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5"/>
  </p:notesMasterIdLst>
  <p:sldIdLst>
    <p:sldId id="299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2968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884613" y="0"/>
            <a:ext cx="2968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8678863"/>
            <a:ext cx="2968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D087516D-AAC6-4049-8948-C1DD79E1E288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ED8E71-4009-41F8-9287-80F255F0F2C4}" type="slidenum">
              <a:rPr lang="pt-BR"/>
              <a:pPr/>
              <a:t>23</a:t>
            </a:fld>
            <a:endParaRPr lang="pt-BR"/>
          </a:p>
        </p:txBody>
      </p:sp>
      <p:sp>
        <p:nvSpPr>
          <p:cNvPr id="8601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8F15D52-68F6-46FC-B5E9-8A1AC99CC5AB}" type="slidenum">
              <a:rPr lang="pt-BR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23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8601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2052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963966-4D5D-4ACF-9CEA-9717D6612A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6D02B-B898-40FF-BB63-ECE5104675C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43D78-0D41-4262-A7AB-53FA3BAAA53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95C0C-AB55-45CB-978B-4E6F32B50B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A0DA55-3505-4BB9-923C-E4931871E2C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188B8-00F2-43EA-A3E5-AB2568DF6B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1F758-FE93-443E-8DF5-63BB13BFA77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7588C-0CEC-41B1-A146-27953E1AA19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7717D-0FD8-4469-AB6C-808D82DCC3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16A09-461D-4B41-8EC9-695E87AA07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697262-9701-43AB-A2CB-40558234A8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11/4/2011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E1802F-0688-4161-9CCA-2379ABBEE9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928694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Disciplinas: Direito Ambiental</a:t>
            </a:r>
            <a:br>
              <a:rPr lang="pt-BR" sz="2800" dirty="0" smtClean="0"/>
            </a:br>
            <a:r>
              <a:rPr lang="pt-BR" sz="2800" dirty="0" smtClean="0"/>
              <a:t>e Tópicos Constitucionais Ambientais</a:t>
            </a:r>
            <a:endParaRPr lang="pt-BR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pt-BR" sz="2400" b="1" dirty="0" smtClean="0"/>
              <a:t>AULA </a:t>
            </a:r>
            <a:r>
              <a:rPr lang="pt-BR" sz="2400" b="1" dirty="0" smtClean="0"/>
              <a:t>– </a:t>
            </a:r>
            <a:r>
              <a:rPr lang="pt-BR" sz="2400" b="1" dirty="0" smtClean="0"/>
              <a:t>SISNAMA, LICENCIAMENTO E </a:t>
            </a:r>
            <a:r>
              <a:rPr lang="pt-BR" sz="2400" b="1" dirty="0" smtClean="0"/>
              <a:t>COMPETÊNCIAS</a:t>
            </a:r>
          </a:p>
          <a:p>
            <a:pPr algn="l"/>
            <a:r>
              <a:rPr lang="pt-BR" sz="2400" b="1" dirty="0" smtClean="0"/>
              <a:t>Aula 5 de Tópicos constitucionais / Aula 9 de Direito ambiental</a:t>
            </a:r>
            <a:endParaRPr lang="pt-BR" sz="2400" b="1" dirty="0" smtClean="0"/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  <p:pic>
        <p:nvPicPr>
          <p:cNvPr id="9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algn="ctr"/>
            <a:r>
              <a:rPr lang="pt-BR" sz="3200" dirty="0"/>
              <a:t>ETAPAS DO LICENCIAMENTO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35975" cy="525621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pt-BR" sz="2600"/>
              <a:t>Licença Prévia (LP):  Concedida na fase preliminar do planejamento de atividade, contendo requisitos básicos a serem atendidos nas fases de localização, instalação e operação, observados os planos municipais, estaduais ou federais de uso do solo; </a:t>
            </a:r>
          </a:p>
          <a:p>
            <a:pPr algn="just">
              <a:lnSpc>
                <a:spcPct val="80000"/>
              </a:lnSpc>
            </a:pPr>
            <a:endParaRPr lang="pt-BR" sz="2600"/>
          </a:p>
          <a:p>
            <a:pPr algn="just">
              <a:lnSpc>
                <a:spcPct val="80000"/>
              </a:lnSpc>
            </a:pPr>
            <a:r>
              <a:rPr lang="pt-BR" sz="2600"/>
              <a:t>Licença de Instalação (LI): autoriza o início da implantação, de acordo com as especificações constantes do Projeto Executivo aprovado;</a:t>
            </a:r>
          </a:p>
          <a:p>
            <a:pPr algn="just">
              <a:lnSpc>
                <a:spcPct val="80000"/>
              </a:lnSpc>
            </a:pPr>
            <a:endParaRPr lang="pt-BR" sz="2600"/>
          </a:p>
          <a:p>
            <a:pPr algn="just">
              <a:lnSpc>
                <a:spcPct val="80000"/>
              </a:lnSpc>
            </a:pPr>
            <a:r>
              <a:rPr lang="pt-BR" sz="2600"/>
              <a:t>Licença de Operação (LO): autoriza o início da atividade licenciada e o funcionamento de seus equipamentos de controle de poluição, de acordo com o previsto nas Licenças Prévia e de Instalação.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536575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/>
              <a:t>COMPETÊNCIA PARA O LICENCIAMENTO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713787" cy="4953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400" b="1"/>
              <a:t>    </a:t>
            </a:r>
            <a:r>
              <a:rPr lang="pt-BR" sz="2400" b="1" i="1"/>
              <a:t>O critério para a identificação do órgão preponderantemente habilitado para o licenciamento é determinado pela área de influencia direta do impacto ambiental.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24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Compete ao IBAMA- Instituto Chico Mendes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pt-BR" sz="28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 	(Art.4º da Resolução 237/97/Conama):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	O licenciamento ambiental de empreendimentos ou atividades com significativo impacto ambiental de âmbito nacional (aquele que afeta diretamente todo o pais) ou regional (aquele que afeta, no todo ou em parte, o território de dois ou mais Estados);</a:t>
            </a:r>
          </a:p>
          <a:p>
            <a:pPr>
              <a:lnSpc>
                <a:spcPct val="80000"/>
              </a:lnSpc>
            </a:pPr>
            <a:endParaRPr lang="pt-BR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8326438" cy="5399087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Compete ao ORGÃO ESTADUAL (Art.5º da Resolução 237/97/Conama):</a:t>
            </a:r>
          </a:p>
          <a:p>
            <a:pPr algn="just">
              <a:lnSpc>
                <a:spcPct val="90000"/>
              </a:lnSpc>
            </a:pPr>
            <a:r>
              <a:rPr lang="pt-BR" sz="2400"/>
              <a:t>O licenciamento ambiental de empreendimentos ou atividades com impactos microrregionais (aquele que ultrapassa os limites territoriais de um ou mais Municípios);</a:t>
            </a:r>
          </a:p>
          <a:p>
            <a:pPr algn="just">
              <a:lnSpc>
                <a:spcPct val="90000"/>
              </a:lnSpc>
            </a:pPr>
            <a:endParaRPr lang="pt-BR" sz="240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pt-BR" sz="240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Compete ao ORGÃO MUNICIPAL (Art. 6º da Resolução 237/97/Conama):</a:t>
            </a:r>
          </a:p>
          <a:p>
            <a:pPr algn="just">
              <a:lnSpc>
                <a:spcPct val="90000"/>
              </a:lnSpc>
            </a:pPr>
            <a:r>
              <a:rPr lang="pt-BR" sz="2400"/>
              <a:t>O licenciamento ambiental de empreendimentos ou atividades com impactos ambientais local (aquele que se circunscreve aos lindes territoriais do Município).</a:t>
            </a:r>
          </a:p>
          <a:p>
            <a:pPr algn="just">
              <a:lnSpc>
                <a:spcPct val="90000"/>
              </a:lnSpc>
            </a:pPr>
            <a:endParaRPr lang="pt-BR" sz="2400"/>
          </a:p>
          <a:p>
            <a:pPr algn="just">
              <a:lnSpc>
                <a:spcPct val="90000"/>
              </a:lnSpc>
            </a:pPr>
            <a:endParaRPr lang="pt-BR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algn="ctr"/>
            <a:r>
              <a:rPr lang="pt-BR" sz="4000" dirty="0"/>
              <a:t>PRINCÍPIO DA SUBSIDIARIEDADE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pt-BR"/>
              <a:t>	Pelo princípio da subsidiariedade as entidades estatais superiores somente devem assumir as tarefas que os entes menores não podem cumprir de maneira eficiente. Isto significa que apenas aquelas funções e serviços que o próprio município não consegue exercer sozinho devem ser prestados pelo Estado, por exemplo.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INCONSTITUCIONALIDADE?</a:t>
            </a:r>
          </a:p>
        </p:txBody>
      </p:sp>
      <p:sp>
        <p:nvSpPr>
          <p:cNvPr id="187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4530725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pt-BR" sz="2400"/>
              <a:t>	Art. 23. É competência comum da União, dos Estados, do Distrito Federal e dos Municípios:</a:t>
            </a:r>
          </a:p>
          <a:p>
            <a:pPr algn="just">
              <a:buFont typeface="Wingdings" pitchFamily="2" charset="2"/>
              <a:buNone/>
            </a:pPr>
            <a:r>
              <a:rPr lang="pt-BR" sz="2400"/>
              <a:t>	VI - proteger o meio ambiente e combater a poluição em qualquer de suas formas; </a:t>
            </a:r>
          </a:p>
          <a:p>
            <a:pPr algn="just">
              <a:buFont typeface="Wingdings" pitchFamily="2" charset="2"/>
              <a:buNone/>
            </a:pPr>
            <a:r>
              <a:rPr lang="pt-BR" sz="2400"/>
              <a:t>	VII - preservar as florestas, a fauna e a flora;</a:t>
            </a:r>
          </a:p>
          <a:p>
            <a:pPr algn="r">
              <a:buFont typeface="Wingdings" pitchFamily="2" charset="2"/>
              <a:buNone/>
            </a:pPr>
            <a:r>
              <a:rPr lang="pt-BR" sz="2400"/>
              <a:t>(CF/88)</a:t>
            </a:r>
          </a:p>
        </p:txBody>
      </p:sp>
      <p:sp>
        <p:nvSpPr>
          <p:cNvPr id="1873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16413" cy="45307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pt-BR" sz="2400"/>
              <a:t>	Art. 7º - Os empreendimentos e atividades serão licenciados em um único nível de competência, conforme estabelecido nos artigos anteriores.</a:t>
            </a:r>
          </a:p>
          <a:p>
            <a:pPr algn="r">
              <a:buFont typeface="Wingdings" pitchFamily="2" charset="2"/>
              <a:buNone/>
            </a:pPr>
            <a:r>
              <a:rPr lang="pt-BR" sz="2400"/>
              <a:t>(</a:t>
            </a:r>
            <a:r>
              <a:rPr lang="pt-BR" sz="2000"/>
              <a:t>RESOLUÇÃO 237/97 CONAMA</a:t>
            </a:r>
            <a:r>
              <a:rPr lang="pt-BR" sz="240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r>
              <a:rPr lang="pt-BR" sz="4000"/>
              <a:t>ESTUDO DE IMPACTO AMBIENTAL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9974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	Art. 225. Todos têm direito ao meio ambiente ecologicamente equilibrado, bem de uso comum do povo e essencial à sadia qualidade de vida, impondo-se ao Poder Público e à coletividade o dever de defendê-lo e preservá- lo para as presentes e futuras gerações.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	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	§ 1º - Para assegurar a efetividade desse direito, incumbe ao Poder Público: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	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400"/>
              <a:t>	IV - exigir, na forma da lei, para instalação de obra ou atividade potencialmente causadora de significativa degradação do meio ambiente, estudo prévio de impacto ambiental, a que se dará publicidade;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CONCEITO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pt-BR"/>
              <a:t>	O Estudo de Impacto Ambiental (EIA) é um importante instrumento de orientação e fundamentação da decisão administrativa que licencia um empreendimento, sendo que seus resultados são resumidos no chamado Relatório de Impacto Ambiental (RIMA).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800100"/>
          </a:xfrm>
        </p:spPr>
        <p:txBody>
          <a:bodyPr/>
          <a:lstStyle/>
          <a:p>
            <a:r>
              <a:rPr lang="pt-BR" sz="4000"/>
              <a:t>DIPLOMAS NORMATIVOS EIA/RIMA</a:t>
            </a:r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268413"/>
            <a:ext cx="8208962" cy="48625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t-BR"/>
              <a:t>	</a:t>
            </a:r>
            <a:r>
              <a:rPr lang="pt-BR" sz="3600"/>
              <a:t>RESOLUÇÃO 01/86 CONAMA:</a:t>
            </a:r>
          </a:p>
          <a:p>
            <a:pPr>
              <a:buFont typeface="Wingdings" pitchFamily="2" charset="2"/>
              <a:buNone/>
            </a:pPr>
            <a:r>
              <a:rPr lang="pt-BR" sz="3600"/>
              <a:t>	</a:t>
            </a:r>
          </a:p>
          <a:p>
            <a:pPr>
              <a:buFont typeface="Wingdings" pitchFamily="2" charset="2"/>
              <a:buNone/>
            </a:pPr>
            <a:r>
              <a:rPr lang="pt-BR" sz="3600"/>
              <a:t>	Art. 2</a:t>
            </a:r>
            <a:r>
              <a:rPr lang="en-US" sz="3600"/>
              <a:t>° - Limita a grandes projetos e atividades públicas e privadas.</a:t>
            </a:r>
          </a:p>
          <a:p>
            <a:pPr>
              <a:buFont typeface="Wingdings" pitchFamily="2" charset="2"/>
              <a:buNone/>
            </a:pPr>
            <a:endParaRPr lang="en-US" sz="3400"/>
          </a:p>
          <a:p>
            <a:pPr>
              <a:buFont typeface="Wingdings" pitchFamily="2" charset="2"/>
              <a:buNone/>
            </a:pPr>
            <a:r>
              <a:rPr lang="en-US" sz="3400"/>
              <a:t>	(exemplificativo)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ctr"/>
            <a:r>
              <a:rPr lang="pt-BR" sz="4000" dirty="0"/>
              <a:t>RESOLUÇÃO 237/97 CONAMA:</a:t>
            </a:r>
          </a:p>
        </p:txBody>
      </p:sp>
      <p:sp>
        <p:nvSpPr>
          <p:cNvPr id="2007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8964613" cy="5616575"/>
          </a:xfrm>
          <a:noFill/>
          <a:ln/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	O art. 1º, III, introduziu outros tipos de Avaliação de Impacto ambiental, os chamados Estudos Ambientais, que são todos e quaisquer estudos relativos aos aspectos ambientais, apresentado como subsídio para a análise da licença requerida, tais como: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relatório ambiental;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plano e projeto de controle ambiental;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relatório ambiental preliminar;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diagnóstico ambiental;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plano de manejo;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plano de recuperação de área degradada;</a:t>
            </a:r>
          </a:p>
          <a:p>
            <a:pPr algn="just">
              <a:lnSpc>
                <a:spcPct val="80000"/>
              </a:lnSpc>
            </a:pPr>
            <a:r>
              <a:rPr lang="pt-BR" sz="2800"/>
              <a:t>análise preliminar de risco.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AUDIÊNCIA PÚBLICA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/>
              <a:t>	FINALIDADE: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/>
              <a:t>	Serve para que o público interessado tome conhecimento do conteúdo do EIA/RIMA, formulando sugestões e críticas.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/>
              <a:t>	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/>
              <a:t>	CONVOCAÇÃO: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/>
              <a:t>	Ela pode ser marcada de ofício, a requerimento do MP ou por convocação de, no mínimo, 50 cidadãos (Res. 09/87 do CONAMA).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algn="ctr"/>
            <a:r>
              <a:rPr lang="pt-BR" dirty="0"/>
              <a:t>SISNAMA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8964613" cy="5078412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Art 6º - Os órgãos e entidades da União, dos Estados, do Distrito Federal, dos Territórios e dos Municípios, bem como as fundações instituídas pelo Poder Público, responsáveis pela proteção e melhoria da qualidade ambiental, constituirão o Sistema Nacional do Meio Ambiente - SISNAMA, assim estruturado: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I - órgão superior: o Conselho de Governo, com a função de assessorar o Presidente da República na formulação da política nacional e nas diretrizes governamentais para o meio ambiente e os recursos ambientais; 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II - órgão consultivo e deliberativo: o Conselho Nacional do Meio Ambiente (CONAMA), com a finalidade de assessorar, estudar e propor ao Conselho de Governo, diretrizes de políticas governamentais para o meio ambiente e os recursos naturais e deliberar, no âmbito de sua competência, sobre normas e padrões compatíveis com o meio ambiente ecologicamente equilibrado e essencial à sadia qualidade de vida;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 descr="cf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90600"/>
            <a:ext cx="3294063" cy="4495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cf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990600"/>
            <a:ext cx="4622800" cy="45989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 descr="cf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828800"/>
            <a:ext cx="6477000" cy="30400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32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719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27013" y="52388"/>
            <a:ext cx="872807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3200" b="1" dirty="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800" b="1" dirty="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7200" b="1" dirty="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7200" b="1" dirty="0">
                <a:solidFill>
                  <a:schemeClr val="tx1"/>
                </a:solidFill>
                <a:latin typeface="Arial" charset="0"/>
              </a:rPr>
              <a:t>OBRIGADO!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7200" b="1" dirty="0">
              <a:solidFill>
                <a:srgbClr val="DBBD71"/>
              </a:solidFill>
              <a:latin typeface="Arial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92075" y="1755775"/>
            <a:ext cx="8728075" cy="94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4000">
              <a:solidFill>
                <a:srgbClr val="DBBD7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8964613" cy="6119813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1800"/>
              <a:t>	</a:t>
            </a:r>
            <a:r>
              <a:rPr lang="pt-BR" sz="2000"/>
              <a:t>III - órgão central: a Secretaria do Meio Ambiente da Presidência da República, com a finalidade de planejar, coordenar, supervisionar e controlar, como órgão federal, a política nacional e as diretrizes governamentais fixadas para o meio ambiente (MMA); 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IV - órgão executor: o Instituto Brasileiro do Meio Ambiente e dos Recursos Naturais Renováveis, com a finalidade de executar e fazer executar, como órgão federal, a política e diretrizes governamentais fixadas para o meio ambiente; </a:t>
            </a:r>
            <a:r>
              <a:rPr lang="pt-BR" sz="2000" i="1"/>
              <a:t> </a:t>
            </a:r>
            <a:endParaRPr lang="pt-BR" sz="20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V - Órgãos Seccionais: os órgãos ou entidades estaduais responsáveis pela execução de programas, projetos e pelo controle e fiscalização de atividades capazes de provocar a degradação ambiental;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VI - Órgãos Locais: os órgãos ou entidades municipais, responsáveis pelo controle e fiscalização dessas atividades, nas suas respectivas jurisdições (</a:t>
            </a:r>
            <a:r>
              <a:rPr lang="pt-BR" sz="1600"/>
              <a:t>Ex: COMDEMA – Conselho Municipal de Desenvolvimento e Meio Ambiente de Juina</a:t>
            </a:r>
            <a:r>
              <a:rPr lang="pt-BR" sz="2000"/>
              <a:t>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200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(Lei 6938/81 – Dispõem sobre a política nacional de meio ambiente)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000" dirty="0"/>
              <a:t>PRINCIPAIS FUNÇÕES SISNAMA: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Implementar a Política Nacional do Meio Ambiente; </a:t>
            </a:r>
          </a:p>
          <a:p>
            <a:pPr>
              <a:lnSpc>
                <a:spcPct val="90000"/>
              </a:lnSpc>
            </a:pPr>
            <a:r>
              <a:rPr lang="pt-BR"/>
              <a:t>Estabelecer um conjunto articulado de órgãos, entidades, regras e práticas responsáveis pela proteção e pela melhoria da qualidade ambiental; e </a:t>
            </a:r>
          </a:p>
          <a:p>
            <a:pPr>
              <a:lnSpc>
                <a:spcPct val="90000"/>
              </a:lnSpc>
            </a:pPr>
            <a:r>
              <a:rPr lang="pt-BR"/>
              <a:t>Garantir a descentralização da gestão ambiental, através do compartilhamento entre os entes federados (União, Estados e Municípios).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7813"/>
            <a:ext cx="8207375" cy="1143000"/>
          </a:xfrm>
        </p:spPr>
        <p:txBody>
          <a:bodyPr/>
          <a:lstStyle/>
          <a:p>
            <a:pPr algn="ctr"/>
            <a:r>
              <a:rPr lang="pt-BR" sz="3200" dirty="0"/>
              <a:t>COMPETÊNCIAS</a:t>
            </a:r>
            <a:br>
              <a:rPr lang="pt-BR" sz="3200" dirty="0"/>
            </a:br>
            <a:r>
              <a:rPr lang="pt-BR" sz="3200" dirty="0"/>
              <a:t>COMUNS &amp; CONCORRENTES</a:t>
            </a:r>
          </a:p>
        </p:txBody>
      </p:sp>
      <p:sp>
        <p:nvSpPr>
          <p:cNvPr id="1720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28775"/>
            <a:ext cx="4495800" cy="45021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Art. 23. É competência comum da União, dos Estados, do Distrito Federal e dos Municípios: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VI - proteger o meio ambiente e combater a poluição em qualquer de suas formas;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VII - preservar as florestas, a fauna e a flora;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t-BR" sz="1800"/>
              <a:t>	(MATERIAIS OU ADMINISTRATIVAS)</a:t>
            </a:r>
          </a:p>
        </p:txBody>
      </p:sp>
      <p:sp>
        <p:nvSpPr>
          <p:cNvPr id="1720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16413" cy="52578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Art. 24. Compete à União, aos Estados e ao Distrito Federal legislar concorrentemente sobre: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VI - florestas, caça, pesca, fauna, conservação da natureza, defesa do solo e dos recursos naturais, proteção do meio ambiente e controle da poluição;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VII - proteção ao patrimônio histórico, cultural, artístico, turístico e paisagístico;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VIII - responsabilidade por dano ao meio ambiente, ao consumidor, a bens e direitos de valor artístico, estético, histórico, turístico e paisagístico;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sz="2000"/>
              <a:t>	</a:t>
            </a:r>
            <a:r>
              <a:rPr lang="pt-BR" sz="1800"/>
              <a:t>(LEGISLATIVAS)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algn="ctr"/>
            <a:r>
              <a:rPr lang="pt-BR" sz="4000" dirty="0"/>
              <a:t>“PODER DE POLICIA AMBIENTAL”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 sz="2800"/>
              <a:t>É UM PODER-DEVER (art. 225 CF/88);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COMPETÊNCIAS COMUNS ADMINISTRATIVAS (ART. 23 CF/88);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TRÊS ESFERAS GOVERNAMENTAIS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EXPRESSAS EM NORMAS DE LEI FORMAL (PARLAMENTAR)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PODER POLÍCIA = execução das respectivas normas legais mediante fiscalização, lavra de multas e outras medidas de controle.</a:t>
            </a:r>
          </a:p>
          <a:p>
            <a:pPr algn="just">
              <a:lnSpc>
                <a:spcPct val="90000"/>
              </a:lnSpc>
            </a:pPr>
            <a:r>
              <a:rPr lang="pt-BR" sz="2800"/>
              <a:t>CONCEITO TRADICIONAL : art. 78 CTN é definição relativa em matéria ambiental.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85888"/>
            <a:ext cx="4495800" cy="5472112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 b="1"/>
              <a:t>	Art. 78.</a:t>
            </a:r>
            <a:r>
              <a:rPr lang="pt-BR" sz="2000"/>
              <a:t> Considera-se poder de polícia atividade da administração pública que, limitando ou disciplinando direito, interesse ou liberdade, regula a prática de ato ou a abstenção de fato, em razão de interesse público concernente à segurança, à higiene, à ordem, aos costumes, à disciplina da produção e do mercado, ao exercício de atividades econômicas dependentes de concessão ou autorização do Poder Público, à tranqüilidade pública ou ao respeito à propriedade e aos direitos individuais ou coletivos.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endParaRPr lang="pt-BR" sz="200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(CTN)</a:t>
            </a:r>
          </a:p>
        </p:txBody>
      </p:sp>
      <p:sp>
        <p:nvSpPr>
          <p:cNvPr id="1761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41438"/>
            <a:ext cx="4316413" cy="532765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	Nessa sentido, poder de policia ambiental é a atividade da Administração Pública que limita ou disciplina direito, interesse ou liberdade, regula a prática de ato ou a abstenção de fato em razão de interesse público concernente à saúde da população, à conservação dos ecossistemas, à disciplina da produção e do mercado, ao exercício da atividade econômica ou de outras atividades dependentes de concessão, autorização/permissão ou licença do Poder Público de cujas atividades possam decorrer poluição ou agressão à natureza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endParaRPr lang="pt-BR" sz="200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pt-BR" sz="2000"/>
              <a:t>(Paulo Afonso Leme Machado) </a:t>
            </a:r>
          </a:p>
        </p:txBody>
      </p:sp>
      <p:sp>
        <p:nvSpPr>
          <p:cNvPr id="17613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algn="ctr"/>
            <a:r>
              <a:rPr lang="pt-BR" sz="4000" dirty="0"/>
              <a:t>CONCEITO DE PODER DE POLICIA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200" dirty="0"/>
              <a:t>LICENCIAMENTO AMBIENTAL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7921625" cy="4392612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 b="1"/>
              <a:t>Conceito</a:t>
            </a:r>
            <a:r>
              <a:rPr lang="pt-BR" sz="2800"/>
              <a:t>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	</a:t>
            </a:r>
            <a:r>
              <a:rPr lang="pt-BR" sz="2400"/>
              <a:t>É um procedimento administrativo voltado para a compatibilização do desenvolvimento de atividades econômicas necessárias ao homem e a conservação do meio ambiente, cujo objetivo primordial é a promoção do bem-estar social.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pt-BR" sz="24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400" b="1"/>
              <a:t>Princípio da Prevenção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pt-BR" sz="2400" b="1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 b="1"/>
              <a:t>Natureza Jurídica: </a:t>
            </a:r>
            <a:r>
              <a:rPr lang="pt-BR" sz="2400"/>
              <a:t>Instrumento preventivo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pt-BR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QUANDO É NECESSÁRIO?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52578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	Art. 10 - A construção, instalação, ampliação e funcionamento de estabelecimentos e atividades utilizadoras de recursos ambientais, considerados efetiva e potencialmente poluidores, bem como os capazes, sob qualquer forma, de causar degradação ambiental, dependerão de prévio licenciamento de órgão estadual competente, integrante do Sistema Nacional do Meio Ambiente - SISNAMA, e do Instituto Brasileiro do Meio Ambiente e Recursos Naturais Renováveis - IBAMA, em caráter supletivo, sem prejuízo de outras licenças exigíveis.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endParaRPr lang="pt-BR" sz="280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pt-BR" sz="2800"/>
              <a:t>(Lei 6938/81)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2816</TotalTime>
  <Words>452</Words>
  <PresentationFormat>Apresentação na tela (4:3)</PresentationFormat>
  <Paragraphs>138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Concurso</vt:lpstr>
      <vt:lpstr>Disciplinas: Direito Ambiental e Tópicos Constitucionais Ambientais</vt:lpstr>
      <vt:lpstr>SISNAMA</vt:lpstr>
      <vt:lpstr>Slide 3</vt:lpstr>
      <vt:lpstr>PRINCIPAIS FUNÇÕES SISNAMA:</vt:lpstr>
      <vt:lpstr>COMPETÊNCIAS COMUNS &amp; CONCORRENTES</vt:lpstr>
      <vt:lpstr>“PODER DE POLICIA AMBIENTAL”</vt:lpstr>
      <vt:lpstr>CONCEITO DE PODER DE POLICIA</vt:lpstr>
      <vt:lpstr>LICENCIAMENTO AMBIENTAL</vt:lpstr>
      <vt:lpstr>QUANDO É NECESSÁRIO?</vt:lpstr>
      <vt:lpstr>ETAPAS DO LICENCIAMENTO</vt:lpstr>
      <vt:lpstr>COMPETÊNCIA PARA O LICENCIAMENTO</vt:lpstr>
      <vt:lpstr>Slide 12</vt:lpstr>
      <vt:lpstr>PRINCÍPIO DA SUBSIDIARIEDADE</vt:lpstr>
      <vt:lpstr>INCONSTITUCIONALIDADE?</vt:lpstr>
      <vt:lpstr>ESTUDO DE IMPACTO AMBIENTAL</vt:lpstr>
      <vt:lpstr>CONCEITO</vt:lpstr>
      <vt:lpstr>DIPLOMAS NORMATIVOS EIA/RIMA</vt:lpstr>
      <vt:lpstr>RESOLUÇÃO 237/97 CONAMA:</vt:lpstr>
      <vt:lpstr>AUDIÊNCIA PÚBLICA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*</dc:creator>
  <cp:lastModifiedBy>Empresa</cp:lastModifiedBy>
  <cp:revision>107</cp:revision>
  <cp:lastPrinted>1601-01-01T00:00:00Z</cp:lastPrinted>
  <dcterms:created xsi:type="dcterms:W3CDTF">2006-11-30T22:14:38Z</dcterms:created>
  <dcterms:modified xsi:type="dcterms:W3CDTF">2011-11-04T15:34:52Z</dcterms:modified>
</cp:coreProperties>
</file>