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359" r:id="rId3"/>
    <p:sldId id="399" r:id="rId4"/>
    <p:sldId id="378" r:id="rId5"/>
    <p:sldId id="400" r:id="rId6"/>
    <p:sldId id="379" r:id="rId7"/>
    <p:sldId id="401" r:id="rId8"/>
    <p:sldId id="402" r:id="rId9"/>
    <p:sldId id="403" r:id="rId10"/>
    <p:sldId id="405" r:id="rId11"/>
    <p:sldId id="406" r:id="rId12"/>
    <p:sldId id="407" r:id="rId13"/>
    <p:sldId id="404" r:id="rId14"/>
    <p:sldId id="408" r:id="rId15"/>
    <p:sldId id="285" r:id="rId1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6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4CEE44-0F9B-40DE-AAD0-C41D7AC03B4D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F62599BF-7E04-45ED-B5CE-F3682ACDF0DA}">
      <dgm:prSet phldrT="[Texto]"/>
      <dgm:spPr/>
      <dgm:t>
        <a:bodyPr/>
        <a:lstStyle/>
        <a:p>
          <a:r>
            <a:rPr lang="pt-BR" dirty="0" smtClean="0"/>
            <a:t>Direito Saúde</a:t>
          </a:r>
          <a:endParaRPr lang="pt-BR" dirty="0"/>
        </a:p>
      </dgm:t>
    </dgm:pt>
    <dgm:pt modelId="{89F15737-9303-4857-9480-5DCD8F65B1F6}" type="parTrans" cxnId="{28E30FEC-60DD-4E7F-9FD2-DC705D2AC6AE}">
      <dgm:prSet/>
      <dgm:spPr/>
      <dgm:t>
        <a:bodyPr/>
        <a:lstStyle/>
        <a:p>
          <a:endParaRPr lang="pt-BR"/>
        </a:p>
      </dgm:t>
    </dgm:pt>
    <dgm:pt modelId="{F9E5B319-19B3-448C-BD3E-F4646CD3874F}" type="sibTrans" cxnId="{28E30FEC-60DD-4E7F-9FD2-DC705D2AC6AE}">
      <dgm:prSet/>
      <dgm:spPr/>
      <dgm:t>
        <a:bodyPr/>
        <a:lstStyle/>
        <a:p>
          <a:endParaRPr lang="pt-BR"/>
        </a:p>
      </dgm:t>
    </dgm:pt>
    <dgm:pt modelId="{C546DBF8-FF7E-4CB8-9103-F8B0B07E188A}">
      <dgm:prSet phldrT="[Texto]"/>
      <dgm:spPr/>
      <dgm:t>
        <a:bodyPr/>
        <a:lstStyle/>
        <a:p>
          <a:r>
            <a:rPr lang="pt-BR" dirty="0" smtClean="0"/>
            <a:t>Direito Fundamental</a:t>
          </a:r>
          <a:endParaRPr lang="pt-BR" dirty="0"/>
        </a:p>
      </dgm:t>
    </dgm:pt>
    <dgm:pt modelId="{FB9CCB32-F534-4102-BAF6-FF66EB478B4B}" type="parTrans" cxnId="{C7B16465-A000-4620-B0CB-2A7CAEEC0DB4}">
      <dgm:prSet/>
      <dgm:spPr/>
      <dgm:t>
        <a:bodyPr/>
        <a:lstStyle/>
        <a:p>
          <a:endParaRPr lang="pt-BR"/>
        </a:p>
      </dgm:t>
    </dgm:pt>
    <dgm:pt modelId="{517956AD-D6B5-4A85-B4A8-422EBBD6629A}" type="sibTrans" cxnId="{C7B16465-A000-4620-B0CB-2A7CAEEC0DB4}">
      <dgm:prSet/>
      <dgm:spPr/>
      <dgm:t>
        <a:bodyPr/>
        <a:lstStyle/>
        <a:p>
          <a:endParaRPr lang="pt-BR"/>
        </a:p>
      </dgm:t>
    </dgm:pt>
    <dgm:pt modelId="{B218F3D6-5490-43C6-9D5A-34DA285837A1}" type="pres">
      <dgm:prSet presAssocID="{A94CEE44-0F9B-40DE-AAD0-C41D7AC03B4D}" presName="linearFlow" presStyleCnt="0">
        <dgm:presLayoutVars>
          <dgm:dir/>
          <dgm:resizeHandles val="exact"/>
        </dgm:presLayoutVars>
      </dgm:prSet>
      <dgm:spPr/>
    </dgm:pt>
    <dgm:pt modelId="{85611F8A-0A00-4F60-B37B-BC1938204A62}" type="pres">
      <dgm:prSet presAssocID="{F62599BF-7E04-45ED-B5CE-F3682ACDF0D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B51A562-68D1-4904-9CEE-0FBDD71C2F39}" type="pres">
      <dgm:prSet presAssocID="{F9E5B319-19B3-448C-BD3E-F4646CD3874F}" presName="spacerL" presStyleCnt="0"/>
      <dgm:spPr/>
    </dgm:pt>
    <dgm:pt modelId="{251D05FB-D2E1-4815-9B3B-60C347055A2A}" type="pres">
      <dgm:prSet presAssocID="{F9E5B319-19B3-448C-BD3E-F4646CD3874F}" presName="sibTrans" presStyleLbl="sibTrans2D1" presStyleIdx="0" presStyleCnt="1"/>
      <dgm:spPr/>
      <dgm:t>
        <a:bodyPr/>
        <a:lstStyle/>
        <a:p>
          <a:endParaRPr lang="pt-BR"/>
        </a:p>
      </dgm:t>
    </dgm:pt>
    <dgm:pt modelId="{C5BF55CB-EC28-4808-BA4F-6F1AA8608C7F}" type="pres">
      <dgm:prSet presAssocID="{F9E5B319-19B3-448C-BD3E-F4646CD3874F}" presName="spacerR" presStyleCnt="0"/>
      <dgm:spPr/>
    </dgm:pt>
    <dgm:pt modelId="{ADF7AC43-21A0-421A-9FCD-C31AFD7D8000}" type="pres">
      <dgm:prSet presAssocID="{C546DBF8-FF7E-4CB8-9103-F8B0B07E188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8E30FEC-60DD-4E7F-9FD2-DC705D2AC6AE}" srcId="{A94CEE44-0F9B-40DE-AAD0-C41D7AC03B4D}" destId="{F62599BF-7E04-45ED-B5CE-F3682ACDF0DA}" srcOrd="0" destOrd="0" parTransId="{89F15737-9303-4857-9480-5DCD8F65B1F6}" sibTransId="{F9E5B319-19B3-448C-BD3E-F4646CD3874F}"/>
    <dgm:cxn modelId="{229A4B34-BE57-4AB0-83F0-526A21E8E6E1}" type="presOf" srcId="{C546DBF8-FF7E-4CB8-9103-F8B0B07E188A}" destId="{ADF7AC43-21A0-421A-9FCD-C31AFD7D8000}" srcOrd="0" destOrd="0" presId="urn:microsoft.com/office/officeart/2005/8/layout/equation1"/>
    <dgm:cxn modelId="{C7B16465-A000-4620-B0CB-2A7CAEEC0DB4}" srcId="{A94CEE44-0F9B-40DE-AAD0-C41D7AC03B4D}" destId="{C546DBF8-FF7E-4CB8-9103-F8B0B07E188A}" srcOrd="1" destOrd="0" parTransId="{FB9CCB32-F534-4102-BAF6-FF66EB478B4B}" sibTransId="{517956AD-D6B5-4A85-B4A8-422EBBD6629A}"/>
    <dgm:cxn modelId="{420087C2-C528-4730-8C4A-C51F24786570}" type="presOf" srcId="{F9E5B319-19B3-448C-BD3E-F4646CD3874F}" destId="{251D05FB-D2E1-4815-9B3B-60C347055A2A}" srcOrd="0" destOrd="0" presId="urn:microsoft.com/office/officeart/2005/8/layout/equation1"/>
    <dgm:cxn modelId="{57FB8331-2414-47DE-B775-27AE4089174B}" type="presOf" srcId="{F62599BF-7E04-45ED-B5CE-F3682ACDF0DA}" destId="{85611F8A-0A00-4F60-B37B-BC1938204A62}" srcOrd="0" destOrd="0" presId="urn:microsoft.com/office/officeart/2005/8/layout/equation1"/>
    <dgm:cxn modelId="{27E0D25B-0063-495C-A233-602852317C67}" type="presOf" srcId="{A94CEE44-0F9B-40DE-AAD0-C41D7AC03B4D}" destId="{B218F3D6-5490-43C6-9D5A-34DA285837A1}" srcOrd="0" destOrd="0" presId="urn:microsoft.com/office/officeart/2005/8/layout/equation1"/>
    <dgm:cxn modelId="{DFAA0313-A8CF-4CF7-9E40-BDD74F185DFF}" type="presParOf" srcId="{B218F3D6-5490-43C6-9D5A-34DA285837A1}" destId="{85611F8A-0A00-4F60-B37B-BC1938204A62}" srcOrd="0" destOrd="0" presId="urn:microsoft.com/office/officeart/2005/8/layout/equation1"/>
    <dgm:cxn modelId="{79515972-DC46-40EE-8B26-D7A7EDE5F25C}" type="presParOf" srcId="{B218F3D6-5490-43C6-9D5A-34DA285837A1}" destId="{3B51A562-68D1-4904-9CEE-0FBDD71C2F39}" srcOrd="1" destOrd="0" presId="urn:microsoft.com/office/officeart/2005/8/layout/equation1"/>
    <dgm:cxn modelId="{6A9D6E1F-6A60-4385-BB9F-498929F1E8CD}" type="presParOf" srcId="{B218F3D6-5490-43C6-9D5A-34DA285837A1}" destId="{251D05FB-D2E1-4815-9B3B-60C347055A2A}" srcOrd="2" destOrd="0" presId="urn:microsoft.com/office/officeart/2005/8/layout/equation1"/>
    <dgm:cxn modelId="{D01CAC54-ED2C-49B6-BF40-EF5EC8CF87D2}" type="presParOf" srcId="{B218F3D6-5490-43C6-9D5A-34DA285837A1}" destId="{C5BF55CB-EC28-4808-BA4F-6F1AA8608C7F}" srcOrd="3" destOrd="0" presId="urn:microsoft.com/office/officeart/2005/8/layout/equation1"/>
    <dgm:cxn modelId="{05AD25BC-B5A6-4010-8AD3-993A9F34A1FE}" type="presParOf" srcId="{B218F3D6-5490-43C6-9D5A-34DA285837A1}" destId="{ADF7AC43-21A0-421A-9FCD-C31AFD7D8000}" srcOrd="4" destOrd="0" presId="urn:microsoft.com/office/officeart/2005/8/layout/equatio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4CEE44-0F9B-40DE-AAD0-C41D7AC03B4D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F62599BF-7E04-45ED-B5CE-F3682ACDF0DA}">
      <dgm:prSet phldrT="[Texto]"/>
      <dgm:spPr/>
      <dgm:t>
        <a:bodyPr/>
        <a:lstStyle/>
        <a:p>
          <a:r>
            <a:rPr lang="pt-BR" dirty="0" smtClean="0"/>
            <a:t>Direito Meio Ambiente</a:t>
          </a:r>
          <a:endParaRPr lang="pt-BR" dirty="0"/>
        </a:p>
      </dgm:t>
    </dgm:pt>
    <dgm:pt modelId="{89F15737-9303-4857-9480-5DCD8F65B1F6}" type="parTrans" cxnId="{28E30FEC-60DD-4E7F-9FD2-DC705D2AC6AE}">
      <dgm:prSet/>
      <dgm:spPr/>
      <dgm:t>
        <a:bodyPr/>
        <a:lstStyle/>
        <a:p>
          <a:endParaRPr lang="pt-BR"/>
        </a:p>
      </dgm:t>
    </dgm:pt>
    <dgm:pt modelId="{F9E5B319-19B3-448C-BD3E-F4646CD3874F}" type="sibTrans" cxnId="{28E30FEC-60DD-4E7F-9FD2-DC705D2AC6AE}">
      <dgm:prSet/>
      <dgm:spPr/>
      <dgm:t>
        <a:bodyPr/>
        <a:lstStyle/>
        <a:p>
          <a:endParaRPr lang="pt-BR"/>
        </a:p>
      </dgm:t>
    </dgm:pt>
    <dgm:pt modelId="{C546DBF8-FF7E-4CB8-9103-F8B0B07E188A}">
      <dgm:prSet phldrT="[Texto]"/>
      <dgm:spPr/>
      <dgm:t>
        <a:bodyPr/>
        <a:lstStyle/>
        <a:p>
          <a:r>
            <a:rPr lang="pt-BR" dirty="0" smtClean="0"/>
            <a:t>Essencial à Sadia Qualidade de vida</a:t>
          </a:r>
          <a:endParaRPr lang="pt-BR" dirty="0"/>
        </a:p>
      </dgm:t>
    </dgm:pt>
    <dgm:pt modelId="{FB9CCB32-F534-4102-BAF6-FF66EB478B4B}" type="parTrans" cxnId="{C7B16465-A000-4620-B0CB-2A7CAEEC0DB4}">
      <dgm:prSet/>
      <dgm:spPr/>
      <dgm:t>
        <a:bodyPr/>
        <a:lstStyle/>
        <a:p>
          <a:endParaRPr lang="pt-BR"/>
        </a:p>
      </dgm:t>
    </dgm:pt>
    <dgm:pt modelId="{517956AD-D6B5-4A85-B4A8-422EBBD6629A}" type="sibTrans" cxnId="{C7B16465-A000-4620-B0CB-2A7CAEEC0DB4}">
      <dgm:prSet/>
      <dgm:spPr/>
      <dgm:t>
        <a:bodyPr/>
        <a:lstStyle/>
        <a:p>
          <a:endParaRPr lang="pt-BR"/>
        </a:p>
      </dgm:t>
    </dgm:pt>
    <dgm:pt modelId="{B218F3D6-5490-43C6-9D5A-34DA285837A1}" type="pres">
      <dgm:prSet presAssocID="{A94CEE44-0F9B-40DE-AAD0-C41D7AC03B4D}" presName="linearFlow" presStyleCnt="0">
        <dgm:presLayoutVars>
          <dgm:dir/>
          <dgm:resizeHandles val="exact"/>
        </dgm:presLayoutVars>
      </dgm:prSet>
      <dgm:spPr/>
    </dgm:pt>
    <dgm:pt modelId="{85611F8A-0A00-4F60-B37B-BC1938204A62}" type="pres">
      <dgm:prSet presAssocID="{F62599BF-7E04-45ED-B5CE-F3682ACDF0D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B51A562-68D1-4904-9CEE-0FBDD71C2F39}" type="pres">
      <dgm:prSet presAssocID="{F9E5B319-19B3-448C-BD3E-F4646CD3874F}" presName="spacerL" presStyleCnt="0"/>
      <dgm:spPr/>
    </dgm:pt>
    <dgm:pt modelId="{251D05FB-D2E1-4815-9B3B-60C347055A2A}" type="pres">
      <dgm:prSet presAssocID="{F9E5B319-19B3-448C-BD3E-F4646CD3874F}" presName="sibTrans" presStyleLbl="sibTrans2D1" presStyleIdx="0" presStyleCnt="1"/>
      <dgm:spPr/>
      <dgm:t>
        <a:bodyPr/>
        <a:lstStyle/>
        <a:p>
          <a:endParaRPr lang="pt-BR"/>
        </a:p>
      </dgm:t>
    </dgm:pt>
    <dgm:pt modelId="{C5BF55CB-EC28-4808-BA4F-6F1AA8608C7F}" type="pres">
      <dgm:prSet presAssocID="{F9E5B319-19B3-448C-BD3E-F4646CD3874F}" presName="spacerR" presStyleCnt="0"/>
      <dgm:spPr/>
    </dgm:pt>
    <dgm:pt modelId="{ADF7AC43-21A0-421A-9FCD-C31AFD7D8000}" type="pres">
      <dgm:prSet presAssocID="{C546DBF8-FF7E-4CB8-9103-F8B0B07E188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BC9E007-C342-4ADD-B74D-C46555EF92A1}" type="presOf" srcId="{A94CEE44-0F9B-40DE-AAD0-C41D7AC03B4D}" destId="{B218F3D6-5490-43C6-9D5A-34DA285837A1}" srcOrd="0" destOrd="0" presId="urn:microsoft.com/office/officeart/2005/8/layout/equation1"/>
    <dgm:cxn modelId="{28E30FEC-60DD-4E7F-9FD2-DC705D2AC6AE}" srcId="{A94CEE44-0F9B-40DE-AAD0-C41D7AC03B4D}" destId="{F62599BF-7E04-45ED-B5CE-F3682ACDF0DA}" srcOrd="0" destOrd="0" parTransId="{89F15737-9303-4857-9480-5DCD8F65B1F6}" sibTransId="{F9E5B319-19B3-448C-BD3E-F4646CD3874F}"/>
    <dgm:cxn modelId="{6746A8B4-6A6B-4E59-A7DC-FB85EDCDCB16}" type="presOf" srcId="{F62599BF-7E04-45ED-B5CE-F3682ACDF0DA}" destId="{85611F8A-0A00-4F60-B37B-BC1938204A62}" srcOrd="0" destOrd="0" presId="urn:microsoft.com/office/officeart/2005/8/layout/equation1"/>
    <dgm:cxn modelId="{C7B16465-A000-4620-B0CB-2A7CAEEC0DB4}" srcId="{A94CEE44-0F9B-40DE-AAD0-C41D7AC03B4D}" destId="{C546DBF8-FF7E-4CB8-9103-F8B0B07E188A}" srcOrd="1" destOrd="0" parTransId="{FB9CCB32-F534-4102-BAF6-FF66EB478B4B}" sibTransId="{517956AD-D6B5-4A85-B4A8-422EBBD6629A}"/>
    <dgm:cxn modelId="{FC7991F1-001F-4649-A15C-9C82848B8406}" type="presOf" srcId="{C546DBF8-FF7E-4CB8-9103-F8B0B07E188A}" destId="{ADF7AC43-21A0-421A-9FCD-C31AFD7D8000}" srcOrd="0" destOrd="0" presId="urn:microsoft.com/office/officeart/2005/8/layout/equation1"/>
    <dgm:cxn modelId="{057CF36C-DD3E-47BA-A351-83615D122250}" type="presOf" srcId="{F9E5B319-19B3-448C-BD3E-F4646CD3874F}" destId="{251D05FB-D2E1-4815-9B3B-60C347055A2A}" srcOrd="0" destOrd="0" presId="urn:microsoft.com/office/officeart/2005/8/layout/equation1"/>
    <dgm:cxn modelId="{40E951B2-1DCE-4DD4-87AE-0EDBB3FA1550}" type="presParOf" srcId="{B218F3D6-5490-43C6-9D5A-34DA285837A1}" destId="{85611F8A-0A00-4F60-B37B-BC1938204A62}" srcOrd="0" destOrd="0" presId="urn:microsoft.com/office/officeart/2005/8/layout/equation1"/>
    <dgm:cxn modelId="{D089146C-F8F2-4AAF-814B-61FC3FFE9900}" type="presParOf" srcId="{B218F3D6-5490-43C6-9D5A-34DA285837A1}" destId="{3B51A562-68D1-4904-9CEE-0FBDD71C2F39}" srcOrd="1" destOrd="0" presId="urn:microsoft.com/office/officeart/2005/8/layout/equation1"/>
    <dgm:cxn modelId="{31079494-0A18-4810-A029-B1009B14944F}" type="presParOf" srcId="{B218F3D6-5490-43C6-9D5A-34DA285837A1}" destId="{251D05FB-D2E1-4815-9B3B-60C347055A2A}" srcOrd="2" destOrd="0" presId="urn:microsoft.com/office/officeart/2005/8/layout/equation1"/>
    <dgm:cxn modelId="{9AC76E18-CFB3-4A3E-B469-6A658FB64A2B}" type="presParOf" srcId="{B218F3D6-5490-43C6-9D5A-34DA285837A1}" destId="{C5BF55CB-EC28-4808-BA4F-6F1AA8608C7F}" srcOrd="3" destOrd="0" presId="urn:microsoft.com/office/officeart/2005/8/layout/equation1"/>
    <dgm:cxn modelId="{AAD1C27D-742D-4554-AA95-6A8D27AF7CA1}" type="presParOf" srcId="{B218F3D6-5490-43C6-9D5A-34DA285837A1}" destId="{ADF7AC43-21A0-421A-9FCD-C31AFD7D8000}" srcOrd="4" destOrd="0" presId="urn:microsoft.com/office/officeart/2005/8/layout/equatio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4CEE44-0F9B-40DE-AAD0-C41D7AC03B4D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F62599BF-7E04-45ED-B5CE-F3682ACDF0DA}">
      <dgm:prSet phldrT="[Texto]"/>
      <dgm:spPr/>
      <dgm:t>
        <a:bodyPr/>
        <a:lstStyle/>
        <a:p>
          <a:r>
            <a:rPr lang="pt-BR" dirty="0" smtClean="0"/>
            <a:t>Direito Meio Ambiente</a:t>
          </a:r>
          <a:endParaRPr lang="pt-BR" dirty="0"/>
        </a:p>
      </dgm:t>
    </dgm:pt>
    <dgm:pt modelId="{89F15737-9303-4857-9480-5DCD8F65B1F6}" type="parTrans" cxnId="{28E30FEC-60DD-4E7F-9FD2-DC705D2AC6AE}">
      <dgm:prSet/>
      <dgm:spPr/>
      <dgm:t>
        <a:bodyPr/>
        <a:lstStyle/>
        <a:p>
          <a:endParaRPr lang="pt-BR"/>
        </a:p>
      </dgm:t>
    </dgm:pt>
    <dgm:pt modelId="{F9E5B319-19B3-448C-BD3E-F4646CD3874F}" type="sibTrans" cxnId="{28E30FEC-60DD-4E7F-9FD2-DC705D2AC6AE}">
      <dgm:prSet/>
      <dgm:spPr/>
      <dgm:t>
        <a:bodyPr/>
        <a:lstStyle/>
        <a:p>
          <a:endParaRPr lang="pt-BR"/>
        </a:p>
      </dgm:t>
    </dgm:pt>
    <dgm:pt modelId="{C546DBF8-FF7E-4CB8-9103-F8B0B07E188A}">
      <dgm:prSet phldrT="[Texto]"/>
      <dgm:spPr/>
      <dgm:t>
        <a:bodyPr/>
        <a:lstStyle/>
        <a:p>
          <a:r>
            <a:rPr lang="pt-BR" dirty="0" smtClean="0"/>
            <a:t>Direito Fundamental</a:t>
          </a:r>
          <a:endParaRPr lang="pt-BR" dirty="0"/>
        </a:p>
      </dgm:t>
    </dgm:pt>
    <dgm:pt modelId="{FB9CCB32-F534-4102-BAF6-FF66EB478B4B}" type="parTrans" cxnId="{C7B16465-A000-4620-B0CB-2A7CAEEC0DB4}">
      <dgm:prSet/>
      <dgm:spPr/>
      <dgm:t>
        <a:bodyPr/>
        <a:lstStyle/>
        <a:p>
          <a:endParaRPr lang="pt-BR"/>
        </a:p>
      </dgm:t>
    </dgm:pt>
    <dgm:pt modelId="{517956AD-D6B5-4A85-B4A8-422EBBD6629A}" type="sibTrans" cxnId="{C7B16465-A000-4620-B0CB-2A7CAEEC0DB4}">
      <dgm:prSet/>
      <dgm:spPr/>
      <dgm:t>
        <a:bodyPr/>
        <a:lstStyle/>
        <a:p>
          <a:endParaRPr lang="pt-BR"/>
        </a:p>
      </dgm:t>
    </dgm:pt>
    <dgm:pt modelId="{B218F3D6-5490-43C6-9D5A-34DA285837A1}" type="pres">
      <dgm:prSet presAssocID="{A94CEE44-0F9B-40DE-AAD0-C41D7AC03B4D}" presName="linearFlow" presStyleCnt="0">
        <dgm:presLayoutVars>
          <dgm:dir/>
          <dgm:resizeHandles val="exact"/>
        </dgm:presLayoutVars>
      </dgm:prSet>
      <dgm:spPr/>
    </dgm:pt>
    <dgm:pt modelId="{85611F8A-0A00-4F60-B37B-BC1938204A62}" type="pres">
      <dgm:prSet presAssocID="{F62599BF-7E04-45ED-B5CE-F3682ACDF0D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B51A562-68D1-4904-9CEE-0FBDD71C2F39}" type="pres">
      <dgm:prSet presAssocID="{F9E5B319-19B3-448C-BD3E-F4646CD3874F}" presName="spacerL" presStyleCnt="0"/>
      <dgm:spPr/>
    </dgm:pt>
    <dgm:pt modelId="{251D05FB-D2E1-4815-9B3B-60C347055A2A}" type="pres">
      <dgm:prSet presAssocID="{F9E5B319-19B3-448C-BD3E-F4646CD3874F}" presName="sibTrans" presStyleLbl="sibTrans2D1" presStyleIdx="0" presStyleCnt="1"/>
      <dgm:spPr/>
      <dgm:t>
        <a:bodyPr/>
        <a:lstStyle/>
        <a:p>
          <a:endParaRPr lang="pt-BR"/>
        </a:p>
      </dgm:t>
    </dgm:pt>
    <dgm:pt modelId="{C5BF55CB-EC28-4808-BA4F-6F1AA8608C7F}" type="pres">
      <dgm:prSet presAssocID="{F9E5B319-19B3-448C-BD3E-F4646CD3874F}" presName="spacerR" presStyleCnt="0"/>
      <dgm:spPr/>
    </dgm:pt>
    <dgm:pt modelId="{ADF7AC43-21A0-421A-9FCD-C31AFD7D8000}" type="pres">
      <dgm:prSet presAssocID="{C546DBF8-FF7E-4CB8-9103-F8B0B07E188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8414F77-19D7-4D79-AF53-D45AB24E5EA3}" type="presOf" srcId="{A94CEE44-0F9B-40DE-AAD0-C41D7AC03B4D}" destId="{B218F3D6-5490-43C6-9D5A-34DA285837A1}" srcOrd="0" destOrd="0" presId="urn:microsoft.com/office/officeart/2005/8/layout/equation1"/>
    <dgm:cxn modelId="{28E30FEC-60DD-4E7F-9FD2-DC705D2AC6AE}" srcId="{A94CEE44-0F9B-40DE-AAD0-C41D7AC03B4D}" destId="{F62599BF-7E04-45ED-B5CE-F3682ACDF0DA}" srcOrd="0" destOrd="0" parTransId="{89F15737-9303-4857-9480-5DCD8F65B1F6}" sibTransId="{F9E5B319-19B3-448C-BD3E-F4646CD3874F}"/>
    <dgm:cxn modelId="{C7B16465-A000-4620-B0CB-2A7CAEEC0DB4}" srcId="{A94CEE44-0F9B-40DE-AAD0-C41D7AC03B4D}" destId="{C546DBF8-FF7E-4CB8-9103-F8B0B07E188A}" srcOrd="1" destOrd="0" parTransId="{FB9CCB32-F534-4102-BAF6-FF66EB478B4B}" sibTransId="{517956AD-D6B5-4A85-B4A8-422EBBD6629A}"/>
    <dgm:cxn modelId="{9A1F69B9-6D07-4DF9-AA23-C80D88B29519}" type="presOf" srcId="{F9E5B319-19B3-448C-BD3E-F4646CD3874F}" destId="{251D05FB-D2E1-4815-9B3B-60C347055A2A}" srcOrd="0" destOrd="0" presId="urn:microsoft.com/office/officeart/2005/8/layout/equation1"/>
    <dgm:cxn modelId="{E3B44277-8C12-4EFE-A87A-AE12C0886AD5}" type="presOf" srcId="{C546DBF8-FF7E-4CB8-9103-F8B0B07E188A}" destId="{ADF7AC43-21A0-421A-9FCD-C31AFD7D8000}" srcOrd="0" destOrd="0" presId="urn:microsoft.com/office/officeart/2005/8/layout/equation1"/>
    <dgm:cxn modelId="{A954564B-8DB2-4980-AD78-623218303055}" type="presOf" srcId="{F62599BF-7E04-45ED-B5CE-F3682ACDF0DA}" destId="{85611F8A-0A00-4F60-B37B-BC1938204A62}" srcOrd="0" destOrd="0" presId="urn:microsoft.com/office/officeart/2005/8/layout/equation1"/>
    <dgm:cxn modelId="{BF354874-1504-4413-A78A-A128EAF2AEFF}" type="presParOf" srcId="{B218F3D6-5490-43C6-9D5A-34DA285837A1}" destId="{85611F8A-0A00-4F60-B37B-BC1938204A62}" srcOrd="0" destOrd="0" presId="urn:microsoft.com/office/officeart/2005/8/layout/equation1"/>
    <dgm:cxn modelId="{CBE09698-6637-41B4-99E3-579DD36EC8FC}" type="presParOf" srcId="{B218F3D6-5490-43C6-9D5A-34DA285837A1}" destId="{3B51A562-68D1-4904-9CEE-0FBDD71C2F39}" srcOrd="1" destOrd="0" presId="urn:microsoft.com/office/officeart/2005/8/layout/equation1"/>
    <dgm:cxn modelId="{893EF272-2B65-41A2-9E19-F0CFA2B9E987}" type="presParOf" srcId="{B218F3D6-5490-43C6-9D5A-34DA285837A1}" destId="{251D05FB-D2E1-4815-9B3B-60C347055A2A}" srcOrd="2" destOrd="0" presId="urn:microsoft.com/office/officeart/2005/8/layout/equation1"/>
    <dgm:cxn modelId="{ACE30B6C-2889-490F-AFCE-F026D384EFD6}" type="presParOf" srcId="{B218F3D6-5490-43C6-9D5A-34DA285837A1}" destId="{C5BF55CB-EC28-4808-BA4F-6F1AA8608C7F}" srcOrd="3" destOrd="0" presId="urn:microsoft.com/office/officeart/2005/8/layout/equation1"/>
    <dgm:cxn modelId="{57A7926B-6BE3-499B-BDDF-6F9580C8C689}" type="presParOf" srcId="{B218F3D6-5490-43C6-9D5A-34DA285837A1}" destId="{ADF7AC43-21A0-421A-9FCD-C31AFD7D8000}" srcOrd="4" destOrd="0" presId="urn:microsoft.com/office/officeart/2005/8/layout/equation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4CEE44-0F9B-40DE-AAD0-C41D7AC03B4D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F62599BF-7E04-45ED-B5CE-F3682ACDF0DA}">
      <dgm:prSet phldrT="[Texto]"/>
      <dgm:spPr/>
      <dgm:t>
        <a:bodyPr/>
        <a:lstStyle/>
        <a:p>
          <a:r>
            <a:rPr lang="pt-BR" dirty="0" smtClean="0"/>
            <a:t>Piso Vital Mínimo</a:t>
          </a:r>
          <a:endParaRPr lang="pt-BR" dirty="0"/>
        </a:p>
      </dgm:t>
    </dgm:pt>
    <dgm:pt modelId="{89F15737-9303-4857-9480-5DCD8F65B1F6}" type="parTrans" cxnId="{28E30FEC-60DD-4E7F-9FD2-DC705D2AC6AE}">
      <dgm:prSet/>
      <dgm:spPr/>
      <dgm:t>
        <a:bodyPr/>
        <a:lstStyle/>
        <a:p>
          <a:endParaRPr lang="pt-BR"/>
        </a:p>
      </dgm:t>
    </dgm:pt>
    <dgm:pt modelId="{F9E5B319-19B3-448C-BD3E-F4646CD3874F}" type="sibTrans" cxnId="{28E30FEC-60DD-4E7F-9FD2-DC705D2AC6AE}">
      <dgm:prSet/>
      <dgm:spPr/>
      <dgm:t>
        <a:bodyPr/>
        <a:lstStyle/>
        <a:p>
          <a:endParaRPr lang="pt-BR"/>
        </a:p>
      </dgm:t>
    </dgm:pt>
    <dgm:pt modelId="{C546DBF8-FF7E-4CB8-9103-F8B0B07E188A}">
      <dgm:prSet phldrT="[Texto]"/>
      <dgm:spPr/>
      <dgm:t>
        <a:bodyPr/>
        <a:lstStyle/>
        <a:p>
          <a:r>
            <a:rPr lang="pt-BR" dirty="0" smtClean="0"/>
            <a:t>Reserva do Possível</a:t>
          </a:r>
          <a:endParaRPr lang="pt-BR" dirty="0"/>
        </a:p>
      </dgm:t>
    </dgm:pt>
    <dgm:pt modelId="{FB9CCB32-F534-4102-BAF6-FF66EB478B4B}" type="parTrans" cxnId="{C7B16465-A000-4620-B0CB-2A7CAEEC0DB4}">
      <dgm:prSet/>
      <dgm:spPr/>
      <dgm:t>
        <a:bodyPr/>
        <a:lstStyle/>
        <a:p>
          <a:endParaRPr lang="pt-BR"/>
        </a:p>
      </dgm:t>
    </dgm:pt>
    <dgm:pt modelId="{517956AD-D6B5-4A85-B4A8-422EBBD6629A}" type="sibTrans" cxnId="{C7B16465-A000-4620-B0CB-2A7CAEEC0DB4}">
      <dgm:prSet/>
      <dgm:spPr/>
      <dgm:t>
        <a:bodyPr/>
        <a:lstStyle/>
        <a:p>
          <a:endParaRPr lang="pt-BR"/>
        </a:p>
      </dgm:t>
    </dgm:pt>
    <dgm:pt modelId="{B218F3D6-5490-43C6-9D5A-34DA285837A1}" type="pres">
      <dgm:prSet presAssocID="{A94CEE44-0F9B-40DE-AAD0-C41D7AC03B4D}" presName="linearFlow" presStyleCnt="0">
        <dgm:presLayoutVars>
          <dgm:dir/>
          <dgm:resizeHandles val="exact"/>
        </dgm:presLayoutVars>
      </dgm:prSet>
      <dgm:spPr/>
    </dgm:pt>
    <dgm:pt modelId="{85611F8A-0A00-4F60-B37B-BC1938204A62}" type="pres">
      <dgm:prSet presAssocID="{F62599BF-7E04-45ED-B5CE-F3682ACDF0D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B51A562-68D1-4904-9CEE-0FBDD71C2F39}" type="pres">
      <dgm:prSet presAssocID="{F9E5B319-19B3-448C-BD3E-F4646CD3874F}" presName="spacerL" presStyleCnt="0"/>
      <dgm:spPr/>
    </dgm:pt>
    <dgm:pt modelId="{251D05FB-D2E1-4815-9B3B-60C347055A2A}" type="pres">
      <dgm:prSet presAssocID="{F9E5B319-19B3-448C-BD3E-F4646CD3874F}" presName="sibTrans" presStyleLbl="sibTrans2D1" presStyleIdx="0" presStyleCnt="1"/>
      <dgm:spPr>
        <a:prstGeom prst="noSmoking">
          <a:avLst/>
        </a:prstGeom>
      </dgm:spPr>
      <dgm:t>
        <a:bodyPr/>
        <a:lstStyle/>
        <a:p>
          <a:endParaRPr lang="pt-BR"/>
        </a:p>
      </dgm:t>
    </dgm:pt>
    <dgm:pt modelId="{C5BF55CB-EC28-4808-BA4F-6F1AA8608C7F}" type="pres">
      <dgm:prSet presAssocID="{F9E5B319-19B3-448C-BD3E-F4646CD3874F}" presName="spacerR" presStyleCnt="0"/>
      <dgm:spPr/>
    </dgm:pt>
    <dgm:pt modelId="{ADF7AC43-21A0-421A-9FCD-C31AFD7D8000}" type="pres">
      <dgm:prSet presAssocID="{C546DBF8-FF7E-4CB8-9103-F8B0B07E188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8E30FEC-60DD-4E7F-9FD2-DC705D2AC6AE}" srcId="{A94CEE44-0F9B-40DE-AAD0-C41D7AC03B4D}" destId="{F62599BF-7E04-45ED-B5CE-F3682ACDF0DA}" srcOrd="0" destOrd="0" parTransId="{89F15737-9303-4857-9480-5DCD8F65B1F6}" sibTransId="{F9E5B319-19B3-448C-BD3E-F4646CD3874F}"/>
    <dgm:cxn modelId="{4D4FE79E-10D3-4072-A511-D652A21DFB3A}" type="presOf" srcId="{F62599BF-7E04-45ED-B5CE-F3682ACDF0DA}" destId="{85611F8A-0A00-4F60-B37B-BC1938204A62}" srcOrd="0" destOrd="0" presId="urn:microsoft.com/office/officeart/2005/8/layout/equation1"/>
    <dgm:cxn modelId="{C7B16465-A000-4620-B0CB-2A7CAEEC0DB4}" srcId="{A94CEE44-0F9B-40DE-AAD0-C41D7AC03B4D}" destId="{C546DBF8-FF7E-4CB8-9103-F8B0B07E188A}" srcOrd="1" destOrd="0" parTransId="{FB9CCB32-F534-4102-BAF6-FF66EB478B4B}" sibTransId="{517956AD-D6B5-4A85-B4A8-422EBBD6629A}"/>
    <dgm:cxn modelId="{F746C7E9-C6BD-4DB0-8FAF-09E5DDFB2159}" type="presOf" srcId="{A94CEE44-0F9B-40DE-AAD0-C41D7AC03B4D}" destId="{B218F3D6-5490-43C6-9D5A-34DA285837A1}" srcOrd="0" destOrd="0" presId="urn:microsoft.com/office/officeart/2005/8/layout/equation1"/>
    <dgm:cxn modelId="{33743A6B-7D73-4938-A982-24E7C5A410FD}" type="presOf" srcId="{C546DBF8-FF7E-4CB8-9103-F8B0B07E188A}" destId="{ADF7AC43-21A0-421A-9FCD-C31AFD7D8000}" srcOrd="0" destOrd="0" presId="urn:microsoft.com/office/officeart/2005/8/layout/equation1"/>
    <dgm:cxn modelId="{6F220BFA-FD4C-4CE3-B85E-2792D40019E5}" type="presOf" srcId="{F9E5B319-19B3-448C-BD3E-F4646CD3874F}" destId="{251D05FB-D2E1-4815-9B3B-60C347055A2A}" srcOrd="0" destOrd="0" presId="urn:microsoft.com/office/officeart/2005/8/layout/equation1"/>
    <dgm:cxn modelId="{DEACF460-842E-4B3E-A592-ABDE7BF1F8BB}" type="presParOf" srcId="{B218F3D6-5490-43C6-9D5A-34DA285837A1}" destId="{85611F8A-0A00-4F60-B37B-BC1938204A62}" srcOrd="0" destOrd="0" presId="urn:microsoft.com/office/officeart/2005/8/layout/equation1"/>
    <dgm:cxn modelId="{DD2140E9-25DF-42C8-A01D-3966BEB4BD6B}" type="presParOf" srcId="{B218F3D6-5490-43C6-9D5A-34DA285837A1}" destId="{3B51A562-68D1-4904-9CEE-0FBDD71C2F39}" srcOrd="1" destOrd="0" presId="urn:microsoft.com/office/officeart/2005/8/layout/equation1"/>
    <dgm:cxn modelId="{73FED748-549D-45C7-8ED2-D6C12F198754}" type="presParOf" srcId="{B218F3D6-5490-43C6-9D5A-34DA285837A1}" destId="{251D05FB-D2E1-4815-9B3B-60C347055A2A}" srcOrd="2" destOrd="0" presId="urn:microsoft.com/office/officeart/2005/8/layout/equation1"/>
    <dgm:cxn modelId="{B7064A1E-32AB-42F3-8C34-19788B789AE6}" type="presParOf" srcId="{B218F3D6-5490-43C6-9D5A-34DA285837A1}" destId="{C5BF55CB-EC28-4808-BA4F-6F1AA8608C7F}" srcOrd="3" destOrd="0" presId="urn:microsoft.com/office/officeart/2005/8/layout/equation1"/>
    <dgm:cxn modelId="{496FA512-9931-46AF-9082-C6A43F4C1DC5}" type="presParOf" srcId="{B218F3D6-5490-43C6-9D5A-34DA285837A1}" destId="{ADF7AC43-21A0-421A-9FCD-C31AFD7D8000}" srcOrd="4" destOrd="0" presId="urn:microsoft.com/office/officeart/2005/8/layout/equati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00D27-EC75-4B6F-BFA2-0AF090549E1C}" type="datetimeFigureOut">
              <a:rPr lang="pt-BR" smtClean="0"/>
              <a:pPr/>
              <a:t>12/9/2011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092B9-C483-4F8D-9EF3-3D039462D4C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385765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pt-BR" sz="2600" dirty="0" smtClean="0"/>
              <a:t>AULA 3 –</a:t>
            </a:r>
          </a:p>
          <a:p>
            <a:pPr algn="l"/>
            <a:r>
              <a:rPr lang="pt-BR" sz="2600" b="1" dirty="0" smtClean="0"/>
              <a:t>Mínimo existencial &amp; Piso Vital Mínimo X Reserva do Possível</a:t>
            </a:r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PROFESSOR: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Mestrando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/>
          </a:p>
        </p:txBody>
      </p:sp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PISO VITAL MÍNIMO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10</a:t>
            </a:fld>
            <a:endParaRPr lang="pt-BR"/>
          </a:p>
        </p:txBody>
      </p:sp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PISO VITAL MÍNIMO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11</a:t>
            </a:fld>
            <a:endParaRPr lang="pt-BR"/>
          </a:p>
        </p:txBody>
      </p:sp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PISO VITAL MÍNIMO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12</a:t>
            </a:fld>
            <a:endParaRPr lang="pt-BR"/>
          </a:p>
        </p:txBody>
      </p:sp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PISO VITAL MÍNIMO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71501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3200" dirty="0" smtClean="0"/>
              <a:t>“Trata-se de dar efetividade aos DIREITOS FUNDAMENTAIS DA PESSOA HUMANA (Art. 1º, III, CF), não cabendo ao administrador público preterir o PISO VITAL MÍNIMO na medida que não se trata de juízo discricionário.”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>(FIORILLO) </a:t>
            </a:r>
            <a:br>
              <a:rPr lang="pt-BR" dirty="0" smtClean="0"/>
            </a:br>
            <a:endParaRPr lang="pt-BR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PISO VITAL MÍNIMO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14</a:t>
            </a:fld>
            <a:endParaRPr lang="pt-BR"/>
          </a:p>
        </p:txBody>
      </p:sp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f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371600"/>
            <a:ext cx="5105400" cy="4243388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2910" y="2357430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pic>
        <p:nvPicPr>
          <p:cNvPr id="6" name="Imagem 5" descr="C:\Users\katiaaparecida\AppData\Local\Microsoft\Windows\Temporary Internet Files\Low\Content.IE5\9TQ5L8YE\Marca FCR[1]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MÍNIMO EXISTENCIAL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71501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>O </a:t>
            </a:r>
            <a:r>
              <a:rPr lang="pt-BR" u="sng" dirty="0" smtClean="0"/>
              <a:t>mínimo existencial</a:t>
            </a:r>
            <a:r>
              <a:rPr lang="pt-BR" dirty="0" smtClean="0"/>
              <a:t> é a </a:t>
            </a:r>
            <a:r>
              <a:rPr lang="pt-BR" u="sng" dirty="0" smtClean="0"/>
              <a:t>parcela mínima</a:t>
            </a:r>
            <a:r>
              <a:rPr lang="pt-BR" dirty="0" smtClean="0"/>
              <a:t> de que </a:t>
            </a:r>
            <a:r>
              <a:rPr lang="pt-BR" u="sng" dirty="0" smtClean="0"/>
              <a:t>cada pessoa precisa para sobreviver</a:t>
            </a:r>
            <a:r>
              <a:rPr lang="pt-BR" dirty="0" smtClean="0"/>
              <a:t>, e deve ser </a:t>
            </a:r>
            <a:r>
              <a:rPr lang="pt-BR" u="sng" dirty="0" smtClean="0"/>
              <a:t>garantido pelo Estado</a:t>
            </a:r>
            <a:r>
              <a:rPr lang="pt-BR" dirty="0" smtClean="0"/>
              <a:t>, através de </a:t>
            </a:r>
            <a:r>
              <a:rPr lang="pt-BR" u="sng" dirty="0" smtClean="0"/>
              <a:t>prestações estatais positivas</a:t>
            </a:r>
            <a:r>
              <a:rPr lang="pt-BR" dirty="0" smtClean="0"/>
              <a:t>. O </a:t>
            </a:r>
            <a:r>
              <a:rPr lang="pt-BR" u="sng" dirty="0" smtClean="0"/>
              <a:t>Estado</a:t>
            </a:r>
            <a:r>
              <a:rPr lang="pt-BR" dirty="0" smtClean="0"/>
              <a:t> obtém recursos para </a:t>
            </a:r>
            <a:r>
              <a:rPr lang="pt-BR" u="sng" dirty="0" smtClean="0"/>
              <a:t>garantir o mínimo existencial</a:t>
            </a:r>
            <a:r>
              <a:rPr lang="pt-BR" dirty="0" smtClean="0"/>
              <a:t> através de </a:t>
            </a:r>
            <a:r>
              <a:rPr lang="pt-BR" u="sng" dirty="0" smtClean="0"/>
              <a:t>tributos</a:t>
            </a:r>
            <a:r>
              <a:rPr lang="pt-BR" dirty="0" smtClean="0"/>
              <a:t>, na espécie de impostos.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/>
            </a:r>
            <a:br>
              <a:rPr lang="pt-BR" dirty="0" smtClean="0"/>
            </a:br>
            <a:endParaRPr lang="pt-BR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MÍNIMO EXISTENCIAL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71501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>Devem ser </a:t>
            </a:r>
            <a:r>
              <a:rPr lang="pt-BR" u="sng" dirty="0" smtClean="0"/>
              <a:t>observadas</a:t>
            </a:r>
            <a:r>
              <a:rPr lang="pt-BR" dirty="0" smtClean="0"/>
              <a:t> por cada entidade da Federação as </a:t>
            </a:r>
            <a:r>
              <a:rPr lang="pt-BR" u="sng" dirty="0" smtClean="0"/>
              <a:t>parcelas mínimas de receitas de impostos</a:t>
            </a:r>
            <a:r>
              <a:rPr lang="pt-BR" dirty="0" smtClean="0"/>
              <a:t>, incluídas as obtidas através de transferências, no desenvolvimento do </a:t>
            </a:r>
            <a:r>
              <a:rPr lang="pt-BR" u="sng" dirty="0" smtClean="0"/>
              <a:t>ensino</a:t>
            </a:r>
            <a:r>
              <a:rPr lang="pt-BR" dirty="0" smtClean="0"/>
              <a:t> e na </a:t>
            </a:r>
            <a:r>
              <a:rPr lang="pt-BR" u="sng" dirty="0" smtClean="0"/>
              <a:t>saúde pública</a:t>
            </a:r>
            <a:r>
              <a:rPr lang="pt-BR" dirty="0" smtClean="0"/>
              <a:t>, conforme determina a Constituição Federal.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/>
            </a:r>
            <a:br>
              <a:rPr lang="pt-BR" dirty="0" smtClean="0"/>
            </a:br>
            <a:endParaRPr lang="pt-BR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071546"/>
            <a:ext cx="8858312" cy="564360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Art. 1º A República Federativa do Brasil, formada pela união indissolúvel dos Estados e Municípios e do Distrito Federal, constitui-se em Estado Democrático de Direito e tem como fundamentos: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(...)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III - a dignidade da pessoa humana;</a:t>
            </a:r>
          </a:p>
          <a:p>
            <a:pPr algn="r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1700" dirty="0" smtClean="0"/>
              <a:t>(CF/88)</a:t>
            </a:r>
            <a:endParaRPr lang="pt-BR" sz="17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MÍNIMO EXISTENCIAL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071546"/>
            <a:ext cx="8858312" cy="564360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Art. 3º Constituem objetivos fundamentais da República Federativa do Brasil: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(...)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III - </a:t>
            </a:r>
            <a:r>
              <a:rPr lang="pt-BR" b="1" u="sng" dirty="0" smtClean="0"/>
              <a:t>erradicar a pobreza e a marginalização e reduzir as desigualdades sociais e regionais;</a:t>
            </a:r>
          </a:p>
          <a:p>
            <a:pPr algn="r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1700" dirty="0" smtClean="0"/>
              <a:t>(CF/88)</a:t>
            </a:r>
            <a:endParaRPr lang="pt-BR" sz="17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MÍNIMO EXISTENCIAL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7150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</a:t>
            </a:r>
            <a:r>
              <a:rPr lang="pt-BR" dirty="0" err="1" smtClean="0"/>
              <a:t>Ingo</a:t>
            </a:r>
            <a:r>
              <a:rPr lang="pt-BR" dirty="0" smtClean="0"/>
              <a:t> Wolfgang </a:t>
            </a:r>
            <a:r>
              <a:rPr lang="pt-BR" dirty="0" err="1" smtClean="0"/>
              <a:t>Sarlet</a:t>
            </a:r>
            <a:r>
              <a:rPr lang="pt-BR" dirty="0" smtClean="0"/>
              <a:t> aponta para a necessidade de reconhecimento de certos direitos subjetivos a prestações ligados aos recursos materiais mínimos para a existência digna de qualquer indivíduo:</a:t>
            </a:r>
          </a:p>
          <a:p>
            <a:r>
              <a:rPr lang="pt-BR" dirty="0" smtClean="0"/>
              <a:t>salário mínimo;</a:t>
            </a:r>
          </a:p>
          <a:p>
            <a:r>
              <a:rPr lang="pt-BR" dirty="0" smtClean="0"/>
              <a:t>assistência social;</a:t>
            </a:r>
          </a:p>
          <a:p>
            <a:r>
              <a:rPr lang="pt-BR" dirty="0" smtClean="0"/>
              <a:t>Educação;</a:t>
            </a:r>
          </a:p>
          <a:p>
            <a:r>
              <a:rPr lang="pt-BR" dirty="0" smtClean="0"/>
              <a:t>do direito à previdência social;</a:t>
            </a:r>
          </a:p>
          <a:p>
            <a:r>
              <a:rPr lang="pt-BR" dirty="0" smtClean="0"/>
              <a:t>direito à saúde. 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MÍNIMO EXISTENCIAL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7150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Ricardo Lobo Torres sustenta a idéia de </a:t>
            </a:r>
            <a:r>
              <a:rPr lang="pt-BR" u="sng" dirty="0" smtClean="0"/>
              <a:t>metamorfose</a:t>
            </a:r>
            <a:r>
              <a:rPr lang="pt-BR" dirty="0" smtClean="0"/>
              <a:t> dos </a:t>
            </a:r>
            <a:r>
              <a:rPr lang="pt-BR" u="sng" dirty="0" smtClean="0"/>
              <a:t>direitos sociais</a:t>
            </a:r>
            <a:r>
              <a:rPr lang="pt-BR" dirty="0" smtClean="0"/>
              <a:t> em </a:t>
            </a:r>
            <a:r>
              <a:rPr lang="pt-BR" u="sng" dirty="0" smtClean="0"/>
              <a:t>mínimo existencial:</a:t>
            </a:r>
          </a:p>
          <a:p>
            <a:pPr algn="just">
              <a:buNone/>
            </a:pPr>
            <a:endParaRPr lang="pt-BR" u="sng" dirty="0" smtClean="0"/>
          </a:p>
          <a:p>
            <a:pPr algn="just"/>
            <a:r>
              <a:rPr lang="pt-BR" dirty="0" smtClean="0"/>
              <a:t>Direitos sociais = Direitos fundamentais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Direitos sociais = Mínimo existencial </a:t>
            </a:r>
            <a:r>
              <a:rPr lang="pt-BR" dirty="0" smtClean="0">
                <a:latin typeface="Lucida Sans Unicode"/>
                <a:cs typeface="Lucida Sans Unicode"/>
              </a:rPr>
              <a:t>⇛Rebaixa à níveis mínimos de, extrai sua plenitude (Crítica)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MÍNIMO EXISTENCIAL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7150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Ana Paula de Barcellos identifica-o como o núcleo </a:t>
            </a:r>
            <a:r>
              <a:rPr lang="pt-BR" dirty="0" err="1" smtClean="0"/>
              <a:t>sindicável</a:t>
            </a:r>
            <a:r>
              <a:rPr lang="pt-BR" dirty="0" smtClean="0"/>
              <a:t> da dignidade da pessoa humana, incluindo os direitos:</a:t>
            </a:r>
          </a:p>
          <a:p>
            <a:pPr algn="just"/>
            <a:r>
              <a:rPr lang="pt-BR" dirty="0" smtClean="0"/>
              <a:t>à educação fundamental;</a:t>
            </a:r>
          </a:p>
          <a:p>
            <a:pPr algn="just"/>
            <a:r>
              <a:rPr lang="pt-BR" dirty="0" smtClean="0"/>
              <a:t>à saúde básica;</a:t>
            </a:r>
          </a:p>
          <a:p>
            <a:pPr algn="just"/>
            <a:r>
              <a:rPr lang="pt-BR" dirty="0" smtClean="0"/>
              <a:t>à assistência no caso de necessidade;</a:t>
            </a:r>
          </a:p>
          <a:p>
            <a:pPr algn="just"/>
            <a:r>
              <a:rPr lang="pt-BR" dirty="0" smtClean="0"/>
              <a:t>ao acesso à Justiça.</a:t>
            </a:r>
          </a:p>
          <a:p>
            <a:pPr algn="just"/>
            <a:endParaRPr lang="pt-BR" dirty="0" smtClean="0"/>
          </a:p>
          <a:p>
            <a:pPr algn="just">
              <a:buNone/>
            </a:pPr>
            <a:r>
              <a:rPr lang="pt-BR" dirty="0" smtClean="0"/>
              <a:t>	Sendo </a:t>
            </a:r>
            <a:r>
              <a:rPr lang="pt-BR" b="1" u="sng" dirty="0" smtClean="0"/>
              <a:t>todos exigíveis judicialmente de forma diret</a:t>
            </a:r>
            <a:r>
              <a:rPr lang="pt-BR" dirty="0" smtClean="0"/>
              <a:t>a.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8</a:t>
            </a:fld>
            <a:endParaRPr lang="pt-BR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MÍNIMO EXISTENCIAL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PISO VITAL MÍNIMO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715016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3200" dirty="0" smtClean="0"/>
              <a:t>Art. 6º São direitos sociais a </a:t>
            </a:r>
            <a:r>
              <a:rPr lang="pt-BR" sz="3200" u="sng" dirty="0" smtClean="0"/>
              <a:t>educação</a:t>
            </a:r>
            <a:r>
              <a:rPr lang="pt-BR" sz="3200" dirty="0" smtClean="0"/>
              <a:t>, a </a:t>
            </a:r>
            <a:r>
              <a:rPr lang="pt-BR" sz="3200" u="sng" dirty="0" smtClean="0"/>
              <a:t>saúde</a:t>
            </a:r>
            <a:r>
              <a:rPr lang="pt-BR" sz="3200" dirty="0" smtClean="0"/>
              <a:t>, a </a:t>
            </a:r>
            <a:r>
              <a:rPr lang="pt-BR" sz="3200" u="sng" dirty="0" smtClean="0"/>
              <a:t>alimentação</a:t>
            </a:r>
            <a:r>
              <a:rPr lang="pt-BR" sz="3200" dirty="0" smtClean="0"/>
              <a:t>, o </a:t>
            </a:r>
            <a:r>
              <a:rPr lang="pt-BR" sz="3200" u="sng" dirty="0" smtClean="0"/>
              <a:t>trabalho</a:t>
            </a:r>
            <a:r>
              <a:rPr lang="pt-BR" sz="3200" dirty="0" smtClean="0"/>
              <a:t>, a </a:t>
            </a:r>
            <a:r>
              <a:rPr lang="pt-BR" sz="3200" u="sng" dirty="0" smtClean="0"/>
              <a:t>moradia</a:t>
            </a:r>
            <a:r>
              <a:rPr lang="pt-BR" sz="3200" dirty="0" smtClean="0"/>
              <a:t>, o </a:t>
            </a:r>
            <a:r>
              <a:rPr lang="pt-BR" sz="3200" u="sng" dirty="0" smtClean="0"/>
              <a:t>lazer</a:t>
            </a:r>
            <a:r>
              <a:rPr lang="pt-BR" sz="3200" dirty="0" smtClean="0"/>
              <a:t>, a </a:t>
            </a:r>
            <a:r>
              <a:rPr lang="pt-BR" sz="3200" u="sng" dirty="0" smtClean="0"/>
              <a:t>segurança</a:t>
            </a:r>
            <a:r>
              <a:rPr lang="pt-BR" sz="3200" dirty="0" smtClean="0"/>
              <a:t>, a </a:t>
            </a:r>
            <a:r>
              <a:rPr lang="pt-BR" sz="3200" u="sng" dirty="0" smtClean="0"/>
              <a:t>previdência social</a:t>
            </a:r>
            <a:r>
              <a:rPr lang="pt-BR" sz="3200" dirty="0" smtClean="0"/>
              <a:t>, a proteção à </a:t>
            </a:r>
            <a:r>
              <a:rPr lang="pt-BR" sz="3200" u="sng" dirty="0" smtClean="0"/>
              <a:t>maternidade</a:t>
            </a:r>
            <a:r>
              <a:rPr lang="pt-BR" sz="3200" dirty="0" smtClean="0"/>
              <a:t> e à </a:t>
            </a:r>
            <a:r>
              <a:rPr lang="pt-BR" sz="3200" u="sng" dirty="0" smtClean="0"/>
              <a:t>infância</a:t>
            </a:r>
            <a:r>
              <a:rPr lang="pt-BR" sz="3200" dirty="0" smtClean="0"/>
              <a:t>, a </a:t>
            </a:r>
            <a:r>
              <a:rPr lang="pt-BR" sz="3200" u="sng" dirty="0" smtClean="0"/>
              <a:t>assistência aos desamparados</a:t>
            </a:r>
            <a:r>
              <a:rPr lang="pt-BR" sz="3200" dirty="0" smtClean="0"/>
              <a:t>, na forma desta Constituição.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>(CF/88) </a:t>
            </a:r>
            <a:br>
              <a:rPr lang="pt-BR" dirty="0" smtClean="0"/>
            </a:br>
            <a:endParaRPr lang="pt-BR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1579</TotalTime>
  <Words>404</Words>
  <Application>Microsoft Office PowerPoint</Application>
  <PresentationFormat>Apresentação na tela (4:3)</PresentationFormat>
  <Paragraphs>87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Concurso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209</cp:revision>
  <dcterms:created xsi:type="dcterms:W3CDTF">2011-02-08T02:22:21Z</dcterms:created>
  <dcterms:modified xsi:type="dcterms:W3CDTF">2011-09-12T20:03:39Z</dcterms:modified>
</cp:coreProperties>
</file>