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56" r:id="rId2"/>
    <p:sldId id="376" r:id="rId3"/>
    <p:sldId id="377" r:id="rId4"/>
    <p:sldId id="369" r:id="rId5"/>
    <p:sldId id="368" r:id="rId6"/>
    <p:sldId id="360" r:id="rId7"/>
    <p:sldId id="359" r:id="rId8"/>
    <p:sldId id="356" r:id="rId9"/>
    <p:sldId id="357" r:id="rId10"/>
    <p:sldId id="378" r:id="rId11"/>
    <p:sldId id="379" r:id="rId12"/>
    <p:sldId id="380" r:id="rId13"/>
    <p:sldId id="381" r:id="rId14"/>
    <p:sldId id="382" r:id="rId15"/>
    <p:sldId id="383" r:id="rId16"/>
    <p:sldId id="384" r:id="rId17"/>
    <p:sldId id="385" r:id="rId18"/>
    <p:sldId id="386" r:id="rId19"/>
    <p:sldId id="387" r:id="rId20"/>
    <p:sldId id="388" r:id="rId21"/>
    <p:sldId id="389" r:id="rId22"/>
    <p:sldId id="390" r:id="rId23"/>
    <p:sldId id="398" r:id="rId24"/>
    <p:sldId id="391" r:id="rId25"/>
    <p:sldId id="392" r:id="rId26"/>
    <p:sldId id="393" r:id="rId27"/>
    <p:sldId id="394" r:id="rId28"/>
    <p:sldId id="395" r:id="rId29"/>
    <p:sldId id="396" r:id="rId30"/>
    <p:sldId id="397" r:id="rId31"/>
    <p:sldId id="285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F328A6-19A7-4217-B540-82AAA9AC6E18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4C0A22A-57C1-458B-B970-DAEAF7D68FE9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t-BR" dirty="0"/>
        </a:p>
      </dgm:t>
    </dgm:pt>
    <dgm:pt modelId="{8D51EBD3-55C0-4ED5-AD08-4C2AD1DB36ED}" type="parTrans" cxnId="{D3B1DC3E-1CBC-4752-B8FC-CE5362BF96F0}">
      <dgm:prSet/>
      <dgm:spPr/>
      <dgm:t>
        <a:bodyPr/>
        <a:lstStyle/>
        <a:p>
          <a:endParaRPr lang="pt-BR"/>
        </a:p>
      </dgm:t>
    </dgm:pt>
    <dgm:pt modelId="{DC8996B9-DAAB-4355-93A8-3F97A3E6BBA2}" type="sibTrans" cxnId="{D3B1DC3E-1CBC-4752-B8FC-CE5362BF96F0}">
      <dgm:prSet/>
      <dgm:spPr/>
      <dgm:t>
        <a:bodyPr/>
        <a:lstStyle/>
        <a:p>
          <a:endParaRPr lang="pt-BR"/>
        </a:p>
      </dgm:t>
    </dgm:pt>
    <dgm:pt modelId="{AA96B605-9F73-4859-B368-58017557FBE0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pt-BR" b="1" dirty="0" smtClean="0">
              <a:solidFill>
                <a:schemeClr val="bg1"/>
              </a:solidFill>
            </a:rPr>
            <a:t>Dignidade da Pessoa Humana</a:t>
          </a:r>
        </a:p>
        <a:p>
          <a:r>
            <a:rPr lang="pt-BR" b="1" dirty="0" smtClean="0">
              <a:solidFill>
                <a:schemeClr val="bg1"/>
              </a:solidFill>
            </a:rPr>
            <a:t>(Art. 1º, III, CF)</a:t>
          </a:r>
          <a:endParaRPr lang="pt-BR" b="1" dirty="0">
            <a:solidFill>
              <a:schemeClr val="bg1"/>
            </a:solidFill>
          </a:endParaRPr>
        </a:p>
      </dgm:t>
    </dgm:pt>
    <dgm:pt modelId="{C6240623-88A0-42F4-87CA-203BFBA3015A}" type="parTrans" cxnId="{556A607E-76D9-4130-93CC-FE026D736954}">
      <dgm:prSet/>
      <dgm:spPr/>
      <dgm:t>
        <a:bodyPr/>
        <a:lstStyle/>
        <a:p>
          <a:endParaRPr lang="pt-BR"/>
        </a:p>
      </dgm:t>
    </dgm:pt>
    <dgm:pt modelId="{AD013665-F43C-4986-9E16-E6C3C560A631}" type="sibTrans" cxnId="{556A607E-76D9-4130-93CC-FE026D736954}">
      <dgm:prSet/>
      <dgm:spPr/>
      <dgm:t>
        <a:bodyPr/>
        <a:lstStyle/>
        <a:p>
          <a:endParaRPr lang="pt-BR"/>
        </a:p>
      </dgm:t>
    </dgm:pt>
    <dgm:pt modelId="{CC7CE5D4-A6B0-4FB2-9645-A730B4504991}">
      <dgm:prSet phldrT="[Texto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pt-BR" dirty="0" smtClean="0"/>
        </a:p>
      </dgm:t>
    </dgm:pt>
    <dgm:pt modelId="{E5544915-91BE-4CBF-88AA-049033474ADE}" type="parTrans" cxnId="{A2AFEDC8-77AB-4DFA-9E3F-F7DD8FB9D769}">
      <dgm:prSet/>
      <dgm:spPr/>
      <dgm:t>
        <a:bodyPr/>
        <a:lstStyle/>
        <a:p>
          <a:endParaRPr lang="pt-BR"/>
        </a:p>
      </dgm:t>
    </dgm:pt>
    <dgm:pt modelId="{D89889D7-463B-4BE3-9628-0749D6152DC7}" type="sibTrans" cxnId="{A2AFEDC8-77AB-4DFA-9E3F-F7DD8FB9D769}">
      <dgm:prSet/>
      <dgm:spPr/>
      <dgm:t>
        <a:bodyPr/>
        <a:lstStyle/>
        <a:p>
          <a:endParaRPr lang="pt-BR"/>
        </a:p>
      </dgm:t>
    </dgm:pt>
    <dgm:pt modelId="{216BE467-ED57-4AEA-8931-C8CF98BF9DA3}">
      <dgm:prSet phldrT="[Texto]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pt-BR" dirty="0"/>
        </a:p>
      </dgm:t>
    </dgm:pt>
    <dgm:pt modelId="{86C9F47C-788E-4196-9C02-6E0F0846AE67}" type="parTrans" cxnId="{16F96384-AEEF-4439-94EC-9F30DB3DFC06}">
      <dgm:prSet/>
      <dgm:spPr/>
      <dgm:t>
        <a:bodyPr/>
        <a:lstStyle/>
        <a:p>
          <a:endParaRPr lang="pt-BR"/>
        </a:p>
      </dgm:t>
    </dgm:pt>
    <dgm:pt modelId="{2EBF757D-0215-468B-BBC9-E59C310EB068}" type="sibTrans" cxnId="{16F96384-AEEF-4439-94EC-9F30DB3DFC06}">
      <dgm:prSet/>
      <dgm:spPr/>
      <dgm:t>
        <a:bodyPr/>
        <a:lstStyle/>
        <a:p>
          <a:endParaRPr lang="pt-BR"/>
        </a:p>
      </dgm:t>
    </dgm:pt>
    <dgm:pt modelId="{DD00C5F6-193B-4E90-B8DE-0594AF3455CE}">
      <dgm:prSet phldrT="[Texto]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pt-BR" dirty="0" smtClean="0"/>
        </a:p>
      </dgm:t>
    </dgm:pt>
    <dgm:pt modelId="{5B2797B9-A8EF-4DE7-A0D9-145834D1A563}" type="parTrans" cxnId="{D56647E5-0044-4CF6-9C5C-F19E2C829554}">
      <dgm:prSet/>
      <dgm:spPr/>
      <dgm:t>
        <a:bodyPr/>
        <a:lstStyle/>
        <a:p>
          <a:endParaRPr lang="pt-BR"/>
        </a:p>
      </dgm:t>
    </dgm:pt>
    <dgm:pt modelId="{1AFD3240-773D-4341-A719-CDCC66865B5C}" type="sibTrans" cxnId="{D56647E5-0044-4CF6-9C5C-F19E2C829554}">
      <dgm:prSet/>
      <dgm:spPr/>
      <dgm:t>
        <a:bodyPr/>
        <a:lstStyle/>
        <a:p>
          <a:endParaRPr lang="pt-BR"/>
        </a:p>
      </dgm:t>
    </dgm:pt>
    <dgm:pt modelId="{F9F7DECA-3345-4E3A-BF27-5C963BF187CA}" type="pres">
      <dgm:prSet presAssocID="{62F328A6-19A7-4217-B540-82AAA9AC6E1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8A70D6E-EDC0-4FD8-A9E5-20646B040FB1}" type="pres">
      <dgm:prSet presAssocID="{64C0A22A-57C1-458B-B970-DAEAF7D68FE9}" presName="centerShape" presStyleLbl="node0" presStyleIdx="0" presStyleCnt="1"/>
      <dgm:spPr/>
      <dgm:t>
        <a:bodyPr/>
        <a:lstStyle/>
        <a:p>
          <a:endParaRPr lang="pt-BR"/>
        </a:p>
      </dgm:t>
    </dgm:pt>
    <dgm:pt modelId="{D8E39C49-B610-44A0-AF3D-BEDB599ED441}" type="pres">
      <dgm:prSet presAssocID="{AA96B605-9F73-4859-B368-58017557FBE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80C10DE-36B3-44B7-A41C-D325135A5289}" type="pres">
      <dgm:prSet presAssocID="{AA96B605-9F73-4859-B368-58017557FBE0}" presName="dummy" presStyleCnt="0"/>
      <dgm:spPr/>
    </dgm:pt>
    <dgm:pt modelId="{5C65193A-8594-40BF-AB1D-7E30EBF221B6}" type="pres">
      <dgm:prSet presAssocID="{AD013665-F43C-4986-9E16-E6C3C560A631}" presName="sibTrans" presStyleLbl="sibTrans2D1" presStyleIdx="0" presStyleCnt="4"/>
      <dgm:spPr/>
      <dgm:t>
        <a:bodyPr/>
        <a:lstStyle/>
        <a:p>
          <a:endParaRPr lang="pt-BR"/>
        </a:p>
      </dgm:t>
    </dgm:pt>
    <dgm:pt modelId="{E1EEFD6C-E3FB-4699-AE2B-FF88EB9DADEC}" type="pres">
      <dgm:prSet presAssocID="{CC7CE5D4-A6B0-4FB2-9645-A730B450499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653F535-0DB8-4C10-865B-A683AD6B7888}" type="pres">
      <dgm:prSet presAssocID="{CC7CE5D4-A6B0-4FB2-9645-A730B4504991}" presName="dummy" presStyleCnt="0"/>
      <dgm:spPr/>
    </dgm:pt>
    <dgm:pt modelId="{6743B42C-FD82-4D5C-8B23-B2883ED367AA}" type="pres">
      <dgm:prSet presAssocID="{D89889D7-463B-4BE3-9628-0749D6152DC7}" presName="sibTrans" presStyleLbl="sibTrans2D1" presStyleIdx="1" presStyleCnt="4"/>
      <dgm:spPr/>
      <dgm:t>
        <a:bodyPr/>
        <a:lstStyle/>
        <a:p>
          <a:endParaRPr lang="pt-BR"/>
        </a:p>
      </dgm:t>
    </dgm:pt>
    <dgm:pt modelId="{D2155F5E-8F96-4146-AA63-2D9460464DB3}" type="pres">
      <dgm:prSet presAssocID="{216BE467-ED57-4AEA-8931-C8CF98BF9DA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0521EED-2802-4576-8CD5-7BC03DA6C68B}" type="pres">
      <dgm:prSet presAssocID="{216BE467-ED57-4AEA-8931-C8CF98BF9DA3}" presName="dummy" presStyleCnt="0"/>
      <dgm:spPr/>
    </dgm:pt>
    <dgm:pt modelId="{A4C8D17B-E440-4D2B-9332-74EC19F98278}" type="pres">
      <dgm:prSet presAssocID="{2EBF757D-0215-468B-BBC9-E59C310EB068}" presName="sibTrans" presStyleLbl="sibTrans2D1" presStyleIdx="2" presStyleCnt="4"/>
      <dgm:spPr/>
      <dgm:t>
        <a:bodyPr/>
        <a:lstStyle/>
        <a:p>
          <a:endParaRPr lang="pt-BR"/>
        </a:p>
      </dgm:t>
    </dgm:pt>
    <dgm:pt modelId="{81F13BD9-18BA-42E6-A416-28892524EC87}" type="pres">
      <dgm:prSet presAssocID="{DD00C5F6-193B-4E90-B8DE-0594AF3455C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A90801C-2649-4267-8EBE-8FE3A4534441}" type="pres">
      <dgm:prSet presAssocID="{DD00C5F6-193B-4E90-B8DE-0594AF3455CE}" presName="dummy" presStyleCnt="0"/>
      <dgm:spPr/>
    </dgm:pt>
    <dgm:pt modelId="{3A1D165F-3BDA-4F74-999E-31F82E6E18FB}" type="pres">
      <dgm:prSet presAssocID="{1AFD3240-773D-4341-A719-CDCC66865B5C}" presName="sibTrans" presStyleLbl="sibTrans2D1" presStyleIdx="3" presStyleCnt="4"/>
      <dgm:spPr/>
      <dgm:t>
        <a:bodyPr/>
        <a:lstStyle/>
        <a:p>
          <a:endParaRPr lang="pt-BR"/>
        </a:p>
      </dgm:t>
    </dgm:pt>
  </dgm:ptLst>
  <dgm:cxnLst>
    <dgm:cxn modelId="{1E6EC484-E6D2-4F0E-AE95-89960E8596A1}" type="presOf" srcId="{AA96B605-9F73-4859-B368-58017557FBE0}" destId="{D8E39C49-B610-44A0-AF3D-BEDB599ED441}" srcOrd="0" destOrd="0" presId="urn:microsoft.com/office/officeart/2005/8/layout/radial6"/>
    <dgm:cxn modelId="{A44EA475-88C6-42E3-93A1-4D2AB98C6C81}" type="presOf" srcId="{216BE467-ED57-4AEA-8931-C8CF98BF9DA3}" destId="{D2155F5E-8F96-4146-AA63-2D9460464DB3}" srcOrd="0" destOrd="0" presId="urn:microsoft.com/office/officeart/2005/8/layout/radial6"/>
    <dgm:cxn modelId="{470A154E-9453-458F-8554-C31A57401101}" type="presOf" srcId="{D89889D7-463B-4BE3-9628-0749D6152DC7}" destId="{6743B42C-FD82-4D5C-8B23-B2883ED367AA}" srcOrd="0" destOrd="0" presId="urn:microsoft.com/office/officeart/2005/8/layout/radial6"/>
    <dgm:cxn modelId="{4403C816-8B8E-4D92-A156-C42EA0E48D63}" type="presOf" srcId="{AD013665-F43C-4986-9E16-E6C3C560A631}" destId="{5C65193A-8594-40BF-AB1D-7E30EBF221B6}" srcOrd="0" destOrd="0" presId="urn:microsoft.com/office/officeart/2005/8/layout/radial6"/>
    <dgm:cxn modelId="{6EA046F3-7CDF-4201-B7C0-F2F73E7F6F38}" type="presOf" srcId="{1AFD3240-773D-4341-A719-CDCC66865B5C}" destId="{3A1D165F-3BDA-4F74-999E-31F82E6E18FB}" srcOrd="0" destOrd="0" presId="urn:microsoft.com/office/officeart/2005/8/layout/radial6"/>
    <dgm:cxn modelId="{556A607E-76D9-4130-93CC-FE026D736954}" srcId="{64C0A22A-57C1-458B-B970-DAEAF7D68FE9}" destId="{AA96B605-9F73-4859-B368-58017557FBE0}" srcOrd="0" destOrd="0" parTransId="{C6240623-88A0-42F4-87CA-203BFBA3015A}" sibTransId="{AD013665-F43C-4986-9E16-E6C3C560A631}"/>
    <dgm:cxn modelId="{D3B1DC3E-1CBC-4752-B8FC-CE5362BF96F0}" srcId="{62F328A6-19A7-4217-B540-82AAA9AC6E18}" destId="{64C0A22A-57C1-458B-B970-DAEAF7D68FE9}" srcOrd="0" destOrd="0" parTransId="{8D51EBD3-55C0-4ED5-AD08-4C2AD1DB36ED}" sibTransId="{DC8996B9-DAAB-4355-93A8-3F97A3E6BBA2}"/>
    <dgm:cxn modelId="{16F96384-AEEF-4439-94EC-9F30DB3DFC06}" srcId="{64C0A22A-57C1-458B-B970-DAEAF7D68FE9}" destId="{216BE467-ED57-4AEA-8931-C8CF98BF9DA3}" srcOrd="2" destOrd="0" parTransId="{86C9F47C-788E-4196-9C02-6E0F0846AE67}" sibTransId="{2EBF757D-0215-468B-BBC9-E59C310EB068}"/>
    <dgm:cxn modelId="{721ADC20-BD79-4134-9DC2-9F787C250ECF}" type="presOf" srcId="{CC7CE5D4-A6B0-4FB2-9645-A730B4504991}" destId="{E1EEFD6C-E3FB-4699-AE2B-FF88EB9DADEC}" srcOrd="0" destOrd="0" presId="urn:microsoft.com/office/officeart/2005/8/layout/radial6"/>
    <dgm:cxn modelId="{D0F665BB-4C5B-4655-AA2F-599F3E42C7F4}" type="presOf" srcId="{2EBF757D-0215-468B-BBC9-E59C310EB068}" destId="{A4C8D17B-E440-4D2B-9332-74EC19F98278}" srcOrd="0" destOrd="0" presId="urn:microsoft.com/office/officeart/2005/8/layout/radial6"/>
    <dgm:cxn modelId="{9DF4A7D8-7AC5-4EEC-97C4-2FBF3AF59A56}" type="presOf" srcId="{DD00C5F6-193B-4E90-B8DE-0594AF3455CE}" destId="{81F13BD9-18BA-42E6-A416-28892524EC87}" srcOrd="0" destOrd="0" presId="urn:microsoft.com/office/officeart/2005/8/layout/radial6"/>
    <dgm:cxn modelId="{0C7E7D59-952D-4D35-9BC1-58342D9E4320}" type="presOf" srcId="{64C0A22A-57C1-458B-B970-DAEAF7D68FE9}" destId="{48A70D6E-EDC0-4FD8-A9E5-20646B040FB1}" srcOrd="0" destOrd="0" presId="urn:microsoft.com/office/officeart/2005/8/layout/radial6"/>
    <dgm:cxn modelId="{A2AFEDC8-77AB-4DFA-9E3F-F7DD8FB9D769}" srcId="{64C0A22A-57C1-458B-B970-DAEAF7D68FE9}" destId="{CC7CE5D4-A6B0-4FB2-9645-A730B4504991}" srcOrd="1" destOrd="0" parTransId="{E5544915-91BE-4CBF-88AA-049033474ADE}" sibTransId="{D89889D7-463B-4BE3-9628-0749D6152DC7}"/>
    <dgm:cxn modelId="{D56647E5-0044-4CF6-9C5C-F19E2C829554}" srcId="{64C0A22A-57C1-458B-B970-DAEAF7D68FE9}" destId="{DD00C5F6-193B-4E90-B8DE-0594AF3455CE}" srcOrd="3" destOrd="0" parTransId="{5B2797B9-A8EF-4DE7-A0D9-145834D1A563}" sibTransId="{1AFD3240-773D-4341-A719-CDCC66865B5C}"/>
    <dgm:cxn modelId="{DEB41157-8AB5-4606-91DC-246607E89676}" type="presOf" srcId="{62F328A6-19A7-4217-B540-82AAA9AC6E18}" destId="{F9F7DECA-3345-4E3A-BF27-5C963BF187CA}" srcOrd="0" destOrd="0" presId="urn:microsoft.com/office/officeart/2005/8/layout/radial6"/>
    <dgm:cxn modelId="{670DB9BF-0E5A-4F9B-9CE8-7C59F5823ED7}" type="presParOf" srcId="{F9F7DECA-3345-4E3A-BF27-5C963BF187CA}" destId="{48A70D6E-EDC0-4FD8-A9E5-20646B040FB1}" srcOrd="0" destOrd="0" presId="urn:microsoft.com/office/officeart/2005/8/layout/radial6"/>
    <dgm:cxn modelId="{56AB406F-B211-4E07-8D8B-EAAA38F0BE6E}" type="presParOf" srcId="{F9F7DECA-3345-4E3A-BF27-5C963BF187CA}" destId="{D8E39C49-B610-44A0-AF3D-BEDB599ED441}" srcOrd="1" destOrd="0" presId="urn:microsoft.com/office/officeart/2005/8/layout/radial6"/>
    <dgm:cxn modelId="{2936CBD5-54E2-4B77-B483-71E7ADE117AC}" type="presParOf" srcId="{F9F7DECA-3345-4E3A-BF27-5C963BF187CA}" destId="{980C10DE-36B3-44B7-A41C-D325135A5289}" srcOrd="2" destOrd="0" presId="urn:microsoft.com/office/officeart/2005/8/layout/radial6"/>
    <dgm:cxn modelId="{77CF4485-8F53-471A-9951-DAA98DF9B2FE}" type="presParOf" srcId="{F9F7DECA-3345-4E3A-BF27-5C963BF187CA}" destId="{5C65193A-8594-40BF-AB1D-7E30EBF221B6}" srcOrd="3" destOrd="0" presId="urn:microsoft.com/office/officeart/2005/8/layout/radial6"/>
    <dgm:cxn modelId="{30558752-1AC7-455D-8A04-5DF12CCE02FE}" type="presParOf" srcId="{F9F7DECA-3345-4E3A-BF27-5C963BF187CA}" destId="{E1EEFD6C-E3FB-4699-AE2B-FF88EB9DADEC}" srcOrd="4" destOrd="0" presId="urn:microsoft.com/office/officeart/2005/8/layout/radial6"/>
    <dgm:cxn modelId="{F973AA34-CCE4-4FF8-A8F9-F6BFB6AC09E1}" type="presParOf" srcId="{F9F7DECA-3345-4E3A-BF27-5C963BF187CA}" destId="{E653F535-0DB8-4C10-865B-A683AD6B7888}" srcOrd="5" destOrd="0" presId="urn:microsoft.com/office/officeart/2005/8/layout/radial6"/>
    <dgm:cxn modelId="{082B7CF2-D53A-428E-B8C8-9D7DEF5CBBEA}" type="presParOf" srcId="{F9F7DECA-3345-4E3A-BF27-5C963BF187CA}" destId="{6743B42C-FD82-4D5C-8B23-B2883ED367AA}" srcOrd="6" destOrd="0" presId="urn:microsoft.com/office/officeart/2005/8/layout/radial6"/>
    <dgm:cxn modelId="{6FC01E1B-1B52-47B7-81A1-6BA0F933FC2A}" type="presParOf" srcId="{F9F7DECA-3345-4E3A-BF27-5C963BF187CA}" destId="{D2155F5E-8F96-4146-AA63-2D9460464DB3}" srcOrd="7" destOrd="0" presId="urn:microsoft.com/office/officeart/2005/8/layout/radial6"/>
    <dgm:cxn modelId="{B08E5A69-7139-4313-AFDA-86A104D1F673}" type="presParOf" srcId="{F9F7DECA-3345-4E3A-BF27-5C963BF187CA}" destId="{B0521EED-2802-4576-8CD5-7BC03DA6C68B}" srcOrd="8" destOrd="0" presId="urn:microsoft.com/office/officeart/2005/8/layout/radial6"/>
    <dgm:cxn modelId="{BEAA4FA4-EAE0-4D65-BC0B-3A01ABD82BA3}" type="presParOf" srcId="{F9F7DECA-3345-4E3A-BF27-5C963BF187CA}" destId="{A4C8D17B-E440-4D2B-9332-74EC19F98278}" srcOrd="9" destOrd="0" presId="urn:microsoft.com/office/officeart/2005/8/layout/radial6"/>
    <dgm:cxn modelId="{6973D5AA-EBCC-4270-9730-8BA69A4CEA18}" type="presParOf" srcId="{F9F7DECA-3345-4E3A-BF27-5C963BF187CA}" destId="{81F13BD9-18BA-42E6-A416-28892524EC87}" srcOrd="10" destOrd="0" presId="urn:microsoft.com/office/officeart/2005/8/layout/radial6"/>
    <dgm:cxn modelId="{B8369F36-BF7F-4662-9273-684F7819BD0B}" type="presParOf" srcId="{F9F7DECA-3345-4E3A-BF27-5C963BF187CA}" destId="{3A90801C-2649-4267-8EBE-8FE3A4534441}" srcOrd="11" destOrd="0" presId="urn:microsoft.com/office/officeart/2005/8/layout/radial6"/>
    <dgm:cxn modelId="{78CB1FC4-A8F6-463F-8F10-79F2578DC226}" type="presParOf" srcId="{F9F7DECA-3345-4E3A-BF27-5C963BF187CA}" destId="{3A1D165F-3BDA-4F74-999E-31F82E6E18FB}" srcOrd="12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E781B0-ABC3-4A34-A0BC-2E1A43A9A1C7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20FA4A67-D5BD-41AF-96DD-05A6B0674D84}">
      <dgm:prSet phldrT="[Texto]"/>
      <dgm:spPr/>
      <dgm:t>
        <a:bodyPr/>
        <a:lstStyle/>
        <a:p>
          <a:r>
            <a:rPr lang="pt-BR" dirty="0" smtClean="0"/>
            <a:t>Lei 6.938/81 e sua definição MA</a:t>
          </a:r>
          <a:endParaRPr lang="pt-BR" dirty="0"/>
        </a:p>
      </dgm:t>
    </dgm:pt>
    <dgm:pt modelId="{0AC9E468-097C-4293-842E-46D1ECB2CC7E}" type="parTrans" cxnId="{005C2AEA-B4CE-4E1B-A0BB-DD4A091D85B1}">
      <dgm:prSet/>
      <dgm:spPr/>
      <dgm:t>
        <a:bodyPr/>
        <a:lstStyle/>
        <a:p>
          <a:endParaRPr lang="pt-BR"/>
        </a:p>
      </dgm:t>
    </dgm:pt>
    <dgm:pt modelId="{AF60BB48-BA75-48DA-A95E-004F302EB0E7}" type="sibTrans" cxnId="{005C2AEA-B4CE-4E1B-A0BB-DD4A091D85B1}">
      <dgm:prSet/>
      <dgm:spPr/>
      <dgm:t>
        <a:bodyPr/>
        <a:lstStyle/>
        <a:p>
          <a:r>
            <a:rPr lang="pt-BR" dirty="0" smtClean="0"/>
            <a:t>Recepcionada</a:t>
          </a:r>
          <a:endParaRPr lang="pt-BR" dirty="0"/>
        </a:p>
      </dgm:t>
    </dgm:pt>
    <dgm:pt modelId="{D610D319-8F39-422E-822E-AFBF67EFDEDC}">
      <dgm:prSet phldrT="[Texto]"/>
      <dgm:spPr/>
      <dgm:t>
        <a:bodyPr/>
        <a:lstStyle/>
        <a:p>
          <a:r>
            <a:rPr lang="pt-BR" dirty="0" smtClean="0"/>
            <a:t>CF/88</a:t>
          </a:r>
          <a:endParaRPr lang="pt-BR" dirty="0"/>
        </a:p>
      </dgm:t>
    </dgm:pt>
    <dgm:pt modelId="{5816C00D-68D2-4CB0-BA08-5FD88C8EA7E8}" type="parTrans" cxnId="{FAB01C6D-1585-42CD-9A59-009ED7DFF425}">
      <dgm:prSet/>
      <dgm:spPr/>
      <dgm:t>
        <a:bodyPr/>
        <a:lstStyle/>
        <a:p>
          <a:endParaRPr lang="pt-BR"/>
        </a:p>
      </dgm:t>
    </dgm:pt>
    <dgm:pt modelId="{147A2B28-4309-40FF-8F12-FB9BC7790DC6}" type="sibTrans" cxnId="{FAB01C6D-1585-42CD-9A59-009ED7DFF425}">
      <dgm:prSet/>
      <dgm:spPr/>
      <dgm:t>
        <a:bodyPr/>
        <a:lstStyle/>
        <a:p>
          <a:endParaRPr lang="pt-BR"/>
        </a:p>
      </dgm:t>
    </dgm:pt>
    <dgm:pt modelId="{2962D063-FFE4-4BAF-83D2-7C889C284D98}" type="pres">
      <dgm:prSet presAssocID="{8AE781B0-ABC3-4A34-A0BC-2E1A43A9A1C7}" presName="linearFlow" presStyleCnt="0">
        <dgm:presLayoutVars>
          <dgm:dir/>
          <dgm:resizeHandles val="exact"/>
        </dgm:presLayoutVars>
      </dgm:prSet>
      <dgm:spPr/>
    </dgm:pt>
    <dgm:pt modelId="{F2547DD0-53BA-4A8A-B083-88B0628F5A59}" type="pres">
      <dgm:prSet presAssocID="{20FA4A67-D5BD-41AF-96DD-05A6B0674D8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E3EAD2-8D43-4520-A571-57CB6E797F06}" type="pres">
      <dgm:prSet presAssocID="{AF60BB48-BA75-48DA-A95E-004F302EB0E7}" presName="spacerL" presStyleCnt="0"/>
      <dgm:spPr/>
    </dgm:pt>
    <dgm:pt modelId="{7E9D6312-C6EB-4E9E-8384-2E178ECEE35E}" type="pres">
      <dgm:prSet presAssocID="{AF60BB48-BA75-48DA-A95E-004F302EB0E7}" presName="sibTrans" presStyleLbl="sibTrans2D1" presStyleIdx="0" presStyleCnt="1"/>
      <dgm:spPr>
        <a:prstGeom prst="rightArrow">
          <a:avLst/>
        </a:prstGeom>
      </dgm:spPr>
      <dgm:t>
        <a:bodyPr/>
        <a:lstStyle/>
        <a:p>
          <a:endParaRPr lang="pt-BR"/>
        </a:p>
      </dgm:t>
    </dgm:pt>
    <dgm:pt modelId="{8054CBA6-3EC0-432E-AD7C-A5F42D11725C}" type="pres">
      <dgm:prSet presAssocID="{AF60BB48-BA75-48DA-A95E-004F302EB0E7}" presName="spacerR" presStyleCnt="0"/>
      <dgm:spPr/>
    </dgm:pt>
    <dgm:pt modelId="{4590F773-2427-44DC-951E-A293360C1AB0}" type="pres">
      <dgm:prSet presAssocID="{D610D319-8F39-422E-822E-AFBF67EFDED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BE2F694-DD93-40BF-B3E4-507EE77163D2}" type="presOf" srcId="{AF60BB48-BA75-48DA-A95E-004F302EB0E7}" destId="{7E9D6312-C6EB-4E9E-8384-2E178ECEE35E}" srcOrd="0" destOrd="0" presId="urn:microsoft.com/office/officeart/2005/8/layout/equation1"/>
    <dgm:cxn modelId="{E68F1229-2C79-40A9-A21A-A4A9E773EC3D}" type="presOf" srcId="{D610D319-8F39-422E-822E-AFBF67EFDEDC}" destId="{4590F773-2427-44DC-951E-A293360C1AB0}" srcOrd="0" destOrd="0" presId="urn:microsoft.com/office/officeart/2005/8/layout/equation1"/>
    <dgm:cxn modelId="{0E62BE9F-B153-4DCA-BAAE-3179214D4FC9}" type="presOf" srcId="{8AE781B0-ABC3-4A34-A0BC-2E1A43A9A1C7}" destId="{2962D063-FFE4-4BAF-83D2-7C889C284D98}" srcOrd="0" destOrd="0" presId="urn:microsoft.com/office/officeart/2005/8/layout/equation1"/>
    <dgm:cxn modelId="{005C2AEA-B4CE-4E1B-A0BB-DD4A091D85B1}" srcId="{8AE781B0-ABC3-4A34-A0BC-2E1A43A9A1C7}" destId="{20FA4A67-D5BD-41AF-96DD-05A6B0674D84}" srcOrd="0" destOrd="0" parTransId="{0AC9E468-097C-4293-842E-46D1ECB2CC7E}" sibTransId="{AF60BB48-BA75-48DA-A95E-004F302EB0E7}"/>
    <dgm:cxn modelId="{0F23A87F-AF11-4F07-9655-A43D13B47E06}" type="presOf" srcId="{20FA4A67-D5BD-41AF-96DD-05A6B0674D84}" destId="{F2547DD0-53BA-4A8A-B083-88B0628F5A59}" srcOrd="0" destOrd="0" presId="urn:microsoft.com/office/officeart/2005/8/layout/equation1"/>
    <dgm:cxn modelId="{FAB01C6D-1585-42CD-9A59-009ED7DFF425}" srcId="{8AE781B0-ABC3-4A34-A0BC-2E1A43A9A1C7}" destId="{D610D319-8F39-422E-822E-AFBF67EFDEDC}" srcOrd="1" destOrd="0" parTransId="{5816C00D-68D2-4CB0-BA08-5FD88C8EA7E8}" sibTransId="{147A2B28-4309-40FF-8F12-FB9BC7790DC6}"/>
    <dgm:cxn modelId="{0C9DC465-D724-47A2-9CE7-9E204A6E0609}" type="presParOf" srcId="{2962D063-FFE4-4BAF-83D2-7C889C284D98}" destId="{F2547DD0-53BA-4A8A-B083-88B0628F5A59}" srcOrd="0" destOrd="0" presId="urn:microsoft.com/office/officeart/2005/8/layout/equation1"/>
    <dgm:cxn modelId="{FDBB7F74-4050-412B-8C66-210A9AF268CD}" type="presParOf" srcId="{2962D063-FFE4-4BAF-83D2-7C889C284D98}" destId="{8DE3EAD2-8D43-4520-A571-57CB6E797F06}" srcOrd="1" destOrd="0" presId="urn:microsoft.com/office/officeart/2005/8/layout/equation1"/>
    <dgm:cxn modelId="{960D3853-A1C3-4479-A96A-94538A72BCE7}" type="presParOf" srcId="{2962D063-FFE4-4BAF-83D2-7C889C284D98}" destId="{7E9D6312-C6EB-4E9E-8384-2E178ECEE35E}" srcOrd="2" destOrd="0" presId="urn:microsoft.com/office/officeart/2005/8/layout/equation1"/>
    <dgm:cxn modelId="{7C79FED1-6E91-4312-A17F-5363417C3585}" type="presParOf" srcId="{2962D063-FFE4-4BAF-83D2-7C889C284D98}" destId="{8054CBA6-3EC0-432E-AD7C-A5F42D11725C}" srcOrd="3" destOrd="0" presId="urn:microsoft.com/office/officeart/2005/8/layout/equation1"/>
    <dgm:cxn modelId="{F628887F-7FC5-471A-BDAF-448B4D61ACF3}" type="presParOf" srcId="{2962D063-FFE4-4BAF-83D2-7C889C284D98}" destId="{4590F773-2427-44DC-951E-A293360C1AB0}" srcOrd="4" destOrd="0" presId="urn:microsoft.com/office/officeart/2005/8/layout/equati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27868C-7576-4EF5-91CE-B51DE65924BE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A55B4CDC-32EB-4303-9D29-5E16CD2F6970}">
      <dgm:prSet phldrT="[Texto]"/>
      <dgm:spPr/>
      <dgm:t>
        <a:bodyPr/>
        <a:lstStyle/>
        <a:p>
          <a:r>
            <a:rPr lang="pt-BR" dirty="0" smtClean="0">
              <a:solidFill>
                <a:srgbClr val="FF0000"/>
              </a:solidFill>
            </a:rPr>
            <a:t>MEDIATO:</a:t>
          </a:r>
        </a:p>
        <a:p>
          <a:r>
            <a:rPr lang="pt-BR" dirty="0" smtClean="0">
              <a:solidFill>
                <a:srgbClr val="FF0000"/>
              </a:solidFill>
            </a:rPr>
            <a:t>Saúde, bem-estar, segurança ...</a:t>
          </a:r>
          <a:endParaRPr lang="pt-BR" dirty="0">
            <a:solidFill>
              <a:srgbClr val="FF0000"/>
            </a:solidFill>
          </a:endParaRPr>
        </a:p>
      </dgm:t>
    </dgm:pt>
    <dgm:pt modelId="{C5B6FC23-0277-480C-B7C8-2860F38AEB8F}" type="parTrans" cxnId="{8DB1B2C9-5252-4894-B570-DFD2FB73951A}">
      <dgm:prSet/>
      <dgm:spPr/>
      <dgm:t>
        <a:bodyPr/>
        <a:lstStyle/>
        <a:p>
          <a:endParaRPr lang="pt-BR"/>
        </a:p>
      </dgm:t>
    </dgm:pt>
    <dgm:pt modelId="{6A005BF7-7AB9-46C4-A2A5-56BC2553BFFA}" type="sibTrans" cxnId="{8DB1B2C9-5252-4894-B570-DFD2FB73951A}">
      <dgm:prSet/>
      <dgm:spPr/>
      <dgm:t>
        <a:bodyPr/>
        <a:lstStyle/>
        <a:p>
          <a:endParaRPr lang="pt-BR"/>
        </a:p>
      </dgm:t>
    </dgm:pt>
    <dgm:pt modelId="{5F91B04B-1DF0-4C64-A20E-53D981DEFCD6}">
      <dgm:prSet/>
      <dgm:spPr/>
      <dgm:t>
        <a:bodyPr/>
        <a:lstStyle/>
        <a:p>
          <a:r>
            <a:rPr lang="pt-BR" dirty="0" smtClean="0">
              <a:solidFill>
                <a:srgbClr val="002060"/>
              </a:solidFill>
            </a:rPr>
            <a:t>IMEDIATO:</a:t>
          </a:r>
        </a:p>
        <a:p>
          <a:r>
            <a:rPr lang="pt-BR" dirty="0" smtClean="0">
              <a:solidFill>
                <a:srgbClr val="002060"/>
              </a:solidFill>
            </a:rPr>
            <a:t>Qualidade do Meio Ambiente</a:t>
          </a:r>
          <a:endParaRPr lang="pt-BR" dirty="0">
            <a:solidFill>
              <a:srgbClr val="002060"/>
            </a:solidFill>
          </a:endParaRPr>
        </a:p>
      </dgm:t>
    </dgm:pt>
    <dgm:pt modelId="{A6BDAAEA-9F78-4A62-AC64-31A547E7DA6B}" type="parTrans" cxnId="{4406CA72-8F2F-44AA-9155-8B8A7FBA450D}">
      <dgm:prSet/>
      <dgm:spPr/>
    </dgm:pt>
    <dgm:pt modelId="{7B1E5060-9671-43F4-995C-EEDA79A9B32E}" type="sibTrans" cxnId="{4406CA72-8F2F-44AA-9155-8B8A7FBA450D}">
      <dgm:prSet/>
      <dgm:spPr/>
    </dgm:pt>
    <dgm:pt modelId="{A893221B-A079-4D2A-BDBD-42333425C3D4}" type="pres">
      <dgm:prSet presAssocID="{2C27868C-7576-4EF5-91CE-B51DE65924BE}" presName="Name0" presStyleCnt="0">
        <dgm:presLayoutVars>
          <dgm:dir/>
          <dgm:resizeHandles val="exact"/>
        </dgm:presLayoutVars>
      </dgm:prSet>
      <dgm:spPr/>
    </dgm:pt>
    <dgm:pt modelId="{5F378F86-1EBA-4740-B467-418706455D27}" type="pres">
      <dgm:prSet presAssocID="{2C27868C-7576-4EF5-91CE-B51DE65924BE}" presName="fgShape" presStyleLbl="fgShp" presStyleIdx="0" presStyleCnt="1"/>
      <dgm:spPr/>
    </dgm:pt>
    <dgm:pt modelId="{1ED890F0-91A0-4AC3-AE5C-5DBDE7523175}" type="pres">
      <dgm:prSet presAssocID="{2C27868C-7576-4EF5-91CE-B51DE65924BE}" presName="linComp" presStyleCnt="0"/>
      <dgm:spPr/>
    </dgm:pt>
    <dgm:pt modelId="{9F3E7D84-536C-4D21-9654-CE1D42D60CF1}" type="pres">
      <dgm:prSet presAssocID="{5F91B04B-1DF0-4C64-A20E-53D981DEFCD6}" presName="compNode" presStyleCnt="0"/>
      <dgm:spPr/>
    </dgm:pt>
    <dgm:pt modelId="{7DBC27E1-90A5-4E11-8FDB-6E0DB3968534}" type="pres">
      <dgm:prSet presAssocID="{5F91B04B-1DF0-4C64-A20E-53D981DEFCD6}" presName="bkgdShape" presStyleLbl="node1" presStyleIdx="0" presStyleCnt="2"/>
      <dgm:spPr/>
      <dgm:t>
        <a:bodyPr/>
        <a:lstStyle/>
        <a:p>
          <a:endParaRPr lang="pt-BR"/>
        </a:p>
      </dgm:t>
    </dgm:pt>
    <dgm:pt modelId="{F1205EEB-6ED5-43BA-88FE-813F4363BB7B}" type="pres">
      <dgm:prSet presAssocID="{5F91B04B-1DF0-4C64-A20E-53D981DEFCD6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FE1D29-2F6B-47B6-AF42-72BA52B1AA46}" type="pres">
      <dgm:prSet presAssocID="{5F91B04B-1DF0-4C64-A20E-53D981DEFCD6}" presName="invisiNode" presStyleLbl="node1" presStyleIdx="0" presStyleCnt="2"/>
      <dgm:spPr/>
    </dgm:pt>
    <dgm:pt modelId="{F398AAA3-1676-438C-9E3E-7D86AD890EE0}" type="pres">
      <dgm:prSet presAssocID="{5F91B04B-1DF0-4C64-A20E-53D981DEFCD6}" presName="imagNod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DD526D0-0DA5-4C59-BDD5-988065BB32A4}" type="pres">
      <dgm:prSet presAssocID="{7B1E5060-9671-43F4-995C-EEDA79A9B32E}" presName="sibTrans" presStyleLbl="sibTrans2D1" presStyleIdx="0" presStyleCnt="0"/>
      <dgm:spPr/>
    </dgm:pt>
    <dgm:pt modelId="{9FBFCC67-AAE4-4D9F-BA40-D56FAEA3D9A2}" type="pres">
      <dgm:prSet presAssocID="{A55B4CDC-32EB-4303-9D29-5E16CD2F6970}" presName="compNode" presStyleCnt="0"/>
      <dgm:spPr/>
    </dgm:pt>
    <dgm:pt modelId="{6A96046E-FF6D-4042-85A5-B4CBB9F3F50A}" type="pres">
      <dgm:prSet presAssocID="{A55B4CDC-32EB-4303-9D29-5E16CD2F6970}" presName="bkgdShape" presStyleLbl="node1" presStyleIdx="1" presStyleCnt="2"/>
      <dgm:spPr/>
      <dgm:t>
        <a:bodyPr/>
        <a:lstStyle/>
        <a:p>
          <a:endParaRPr lang="pt-BR"/>
        </a:p>
      </dgm:t>
    </dgm:pt>
    <dgm:pt modelId="{681713C1-6F7B-4823-9D98-2F408824F972}" type="pres">
      <dgm:prSet presAssocID="{A55B4CDC-32EB-4303-9D29-5E16CD2F6970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1915E69-D799-47E4-917C-20DA42D6F33B}" type="pres">
      <dgm:prSet presAssocID="{A55B4CDC-32EB-4303-9D29-5E16CD2F6970}" presName="invisiNode" presStyleLbl="node1" presStyleIdx="1" presStyleCnt="2"/>
      <dgm:spPr/>
    </dgm:pt>
    <dgm:pt modelId="{ECAAA36E-023A-4B9A-A5AA-C37814FE37B2}" type="pres">
      <dgm:prSet presAssocID="{A55B4CDC-32EB-4303-9D29-5E16CD2F6970}" presName="imagNod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219561D6-FA98-4748-971E-A4E98B2E9A1D}" type="presOf" srcId="{A55B4CDC-32EB-4303-9D29-5E16CD2F6970}" destId="{681713C1-6F7B-4823-9D98-2F408824F972}" srcOrd="1" destOrd="0" presId="urn:microsoft.com/office/officeart/2005/8/layout/hList7"/>
    <dgm:cxn modelId="{52E40E5B-6737-4E91-9AD2-E8F93ECAE582}" type="presOf" srcId="{5F91B04B-1DF0-4C64-A20E-53D981DEFCD6}" destId="{F1205EEB-6ED5-43BA-88FE-813F4363BB7B}" srcOrd="1" destOrd="0" presId="urn:microsoft.com/office/officeart/2005/8/layout/hList7"/>
    <dgm:cxn modelId="{4406CA72-8F2F-44AA-9155-8B8A7FBA450D}" srcId="{2C27868C-7576-4EF5-91CE-B51DE65924BE}" destId="{5F91B04B-1DF0-4C64-A20E-53D981DEFCD6}" srcOrd="0" destOrd="0" parTransId="{A6BDAAEA-9F78-4A62-AC64-31A547E7DA6B}" sibTransId="{7B1E5060-9671-43F4-995C-EEDA79A9B32E}"/>
    <dgm:cxn modelId="{7745D24E-FA87-4A39-A3E7-6CA0FF7761FD}" type="presOf" srcId="{5F91B04B-1DF0-4C64-A20E-53D981DEFCD6}" destId="{7DBC27E1-90A5-4E11-8FDB-6E0DB3968534}" srcOrd="0" destOrd="0" presId="urn:microsoft.com/office/officeart/2005/8/layout/hList7"/>
    <dgm:cxn modelId="{8DB1B2C9-5252-4894-B570-DFD2FB73951A}" srcId="{2C27868C-7576-4EF5-91CE-B51DE65924BE}" destId="{A55B4CDC-32EB-4303-9D29-5E16CD2F6970}" srcOrd="1" destOrd="0" parTransId="{C5B6FC23-0277-480C-B7C8-2860F38AEB8F}" sibTransId="{6A005BF7-7AB9-46C4-A2A5-56BC2553BFFA}"/>
    <dgm:cxn modelId="{25275D17-F9D6-4C9E-8D58-454CC958ECDD}" type="presOf" srcId="{2C27868C-7576-4EF5-91CE-B51DE65924BE}" destId="{A893221B-A079-4D2A-BDBD-42333425C3D4}" srcOrd="0" destOrd="0" presId="urn:microsoft.com/office/officeart/2005/8/layout/hList7"/>
    <dgm:cxn modelId="{FE8DEFC2-3067-4185-83DE-86012BED5098}" type="presOf" srcId="{7B1E5060-9671-43F4-995C-EEDA79A9B32E}" destId="{6DD526D0-0DA5-4C59-BDD5-988065BB32A4}" srcOrd="0" destOrd="0" presId="urn:microsoft.com/office/officeart/2005/8/layout/hList7"/>
    <dgm:cxn modelId="{B07E2DA5-6FBD-4257-A36C-AE2B6A80783A}" type="presOf" srcId="{A55B4CDC-32EB-4303-9D29-5E16CD2F6970}" destId="{6A96046E-FF6D-4042-85A5-B4CBB9F3F50A}" srcOrd="0" destOrd="0" presId="urn:microsoft.com/office/officeart/2005/8/layout/hList7"/>
    <dgm:cxn modelId="{6E0B62DF-2597-4DF6-ABB6-BDD8C3D87073}" type="presParOf" srcId="{A893221B-A079-4D2A-BDBD-42333425C3D4}" destId="{5F378F86-1EBA-4740-B467-418706455D27}" srcOrd="0" destOrd="0" presId="urn:microsoft.com/office/officeart/2005/8/layout/hList7"/>
    <dgm:cxn modelId="{E1379346-1C35-4604-A4FE-8B2EB08C6681}" type="presParOf" srcId="{A893221B-A079-4D2A-BDBD-42333425C3D4}" destId="{1ED890F0-91A0-4AC3-AE5C-5DBDE7523175}" srcOrd="1" destOrd="0" presId="urn:microsoft.com/office/officeart/2005/8/layout/hList7"/>
    <dgm:cxn modelId="{A0D18CCA-30B9-4848-859E-BE02F7415194}" type="presParOf" srcId="{1ED890F0-91A0-4AC3-AE5C-5DBDE7523175}" destId="{9F3E7D84-536C-4D21-9654-CE1D42D60CF1}" srcOrd="0" destOrd="0" presId="urn:microsoft.com/office/officeart/2005/8/layout/hList7"/>
    <dgm:cxn modelId="{B55904C0-71EC-46FA-9FDB-6E1BBD4DA907}" type="presParOf" srcId="{9F3E7D84-536C-4D21-9654-CE1D42D60CF1}" destId="{7DBC27E1-90A5-4E11-8FDB-6E0DB3968534}" srcOrd="0" destOrd="0" presId="urn:microsoft.com/office/officeart/2005/8/layout/hList7"/>
    <dgm:cxn modelId="{9DA3E356-EC2C-44C7-9A27-DF9EA1ADF5B2}" type="presParOf" srcId="{9F3E7D84-536C-4D21-9654-CE1D42D60CF1}" destId="{F1205EEB-6ED5-43BA-88FE-813F4363BB7B}" srcOrd="1" destOrd="0" presId="urn:microsoft.com/office/officeart/2005/8/layout/hList7"/>
    <dgm:cxn modelId="{445F147E-FD1A-43EB-B51C-7A5B1A4457EF}" type="presParOf" srcId="{9F3E7D84-536C-4D21-9654-CE1D42D60CF1}" destId="{E5FE1D29-2F6B-47B6-AF42-72BA52B1AA46}" srcOrd="2" destOrd="0" presId="urn:microsoft.com/office/officeart/2005/8/layout/hList7"/>
    <dgm:cxn modelId="{36BCF668-794C-41DE-A8FC-78F97E1BA521}" type="presParOf" srcId="{9F3E7D84-536C-4D21-9654-CE1D42D60CF1}" destId="{F398AAA3-1676-438C-9E3E-7D86AD890EE0}" srcOrd="3" destOrd="0" presId="urn:microsoft.com/office/officeart/2005/8/layout/hList7"/>
    <dgm:cxn modelId="{EF6844B2-87D5-486C-BE5E-3C3D3D3B3407}" type="presParOf" srcId="{1ED890F0-91A0-4AC3-AE5C-5DBDE7523175}" destId="{6DD526D0-0DA5-4C59-BDD5-988065BB32A4}" srcOrd="1" destOrd="0" presId="urn:microsoft.com/office/officeart/2005/8/layout/hList7"/>
    <dgm:cxn modelId="{63F80B6C-E7B5-47FB-BEDD-A1AD12A0D709}" type="presParOf" srcId="{1ED890F0-91A0-4AC3-AE5C-5DBDE7523175}" destId="{9FBFCC67-AAE4-4D9F-BA40-D56FAEA3D9A2}" srcOrd="2" destOrd="0" presId="urn:microsoft.com/office/officeart/2005/8/layout/hList7"/>
    <dgm:cxn modelId="{02543AEA-9EE3-4618-860C-4CE156A25DDA}" type="presParOf" srcId="{9FBFCC67-AAE4-4D9F-BA40-D56FAEA3D9A2}" destId="{6A96046E-FF6D-4042-85A5-B4CBB9F3F50A}" srcOrd="0" destOrd="0" presId="urn:microsoft.com/office/officeart/2005/8/layout/hList7"/>
    <dgm:cxn modelId="{DE802A1B-8767-4037-AD78-8E0FEC50294C}" type="presParOf" srcId="{9FBFCC67-AAE4-4D9F-BA40-D56FAEA3D9A2}" destId="{681713C1-6F7B-4823-9D98-2F408824F972}" srcOrd="1" destOrd="0" presId="urn:microsoft.com/office/officeart/2005/8/layout/hList7"/>
    <dgm:cxn modelId="{DE0860C3-B271-4EE3-99B9-642A3C7AECDE}" type="presParOf" srcId="{9FBFCC67-AAE4-4D9F-BA40-D56FAEA3D9A2}" destId="{C1915E69-D799-47E4-917C-20DA42D6F33B}" srcOrd="2" destOrd="0" presId="urn:microsoft.com/office/officeart/2005/8/layout/hList7"/>
    <dgm:cxn modelId="{3AB8A13E-C65E-4D05-829D-D3DB2C693488}" type="presParOf" srcId="{9FBFCC67-AAE4-4D9F-BA40-D56FAEA3D9A2}" destId="{ECAAA36E-023A-4B9A-A5AA-C37814FE37B2}" srcOrd="3" destOrd="0" presId="urn:microsoft.com/office/officeart/2005/8/layout/hList7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ED2B4F-D656-4DAA-8288-6177A8B98BC9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BFA847C-D094-4D7C-AF46-7B75A13D5F6E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t-BR" dirty="0"/>
        </a:p>
      </dgm:t>
    </dgm:pt>
    <dgm:pt modelId="{651D74B1-C83D-4B55-8BBA-4C2BFFC5045D}" type="parTrans" cxnId="{30D125A3-BD37-44C3-878A-782996A435E4}">
      <dgm:prSet/>
      <dgm:spPr/>
      <dgm:t>
        <a:bodyPr/>
        <a:lstStyle/>
        <a:p>
          <a:endParaRPr lang="pt-BR"/>
        </a:p>
      </dgm:t>
    </dgm:pt>
    <dgm:pt modelId="{C6219107-AF1A-48C7-8EA3-ADE6DDBC0C61}" type="sibTrans" cxnId="{30D125A3-BD37-44C3-878A-782996A435E4}">
      <dgm:prSet/>
      <dgm:spPr/>
      <dgm:t>
        <a:bodyPr/>
        <a:lstStyle/>
        <a:p>
          <a:endParaRPr lang="pt-BR"/>
        </a:p>
      </dgm:t>
    </dgm:pt>
    <dgm:pt modelId="{149C8C17-E6A9-4C0B-9177-CB90BA22FE91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pt-BR" b="1" dirty="0" smtClean="0">
              <a:solidFill>
                <a:schemeClr val="tx1"/>
              </a:solidFill>
            </a:rPr>
            <a:t>NATURAL</a:t>
          </a:r>
          <a:endParaRPr lang="pt-BR" b="1" dirty="0">
            <a:solidFill>
              <a:schemeClr val="tx1"/>
            </a:solidFill>
          </a:endParaRPr>
        </a:p>
      </dgm:t>
    </dgm:pt>
    <dgm:pt modelId="{CD91EBBD-8BD1-4C7A-B59A-E555DB1CCA31}" type="parTrans" cxnId="{E6F54950-F7BC-4C2C-A3D7-B72E90172349}">
      <dgm:prSet/>
      <dgm:spPr/>
      <dgm:t>
        <a:bodyPr/>
        <a:lstStyle/>
        <a:p>
          <a:endParaRPr lang="pt-BR"/>
        </a:p>
      </dgm:t>
    </dgm:pt>
    <dgm:pt modelId="{DEEED816-0A2F-4FF3-9DC5-17649D3FE479}" type="sibTrans" cxnId="{E6F54950-F7BC-4C2C-A3D7-B72E90172349}">
      <dgm:prSet/>
      <dgm:spPr/>
      <dgm:t>
        <a:bodyPr/>
        <a:lstStyle/>
        <a:p>
          <a:endParaRPr lang="pt-BR"/>
        </a:p>
      </dgm:t>
    </dgm:pt>
    <dgm:pt modelId="{35A5A320-60A6-497C-8038-C3C740622BFF}">
      <dgm:prSet phldrT="[Texto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pt-BR" b="1" dirty="0" smtClean="0">
              <a:solidFill>
                <a:schemeClr val="tx1"/>
              </a:solidFill>
            </a:rPr>
            <a:t>ARTIFICIAL</a:t>
          </a:r>
          <a:endParaRPr lang="pt-BR" b="1" dirty="0">
            <a:solidFill>
              <a:schemeClr val="tx1"/>
            </a:solidFill>
          </a:endParaRPr>
        </a:p>
      </dgm:t>
    </dgm:pt>
    <dgm:pt modelId="{6CDDA4AD-A079-424B-AB41-2EE5171B55FD}" type="parTrans" cxnId="{4DA661D6-A38A-49BB-AED4-4612894590B9}">
      <dgm:prSet/>
      <dgm:spPr/>
      <dgm:t>
        <a:bodyPr/>
        <a:lstStyle/>
        <a:p>
          <a:endParaRPr lang="pt-BR"/>
        </a:p>
      </dgm:t>
    </dgm:pt>
    <dgm:pt modelId="{8CAB2061-685F-429C-BEF9-C2C48CDF8D03}" type="sibTrans" cxnId="{4DA661D6-A38A-49BB-AED4-4612894590B9}">
      <dgm:prSet/>
      <dgm:spPr/>
      <dgm:t>
        <a:bodyPr/>
        <a:lstStyle/>
        <a:p>
          <a:endParaRPr lang="pt-BR"/>
        </a:p>
      </dgm:t>
    </dgm:pt>
    <dgm:pt modelId="{658FE97B-66E1-410F-AB19-1A0736E4EFD3}">
      <dgm:prSet phldrT="[Texto]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pt-BR" b="1" dirty="0" smtClean="0">
              <a:solidFill>
                <a:schemeClr val="tx1"/>
              </a:solidFill>
            </a:rPr>
            <a:t>CULTURAL</a:t>
          </a:r>
          <a:endParaRPr lang="pt-BR" b="1" dirty="0">
            <a:solidFill>
              <a:schemeClr val="tx1"/>
            </a:solidFill>
          </a:endParaRPr>
        </a:p>
      </dgm:t>
    </dgm:pt>
    <dgm:pt modelId="{E1EA3A72-1DB8-48C9-9F3B-1128C511748D}" type="parTrans" cxnId="{DB9FBDC9-A1D4-46A7-8D1B-871A371515B5}">
      <dgm:prSet/>
      <dgm:spPr/>
      <dgm:t>
        <a:bodyPr/>
        <a:lstStyle/>
        <a:p>
          <a:endParaRPr lang="pt-BR"/>
        </a:p>
      </dgm:t>
    </dgm:pt>
    <dgm:pt modelId="{EAC7EA39-CD2D-4802-BD3E-4A92421BDB1F}" type="sibTrans" cxnId="{DB9FBDC9-A1D4-46A7-8D1B-871A371515B5}">
      <dgm:prSet/>
      <dgm:spPr/>
      <dgm:t>
        <a:bodyPr/>
        <a:lstStyle/>
        <a:p>
          <a:endParaRPr lang="pt-BR"/>
        </a:p>
      </dgm:t>
    </dgm:pt>
    <dgm:pt modelId="{A05276D5-AD52-4F41-811D-83ADC68B6F21}">
      <dgm:prSet phldrT="[Texto]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pt-BR" b="1" dirty="0" smtClean="0">
              <a:solidFill>
                <a:schemeClr val="tx1"/>
              </a:solidFill>
            </a:rPr>
            <a:t>LABORAL</a:t>
          </a:r>
          <a:endParaRPr lang="pt-BR" b="1" dirty="0">
            <a:solidFill>
              <a:schemeClr val="tx1"/>
            </a:solidFill>
          </a:endParaRPr>
        </a:p>
      </dgm:t>
    </dgm:pt>
    <dgm:pt modelId="{956CAF4A-627E-448F-96F5-21F6FA305FF3}" type="parTrans" cxnId="{8F5F962E-5C67-4445-A0B7-917E44D39E8F}">
      <dgm:prSet/>
      <dgm:spPr/>
      <dgm:t>
        <a:bodyPr/>
        <a:lstStyle/>
        <a:p>
          <a:endParaRPr lang="pt-BR"/>
        </a:p>
      </dgm:t>
    </dgm:pt>
    <dgm:pt modelId="{FB9F1B36-16D1-4D05-8D92-CF8E4744CD19}" type="sibTrans" cxnId="{8F5F962E-5C67-4445-A0B7-917E44D39E8F}">
      <dgm:prSet/>
      <dgm:spPr/>
      <dgm:t>
        <a:bodyPr/>
        <a:lstStyle/>
        <a:p>
          <a:endParaRPr lang="pt-BR"/>
        </a:p>
      </dgm:t>
    </dgm:pt>
    <dgm:pt modelId="{52B39243-59A3-42F2-9C1A-3ECA1BC0A40B}" type="pres">
      <dgm:prSet presAssocID="{1CED2B4F-D656-4DAA-8288-6177A8B98BC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914BECA-67B0-40A8-9708-4585CEB83ADC}" type="pres">
      <dgm:prSet presAssocID="{DBFA847C-D094-4D7C-AF46-7B75A13D5F6E}" presName="centerShape" presStyleLbl="node0" presStyleIdx="0" presStyleCnt="1"/>
      <dgm:spPr/>
      <dgm:t>
        <a:bodyPr/>
        <a:lstStyle/>
        <a:p>
          <a:endParaRPr lang="pt-BR"/>
        </a:p>
      </dgm:t>
    </dgm:pt>
    <dgm:pt modelId="{2352D7CF-F431-46CC-B92B-24038784CC77}" type="pres">
      <dgm:prSet presAssocID="{CD91EBBD-8BD1-4C7A-B59A-E555DB1CCA31}" presName="Name9" presStyleLbl="parChTrans1D2" presStyleIdx="0" presStyleCnt="4"/>
      <dgm:spPr/>
      <dgm:t>
        <a:bodyPr/>
        <a:lstStyle/>
        <a:p>
          <a:endParaRPr lang="pt-BR"/>
        </a:p>
      </dgm:t>
    </dgm:pt>
    <dgm:pt modelId="{4B492D8B-D6BA-475A-827D-96BFA1B195E3}" type="pres">
      <dgm:prSet presAssocID="{CD91EBBD-8BD1-4C7A-B59A-E555DB1CCA31}" presName="connTx" presStyleLbl="parChTrans1D2" presStyleIdx="0" presStyleCnt="4"/>
      <dgm:spPr/>
      <dgm:t>
        <a:bodyPr/>
        <a:lstStyle/>
        <a:p>
          <a:endParaRPr lang="pt-BR"/>
        </a:p>
      </dgm:t>
    </dgm:pt>
    <dgm:pt modelId="{DCB6AEA4-82C3-4CB0-AA3F-234019EF162A}" type="pres">
      <dgm:prSet presAssocID="{149C8C17-E6A9-4C0B-9177-CB90BA22FE9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C06F3B-09DF-4708-8722-2D47A1D2AE54}" type="pres">
      <dgm:prSet presAssocID="{6CDDA4AD-A079-424B-AB41-2EE5171B55FD}" presName="Name9" presStyleLbl="parChTrans1D2" presStyleIdx="1" presStyleCnt="4"/>
      <dgm:spPr/>
      <dgm:t>
        <a:bodyPr/>
        <a:lstStyle/>
        <a:p>
          <a:endParaRPr lang="pt-BR"/>
        </a:p>
      </dgm:t>
    </dgm:pt>
    <dgm:pt modelId="{1A538CDB-83A4-4A42-84D8-26D1EE44FA82}" type="pres">
      <dgm:prSet presAssocID="{6CDDA4AD-A079-424B-AB41-2EE5171B55FD}" presName="connTx" presStyleLbl="parChTrans1D2" presStyleIdx="1" presStyleCnt="4"/>
      <dgm:spPr/>
      <dgm:t>
        <a:bodyPr/>
        <a:lstStyle/>
        <a:p>
          <a:endParaRPr lang="pt-BR"/>
        </a:p>
      </dgm:t>
    </dgm:pt>
    <dgm:pt modelId="{6796005B-8D43-4479-B92B-12514B284E14}" type="pres">
      <dgm:prSet presAssocID="{35A5A320-60A6-497C-8038-C3C740622BF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3EAC727-B24D-40D3-9F63-141D785053E2}" type="pres">
      <dgm:prSet presAssocID="{E1EA3A72-1DB8-48C9-9F3B-1128C511748D}" presName="Name9" presStyleLbl="parChTrans1D2" presStyleIdx="2" presStyleCnt="4"/>
      <dgm:spPr/>
      <dgm:t>
        <a:bodyPr/>
        <a:lstStyle/>
        <a:p>
          <a:endParaRPr lang="pt-BR"/>
        </a:p>
      </dgm:t>
    </dgm:pt>
    <dgm:pt modelId="{FA88D3A5-A24E-40C7-B131-4241A7A08917}" type="pres">
      <dgm:prSet presAssocID="{E1EA3A72-1DB8-48C9-9F3B-1128C511748D}" presName="connTx" presStyleLbl="parChTrans1D2" presStyleIdx="2" presStyleCnt="4"/>
      <dgm:spPr/>
      <dgm:t>
        <a:bodyPr/>
        <a:lstStyle/>
        <a:p>
          <a:endParaRPr lang="pt-BR"/>
        </a:p>
      </dgm:t>
    </dgm:pt>
    <dgm:pt modelId="{CEA37ED5-1039-4895-AFF3-F46C0DCA87FB}" type="pres">
      <dgm:prSet presAssocID="{658FE97B-66E1-410F-AB19-1A0736E4EFD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2E5A084-7DDD-415D-BBE3-B4ABC66EE8DD}" type="pres">
      <dgm:prSet presAssocID="{956CAF4A-627E-448F-96F5-21F6FA305FF3}" presName="Name9" presStyleLbl="parChTrans1D2" presStyleIdx="3" presStyleCnt="4"/>
      <dgm:spPr/>
      <dgm:t>
        <a:bodyPr/>
        <a:lstStyle/>
        <a:p>
          <a:endParaRPr lang="pt-BR"/>
        </a:p>
      </dgm:t>
    </dgm:pt>
    <dgm:pt modelId="{BCF30E9C-E79A-4FC3-9CED-62939DC53917}" type="pres">
      <dgm:prSet presAssocID="{956CAF4A-627E-448F-96F5-21F6FA305FF3}" presName="connTx" presStyleLbl="parChTrans1D2" presStyleIdx="3" presStyleCnt="4"/>
      <dgm:spPr/>
      <dgm:t>
        <a:bodyPr/>
        <a:lstStyle/>
        <a:p>
          <a:endParaRPr lang="pt-BR"/>
        </a:p>
      </dgm:t>
    </dgm:pt>
    <dgm:pt modelId="{BF83BC89-CFB4-45F2-B121-CB125EF8A1C4}" type="pres">
      <dgm:prSet presAssocID="{A05276D5-AD52-4F41-811D-83ADC68B6F2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6F54950-F7BC-4C2C-A3D7-B72E90172349}" srcId="{DBFA847C-D094-4D7C-AF46-7B75A13D5F6E}" destId="{149C8C17-E6A9-4C0B-9177-CB90BA22FE91}" srcOrd="0" destOrd="0" parTransId="{CD91EBBD-8BD1-4C7A-B59A-E555DB1CCA31}" sibTransId="{DEEED816-0A2F-4FF3-9DC5-17649D3FE479}"/>
    <dgm:cxn modelId="{12CE1B54-0E47-49D3-87DD-74053B3EE5FC}" type="presOf" srcId="{6CDDA4AD-A079-424B-AB41-2EE5171B55FD}" destId="{76C06F3B-09DF-4708-8722-2D47A1D2AE54}" srcOrd="0" destOrd="0" presId="urn:microsoft.com/office/officeart/2005/8/layout/radial1"/>
    <dgm:cxn modelId="{92E00D6D-FA20-4BF1-A1A4-C2293CF26A36}" type="presOf" srcId="{956CAF4A-627E-448F-96F5-21F6FA305FF3}" destId="{42E5A084-7DDD-415D-BBE3-B4ABC66EE8DD}" srcOrd="0" destOrd="0" presId="urn:microsoft.com/office/officeart/2005/8/layout/radial1"/>
    <dgm:cxn modelId="{50738D57-620C-402C-88FD-E7676D88499E}" type="presOf" srcId="{956CAF4A-627E-448F-96F5-21F6FA305FF3}" destId="{BCF30E9C-E79A-4FC3-9CED-62939DC53917}" srcOrd="1" destOrd="0" presId="urn:microsoft.com/office/officeart/2005/8/layout/radial1"/>
    <dgm:cxn modelId="{8F5F962E-5C67-4445-A0B7-917E44D39E8F}" srcId="{DBFA847C-D094-4D7C-AF46-7B75A13D5F6E}" destId="{A05276D5-AD52-4F41-811D-83ADC68B6F21}" srcOrd="3" destOrd="0" parTransId="{956CAF4A-627E-448F-96F5-21F6FA305FF3}" sibTransId="{FB9F1B36-16D1-4D05-8D92-CF8E4744CD19}"/>
    <dgm:cxn modelId="{DB9FBDC9-A1D4-46A7-8D1B-871A371515B5}" srcId="{DBFA847C-D094-4D7C-AF46-7B75A13D5F6E}" destId="{658FE97B-66E1-410F-AB19-1A0736E4EFD3}" srcOrd="2" destOrd="0" parTransId="{E1EA3A72-1DB8-48C9-9F3B-1128C511748D}" sibTransId="{EAC7EA39-CD2D-4802-BD3E-4A92421BDB1F}"/>
    <dgm:cxn modelId="{43F18F6A-696B-43ED-B34B-6539E8D4641F}" type="presOf" srcId="{35A5A320-60A6-497C-8038-C3C740622BFF}" destId="{6796005B-8D43-4479-B92B-12514B284E14}" srcOrd="0" destOrd="0" presId="urn:microsoft.com/office/officeart/2005/8/layout/radial1"/>
    <dgm:cxn modelId="{50D864A3-2918-4443-80CB-0B8CE6926E55}" type="presOf" srcId="{149C8C17-E6A9-4C0B-9177-CB90BA22FE91}" destId="{DCB6AEA4-82C3-4CB0-AA3F-234019EF162A}" srcOrd="0" destOrd="0" presId="urn:microsoft.com/office/officeart/2005/8/layout/radial1"/>
    <dgm:cxn modelId="{30D125A3-BD37-44C3-878A-782996A435E4}" srcId="{1CED2B4F-D656-4DAA-8288-6177A8B98BC9}" destId="{DBFA847C-D094-4D7C-AF46-7B75A13D5F6E}" srcOrd="0" destOrd="0" parTransId="{651D74B1-C83D-4B55-8BBA-4C2BFFC5045D}" sibTransId="{C6219107-AF1A-48C7-8EA3-ADE6DDBC0C61}"/>
    <dgm:cxn modelId="{42A52C6B-EFF7-4646-9DA0-44B6FD5F7F96}" type="presOf" srcId="{1CED2B4F-D656-4DAA-8288-6177A8B98BC9}" destId="{52B39243-59A3-42F2-9C1A-3ECA1BC0A40B}" srcOrd="0" destOrd="0" presId="urn:microsoft.com/office/officeart/2005/8/layout/radial1"/>
    <dgm:cxn modelId="{BEC235B2-1A8B-4BDF-B343-D1AB2D6B4894}" type="presOf" srcId="{E1EA3A72-1DB8-48C9-9F3B-1128C511748D}" destId="{D3EAC727-B24D-40D3-9F63-141D785053E2}" srcOrd="0" destOrd="0" presId="urn:microsoft.com/office/officeart/2005/8/layout/radial1"/>
    <dgm:cxn modelId="{E90E805E-083C-4BD9-920E-99AF0BEE1A8D}" type="presOf" srcId="{CD91EBBD-8BD1-4C7A-B59A-E555DB1CCA31}" destId="{2352D7CF-F431-46CC-B92B-24038784CC77}" srcOrd="0" destOrd="0" presId="urn:microsoft.com/office/officeart/2005/8/layout/radial1"/>
    <dgm:cxn modelId="{7939239C-F38D-4D4E-AD07-73B10AF7D6F9}" type="presOf" srcId="{E1EA3A72-1DB8-48C9-9F3B-1128C511748D}" destId="{FA88D3A5-A24E-40C7-B131-4241A7A08917}" srcOrd="1" destOrd="0" presId="urn:microsoft.com/office/officeart/2005/8/layout/radial1"/>
    <dgm:cxn modelId="{34CC9E31-5B38-4B91-913B-97594B42AA3B}" type="presOf" srcId="{CD91EBBD-8BD1-4C7A-B59A-E555DB1CCA31}" destId="{4B492D8B-D6BA-475A-827D-96BFA1B195E3}" srcOrd="1" destOrd="0" presId="urn:microsoft.com/office/officeart/2005/8/layout/radial1"/>
    <dgm:cxn modelId="{24F3BE1B-DF42-4E1D-9BF4-9ED2ABD82FDA}" type="presOf" srcId="{6CDDA4AD-A079-424B-AB41-2EE5171B55FD}" destId="{1A538CDB-83A4-4A42-84D8-26D1EE44FA82}" srcOrd="1" destOrd="0" presId="urn:microsoft.com/office/officeart/2005/8/layout/radial1"/>
    <dgm:cxn modelId="{4DA661D6-A38A-49BB-AED4-4612894590B9}" srcId="{DBFA847C-D094-4D7C-AF46-7B75A13D5F6E}" destId="{35A5A320-60A6-497C-8038-C3C740622BFF}" srcOrd="1" destOrd="0" parTransId="{6CDDA4AD-A079-424B-AB41-2EE5171B55FD}" sibTransId="{8CAB2061-685F-429C-BEF9-C2C48CDF8D03}"/>
    <dgm:cxn modelId="{D3FEAA69-E3AA-477B-86BD-8C5CB16E0169}" type="presOf" srcId="{A05276D5-AD52-4F41-811D-83ADC68B6F21}" destId="{BF83BC89-CFB4-45F2-B121-CB125EF8A1C4}" srcOrd="0" destOrd="0" presId="urn:microsoft.com/office/officeart/2005/8/layout/radial1"/>
    <dgm:cxn modelId="{FBE9AE09-9082-4998-933B-41799CD49E33}" type="presOf" srcId="{658FE97B-66E1-410F-AB19-1A0736E4EFD3}" destId="{CEA37ED5-1039-4895-AFF3-F46C0DCA87FB}" srcOrd="0" destOrd="0" presId="urn:microsoft.com/office/officeart/2005/8/layout/radial1"/>
    <dgm:cxn modelId="{F1F779F4-29A8-4719-A366-4250B2D9085A}" type="presOf" srcId="{DBFA847C-D094-4D7C-AF46-7B75A13D5F6E}" destId="{6914BECA-67B0-40A8-9708-4585CEB83ADC}" srcOrd="0" destOrd="0" presId="urn:microsoft.com/office/officeart/2005/8/layout/radial1"/>
    <dgm:cxn modelId="{E1E96F10-132C-430E-83AD-6E3B4C0BD60A}" type="presParOf" srcId="{52B39243-59A3-42F2-9C1A-3ECA1BC0A40B}" destId="{6914BECA-67B0-40A8-9708-4585CEB83ADC}" srcOrd="0" destOrd="0" presId="urn:microsoft.com/office/officeart/2005/8/layout/radial1"/>
    <dgm:cxn modelId="{7828ADAB-ADBD-4EDC-A58A-E97FBCB65FBD}" type="presParOf" srcId="{52B39243-59A3-42F2-9C1A-3ECA1BC0A40B}" destId="{2352D7CF-F431-46CC-B92B-24038784CC77}" srcOrd="1" destOrd="0" presId="urn:microsoft.com/office/officeart/2005/8/layout/radial1"/>
    <dgm:cxn modelId="{0BF5F39F-AFE2-4F38-A13C-236C37FC40A2}" type="presParOf" srcId="{2352D7CF-F431-46CC-B92B-24038784CC77}" destId="{4B492D8B-D6BA-475A-827D-96BFA1B195E3}" srcOrd="0" destOrd="0" presId="urn:microsoft.com/office/officeart/2005/8/layout/radial1"/>
    <dgm:cxn modelId="{26244B79-33EA-4B61-BA3C-FC6FABE97E71}" type="presParOf" srcId="{52B39243-59A3-42F2-9C1A-3ECA1BC0A40B}" destId="{DCB6AEA4-82C3-4CB0-AA3F-234019EF162A}" srcOrd="2" destOrd="0" presId="urn:microsoft.com/office/officeart/2005/8/layout/radial1"/>
    <dgm:cxn modelId="{4C383E88-1F11-48B5-B18E-C06D42726D29}" type="presParOf" srcId="{52B39243-59A3-42F2-9C1A-3ECA1BC0A40B}" destId="{76C06F3B-09DF-4708-8722-2D47A1D2AE54}" srcOrd="3" destOrd="0" presId="urn:microsoft.com/office/officeart/2005/8/layout/radial1"/>
    <dgm:cxn modelId="{6F117AE0-BD75-4303-B032-D7CB4CFF9423}" type="presParOf" srcId="{76C06F3B-09DF-4708-8722-2D47A1D2AE54}" destId="{1A538CDB-83A4-4A42-84D8-26D1EE44FA82}" srcOrd="0" destOrd="0" presId="urn:microsoft.com/office/officeart/2005/8/layout/radial1"/>
    <dgm:cxn modelId="{3EAD2A54-4F38-4634-9FAC-7AE1592C0F8D}" type="presParOf" srcId="{52B39243-59A3-42F2-9C1A-3ECA1BC0A40B}" destId="{6796005B-8D43-4479-B92B-12514B284E14}" srcOrd="4" destOrd="0" presId="urn:microsoft.com/office/officeart/2005/8/layout/radial1"/>
    <dgm:cxn modelId="{D8018DFA-F8E4-4571-8455-77E69B639ACB}" type="presParOf" srcId="{52B39243-59A3-42F2-9C1A-3ECA1BC0A40B}" destId="{D3EAC727-B24D-40D3-9F63-141D785053E2}" srcOrd="5" destOrd="0" presId="urn:microsoft.com/office/officeart/2005/8/layout/radial1"/>
    <dgm:cxn modelId="{DF990EB3-55E0-40B7-893E-90FE11FA91EB}" type="presParOf" srcId="{D3EAC727-B24D-40D3-9F63-141D785053E2}" destId="{FA88D3A5-A24E-40C7-B131-4241A7A08917}" srcOrd="0" destOrd="0" presId="urn:microsoft.com/office/officeart/2005/8/layout/radial1"/>
    <dgm:cxn modelId="{0324336D-E43E-4454-B768-4FB37403D0EF}" type="presParOf" srcId="{52B39243-59A3-42F2-9C1A-3ECA1BC0A40B}" destId="{CEA37ED5-1039-4895-AFF3-F46C0DCA87FB}" srcOrd="6" destOrd="0" presId="urn:microsoft.com/office/officeart/2005/8/layout/radial1"/>
    <dgm:cxn modelId="{33F691A4-FC35-4097-8397-6C1B46350DA2}" type="presParOf" srcId="{52B39243-59A3-42F2-9C1A-3ECA1BC0A40B}" destId="{42E5A084-7DDD-415D-BBE3-B4ABC66EE8DD}" srcOrd="7" destOrd="0" presId="urn:microsoft.com/office/officeart/2005/8/layout/radial1"/>
    <dgm:cxn modelId="{0A31CE0A-D8B2-4D6E-B101-56D8246FD6D3}" type="presParOf" srcId="{42E5A084-7DDD-415D-BBE3-B4ABC66EE8DD}" destId="{BCF30E9C-E79A-4FC3-9CED-62939DC53917}" srcOrd="0" destOrd="0" presId="urn:microsoft.com/office/officeart/2005/8/layout/radial1"/>
    <dgm:cxn modelId="{93107184-7BCC-43A9-91BA-9FF82BD80712}" type="presParOf" srcId="{52B39243-59A3-42F2-9C1A-3ECA1BC0A40B}" destId="{BF83BC89-CFB4-45F2-B121-CB125EF8A1C4}" srcOrd="8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00D27-EC75-4B6F-BFA2-0AF090549E1C}" type="datetimeFigureOut">
              <a:rPr lang="pt-BR" smtClean="0"/>
              <a:pPr/>
              <a:t>12/9/2011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092B9-C483-4F8D-9EF3-3D039462D4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5CDDDBC-D2A4-4123-A017-D8B018B94409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BA167E8-03A5-4847-B4D3-10F1ADF075C3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596AA-431F-49E8-90CD-2F8124DE399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ormiranda.blogspot.com/" TargetMode="External"/><Relationship Id="rId2" Type="http://schemas.openxmlformats.org/officeDocument/2006/relationships/hyperlink" Target="mailto:jpr.mirand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eco.wmv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Severn,%20A%20Voz%20das%20Nossas%20Crianas.wmv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greenpeace.org.br/clima/filme/home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15436" cy="385765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pt-BR" sz="2600" dirty="0" smtClean="0"/>
              <a:t>AULA 2 – </a:t>
            </a:r>
            <a:r>
              <a:rPr lang="pt-BR" sz="2600" b="1" dirty="0" smtClean="0"/>
              <a:t>Noções propedêuticas</a:t>
            </a:r>
            <a:r>
              <a:rPr lang="pt-BR" sz="2600" dirty="0" smtClean="0"/>
              <a:t>:</a:t>
            </a:r>
          </a:p>
          <a:p>
            <a:pPr lvl="8" algn="l">
              <a:buFont typeface="Arial" pitchFamily="34" charset="0"/>
              <a:buChar char="•"/>
            </a:pPr>
            <a:r>
              <a:rPr lang="pt-BR" sz="1500" dirty="0" smtClean="0"/>
              <a:t> </a:t>
            </a:r>
            <a:r>
              <a:rPr lang="pt-BR" sz="2300" dirty="0" smtClean="0"/>
              <a:t>Meio Ambiente;</a:t>
            </a:r>
          </a:p>
          <a:p>
            <a:pPr lvl="8" algn="l">
              <a:buFont typeface="Arial" pitchFamily="34" charset="0"/>
              <a:buChar char="•"/>
            </a:pPr>
            <a:r>
              <a:rPr lang="pt-BR" sz="2300" dirty="0" smtClean="0"/>
              <a:t> Princípios do Direito Ambiental.</a:t>
            </a:r>
          </a:p>
          <a:p>
            <a:pPr algn="l"/>
            <a:endParaRPr lang="pt-BR" sz="2600" dirty="0" smtClean="0"/>
          </a:p>
          <a:p>
            <a:pPr algn="l"/>
            <a:r>
              <a:rPr lang="pt-BR" sz="2600" dirty="0" smtClean="0"/>
              <a:t>PROFESSOR: João Paulo Rocha de Miranda</a:t>
            </a:r>
          </a:p>
          <a:p>
            <a:pPr algn="l"/>
            <a:r>
              <a:rPr lang="pt-BR" sz="1500" dirty="0" smtClean="0"/>
              <a:t>Advogado (UFMT) e  </a:t>
            </a:r>
            <a:r>
              <a:rPr lang="pt-BR" sz="1500" dirty="0" err="1" smtClean="0"/>
              <a:t>Zootecnista</a:t>
            </a:r>
            <a:r>
              <a:rPr lang="pt-BR" sz="1500" dirty="0" smtClean="0"/>
              <a:t> (UFSM)</a:t>
            </a:r>
          </a:p>
          <a:p>
            <a:pPr algn="l"/>
            <a:r>
              <a:rPr lang="pt-BR" sz="1500" dirty="0" smtClean="0"/>
              <a:t>Membro Comissão Meio Ambiente OAB-MT</a:t>
            </a:r>
          </a:p>
          <a:p>
            <a:pPr algn="l"/>
            <a:r>
              <a:rPr lang="pt-BR" sz="1500" dirty="0" smtClean="0"/>
              <a:t>Mestrando em Direito Agroambiental (UFMT)</a:t>
            </a:r>
          </a:p>
          <a:p>
            <a:pPr algn="l"/>
            <a:r>
              <a:rPr lang="pt-BR" sz="1500" dirty="0" smtClean="0"/>
              <a:t>Especialista em Sociedade e Desenvolvimento Regional (UFMT)</a:t>
            </a:r>
          </a:p>
          <a:p>
            <a:pPr algn="l"/>
            <a:r>
              <a:rPr lang="pt-BR" sz="1500" dirty="0" smtClean="0"/>
              <a:t>Especialista em Direito Ambiental e desenvolvimento Sustentável (FESPMP-MT/UNIC)</a:t>
            </a:r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CONTATOS:</a:t>
            </a:r>
          </a:p>
          <a:p>
            <a:pPr algn="l"/>
            <a:r>
              <a:rPr lang="pt-BR" sz="1500" dirty="0" err="1" smtClean="0"/>
              <a:t>E-mail</a:t>
            </a:r>
            <a:r>
              <a:rPr lang="pt-BR" sz="1500" dirty="0" smtClean="0"/>
              <a:t>: </a:t>
            </a:r>
            <a:r>
              <a:rPr lang="pt-BR" sz="1500" dirty="0" smtClean="0">
                <a:hlinkClick r:id="rId2"/>
              </a:rPr>
              <a:t>jpr.miranda@gmail.com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err="1" smtClean="0"/>
              <a:t>Skype</a:t>
            </a:r>
            <a:r>
              <a:rPr lang="pt-BR" sz="1500" dirty="0" smtClean="0"/>
              <a:t>: </a:t>
            </a:r>
            <a:r>
              <a:rPr lang="pt-BR" sz="1500" dirty="0" err="1" smtClean="0"/>
              <a:t>jpr</a:t>
            </a:r>
            <a:r>
              <a:rPr lang="pt-BR" sz="1500" dirty="0" smtClean="0"/>
              <a:t>.</a:t>
            </a:r>
            <a:r>
              <a:rPr lang="pt-BR" sz="1500" dirty="0" err="1" smtClean="0"/>
              <a:t>miranda</a:t>
            </a:r>
            <a:endParaRPr lang="pt-BR" sz="1500" dirty="0" smtClean="0"/>
          </a:p>
          <a:p>
            <a:pPr algn="l"/>
            <a:endParaRPr lang="pt-BR" sz="1500" dirty="0" smtClean="0"/>
          </a:p>
          <a:p>
            <a:pPr algn="l"/>
            <a:r>
              <a:rPr lang="pt-BR" sz="1500" dirty="0" smtClean="0"/>
              <a:t>Blog: </a:t>
            </a:r>
            <a:r>
              <a:rPr lang="pt-BR" sz="1500" dirty="0" smtClean="0">
                <a:hlinkClick r:id="rId3"/>
              </a:rPr>
              <a:t>http://professormiranda.blogspot.com/</a:t>
            </a:r>
            <a:endParaRPr lang="pt-BR" sz="1500" dirty="0" smtClean="0"/>
          </a:p>
          <a:p>
            <a:pPr algn="l"/>
            <a:endParaRPr lang="pt-BR" sz="1500" dirty="0"/>
          </a:p>
        </p:txBody>
      </p:sp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</a:t>
            </a:fld>
            <a:endParaRPr lang="pt-BR"/>
          </a:p>
        </p:txBody>
      </p:sp>
      <p:pic>
        <p:nvPicPr>
          <p:cNvPr id="10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Meio Ambiente Natural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5643602"/>
          </a:xfrm>
        </p:spPr>
        <p:txBody>
          <a:bodyPr>
            <a:normAutofit fontScale="70000" lnSpcReduction="20000"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Art. 225. Todos têm direito ao meio ambiente ecologicamente equilibrado, bem de uso comum do povo e essencial à sadia qualidade de vida, impondo-se ao Poder Público e à coletividade o dever de defendê-lo e </a:t>
            </a:r>
            <a:r>
              <a:rPr lang="pt-BR" dirty="0" err="1" smtClean="0"/>
              <a:t>preservá</a:t>
            </a:r>
            <a:r>
              <a:rPr lang="pt-BR" dirty="0" smtClean="0"/>
              <a:t>- </a:t>
            </a:r>
            <a:r>
              <a:rPr lang="pt-BR" dirty="0" err="1" smtClean="0"/>
              <a:t>lo</a:t>
            </a:r>
            <a:r>
              <a:rPr lang="pt-BR" dirty="0" smtClean="0"/>
              <a:t> para as presentes e futuras gerações.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§ 1º - Para assegurar a efetividade desse direito, incumbe ao Poder Público: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I - preservar e restaurar os </a:t>
            </a:r>
            <a:r>
              <a:rPr lang="pt-BR" u="sng" dirty="0" smtClean="0"/>
              <a:t>processos ecológicos essenciais</a:t>
            </a:r>
            <a:r>
              <a:rPr lang="pt-BR" dirty="0" smtClean="0"/>
              <a:t> e prover o </a:t>
            </a:r>
            <a:r>
              <a:rPr lang="pt-BR" u="sng" dirty="0" smtClean="0"/>
              <a:t>manejo ecológico das espécies e ecossistemas</a:t>
            </a:r>
            <a:r>
              <a:rPr lang="pt-BR" dirty="0" smtClean="0"/>
              <a:t>; (...)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III - definir, em todas as unidades da Federação, </a:t>
            </a:r>
            <a:r>
              <a:rPr lang="pt-BR" u="sng" dirty="0" smtClean="0"/>
              <a:t>espaços territoriais</a:t>
            </a:r>
            <a:r>
              <a:rPr lang="pt-BR" dirty="0" smtClean="0"/>
              <a:t> e seus componentes a serem </a:t>
            </a:r>
            <a:r>
              <a:rPr lang="pt-BR" u="sng" dirty="0" smtClean="0"/>
              <a:t>especialmente protegidos</a:t>
            </a:r>
            <a:r>
              <a:rPr lang="pt-BR" dirty="0" smtClean="0"/>
              <a:t>, sendo a alteração e a supressão permitidas somente através de lei, vedada qualquer utilização que comprometa a integridade dos atributos que justifiquem sua proteção; (...)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VII - proteger a </a:t>
            </a:r>
            <a:r>
              <a:rPr lang="pt-BR" u="sng" dirty="0" smtClean="0"/>
              <a:t>fauna e a flora</a:t>
            </a:r>
            <a:r>
              <a:rPr lang="pt-BR" dirty="0" smtClean="0"/>
              <a:t>, </a:t>
            </a:r>
            <a:r>
              <a:rPr lang="pt-BR" u="sng" dirty="0" smtClean="0"/>
              <a:t>vedadas</a:t>
            </a:r>
            <a:r>
              <a:rPr lang="pt-BR" dirty="0" smtClean="0"/>
              <a:t>, na forma da lei, as </a:t>
            </a:r>
            <a:r>
              <a:rPr lang="pt-BR" u="sng" dirty="0" smtClean="0"/>
              <a:t>práticas</a:t>
            </a:r>
            <a:r>
              <a:rPr lang="pt-BR" dirty="0" smtClean="0"/>
              <a:t> que </a:t>
            </a:r>
            <a:r>
              <a:rPr lang="pt-BR" u="sng" dirty="0" smtClean="0"/>
              <a:t>coloquem em risco sua função ecológica</a:t>
            </a:r>
            <a:r>
              <a:rPr lang="pt-BR" dirty="0" smtClean="0"/>
              <a:t>, provoquem a </a:t>
            </a:r>
            <a:r>
              <a:rPr lang="pt-BR" u="sng" dirty="0" smtClean="0"/>
              <a:t>extinção</a:t>
            </a:r>
            <a:r>
              <a:rPr lang="pt-BR" dirty="0" smtClean="0"/>
              <a:t> de espécies ou </a:t>
            </a:r>
            <a:r>
              <a:rPr lang="pt-BR" u="sng" dirty="0" smtClean="0"/>
              <a:t>submetam os animais a crueldade</a:t>
            </a:r>
            <a:r>
              <a:rPr lang="pt-BR" dirty="0" smtClean="0"/>
              <a:t>. </a:t>
            </a:r>
          </a:p>
          <a:p>
            <a:pPr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(CF/88)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Meio Ambiente Artificial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49292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O meio ambiente artificial é compreendido: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</a:t>
            </a:r>
            <a:r>
              <a:rPr lang="pt-BR" b="1" u="sng" dirty="0" smtClean="0"/>
              <a:t>Espaço Urbano Fechado:</a:t>
            </a:r>
          </a:p>
          <a:p>
            <a:pPr marL="256032" lvl="1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sz="2400" dirty="0" smtClean="0"/>
              <a:t> espaço urbano construído (conjunto de edificações);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</a:t>
            </a:r>
            <a:r>
              <a:rPr lang="pt-BR" b="1" u="sng" dirty="0" smtClean="0"/>
              <a:t>Espaço Urbano Aberto:</a:t>
            </a:r>
          </a:p>
          <a:p>
            <a:pPr marL="256032" lvl="1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</a:t>
            </a:r>
            <a:r>
              <a:rPr lang="pt-BR" sz="2400" dirty="0" smtClean="0"/>
              <a:t>equipamentos públicos.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Meio Ambiente </a:t>
            </a:r>
            <a:r>
              <a:rPr lang="pt-B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Artificial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5643602"/>
          </a:xfrm>
        </p:spPr>
        <p:txBody>
          <a:bodyPr>
            <a:normAutofit/>
          </a:bodyPr>
          <a:lstStyle/>
          <a:p>
            <a:pPr algn="just">
              <a:spcBef>
                <a:spcPts val="2400"/>
              </a:spcBef>
              <a:spcAft>
                <a:spcPts val="2400"/>
              </a:spcAft>
            </a:pPr>
            <a:r>
              <a:rPr lang="pt-BR" dirty="0" smtClean="0"/>
              <a:t>Art. 225, CF/88;</a:t>
            </a:r>
          </a:p>
          <a:p>
            <a:pPr algn="just">
              <a:spcBef>
                <a:spcPts val="2400"/>
              </a:spcBef>
              <a:spcAft>
                <a:spcPts val="2400"/>
              </a:spcAft>
            </a:pPr>
            <a:r>
              <a:rPr lang="pt-BR" dirty="0" smtClean="0"/>
              <a:t>Art. 182 e seguintes, CF/88;</a:t>
            </a:r>
          </a:p>
          <a:p>
            <a:pPr algn="just">
              <a:spcBef>
                <a:spcPts val="2400"/>
              </a:spcBef>
              <a:spcAft>
                <a:spcPts val="2400"/>
              </a:spcAft>
            </a:pPr>
            <a:r>
              <a:rPr lang="pt-BR" dirty="0" smtClean="0"/>
              <a:t>Art. 22, XX, CF/88;</a:t>
            </a:r>
          </a:p>
          <a:p>
            <a:pPr algn="just">
              <a:spcBef>
                <a:spcPts val="2400"/>
              </a:spcBef>
              <a:spcAft>
                <a:spcPts val="2400"/>
              </a:spcAft>
            </a:pPr>
            <a:r>
              <a:rPr lang="pt-BR" dirty="0" err="1" smtClean="0"/>
              <a:t>Art</a:t>
            </a:r>
            <a:r>
              <a:rPr lang="pt-BR" dirty="0" smtClean="0"/>
              <a:t> 5º, XXII e XXIII, CF/88;</a:t>
            </a:r>
          </a:p>
          <a:p>
            <a:pPr algn="just">
              <a:spcBef>
                <a:spcPts val="2400"/>
              </a:spcBef>
              <a:spcAft>
                <a:spcPts val="2400"/>
              </a:spcAft>
            </a:pPr>
            <a:r>
              <a:rPr lang="pt-BR" dirty="0" smtClean="0"/>
              <a:t>Lei 10.257/2001 (Estatuto das Cidades).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Meio Ambiente Cultural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O meio ambiente cultural é constituído: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pelas formas de expressão;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pelos modos de criar, fazer e viver;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pelas criações científicas, artísticas e tecnológicas;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pelas obras, objetos, documentos, edificações e demais espaços destinados às manifestações artístico-culturais;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pelos conjuntos urbanos e sítios de valor histórico, paisagístico, artístico, arqueológico, paleontológico, ecológico e científico.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Meio Ambiente </a:t>
            </a:r>
            <a:r>
              <a:rPr lang="pt-B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Cultural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0" y="1071546"/>
            <a:ext cx="9001156" cy="5643602"/>
          </a:xfrm>
        </p:spPr>
        <p:txBody>
          <a:bodyPr>
            <a:normAutofit fontScale="77500" lnSpcReduction="20000"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 Art. 216. Constituem patrimônio cultural brasileiro os bens de natureza material e imaterial, tomados individualmente ou em conjunto, portadores de referência à identidade, à ação, à memória dos diferentes grupos formadores da sociedade brasileira, nos quais se incluem: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I - as formas de expressão;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II - os modos de criar, fazer e viver;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III - as criações científicas, artísticas e tecnológicas;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IV - as obras, objetos, documentos, edificações e demais espaços destinados às manifestações artístico-culturais;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	V - os conjuntos urbanos e sítios de valor histórico, paisagístico, artístico, arqueológico, paleontológico, ecológico e científico.</a:t>
            </a:r>
          </a:p>
          <a:p>
            <a:pPr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(CF/88)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Meio Ambiente do Trabalho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O meio ambiente do trabalho é caracterizado: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pelo local onde as pessoas desempenham suas atividades laborais relacionadas à saúde;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pelo complexo de bens imóveis e móveis de uma empresa ou sociedade, objeto de direitos subjetivos privados e invioláveis da saúde e da integridade física dos trabalhadores que a </a:t>
            </a:r>
            <a:r>
              <a:rPr lang="pt-BR" dirty="0" err="1" smtClean="0"/>
              <a:t>frequentam</a:t>
            </a:r>
            <a:r>
              <a:rPr lang="pt-BR" dirty="0" smtClean="0"/>
              <a:t>.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Meio Ambiente </a:t>
            </a:r>
            <a:r>
              <a:rPr lang="pt-B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do Trabalho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0" y="1071546"/>
            <a:ext cx="9001156" cy="564360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dirty="0" smtClean="0"/>
              <a:t>	“Art. 200. Ao sistema único de saúde compete, além de outras atribuições, nos termos da lei: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VIII - colaborar na proteção do meio ambiente, nele compreendido o do trabalho.”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“Art. 7º São direitos dos trabalhadores urbanos e rurais, além de outros que visem à melhoria de sua condição social:</a:t>
            </a:r>
          </a:p>
          <a:p>
            <a:pPr algn="just">
              <a:buNone/>
            </a:pPr>
            <a:r>
              <a:rPr lang="pt-BR" dirty="0" smtClean="0"/>
              <a:t>	(...)</a:t>
            </a:r>
          </a:p>
          <a:p>
            <a:pPr algn="just">
              <a:buNone/>
            </a:pPr>
            <a:r>
              <a:rPr lang="pt-BR" dirty="0" smtClean="0"/>
              <a:t>	XXIII - adicional de remuneração para as atividades penosas, insalubres ou perigosas, na forma da lei; (...)”</a:t>
            </a:r>
          </a:p>
          <a:p>
            <a:pPr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dirty="0" smtClean="0"/>
              <a:t>(CF/88)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8" name="Picture 8" descr="1Carta5x5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02412" name="Text Box 12"/>
          <p:cNvSpPr txBox="1">
            <a:spLocks noChangeArrowheads="1"/>
          </p:cNvSpPr>
          <p:nvPr/>
        </p:nvSpPr>
        <p:spPr bwMode="auto">
          <a:xfrm>
            <a:off x="323850" y="260350"/>
            <a:ext cx="8820150" cy="657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PRINCÍPIO DA DIGNIDADE DA PESSOA HUMANA E DIREITO À SAÚDE</a:t>
            </a:r>
          </a:p>
          <a:p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</a:p>
          <a:p>
            <a:pPr algn="just"/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Art. 1º A República Federativa do Brasil, formada pela união indissolúvel dos Estados e Municípios e do Distrito Federal, constitui-se em Estado Democrático de Direito e tem como fundamentos:</a:t>
            </a:r>
          </a:p>
          <a:p>
            <a:pPr algn="just"/>
            <a:endParaRPr lang="pt-BR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III - a dignidade da pessoa humana;</a:t>
            </a:r>
          </a:p>
          <a:p>
            <a:pPr algn="just"/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</a:p>
          <a:p>
            <a:pPr algn="just"/>
            <a:endParaRPr lang="pt-BR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Art. 6</a:t>
            </a:r>
            <a:r>
              <a:rPr lang="pt-BR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 </a:t>
            </a:r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 São direitos sociais a educação, a saúde, o trabalho, a moradia, o lazer, a segurança, a previdência social, a proteção à maternidade e à infância, a assistência aos desamparados, na forma desta Constituição.</a:t>
            </a:r>
          </a:p>
          <a:p>
            <a:pPr algn="just"/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</a:p>
          <a:p>
            <a:pPr algn="just"/>
            <a:endParaRPr lang="pt-BR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Art. 225. Todos têm direito ao meio ambiente ecologicamente equilibrado, bem de uso comum do povo e essencial à sadia qualidade de vida, impondo-se ao Poder Público e à coletividade o dever de defendê-lo e </a:t>
            </a:r>
            <a:r>
              <a:rPr lang="pt-BR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preservá</a:t>
            </a:r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pt-BR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</a:t>
            </a:r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para as presentes e futuras gerações.</a:t>
            </a:r>
          </a:p>
          <a:p>
            <a:pPr algn="r"/>
            <a:endParaRPr lang="pt-BR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/>
            <a:r>
              <a:rPr lang="pt-B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CF/88</a:t>
            </a:r>
          </a:p>
          <a:p>
            <a:pPr algn="just">
              <a:spcBef>
                <a:spcPct val="5000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DDDBC-D2A4-4123-A017-D8B018B94409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fo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539750" y="1638300"/>
            <a:ext cx="7823200" cy="38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/>
            <a:r>
              <a:rPr lang="pt-BR" sz="2800" b="1">
                <a:solidFill>
                  <a:srgbClr val="FF0000"/>
                </a:solidFill>
                <a:latin typeface="Arial" pitchFamily="34" charset="0"/>
              </a:rPr>
              <a:t>“Quando a ultima arvore tiver caído,</a:t>
            </a:r>
            <a:br>
              <a:rPr lang="pt-BR" sz="2800" b="1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2800" b="1">
                <a:solidFill>
                  <a:srgbClr val="FF0000"/>
                </a:solidFill>
                <a:latin typeface="Arial" pitchFamily="34" charset="0"/>
              </a:rPr>
              <a:t>...quando o ultimo rio tiver secado,</a:t>
            </a:r>
            <a:br>
              <a:rPr lang="pt-BR" sz="2800" b="1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2800" b="1">
                <a:solidFill>
                  <a:srgbClr val="FF0000"/>
                </a:solidFill>
                <a:latin typeface="Arial" pitchFamily="34" charset="0"/>
              </a:rPr>
              <a:t>...quando o ultimo peixe for pescado,</a:t>
            </a:r>
            <a:br>
              <a:rPr lang="pt-BR" sz="2800" b="1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2800" b="1">
                <a:solidFill>
                  <a:srgbClr val="FF0000"/>
                </a:solidFill>
                <a:latin typeface="Arial" pitchFamily="34" charset="0"/>
              </a:rPr>
              <a:t>...vocês vão entender que dinheiro não se come.”</a:t>
            </a:r>
          </a:p>
          <a:p>
            <a:pPr algn="just"/>
            <a:endParaRPr lang="pt-BR" sz="2800" b="1">
              <a:solidFill>
                <a:srgbClr val="FF0000"/>
              </a:solidFill>
              <a:latin typeface="Arial" pitchFamily="34" charset="0"/>
            </a:endParaRPr>
          </a:p>
          <a:p>
            <a:pPr algn="just"/>
            <a:endParaRPr lang="pt-BR" sz="2800" b="1">
              <a:solidFill>
                <a:srgbClr val="FF0000"/>
              </a:solidFill>
              <a:latin typeface="Arial" pitchFamily="34" charset="0"/>
            </a:endParaRPr>
          </a:p>
          <a:p>
            <a:pPr algn="r"/>
            <a:r>
              <a:rPr lang="pt-BR" sz="2800" b="1">
                <a:latin typeface="Arial" pitchFamily="34" charset="0"/>
              </a:rPr>
              <a:t/>
            </a:r>
            <a:br>
              <a:rPr lang="pt-BR" sz="2800" b="1">
                <a:latin typeface="Arial" pitchFamily="34" charset="0"/>
              </a:rPr>
            </a:br>
            <a:endParaRPr lang="pt-BR" sz="2800" b="1">
              <a:latin typeface="Arial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242" name="Object 2"/>
          <p:cNvGraphicFramePr>
            <a:graphicFrameLocks noChangeAspect="1"/>
          </p:cNvGraphicFramePr>
          <p:nvPr/>
        </p:nvGraphicFramePr>
        <p:xfrm>
          <a:off x="0" y="4763"/>
          <a:ext cx="9144000" cy="6858000"/>
        </p:xfrm>
        <a:graphic>
          <a:graphicData uri="http://schemas.openxmlformats.org/presentationml/2006/ole">
            <p:oleObj spid="_x0000_s1026" name="Slide" r:id="rId3" imgW="4572000" imgH="3429000" progId="PowerPoint.Slide.8">
              <p:embed/>
            </p:oleObj>
          </a:graphicData>
        </a:graphic>
      </p:graphicFrame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0" y="476250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dirty="0">
                <a:solidFill>
                  <a:schemeClr val="bg1"/>
                </a:solidFill>
                <a:latin typeface="Arial" pitchFamily="34" charset="0"/>
              </a:rPr>
              <a:t>PRINCÍPIO DO DESENVOLVIMENTO SUSTENTÁVEL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250825" y="1916113"/>
            <a:ext cx="8713788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pt-BR" b="1" dirty="0">
                <a:solidFill>
                  <a:schemeClr val="bg1"/>
                </a:solidFill>
              </a:rPr>
              <a:t>1972 - Conferencia Mundial de Meio Ambiente de Estocolmo.</a:t>
            </a:r>
          </a:p>
          <a:p>
            <a:pPr algn="just"/>
            <a:endParaRPr lang="pt-BR" b="1" dirty="0">
              <a:solidFill>
                <a:schemeClr val="bg1"/>
              </a:solidFill>
            </a:endParaRPr>
          </a:p>
          <a:p>
            <a:pPr algn="just"/>
            <a:r>
              <a:rPr lang="pt-BR" b="1" dirty="0">
                <a:solidFill>
                  <a:schemeClr val="bg1"/>
                </a:solidFill>
              </a:rPr>
              <a:t>1983 -  Criada, pela Assembléia Geral da ONU, a Comissão Mundial sobre o Meio Ambiente e Desenvolvimento (CMMAD), que foi presidida por </a:t>
            </a:r>
            <a:r>
              <a:rPr lang="pt-BR" b="1" dirty="0" err="1">
                <a:solidFill>
                  <a:schemeClr val="bg1"/>
                </a:solidFill>
              </a:rPr>
              <a:t>Gro</a:t>
            </a:r>
            <a:r>
              <a:rPr lang="pt-BR" b="1" dirty="0">
                <a:solidFill>
                  <a:schemeClr val="bg1"/>
                </a:solidFill>
              </a:rPr>
              <a:t> </a:t>
            </a:r>
            <a:r>
              <a:rPr lang="pt-BR" b="1" dirty="0" err="1">
                <a:solidFill>
                  <a:schemeClr val="bg1"/>
                </a:solidFill>
              </a:rPr>
              <a:t>Harlem</a:t>
            </a:r>
            <a:r>
              <a:rPr lang="pt-BR" b="1" dirty="0">
                <a:solidFill>
                  <a:schemeClr val="bg1"/>
                </a:solidFill>
              </a:rPr>
              <a:t> </a:t>
            </a:r>
            <a:r>
              <a:rPr lang="pt-BR" b="1" dirty="0" err="1">
                <a:solidFill>
                  <a:schemeClr val="bg1"/>
                </a:solidFill>
              </a:rPr>
              <a:t>Brundtland</a:t>
            </a:r>
            <a:r>
              <a:rPr lang="pt-BR" b="1" dirty="0">
                <a:solidFill>
                  <a:schemeClr val="bg1"/>
                </a:solidFill>
              </a:rPr>
              <a:t>, na época primeira-ministra da Noruega, com o objetivo de sistematizar as problemáticas envolvendo meio ambiente e desenvolvimento, elaborando propostas de intervenções e normas de cooperação internacional que pudessem orientar políticas e ações internacionais nesta matéria. </a:t>
            </a:r>
          </a:p>
          <a:p>
            <a:pPr algn="just"/>
            <a:endParaRPr lang="pt-BR" b="1" dirty="0">
              <a:solidFill>
                <a:schemeClr val="bg1"/>
              </a:solidFill>
            </a:endParaRPr>
          </a:p>
          <a:p>
            <a:pPr algn="just"/>
            <a:r>
              <a:rPr lang="pt-BR" b="1" dirty="0">
                <a:solidFill>
                  <a:schemeClr val="bg1"/>
                </a:solidFill>
              </a:rPr>
              <a:t>1987 - Lançado o relatório “</a:t>
            </a:r>
            <a:r>
              <a:rPr lang="pt-BR" b="1" dirty="0" err="1">
                <a:solidFill>
                  <a:schemeClr val="bg1"/>
                </a:solidFill>
              </a:rPr>
              <a:t>Our</a:t>
            </a:r>
            <a:r>
              <a:rPr lang="pt-BR" b="1" dirty="0">
                <a:solidFill>
                  <a:schemeClr val="bg1"/>
                </a:solidFill>
              </a:rPr>
              <a:t> </a:t>
            </a:r>
            <a:r>
              <a:rPr lang="pt-BR" b="1" dirty="0" err="1">
                <a:solidFill>
                  <a:schemeClr val="bg1"/>
                </a:solidFill>
              </a:rPr>
              <a:t>Common</a:t>
            </a:r>
            <a:r>
              <a:rPr lang="pt-BR" b="1" dirty="0">
                <a:solidFill>
                  <a:schemeClr val="bg1"/>
                </a:solidFill>
              </a:rPr>
              <a:t> Future” (Nosso Futuro Comum), também conhecido como relatório “</a:t>
            </a:r>
            <a:r>
              <a:rPr lang="pt-BR" b="1" dirty="0" err="1">
                <a:solidFill>
                  <a:schemeClr val="bg1"/>
                </a:solidFill>
              </a:rPr>
              <a:t>Brundtland</a:t>
            </a:r>
            <a:r>
              <a:rPr lang="pt-BR" b="1" dirty="0">
                <a:solidFill>
                  <a:schemeClr val="bg1"/>
                </a:solidFill>
              </a:rPr>
              <a:t>“.</a:t>
            </a:r>
          </a:p>
          <a:p>
            <a:pPr algn="just"/>
            <a:endParaRPr lang="pt-BR" b="1" dirty="0">
              <a:solidFill>
                <a:schemeClr val="bg1"/>
              </a:solidFill>
            </a:endParaRPr>
          </a:p>
          <a:p>
            <a:pPr algn="just"/>
            <a:r>
              <a:rPr lang="pt-BR" b="1" dirty="0">
                <a:solidFill>
                  <a:schemeClr val="bg1"/>
                </a:solidFill>
              </a:rPr>
              <a:t>1991 - Cuidando do planeta Terra – Estratégia para o futuro da vida – IUCN/PNUMA/WWF.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O ANTROPOCENTRISMO</a:t>
            </a:r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0" y="714356"/>
          <a:ext cx="9144000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aio 10"/>
          <p:cNvSpPr/>
          <p:nvPr/>
        </p:nvSpPr>
        <p:spPr>
          <a:xfrm>
            <a:off x="4214810" y="1928802"/>
            <a:ext cx="571504" cy="1143008"/>
          </a:xfrm>
          <a:prstGeom prst="lightningBolt">
            <a:avLst/>
          </a:prstGeom>
          <a:scene3d>
            <a:camera prst="orthographicFront">
              <a:rot lat="0" lon="0" rev="191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3857620" y="2285992"/>
            <a:ext cx="1428760" cy="246221"/>
          </a:xfrm>
          <a:prstGeom prst="rect">
            <a:avLst/>
          </a:prstGeom>
          <a:noFill/>
          <a:scene3d>
            <a:camera prst="orthographicFront">
              <a:rot lat="0" lon="0" rev="42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C00000"/>
                </a:solidFill>
              </a:rPr>
              <a:t>Antropocêntrica</a:t>
            </a:r>
            <a:endParaRPr lang="pt-BR" sz="1000" b="1" dirty="0">
              <a:solidFill>
                <a:srgbClr val="C00000"/>
              </a:solidFill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7358082" y="1285860"/>
            <a:ext cx="1571636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Vida em todas as suas formas</a:t>
            </a:r>
          </a:p>
          <a:p>
            <a:pPr algn="ctr"/>
            <a:r>
              <a:rPr lang="pt-BR" sz="1400" dirty="0" smtClean="0"/>
              <a:t>(</a:t>
            </a:r>
            <a:r>
              <a:rPr lang="pt-BR" sz="1400" dirty="0" err="1" smtClean="0"/>
              <a:t>Art</a:t>
            </a:r>
            <a:r>
              <a:rPr lang="pt-BR" sz="1400" dirty="0" smtClean="0"/>
              <a:t> 3º, PNMA)</a:t>
            </a:r>
            <a:endParaRPr lang="pt-BR" sz="1400" dirty="0"/>
          </a:p>
        </p:txBody>
      </p:sp>
      <p:sp>
        <p:nvSpPr>
          <p:cNvPr id="16" name="Pergaminho vertical 15"/>
          <p:cNvSpPr/>
          <p:nvPr/>
        </p:nvSpPr>
        <p:spPr>
          <a:xfrm>
            <a:off x="7429520" y="3071810"/>
            <a:ext cx="1714480" cy="342902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/>
              <a:t>Vida não humana só poderá ser tutelada para garantir sadia qualidade de vida do homem</a:t>
            </a:r>
            <a:endParaRPr lang="pt-BR" sz="1600" dirty="0"/>
          </a:p>
        </p:txBody>
      </p:sp>
      <p:sp>
        <p:nvSpPr>
          <p:cNvPr id="17" name="Espaço Reservado para Número de Slid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</a:t>
            </a:fld>
            <a:endParaRPr lang="pt-BR"/>
          </a:p>
        </p:txBody>
      </p:sp>
      <p:pic>
        <p:nvPicPr>
          <p:cNvPr id="12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0" y="4763"/>
          <a:ext cx="9144000" cy="6858000"/>
        </p:xfrm>
        <a:graphic>
          <a:graphicData uri="http://schemas.openxmlformats.org/presentationml/2006/ole">
            <p:oleObj spid="_x0000_s2050" name="Slide" r:id="rId3" imgW="4572000" imgH="3429000" progId="PowerPoint.Slide.8">
              <p:embed/>
            </p:oleObj>
          </a:graphicData>
        </a:graphic>
      </p:graphicFrame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179388" y="1341438"/>
            <a:ext cx="8713787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dirty="0">
                <a:latin typeface="Arial" pitchFamily="34" charset="0"/>
              </a:rPr>
              <a:t> </a:t>
            </a:r>
            <a:r>
              <a:rPr lang="pt-BR" sz="4000" dirty="0">
                <a:solidFill>
                  <a:schemeClr val="bg1"/>
                </a:solidFill>
                <a:latin typeface="Arial" pitchFamily="34" charset="0"/>
              </a:rPr>
              <a:t>“... desenvolvimento sustentável é aquele que atende as necessidades do presente sem comprometer as possibilidades das gerações futuras atenderem às suas próprias necessidades”.</a:t>
            </a:r>
          </a:p>
          <a:p>
            <a:pPr algn="just">
              <a:spcBef>
                <a:spcPct val="50000"/>
              </a:spcBef>
            </a:pPr>
            <a:r>
              <a:rPr lang="pt-BR" sz="2400" dirty="0">
                <a:solidFill>
                  <a:schemeClr val="bg1"/>
                </a:solidFill>
                <a:latin typeface="Arial" pitchFamily="34" charset="0"/>
              </a:rPr>
              <a:t>(Nosso futuro comum – Comissão Mundial de Meio Ambiente e Desenvolvimento da ONU - CMMAD, 1983 a 1987).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194" name="Object 2"/>
          <p:cNvGraphicFramePr>
            <a:graphicFrameLocks noChangeAspect="1"/>
          </p:cNvGraphicFramePr>
          <p:nvPr/>
        </p:nvGraphicFramePr>
        <p:xfrm>
          <a:off x="0" y="4763"/>
          <a:ext cx="9144000" cy="6858000"/>
        </p:xfrm>
        <a:graphic>
          <a:graphicData uri="http://schemas.openxmlformats.org/presentationml/2006/ole">
            <p:oleObj spid="_x0000_s3074" name="Slide" r:id="rId3" imgW="4572000" imgH="3429000" progId="PowerPoint.Slide.8">
              <p:embed/>
            </p:oleObj>
          </a:graphicData>
        </a:graphic>
      </p:graphicFrame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250825" y="1341438"/>
            <a:ext cx="8424863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BR" sz="4000" dirty="0">
                <a:solidFill>
                  <a:schemeClr val="bg1"/>
                </a:solidFill>
              </a:rPr>
              <a:t>“... desenvolvimento sustentável é aquele que atende, da melhor forma possível, às necessidades atuais e futuras do homem, sem afetar o ambiente e a diversidade biológica”.</a:t>
            </a:r>
          </a:p>
          <a:p>
            <a:pPr algn="just">
              <a:spcBef>
                <a:spcPct val="50000"/>
              </a:spcBef>
            </a:pPr>
            <a:r>
              <a:rPr lang="pt-BR" sz="2800" dirty="0">
                <a:solidFill>
                  <a:schemeClr val="bg1"/>
                </a:solidFill>
              </a:rPr>
              <a:t>(Cuidando do planeta Terra – Estratégia para o futuro da vida – IUCN/PNUMA/WWF, 1991)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290" name="Object 2"/>
          <p:cNvGraphicFramePr>
            <a:graphicFrameLocks noChangeAspect="1"/>
          </p:cNvGraphicFramePr>
          <p:nvPr/>
        </p:nvGraphicFramePr>
        <p:xfrm>
          <a:off x="0" y="4763"/>
          <a:ext cx="9144000" cy="6858000"/>
        </p:xfrm>
        <a:graphic>
          <a:graphicData uri="http://schemas.openxmlformats.org/presentationml/2006/ole">
            <p:oleObj spid="_x0000_s4098" name="Slide" r:id="rId3" imgW="4572000" imgH="3429000" progId="PowerPoint.Slide.8">
              <p:embed/>
            </p:oleObj>
          </a:graphicData>
        </a:graphic>
      </p:graphicFrame>
      <p:sp>
        <p:nvSpPr>
          <p:cNvPr id="140292" name="Text Box 4"/>
          <p:cNvSpPr txBox="1">
            <a:spLocks noChangeArrowheads="1"/>
          </p:cNvSpPr>
          <p:nvPr/>
        </p:nvSpPr>
        <p:spPr bwMode="auto">
          <a:xfrm>
            <a:off x="250825" y="333375"/>
            <a:ext cx="8424863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/>
            <a:r>
              <a:rPr lang="pt-BR" sz="2000" b="1" dirty="0">
                <a:solidFill>
                  <a:schemeClr val="bg1"/>
                </a:solidFill>
              </a:rPr>
              <a:t>O Programa das Nações Unidas para o Meio Ambiente (PNUMA), o Fundo Mundial para a Natureza (WWF) e a União Internacional para a Conservação da Natureza (UICN) elaboraram uma estratégia minuciosa para o futuro da vida sob o título: “Cuidando ao planeta Terra” (</a:t>
            </a:r>
            <a:r>
              <a:rPr lang="pt-BR" sz="2000" b="1" dirty="0" err="1">
                <a:solidFill>
                  <a:schemeClr val="bg1"/>
                </a:solidFill>
              </a:rPr>
              <a:t>Caring</a:t>
            </a:r>
            <a:r>
              <a:rPr lang="pt-BR" sz="2000" b="1" dirty="0">
                <a:solidFill>
                  <a:schemeClr val="bg1"/>
                </a:solidFill>
              </a:rPr>
              <a:t> for </a:t>
            </a:r>
            <a:r>
              <a:rPr lang="pt-BR" sz="2000" b="1" dirty="0" err="1">
                <a:solidFill>
                  <a:schemeClr val="bg1"/>
                </a:solidFill>
              </a:rPr>
              <a:t>the</a:t>
            </a:r>
            <a:r>
              <a:rPr lang="pt-BR" sz="2000" b="1" dirty="0">
                <a:solidFill>
                  <a:schemeClr val="bg1"/>
                </a:solidFill>
              </a:rPr>
              <a:t> </a:t>
            </a:r>
            <a:r>
              <a:rPr lang="pt-BR" sz="2000" b="1" dirty="0" err="1">
                <a:solidFill>
                  <a:schemeClr val="bg1"/>
                </a:solidFill>
              </a:rPr>
              <a:t>Earth</a:t>
            </a:r>
            <a:r>
              <a:rPr lang="pt-BR" sz="2000" b="1" dirty="0">
                <a:solidFill>
                  <a:schemeClr val="bg1"/>
                </a:solidFill>
              </a:rPr>
              <a:t> 1991), onde estabeleceram 9 princípios de sustentabilidade da Terra:</a:t>
            </a:r>
          </a:p>
          <a:p>
            <a:pPr marL="457200" indent="-457200" algn="just"/>
            <a:endParaRPr lang="pt-BR" sz="2000" b="1" dirty="0">
              <a:solidFill>
                <a:schemeClr val="bg1"/>
              </a:solidFill>
            </a:endParaRPr>
          </a:p>
          <a:p>
            <a:pPr marL="457200" indent="-457200" algn="just">
              <a:buFontTx/>
              <a:buAutoNum type="arabicPeriod"/>
            </a:pPr>
            <a:r>
              <a:rPr lang="pt-BR" sz="2000" b="1" dirty="0">
                <a:solidFill>
                  <a:schemeClr val="bg1"/>
                </a:solidFill>
              </a:rPr>
              <a:t>Construir uma sociedade sustentável. </a:t>
            </a:r>
          </a:p>
          <a:p>
            <a:pPr marL="457200" indent="-457200" algn="just">
              <a:buFontTx/>
              <a:buAutoNum type="arabicPeriod"/>
            </a:pPr>
            <a:r>
              <a:rPr lang="pt-BR" sz="2000" b="1" dirty="0">
                <a:solidFill>
                  <a:schemeClr val="bg1"/>
                </a:solidFill>
              </a:rPr>
              <a:t>Respeitar e cuidar da comunidade dos seres vivos. </a:t>
            </a:r>
          </a:p>
          <a:p>
            <a:pPr marL="457200" indent="-457200" algn="just">
              <a:buFontTx/>
              <a:buAutoNum type="arabicPeriod"/>
            </a:pPr>
            <a:r>
              <a:rPr lang="pt-BR" sz="2000" b="1" dirty="0">
                <a:solidFill>
                  <a:schemeClr val="bg1"/>
                </a:solidFill>
              </a:rPr>
              <a:t>Melhorar a qualidade da vida humana. </a:t>
            </a:r>
          </a:p>
          <a:p>
            <a:pPr marL="457200" indent="-457200" algn="just">
              <a:buFontTx/>
              <a:buAutoNum type="arabicPeriod"/>
            </a:pPr>
            <a:r>
              <a:rPr lang="pt-BR" sz="2000" b="1" dirty="0">
                <a:solidFill>
                  <a:schemeClr val="bg1"/>
                </a:solidFill>
              </a:rPr>
              <a:t>Conservar a vitalidade e a diversidade do planeta Terra. </a:t>
            </a:r>
          </a:p>
          <a:p>
            <a:pPr marL="457200" indent="-457200" algn="just">
              <a:buFontTx/>
              <a:buAutoNum type="arabicPeriod"/>
            </a:pPr>
            <a:r>
              <a:rPr lang="pt-BR" sz="2000" b="1" dirty="0">
                <a:solidFill>
                  <a:schemeClr val="bg1"/>
                </a:solidFill>
              </a:rPr>
              <a:t>Permanecer nos limites da capacidade de suporte do planeta Terra. </a:t>
            </a:r>
          </a:p>
          <a:p>
            <a:pPr marL="457200" indent="-457200" algn="just">
              <a:buFontTx/>
              <a:buAutoNum type="arabicPeriod"/>
            </a:pPr>
            <a:r>
              <a:rPr lang="pt-BR" sz="2000" b="1" dirty="0">
                <a:solidFill>
                  <a:schemeClr val="bg1"/>
                </a:solidFill>
              </a:rPr>
              <a:t>Modificar atitudes e práticas pessoais. </a:t>
            </a:r>
          </a:p>
          <a:p>
            <a:pPr marL="457200" indent="-457200" algn="just">
              <a:buFontTx/>
              <a:buAutoNum type="arabicPeriod"/>
            </a:pPr>
            <a:r>
              <a:rPr lang="pt-BR" sz="2000" b="1" dirty="0">
                <a:solidFill>
                  <a:schemeClr val="bg1"/>
                </a:solidFill>
              </a:rPr>
              <a:t>Permitir que as comunidades cuidassem de seu próprio meio-ambiente. </a:t>
            </a:r>
          </a:p>
          <a:p>
            <a:pPr marL="457200" indent="-457200" algn="just">
              <a:buFontTx/>
              <a:buAutoNum type="arabicPeriod"/>
            </a:pPr>
            <a:r>
              <a:rPr lang="pt-BR" sz="2000" b="1" dirty="0">
                <a:solidFill>
                  <a:schemeClr val="bg1"/>
                </a:solidFill>
              </a:rPr>
              <a:t>Gerar uma estrutura nacional para integrar desenvolvimento e conservação. </a:t>
            </a:r>
          </a:p>
          <a:p>
            <a:pPr marL="457200" indent="-457200" algn="just">
              <a:buFontTx/>
              <a:buAutoNum type="arabicPeriod"/>
            </a:pPr>
            <a:r>
              <a:rPr lang="pt-BR" sz="2000" b="1" dirty="0">
                <a:solidFill>
                  <a:schemeClr val="bg1"/>
                </a:solidFill>
              </a:rPr>
              <a:t>Constituir uma aliança global.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ECO 92 / RIO 92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23</a:t>
            </a:fld>
            <a:endParaRPr lang="pt-BR"/>
          </a:p>
        </p:txBody>
      </p:sp>
      <p:sp>
        <p:nvSpPr>
          <p:cNvPr id="15" name="Espaço Reservado para Conteúdo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hlinkClick r:id="rId3" action="ppaction://hlinkfile"/>
              </a:rPr>
              <a:t>eco.</a:t>
            </a:r>
            <a:r>
              <a:rPr lang="pt-BR" dirty="0" err="1" smtClean="0">
                <a:hlinkClick r:id="rId3" action="ppaction://hlinkfile"/>
              </a:rPr>
              <a:t>wmv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err="1" smtClean="0">
                <a:hlinkClick r:id="rId4" action="ppaction://hlinkfile"/>
              </a:rPr>
              <a:t>Severn</a:t>
            </a:r>
            <a:r>
              <a:rPr lang="pt-BR" dirty="0" smtClean="0">
                <a:hlinkClick r:id="rId4" action="ppaction://hlinkfile"/>
              </a:rPr>
              <a:t>, A Voz das Nossas </a:t>
            </a:r>
            <a:r>
              <a:rPr lang="pt-BR" dirty="0" err="1" smtClean="0">
                <a:hlinkClick r:id="rId4" action="ppaction://hlinkfile"/>
              </a:rPr>
              <a:t>Crianas</a:t>
            </a:r>
            <a:r>
              <a:rPr lang="pt-BR" dirty="0" smtClean="0">
                <a:hlinkClick r:id="rId4" action="ppaction://hlinkfile"/>
              </a:rPr>
              <a:t>.</a:t>
            </a:r>
            <a:r>
              <a:rPr lang="pt-BR" dirty="0" err="1" smtClean="0">
                <a:hlinkClick r:id="rId4" action="ppaction://hlinkfile"/>
              </a:rPr>
              <a:t>wmv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barreira derrame ole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539750" y="5373688"/>
            <a:ext cx="81359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 dirty="0">
              <a:latin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pt-BR" sz="3600" dirty="0">
                <a:solidFill>
                  <a:schemeClr val="bg1"/>
                </a:solidFill>
                <a:latin typeface="Arial" pitchFamily="34" charset="0"/>
              </a:rPr>
              <a:t>QUEM DEVE PAGAR POR ISSO?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755650" y="404813"/>
            <a:ext cx="7632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dirty="0">
                <a:solidFill>
                  <a:schemeClr val="bg1"/>
                </a:solidFill>
                <a:latin typeface="Arial" pitchFamily="34" charset="0"/>
              </a:rPr>
              <a:t>PRINCÍPIO POLUIDOR-PAGADOR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6019" name="Rectangle 3" descr="f0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pt-BR" sz="32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PRINCÍPIO DA PREVENÇÃO</a:t>
            </a: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20" name="Rectangle 4" descr="f14"/>
          <p:cNvSpPr>
            <a:spLocks noChangeArrowheads="1"/>
          </p:cNvSpPr>
          <p:nvPr/>
        </p:nvSpPr>
        <p:spPr bwMode="auto">
          <a:xfrm>
            <a:off x="1331913" y="1341438"/>
            <a:ext cx="6732587" cy="4752975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t-BR" b="1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1908175" y="1916113"/>
            <a:ext cx="568960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dirty="0">
                <a:solidFill>
                  <a:schemeClr val="bg1"/>
                </a:solidFill>
                <a:latin typeface="Arial" pitchFamily="34" charset="0"/>
              </a:rPr>
              <a:t>É MELHOR PREVENIR QUE REMEDIAR...</a:t>
            </a:r>
          </a:p>
          <a:p>
            <a:pPr algn="ctr">
              <a:spcBef>
                <a:spcPct val="50000"/>
              </a:spcBef>
            </a:pPr>
            <a:endParaRPr lang="pt-BR" sz="2800" dirty="0">
              <a:solidFill>
                <a:schemeClr val="bg1"/>
              </a:solidFill>
              <a:latin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pt-BR" sz="2800" dirty="0">
                <a:solidFill>
                  <a:schemeClr val="bg1"/>
                </a:solidFill>
                <a:latin typeface="Arial" pitchFamily="34" charset="0"/>
              </a:rPr>
              <a:t>... POIS NUNCA MAIS SERÁ A MESMA.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sp>
        <p:nvSpPr>
          <p:cNvPr id="100361" name="WordArt 9"/>
          <p:cNvSpPr>
            <a:spLocks noChangeArrowheads="1" noChangeShapeType="1" noTextEdit="1"/>
          </p:cNvSpPr>
          <p:nvPr/>
        </p:nvSpPr>
        <p:spPr bwMode="auto">
          <a:xfrm>
            <a:off x="900113" y="1844675"/>
            <a:ext cx="7651750" cy="1295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pt-BR" sz="72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PRINCÍPIO DA PRECAUÇÃO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42" name="Object 2"/>
          <p:cNvGraphicFramePr>
            <a:graphicFrameLocks noChangeAspect="1"/>
          </p:cNvGraphicFramePr>
          <p:nvPr>
            <p:ph idx="1"/>
          </p:nvPr>
        </p:nvGraphicFramePr>
        <p:xfrm>
          <a:off x="-1588" y="-1588"/>
          <a:ext cx="9145588" cy="6859588"/>
        </p:xfrm>
        <a:graphic>
          <a:graphicData uri="http://schemas.openxmlformats.org/presentationml/2006/ole">
            <p:oleObj spid="_x0000_s5122" name="Slide" r:id="rId3" imgW="4572000" imgH="3429000" progId="PowerPoint.Slide.8">
              <p:embed/>
            </p:oleObj>
          </a:graphicData>
        </a:graphic>
      </p:graphicFrame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684213" y="404813"/>
            <a:ext cx="8064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>
                <a:solidFill>
                  <a:srgbClr val="000802"/>
                </a:solidFill>
                <a:latin typeface="Arial" pitchFamily="34" charset="0"/>
              </a:rPr>
              <a:t>PRINCÍPIO DA PARTICIPAÇÃO OU DEMOCRÁTICO</a:t>
            </a: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827088" y="4814888"/>
            <a:ext cx="7489825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>
                <a:solidFill>
                  <a:srgbClr val="000802"/>
                </a:solidFill>
                <a:latin typeface="Arial" pitchFamily="34" charset="0"/>
              </a:rPr>
              <a:t>ÁGUA: BEM DE USO COMUM</a:t>
            </a:r>
          </a:p>
          <a:p>
            <a:pPr algn="ctr">
              <a:spcBef>
                <a:spcPct val="50000"/>
              </a:spcBef>
            </a:pPr>
            <a:r>
              <a:rPr lang="pt-BR" sz="3200" b="1">
                <a:solidFill>
                  <a:srgbClr val="000802"/>
                </a:solidFill>
                <a:latin typeface="Arial" pitchFamily="34" charset="0"/>
              </a:rPr>
              <a:t>QUEM SOFRERÁ COM SUA FALTA?</a:t>
            </a:r>
          </a:p>
          <a:p>
            <a:pPr algn="ctr">
              <a:spcBef>
                <a:spcPct val="50000"/>
              </a:spcBef>
            </a:pPr>
            <a:r>
              <a:rPr lang="pt-BR" sz="3200" b="1">
                <a:solidFill>
                  <a:srgbClr val="000802"/>
                </a:solidFill>
                <a:latin typeface="Arial" pitchFamily="34" charset="0"/>
              </a:rPr>
              <a:t>QUEM PROTEGERÁ?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27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7" name="Picture 3" descr="Imagem:Coat of arms of Brazil.sv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408113" cy="1412875"/>
          </a:xfrm>
          <a:noFill/>
          <a:ln/>
        </p:spPr>
      </p:pic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79388" y="0"/>
            <a:ext cx="8713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323850" y="1773238"/>
            <a:ext cx="82804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pt-BR" sz="2200" b="1"/>
              <a:t>Art. 225. Todos têm direito ao meio ambiente ecologicamente equilibrado, bem de uso comum do povo e essencial à sadia qualidade de vida, impondo-se ao Poder Público e à coletividade o dever de defendê-lo e preservá- lo para as presentes e futuras gerações.</a:t>
            </a:r>
          </a:p>
          <a:p>
            <a:pPr algn="just"/>
            <a:endParaRPr lang="pt-BR" sz="2200" b="1"/>
          </a:p>
          <a:p>
            <a:pPr algn="just"/>
            <a:r>
              <a:rPr lang="pt-BR" sz="2200" b="1"/>
              <a:t>§ 1º - Para assegurar a efetividade desse direito, incumbe ao Poder Público:</a:t>
            </a:r>
          </a:p>
          <a:p>
            <a:pPr algn="just"/>
            <a:endParaRPr lang="pt-BR" sz="2200" b="1"/>
          </a:p>
          <a:p>
            <a:pPr algn="just"/>
            <a:r>
              <a:rPr lang="pt-BR" sz="2200" b="1"/>
              <a:t>V - controlar a produção, a comercialização e o emprego de técnicas, métodos e substâncias que comportem risco para a vida, a qualidade de vida e o meio ambiente; </a:t>
            </a:r>
          </a:p>
        </p:txBody>
      </p:sp>
      <p:pic>
        <p:nvPicPr>
          <p:cNvPr id="88072" name="Picture 8" descr="j039729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339013" y="0"/>
            <a:ext cx="1804987" cy="1684338"/>
          </a:xfrm>
          <a:noFill/>
          <a:ln/>
        </p:spPr>
      </p:pic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1619250" y="404813"/>
            <a:ext cx="554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3600" b="1"/>
              <a:t>PRINCÍPIO DO LIMITE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6" name="Picture 4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05479" name="WordArt 7"/>
          <p:cNvSpPr>
            <a:spLocks noChangeArrowheads="1" noChangeShapeType="1" noTextEdit="1"/>
          </p:cNvSpPr>
          <p:nvPr/>
        </p:nvSpPr>
        <p:spPr bwMode="auto">
          <a:xfrm>
            <a:off x="1692275" y="2205038"/>
            <a:ext cx="5778500" cy="9620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pt-BR" sz="54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PRINCÍPIO DA UBIQÜIDADE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67E8-03A5-4847-B4D3-10F1ADF075C3}" type="slidenum">
              <a:rPr lang="pt-BR" smtClean="0"/>
              <a:pPr/>
              <a:t>29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1142984"/>
            <a:ext cx="8686800" cy="5500726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pt-BR" b="1" dirty="0" smtClean="0"/>
              <a:t>	Declaração do Rio sobre Meio Ambiente e Desenvolvimento</a:t>
            </a:r>
            <a:br>
              <a:rPr lang="pt-BR" b="1" dirty="0" smtClean="0"/>
            </a:br>
            <a:endParaRPr lang="pt-BR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	“</a:t>
            </a:r>
            <a:r>
              <a:rPr lang="pt-BR" b="1" dirty="0" smtClean="0"/>
              <a:t>Princípio 1</a:t>
            </a:r>
            <a:r>
              <a:rPr lang="pt-BR" dirty="0" smtClean="0"/>
              <a:t>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	Os </a:t>
            </a:r>
            <a:r>
              <a:rPr lang="pt-BR" u="sng" dirty="0" smtClean="0"/>
              <a:t>seres humanos</a:t>
            </a:r>
            <a:r>
              <a:rPr lang="pt-BR" dirty="0" smtClean="0"/>
              <a:t> estão no </a:t>
            </a:r>
            <a:r>
              <a:rPr lang="pt-BR" u="sng" dirty="0" smtClean="0"/>
              <a:t>centro</a:t>
            </a:r>
            <a:r>
              <a:rPr lang="pt-BR" dirty="0" smtClean="0"/>
              <a:t> das </a:t>
            </a:r>
            <a:r>
              <a:rPr lang="pt-BR" u="sng" dirty="0" smtClean="0"/>
              <a:t>preocupaçõe</a:t>
            </a:r>
            <a:r>
              <a:rPr lang="pt-BR" dirty="0" smtClean="0"/>
              <a:t>s com o </a:t>
            </a:r>
            <a:r>
              <a:rPr lang="pt-BR" u="sng" dirty="0" smtClean="0"/>
              <a:t>desenvolvimento sustentável</a:t>
            </a:r>
            <a:r>
              <a:rPr lang="pt-BR" dirty="0" smtClean="0"/>
              <a:t>. Têm </a:t>
            </a:r>
            <a:r>
              <a:rPr lang="pt-BR" u="sng" dirty="0" smtClean="0"/>
              <a:t>direito</a:t>
            </a:r>
            <a:r>
              <a:rPr lang="pt-BR" dirty="0" smtClean="0"/>
              <a:t> a uma </a:t>
            </a:r>
            <a:r>
              <a:rPr lang="pt-BR" u="sng" dirty="0" smtClean="0"/>
              <a:t>vida saudável e produtiva</a:t>
            </a:r>
            <a:r>
              <a:rPr lang="pt-BR" dirty="0" smtClean="0"/>
              <a:t>, em </a:t>
            </a:r>
            <a:r>
              <a:rPr lang="pt-BR" u="sng" dirty="0" smtClean="0"/>
              <a:t>harmonia com a natureza</a:t>
            </a:r>
            <a:r>
              <a:rPr lang="pt-BR" dirty="0" smtClean="0"/>
              <a:t>. (...)”</a:t>
            </a:r>
          </a:p>
          <a:p>
            <a:pPr algn="just"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</a:t>
            </a:fld>
            <a:endParaRPr lang="pt-BR"/>
          </a:p>
        </p:txBody>
      </p:sp>
      <p:pic>
        <p:nvPicPr>
          <p:cNvPr id="11" name="Picture 5" descr="C:\Documents and Settings\João Paulo\Meus documentos\1 JOÃO PAULO\UNIRON UNIPAN\LOGOS\UNIRONDON PLANO DE ENSINO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71538" cy="99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0" name="Picture 4" descr="j0397296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19900"/>
          </a:xfrm>
          <a:noFill/>
          <a:ln/>
        </p:spPr>
      </p:pic>
      <p:sp>
        <p:nvSpPr>
          <p:cNvPr id="106502" name="WordArt 6"/>
          <p:cNvSpPr>
            <a:spLocks noChangeArrowheads="1" noChangeShapeType="1" noTextEdit="1"/>
          </p:cNvSpPr>
          <p:nvPr/>
        </p:nvSpPr>
        <p:spPr bwMode="auto">
          <a:xfrm>
            <a:off x="971550" y="2492375"/>
            <a:ext cx="7370763" cy="11811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pt-BR" sz="6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PRINCÍPIO DA COOPERAÇÃO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67E8-03A5-4847-B4D3-10F1ADF075C3}" type="slidenum">
              <a:rPr lang="pt-BR" smtClean="0"/>
              <a:pPr/>
              <a:t>30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71600"/>
            <a:ext cx="5105400" cy="4243388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2910" y="2357430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BOA TARDE!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BOA NOITE!</a:t>
            </a:r>
            <a:endParaRPr lang="pt-BR" dirty="0"/>
          </a:p>
        </p:txBody>
      </p:sp>
      <p:pic>
        <p:nvPicPr>
          <p:cNvPr id="6" name="Imagem 5" descr="C:\Users\katiaaparecida\AppData\Local\Microsoft\Windows\Temporary Internet Files\Low\Content.IE5\9TQ5L8YE\Marca FCR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Ambiental</a:t>
            </a:r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31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1481328"/>
            <a:ext cx="8686800" cy="51623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b="1" u="sng" dirty="0" smtClean="0"/>
              <a:t>DEFINIÇÃO DE MEIO AMBIENTE: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	“</a:t>
            </a:r>
            <a:r>
              <a:rPr lang="pt-BR" dirty="0" err="1" smtClean="0"/>
              <a:t>Art</a:t>
            </a:r>
            <a:r>
              <a:rPr lang="pt-BR" dirty="0" smtClean="0"/>
              <a:t> 3º - Para os fins previstos nesta Lei, entende-se por:</a:t>
            </a:r>
          </a:p>
          <a:p>
            <a:pPr algn="just">
              <a:buNone/>
            </a:pPr>
            <a:r>
              <a:rPr lang="pt-BR" dirty="0" smtClean="0"/>
              <a:t>	</a:t>
            </a:r>
          </a:p>
          <a:p>
            <a:pPr algn="just">
              <a:buNone/>
            </a:pPr>
            <a:r>
              <a:rPr lang="pt-BR" dirty="0" smtClean="0"/>
              <a:t>	I - </a:t>
            </a:r>
            <a:r>
              <a:rPr lang="pt-BR" u="sng" dirty="0" smtClean="0"/>
              <a:t>meio ambiente</a:t>
            </a:r>
            <a:r>
              <a:rPr lang="pt-BR" dirty="0" smtClean="0"/>
              <a:t>, o </a:t>
            </a:r>
            <a:r>
              <a:rPr lang="pt-BR" u="sng" dirty="0" smtClean="0"/>
              <a:t>conjunto</a:t>
            </a:r>
            <a:r>
              <a:rPr lang="pt-BR" dirty="0" smtClean="0"/>
              <a:t> de </a:t>
            </a:r>
            <a:r>
              <a:rPr lang="pt-BR" u="sng" dirty="0" smtClean="0"/>
              <a:t>condições, leis, influências e interações</a:t>
            </a:r>
            <a:r>
              <a:rPr lang="pt-BR" dirty="0" smtClean="0"/>
              <a:t> de </a:t>
            </a:r>
            <a:r>
              <a:rPr lang="pt-BR" u="sng" dirty="0" smtClean="0"/>
              <a:t>ordem</a:t>
            </a:r>
            <a:r>
              <a:rPr lang="pt-BR" dirty="0" smtClean="0"/>
              <a:t> </a:t>
            </a:r>
            <a:r>
              <a:rPr lang="pt-BR" u="sng" dirty="0" smtClean="0"/>
              <a:t>física, química e biológica</a:t>
            </a:r>
            <a:r>
              <a:rPr lang="pt-BR" dirty="0" smtClean="0"/>
              <a:t>, que </a:t>
            </a:r>
            <a:r>
              <a:rPr lang="pt-BR" u="sng" dirty="0" smtClean="0"/>
              <a:t>permite, abriga e rege a vida em todas as suas formas</a:t>
            </a:r>
            <a:r>
              <a:rPr lang="pt-BR" dirty="0" smtClean="0"/>
              <a:t>; (...)”</a:t>
            </a:r>
          </a:p>
          <a:p>
            <a:pPr algn="just">
              <a:buNone/>
            </a:pPr>
            <a:endParaRPr lang="pt-BR" dirty="0" smtClean="0"/>
          </a:p>
          <a:p>
            <a:pPr algn="r">
              <a:buNone/>
            </a:pPr>
            <a:r>
              <a:rPr lang="pt-BR" dirty="0" smtClean="0"/>
              <a:t>(Lei 6.938/81)</a:t>
            </a:r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Disciplina: Direito Ambiental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Espaço Reservado para Número de Slid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Conceito: Direito Ambiental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Espaço Reservado para Conteúdo 10"/>
          <p:cNvGraphicFramePr>
            <a:graphicFrameLocks noGrp="1"/>
          </p:cNvGraphicFramePr>
          <p:nvPr>
            <p:ph idx="1"/>
          </p:nvPr>
        </p:nvGraphicFramePr>
        <p:xfrm>
          <a:off x="142844" y="1142984"/>
          <a:ext cx="8858312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857224" y="5500702"/>
            <a:ext cx="742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2 OBJETOS DE TUTELA AMBIENTAL</a:t>
            </a:r>
            <a:endParaRPr lang="pt-BR" sz="2400" b="1" dirty="0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Conceito: Direito Ambiental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“Art. 225. </a:t>
            </a:r>
            <a:r>
              <a:rPr lang="pt-BR" u="sng" dirty="0" smtClean="0"/>
              <a:t>Todos</a:t>
            </a:r>
            <a:r>
              <a:rPr lang="pt-BR" dirty="0" smtClean="0"/>
              <a:t> têm </a:t>
            </a:r>
            <a:r>
              <a:rPr lang="pt-BR" u="sng" dirty="0" smtClean="0"/>
              <a:t>direito</a:t>
            </a:r>
            <a:r>
              <a:rPr lang="pt-BR" dirty="0" smtClean="0"/>
              <a:t> ao </a:t>
            </a:r>
            <a:r>
              <a:rPr lang="pt-BR" u="sng" dirty="0" smtClean="0">
                <a:solidFill>
                  <a:srgbClr val="002060"/>
                </a:solidFill>
              </a:rPr>
              <a:t>meio ambiente ecologicamente equilibrado</a:t>
            </a:r>
            <a:r>
              <a:rPr lang="pt-BR" dirty="0" smtClean="0"/>
              <a:t>, </a:t>
            </a:r>
            <a:r>
              <a:rPr lang="pt-BR" u="sng" dirty="0" smtClean="0"/>
              <a:t>bem de uso comum do povo</a:t>
            </a:r>
            <a:r>
              <a:rPr lang="pt-BR" dirty="0" smtClean="0"/>
              <a:t> e </a:t>
            </a:r>
            <a:r>
              <a:rPr lang="pt-BR" u="sng" dirty="0" smtClean="0"/>
              <a:t>essencial</a:t>
            </a:r>
            <a:r>
              <a:rPr lang="pt-BR" dirty="0" smtClean="0"/>
              <a:t> à </a:t>
            </a:r>
            <a:r>
              <a:rPr lang="pt-BR" u="sng" dirty="0" smtClean="0">
                <a:solidFill>
                  <a:srgbClr val="FF0000"/>
                </a:solidFill>
              </a:rPr>
              <a:t>sadia qualidade de vida</a:t>
            </a:r>
            <a:r>
              <a:rPr lang="pt-BR" dirty="0" smtClean="0"/>
              <a:t>, </a:t>
            </a:r>
            <a:r>
              <a:rPr lang="pt-BR" u="sng" dirty="0" smtClean="0"/>
              <a:t>impondo-se</a:t>
            </a:r>
            <a:r>
              <a:rPr lang="pt-BR" dirty="0" smtClean="0"/>
              <a:t> ao </a:t>
            </a:r>
            <a:r>
              <a:rPr lang="pt-BR" u="sng" dirty="0" smtClean="0"/>
              <a:t>Poder Público</a:t>
            </a:r>
            <a:r>
              <a:rPr lang="pt-BR" dirty="0" smtClean="0"/>
              <a:t> e à </a:t>
            </a:r>
            <a:r>
              <a:rPr lang="pt-BR" u="sng" dirty="0" smtClean="0"/>
              <a:t>coletividade</a:t>
            </a:r>
            <a:r>
              <a:rPr lang="pt-BR" dirty="0" smtClean="0"/>
              <a:t> o </a:t>
            </a:r>
            <a:r>
              <a:rPr lang="pt-BR" u="sng" dirty="0" smtClean="0"/>
              <a:t>dever</a:t>
            </a:r>
            <a:r>
              <a:rPr lang="pt-BR" dirty="0" smtClean="0"/>
              <a:t> de </a:t>
            </a:r>
            <a:r>
              <a:rPr lang="pt-BR" u="sng" dirty="0" smtClean="0"/>
              <a:t>defendê-lo e preservá-lo para as presentes e futuras gerações</a:t>
            </a:r>
            <a:r>
              <a:rPr lang="pt-BR" dirty="0" smtClean="0"/>
              <a:t>.”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(CF/88)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Classificação do Meio Ambiente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8</a:t>
            </a:fld>
            <a:endParaRPr lang="pt-BR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</p:nvPr>
        </p:nvGraphicFramePr>
        <p:xfrm>
          <a:off x="0" y="1000108"/>
          <a:ext cx="91440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C:\Users\katiaaparecida\AppData\Local\Microsoft\Windows\Temporary Internet Files\Low\Content.IE5\9TQ5L8YE\Marca FCR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1793" y="0"/>
            <a:ext cx="1262207" cy="111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Meio Ambiente Natural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1497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dirty="0" smtClean="0"/>
              <a:t>O meio ambiente natural ou físico é constituído: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pelos elementos da biosfera;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pelas águas;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pelo solo e subsolo (inclusive minerais);</a:t>
            </a: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 pela fauna e flora.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596AA-431F-49E8-90CD-2F8124DE3994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1526</TotalTime>
  <Words>1053</Words>
  <Application>Microsoft Office PowerPoint</Application>
  <PresentationFormat>Apresentação na tela (4:3)</PresentationFormat>
  <Paragraphs>205</Paragraphs>
  <Slides>31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3" baseType="lpstr">
      <vt:lpstr>Concurso</vt:lpstr>
      <vt:lpstr>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BOA TARDE!  BOA NOITE!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CONCEITUAIS DO DIREITO TRIBUTÁRIO</dc:title>
  <dc:creator>Empresa</dc:creator>
  <cp:lastModifiedBy>Empresa</cp:lastModifiedBy>
  <cp:revision>198</cp:revision>
  <dcterms:created xsi:type="dcterms:W3CDTF">2011-02-08T02:22:21Z</dcterms:created>
  <dcterms:modified xsi:type="dcterms:W3CDTF">2011-09-12T18:56:04Z</dcterms:modified>
</cp:coreProperties>
</file>