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1"/>
  </p:notesMasterIdLst>
  <p:sldIdLst>
    <p:sldId id="256" r:id="rId2"/>
    <p:sldId id="484" r:id="rId3"/>
    <p:sldId id="523" r:id="rId4"/>
    <p:sldId id="538" r:id="rId5"/>
    <p:sldId id="539" r:id="rId6"/>
    <p:sldId id="524" r:id="rId7"/>
    <p:sldId id="541" r:id="rId8"/>
    <p:sldId id="540" r:id="rId9"/>
    <p:sldId id="490" r:id="rId10"/>
    <p:sldId id="542" r:id="rId11"/>
    <p:sldId id="543" r:id="rId12"/>
    <p:sldId id="545" r:id="rId13"/>
    <p:sldId id="544" r:id="rId14"/>
    <p:sldId id="546" r:id="rId15"/>
    <p:sldId id="547" r:id="rId16"/>
    <p:sldId id="548" r:id="rId17"/>
    <p:sldId id="549" r:id="rId18"/>
    <p:sldId id="550" r:id="rId19"/>
    <p:sldId id="551" r:id="rId20"/>
    <p:sldId id="552" r:id="rId21"/>
    <p:sldId id="553" r:id="rId22"/>
    <p:sldId id="554" r:id="rId23"/>
    <p:sldId id="555" r:id="rId24"/>
    <p:sldId id="556" r:id="rId25"/>
    <p:sldId id="557" r:id="rId26"/>
    <p:sldId id="559" r:id="rId27"/>
    <p:sldId id="561" r:id="rId28"/>
    <p:sldId id="560" r:id="rId29"/>
    <p:sldId id="562" r:id="rId30"/>
    <p:sldId id="564" r:id="rId31"/>
    <p:sldId id="563" r:id="rId32"/>
    <p:sldId id="565" r:id="rId33"/>
    <p:sldId id="566" r:id="rId34"/>
    <p:sldId id="567" r:id="rId35"/>
    <p:sldId id="568" r:id="rId36"/>
    <p:sldId id="569" r:id="rId37"/>
    <p:sldId id="570" r:id="rId38"/>
    <p:sldId id="571" r:id="rId39"/>
    <p:sldId id="473" r:id="rId40"/>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120B"/>
    <a:srgbClr val="D00000"/>
    <a:srgbClr val="500000"/>
    <a:srgbClr val="580C10"/>
    <a:srgbClr val="CD1915"/>
  </p:clrMru>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029" autoAdjust="0"/>
    <p:restoredTop sz="94660"/>
  </p:normalViewPr>
  <p:slideViewPr>
    <p:cSldViewPr>
      <p:cViewPr varScale="1">
        <p:scale>
          <a:sx n="82" d="100"/>
          <a:sy n="82"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363866-B1FD-4583-8B6D-9B94FAAAC307}" type="doc">
      <dgm:prSet loTypeId="urn:microsoft.com/office/officeart/2005/8/layout/equation1" loCatId="process" qsTypeId="urn:microsoft.com/office/officeart/2005/8/quickstyle/simple1" qsCatId="simple" csTypeId="urn:microsoft.com/office/officeart/2005/8/colors/accent1_2" csCatId="accent1" phldr="1"/>
      <dgm:spPr/>
    </dgm:pt>
    <dgm:pt modelId="{30F760B4-95FC-4E1F-954D-F40B6DE5D090}">
      <dgm:prSet phldrT="[Texto]"/>
      <dgm:spPr/>
      <dgm:t>
        <a:bodyPr/>
        <a:lstStyle/>
        <a:p>
          <a:r>
            <a:rPr lang="pt-BR" dirty="0" smtClean="0"/>
            <a:t>Fornecedor</a:t>
          </a:r>
          <a:endParaRPr lang="pt-BR" dirty="0"/>
        </a:p>
      </dgm:t>
    </dgm:pt>
    <dgm:pt modelId="{FF5C5E35-4FA9-47BF-8212-D889F027030E}" type="parTrans" cxnId="{A7189B61-8F91-4F68-8D49-65DE13857ED0}">
      <dgm:prSet/>
      <dgm:spPr/>
      <dgm:t>
        <a:bodyPr/>
        <a:lstStyle/>
        <a:p>
          <a:endParaRPr lang="pt-BR"/>
        </a:p>
      </dgm:t>
    </dgm:pt>
    <dgm:pt modelId="{4BF75EA2-A567-4E20-8CBB-6874553E0BE8}" type="sibTrans" cxnId="{A7189B61-8F91-4F68-8D49-65DE13857ED0}">
      <dgm:prSet/>
      <dgm:spPr/>
      <dgm:t>
        <a:bodyPr/>
        <a:lstStyle/>
        <a:p>
          <a:r>
            <a:rPr lang="pt-BR" dirty="0" smtClean="0"/>
            <a:t>Produto</a:t>
          </a:r>
        </a:p>
        <a:p>
          <a:r>
            <a:rPr lang="pt-BR" dirty="0" smtClean="0"/>
            <a:t>Serviço</a:t>
          </a:r>
          <a:endParaRPr lang="pt-BR" dirty="0"/>
        </a:p>
      </dgm:t>
    </dgm:pt>
    <dgm:pt modelId="{091EE2FF-FF7A-4900-BB72-32E6C7FFE93D}">
      <dgm:prSet phldrT="[Texto]"/>
      <dgm:spPr/>
      <dgm:t>
        <a:bodyPr/>
        <a:lstStyle/>
        <a:p>
          <a:r>
            <a:rPr lang="pt-BR" dirty="0" smtClean="0"/>
            <a:t>Consumidor</a:t>
          </a:r>
          <a:endParaRPr lang="pt-BR" dirty="0"/>
        </a:p>
      </dgm:t>
    </dgm:pt>
    <dgm:pt modelId="{41905470-5FD2-4D3C-8064-F4EF1F64A802}" type="parTrans" cxnId="{2BB25702-8253-488B-9D6C-9CF002D94B27}">
      <dgm:prSet/>
      <dgm:spPr/>
      <dgm:t>
        <a:bodyPr/>
        <a:lstStyle/>
        <a:p>
          <a:endParaRPr lang="pt-BR"/>
        </a:p>
      </dgm:t>
    </dgm:pt>
    <dgm:pt modelId="{326C95FE-B7A5-4830-B2CB-AB3A979018B2}" type="sibTrans" cxnId="{2BB25702-8253-488B-9D6C-9CF002D94B27}">
      <dgm:prSet/>
      <dgm:spPr/>
      <dgm:t>
        <a:bodyPr/>
        <a:lstStyle/>
        <a:p>
          <a:endParaRPr lang="pt-BR"/>
        </a:p>
      </dgm:t>
    </dgm:pt>
    <dgm:pt modelId="{200E5AC2-B8F8-4B89-851E-4F3D569920CF}" type="pres">
      <dgm:prSet presAssocID="{83363866-B1FD-4583-8B6D-9B94FAAAC307}" presName="linearFlow" presStyleCnt="0">
        <dgm:presLayoutVars>
          <dgm:dir/>
          <dgm:resizeHandles val="exact"/>
        </dgm:presLayoutVars>
      </dgm:prSet>
      <dgm:spPr/>
    </dgm:pt>
    <dgm:pt modelId="{0C9588F8-8653-4D7E-82AB-BB79A5D5F413}" type="pres">
      <dgm:prSet presAssocID="{30F760B4-95FC-4E1F-954D-F40B6DE5D090}" presName="node" presStyleLbl="node1" presStyleIdx="0" presStyleCnt="2">
        <dgm:presLayoutVars>
          <dgm:bulletEnabled val="1"/>
        </dgm:presLayoutVars>
      </dgm:prSet>
      <dgm:spPr/>
      <dgm:t>
        <a:bodyPr/>
        <a:lstStyle/>
        <a:p>
          <a:endParaRPr lang="pt-BR"/>
        </a:p>
      </dgm:t>
    </dgm:pt>
    <dgm:pt modelId="{77E9E4A6-80E1-47AF-81A5-10DD8CD62EBB}" type="pres">
      <dgm:prSet presAssocID="{4BF75EA2-A567-4E20-8CBB-6874553E0BE8}" presName="spacerL" presStyleCnt="0"/>
      <dgm:spPr/>
    </dgm:pt>
    <dgm:pt modelId="{A8C42EBD-D5D3-42CA-89C1-042CFA990F66}" type="pres">
      <dgm:prSet presAssocID="{4BF75EA2-A567-4E20-8CBB-6874553E0BE8}" presName="sibTrans" presStyleLbl="sibTrans2D1" presStyleIdx="0" presStyleCnt="1"/>
      <dgm:spPr>
        <a:prstGeom prst="notchedRightArrow">
          <a:avLst/>
        </a:prstGeom>
      </dgm:spPr>
      <dgm:t>
        <a:bodyPr/>
        <a:lstStyle/>
        <a:p>
          <a:endParaRPr lang="pt-BR"/>
        </a:p>
      </dgm:t>
    </dgm:pt>
    <dgm:pt modelId="{94FF8232-7174-4632-A0CE-C29D53E751EF}" type="pres">
      <dgm:prSet presAssocID="{4BF75EA2-A567-4E20-8CBB-6874553E0BE8}" presName="spacerR" presStyleCnt="0"/>
      <dgm:spPr/>
    </dgm:pt>
    <dgm:pt modelId="{6696CFC7-95BE-4733-B383-384F9405F6FB}" type="pres">
      <dgm:prSet presAssocID="{091EE2FF-FF7A-4900-BB72-32E6C7FFE93D}" presName="node" presStyleLbl="node1" presStyleIdx="1" presStyleCnt="2">
        <dgm:presLayoutVars>
          <dgm:bulletEnabled val="1"/>
        </dgm:presLayoutVars>
      </dgm:prSet>
      <dgm:spPr/>
      <dgm:t>
        <a:bodyPr/>
        <a:lstStyle/>
        <a:p>
          <a:endParaRPr lang="pt-BR"/>
        </a:p>
      </dgm:t>
    </dgm:pt>
  </dgm:ptLst>
  <dgm:cxnLst>
    <dgm:cxn modelId="{ACB748A7-85FB-496E-B3BE-369B541EA631}" type="presOf" srcId="{4BF75EA2-A567-4E20-8CBB-6874553E0BE8}" destId="{A8C42EBD-D5D3-42CA-89C1-042CFA990F66}" srcOrd="0" destOrd="0" presId="urn:microsoft.com/office/officeart/2005/8/layout/equation1"/>
    <dgm:cxn modelId="{05803A2A-67C3-477B-A63E-FB62739DD166}" type="presOf" srcId="{83363866-B1FD-4583-8B6D-9B94FAAAC307}" destId="{200E5AC2-B8F8-4B89-851E-4F3D569920CF}" srcOrd="0" destOrd="0" presId="urn:microsoft.com/office/officeart/2005/8/layout/equation1"/>
    <dgm:cxn modelId="{2BB25702-8253-488B-9D6C-9CF002D94B27}" srcId="{83363866-B1FD-4583-8B6D-9B94FAAAC307}" destId="{091EE2FF-FF7A-4900-BB72-32E6C7FFE93D}" srcOrd="1" destOrd="0" parTransId="{41905470-5FD2-4D3C-8064-F4EF1F64A802}" sibTransId="{326C95FE-B7A5-4830-B2CB-AB3A979018B2}"/>
    <dgm:cxn modelId="{4BD98D79-AA18-4899-BBD8-641F7D823C3E}" type="presOf" srcId="{30F760B4-95FC-4E1F-954D-F40B6DE5D090}" destId="{0C9588F8-8653-4D7E-82AB-BB79A5D5F413}" srcOrd="0" destOrd="0" presId="urn:microsoft.com/office/officeart/2005/8/layout/equation1"/>
    <dgm:cxn modelId="{A7189B61-8F91-4F68-8D49-65DE13857ED0}" srcId="{83363866-B1FD-4583-8B6D-9B94FAAAC307}" destId="{30F760B4-95FC-4E1F-954D-F40B6DE5D090}" srcOrd="0" destOrd="0" parTransId="{FF5C5E35-4FA9-47BF-8212-D889F027030E}" sibTransId="{4BF75EA2-A567-4E20-8CBB-6874553E0BE8}"/>
    <dgm:cxn modelId="{B6B78579-A0FE-4779-A979-77035B1F7040}" type="presOf" srcId="{091EE2FF-FF7A-4900-BB72-32E6C7FFE93D}" destId="{6696CFC7-95BE-4733-B383-384F9405F6FB}" srcOrd="0" destOrd="0" presId="urn:microsoft.com/office/officeart/2005/8/layout/equation1"/>
    <dgm:cxn modelId="{FE5E9271-77F0-4A77-808F-E7CCE5C2549A}" type="presParOf" srcId="{200E5AC2-B8F8-4B89-851E-4F3D569920CF}" destId="{0C9588F8-8653-4D7E-82AB-BB79A5D5F413}" srcOrd="0" destOrd="0" presId="urn:microsoft.com/office/officeart/2005/8/layout/equation1"/>
    <dgm:cxn modelId="{15570BB5-B9BC-4B58-BD2B-4B8D8CACDA6E}" type="presParOf" srcId="{200E5AC2-B8F8-4B89-851E-4F3D569920CF}" destId="{77E9E4A6-80E1-47AF-81A5-10DD8CD62EBB}" srcOrd="1" destOrd="0" presId="urn:microsoft.com/office/officeart/2005/8/layout/equation1"/>
    <dgm:cxn modelId="{90543822-4C8A-47BC-8920-68C886AC7338}" type="presParOf" srcId="{200E5AC2-B8F8-4B89-851E-4F3D569920CF}" destId="{A8C42EBD-D5D3-42CA-89C1-042CFA990F66}" srcOrd="2" destOrd="0" presId="urn:microsoft.com/office/officeart/2005/8/layout/equation1"/>
    <dgm:cxn modelId="{C899B485-A135-4AF3-AAF9-D363894E7845}" type="presParOf" srcId="{200E5AC2-B8F8-4B89-851E-4F3D569920CF}" destId="{94FF8232-7174-4632-A0CE-C29D53E751EF}" srcOrd="3" destOrd="0" presId="urn:microsoft.com/office/officeart/2005/8/layout/equation1"/>
    <dgm:cxn modelId="{69AAA87B-E9D1-4F77-9D9F-5F904779B5AB}" type="presParOf" srcId="{200E5AC2-B8F8-4B89-851E-4F3D569920CF}" destId="{6696CFC7-95BE-4733-B383-384F9405F6FB}" srcOrd="4" destOrd="0" presId="urn:microsoft.com/office/officeart/2005/8/layout/equation1"/>
  </dgm:cxnLst>
  <dgm:bg/>
  <dgm:whole/>
</dgm:dataModel>
</file>

<file path=ppt/diagrams/data2.xml><?xml version="1.0" encoding="utf-8"?>
<dgm:dataModel xmlns:dgm="http://schemas.openxmlformats.org/drawingml/2006/diagram" xmlns:a="http://schemas.openxmlformats.org/drawingml/2006/main">
  <dgm:ptLst>
    <dgm:pt modelId="{83363866-B1FD-4583-8B6D-9B94FAAAC307}" type="doc">
      <dgm:prSet loTypeId="urn:microsoft.com/office/officeart/2005/8/layout/equation1" loCatId="process" qsTypeId="urn:microsoft.com/office/officeart/2005/8/quickstyle/simple1" qsCatId="simple" csTypeId="urn:microsoft.com/office/officeart/2005/8/colors/accent1_2" csCatId="accent1" phldr="1"/>
      <dgm:spPr/>
    </dgm:pt>
    <dgm:pt modelId="{30F760B4-95FC-4E1F-954D-F40B6DE5D090}">
      <dgm:prSet phldrT="[Texto]"/>
      <dgm:spPr/>
      <dgm:t>
        <a:bodyPr/>
        <a:lstStyle/>
        <a:p>
          <a:r>
            <a:rPr lang="pt-BR" dirty="0" smtClean="0"/>
            <a:t>Fornecedor de Serviço Turístico</a:t>
          </a:r>
          <a:endParaRPr lang="pt-BR" dirty="0"/>
        </a:p>
      </dgm:t>
    </dgm:pt>
    <dgm:pt modelId="{FF5C5E35-4FA9-47BF-8212-D889F027030E}" type="parTrans" cxnId="{A7189B61-8F91-4F68-8D49-65DE13857ED0}">
      <dgm:prSet/>
      <dgm:spPr/>
      <dgm:t>
        <a:bodyPr/>
        <a:lstStyle/>
        <a:p>
          <a:endParaRPr lang="pt-BR"/>
        </a:p>
      </dgm:t>
    </dgm:pt>
    <dgm:pt modelId="{4BF75EA2-A567-4E20-8CBB-6874553E0BE8}" type="sibTrans" cxnId="{A7189B61-8F91-4F68-8D49-65DE13857ED0}">
      <dgm:prSet custT="1"/>
      <dgm:spPr/>
      <dgm:t>
        <a:bodyPr/>
        <a:lstStyle/>
        <a:p>
          <a:r>
            <a:rPr lang="pt-BR" sz="1800" dirty="0" smtClean="0"/>
            <a:t>Relação de Consumo</a:t>
          </a:r>
          <a:endParaRPr lang="pt-BR" sz="1800" dirty="0"/>
        </a:p>
      </dgm:t>
    </dgm:pt>
    <dgm:pt modelId="{091EE2FF-FF7A-4900-BB72-32E6C7FFE93D}">
      <dgm:prSet phldrT="[Texto]"/>
      <dgm:spPr/>
      <dgm:t>
        <a:bodyPr/>
        <a:lstStyle/>
        <a:p>
          <a:r>
            <a:rPr lang="pt-BR" dirty="0" smtClean="0"/>
            <a:t>Consumidor de Serviço Turístico</a:t>
          </a:r>
          <a:endParaRPr lang="pt-BR" dirty="0"/>
        </a:p>
      </dgm:t>
    </dgm:pt>
    <dgm:pt modelId="{41905470-5FD2-4D3C-8064-F4EF1F64A802}" type="parTrans" cxnId="{2BB25702-8253-488B-9D6C-9CF002D94B27}">
      <dgm:prSet/>
      <dgm:spPr/>
      <dgm:t>
        <a:bodyPr/>
        <a:lstStyle/>
        <a:p>
          <a:endParaRPr lang="pt-BR"/>
        </a:p>
      </dgm:t>
    </dgm:pt>
    <dgm:pt modelId="{326C95FE-B7A5-4830-B2CB-AB3A979018B2}" type="sibTrans" cxnId="{2BB25702-8253-488B-9D6C-9CF002D94B27}">
      <dgm:prSet/>
      <dgm:spPr/>
      <dgm:t>
        <a:bodyPr/>
        <a:lstStyle/>
        <a:p>
          <a:endParaRPr lang="pt-BR"/>
        </a:p>
      </dgm:t>
    </dgm:pt>
    <dgm:pt modelId="{200E5AC2-B8F8-4B89-851E-4F3D569920CF}" type="pres">
      <dgm:prSet presAssocID="{83363866-B1FD-4583-8B6D-9B94FAAAC307}" presName="linearFlow" presStyleCnt="0">
        <dgm:presLayoutVars>
          <dgm:dir/>
          <dgm:resizeHandles val="exact"/>
        </dgm:presLayoutVars>
      </dgm:prSet>
      <dgm:spPr/>
    </dgm:pt>
    <dgm:pt modelId="{0C9588F8-8653-4D7E-82AB-BB79A5D5F413}" type="pres">
      <dgm:prSet presAssocID="{30F760B4-95FC-4E1F-954D-F40B6DE5D090}" presName="node" presStyleLbl="node1" presStyleIdx="0" presStyleCnt="2">
        <dgm:presLayoutVars>
          <dgm:bulletEnabled val="1"/>
        </dgm:presLayoutVars>
      </dgm:prSet>
      <dgm:spPr/>
      <dgm:t>
        <a:bodyPr/>
        <a:lstStyle/>
        <a:p>
          <a:endParaRPr lang="pt-BR"/>
        </a:p>
      </dgm:t>
    </dgm:pt>
    <dgm:pt modelId="{77E9E4A6-80E1-47AF-81A5-10DD8CD62EBB}" type="pres">
      <dgm:prSet presAssocID="{4BF75EA2-A567-4E20-8CBB-6874553E0BE8}" presName="spacerL" presStyleCnt="0"/>
      <dgm:spPr/>
    </dgm:pt>
    <dgm:pt modelId="{A8C42EBD-D5D3-42CA-89C1-042CFA990F66}" type="pres">
      <dgm:prSet presAssocID="{4BF75EA2-A567-4E20-8CBB-6874553E0BE8}" presName="sibTrans" presStyleLbl="sibTrans2D1" presStyleIdx="0" presStyleCnt="1" custScaleX="147560" custScaleY="145912"/>
      <dgm:spPr>
        <a:prstGeom prst="notchedRightArrow">
          <a:avLst/>
        </a:prstGeom>
      </dgm:spPr>
      <dgm:t>
        <a:bodyPr/>
        <a:lstStyle/>
        <a:p>
          <a:endParaRPr lang="pt-BR"/>
        </a:p>
      </dgm:t>
    </dgm:pt>
    <dgm:pt modelId="{94FF8232-7174-4632-A0CE-C29D53E751EF}" type="pres">
      <dgm:prSet presAssocID="{4BF75EA2-A567-4E20-8CBB-6874553E0BE8}" presName="spacerR" presStyleCnt="0"/>
      <dgm:spPr/>
    </dgm:pt>
    <dgm:pt modelId="{6696CFC7-95BE-4733-B383-384F9405F6FB}" type="pres">
      <dgm:prSet presAssocID="{091EE2FF-FF7A-4900-BB72-32E6C7FFE93D}" presName="node" presStyleLbl="node1" presStyleIdx="1" presStyleCnt="2">
        <dgm:presLayoutVars>
          <dgm:bulletEnabled val="1"/>
        </dgm:presLayoutVars>
      </dgm:prSet>
      <dgm:spPr/>
      <dgm:t>
        <a:bodyPr/>
        <a:lstStyle/>
        <a:p>
          <a:endParaRPr lang="pt-BR"/>
        </a:p>
      </dgm:t>
    </dgm:pt>
  </dgm:ptLst>
  <dgm:cxnLst>
    <dgm:cxn modelId="{73AB35F1-C2E1-479B-B47E-5E736E079961}" type="presOf" srcId="{30F760B4-95FC-4E1F-954D-F40B6DE5D090}" destId="{0C9588F8-8653-4D7E-82AB-BB79A5D5F413}" srcOrd="0" destOrd="0" presId="urn:microsoft.com/office/officeart/2005/8/layout/equation1"/>
    <dgm:cxn modelId="{2BB25702-8253-488B-9D6C-9CF002D94B27}" srcId="{83363866-B1FD-4583-8B6D-9B94FAAAC307}" destId="{091EE2FF-FF7A-4900-BB72-32E6C7FFE93D}" srcOrd="1" destOrd="0" parTransId="{41905470-5FD2-4D3C-8064-F4EF1F64A802}" sibTransId="{326C95FE-B7A5-4830-B2CB-AB3A979018B2}"/>
    <dgm:cxn modelId="{4FE75593-01E9-4810-A4AE-FA59E2501D1C}" type="presOf" srcId="{83363866-B1FD-4583-8B6D-9B94FAAAC307}" destId="{200E5AC2-B8F8-4B89-851E-4F3D569920CF}" srcOrd="0" destOrd="0" presId="urn:microsoft.com/office/officeart/2005/8/layout/equation1"/>
    <dgm:cxn modelId="{F552C143-D69B-41B3-BA69-0FBB6567C503}" type="presOf" srcId="{4BF75EA2-A567-4E20-8CBB-6874553E0BE8}" destId="{A8C42EBD-D5D3-42CA-89C1-042CFA990F66}" srcOrd="0" destOrd="0" presId="urn:microsoft.com/office/officeart/2005/8/layout/equation1"/>
    <dgm:cxn modelId="{020F2CCC-93F2-4E01-AC65-7147074FD7A3}" type="presOf" srcId="{091EE2FF-FF7A-4900-BB72-32E6C7FFE93D}" destId="{6696CFC7-95BE-4733-B383-384F9405F6FB}" srcOrd="0" destOrd="0" presId="urn:microsoft.com/office/officeart/2005/8/layout/equation1"/>
    <dgm:cxn modelId="{A7189B61-8F91-4F68-8D49-65DE13857ED0}" srcId="{83363866-B1FD-4583-8B6D-9B94FAAAC307}" destId="{30F760B4-95FC-4E1F-954D-F40B6DE5D090}" srcOrd="0" destOrd="0" parTransId="{FF5C5E35-4FA9-47BF-8212-D889F027030E}" sibTransId="{4BF75EA2-A567-4E20-8CBB-6874553E0BE8}"/>
    <dgm:cxn modelId="{72169EB5-916E-4FD2-8651-73B219877DDC}" type="presParOf" srcId="{200E5AC2-B8F8-4B89-851E-4F3D569920CF}" destId="{0C9588F8-8653-4D7E-82AB-BB79A5D5F413}" srcOrd="0" destOrd="0" presId="urn:microsoft.com/office/officeart/2005/8/layout/equation1"/>
    <dgm:cxn modelId="{3E4B8B20-881A-4B41-8145-5179035781CD}" type="presParOf" srcId="{200E5AC2-B8F8-4B89-851E-4F3D569920CF}" destId="{77E9E4A6-80E1-47AF-81A5-10DD8CD62EBB}" srcOrd="1" destOrd="0" presId="urn:microsoft.com/office/officeart/2005/8/layout/equation1"/>
    <dgm:cxn modelId="{95F08250-F666-4C18-885B-A89D2D96ECF3}" type="presParOf" srcId="{200E5AC2-B8F8-4B89-851E-4F3D569920CF}" destId="{A8C42EBD-D5D3-42CA-89C1-042CFA990F66}" srcOrd="2" destOrd="0" presId="urn:microsoft.com/office/officeart/2005/8/layout/equation1"/>
    <dgm:cxn modelId="{88B77F86-3437-473E-A5AB-BC4029664059}" type="presParOf" srcId="{200E5AC2-B8F8-4B89-851E-4F3D569920CF}" destId="{94FF8232-7174-4632-A0CE-C29D53E751EF}" srcOrd="3" destOrd="0" presId="urn:microsoft.com/office/officeart/2005/8/layout/equation1"/>
    <dgm:cxn modelId="{9CC836FF-457E-4CF9-B79D-C0C91B541C7A}" type="presParOf" srcId="{200E5AC2-B8F8-4B89-851E-4F3D569920CF}" destId="{6696CFC7-95BE-4733-B383-384F9405F6FB}" srcOrd="4" destOrd="0" presId="urn:microsoft.com/office/officeart/2005/8/layout/equation1"/>
  </dgm:cxnLst>
  <dgm:bg/>
  <dgm:whole/>
</dgm:dataModel>
</file>

<file path=ppt/diagrams/data3.xml><?xml version="1.0" encoding="utf-8"?>
<dgm:dataModel xmlns:dgm="http://schemas.openxmlformats.org/drawingml/2006/diagram" xmlns:a="http://schemas.openxmlformats.org/drawingml/2006/main">
  <dgm:ptLst>
    <dgm:pt modelId="{2E148040-FF1D-4A3E-A7D0-FEAC3AE2ADEB}" type="doc">
      <dgm:prSet loTypeId="urn:microsoft.com/office/officeart/2005/8/layout/equation1" loCatId="process" qsTypeId="urn:microsoft.com/office/officeart/2005/8/quickstyle/simple1" qsCatId="simple" csTypeId="urn:microsoft.com/office/officeart/2005/8/colors/accent1_2" csCatId="accent1" phldr="1"/>
      <dgm:spPr/>
    </dgm:pt>
    <dgm:pt modelId="{711A7DB1-4410-4814-A4AF-86460F7DA069}">
      <dgm:prSet phldrT="[Texto]"/>
      <dgm:spPr/>
      <dgm:t>
        <a:bodyPr/>
        <a:lstStyle/>
        <a:p>
          <a:r>
            <a:rPr lang="pt-BR" dirty="0" smtClean="0"/>
            <a:t>Práticas Abusivas</a:t>
          </a:r>
          <a:endParaRPr lang="pt-BR" dirty="0"/>
        </a:p>
      </dgm:t>
    </dgm:pt>
    <dgm:pt modelId="{E4EC51E6-845E-4CAC-A393-970F487CD083}" type="parTrans" cxnId="{4BAC2953-E80B-4F37-B930-4F95B1ED391C}">
      <dgm:prSet/>
      <dgm:spPr/>
    </dgm:pt>
    <dgm:pt modelId="{102A9777-343B-44A6-8230-5EE43D25124D}" type="sibTrans" cxnId="{4BAC2953-E80B-4F37-B930-4F95B1ED391C}">
      <dgm:prSet/>
      <dgm:spPr/>
      <dgm:t>
        <a:bodyPr/>
        <a:lstStyle/>
        <a:p>
          <a:endParaRPr lang="pt-BR"/>
        </a:p>
      </dgm:t>
    </dgm:pt>
    <dgm:pt modelId="{02AB9858-3725-4B16-B5C8-BE226DB65548}">
      <dgm:prSet phldrT="[Texto]"/>
      <dgm:spPr/>
      <dgm:t>
        <a:bodyPr/>
        <a:lstStyle/>
        <a:p>
          <a:r>
            <a:rPr lang="pt-BR" dirty="0" smtClean="0"/>
            <a:t>Nulas de Direito</a:t>
          </a:r>
          <a:endParaRPr lang="pt-BR" dirty="0"/>
        </a:p>
      </dgm:t>
    </dgm:pt>
    <dgm:pt modelId="{724E610C-27CF-487C-938E-DB57CC02D049}" type="parTrans" cxnId="{1479AFF3-7113-44E9-BC02-CF1448583F3A}">
      <dgm:prSet/>
      <dgm:spPr/>
    </dgm:pt>
    <dgm:pt modelId="{7CEB69DD-2E04-48F4-B3C4-7D74F45DDB0D}" type="sibTrans" cxnId="{1479AFF3-7113-44E9-BC02-CF1448583F3A}">
      <dgm:prSet/>
      <dgm:spPr/>
    </dgm:pt>
    <dgm:pt modelId="{9F9E36AF-7ED0-486B-8C57-BB8FFE2807E6}" type="pres">
      <dgm:prSet presAssocID="{2E148040-FF1D-4A3E-A7D0-FEAC3AE2ADEB}" presName="linearFlow" presStyleCnt="0">
        <dgm:presLayoutVars>
          <dgm:dir/>
          <dgm:resizeHandles val="exact"/>
        </dgm:presLayoutVars>
      </dgm:prSet>
      <dgm:spPr/>
    </dgm:pt>
    <dgm:pt modelId="{9B423EE2-2C1F-43FA-ACBD-B5B84B523670}" type="pres">
      <dgm:prSet presAssocID="{711A7DB1-4410-4814-A4AF-86460F7DA069}" presName="node" presStyleLbl="node1" presStyleIdx="0" presStyleCnt="2">
        <dgm:presLayoutVars>
          <dgm:bulletEnabled val="1"/>
        </dgm:presLayoutVars>
      </dgm:prSet>
      <dgm:spPr/>
      <dgm:t>
        <a:bodyPr/>
        <a:lstStyle/>
        <a:p>
          <a:endParaRPr lang="pt-BR"/>
        </a:p>
      </dgm:t>
    </dgm:pt>
    <dgm:pt modelId="{88FDB4BF-3146-4EC1-B4A1-1AB983DCB325}" type="pres">
      <dgm:prSet presAssocID="{102A9777-343B-44A6-8230-5EE43D25124D}" presName="spacerL" presStyleCnt="0"/>
      <dgm:spPr/>
    </dgm:pt>
    <dgm:pt modelId="{81D3D6F1-A11D-41C1-A5FC-264A1C072F4D}" type="pres">
      <dgm:prSet presAssocID="{102A9777-343B-44A6-8230-5EE43D25124D}" presName="sibTrans" presStyleLbl="sibTrans2D1" presStyleIdx="0" presStyleCnt="1"/>
      <dgm:spPr/>
      <dgm:t>
        <a:bodyPr/>
        <a:lstStyle/>
        <a:p>
          <a:endParaRPr lang="pt-BR"/>
        </a:p>
      </dgm:t>
    </dgm:pt>
    <dgm:pt modelId="{3263A987-6977-4B98-A2B2-C0A29BC8B4FB}" type="pres">
      <dgm:prSet presAssocID="{102A9777-343B-44A6-8230-5EE43D25124D}" presName="spacerR" presStyleCnt="0"/>
      <dgm:spPr/>
    </dgm:pt>
    <dgm:pt modelId="{A194D4A1-6A5A-459B-8853-ADD6AF15535D}" type="pres">
      <dgm:prSet presAssocID="{02AB9858-3725-4B16-B5C8-BE226DB65548}" presName="node" presStyleLbl="node1" presStyleIdx="1" presStyleCnt="2">
        <dgm:presLayoutVars>
          <dgm:bulletEnabled val="1"/>
        </dgm:presLayoutVars>
      </dgm:prSet>
      <dgm:spPr/>
      <dgm:t>
        <a:bodyPr/>
        <a:lstStyle/>
        <a:p>
          <a:endParaRPr lang="pt-BR"/>
        </a:p>
      </dgm:t>
    </dgm:pt>
  </dgm:ptLst>
  <dgm:cxnLst>
    <dgm:cxn modelId="{E48FFC3B-F56D-4A88-BE38-7516BF1406C2}" type="presOf" srcId="{2E148040-FF1D-4A3E-A7D0-FEAC3AE2ADEB}" destId="{9F9E36AF-7ED0-486B-8C57-BB8FFE2807E6}" srcOrd="0" destOrd="0" presId="urn:microsoft.com/office/officeart/2005/8/layout/equation1"/>
    <dgm:cxn modelId="{1479AFF3-7113-44E9-BC02-CF1448583F3A}" srcId="{2E148040-FF1D-4A3E-A7D0-FEAC3AE2ADEB}" destId="{02AB9858-3725-4B16-B5C8-BE226DB65548}" srcOrd="1" destOrd="0" parTransId="{724E610C-27CF-487C-938E-DB57CC02D049}" sibTransId="{7CEB69DD-2E04-48F4-B3C4-7D74F45DDB0D}"/>
    <dgm:cxn modelId="{2BC46E6C-1F2C-472E-A9BA-7E1095F50B26}" type="presOf" srcId="{711A7DB1-4410-4814-A4AF-86460F7DA069}" destId="{9B423EE2-2C1F-43FA-ACBD-B5B84B523670}" srcOrd="0" destOrd="0" presId="urn:microsoft.com/office/officeart/2005/8/layout/equation1"/>
    <dgm:cxn modelId="{3A133B5D-9701-4D90-B998-4C6EA4414A5A}" type="presOf" srcId="{102A9777-343B-44A6-8230-5EE43D25124D}" destId="{81D3D6F1-A11D-41C1-A5FC-264A1C072F4D}" srcOrd="0" destOrd="0" presId="urn:microsoft.com/office/officeart/2005/8/layout/equation1"/>
    <dgm:cxn modelId="{4BAC2953-E80B-4F37-B930-4F95B1ED391C}" srcId="{2E148040-FF1D-4A3E-A7D0-FEAC3AE2ADEB}" destId="{711A7DB1-4410-4814-A4AF-86460F7DA069}" srcOrd="0" destOrd="0" parTransId="{E4EC51E6-845E-4CAC-A393-970F487CD083}" sibTransId="{102A9777-343B-44A6-8230-5EE43D25124D}"/>
    <dgm:cxn modelId="{7572F890-37E2-4675-9922-72B8678F8F97}" type="presOf" srcId="{02AB9858-3725-4B16-B5C8-BE226DB65548}" destId="{A194D4A1-6A5A-459B-8853-ADD6AF15535D}" srcOrd="0" destOrd="0" presId="urn:microsoft.com/office/officeart/2005/8/layout/equation1"/>
    <dgm:cxn modelId="{A91AAE1D-9D29-44D9-902D-16793F2605F5}" type="presParOf" srcId="{9F9E36AF-7ED0-486B-8C57-BB8FFE2807E6}" destId="{9B423EE2-2C1F-43FA-ACBD-B5B84B523670}" srcOrd="0" destOrd="0" presId="urn:microsoft.com/office/officeart/2005/8/layout/equation1"/>
    <dgm:cxn modelId="{DE3B53D1-763E-4AE2-B7DC-8F437FC7C38F}" type="presParOf" srcId="{9F9E36AF-7ED0-486B-8C57-BB8FFE2807E6}" destId="{88FDB4BF-3146-4EC1-B4A1-1AB983DCB325}" srcOrd="1" destOrd="0" presId="urn:microsoft.com/office/officeart/2005/8/layout/equation1"/>
    <dgm:cxn modelId="{DC412797-1B72-40C2-9A09-347FCAAF0E75}" type="presParOf" srcId="{9F9E36AF-7ED0-486B-8C57-BB8FFE2807E6}" destId="{81D3D6F1-A11D-41C1-A5FC-264A1C072F4D}" srcOrd="2" destOrd="0" presId="urn:microsoft.com/office/officeart/2005/8/layout/equation1"/>
    <dgm:cxn modelId="{0AD03C99-58D3-44D2-ACC4-522980C16917}" type="presParOf" srcId="{9F9E36AF-7ED0-486B-8C57-BB8FFE2807E6}" destId="{3263A987-6977-4B98-A2B2-C0A29BC8B4FB}" srcOrd="3" destOrd="0" presId="urn:microsoft.com/office/officeart/2005/8/layout/equation1"/>
    <dgm:cxn modelId="{3F983239-8F19-4B38-9E48-E720A3A171F0}" type="presParOf" srcId="{9F9E36AF-7ED0-486B-8C57-BB8FFE2807E6}" destId="{A194D4A1-6A5A-459B-8853-ADD6AF15535D}" srcOrd="4" destOrd="0" presId="urn:microsoft.com/office/officeart/2005/8/layout/equation1"/>
  </dgm:cxnLst>
  <dgm:bg/>
  <dgm:whole/>
</dgm:dataModel>
</file>

<file path=ppt/diagrams/data4.xml><?xml version="1.0" encoding="utf-8"?>
<dgm:dataModel xmlns:dgm="http://schemas.openxmlformats.org/drawingml/2006/diagram" xmlns:a="http://schemas.openxmlformats.org/drawingml/2006/main">
  <dgm:ptLst>
    <dgm:pt modelId="{D78A1E8F-137D-4854-847D-5C6CBAA037F3}" type="doc">
      <dgm:prSet loTypeId="urn:microsoft.com/office/officeart/2005/8/layout/equation1" loCatId="process" qsTypeId="urn:microsoft.com/office/officeart/2005/8/quickstyle/simple1" qsCatId="simple" csTypeId="urn:microsoft.com/office/officeart/2005/8/colors/accent1_2" csCatId="accent1" phldr="1"/>
      <dgm:spPr/>
    </dgm:pt>
    <dgm:pt modelId="{1C368F9A-899F-47E8-97AF-E62FCBE14E97}">
      <dgm:prSet phldrT="[Texto]"/>
      <dgm:spPr/>
      <dgm:t>
        <a:bodyPr/>
        <a:lstStyle/>
        <a:p>
          <a:r>
            <a:rPr lang="pt-BR" dirty="0" smtClean="0"/>
            <a:t>Publicidade Enganosa</a:t>
          </a:r>
          <a:endParaRPr lang="pt-BR" dirty="0"/>
        </a:p>
      </dgm:t>
    </dgm:pt>
    <dgm:pt modelId="{071A0776-F31E-48BA-8365-944B36A636CA}" type="parTrans" cxnId="{51726751-9C46-4438-9162-380373299DAF}">
      <dgm:prSet/>
      <dgm:spPr/>
      <dgm:t>
        <a:bodyPr/>
        <a:lstStyle/>
        <a:p>
          <a:endParaRPr lang="pt-BR"/>
        </a:p>
      </dgm:t>
    </dgm:pt>
    <dgm:pt modelId="{096B8932-5BC8-4051-81FC-5E272F788AE9}" type="sibTrans" cxnId="{51726751-9C46-4438-9162-380373299DAF}">
      <dgm:prSet/>
      <dgm:spPr/>
      <dgm:t>
        <a:bodyPr/>
        <a:lstStyle/>
        <a:p>
          <a:endParaRPr lang="pt-BR"/>
        </a:p>
      </dgm:t>
    </dgm:pt>
    <dgm:pt modelId="{4009C400-2BFB-43E9-A898-0A5A1AEB0FCB}">
      <dgm:prSet phldrT="[Texto]"/>
      <dgm:spPr/>
      <dgm:t>
        <a:bodyPr/>
        <a:lstStyle/>
        <a:p>
          <a:r>
            <a:rPr lang="pt-BR" dirty="0" smtClean="0"/>
            <a:t>Publicidade Abusiva</a:t>
          </a:r>
          <a:endParaRPr lang="pt-BR" dirty="0"/>
        </a:p>
      </dgm:t>
    </dgm:pt>
    <dgm:pt modelId="{AB182346-31D5-49EC-A202-41C71FD309FC}" type="parTrans" cxnId="{D7600E0B-51E3-47F3-87BD-EC02CE9231A9}">
      <dgm:prSet/>
      <dgm:spPr/>
      <dgm:t>
        <a:bodyPr/>
        <a:lstStyle/>
        <a:p>
          <a:endParaRPr lang="pt-BR"/>
        </a:p>
      </dgm:t>
    </dgm:pt>
    <dgm:pt modelId="{37A61B36-A38C-47F5-BD81-FCBB2D260005}" type="sibTrans" cxnId="{D7600E0B-51E3-47F3-87BD-EC02CE9231A9}">
      <dgm:prSet/>
      <dgm:spPr/>
      <dgm:t>
        <a:bodyPr/>
        <a:lstStyle/>
        <a:p>
          <a:endParaRPr lang="pt-BR"/>
        </a:p>
      </dgm:t>
    </dgm:pt>
    <dgm:pt modelId="{762F9652-B349-4DAB-9AB8-9E02E6EF4FDB}" type="pres">
      <dgm:prSet presAssocID="{D78A1E8F-137D-4854-847D-5C6CBAA037F3}" presName="linearFlow" presStyleCnt="0">
        <dgm:presLayoutVars>
          <dgm:dir/>
          <dgm:resizeHandles val="exact"/>
        </dgm:presLayoutVars>
      </dgm:prSet>
      <dgm:spPr/>
    </dgm:pt>
    <dgm:pt modelId="{0664B727-1606-4AF6-AC94-61A75D341FC5}" type="pres">
      <dgm:prSet presAssocID="{1C368F9A-899F-47E8-97AF-E62FCBE14E97}" presName="node" presStyleLbl="node1" presStyleIdx="0" presStyleCnt="2">
        <dgm:presLayoutVars>
          <dgm:bulletEnabled val="1"/>
        </dgm:presLayoutVars>
      </dgm:prSet>
      <dgm:spPr/>
      <dgm:t>
        <a:bodyPr/>
        <a:lstStyle/>
        <a:p>
          <a:endParaRPr lang="pt-BR"/>
        </a:p>
      </dgm:t>
    </dgm:pt>
    <dgm:pt modelId="{363D5AD7-A891-4E3C-BF99-F0ACE0FCC604}" type="pres">
      <dgm:prSet presAssocID="{096B8932-5BC8-4051-81FC-5E272F788AE9}" presName="spacerL" presStyleCnt="0"/>
      <dgm:spPr/>
    </dgm:pt>
    <dgm:pt modelId="{0E8790C9-CE27-4C04-B368-9DF6322889BD}" type="pres">
      <dgm:prSet presAssocID="{096B8932-5BC8-4051-81FC-5E272F788AE9}" presName="sibTrans" presStyleLbl="sibTrans2D1" presStyleIdx="0" presStyleCnt="1"/>
      <dgm:spPr>
        <a:prstGeom prst="mathNotEqual">
          <a:avLst/>
        </a:prstGeom>
      </dgm:spPr>
      <dgm:t>
        <a:bodyPr/>
        <a:lstStyle/>
        <a:p>
          <a:endParaRPr lang="pt-BR"/>
        </a:p>
      </dgm:t>
    </dgm:pt>
    <dgm:pt modelId="{5C69B91D-39F4-4403-B5C1-895F8C51DB1F}" type="pres">
      <dgm:prSet presAssocID="{096B8932-5BC8-4051-81FC-5E272F788AE9}" presName="spacerR" presStyleCnt="0"/>
      <dgm:spPr/>
    </dgm:pt>
    <dgm:pt modelId="{466CFF8E-E69E-40F4-9AA3-8C4865E56272}" type="pres">
      <dgm:prSet presAssocID="{4009C400-2BFB-43E9-A898-0A5A1AEB0FCB}" presName="node" presStyleLbl="node1" presStyleIdx="1" presStyleCnt="2">
        <dgm:presLayoutVars>
          <dgm:bulletEnabled val="1"/>
        </dgm:presLayoutVars>
      </dgm:prSet>
      <dgm:spPr/>
      <dgm:t>
        <a:bodyPr/>
        <a:lstStyle/>
        <a:p>
          <a:endParaRPr lang="pt-BR"/>
        </a:p>
      </dgm:t>
    </dgm:pt>
  </dgm:ptLst>
  <dgm:cxnLst>
    <dgm:cxn modelId="{D7600E0B-51E3-47F3-87BD-EC02CE9231A9}" srcId="{D78A1E8F-137D-4854-847D-5C6CBAA037F3}" destId="{4009C400-2BFB-43E9-A898-0A5A1AEB0FCB}" srcOrd="1" destOrd="0" parTransId="{AB182346-31D5-49EC-A202-41C71FD309FC}" sibTransId="{37A61B36-A38C-47F5-BD81-FCBB2D260005}"/>
    <dgm:cxn modelId="{1E91BEFB-25B5-4A31-9ECC-87EFBFDAA9EB}" type="presOf" srcId="{096B8932-5BC8-4051-81FC-5E272F788AE9}" destId="{0E8790C9-CE27-4C04-B368-9DF6322889BD}" srcOrd="0" destOrd="0" presId="urn:microsoft.com/office/officeart/2005/8/layout/equation1"/>
    <dgm:cxn modelId="{51726751-9C46-4438-9162-380373299DAF}" srcId="{D78A1E8F-137D-4854-847D-5C6CBAA037F3}" destId="{1C368F9A-899F-47E8-97AF-E62FCBE14E97}" srcOrd="0" destOrd="0" parTransId="{071A0776-F31E-48BA-8365-944B36A636CA}" sibTransId="{096B8932-5BC8-4051-81FC-5E272F788AE9}"/>
    <dgm:cxn modelId="{6A6039A7-0C68-4211-8571-FF28E7823489}" type="presOf" srcId="{1C368F9A-899F-47E8-97AF-E62FCBE14E97}" destId="{0664B727-1606-4AF6-AC94-61A75D341FC5}" srcOrd="0" destOrd="0" presId="urn:microsoft.com/office/officeart/2005/8/layout/equation1"/>
    <dgm:cxn modelId="{FD1213A5-DC5A-4C81-9989-AF0925182A50}" type="presOf" srcId="{D78A1E8F-137D-4854-847D-5C6CBAA037F3}" destId="{762F9652-B349-4DAB-9AB8-9E02E6EF4FDB}" srcOrd="0" destOrd="0" presId="urn:microsoft.com/office/officeart/2005/8/layout/equation1"/>
    <dgm:cxn modelId="{979E4A02-D338-4E73-8A11-4C17AA7117E9}" type="presOf" srcId="{4009C400-2BFB-43E9-A898-0A5A1AEB0FCB}" destId="{466CFF8E-E69E-40F4-9AA3-8C4865E56272}" srcOrd="0" destOrd="0" presId="urn:microsoft.com/office/officeart/2005/8/layout/equation1"/>
    <dgm:cxn modelId="{0DAA1086-265B-4D67-B208-BCBA29480FA5}" type="presParOf" srcId="{762F9652-B349-4DAB-9AB8-9E02E6EF4FDB}" destId="{0664B727-1606-4AF6-AC94-61A75D341FC5}" srcOrd="0" destOrd="0" presId="urn:microsoft.com/office/officeart/2005/8/layout/equation1"/>
    <dgm:cxn modelId="{0DC4454E-278C-4CBC-B2C7-663493694F3A}" type="presParOf" srcId="{762F9652-B349-4DAB-9AB8-9E02E6EF4FDB}" destId="{363D5AD7-A891-4E3C-BF99-F0ACE0FCC604}" srcOrd="1" destOrd="0" presId="urn:microsoft.com/office/officeart/2005/8/layout/equation1"/>
    <dgm:cxn modelId="{7777A67A-8FC1-42B0-AAB9-DF0DB47D35F1}" type="presParOf" srcId="{762F9652-B349-4DAB-9AB8-9E02E6EF4FDB}" destId="{0E8790C9-CE27-4C04-B368-9DF6322889BD}" srcOrd="2" destOrd="0" presId="urn:microsoft.com/office/officeart/2005/8/layout/equation1"/>
    <dgm:cxn modelId="{C962C134-0AC7-47D3-BE0B-27BB6B6A2402}" type="presParOf" srcId="{762F9652-B349-4DAB-9AB8-9E02E6EF4FDB}" destId="{5C69B91D-39F4-4403-B5C1-895F8C51DB1F}" srcOrd="3" destOrd="0" presId="urn:microsoft.com/office/officeart/2005/8/layout/equation1"/>
    <dgm:cxn modelId="{F2C6C64F-D415-460E-A8D8-BD3A71E18800}" type="presParOf" srcId="{762F9652-B349-4DAB-9AB8-9E02E6EF4FDB}" destId="{466CFF8E-E69E-40F4-9AA3-8C4865E56272}" srcOrd="4" destOrd="0" presId="urn:microsoft.com/office/officeart/2005/8/layout/equation1"/>
  </dgm:cxnLst>
  <dgm:bg/>
  <dgm:whole/>
</dgm:dataModel>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31474D-2E7B-486B-9B6C-81CCAF5FCE39}" type="datetimeFigureOut">
              <a:rPr lang="pt-BR" smtClean="0"/>
              <a:pPr/>
              <a:t>9/11/2011</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C6C42D-B494-4B10-98D4-0EA1934B5015}" type="slidenum">
              <a:rPr lang="pt-BR" smtClean="0"/>
              <a:pPr/>
              <a:t>‹nº›</a:t>
            </a:fld>
            <a:endParaRPr lang="pt-B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sp>
        <p:nvSpPr>
          <p:cNvPr id="10" name="Triângulo retângulo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ítulo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pt-BR" smtClean="0"/>
              <a:t>Clique para editar o estilo do título mestre</a:t>
            </a:r>
            <a:endParaRPr kumimoji="0" lang="en-US"/>
          </a:p>
        </p:txBody>
      </p:sp>
      <p:sp>
        <p:nvSpPr>
          <p:cNvPr id="17" name="Subtítulo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pt-BR" smtClean="0"/>
              <a:t>Clique para editar o estilo do subtítulo mestre</a:t>
            </a:r>
            <a:endParaRPr kumimoji="0" lang="en-US"/>
          </a:p>
        </p:txBody>
      </p:sp>
      <p:grpSp>
        <p:nvGrpSpPr>
          <p:cNvPr id="2" name="Grupo 1"/>
          <p:cNvGrpSpPr/>
          <p:nvPr/>
        </p:nvGrpSpPr>
        <p:grpSpPr>
          <a:xfrm>
            <a:off x="-3765" y="4953000"/>
            <a:ext cx="9147765" cy="1912088"/>
            <a:chOff x="-3765" y="4832896"/>
            <a:chExt cx="9147765" cy="2032192"/>
          </a:xfrm>
        </p:grpSpPr>
        <p:sp>
          <p:nvSpPr>
            <p:cNvPr id="7" name="Forma livre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orma livre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orma livre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ector reto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Espaço Reservado para Data 29"/>
          <p:cNvSpPr>
            <a:spLocks noGrp="1"/>
          </p:cNvSpPr>
          <p:nvPr>
            <p:ph type="dt" sz="half" idx="10"/>
          </p:nvPr>
        </p:nvSpPr>
        <p:spPr/>
        <p:txBody>
          <a:bodyPr/>
          <a:lstStyle>
            <a:lvl1pPr>
              <a:defRPr>
                <a:solidFill>
                  <a:srgbClr val="FFFFFF"/>
                </a:solidFill>
              </a:defRPr>
            </a:lvl1pPr>
            <a:extLst/>
          </a:lstStyle>
          <a:p>
            <a:fld id="{60B379E3-FEA8-4676-A26B-3C7643F6BAC5}" type="datetime1">
              <a:rPr lang="pt-BR" smtClean="0"/>
              <a:pPr/>
              <a:t>9/11/2011</a:t>
            </a:fld>
            <a:endParaRPr lang="pt-BR"/>
          </a:p>
        </p:txBody>
      </p:sp>
      <p:sp>
        <p:nvSpPr>
          <p:cNvPr id="19" name="Espaço Reservado para Rodapé 18"/>
          <p:cNvSpPr>
            <a:spLocks noGrp="1"/>
          </p:cNvSpPr>
          <p:nvPr>
            <p:ph type="ftr" sz="quarter" idx="11"/>
          </p:nvPr>
        </p:nvSpPr>
        <p:spPr/>
        <p:txBody>
          <a:bodyPr/>
          <a:lstStyle>
            <a:lvl1pPr>
              <a:defRPr>
                <a:solidFill>
                  <a:schemeClr val="accent1">
                    <a:tint val="20000"/>
                  </a:schemeClr>
                </a:solidFill>
              </a:defRPr>
            </a:lvl1pPr>
            <a:extLst/>
          </a:lstStyle>
          <a:p>
            <a:endParaRPr lang="pt-BR"/>
          </a:p>
        </p:txBody>
      </p:sp>
      <p:sp>
        <p:nvSpPr>
          <p:cNvPr id="27" name="Espaço Reservado para Número de Slide 26"/>
          <p:cNvSpPr>
            <a:spLocks noGrp="1"/>
          </p:cNvSpPr>
          <p:nvPr>
            <p:ph type="sldNum" sz="quarter" idx="12"/>
          </p:nvPr>
        </p:nvSpPr>
        <p:spPr/>
        <p:txBody>
          <a:bodyPr/>
          <a:lstStyle>
            <a:lvl1pPr>
              <a:defRPr>
                <a:solidFill>
                  <a:srgbClr val="FFFFFF"/>
                </a:solidFill>
              </a:defRPr>
            </a:lvl1pPr>
            <a:extLst/>
          </a:lstStyle>
          <a:p>
            <a:fld id="{410596AA-431F-49E8-90CD-2F8124DE3994}" type="slidenum">
              <a:rPr lang="pt-BR" smtClean="0"/>
              <a:pPr/>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extLs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457200" y="1481329"/>
            <a:ext cx="8229600" cy="4386071"/>
          </a:xfrm>
        </p:spPr>
        <p:txBody>
          <a:bodyPr vert="eaVert"/>
          <a:lstStyle>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C9159B8E-452C-435A-945C-E34A603B44A3}" type="datetime1">
              <a:rPr lang="pt-BR" smtClean="0"/>
              <a:pPr/>
              <a:t>9/11/2011</a:t>
            </a:fld>
            <a:endParaRPr lang="pt-BR"/>
          </a:p>
        </p:txBody>
      </p:sp>
      <p:sp>
        <p:nvSpPr>
          <p:cNvPr id="5" name="Espaço Reservado para Rodapé 4"/>
          <p:cNvSpPr>
            <a:spLocks noGrp="1"/>
          </p:cNvSpPr>
          <p:nvPr>
            <p:ph type="ftr" sz="quarter" idx="11"/>
          </p:nvPr>
        </p:nvSpPr>
        <p:spPr/>
        <p:txBody>
          <a:bodyPr/>
          <a:lstStyle>
            <a:extLst/>
          </a:lstStyle>
          <a:p>
            <a:endParaRPr lang="pt-BR"/>
          </a:p>
        </p:txBody>
      </p:sp>
      <p:sp>
        <p:nvSpPr>
          <p:cNvPr id="6" name="Espaço Reservado para Número de Slide 5"/>
          <p:cNvSpPr>
            <a:spLocks noGrp="1"/>
          </p:cNvSpPr>
          <p:nvPr>
            <p:ph type="sldNum" sz="quarter" idx="12"/>
          </p:nvPr>
        </p:nvSpPr>
        <p:spPr/>
        <p:txBody>
          <a:bodyPr/>
          <a:lstStyle>
            <a:extLst/>
          </a:lstStyle>
          <a:p>
            <a:fld id="{410596AA-431F-49E8-90CD-2F8124DE3994}" type="slidenum">
              <a:rPr lang="pt-BR" smtClean="0"/>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844013" y="274640"/>
            <a:ext cx="1777470" cy="5592761"/>
          </a:xfrm>
        </p:spPr>
        <p:txBody>
          <a:bodyPr vert="eaVert"/>
          <a:lstStyle>
            <a:extLs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457200" y="274641"/>
            <a:ext cx="6324600" cy="5592760"/>
          </a:xfrm>
        </p:spPr>
        <p:txBody>
          <a:bodyPr vert="eaVert"/>
          <a:lstStyle>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F7905272-0EBF-4443-9D6D-CF231E923AE8}" type="datetime1">
              <a:rPr lang="pt-BR" smtClean="0"/>
              <a:pPr/>
              <a:t>9/11/2011</a:t>
            </a:fld>
            <a:endParaRPr lang="pt-BR"/>
          </a:p>
        </p:txBody>
      </p:sp>
      <p:sp>
        <p:nvSpPr>
          <p:cNvPr id="5" name="Espaço Reservado para Rodapé 4"/>
          <p:cNvSpPr>
            <a:spLocks noGrp="1"/>
          </p:cNvSpPr>
          <p:nvPr>
            <p:ph type="ftr" sz="quarter" idx="11"/>
          </p:nvPr>
        </p:nvSpPr>
        <p:spPr/>
        <p:txBody>
          <a:bodyPr/>
          <a:lstStyle>
            <a:extLst/>
          </a:lstStyle>
          <a:p>
            <a:endParaRPr lang="pt-BR"/>
          </a:p>
        </p:txBody>
      </p:sp>
      <p:sp>
        <p:nvSpPr>
          <p:cNvPr id="6" name="Espaço Reservado para Número de Slide 5"/>
          <p:cNvSpPr>
            <a:spLocks noGrp="1"/>
          </p:cNvSpPr>
          <p:nvPr>
            <p:ph type="sldNum" sz="quarter" idx="12"/>
          </p:nvPr>
        </p:nvSpPr>
        <p:spPr/>
        <p:txBody>
          <a:bodyPr/>
          <a:lstStyle>
            <a:extLst/>
          </a:lstStyle>
          <a:p>
            <a:fld id="{410596AA-431F-49E8-90CD-2F8124DE3994}" type="slidenum">
              <a:rPr lang="pt-BR" smtClean="0"/>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046E1AF5-7DD5-42F7-BFCE-457E9031F780}" type="datetime1">
              <a:rPr lang="pt-BR" smtClean="0"/>
              <a:pPr/>
              <a:t>9/11/2011</a:t>
            </a:fld>
            <a:endParaRPr lang="pt-BR"/>
          </a:p>
        </p:txBody>
      </p:sp>
      <p:sp>
        <p:nvSpPr>
          <p:cNvPr id="5" name="Espaço Reservado para Rodapé 4"/>
          <p:cNvSpPr>
            <a:spLocks noGrp="1"/>
          </p:cNvSpPr>
          <p:nvPr>
            <p:ph type="ftr" sz="quarter" idx="11"/>
          </p:nvPr>
        </p:nvSpPr>
        <p:spPr/>
        <p:txBody>
          <a:bodyPr/>
          <a:lstStyle>
            <a:extLst/>
          </a:lstStyle>
          <a:p>
            <a:endParaRPr lang="pt-BR"/>
          </a:p>
        </p:txBody>
      </p:sp>
      <p:sp>
        <p:nvSpPr>
          <p:cNvPr id="6" name="Espaço Reservado para Número de Slide 5"/>
          <p:cNvSpPr>
            <a:spLocks noGrp="1"/>
          </p:cNvSpPr>
          <p:nvPr>
            <p:ph type="sldNum" sz="quarter" idx="12"/>
          </p:nvPr>
        </p:nvSpPr>
        <p:spPr/>
        <p:txBody>
          <a:bodyPr/>
          <a:lstStyle>
            <a:extLst/>
          </a:lstStyle>
          <a:p>
            <a:fld id="{410596AA-431F-49E8-90CD-2F8124DE3994}" type="slidenum">
              <a:rPr lang="pt-BR" smtClean="0"/>
              <a:pPr/>
              <a:t>‹nº›</a:t>
            </a:fld>
            <a:endParaRPr lang="pt-BR"/>
          </a:p>
        </p:txBody>
      </p:sp>
      <p:sp>
        <p:nvSpPr>
          <p:cNvPr id="7" name="Título 6"/>
          <p:cNvSpPr>
            <a:spLocks noGrp="1"/>
          </p:cNvSpPr>
          <p:nvPr>
            <p:ph type="title"/>
          </p:nvPr>
        </p:nvSpPr>
        <p:spPr/>
        <p:txBody>
          <a:bodyPr rtlCol="0"/>
          <a:lstStyle>
            <a:extLst/>
          </a:lstStyle>
          <a:p>
            <a:r>
              <a:rPr kumimoji="0" lang="pt-BR" smtClean="0"/>
              <a:t>Clique para editar o estilo do título mestre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bg>
      <p:bgRef idx="1002">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pt-BR" smtClean="0"/>
              <a:t>Clique para editar o estilo do título mestre</a:t>
            </a:r>
            <a:endParaRPr kumimoji="0" lang="en-US"/>
          </a:p>
        </p:txBody>
      </p:sp>
      <p:sp>
        <p:nvSpPr>
          <p:cNvPr id="3" name="Espaço Reservado para Texto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pt-BR" smtClean="0"/>
              <a:t>Clique para editar os estilos do texto mestre</a:t>
            </a:r>
          </a:p>
        </p:txBody>
      </p:sp>
      <p:sp>
        <p:nvSpPr>
          <p:cNvPr id="4" name="Espaço Reservado para Data 3"/>
          <p:cNvSpPr>
            <a:spLocks noGrp="1"/>
          </p:cNvSpPr>
          <p:nvPr>
            <p:ph type="dt" sz="half" idx="10"/>
          </p:nvPr>
        </p:nvSpPr>
        <p:spPr/>
        <p:txBody>
          <a:bodyPr/>
          <a:lstStyle>
            <a:extLst/>
          </a:lstStyle>
          <a:p>
            <a:fld id="{35B202F9-A126-4019-BA36-03E15E051511}" type="datetime1">
              <a:rPr lang="pt-BR" smtClean="0"/>
              <a:pPr/>
              <a:t>9/11/2011</a:t>
            </a:fld>
            <a:endParaRPr lang="pt-BR"/>
          </a:p>
        </p:txBody>
      </p:sp>
      <p:sp>
        <p:nvSpPr>
          <p:cNvPr id="5" name="Espaço Reservado para Rodapé 4"/>
          <p:cNvSpPr>
            <a:spLocks noGrp="1"/>
          </p:cNvSpPr>
          <p:nvPr>
            <p:ph type="ftr" sz="quarter" idx="11"/>
          </p:nvPr>
        </p:nvSpPr>
        <p:spPr/>
        <p:txBody>
          <a:bodyPr/>
          <a:lstStyle>
            <a:extLst/>
          </a:lstStyle>
          <a:p>
            <a:endParaRPr lang="pt-BR"/>
          </a:p>
        </p:txBody>
      </p:sp>
      <p:sp>
        <p:nvSpPr>
          <p:cNvPr id="6" name="Espaço Reservado para Número de Slide 5"/>
          <p:cNvSpPr>
            <a:spLocks noGrp="1"/>
          </p:cNvSpPr>
          <p:nvPr>
            <p:ph type="sldNum" sz="quarter" idx="12"/>
          </p:nvPr>
        </p:nvSpPr>
        <p:spPr/>
        <p:txBody>
          <a:bodyPr/>
          <a:lstStyle>
            <a:extLst/>
          </a:lstStyle>
          <a:p>
            <a:fld id="{410596AA-431F-49E8-90CD-2F8124DE3994}" type="slidenum">
              <a:rPr lang="pt-BR" smtClean="0"/>
              <a:pPr/>
              <a:t>‹nº›</a:t>
            </a:fld>
            <a:endParaRPr lang="pt-BR"/>
          </a:p>
        </p:txBody>
      </p:sp>
      <p:sp>
        <p:nvSpPr>
          <p:cNvPr id="7" name="Divisa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Divisa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bg>
      <p:bgRef idx="1002">
        <a:schemeClr val="bg1"/>
      </p:bgRef>
    </p:bg>
    <p:spTree>
      <p:nvGrpSpPr>
        <p:cNvPr id="1" name=""/>
        <p:cNvGrpSpPr/>
        <p:nvPr/>
      </p:nvGrpSpPr>
      <p:grpSpPr>
        <a:xfrm>
          <a:off x="0" y="0"/>
          <a:ext cx="0" cy="0"/>
          <a:chOff x="0" y="0"/>
          <a:chExt cx="0" cy="0"/>
        </a:xfrm>
      </p:grpSpPr>
      <p:sp>
        <p:nvSpPr>
          <p:cNvPr id="3" name="Espaço Reservado para Conteúdo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Conteúdo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5" name="Espaço Reservado para Data 4"/>
          <p:cNvSpPr>
            <a:spLocks noGrp="1"/>
          </p:cNvSpPr>
          <p:nvPr>
            <p:ph type="dt" sz="half" idx="10"/>
          </p:nvPr>
        </p:nvSpPr>
        <p:spPr/>
        <p:txBody>
          <a:bodyPr/>
          <a:lstStyle>
            <a:extLst/>
          </a:lstStyle>
          <a:p>
            <a:fld id="{16F70988-441C-41A4-A224-D325501C5510}" type="datetime1">
              <a:rPr lang="pt-BR" smtClean="0"/>
              <a:pPr/>
              <a:t>9/11/2011</a:t>
            </a:fld>
            <a:endParaRPr lang="pt-BR"/>
          </a:p>
        </p:txBody>
      </p:sp>
      <p:sp>
        <p:nvSpPr>
          <p:cNvPr id="6" name="Espaço Reservado para Rodapé 5"/>
          <p:cNvSpPr>
            <a:spLocks noGrp="1"/>
          </p:cNvSpPr>
          <p:nvPr>
            <p:ph type="ftr" sz="quarter" idx="11"/>
          </p:nvPr>
        </p:nvSpPr>
        <p:spPr/>
        <p:txBody>
          <a:bodyPr/>
          <a:lstStyle>
            <a:extLst/>
          </a:lstStyle>
          <a:p>
            <a:endParaRPr lang="pt-BR"/>
          </a:p>
        </p:txBody>
      </p:sp>
      <p:sp>
        <p:nvSpPr>
          <p:cNvPr id="7" name="Espaço Reservado para Número de Slide 6"/>
          <p:cNvSpPr>
            <a:spLocks noGrp="1"/>
          </p:cNvSpPr>
          <p:nvPr>
            <p:ph type="sldNum" sz="quarter" idx="12"/>
          </p:nvPr>
        </p:nvSpPr>
        <p:spPr/>
        <p:txBody>
          <a:bodyPr/>
          <a:lstStyle>
            <a:extLst/>
          </a:lstStyle>
          <a:p>
            <a:fld id="{410596AA-431F-49E8-90CD-2F8124DE3994}" type="slidenum">
              <a:rPr lang="pt-BR" smtClean="0"/>
              <a:pPr/>
              <a:t>‹nº›</a:t>
            </a:fld>
            <a:endParaRPr lang="pt-BR"/>
          </a:p>
        </p:txBody>
      </p:sp>
      <p:sp>
        <p:nvSpPr>
          <p:cNvPr id="8" name="Título 7"/>
          <p:cNvSpPr>
            <a:spLocks noGrp="1"/>
          </p:cNvSpPr>
          <p:nvPr>
            <p:ph type="title"/>
          </p:nvPr>
        </p:nvSpPr>
        <p:spPr/>
        <p:txBody>
          <a:bodyPr rtlCol="0"/>
          <a:lstStyle>
            <a:extLst/>
          </a:lstStyle>
          <a:p>
            <a:r>
              <a:rPr kumimoji="0" lang="pt-BR" smtClean="0"/>
              <a:t>Clique para editar o estilo do título mestre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bg>
      <p:bgRef idx="1003">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8229600" cy="1143000"/>
          </a:xfrm>
        </p:spPr>
        <p:txBody>
          <a:bodyPr anchor="ctr"/>
          <a:lstStyle>
            <a:lvl1pPr>
              <a:defRPr/>
            </a:lvl1pPr>
            <a:extLst/>
          </a:lstStyle>
          <a:p>
            <a:r>
              <a:rPr kumimoji="0" lang="pt-BR" smtClean="0"/>
              <a:t>Clique para editar o estilo do título mestre</a:t>
            </a:r>
            <a:endParaRPr kumimoji="0" lang="en-US"/>
          </a:p>
        </p:txBody>
      </p:sp>
      <p:sp>
        <p:nvSpPr>
          <p:cNvPr id="3" name="Espaço Reservado para Texto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t-BR" smtClean="0"/>
              <a:t>Clique para editar os estilos do texto mestre</a:t>
            </a:r>
          </a:p>
        </p:txBody>
      </p:sp>
      <p:sp>
        <p:nvSpPr>
          <p:cNvPr id="4" name="Espaço Reservado para Texto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t-BR" smtClean="0"/>
              <a:t>Clique para editar os estilos do texto mestre</a:t>
            </a:r>
          </a:p>
        </p:txBody>
      </p:sp>
      <p:sp>
        <p:nvSpPr>
          <p:cNvPr id="5" name="Espaço Reservado para Conteúdo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6" name="Espaço Reservado para Conteúdo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7" name="Espaço Reservado para Data 6"/>
          <p:cNvSpPr>
            <a:spLocks noGrp="1"/>
          </p:cNvSpPr>
          <p:nvPr>
            <p:ph type="dt" sz="half" idx="10"/>
          </p:nvPr>
        </p:nvSpPr>
        <p:spPr/>
        <p:txBody>
          <a:bodyPr/>
          <a:lstStyle>
            <a:extLst/>
          </a:lstStyle>
          <a:p>
            <a:fld id="{1F9DDD06-0452-45D6-A9E4-1BD443907835}" type="datetime1">
              <a:rPr lang="pt-BR" smtClean="0"/>
              <a:pPr/>
              <a:t>9/11/2011</a:t>
            </a:fld>
            <a:endParaRPr lang="pt-BR"/>
          </a:p>
        </p:txBody>
      </p:sp>
      <p:sp>
        <p:nvSpPr>
          <p:cNvPr id="8" name="Espaço Reservado para Rodapé 7"/>
          <p:cNvSpPr>
            <a:spLocks noGrp="1"/>
          </p:cNvSpPr>
          <p:nvPr>
            <p:ph type="ftr" sz="quarter" idx="11"/>
          </p:nvPr>
        </p:nvSpPr>
        <p:spPr/>
        <p:txBody>
          <a:bodyPr/>
          <a:lstStyle>
            <a:extLst/>
          </a:lstStyle>
          <a:p>
            <a:endParaRPr lang="pt-BR"/>
          </a:p>
        </p:txBody>
      </p:sp>
      <p:sp>
        <p:nvSpPr>
          <p:cNvPr id="9" name="Espaço Reservado para Número de Slide 8"/>
          <p:cNvSpPr>
            <a:spLocks noGrp="1"/>
          </p:cNvSpPr>
          <p:nvPr>
            <p:ph type="sldNum" sz="quarter" idx="12"/>
          </p:nvPr>
        </p:nvSpPr>
        <p:spPr/>
        <p:txBody>
          <a:bodyPr/>
          <a:lstStyle>
            <a:extLst/>
          </a:lstStyle>
          <a:p>
            <a:fld id="{410596AA-431F-49E8-90CD-2F8124DE3994}" type="slidenum">
              <a:rPr lang="pt-BR" smtClean="0"/>
              <a:pPr/>
              <a:t>‹nº›</a:t>
            </a:fld>
            <a:endParaRPr lang="pt-B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bg>
      <p:bgRef idx="1002">
        <a:schemeClr val="bg1"/>
      </p:bgRef>
    </p:bg>
    <p:spTree>
      <p:nvGrpSpPr>
        <p:cNvPr id="1" name=""/>
        <p:cNvGrpSpPr/>
        <p:nvPr/>
      </p:nvGrpSpPr>
      <p:grpSpPr>
        <a:xfrm>
          <a:off x="0" y="0"/>
          <a:ext cx="0" cy="0"/>
          <a:chOff x="0" y="0"/>
          <a:chExt cx="0" cy="0"/>
        </a:xfrm>
      </p:grpSpPr>
      <p:sp>
        <p:nvSpPr>
          <p:cNvPr id="3" name="Espaço Reservado para Data 2"/>
          <p:cNvSpPr>
            <a:spLocks noGrp="1"/>
          </p:cNvSpPr>
          <p:nvPr>
            <p:ph type="dt" sz="half" idx="10"/>
          </p:nvPr>
        </p:nvSpPr>
        <p:spPr/>
        <p:txBody>
          <a:bodyPr/>
          <a:lstStyle>
            <a:extLst/>
          </a:lstStyle>
          <a:p>
            <a:fld id="{FD96FAB1-36BE-45FE-A972-8B1379DC24D4}" type="datetime1">
              <a:rPr lang="pt-BR" smtClean="0"/>
              <a:pPr/>
              <a:t>9/11/2011</a:t>
            </a:fld>
            <a:endParaRPr lang="pt-BR"/>
          </a:p>
        </p:txBody>
      </p:sp>
      <p:sp>
        <p:nvSpPr>
          <p:cNvPr id="4" name="Espaço Reservado para Rodapé 3"/>
          <p:cNvSpPr>
            <a:spLocks noGrp="1"/>
          </p:cNvSpPr>
          <p:nvPr>
            <p:ph type="ftr" sz="quarter" idx="11"/>
          </p:nvPr>
        </p:nvSpPr>
        <p:spPr/>
        <p:txBody>
          <a:bodyPr/>
          <a:lstStyle>
            <a:extLst/>
          </a:lstStyle>
          <a:p>
            <a:endParaRPr lang="pt-BR"/>
          </a:p>
        </p:txBody>
      </p:sp>
      <p:sp>
        <p:nvSpPr>
          <p:cNvPr id="5" name="Espaço Reservado para Número de Slide 4"/>
          <p:cNvSpPr>
            <a:spLocks noGrp="1"/>
          </p:cNvSpPr>
          <p:nvPr>
            <p:ph type="sldNum" sz="quarter" idx="12"/>
          </p:nvPr>
        </p:nvSpPr>
        <p:spPr/>
        <p:txBody>
          <a:bodyPr/>
          <a:lstStyle>
            <a:extLst/>
          </a:lstStyle>
          <a:p>
            <a:fld id="{410596AA-431F-49E8-90CD-2F8124DE3994}" type="slidenum">
              <a:rPr lang="pt-BR" smtClean="0"/>
              <a:pPr/>
              <a:t>‹nº›</a:t>
            </a:fld>
            <a:endParaRPr lang="pt-BR"/>
          </a:p>
        </p:txBody>
      </p:sp>
      <p:sp>
        <p:nvSpPr>
          <p:cNvPr id="6" name="Título 5"/>
          <p:cNvSpPr>
            <a:spLocks noGrp="1"/>
          </p:cNvSpPr>
          <p:nvPr>
            <p:ph type="title"/>
          </p:nvPr>
        </p:nvSpPr>
        <p:spPr/>
        <p:txBody>
          <a:bodyPr rtlCol="0"/>
          <a:lstStyle>
            <a:extLst/>
          </a:lstStyle>
          <a:p>
            <a:r>
              <a:rPr kumimoji="0" lang="pt-BR" smtClean="0"/>
              <a:t>Clique para editar o estilo do título mestre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extLst/>
          </a:lstStyle>
          <a:p>
            <a:fld id="{B7AEA83C-114E-479E-98D0-BD4D46DD4F16}" type="datetime1">
              <a:rPr lang="pt-BR" smtClean="0"/>
              <a:pPr/>
              <a:t>9/11/2011</a:t>
            </a:fld>
            <a:endParaRPr lang="pt-BR"/>
          </a:p>
        </p:txBody>
      </p:sp>
      <p:sp>
        <p:nvSpPr>
          <p:cNvPr id="3" name="Espaço Reservado para Rodapé 2"/>
          <p:cNvSpPr>
            <a:spLocks noGrp="1"/>
          </p:cNvSpPr>
          <p:nvPr>
            <p:ph type="ftr" sz="quarter" idx="11"/>
          </p:nvPr>
        </p:nvSpPr>
        <p:spPr/>
        <p:txBody>
          <a:bodyPr/>
          <a:lstStyle>
            <a:extLst/>
          </a:lstStyle>
          <a:p>
            <a:endParaRPr lang="pt-BR"/>
          </a:p>
        </p:txBody>
      </p:sp>
      <p:sp>
        <p:nvSpPr>
          <p:cNvPr id="4" name="Espaço Reservado para Número de Slide 3"/>
          <p:cNvSpPr>
            <a:spLocks noGrp="1"/>
          </p:cNvSpPr>
          <p:nvPr>
            <p:ph type="sldNum" sz="quarter" idx="12"/>
          </p:nvPr>
        </p:nvSpPr>
        <p:spPr/>
        <p:txBody>
          <a:bodyPr/>
          <a:lstStyle>
            <a:extLst/>
          </a:lstStyle>
          <a:p>
            <a:fld id="{410596AA-431F-49E8-90CD-2F8124DE3994}" type="slidenum">
              <a:rPr lang="pt-BR" smtClean="0"/>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bg>
      <p:bgRef idx="1003">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pt-BR" smtClean="0"/>
              <a:t>Clique para editar o estilo do título mestre</a:t>
            </a:r>
            <a:endParaRPr kumimoji="0" lang="en-US"/>
          </a:p>
        </p:txBody>
      </p:sp>
      <p:sp>
        <p:nvSpPr>
          <p:cNvPr id="3" name="Espaço Reservado para Texto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pt-BR" smtClean="0"/>
              <a:t>Clique para editar os estilos do texto mestre</a:t>
            </a:r>
          </a:p>
        </p:txBody>
      </p:sp>
      <p:sp>
        <p:nvSpPr>
          <p:cNvPr id="4" name="Espaço Reservado para Conteúdo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5" name="Espaço Reservado para Data 4"/>
          <p:cNvSpPr>
            <a:spLocks noGrp="1"/>
          </p:cNvSpPr>
          <p:nvPr>
            <p:ph type="dt" sz="half" idx="10"/>
          </p:nvPr>
        </p:nvSpPr>
        <p:spPr>
          <a:xfrm>
            <a:off x="6727032" y="6407944"/>
            <a:ext cx="1920240" cy="365760"/>
          </a:xfrm>
        </p:spPr>
        <p:txBody>
          <a:bodyPr/>
          <a:lstStyle>
            <a:extLst/>
          </a:lstStyle>
          <a:p>
            <a:fld id="{88D55E1D-1C26-4F57-84A5-0BE874890243}" type="datetime1">
              <a:rPr lang="pt-BR" smtClean="0"/>
              <a:pPr/>
              <a:t>9/11/2011</a:t>
            </a:fld>
            <a:endParaRPr lang="pt-BR"/>
          </a:p>
        </p:txBody>
      </p:sp>
      <p:sp>
        <p:nvSpPr>
          <p:cNvPr id="6" name="Espaço Reservado para Rodapé 5"/>
          <p:cNvSpPr>
            <a:spLocks noGrp="1"/>
          </p:cNvSpPr>
          <p:nvPr>
            <p:ph type="ftr" sz="quarter" idx="11"/>
          </p:nvPr>
        </p:nvSpPr>
        <p:spPr/>
        <p:txBody>
          <a:bodyPr/>
          <a:lstStyle>
            <a:extLst/>
          </a:lstStyle>
          <a:p>
            <a:endParaRPr lang="pt-BR"/>
          </a:p>
        </p:txBody>
      </p:sp>
      <p:sp>
        <p:nvSpPr>
          <p:cNvPr id="7" name="Espaço Reservado para Número de Slide 6"/>
          <p:cNvSpPr>
            <a:spLocks noGrp="1"/>
          </p:cNvSpPr>
          <p:nvPr>
            <p:ph type="sldNum" sz="quarter" idx="12"/>
          </p:nvPr>
        </p:nvSpPr>
        <p:spPr/>
        <p:txBody>
          <a:bodyPr/>
          <a:lstStyle>
            <a:extLst/>
          </a:lstStyle>
          <a:p>
            <a:fld id="{410596AA-431F-49E8-90CD-2F8124DE3994}" type="slidenum">
              <a:rPr lang="pt-BR" smtClean="0"/>
              <a:pPr/>
              <a:t>‹nº›</a:t>
            </a:fld>
            <a:endParaRPr lang="pt-B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bg>
      <p:bgRef idx="1002">
        <a:schemeClr val="bg1"/>
      </p:bgRef>
    </p:bg>
    <p:spTree>
      <p:nvGrpSpPr>
        <p:cNvPr id="1" name=""/>
        <p:cNvGrpSpPr/>
        <p:nvPr/>
      </p:nvGrpSpPr>
      <p:grpSpPr>
        <a:xfrm>
          <a:off x="0" y="0"/>
          <a:ext cx="0" cy="0"/>
          <a:chOff x="0" y="0"/>
          <a:chExt cx="0" cy="0"/>
        </a:xfrm>
      </p:grpSpPr>
      <p:sp>
        <p:nvSpPr>
          <p:cNvPr id="4" name="Espaço Reservado para Texto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pt-BR" smtClean="0"/>
              <a:t>Clique para editar os estilos do texto mestre</a:t>
            </a:r>
          </a:p>
        </p:txBody>
      </p:sp>
      <p:sp>
        <p:nvSpPr>
          <p:cNvPr id="3" name="Espaço Reservado para Imagem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pt-BR" smtClean="0"/>
              <a:t>Clique no ícone para adicionar uma imagem</a:t>
            </a:r>
            <a:endParaRPr kumimoji="0" lang="en-US" dirty="0"/>
          </a:p>
        </p:txBody>
      </p:sp>
      <p:sp>
        <p:nvSpPr>
          <p:cNvPr id="5" name="Espaço Reservado para Data 4"/>
          <p:cNvSpPr>
            <a:spLocks noGrp="1"/>
          </p:cNvSpPr>
          <p:nvPr>
            <p:ph type="dt" sz="half" idx="10"/>
          </p:nvPr>
        </p:nvSpPr>
        <p:spPr/>
        <p:txBody>
          <a:bodyPr/>
          <a:lstStyle>
            <a:lvl1pPr>
              <a:defRPr>
                <a:solidFill>
                  <a:schemeClr val="tx1"/>
                </a:solidFill>
              </a:defRPr>
            </a:lvl1pPr>
            <a:extLst/>
          </a:lstStyle>
          <a:p>
            <a:fld id="{A4A45F2C-38AD-415F-9189-D804DE6E1E22}" type="datetime1">
              <a:rPr lang="pt-BR" smtClean="0"/>
              <a:pPr/>
              <a:t>9/11/2011</a:t>
            </a:fld>
            <a:endParaRPr lang="pt-BR"/>
          </a:p>
        </p:txBody>
      </p:sp>
      <p:sp>
        <p:nvSpPr>
          <p:cNvPr id="6" name="Espaço Reservado para Rodapé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pt-BR"/>
          </a:p>
        </p:txBody>
      </p:sp>
      <p:sp>
        <p:nvSpPr>
          <p:cNvPr id="7" name="Espaço Reservado para Número de Slide 6"/>
          <p:cNvSpPr>
            <a:spLocks noGrp="1"/>
          </p:cNvSpPr>
          <p:nvPr>
            <p:ph type="sldNum" sz="quarter" idx="12"/>
          </p:nvPr>
        </p:nvSpPr>
        <p:spPr/>
        <p:txBody>
          <a:bodyPr/>
          <a:lstStyle>
            <a:lvl1pPr>
              <a:defRPr>
                <a:solidFill>
                  <a:schemeClr val="tx1"/>
                </a:solidFill>
              </a:defRPr>
            </a:lvl1pPr>
            <a:extLst/>
          </a:lstStyle>
          <a:p>
            <a:fld id="{410596AA-431F-49E8-90CD-2F8124DE3994}" type="slidenum">
              <a:rPr lang="pt-BR" smtClean="0"/>
              <a:pPr/>
              <a:t>‹nº›</a:t>
            </a:fld>
            <a:endParaRPr lang="pt-BR"/>
          </a:p>
        </p:txBody>
      </p:sp>
      <p:sp>
        <p:nvSpPr>
          <p:cNvPr id="2" name="Título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pt-BR" smtClean="0"/>
              <a:t>Clique para editar o estilo do título mestre</a:t>
            </a:r>
            <a:endParaRPr kumimoji="0" lang="en-US"/>
          </a:p>
        </p:txBody>
      </p:sp>
      <p:sp>
        <p:nvSpPr>
          <p:cNvPr id="8" name="Forma livre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orma livre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ângulo retângulo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ector reto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Divisa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Divisa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orma livre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orma livre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ângulo retângulo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ector reto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Espaço Reservado para Título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pt-BR" smtClean="0"/>
              <a:t>Clique para editar o estilo do título mestre</a:t>
            </a:r>
            <a:endParaRPr kumimoji="0" lang="en-US"/>
          </a:p>
        </p:txBody>
      </p:sp>
      <p:sp>
        <p:nvSpPr>
          <p:cNvPr id="30" name="Espaço Reservado para Texto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pt-BR" smtClean="0"/>
              <a:t>Clique para editar os estilos do texto mestre</a:t>
            </a:r>
          </a:p>
          <a:p>
            <a:pPr lvl="1" eaLnBrk="1" latinLnBrk="0" hangingPunct="1"/>
            <a:r>
              <a:rPr kumimoji="0" lang="pt-BR" smtClean="0"/>
              <a:t>Segundo nível</a:t>
            </a:r>
          </a:p>
          <a:p>
            <a:pPr lvl="2" eaLnBrk="1" latinLnBrk="0" hangingPunct="1"/>
            <a:r>
              <a:rPr kumimoji="0" lang="pt-BR" smtClean="0"/>
              <a:t>Terceiro nível</a:t>
            </a:r>
          </a:p>
          <a:p>
            <a:pPr lvl="3" eaLnBrk="1" latinLnBrk="0" hangingPunct="1"/>
            <a:r>
              <a:rPr kumimoji="0" lang="pt-BR" smtClean="0"/>
              <a:t>Quarto nível</a:t>
            </a:r>
          </a:p>
          <a:p>
            <a:pPr lvl="4" eaLnBrk="1" latinLnBrk="0" hangingPunct="1"/>
            <a:r>
              <a:rPr kumimoji="0" lang="pt-BR" smtClean="0"/>
              <a:t>Quinto nível</a:t>
            </a:r>
            <a:endParaRPr kumimoji="0" lang="en-US"/>
          </a:p>
        </p:txBody>
      </p:sp>
      <p:sp>
        <p:nvSpPr>
          <p:cNvPr id="10" name="Espaço Reservado para Data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9605E94-17D4-4D14-91A7-A4050B2DDF4E}" type="datetime1">
              <a:rPr lang="pt-BR" smtClean="0"/>
              <a:pPr/>
              <a:t>9/11/2011</a:t>
            </a:fld>
            <a:endParaRPr lang="pt-BR"/>
          </a:p>
        </p:txBody>
      </p:sp>
      <p:sp>
        <p:nvSpPr>
          <p:cNvPr id="22" name="Espaço Reservado para Rodapé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pt-BR"/>
          </a:p>
        </p:txBody>
      </p:sp>
      <p:sp>
        <p:nvSpPr>
          <p:cNvPr id="18" name="Espaço Reservado para Número de Slide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10596AA-431F-49E8-90CD-2F8124DE3994}" type="slidenum">
              <a:rPr lang="pt-BR" smtClean="0"/>
              <a:pPr/>
              <a:t>‹nº›</a:t>
            </a:fld>
            <a:endParaRPr lang="pt-B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professormiranda.blogspot.com/" TargetMode="External"/><Relationship Id="rId2" Type="http://schemas.openxmlformats.org/officeDocument/2006/relationships/hyperlink" Target="mailto:jpr.miranda@gmail.com" TargetMode="Externa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42844" y="1142984"/>
            <a:ext cx="8715436" cy="3857652"/>
          </a:xfrm>
        </p:spPr>
        <p:txBody>
          <a:bodyPr>
            <a:normAutofit fontScale="92500" lnSpcReduction="20000"/>
          </a:bodyPr>
          <a:lstStyle/>
          <a:p>
            <a:pPr algn="l"/>
            <a:r>
              <a:rPr lang="pt-BR" sz="2600" dirty="0" smtClean="0"/>
              <a:t>AULA 4 – </a:t>
            </a:r>
            <a:r>
              <a:rPr lang="pt-BR" sz="2600" b="1" dirty="0" smtClean="0"/>
              <a:t>O Turismo Enquanto Relação de Consumo</a:t>
            </a:r>
            <a:endParaRPr lang="pt-BR" sz="2600" dirty="0" smtClean="0"/>
          </a:p>
          <a:p>
            <a:pPr algn="l"/>
            <a:endParaRPr lang="pt-BR" sz="2600" dirty="0" smtClean="0"/>
          </a:p>
          <a:p>
            <a:pPr algn="l"/>
            <a:r>
              <a:rPr lang="pt-BR" sz="2600" dirty="0" smtClean="0"/>
              <a:t>PROFESSOR: João Paulo Rocha de Miranda</a:t>
            </a:r>
          </a:p>
          <a:p>
            <a:pPr algn="l"/>
            <a:r>
              <a:rPr lang="pt-BR" sz="1500" dirty="0" smtClean="0"/>
              <a:t>Advogado (UFMT) e  </a:t>
            </a:r>
            <a:r>
              <a:rPr lang="pt-BR" sz="1500" dirty="0" err="1" smtClean="0"/>
              <a:t>Zootecnista</a:t>
            </a:r>
            <a:r>
              <a:rPr lang="pt-BR" sz="1500" dirty="0" smtClean="0"/>
              <a:t> (UFSM)</a:t>
            </a:r>
          </a:p>
          <a:p>
            <a:pPr algn="l"/>
            <a:r>
              <a:rPr lang="pt-BR" sz="1500" dirty="0" smtClean="0"/>
              <a:t>Membro Comissão Meio Ambiente OAB-MT</a:t>
            </a:r>
          </a:p>
          <a:p>
            <a:pPr algn="l"/>
            <a:r>
              <a:rPr lang="pt-BR" sz="1500" dirty="0" smtClean="0"/>
              <a:t>Mestrando em Direito Agroambiental (UFMT)</a:t>
            </a:r>
          </a:p>
          <a:p>
            <a:pPr algn="l"/>
            <a:r>
              <a:rPr lang="pt-BR" sz="1500" dirty="0" smtClean="0"/>
              <a:t>Especialista em Sociedade e Desenvolvimento Regional (UFMT)</a:t>
            </a:r>
          </a:p>
          <a:p>
            <a:pPr algn="l"/>
            <a:r>
              <a:rPr lang="pt-BR" sz="1500" dirty="0" smtClean="0"/>
              <a:t>Especialista em Direito Ambiental e desenvolvimento Sustentável (FESPMP-MT/UNIC)</a:t>
            </a:r>
          </a:p>
          <a:p>
            <a:pPr algn="l"/>
            <a:endParaRPr lang="pt-BR" sz="1500" dirty="0" smtClean="0"/>
          </a:p>
          <a:p>
            <a:pPr algn="l"/>
            <a:r>
              <a:rPr lang="pt-BR" sz="1500" dirty="0" smtClean="0"/>
              <a:t>CONTATOS:</a:t>
            </a:r>
          </a:p>
          <a:p>
            <a:pPr algn="l"/>
            <a:r>
              <a:rPr lang="pt-BR" sz="1500" dirty="0" err="1" smtClean="0"/>
              <a:t>E-mail</a:t>
            </a:r>
            <a:r>
              <a:rPr lang="pt-BR" sz="1500" dirty="0" smtClean="0"/>
              <a:t>: </a:t>
            </a:r>
            <a:r>
              <a:rPr lang="pt-BR" sz="1500" dirty="0" smtClean="0">
                <a:hlinkClick r:id="rId2"/>
              </a:rPr>
              <a:t>jpr.miranda@gmail.com</a:t>
            </a:r>
            <a:endParaRPr lang="pt-BR" sz="1500" dirty="0" smtClean="0"/>
          </a:p>
          <a:p>
            <a:pPr algn="l"/>
            <a:endParaRPr lang="pt-BR" sz="1500" dirty="0" smtClean="0"/>
          </a:p>
          <a:p>
            <a:pPr algn="l"/>
            <a:r>
              <a:rPr lang="pt-BR" sz="1500" dirty="0" err="1" smtClean="0"/>
              <a:t>Skype</a:t>
            </a:r>
            <a:r>
              <a:rPr lang="pt-BR" sz="1500" dirty="0" smtClean="0"/>
              <a:t>: </a:t>
            </a:r>
            <a:r>
              <a:rPr lang="pt-BR" sz="1500" dirty="0" err="1" smtClean="0"/>
              <a:t>jpr</a:t>
            </a:r>
            <a:r>
              <a:rPr lang="pt-BR" sz="1500" dirty="0" smtClean="0"/>
              <a:t>.</a:t>
            </a:r>
            <a:r>
              <a:rPr lang="pt-BR" sz="1500" dirty="0" err="1" smtClean="0"/>
              <a:t>miranda</a:t>
            </a:r>
            <a:endParaRPr lang="pt-BR" sz="1500" dirty="0" smtClean="0"/>
          </a:p>
          <a:p>
            <a:pPr algn="l"/>
            <a:endParaRPr lang="pt-BR" sz="1500" dirty="0" smtClean="0"/>
          </a:p>
          <a:p>
            <a:pPr algn="l"/>
            <a:r>
              <a:rPr lang="pt-BR" sz="1500" dirty="0" smtClean="0"/>
              <a:t>Blog: </a:t>
            </a:r>
            <a:r>
              <a:rPr lang="pt-BR" sz="1500" dirty="0" smtClean="0">
                <a:hlinkClick r:id="rId3"/>
              </a:rPr>
              <a:t>http://professormiranda.blogspot.com/</a:t>
            </a:r>
            <a:endParaRPr lang="pt-BR" sz="1500" dirty="0" smtClean="0"/>
          </a:p>
          <a:p>
            <a:pPr algn="l"/>
            <a:endParaRPr lang="pt-BR" sz="1500" dirty="0"/>
          </a:p>
        </p:txBody>
      </p:sp>
      <p:pic>
        <p:nvPicPr>
          <p:cNvPr id="1029" name="Picture 5" descr="C:\Documents and Settings\João Paulo\Meus documentos\1 JOÃO PAULO\UNIRON UNIPAN\LOGOS\UNIRONDON PLANO DE ENSINO2.JPG"/>
          <p:cNvPicPr>
            <a:picLocks noChangeAspect="1" noChangeArrowheads="1"/>
          </p:cNvPicPr>
          <p:nvPr/>
        </p:nvPicPr>
        <p:blipFill>
          <a:blip r:embed="rId4"/>
          <a:srcRect/>
          <a:stretch>
            <a:fillRect/>
          </a:stretch>
        </p:blipFill>
        <p:spPr bwMode="auto">
          <a:xfrm>
            <a:off x="0" y="0"/>
            <a:ext cx="1071538" cy="992583"/>
          </a:xfrm>
          <a:prstGeom prst="rect">
            <a:avLst/>
          </a:prstGeom>
          <a:noFill/>
        </p:spPr>
      </p:pic>
      <p:pic>
        <p:nvPicPr>
          <p:cNvPr id="12" name="Picture 5" descr="C:\Documents and Settings\João Paulo\Meus documentos\1 JOÃO PAULO\UNIRON UNIPAN\LOGOS\UNIRONDON PLANO DE ENSINO2.JPG"/>
          <p:cNvPicPr>
            <a:picLocks noChangeAspect="1" noChangeArrowheads="1"/>
          </p:cNvPicPr>
          <p:nvPr/>
        </p:nvPicPr>
        <p:blipFill>
          <a:blip r:embed="rId4"/>
          <a:srcRect/>
          <a:stretch>
            <a:fillRect/>
          </a:stretch>
        </p:blipFill>
        <p:spPr bwMode="auto">
          <a:xfrm>
            <a:off x="8072462" y="0"/>
            <a:ext cx="1071538" cy="992583"/>
          </a:xfrm>
          <a:prstGeom prst="rect">
            <a:avLst/>
          </a:prstGeom>
          <a:noFill/>
        </p:spPr>
      </p:pic>
      <p:sp>
        <p:nvSpPr>
          <p:cNvPr id="7" name="Título 1"/>
          <p:cNvSpPr txBox="1">
            <a:spLocks/>
          </p:cNvSpPr>
          <p:nvPr/>
        </p:nvSpPr>
        <p:spPr>
          <a:xfrm>
            <a:off x="0" y="214290"/>
            <a:ext cx="9144000" cy="642942"/>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pt-BR" sz="32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Disciplina: Legislação Turística</a:t>
            </a:r>
            <a:endParaRPr kumimoji="0" lang="pt-BR"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8" name="Espaço Reservado para Número de Slide 7"/>
          <p:cNvSpPr>
            <a:spLocks noGrp="1"/>
          </p:cNvSpPr>
          <p:nvPr>
            <p:ph type="sldNum" sz="quarter" idx="12"/>
          </p:nvPr>
        </p:nvSpPr>
        <p:spPr/>
        <p:txBody>
          <a:bodyPr/>
          <a:lstStyle/>
          <a:p>
            <a:fld id="{410596AA-431F-49E8-90CD-2F8124DE3994}" type="slidenum">
              <a:rPr lang="pt-BR" smtClean="0"/>
              <a:pPr/>
              <a:t>1</a:t>
            </a:fld>
            <a:endParaRPr lang="pt-B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600" dirty="0" smtClean="0"/>
              <a:t>SERVIÇOS POTENCIALMENTE NOCIVOS OU PERIGOSOS</a:t>
            </a:r>
            <a:endParaRPr lang="pt-BR" sz="26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algn="just"/>
            <a:r>
              <a:rPr lang="pt-BR" sz="2400" dirty="0" smtClean="0"/>
              <a:t>Riscos à saúde ou segurança dos consumidores:</a:t>
            </a:r>
          </a:p>
          <a:p>
            <a:pPr lvl="1" algn="just"/>
            <a:r>
              <a:rPr lang="pt-BR" sz="2000" dirty="0" smtClean="0"/>
              <a:t>normais e previsíveis em decorrência de sua natureza;</a:t>
            </a:r>
          </a:p>
          <a:p>
            <a:pPr lvl="1" algn="just"/>
            <a:r>
              <a:rPr lang="pt-BR" sz="2000" dirty="0" smtClean="0"/>
              <a:t>Fornecedores são obrigados a dar as informações necessárias e adequadas a seu respeito;</a:t>
            </a:r>
          </a:p>
          <a:p>
            <a:pPr lvl="1" algn="just"/>
            <a:r>
              <a:rPr lang="pt-BR" sz="2000" dirty="0" smtClean="0"/>
              <a:t>Fabricante de produto industrial deve prestar informações através de impressos apropriados que devam acompanhar o produto.</a:t>
            </a:r>
          </a:p>
          <a:p>
            <a:pPr algn="just">
              <a:buNone/>
            </a:pPr>
            <a:endParaRPr lang="pt-BR" sz="2400" dirty="0" smtClean="0"/>
          </a:p>
          <a:p>
            <a:pPr algn="just">
              <a:buNone/>
            </a:pPr>
            <a:r>
              <a:rPr lang="pt-BR" sz="2400" dirty="0" smtClean="0"/>
              <a:t>Art. 9° O </a:t>
            </a:r>
            <a:r>
              <a:rPr lang="pt-BR" sz="2400" u="sng" dirty="0" smtClean="0"/>
              <a:t>fornecedor de produtos e serviços potencialmente nocivos ou perigosos à saúde ou segurança</a:t>
            </a:r>
            <a:r>
              <a:rPr lang="pt-BR" sz="2400" dirty="0" smtClean="0"/>
              <a:t> deverá </a:t>
            </a:r>
            <a:r>
              <a:rPr lang="pt-BR" sz="2400" u="sng" dirty="0" smtClean="0"/>
              <a:t>informar</a:t>
            </a:r>
            <a:r>
              <a:rPr lang="pt-BR" sz="2400" dirty="0" smtClean="0"/>
              <a:t>, de maneira ostensiva e adequada, a respeito da sua </a:t>
            </a:r>
            <a:r>
              <a:rPr lang="pt-BR" sz="2400" u="sng" dirty="0" smtClean="0"/>
              <a:t>nocividade ou periculosidade</a:t>
            </a:r>
            <a:r>
              <a:rPr lang="pt-BR" sz="2400" dirty="0" smtClean="0"/>
              <a:t>, sem prejuízo da adoção de outras medidas cabíveis em cada caso concreto.	</a:t>
            </a:r>
            <a:r>
              <a:rPr lang="pt-BR" sz="2400" b="1" dirty="0" smtClean="0"/>
              <a:t>	</a:t>
            </a:r>
            <a:r>
              <a:rPr lang="pt-BR" sz="1500" b="1" dirty="0" smtClean="0"/>
              <a:t>(CDC)</a:t>
            </a:r>
            <a:endParaRPr lang="pt-BR" sz="1500" b="1"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200" dirty="0" smtClean="0"/>
              <a:t>RESPONSABILIDADE DO FORNECEDOR DE SERVIÇO TURÍSTICO</a:t>
            </a:r>
            <a:endParaRPr lang="pt-BR" sz="22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marL="0" indent="0" algn="just">
              <a:lnSpc>
                <a:spcPct val="150000"/>
              </a:lnSpc>
              <a:spcBef>
                <a:spcPts val="0"/>
              </a:spcBef>
              <a:buNone/>
            </a:pPr>
            <a:r>
              <a:rPr lang="pt-BR" sz="2400" dirty="0" smtClean="0"/>
              <a:t>Art. 14. O </a:t>
            </a:r>
            <a:r>
              <a:rPr lang="pt-BR" sz="2400" u="sng" dirty="0" smtClean="0"/>
              <a:t>fornecedor de serviços responde</a:t>
            </a:r>
            <a:r>
              <a:rPr lang="pt-BR" sz="2400" dirty="0" smtClean="0"/>
              <a:t>, </a:t>
            </a:r>
            <a:r>
              <a:rPr lang="pt-BR" sz="2400" u="sng" dirty="0" smtClean="0"/>
              <a:t>independentemente da existência de culpa</a:t>
            </a:r>
            <a:r>
              <a:rPr lang="pt-BR" sz="2400" dirty="0" smtClean="0"/>
              <a:t>, pela </a:t>
            </a:r>
            <a:r>
              <a:rPr lang="pt-BR" sz="2400" u="sng" dirty="0" smtClean="0"/>
              <a:t>reparação dos danos causados aos consumidores</a:t>
            </a:r>
            <a:r>
              <a:rPr lang="pt-BR" sz="2400" dirty="0" smtClean="0"/>
              <a:t> por </a:t>
            </a:r>
            <a:r>
              <a:rPr lang="pt-BR" sz="2400" u="sng" dirty="0" smtClean="0"/>
              <a:t>defeitos relativos à prestação dos serviços</a:t>
            </a:r>
            <a:r>
              <a:rPr lang="pt-BR" sz="2400" dirty="0" smtClean="0"/>
              <a:t>, bem como por </a:t>
            </a:r>
            <a:r>
              <a:rPr lang="pt-BR" sz="2400" u="sng" dirty="0" smtClean="0"/>
              <a:t>informações insuficientes ou inadequadas</a:t>
            </a:r>
            <a:r>
              <a:rPr lang="pt-BR" sz="2400" dirty="0" smtClean="0"/>
              <a:t> sobre sua fruição e riscos.</a:t>
            </a:r>
          </a:p>
          <a:p>
            <a:pPr marL="0" indent="0" algn="just">
              <a:lnSpc>
                <a:spcPct val="150000"/>
              </a:lnSpc>
              <a:spcBef>
                <a:spcPts val="0"/>
              </a:spcBef>
              <a:buNone/>
            </a:pPr>
            <a:r>
              <a:rPr lang="pt-BR" sz="2400" dirty="0" smtClean="0"/>
              <a:t>[...]</a:t>
            </a:r>
            <a:r>
              <a:rPr lang="pt-BR" sz="2400" b="1" dirty="0" smtClean="0"/>
              <a:t>									</a:t>
            </a:r>
            <a:r>
              <a:rPr lang="pt-BR" sz="1500" b="1" dirty="0" smtClean="0"/>
              <a:t>(CDC)</a:t>
            </a:r>
            <a:endParaRPr lang="pt-BR" sz="1500" b="1"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200" dirty="0" smtClean="0"/>
              <a:t>RESPONSABILIDADE DO FORNECEDOR DE SERVIÇO TURÍSTICO</a:t>
            </a:r>
            <a:endParaRPr lang="pt-BR" sz="22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marL="0" indent="0" algn="just">
              <a:lnSpc>
                <a:spcPct val="150000"/>
              </a:lnSpc>
              <a:spcBef>
                <a:spcPts val="0"/>
              </a:spcBef>
              <a:buNone/>
            </a:pPr>
            <a:r>
              <a:rPr lang="pt-BR" sz="2400" dirty="0" smtClean="0"/>
              <a:t>Art. 14. [...]</a:t>
            </a:r>
          </a:p>
          <a:p>
            <a:pPr marL="0" indent="0" algn="just">
              <a:lnSpc>
                <a:spcPct val="150000"/>
              </a:lnSpc>
              <a:spcBef>
                <a:spcPts val="0"/>
              </a:spcBef>
              <a:buNone/>
            </a:pPr>
            <a:endParaRPr lang="pt-BR" sz="2400" dirty="0" smtClean="0"/>
          </a:p>
          <a:p>
            <a:pPr marL="0" indent="0" algn="just">
              <a:lnSpc>
                <a:spcPct val="150000"/>
              </a:lnSpc>
              <a:spcBef>
                <a:spcPts val="0"/>
              </a:spcBef>
              <a:buNone/>
            </a:pPr>
            <a:r>
              <a:rPr lang="pt-BR" sz="2400" dirty="0" smtClean="0"/>
              <a:t>§ 3° O </a:t>
            </a:r>
            <a:r>
              <a:rPr lang="pt-BR" sz="2400" u="sng" dirty="0" smtClean="0"/>
              <a:t>fornecedor de serviços só não será responsabilizado </a:t>
            </a:r>
            <a:r>
              <a:rPr lang="pt-BR" sz="2400" dirty="0" smtClean="0"/>
              <a:t>quando </a:t>
            </a:r>
            <a:r>
              <a:rPr lang="pt-BR" sz="2400" u="sng" dirty="0" smtClean="0"/>
              <a:t>provar</a:t>
            </a:r>
            <a:r>
              <a:rPr lang="pt-BR" sz="2400" dirty="0" smtClean="0"/>
              <a:t>:</a:t>
            </a:r>
          </a:p>
          <a:p>
            <a:pPr marL="0" indent="0" algn="just">
              <a:lnSpc>
                <a:spcPct val="150000"/>
              </a:lnSpc>
              <a:spcBef>
                <a:spcPts val="0"/>
              </a:spcBef>
              <a:buNone/>
            </a:pPr>
            <a:r>
              <a:rPr lang="pt-BR" sz="2400" dirty="0" smtClean="0"/>
              <a:t>I - que, tendo prestado o serviço, o </a:t>
            </a:r>
            <a:r>
              <a:rPr lang="pt-BR" sz="2400" u="sng" dirty="0" smtClean="0"/>
              <a:t>defeito inexiste</a:t>
            </a:r>
            <a:r>
              <a:rPr lang="pt-BR" sz="2400" dirty="0" smtClean="0"/>
              <a:t>;</a:t>
            </a:r>
          </a:p>
          <a:p>
            <a:pPr marL="0" indent="0" algn="just">
              <a:lnSpc>
                <a:spcPct val="150000"/>
              </a:lnSpc>
              <a:spcBef>
                <a:spcPts val="0"/>
              </a:spcBef>
              <a:buNone/>
            </a:pPr>
            <a:endParaRPr lang="pt-BR" sz="2400" dirty="0" smtClean="0"/>
          </a:p>
          <a:p>
            <a:pPr marL="0" indent="0" algn="just">
              <a:lnSpc>
                <a:spcPct val="150000"/>
              </a:lnSpc>
              <a:spcBef>
                <a:spcPts val="0"/>
              </a:spcBef>
              <a:buNone/>
            </a:pPr>
            <a:r>
              <a:rPr lang="pt-BR" sz="2400" dirty="0" smtClean="0"/>
              <a:t>II - a </a:t>
            </a:r>
            <a:r>
              <a:rPr lang="pt-BR" sz="2400" u="sng" dirty="0" smtClean="0"/>
              <a:t>culpa exclusiva do consumidor ou de terceiro</a:t>
            </a:r>
            <a:r>
              <a:rPr lang="pt-BR" sz="2400" dirty="0" smtClean="0"/>
              <a:t>.</a:t>
            </a:r>
          </a:p>
          <a:p>
            <a:pPr marL="0" indent="0" algn="just">
              <a:lnSpc>
                <a:spcPct val="150000"/>
              </a:lnSpc>
              <a:spcBef>
                <a:spcPts val="0"/>
              </a:spcBef>
              <a:buNone/>
            </a:pPr>
            <a:r>
              <a:rPr lang="pt-BR" sz="2400" b="1" dirty="0" smtClean="0"/>
              <a:t>									</a:t>
            </a:r>
            <a:r>
              <a:rPr lang="pt-BR" sz="1500" b="1" dirty="0" smtClean="0"/>
              <a:t>(CDC)</a:t>
            </a:r>
            <a:endParaRPr lang="pt-BR" sz="1500" b="1"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200" dirty="0" smtClean="0"/>
              <a:t>SERVIÇO DEFEITUOSO</a:t>
            </a:r>
            <a:endParaRPr lang="pt-BR" sz="22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fontScale="92500"/>
          </a:bodyPr>
          <a:lstStyle/>
          <a:p>
            <a:pPr marL="0" indent="0" algn="just">
              <a:lnSpc>
                <a:spcPct val="150000"/>
              </a:lnSpc>
              <a:spcBef>
                <a:spcPts val="0"/>
              </a:spcBef>
              <a:buNone/>
            </a:pPr>
            <a:r>
              <a:rPr lang="pt-BR" sz="2400" dirty="0" smtClean="0"/>
              <a:t> Art. 14. [...]</a:t>
            </a:r>
          </a:p>
          <a:p>
            <a:pPr marL="0" indent="0" algn="just">
              <a:lnSpc>
                <a:spcPct val="150000"/>
              </a:lnSpc>
              <a:spcBef>
                <a:spcPts val="0"/>
              </a:spcBef>
              <a:buNone/>
            </a:pPr>
            <a:r>
              <a:rPr lang="pt-BR" sz="2400" dirty="0" smtClean="0"/>
              <a:t>§ 1° O </a:t>
            </a:r>
            <a:r>
              <a:rPr lang="pt-BR" sz="2400" b="1" u="sng" dirty="0" smtClean="0"/>
              <a:t>serviço é defeituoso </a:t>
            </a:r>
            <a:r>
              <a:rPr lang="pt-BR" sz="2400" dirty="0" smtClean="0"/>
              <a:t>quando não fornece a segurança que o consumidor dele pode esperar, levando-se em consideração as circunstâncias relevantes, entre as quais:</a:t>
            </a:r>
          </a:p>
          <a:p>
            <a:pPr marL="0" indent="0" algn="just">
              <a:lnSpc>
                <a:spcPct val="150000"/>
              </a:lnSpc>
              <a:spcBef>
                <a:spcPts val="0"/>
              </a:spcBef>
              <a:buNone/>
            </a:pPr>
            <a:r>
              <a:rPr lang="pt-BR" sz="2400" dirty="0" smtClean="0"/>
              <a:t>I - o modo de seu fornecimento;</a:t>
            </a:r>
          </a:p>
          <a:p>
            <a:pPr marL="0" indent="0" algn="just">
              <a:lnSpc>
                <a:spcPct val="150000"/>
              </a:lnSpc>
              <a:spcBef>
                <a:spcPts val="0"/>
              </a:spcBef>
              <a:buNone/>
            </a:pPr>
            <a:r>
              <a:rPr lang="pt-BR" sz="2400" dirty="0" smtClean="0"/>
              <a:t>II - o resultado e os riscos que razoavelmente dele se esperam;</a:t>
            </a:r>
          </a:p>
          <a:p>
            <a:pPr marL="0" indent="0" algn="just">
              <a:lnSpc>
                <a:spcPct val="150000"/>
              </a:lnSpc>
              <a:spcBef>
                <a:spcPts val="0"/>
              </a:spcBef>
              <a:buNone/>
            </a:pPr>
            <a:r>
              <a:rPr lang="pt-BR" sz="2400" dirty="0" smtClean="0"/>
              <a:t>III - a época em que foi fornecido.</a:t>
            </a:r>
          </a:p>
          <a:p>
            <a:pPr marL="0" indent="0" algn="just">
              <a:lnSpc>
                <a:spcPct val="150000"/>
              </a:lnSpc>
              <a:spcBef>
                <a:spcPts val="0"/>
              </a:spcBef>
              <a:buNone/>
            </a:pPr>
            <a:r>
              <a:rPr lang="pt-BR" sz="2400" dirty="0" smtClean="0"/>
              <a:t>[...]								</a:t>
            </a:r>
            <a:r>
              <a:rPr lang="pt-BR" sz="2400" b="1" dirty="0" smtClean="0"/>
              <a:t>	</a:t>
            </a:r>
            <a:r>
              <a:rPr lang="pt-BR" sz="1500" b="1" dirty="0" smtClean="0"/>
              <a:t>(CDC)</a:t>
            </a:r>
            <a:endParaRPr lang="pt-BR" sz="1500" b="1"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200" dirty="0" smtClean="0"/>
              <a:t>RESPONSABILIDADE DO FORNECEDOR DE SERVIÇO TURÍSTICO</a:t>
            </a:r>
            <a:endParaRPr lang="pt-BR" sz="22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lnSpcReduction="10000"/>
          </a:bodyPr>
          <a:lstStyle/>
          <a:p>
            <a:pPr marL="0" indent="0" algn="just">
              <a:spcBef>
                <a:spcPts val="0"/>
              </a:spcBef>
              <a:buNone/>
            </a:pPr>
            <a:r>
              <a:rPr lang="pt-BR" sz="2400" dirty="0" smtClean="0"/>
              <a:t>Art. 20. O fornecedor de serviços responde pelos vícios de qualidade que os tornem impróprios ao consumo ou lhes diminuam o valor, assim como por aqueles decorrentes da disparidade com as indicações constantes da oferta ou mensagem publicitária, podendo o consumidor exigir, alternativamente e à sua escolha:</a:t>
            </a:r>
          </a:p>
          <a:p>
            <a:pPr marL="0" indent="0" algn="just">
              <a:spcBef>
                <a:spcPts val="0"/>
              </a:spcBef>
              <a:buNone/>
            </a:pPr>
            <a:r>
              <a:rPr lang="pt-BR" sz="2400" dirty="0" smtClean="0"/>
              <a:t>I - a </a:t>
            </a:r>
            <a:r>
              <a:rPr lang="pt-BR" sz="2400" u="sng" dirty="0" err="1" smtClean="0"/>
              <a:t>reexecução</a:t>
            </a:r>
            <a:r>
              <a:rPr lang="pt-BR" sz="2400" u="sng" dirty="0" smtClean="0"/>
              <a:t> dos serviços</a:t>
            </a:r>
            <a:r>
              <a:rPr lang="pt-BR" sz="2400" dirty="0" smtClean="0"/>
              <a:t>, sem custo adicional e quando cabível;</a:t>
            </a:r>
          </a:p>
          <a:p>
            <a:pPr marL="0" indent="0" algn="just">
              <a:spcBef>
                <a:spcPts val="0"/>
              </a:spcBef>
              <a:buNone/>
            </a:pPr>
            <a:endParaRPr lang="pt-BR" sz="2400" dirty="0" smtClean="0"/>
          </a:p>
          <a:p>
            <a:pPr marL="0" indent="0" algn="just">
              <a:spcBef>
                <a:spcPts val="0"/>
              </a:spcBef>
              <a:buNone/>
            </a:pPr>
            <a:r>
              <a:rPr lang="pt-BR" sz="2400" dirty="0" smtClean="0"/>
              <a:t>II - a </a:t>
            </a:r>
            <a:r>
              <a:rPr lang="pt-BR" sz="2400" u="sng" dirty="0" smtClean="0"/>
              <a:t>restituição imediata da quantia paga</a:t>
            </a:r>
            <a:r>
              <a:rPr lang="pt-BR" sz="2400" dirty="0" smtClean="0"/>
              <a:t>, monetariamente atualizada, sem prejuízo de eventuais perdas e danos;</a:t>
            </a:r>
          </a:p>
          <a:p>
            <a:pPr marL="0" indent="0" algn="just">
              <a:spcBef>
                <a:spcPts val="0"/>
              </a:spcBef>
              <a:buNone/>
            </a:pPr>
            <a:endParaRPr lang="pt-BR" sz="2400" dirty="0" smtClean="0"/>
          </a:p>
          <a:p>
            <a:pPr marL="0" indent="0" algn="just">
              <a:spcBef>
                <a:spcPts val="0"/>
              </a:spcBef>
              <a:buNone/>
            </a:pPr>
            <a:r>
              <a:rPr lang="pt-BR" sz="2400" dirty="0" smtClean="0"/>
              <a:t>III - o </a:t>
            </a:r>
            <a:r>
              <a:rPr lang="pt-BR" sz="2400" u="sng" dirty="0" smtClean="0"/>
              <a:t>abatimento proporcional do preço</a:t>
            </a:r>
            <a:r>
              <a:rPr lang="pt-BR" sz="2400" dirty="0" smtClean="0"/>
              <a:t>. [...]</a:t>
            </a:r>
            <a:r>
              <a:rPr lang="pt-BR" sz="2400" b="1" dirty="0" smtClean="0"/>
              <a:t>		</a:t>
            </a:r>
            <a:r>
              <a:rPr lang="pt-BR" sz="1500" b="1" dirty="0" smtClean="0"/>
              <a:t>(CDC)</a:t>
            </a:r>
            <a:endParaRPr lang="pt-BR" sz="1500" b="1"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200" dirty="0" smtClean="0"/>
              <a:t>RESPONSABILIDADE DO FORNECEDOR DE SERVIÇO TURÍSTICO</a:t>
            </a:r>
            <a:endParaRPr lang="pt-BR" sz="22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marL="0" indent="0" algn="just">
              <a:lnSpc>
                <a:spcPct val="150000"/>
              </a:lnSpc>
              <a:spcBef>
                <a:spcPts val="0"/>
              </a:spcBef>
              <a:buNone/>
            </a:pPr>
            <a:r>
              <a:rPr lang="pt-BR" sz="2400" dirty="0" smtClean="0"/>
              <a:t>Art. 20. [...]</a:t>
            </a:r>
          </a:p>
          <a:p>
            <a:pPr marL="0" indent="0" algn="just">
              <a:lnSpc>
                <a:spcPct val="150000"/>
              </a:lnSpc>
              <a:spcBef>
                <a:spcPts val="0"/>
              </a:spcBef>
              <a:buNone/>
            </a:pPr>
            <a:r>
              <a:rPr lang="pt-BR" sz="2400" dirty="0" smtClean="0"/>
              <a:t>§ 1° A </a:t>
            </a:r>
            <a:r>
              <a:rPr lang="pt-BR" sz="2400" u="sng" dirty="0" err="1" smtClean="0"/>
              <a:t>reexecução</a:t>
            </a:r>
            <a:r>
              <a:rPr lang="pt-BR" sz="2400" dirty="0" smtClean="0"/>
              <a:t> dos serviços poderá ser confiada a </a:t>
            </a:r>
            <a:r>
              <a:rPr lang="pt-BR" sz="2400" u="sng" dirty="0" smtClean="0"/>
              <a:t>terceiros devidamente capacitados</a:t>
            </a:r>
            <a:r>
              <a:rPr lang="pt-BR" sz="2400" dirty="0" smtClean="0"/>
              <a:t>, por conta e risco do fornecedor.</a:t>
            </a:r>
          </a:p>
          <a:p>
            <a:pPr marL="0" indent="0" algn="just">
              <a:lnSpc>
                <a:spcPct val="150000"/>
              </a:lnSpc>
              <a:spcBef>
                <a:spcPts val="0"/>
              </a:spcBef>
              <a:buNone/>
            </a:pPr>
            <a:r>
              <a:rPr lang="pt-BR" sz="2400" dirty="0" smtClean="0"/>
              <a:t>§ 2° São </a:t>
            </a:r>
            <a:r>
              <a:rPr lang="pt-BR" sz="2400" u="sng" dirty="0" smtClean="0"/>
              <a:t>impróprios os serviços</a:t>
            </a:r>
            <a:r>
              <a:rPr lang="pt-BR" sz="2400" dirty="0" smtClean="0"/>
              <a:t> que se mostrem </a:t>
            </a:r>
            <a:r>
              <a:rPr lang="pt-BR" sz="2400" u="sng" dirty="0" smtClean="0"/>
              <a:t>inadequados</a:t>
            </a:r>
            <a:r>
              <a:rPr lang="pt-BR" sz="2400" dirty="0" smtClean="0"/>
              <a:t> para os </a:t>
            </a:r>
            <a:r>
              <a:rPr lang="pt-BR" sz="2400" u="sng" dirty="0" smtClean="0"/>
              <a:t>fins que razoavelmente deles se esperam</a:t>
            </a:r>
            <a:r>
              <a:rPr lang="pt-BR" sz="2400" dirty="0" smtClean="0"/>
              <a:t>, bem como aqueles que </a:t>
            </a:r>
            <a:r>
              <a:rPr lang="pt-BR" sz="2400" u="sng" dirty="0" smtClean="0"/>
              <a:t>não atendam as normas regulamentares de </a:t>
            </a:r>
            <a:r>
              <a:rPr lang="pt-BR" sz="2400" u="sng" dirty="0" err="1" smtClean="0"/>
              <a:t>prestabilidade</a:t>
            </a:r>
            <a:r>
              <a:rPr lang="pt-BR" sz="2400" dirty="0" smtClean="0"/>
              <a:t>.</a:t>
            </a:r>
            <a:r>
              <a:rPr lang="pt-BR" sz="2400" b="1" dirty="0" smtClean="0"/>
              <a:t>				</a:t>
            </a:r>
            <a:r>
              <a:rPr lang="pt-BR" sz="1500" b="1" dirty="0" smtClean="0"/>
              <a:t>(CDC)</a:t>
            </a:r>
            <a:endParaRPr lang="pt-BR" sz="1500" b="1"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3000" dirty="0" smtClean="0"/>
              <a:t>DECADÊNCIA</a:t>
            </a:r>
            <a:endParaRPr lang="pt-BR" sz="30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marL="0" indent="0" algn="just">
              <a:lnSpc>
                <a:spcPct val="110000"/>
              </a:lnSpc>
              <a:spcBef>
                <a:spcPts val="0"/>
              </a:spcBef>
              <a:buNone/>
            </a:pPr>
            <a:r>
              <a:rPr lang="pt-BR" sz="2400" dirty="0" smtClean="0"/>
              <a:t>Art. 26. O direito de reclamar pelos vícios aparentes ou de fácil constatação caduca em:</a:t>
            </a:r>
          </a:p>
          <a:p>
            <a:pPr marL="0" indent="0" algn="just">
              <a:lnSpc>
                <a:spcPct val="110000"/>
              </a:lnSpc>
              <a:spcBef>
                <a:spcPts val="0"/>
              </a:spcBef>
              <a:buNone/>
            </a:pPr>
            <a:r>
              <a:rPr lang="pt-BR" sz="2400" dirty="0" smtClean="0"/>
              <a:t>I - trinta dias, tratando-se de fornecimento de serviço e de produtos não duráveis;</a:t>
            </a:r>
          </a:p>
          <a:p>
            <a:pPr marL="0" indent="0" algn="just">
              <a:lnSpc>
                <a:spcPct val="110000"/>
              </a:lnSpc>
              <a:spcBef>
                <a:spcPts val="0"/>
              </a:spcBef>
              <a:buNone/>
            </a:pPr>
            <a:endParaRPr lang="pt-BR" sz="2400" dirty="0" smtClean="0"/>
          </a:p>
          <a:p>
            <a:pPr marL="0" indent="0" algn="just">
              <a:lnSpc>
                <a:spcPct val="110000"/>
              </a:lnSpc>
              <a:spcBef>
                <a:spcPts val="0"/>
              </a:spcBef>
              <a:buNone/>
            </a:pPr>
            <a:r>
              <a:rPr lang="pt-BR" sz="2400" dirty="0" smtClean="0"/>
              <a:t>II - noventa dias, tratando-se de fornecimento de serviço e de produtos duráveis.</a:t>
            </a:r>
          </a:p>
          <a:p>
            <a:pPr marL="0" indent="0" algn="just">
              <a:lnSpc>
                <a:spcPct val="110000"/>
              </a:lnSpc>
              <a:spcBef>
                <a:spcPts val="0"/>
              </a:spcBef>
              <a:buNone/>
            </a:pPr>
            <a:r>
              <a:rPr lang="pt-BR" sz="2400" dirty="0" smtClean="0"/>
              <a:t>        </a:t>
            </a:r>
          </a:p>
          <a:p>
            <a:pPr marL="0" indent="0" algn="just">
              <a:lnSpc>
                <a:spcPct val="110000"/>
              </a:lnSpc>
              <a:spcBef>
                <a:spcPts val="0"/>
              </a:spcBef>
              <a:buNone/>
            </a:pPr>
            <a:r>
              <a:rPr lang="pt-BR" sz="2400" dirty="0" smtClean="0"/>
              <a:t>§ 1° Inicia-se a contagem do prazo decadencial a partir da entrega efetiva do produto ou do término da execução      dos serviços.[...] 			        </a:t>
            </a:r>
            <a:r>
              <a:rPr lang="pt-BR" sz="2400" b="1" dirty="0" smtClean="0"/>
              <a:t>		</a:t>
            </a:r>
            <a:r>
              <a:rPr lang="pt-BR" sz="1500" b="1" dirty="0" smtClean="0"/>
              <a:t>(CDC)</a:t>
            </a:r>
            <a:endParaRPr lang="pt-BR" sz="1500" b="1"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3000" dirty="0" smtClean="0"/>
              <a:t>DECADÊNCIA</a:t>
            </a:r>
            <a:endParaRPr lang="pt-BR" sz="30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marL="0" indent="0" algn="just">
              <a:lnSpc>
                <a:spcPct val="110000"/>
              </a:lnSpc>
              <a:spcBef>
                <a:spcPts val="0"/>
              </a:spcBef>
              <a:buNone/>
            </a:pPr>
            <a:r>
              <a:rPr lang="pt-BR" sz="2400" dirty="0" smtClean="0"/>
              <a:t>Art. 26. [...]</a:t>
            </a:r>
          </a:p>
          <a:p>
            <a:pPr marL="0" indent="0" algn="just">
              <a:lnSpc>
                <a:spcPct val="110000"/>
              </a:lnSpc>
              <a:spcBef>
                <a:spcPts val="0"/>
              </a:spcBef>
              <a:buNone/>
            </a:pPr>
            <a:endParaRPr lang="pt-BR" sz="2400" dirty="0" smtClean="0"/>
          </a:p>
          <a:p>
            <a:pPr marL="0" indent="0" algn="just">
              <a:lnSpc>
                <a:spcPct val="110000"/>
              </a:lnSpc>
              <a:spcBef>
                <a:spcPts val="0"/>
              </a:spcBef>
              <a:buNone/>
            </a:pPr>
            <a:r>
              <a:rPr lang="pt-BR" sz="2400" dirty="0" smtClean="0"/>
              <a:t>§ 2° Obstam a decadência:</a:t>
            </a:r>
          </a:p>
          <a:p>
            <a:pPr marL="0" indent="0" algn="just">
              <a:lnSpc>
                <a:spcPct val="110000"/>
              </a:lnSpc>
              <a:spcBef>
                <a:spcPts val="0"/>
              </a:spcBef>
              <a:buNone/>
            </a:pPr>
            <a:r>
              <a:rPr lang="pt-BR" sz="2400" dirty="0" smtClean="0"/>
              <a:t>        </a:t>
            </a:r>
          </a:p>
          <a:p>
            <a:pPr marL="0" indent="0" algn="just">
              <a:lnSpc>
                <a:spcPct val="110000"/>
              </a:lnSpc>
              <a:spcBef>
                <a:spcPts val="0"/>
              </a:spcBef>
              <a:buNone/>
            </a:pPr>
            <a:r>
              <a:rPr lang="pt-BR" sz="2400" dirty="0" smtClean="0"/>
              <a:t>I - a </a:t>
            </a:r>
            <a:r>
              <a:rPr lang="pt-BR" sz="2400" u="sng" dirty="0" smtClean="0"/>
              <a:t>reclamação comprovadamente formulada pelo consumidor perante o fornecedor</a:t>
            </a:r>
            <a:r>
              <a:rPr lang="pt-BR" sz="2400" dirty="0" smtClean="0"/>
              <a:t> de produtos e serviços até a resposta negativa correspondente, que deve ser transmitida de forma inequívoca;</a:t>
            </a:r>
          </a:p>
          <a:p>
            <a:pPr marL="0" indent="0" algn="just">
              <a:lnSpc>
                <a:spcPct val="110000"/>
              </a:lnSpc>
              <a:spcBef>
                <a:spcPts val="0"/>
              </a:spcBef>
              <a:buNone/>
            </a:pPr>
            <a:r>
              <a:rPr lang="pt-BR" sz="2400" dirty="0" smtClean="0"/>
              <a:t>     </a:t>
            </a:r>
          </a:p>
          <a:p>
            <a:pPr marL="0" indent="0" algn="just">
              <a:lnSpc>
                <a:spcPct val="110000"/>
              </a:lnSpc>
              <a:spcBef>
                <a:spcPts val="0"/>
              </a:spcBef>
              <a:buNone/>
            </a:pPr>
            <a:r>
              <a:rPr lang="pt-BR" sz="2400" dirty="0" smtClean="0"/>
              <a:t>III - a </a:t>
            </a:r>
            <a:r>
              <a:rPr lang="pt-BR" sz="2400" u="sng" dirty="0" smtClean="0"/>
              <a:t>instauração de inquérito civil</a:t>
            </a:r>
            <a:r>
              <a:rPr lang="pt-BR" sz="2400" dirty="0" smtClean="0"/>
              <a:t>, até seu encerramento. 									</a:t>
            </a:r>
            <a:r>
              <a:rPr lang="pt-BR" sz="1500" b="1" dirty="0" smtClean="0"/>
              <a:t>(CDC)</a:t>
            </a:r>
            <a:endParaRPr lang="pt-BR" sz="1500" b="1"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3000" dirty="0" smtClean="0"/>
              <a:t>PRESCRIÇÃO</a:t>
            </a:r>
            <a:endParaRPr lang="pt-BR" sz="30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marL="0" indent="0" algn="just">
              <a:lnSpc>
                <a:spcPct val="150000"/>
              </a:lnSpc>
              <a:spcBef>
                <a:spcPts val="0"/>
              </a:spcBef>
              <a:buNone/>
            </a:pPr>
            <a:r>
              <a:rPr lang="pt-BR" sz="2400" dirty="0" smtClean="0"/>
              <a:t>Art. 27. </a:t>
            </a:r>
            <a:r>
              <a:rPr lang="pt-BR" sz="2400" u="sng" dirty="0" smtClean="0"/>
              <a:t>Prescreve em cinco anos a pretensão à reparação pelos danos </a:t>
            </a:r>
            <a:r>
              <a:rPr lang="pt-BR" sz="2400" dirty="0" smtClean="0"/>
              <a:t>causados por fato do produto ou do serviço prevista na Seção II deste Capítulo, </a:t>
            </a:r>
            <a:r>
              <a:rPr lang="pt-BR" sz="2400" u="sng" dirty="0" smtClean="0"/>
              <a:t>iniciando-se a contagem do prazo a partir do conhecimento do dano e de sua autoria.</a:t>
            </a:r>
            <a:r>
              <a:rPr lang="pt-BR" sz="2400" dirty="0" smtClean="0"/>
              <a:t> 					        </a:t>
            </a:r>
            <a:r>
              <a:rPr lang="pt-BR" sz="2400" b="1" dirty="0" smtClean="0"/>
              <a:t>		</a:t>
            </a:r>
            <a:r>
              <a:rPr lang="pt-BR" sz="1500" b="1" dirty="0" smtClean="0"/>
              <a:t>(CDC)</a:t>
            </a:r>
            <a:endParaRPr lang="pt-BR" sz="1500" b="1"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800" dirty="0" smtClean="0"/>
              <a:t>DESCONSIDERAÇÃO DA PERSONALIDADE JURÍDICA</a:t>
            </a:r>
            <a:endParaRPr lang="pt-BR" sz="28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fontScale="92500" lnSpcReduction="20000"/>
          </a:bodyPr>
          <a:lstStyle/>
          <a:p>
            <a:pPr marL="0" indent="0" algn="just">
              <a:lnSpc>
                <a:spcPct val="120000"/>
              </a:lnSpc>
              <a:spcBef>
                <a:spcPts val="0"/>
              </a:spcBef>
              <a:buNone/>
            </a:pPr>
            <a:r>
              <a:rPr lang="pt-BR" sz="2400" dirty="0" smtClean="0"/>
              <a:t> Art. 28. O </a:t>
            </a:r>
            <a:r>
              <a:rPr lang="pt-BR" sz="2400" u="sng" dirty="0" smtClean="0"/>
              <a:t>juiz poderá desconsiderar a personalidade jurídica</a:t>
            </a:r>
            <a:r>
              <a:rPr lang="pt-BR" sz="2400" dirty="0" smtClean="0"/>
              <a:t> da sociedade </a:t>
            </a:r>
            <a:r>
              <a:rPr lang="pt-BR" sz="2400" u="sng" dirty="0" smtClean="0"/>
              <a:t>quando, em detrimento do consumidor</a:t>
            </a:r>
            <a:r>
              <a:rPr lang="pt-BR" sz="2400" dirty="0" smtClean="0"/>
              <a:t>, houver </a:t>
            </a:r>
            <a:r>
              <a:rPr lang="pt-BR" sz="2400" u="sng" dirty="0" smtClean="0"/>
              <a:t>abuso de direito</a:t>
            </a:r>
            <a:r>
              <a:rPr lang="pt-BR" sz="2400" dirty="0" smtClean="0"/>
              <a:t>, </a:t>
            </a:r>
            <a:r>
              <a:rPr lang="pt-BR" sz="2400" u="sng" dirty="0" smtClean="0"/>
              <a:t>excesso de poder</a:t>
            </a:r>
            <a:r>
              <a:rPr lang="pt-BR" sz="2400" dirty="0" smtClean="0"/>
              <a:t>, </a:t>
            </a:r>
            <a:r>
              <a:rPr lang="pt-BR" sz="2400" u="sng" dirty="0" smtClean="0"/>
              <a:t>infração da lei</a:t>
            </a:r>
            <a:r>
              <a:rPr lang="pt-BR" sz="2400" dirty="0" smtClean="0"/>
              <a:t>, </a:t>
            </a:r>
            <a:r>
              <a:rPr lang="pt-BR" sz="2400" u="sng" dirty="0" smtClean="0"/>
              <a:t>fato ou ato ilícito ou violação dos estatutos ou contrato social</a:t>
            </a:r>
            <a:r>
              <a:rPr lang="pt-BR" sz="2400" dirty="0" smtClean="0"/>
              <a:t>. A desconsideração também será efetivada quando houver </a:t>
            </a:r>
            <a:r>
              <a:rPr lang="pt-BR" sz="2400" u="sng" dirty="0" smtClean="0"/>
              <a:t>falência</a:t>
            </a:r>
            <a:r>
              <a:rPr lang="pt-BR" sz="2400" dirty="0" smtClean="0"/>
              <a:t>, estado de </a:t>
            </a:r>
            <a:r>
              <a:rPr lang="pt-BR" sz="2400" u="sng" dirty="0" smtClean="0"/>
              <a:t>insolvência, encerramento ou inatividade da pessoa jurídica provocados por má administração</a:t>
            </a:r>
            <a:r>
              <a:rPr lang="pt-BR" sz="2400" dirty="0" smtClean="0"/>
              <a:t>.</a:t>
            </a:r>
          </a:p>
          <a:p>
            <a:pPr marL="0" indent="0" algn="just">
              <a:lnSpc>
                <a:spcPct val="120000"/>
              </a:lnSpc>
              <a:spcBef>
                <a:spcPts val="0"/>
              </a:spcBef>
              <a:buNone/>
            </a:pPr>
            <a:endParaRPr lang="pt-BR" sz="2400" dirty="0" smtClean="0"/>
          </a:p>
          <a:p>
            <a:pPr marL="0" indent="0" algn="just">
              <a:lnSpc>
                <a:spcPct val="120000"/>
              </a:lnSpc>
              <a:spcBef>
                <a:spcPts val="0"/>
              </a:spcBef>
              <a:buNone/>
            </a:pPr>
            <a:r>
              <a:rPr lang="pt-BR" sz="2400" dirty="0" smtClean="0"/>
              <a:t>§ 2° As </a:t>
            </a:r>
            <a:r>
              <a:rPr lang="pt-BR" sz="2400" u="sng" dirty="0" smtClean="0"/>
              <a:t>sociedades integrantes dos grupos societários e as sociedades controladas</a:t>
            </a:r>
            <a:r>
              <a:rPr lang="pt-BR" sz="2400" dirty="0" smtClean="0"/>
              <a:t>, são </a:t>
            </a:r>
            <a:r>
              <a:rPr lang="pt-BR" sz="2400" u="sng" dirty="0" smtClean="0"/>
              <a:t>subsidiariamente responsáveis</a:t>
            </a:r>
            <a:r>
              <a:rPr lang="pt-BR" sz="2400" dirty="0" smtClean="0"/>
              <a:t> pelas obrigações decorrentes deste código.</a:t>
            </a:r>
          </a:p>
          <a:p>
            <a:pPr marL="0" indent="0" algn="just">
              <a:lnSpc>
                <a:spcPct val="120000"/>
              </a:lnSpc>
              <a:spcBef>
                <a:spcPts val="0"/>
              </a:spcBef>
              <a:buNone/>
            </a:pPr>
            <a:r>
              <a:rPr lang="pt-BR" sz="2400" dirty="0" smtClean="0"/>
              <a:t>§ 3° As </a:t>
            </a:r>
            <a:r>
              <a:rPr lang="pt-BR" sz="2400" u="sng" dirty="0" smtClean="0"/>
              <a:t>sociedades consorciadas</a:t>
            </a:r>
            <a:r>
              <a:rPr lang="pt-BR" sz="2400" dirty="0" smtClean="0"/>
              <a:t> são </a:t>
            </a:r>
            <a:r>
              <a:rPr lang="pt-BR" sz="2400" u="sng" dirty="0" smtClean="0"/>
              <a:t>solidariamente responsáveis</a:t>
            </a:r>
            <a:r>
              <a:rPr lang="pt-BR" sz="2400" dirty="0" smtClean="0"/>
              <a:t> pelas obrigações decorrentes deste código.</a:t>
            </a:r>
          </a:p>
          <a:p>
            <a:pPr marL="0" indent="0" algn="just">
              <a:lnSpc>
                <a:spcPct val="120000"/>
              </a:lnSpc>
              <a:spcBef>
                <a:spcPts val="0"/>
              </a:spcBef>
              <a:buNone/>
            </a:pPr>
            <a:r>
              <a:rPr lang="pt-BR" sz="2400" dirty="0" smtClean="0"/>
              <a:t>§ 4° As </a:t>
            </a:r>
            <a:r>
              <a:rPr lang="pt-BR" sz="2400" u="sng" dirty="0" smtClean="0"/>
              <a:t>sociedades coligadas só responderão por culpa</a:t>
            </a:r>
            <a:r>
              <a:rPr lang="pt-BR" sz="2400" dirty="0" smtClean="0"/>
              <a:t>. [...]  </a:t>
            </a:r>
            <a:r>
              <a:rPr lang="pt-BR" sz="1500" b="1" dirty="0" smtClean="0"/>
              <a:t>(CDC)</a:t>
            </a:r>
            <a:endParaRPr lang="pt-BR" sz="1500" b="1"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785818"/>
          </a:xfrm>
        </p:spPr>
        <p:txBody>
          <a:bodyPr>
            <a:normAutofit/>
          </a:bodyPr>
          <a:lstStyle/>
          <a:p>
            <a:pPr algn="ctr"/>
            <a:r>
              <a:rPr lang="pt-BR" sz="3200" dirty="0" smtClean="0"/>
              <a:t>TURISMO = RELAÇÃO DE CONSUMO</a:t>
            </a:r>
            <a:endParaRPr lang="pt-BR" sz="32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214282" y="1857364"/>
            <a:ext cx="8586790" cy="4500594"/>
          </a:xfrm>
        </p:spPr>
        <p:txBody>
          <a:bodyPr>
            <a:normAutofit/>
          </a:bodyPr>
          <a:lstStyle/>
          <a:p>
            <a:pPr marL="0" indent="0" algn="just">
              <a:lnSpc>
                <a:spcPct val="150000"/>
              </a:lnSpc>
              <a:spcBef>
                <a:spcPts val="600"/>
              </a:spcBef>
              <a:spcAft>
                <a:spcPts val="600"/>
              </a:spcAft>
              <a:buNone/>
            </a:pPr>
            <a:r>
              <a:rPr lang="pt-BR" sz="2400" b="1" dirty="0" smtClean="0"/>
              <a:t>Código de Defesa do Consumidor  </a:t>
            </a:r>
            <a:r>
              <a:rPr lang="pt-BR" sz="2400" b="1" dirty="0" smtClean="0">
                <a:latin typeface="Lucida Sans Unicode"/>
                <a:cs typeface="Lucida Sans Unicode"/>
              </a:rPr>
              <a:t>⇛ </a:t>
            </a:r>
            <a:r>
              <a:rPr lang="pt-BR" sz="2400" b="1" dirty="0" smtClean="0"/>
              <a:t>Lei n</a:t>
            </a:r>
            <a:r>
              <a:rPr lang="pt-BR" sz="2400" b="1" dirty="0" smtClean="0">
                <a:latin typeface="Calibri"/>
              </a:rPr>
              <a:t>º 8.078/90</a:t>
            </a:r>
            <a:endParaRPr lang="pt-BR" sz="1500" b="1" dirty="0"/>
          </a:p>
        </p:txBody>
      </p:sp>
      <p:graphicFrame>
        <p:nvGraphicFramePr>
          <p:cNvPr id="7" name="Diagrama 6"/>
          <p:cNvGraphicFramePr/>
          <p:nvPr/>
        </p:nvGraphicFramePr>
        <p:xfrm>
          <a:off x="285720" y="1714488"/>
          <a:ext cx="8572560" cy="5143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800" dirty="0" smtClean="0"/>
              <a:t>DESCONSIDERAÇÃO DA PERSONALIDADE JURÍDICA</a:t>
            </a:r>
            <a:endParaRPr lang="pt-BR" sz="28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marL="0" indent="0" algn="just">
              <a:lnSpc>
                <a:spcPct val="120000"/>
              </a:lnSpc>
              <a:spcBef>
                <a:spcPts val="0"/>
              </a:spcBef>
              <a:buNone/>
            </a:pPr>
            <a:r>
              <a:rPr lang="pt-BR" sz="2400" dirty="0" smtClean="0"/>
              <a:t> Art. 28. [...]</a:t>
            </a:r>
          </a:p>
          <a:p>
            <a:pPr marL="0" indent="0" algn="just">
              <a:lnSpc>
                <a:spcPct val="150000"/>
              </a:lnSpc>
              <a:spcBef>
                <a:spcPts val="0"/>
              </a:spcBef>
              <a:buNone/>
            </a:pPr>
            <a:endParaRPr lang="pt-BR" sz="2400" dirty="0" smtClean="0"/>
          </a:p>
          <a:p>
            <a:pPr marL="0" indent="0" algn="just">
              <a:lnSpc>
                <a:spcPct val="150000"/>
              </a:lnSpc>
              <a:spcBef>
                <a:spcPts val="0"/>
              </a:spcBef>
              <a:buNone/>
            </a:pPr>
            <a:r>
              <a:rPr lang="pt-BR" sz="2400" dirty="0" smtClean="0"/>
              <a:t>§ 5° </a:t>
            </a:r>
            <a:r>
              <a:rPr lang="pt-BR" sz="2400" u="sng" dirty="0" smtClean="0"/>
              <a:t>Também poderá ser desconsiderada a pessoa jurídica </a:t>
            </a:r>
            <a:r>
              <a:rPr lang="pt-BR" sz="2400" dirty="0" smtClean="0"/>
              <a:t>sempre que sua </a:t>
            </a:r>
            <a:r>
              <a:rPr lang="pt-BR" sz="2400" u="sng" dirty="0" smtClean="0"/>
              <a:t>personalidade for, de alguma forma, obstáculo ao ressarcimento de prejuízos causados aos consumidores</a:t>
            </a:r>
            <a:r>
              <a:rPr lang="pt-BR" sz="2400" dirty="0" smtClean="0"/>
              <a:t>.			        </a:t>
            </a:r>
            <a:r>
              <a:rPr lang="pt-BR" sz="2400" b="1" dirty="0" smtClean="0"/>
              <a:t>				</a:t>
            </a:r>
            <a:r>
              <a:rPr lang="pt-BR" sz="1500" b="1" dirty="0" smtClean="0"/>
              <a:t>(CDC)</a:t>
            </a:r>
            <a:endParaRPr lang="pt-BR" sz="1500" b="1"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800" dirty="0" smtClean="0"/>
              <a:t>PRÁTICAS ABUSIVAS</a:t>
            </a:r>
            <a:endParaRPr lang="pt-BR" sz="28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algn="just">
              <a:spcBef>
                <a:spcPts val="600"/>
              </a:spcBef>
              <a:spcAft>
                <a:spcPts val="600"/>
              </a:spcAft>
            </a:pPr>
            <a:r>
              <a:rPr lang="pt-BR" sz="2400" dirty="0" smtClean="0"/>
              <a:t>Venda casada;</a:t>
            </a:r>
          </a:p>
          <a:p>
            <a:pPr algn="just">
              <a:spcBef>
                <a:spcPts val="600"/>
              </a:spcBef>
              <a:spcAft>
                <a:spcPts val="600"/>
              </a:spcAft>
            </a:pPr>
            <a:r>
              <a:rPr lang="pt-BR" sz="2400" dirty="0" smtClean="0"/>
              <a:t>recusar atendimento às demandas dos consumidores;</a:t>
            </a:r>
          </a:p>
          <a:p>
            <a:pPr algn="just">
              <a:spcBef>
                <a:spcPts val="600"/>
              </a:spcBef>
              <a:spcAft>
                <a:spcPts val="600"/>
              </a:spcAft>
            </a:pPr>
            <a:r>
              <a:rPr lang="pt-BR" sz="2400" dirty="0" smtClean="0"/>
              <a:t>enviar ou entregar ao consumidor, sem solicitação prévia, qualquer produto, ou fornecer qualquer serviço; (equipara-se a amostras grátis, inexistindo obrigação de pagamento)</a:t>
            </a:r>
          </a:p>
          <a:p>
            <a:pPr algn="just">
              <a:spcBef>
                <a:spcPts val="600"/>
              </a:spcBef>
              <a:spcAft>
                <a:spcPts val="600"/>
              </a:spcAft>
            </a:pPr>
            <a:r>
              <a:rPr lang="pt-BR" sz="2400" dirty="0" smtClean="0"/>
              <a:t>prevalecer-se da fraqueza ou ignorância do consumidor para impingir-lhe seus produtos ou serviços;</a:t>
            </a:r>
          </a:p>
          <a:p>
            <a:pPr algn="just">
              <a:spcBef>
                <a:spcPts val="600"/>
              </a:spcBef>
              <a:spcAft>
                <a:spcPts val="600"/>
              </a:spcAft>
            </a:pPr>
            <a:r>
              <a:rPr lang="pt-BR" sz="2400" dirty="0" smtClean="0"/>
              <a:t>exigir do consumidor vantagem manifestamente excessiva;</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800" dirty="0" smtClean="0"/>
              <a:t>PRÁTICAS ABUSIVAS</a:t>
            </a:r>
            <a:endParaRPr lang="pt-BR" sz="28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algn="just">
              <a:spcBef>
                <a:spcPts val="600"/>
              </a:spcBef>
              <a:spcAft>
                <a:spcPts val="600"/>
              </a:spcAft>
            </a:pPr>
            <a:r>
              <a:rPr lang="pt-BR" sz="2400" dirty="0" smtClean="0"/>
              <a:t>executar serviços sem a prévia elaboração de orçamento e autorização expressa do consumidor;</a:t>
            </a:r>
          </a:p>
          <a:p>
            <a:pPr algn="just">
              <a:spcBef>
                <a:spcPts val="600"/>
              </a:spcBef>
              <a:spcAft>
                <a:spcPts val="600"/>
              </a:spcAft>
            </a:pPr>
            <a:r>
              <a:rPr lang="pt-BR" sz="2400" dirty="0" smtClean="0"/>
              <a:t>repassar informação depreciativa, referente a ato praticado pelo consumidor no exercício de seus direitos;</a:t>
            </a:r>
          </a:p>
          <a:p>
            <a:pPr algn="just">
              <a:spcBef>
                <a:spcPts val="600"/>
              </a:spcBef>
              <a:spcAft>
                <a:spcPts val="600"/>
              </a:spcAft>
            </a:pPr>
            <a:r>
              <a:rPr lang="pt-BR" sz="2400" dirty="0" smtClean="0"/>
              <a:t>Oferecer qualquer produto ou serviço em desacordo com as normas expedidas pelos órgãos oficiais competentes ou, se normas específicas não existirem, pela Associação Brasileira de Normas Técnicas ou outra entidade credenciada pelo Conselho Nacional de Metrologia, Normalização e Qualidade Industrial (</a:t>
            </a:r>
            <a:r>
              <a:rPr lang="pt-BR" sz="2400" dirty="0" err="1" smtClean="0"/>
              <a:t>Conmetro</a:t>
            </a:r>
            <a:r>
              <a:rPr lang="pt-BR" sz="2400" dirty="0" smtClean="0"/>
              <a:t>);</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800" dirty="0" smtClean="0"/>
              <a:t>PRÁTICAS ABUSIVAS</a:t>
            </a:r>
            <a:endParaRPr lang="pt-BR" sz="28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algn="just">
              <a:spcBef>
                <a:spcPts val="600"/>
              </a:spcBef>
              <a:spcAft>
                <a:spcPts val="600"/>
              </a:spcAft>
            </a:pPr>
            <a:r>
              <a:rPr lang="pt-BR" sz="2400" dirty="0" smtClean="0"/>
              <a:t>deixar de estipular prazo para o cumprimento de sua obrigação ou deixar a fixação de seu termo inicial a seu exclusivo critério;</a:t>
            </a:r>
          </a:p>
          <a:p>
            <a:pPr algn="just">
              <a:spcBef>
                <a:spcPts val="600"/>
              </a:spcBef>
              <a:spcAft>
                <a:spcPts val="600"/>
              </a:spcAft>
            </a:pPr>
            <a:r>
              <a:rPr lang="pt-BR" sz="2400" dirty="0" smtClean="0"/>
              <a:t>recusar a venda de bens ou a prestação de serviços, diretamente a quem se disponha a adquiri-los mediante pronto pagamento, ressalvados os casos de intermediação regulados em leis especiais;</a:t>
            </a:r>
          </a:p>
          <a:p>
            <a:pPr algn="just">
              <a:spcBef>
                <a:spcPts val="600"/>
              </a:spcBef>
              <a:spcAft>
                <a:spcPts val="600"/>
              </a:spcAft>
            </a:pPr>
            <a:r>
              <a:rPr lang="pt-BR" sz="2400" dirty="0" smtClean="0"/>
              <a:t>elevar sem justa causa o preço de produtos ou serviços;</a:t>
            </a:r>
          </a:p>
          <a:p>
            <a:pPr algn="just">
              <a:spcBef>
                <a:spcPts val="600"/>
              </a:spcBef>
              <a:spcAft>
                <a:spcPts val="600"/>
              </a:spcAft>
            </a:pPr>
            <a:r>
              <a:rPr lang="pt-BR" sz="2400" dirty="0" smtClean="0"/>
              <a:t>aplicar fórmula ou índice de reajuste diverso do legal ou contratualmente estabelecido.</a:t>
            </a:r>
            <a:endParaRPr lang="pt-BR" sz="2400" b="1"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graphicFrame>
        <p:nvGraphicFramePr>
          <p:cNvPr id="10" name="Espaço Reservado para Conteúdo 9"/>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800" dirty="0" smtClean="0"/>
              <a:t>COBRANÇA DE DÍVIDAS</a:t>
            </a:r>
            <a:endParaRPr lang="pt-BR" sz="28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algn="just"/>
            <a:r>
              <a:rPr lang="pt-BR" sz="2400" dirty="0" smtClean="0"/>
              <a:t>Consumidor inadimplente não será exposto:</a:t>
            </a:r>
          </a:p>
          <a:p>
            <a:pPr lvl="1" algn="just"/>
            <a:r>
              <a:rPr lang="pt-BR" sz="2000" dirty="0" smtClean="0"/>
              <a:t>a ridículo;</a:t>
            </a:r>
          </a:p>
          <a:p>
            <a:pPr lvl="1" algn="just"/>
            <a:r>
              <a:rPr lang="pt-BR" sz="2000" dirty="0" smtClean="0"/>
              <a:t>nem será submetido a qualquer tipo de constrangimento;</a:t>
            </a:r>
          </a:p>
          <a:p>
            <a:pPr lvl="1" algn="just"/>
            <a:r>
              <a:rPr lang="pt-BR" sz="2000" dirty="0" smtClean="0"/>
              <a:t>ou ameaça.</a:t>
            </a:r>
          </a:p>
          <a:p>
            <a:pPr lvl="1" algn="just"/>
            <a:endParaRPr lang="pt-BR" sz="2000" dirty="0" smtClean="0"/>
          </a:p>
          <a:p>
            <a:pPr algn="just"/>
            <a:r>
              <a:rPr lang="pt-BR" sz="2400" dirty="0" smtClean="0"/>
              <a:t> Cobrança indevida </a:t>
            </a:r>
            <a:r>
              <a:rPr lang="pt-BR" sz="2400" dirty="0" smtClean="0">
                <a:latin typeface="Lucida Sans Unicode"/>
                <a:cs typeface="Lucida Sans Unicode"/>
              </a:rPr>
              <a:t>⇛ </a:t>
            </a:r>
            <a:r>
              <a:rPr lang="pt-BR" sz="2400" dirty="0" smtClean="0"/>
              <a:t>repetição do indébito</a:t>
            </a:r>
          </a:p>
          <a:p>
            <a:pPr lvl="1" algn="just"/>
            <a:r>
              <a:rPr lang="pt-BR" sz="2000" dirty="0" smtClean="0"/>
              <a:t>Em dobro + correção monetária + juros legais</a:t>
            </a:r>
          </a:p>
          <a:p>
            <a:pPr lvl="1" algn="just"/>
            <a:r>
              <a:rPr lang="pt-BR" sz="2000" dirty="0" smtClean="0"/>
              <a:t>salvo hipótese de engano justificável.</a:t>
            </a:r>
          </a:p>
          <a:p>
            <a:pPr lvl="1" algn="just"/>
            <a:endParaRPr lang="pt-BR" sz="2000" dirty="0" smtClean="0"/>
          </a:p>
          <a:p>
            <a:pPr algn="just"/>
            <a:r>
              <a:rPr lang="pt-BR" sz="2400" dirty="0" smtClean="0"/>
              <a:t> Documentos de cobrança de débitos deverão constar:</a:t>
            </a:r>
          </a:p>
          <a:p>
            <a:pPr lvl="1" algn="just"/>
            <a:r>
              <a:rPr lang="pt-BR" sz="2000" dirty="0" smtClean="0"/>
              <a:t>nome;</a:t>
            </a:r>
          </a:p>
          <a:p>
            <a:pPr lvl="1" algn="just"/>
            <a:r>
              <a:rPr lang="pt-BR" sz="2000" dirty="0" smtClean="0"/>
              <a:t>endereço;</a:t>
            </a:r>
          </a:p>
          <a:p>
            <a:pPr lvl="1" algn="just"/>
            <a:r>
              <a:rPr lang="pt-BR" sz="2000" dirty="0" smtClean="0"/>
              <a:t>e CPF ou CNPJ do fornecedor do produto ou serviço.</a:t>
            </a:r>
            <a:endParaRPr lang="pt-BR" sz="2000"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800" dirty="0" smtClean="0"/>
              <a:t>CONTRATO</a:t>
            </a:r>
            <a:endParaRPr lang="pt-BR" sz="28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algn="just">
              <a:spcBef>
                <a:spcPts val="600"/>
              </a:spcBef>
              <a:spcAft>
                <a:spcPts val="600"/>
              </a:spcAft>
            </a:pPr>
            <a:r>
              <a:rPr lang="pt-BR" sz="2400" dirty="0" smtClean="0"/>
              <a:t>não obrigarão os consumidores, se não lhes for dada a oportunidade de tomar conhecimento prévio de seu conteúdo, ou se os respectivos instrumentos forem redigidos de modo a dificultar a compreensão de seu sentido e alcance e CONTRATO ADESÃO;</a:t>
            </a:r>
          </a:p>
          <a:p>
            <a:pPr algn="just">
              <a:spcBef>
                <a:spcPts val="600"/>
              </a:spcBef>
              <a:spcAft>
                <a:spcPts val="600"/>
              </a:spcAft>
            </a:pPr>
            <a:r>
              <a:rPr lang="pt-BR" sz="2400" b="1" u="sng" dirty="0" smtClean="0"/>
              <a:t>As cláusulas contratuais serão interpretadas de maneira mais favorável ao consumidor;</a:t>
            </a:r>
            <a:endParaRPr lang="pt-BR" sz="2400" dirty="0" smtClean="0"/>
          </a:p>
          <a:p>
            <a:pPr algn="just">
              <a:spcBef>
                <a:spcPts val="600"/>
              </a:spcBef>
              <a:spcAft>
                <a:spcPts val="600"/>
              </a:spcAft>
            </a:pPr>
            <a:r>
              <a:rPr lang="pt-BR" sz="2400" dirty="0" smtClean="0"/>
              <a:t>As declarações de vontade constantes de escritos particulares, recibos e pré-contratos relativos às relações de consumo vinculam o fornecedor;</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800" dirty="0" smtClean="0"/>
              <a:t>CONTRATO - GARANTIA</a:t>
            </a:r>
            <a:endParaRPr lang="pt-BR" sz="28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algn="just">
              <a:spcBef>
                <a:spcPts val="600"/>
              </a:spcBef>
              <a:spcAft>
                <a:spcPts val="600"/>
              </a:spcAft>
            </a:pPr>
            <a:r>
              <a:rPr lang="pt-BR" sz="2400" dirty="0" smtClean="0"/>
              <a:t>A garantia contratual é complementar à legal e será conferida mediante termo escrito;</a:t>
            </a:r>
          </a:p>
          <a:p>
            <a:pPr algn="just">
              <a:spcBef>
                <a:spcPts val="600"/>
              </a:spcBef>
              <a:spcAft>
                <a:spcPts val="600"/>
              </a:spcAft>
            </a:pPr>
            <a:endParaRPr lang="pt-BR" sz="2400" dirty="0" smtClean="0"/>
          </a:p>
          <a:p>
            <a:pPr algn="just">
              <a:spcBef>
                <a:spcPts val="600"/>
              </a:spcBef>
              <a:spcAft>
                <a:spcPts val="600"/>
              </a:spcAft>
            </a:pPr>
            <a:r>
              <a:rPr lang="pt-BR" sz="2400" dirty="0" smtClean="0"/>
              <a:t>O termo de garantia ou equivalente deve ser padronizado e esclarecer, de maneira adequada em que consiste a mesma garantia, bem como a forma, o prazo e o lugar em que pode ser exercitada e os ônus a cargo do consumidor, devendo ser-lhe entregue, devidamente preenchido pelo fornecedor, no ato do fornecimento, acompanhado de manual de instrução, de instalação e uso do produto em linguagem didática, com ilustrações; </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800" dirty="0" smtClean="0"/>
              <a:t>DIREITO DE ARREPENDIMENTO</a:t>
            </a:r>
            <a:endParaRPr lang="pt-BR" sz="28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algn="just">
              <a:spcBef>
                <a:spcPts val="600"/>
              </a:spcBef>
              <a:spcAft>
                <a:spcPts val="600"/>
              </a:spcAft>
            </a:pPr>
            <a:r>
              <a:rPr lang="pt-BR" sz="2400" dirty="0" smtClean="0"/>
              <a:t>O consumidor pode desistir do contrato, no prazo de 7 dias a contar de sua assinatura ou do ato de recebimento do produto ou serviço, sempre que a contratação de fornecimento de produtos e serviços ocorrer fora do estabelecimento comercial, especialmente por telefone ou a domicílio.</a:t>
            </a:r>
          </a:p>
          <a:p>
            <a:pPr algn="just">
              <a:spcBef>
                <a:spcPts val="600"/>
              </a:spcBef>
              <a:spcAft>
                <a:spcPts val="600"/>
              </a:spcAft>
            </a:pPr>
            <a:endParaRPr lang="pt-BR" sz="2400" dirty="0" smtClean="0"/>
          </a:p>
          <a:p>
            <a:pPr algn="just">
              <a:spcBef>
                <a:spcPts val="600"/>
              </a:spcBef>
              <a:spcAft>
                <a:spcPts val="600"/>
              </a:spcAft>
            </a:pPr>
            <a:r>
              <a:rPr lang="pt-BR" sz="2400" dirty="0" smtClean="0"/>
              <a:t>direito de arrependimento </a:t>
            </a:r>
            <a:r>
              <a:rPr lang="pt-BR" sz="2400" dirty="0" smtClean="0">
                <a:latin typeface="Lucida Sans Unicode"/>
                <a:cs typeface="Lucida Sans Unicode"/>
              </a:rPr>
              <a:t>⇛ </a:t>
            </a:r>
            <a:r>
              <a:rPr lang="pt-BR" sz="2400" dirty="0" smtClean="0"/>
              <a:t>valores eventualmente pagos, a qualquer título, durante o prazo de reflexão, serão devolvidos, de imediato, monetariamente atualizados.</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800" dirty="0" smtClean="0"/>
              <a:t>PUBLICIDADE</a:t>
            </a:r>
            <a:endParaRPr lang="pt-BR" sz="28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algn="just"/>
            <a:r>
              <a:rPr lang="pt-BR" sz="2400" dirty="0" smtClean="0"/>
              <a:t>A publicidade deve ser veiculada de tal forma que o consumidor, fácil e imediatamente, a identifique como tal.</a:t>
            </a:r>
          </a:p>
          <a:p>
            <a:pPr algn="just">
              <a:buNone/>
            </a:pPr>
            <a:endParaRPr lang="pt-BR" sz="2400" dirty="0" smtClean="0"/>
          </a:p>
          <a:p>
            <a:pPr algn="just"/>
            <a:r>
              <a:rPr lang="pt-BR" sz="2400" dirty="0" smtClean="0"/>
              <a:t>É proibida toda publicidade enganosa ou abusiva.</a:t>
            </a:r>
          </a:p>
          <a:p>
            <a:pPr algn="just">
              <a:buNone/>
            </a:pPr>
            <a:r>
              <a:rPr lang="pt-BR" sz="2400" dirty="0" smtClean="0"/>
              <a:t>    </a:t>
            </a:r>
            <a:endParaRPr lang="pt-BR" sz="2400" dirty="0"/>
          </a:p>
        </p:txBody>
      </p:sp>
      <p:graphicFrame>
        <p:nvGraphicFramePr>
          <p:cNvPr id="7" name="Diagrama 6"/>
          <p:cNvGraphicFramePr/>
          <p:nvPr/>
        </p:nvGraphicFramePr>
        <p:xfrm>
          <a:off x="142844" y="3357562"/>
          <a:ext cx="8858312"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785818"/>
          </a:xfrm>
        </p:spPr>
        <p:txBody>
          <a:bodyPr>
            <a:normAutofit fontScale="90000"/>
          </a:bodyPr>
          <a:lstStyle/>
          <a:p>
            <a:pPr algn="ctr"/>
            <a:r>
              <a:rPr lang="pt-BR" sz="3200" dirty="0" smtClean="0"/>
              <a:t>CONCEITOS BÁSICOS: Consumidor X Fornecedor</a:t>
            </a:r>
            <a:endParaRPr lang="pt-BR" sz="32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214282" y="1857364"/>
            <a:ext cx="8586790" cy="4500594"/>
          </a:xfrm>
        </p:spPr>
        <p:txBody>
          <a:bodyPr>
            <a:normAutofit fontScale="77500" lnSpcReduction="20000"/>
          </a:bodyPr>
          <a:lstStyle/>
          <a:p>
            <a:pPr marL="0" indent="0" algn="just">
              <a:lnSpc>
                <a:spcPct val="170000"/>
              </a:lnSpc>
              <a:spcBef>
                <a:spcPts val="0"/>
              </a:spcBef>
            </a:pPr>
            <a:r>
              <a:rPr lang="pt-BR" sz="2400" b="1" dirty="0" smtClean="0"/>
              <a:t> </a:t>
            </a:r>
            <a:r>
              <a:rPr lang="pt-BR" sz="2400" b="1" u="sng" dirty="0" smtClean="0"/>
              <a:t>CONSUMIDOR</a:t>
            </a:r>
            <a:r>
              <a:rPr lang="pt-BR" sz="2400" dirty="0" smtClean="0"/>
              <a:t> </a:t>
            </a:r>
            <a:r>
              <a:rPr lang="pt-BR" sz="2400" dirty="0" smtClean="0">
                <a:cs typeface="Lucida Sans Unicode"/>
              </a:rPr>
              <a:t>⇛</a:t>
            </a:r>
            <a:r>
              <a:rPr lang="pt-BR" sz="2400" dirty="0" smtClean="0"/>
              <a:t> PF ou PJ, inclusive coletividade de pessoas, ainda que indetermináveis, que adquire ou utiliza produto ou serviço como destinatário final.</a:t>
            </a:r>
          </a:p>
          <a:p>
            <a:pPr marL="0" indent="0" algn="just">
              <a:lnSpc>
                <a:spcPct val="170000"/>
              </a:lnSpc>
              <a:spcBef>
                <a:spcPts val="0"/>
              </a:spcBef>
            </a:pPr>
            <a:endParaRPr lang="pt-BR" sz="2400" dirty="0" smtClean="0">
              <a:cs typeface="Lucida Sans Unicode"/>
            </a:endParaRPr>
          </a:p>
          <a:p>
            <a:pPr marL="0" indent="0" algn="just">
              <a:lnSpc>
                <a:spcPct val="170000"/>
              </a:lnSpc>
              <a:spcBef>
                <a:spcPts val="0"/>
              </a:spcBef>
            </a:pPr>
            <a:r>
              <a:rPr lang="pt-BR" sz="2400" dirty="0" smtClean="0"/>
              <a:t> </a:t>
            </a:r>
            <a:r>
              <a:rPr lang="pt-BR" sz="2400" b="1" u="sng" dirty="0" smtClean="0"/>
              <a:t>FORNECEDOR</a:t>
            </a:r>
            <a:r>
              <a:rPr lang="pt-BR" sz="2400" dirty="0" smtClean="0"/>
              <a:t> </a:t>
            </a:r>
            <a:r>
              <a:rPr lang="pt-BR" sz="2400" dirty="0" smtClean="0">
                <a:cs typeface="Lucida Sans Unicode"/>
              </a:rPr>
              <a:t>⇛</a:t>
            </a:r>
            <a:r>
              <a:rPr lang="pt-BR" sz="2400" dirty="0" smtClean="0"/>
              <a:t> é toda pessoa física ou jurídica, pública ou privada, nacional ou estrangeira, bem como os entes despersonalizados, que desenvolvem atividade de produção, montagem, criação, construção, transformação, importação, exportação, distribuição ou comercialização de produtos ou prestação de serviços.</a:t>
            </a:r>
            <a:endParaRPr lang="pt-BR" sz="2400" b="1"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800" dirty="0" smtClean="0"/>
              <a:t>PUBLICIDADE ENGANOSA</a:t>
            </a:r>
            <a:endParaRPr lang="pt-BR" sz="28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algn="just"/>
            <a:r>
              <a:rPr lang="pt-BR" sz="2400" dirty="0" smtClean="0"/>
              <a:t>Qualquer modalidade de informação ou comunicação de caráter publicitário, inteira ou parcialmente falsa, ou, por qualquer outro modo, mesmo por omissão, capaz de induzir em erro o consumidor a respeito da natureza, características, qualidade, quantidade, propriedades, origem, preço e quaisquer outros dados sobre produtos e serviços.</a:t>
            </a:r>
          </a:p>
          <a:p>
            <a:pPr algn="just"/>
            <a:endParaRPr lang="pt-BR" sz="2400" dirty="0" smtClean="0"/>
          </a:p>
          <a:p>
            <a:pPr algn="just"/>
            <a:r>
              <a:rPr lang="pt-BR" sz="2400" dirty="0" smtClean="0"/>
              <a:t>A publicidade é enganosa por omissão quando deixar de informar sobre dado essencial do produto ou serviço.</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800" dirty="0" smtClean="0"/>
              <a:t>PUBLICIDADE ABUSIVA</a:t>
            </a:r>
            <a:endParaRPr lang="pt-BR" sz="28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algn="just">
              <a:lnSpc>
                <a:spcPct val="150000"/>
              </a:lnSpc>
            </a:pPr>
            <a:r>
              <a:rPr lang="pt-BR" sz="2400" dirty="0" smtClean="0"/>
              <a:t>É abusiva, dentre outras a publicidade discriminatória de qualquer natureza, a que incite à violência, explore o medo ou a superstição, se aproveite da deficiência de julgamento e experiência da criança, desrespeita valores ambientais, ou que seja capaz de induzir o consumidor a se comportar de forma prejudicial ou perigosa à sua saúde ou segurança.   </a:t>
            </a:r>
            <a:endParaRPr lang="pt-BR" sz="2400"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500" dirty="0" smtClean="0"/>
              <a:t>EXIGÊNCIAS DE INFORMAÇÃO DAS AGÊNCIAS DE TURISMO</a:t>
            </a:r>
            <a:endParaRPr lang="pt-BR" sz="25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algn="just">
              <a:lnSpc>
                <a:spcPct val="150000"/>
              </a:lnSpc>
            </a:pPr>
            <a:r>
              <a:rPr lang="pt-BR" sz="2400" dirty="0" smtClean="0"/>
              <a:t>Viagens ao exterior:</a:t>
            </a:r>
          </a:p>
          <a:p>
            <a:pPr lvl="1" algn="just">
              <a:lnSpc>
                <a:spcPct val="150000"/>
              </a:lnSpc>
            </a:pPr>
            <a:r>
              <a:rPr lang="pt-BR" sz="2000" dirty="0" smtClean="0"/>
              <a:t>r</a:t>
            </a:r>
            <a:r>
              <a:rPr lang="pt-BR" sz="2000" dirty="0" smtClean="0">
                <a:latin typeface="Lucida Sans Unicode"/>
                <a:cs typeface="Lucida Sans Unicode"/>
              </a:rPr>
              <a:t>egras jurídicas ou comportamentais diferentes do Brasil;</a:t>
            </a:r>
          </a:p>
          <a:p>
            <a:pPr lvl="1" algn="just">
              <a:lnSpc>
                <a:spcPct val="150000"/>
              </a:lnSpc>
            </a:pPr>
            <a:r>
              <a:rPr lang="pt-BR" sz="2000" dirty="0" smtClean="0">
                <a:latin typeface="Lucida Sans Unicode"/>
                <a:cs typeface="Lucida Sans Unicode"/>
              </a:rPr>
              <a:t>Documentação para entrada em país estrangeiro;</a:t>
            </a:r>
          </a:p>
          <a:p>
            <a:pPr algn="just">
              <a:lnSpc>
                <a:spcPct val="150000"/>
              </a:lnSpc>
            </a:pPr>
            <a:r>
              <a:rPr lang="pt-BR" sz="2400" dirty="0" smtClean="0">
                <a:latin typeface="Lucida Sans Unicode"/>
                <a:cs typeface="Lucida Sans Unicode"/>
              </a:rPr>
              <a:t>Horário de apresentação para embarques;</a:t>
            </a:r>
          </a:p>
          <a:p>
            <a:pPr algn="just">
              <a:lnSpc>
                <a:spcPct val="150000"/>
              </a:lnSpc>
            </a:pPr>
            <a:r>
              <a:rPr lang="pt-BR" sz="2400" dirty="0" smtClean="0">
                <a:latin typeface="Lucida Sans Unicode"/>
                <a:cs typeface="Lucida Sans Unicode"/>
              </a:rPr>
              <a:t>Em caso de venda de bilhete aéreo:</a:t>
            </a:r>
          </a:p>
          <a:p>
            <a:pPr lvl="1" algn="just">
              <a:lnSpc>
                <a:spcPct val="150000"/>
              </a:lnSpc>
            </a:pPr>
            <a:r>
              <a:rPr lang="pt-BR" sz="2000" dirty="0" smtClean="0">
                <a:latin typeface="Lucida Sans Unicode"/>
                <a:cs typeface="Lucida Sans Unicode"/>
              </a:rPr>
              <a:t>a companhia aérea;</a:t>
            </a:r>
          </a:p>
          <a:p>
            <a:pPr lvl="1" algn="just">
              <a:lnSpc>
                <a:spcPct val="150000"/>
              </a:lnSpc>
            </a:pPr>
            <a:r>
              <a:rPr lang="pt-BR" sz="2000" dirty="0" smtClean="0">
                <a:latin typeface="Lucida Sans Unicode"/>
                <a:cs typeface="Lucida Sans Unicode"/>
              </a:rPr>
              <a:t>o tipo de aeronave;</a:t>
            </a:r>
          </a:p>
          <a:p>
            <a:pPr lvl="1" algn="just">
              <a:lnSpc>
                <a:spcPct val="150000"/>
              </a:lnSpc>
            </a:pPr>
            <a:r>
              <a:rPr lang="pt-BR" sz="2000" dirty="0" smtClean="0">
                <a:latin typeface="Lucida Sans Unicode"/>
                <a:cs typeface="Lucida Sans Unicode"/>
              </a:rPr>
              <a:t>a classe da passagem;</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500" dirty="0" smtClean="0"/>
              <a:t>EXIGÊNCIAS DE INFORMAÇÃO DAS AGÊNCIAS DE TURISMO</a:t>
            </a:r>
            <a:endParaRPr lang="pt-BR" sz="25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algn="just">
              <a:lnSpc>
                <a:spcPct val="150000"/>
              </a:lnSpc>
            </a:pPr>
            <a:r>
              <a:rPr lang="pt-BR" sz="2400" dirty="0" smtClean="0"/>
              <a:t>Pacotes de ecoturismo:</a:t>
            </a:r>
          </a:p>
          <a:p>
            <a:pPr lvl="1" algn="just">
              <a:lnSpc>
                <a:spcPct val="150000"/>
              </a:lnSpc>
            </a:pPr>
            <a:r>
              <a:rPr lang="pt-BR" sz="2000" dirty="0" smtClean="0"/>
              <a:t>Aspectos principais da legislação ambiental;</a:t>
            </a:r>
          </a:p>
          <a:p>
            <a:pPr lvl="1" algn="just">
              <a:lnSpc>
                <a:spcPct val="150000"/>
              </a:lnSpc>
            </a:pPr>
            <a:r>
              <a:rPr lang="pt-BR" sz="2000" dirty="0" smtClean="0"/>
              <a:t>Limitações de condutas;</a:t>
            </a:r>
          </a:p>
          <a:p>
            <a:pPr lvl="1" algn="just">
              <a:lnSpc>
                <a:spcPct val="150000"/>
              </a:lnSpc>
            </a:pPr>
            <a:r>
              <a:rPr lang="pt-BR" sz="2000" dirty="0" smtClean="0"/>
              <a:t>Riscos inerentes à localidade e atividades;</a:t>
            </a:r>
          </a:p>
          <a:p>
            <a:pPr lvl="1" algn="just">
              <a:lnSpc>
                <a:spcPct val="150000"/>
              </a:lnSpc>
            </a:pPr>
            <a:r>
              <a:rPr lang="pt-BR" sz="2000" dirty="0" smtClean="0"/>
              <a:t>Necessidade de vacinas;</a:t>
            </a:r>
          </a:p>
          <a:p>
            <a:pPr lvl="1" algn="just">
              <a:lnSpc>
                <a:spcPct val="150000"/>
              </a:lnSpc>
            </a:pPr>
            <a:r>
              <a:rPr lang="pt-BR" sz="2000" dirty="0" smtClean="0"/>
              <a:t>Objetos pessoais necessários;</a:t>
            </a:r>
          </a:p>
          <a:p>
            <a:pPr lvl="1" algn="just">
              <a:lnSpc>
                <a:spcPct val="150000"/>
              </a:lnSpc>
            </a:pPr>
            <a:r>
              <a:rPr lang="pt-BR" sz="2000" dirty="0" smtClean="0"/>
              <a:t>Etc.</a:t>
            </a:r>
            <a:endParaRPr lang="pt-BR" sz="2400"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500" dirty="0" smtClean="0"/>
              <a:t>EXIGÊNCIAS DE TRANSPORTADORAS TURÍSTICAS</a:t>
            </a:r>
            <a:endParaRPr lang="pt-BR" sz="25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lnSpcReduction="10000"/>
          </a:bodyPr>
          <a:lstStyle/>
          <a:p>
            <a:pPr algn="just">
              <a:lnSpc>
                <a:spcPct val="150000"/>
              </a:lnSpc>
            </a:pPr>
            <a:r>
              <a:rPr lang="pt-BR" sz="2400" dirty="0" smtClean="0"/>
              <a:t>Os veículos devem estar:</a:t>
            </a:r>
          </a:p>
          <a:p>
            <a:pPr lvl="1" algn="just">
              <a:lnSpc>
                <a:spcPct val="150000"/>
              </a:lnSpc>
            </a:pPr>
            <a:r>
              <a:rPr lang="pt-BR" sz="2000" dirty="0" smtClean="0"/>
              <a:t>em perfeitas condições de manutenção;</a:t>
            </a:r>
          </a:p>
          <a:p>
            <a:pPr lvl="1" algn="just">
              <a:lnSpc>
                <a:spcPct val="150000"/>
              </a:lnSpc>
            </a:pPr>
            <a:r>
              <a:rPr lang="pt-BR" sz="2000" dirty="0" smtClean="0"/>
              <a:t>devidamente licenciados;</a:t>
            </a:r>
          </a:p>
          <a:p>
            <a:pPr lvl="1" algn="just">
              <a:lnSpc>
                <a:spcPct val="150000"/>
              </a:lnSpc>
            </a:pPr>
            <a:r>
              <a:rPr lang="pt-BR" sz="2000" dirty="0" smtClean="0"/>
              <a:t>com todos os equipamentos de segurança;</a:t>
            </a:r>
          </a:p>
          <a:p>
            <a:pPr lvl="1" algn="just">
              <a:lnSpc>
                <a:spcPct val="150000"/>
              </a:lnSpc>
            </a:pPr>
            <a:r>
              <a:rPr lang="pt-BR" sz="2000" dirty="0" smtClean="0"/>
              <a:t>com informações claras de segurança, higiene e etc.</a:t>
            </a:r>
          </a:p>
          <a:p>
            <a:pPr algn="just">
              <a:lnSpc>
                <a:spcPct val="150000"/>
              </a:lnSpc>
            </a:pPr>
            <a:r>
              <a:rPr lang="pt-BR" sz="2400" dirty="0" smtClean="0">
                <a:latin typeface="Lucida Sans Unicode"/>
                <a:cs typeface="Lucida Sans Unicode"/>
              </a:rPr>
              <a:t>Informar:</a:t>
            </a:r>
          </a:p>
          <a:p>
            <a:pPr lvl="1" algn="just">
              <a:lnSpc>
                <a:spcPct val="150000"/>
              </a:lnSpc>
            </a:pPr>
            <a:r>
              <a:rPr lang="pt-BR" sz="2000" dirty="0" smtClean="0">
                <a:latin typeface="Lucida Sans Unicode"/>
                <a:cs typeface="Lucida Sans Unicode"/>
              </a:rPr>
              <a:t>Horário de embarque e previsão de chegada;</a:t>
            </a:r>
          </a:p>
          <a:p>
            <a:pPr lvl="1" algn="just">
              <a:lnSpc>
                <a:spcPct val="150000"/>
              </a:lnSpc>
            </a:pPr>
            <a:r>
              <a:rPr lang="pt-BR" sz="2000" dirty="0" smtClean="0">
                <a:latin typeface="Lucida Sans Unicode"/>
                <a:cs typeface="Lucida Sans Unicode"/>
              </a:rPr>
              <a:t>Trajeto a ser realizado;</a:t>
            </a:r>
          </a:p>
          <a:p>
            <a:pPr lvl="1" algn="just">
              <a:lnSpc>
                <a:spcPct val="150000"/>
              </a:lnSpc>
            </a:pPr>
            <a:r>
              <a:rPr lang="pt-BR" sz="2000" dirty="0" smtClean="0">
                <a:latin typeface="Lucida Sans Unicode"/>
                <a:cs typeface="Lucida Sans Unicode"/>
              </a:rPr>
              <a:t>Paradas</a:t>
            </a:r>
          </a:p>
          <a:p>
            <a:pPr lvl="1" algn="just">
              <a:lnSpc>
                <a:spcPct val="150000"/>
              </a:lnSpc>
            </a:pPr>
            <a:r>
              <a:rPr lang="pt-BR" sz="2000" dirty="0" smtClean="0">
                <a:latin typeface="Lucida Sans Unicode"/>
                <a:cs typeface="Lucida Sans Unicode"/>
              </a:rPr>
              <a:t>Quantidade e condições de transporte de bagagens.</a:t>
            </a:r>
          </a:p>
          <a:p>
            <a:pPr algn="just">
              <a:lnSpc>
                <a:spcPct val="150000"/>
              </a:lnSpc>
            </a:pPr>
            <a:endParaRPr lang="pt-BR" sz="2000" dirty="0" smtClean="0">
              <a:latin typeface="Lucida Sans Unicode"/>
              <a:cs typeface="Lucida Sans Unicode"/>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500" dirty="0" smtClean="0"/>
              <a:t>EXIGÊNCIAS DE ORGANIZAÇÃO DE EVENTOS</a:t>
            </a:r>
            <a:endParaRPr lang="pt-BR" sz="25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algn="just">
              <a:lnSpc>
                <a:spcPct val="150000"/>
              </a:lnSpc>
            </a:pPr>
            <a:r>
              <a:rPr lang="pt-BR" sz="2400" dirty="0" smtClean="0"/>
              <a:t>Definir de forma ampla:</a:t>
            </a:r>
          </a:p>
          <a:p>
            <a:pPr lvl="1" algn="just">
              <a:lnSpc>
                <a:spcPct val="150000"/>
              </a:lnSpc>
            </a:pPr>
            <a:r>
              <a:rPr lang="pt-BR" sz="2000" dirty="0" smtClean="0"/>
              <a:t>Natureza e descrição do evento;</a:t>
            </a:r>
          </a:p>
          <a:p>
            <a:pPr lvl="1" algn="just">
              <a:lnSpc>
                <a:spcPct val="150000"/>
              </a:lnSpc>
            </a:pPr>
            <a:r>
              <a:rPr lang="pt-BR" sz="2000" dirty="0" smtClean="0"/>
              <a:t>Equipamento e instalações utilizadas;</a:t>
            </a:r>
          </a:p>
          <a:p>
            <a:pPr lvl="1" algn="just">
              <a:lnSpc>
                <a:spcPct val="150000"/>
              </a:lnSpc>
            </a:pPr>
            <a:r>
              <a:rPr lang="pt-BR" sz="2000" dirty="0" smtClean="0"/>
              <a:t>Programação e datas;</a:t>
            </a:r>
          </a:p>
          <a:p>
            <a:pPr lvl="1" algn="just">
              <a:lnSpc>
                <a:spcPct val="150000"/>
              </a:lnSpc>
            </a:pPr>
            <a:r>
              <a:rPr lang="pt-BR" sz="2000" dirty="0" smtClean="0"/>
              <a:t>Proibições</a:t>
            </a:r>
          </a:p>
          <a:p>
            <a:pPr lvl="1" algn="just">
              <a:lnSpc>
                <a:spcPct val="150000"/>
              </a:lnSpc>
            </a:pPr>
            <a:endParaRPr lang="pt-BR" sz="2000" dirty="0" smtClean="0"/>
          </a:p>
          <a:p>
            <a:pPr algn="just">
              <a:lnSpc>
                <a:spcPct val="150000"/>
              </a:lnSpc>
            </a:pPr>
            <a:r>
              <a:rPr lang="pt-BR" sz="2400" dirty="0" smtClean="0">
                <a:latin typeface="Lucida Sans Unicode"/>
                <a:cs typeface="Lucida Sans Unicode"/>
              </a:rPr>
              <a:t>Licenças e autorizações dos órgãos competentes</a:t>
            </a:r>
            <a:endParaRPr lang="pt-BR" sz="2000" dirty="0" smtClean="0">
              <a:latin typeface="Lucida Sans Unicode"/>
              <a:cs typeface="Lucida Sans Unicode"/>
            </a:endParaRPr>
          </a:p>
          <a:p>
            <a:pPr algn="just">
              <a:lnSpc>
                <a:spcPct val="150000"/>
              </a:lnSpc>
            </a:pPr>
            <a:endParaRPr lang="pt-BR" sz="2000" dirty="0" smtClean="0">
              <a:latin typeface="Lucida Sans Unicode"/>
              <a:cs typeface="Lucida Sans Unicode"/>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500" dirty="0" smtClean="0"/>
              <a:t>EXIGÊNCIAS DE MEIOS DE HOSPEDAGEM</a:t>
            </a:r>
            <a:endParaRPr lang="pt-BR" sz="25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algn="just">
              <a:lnSpc>
                <a:spcPct val="150000"/>
              </a:lnSpc>
            </a:pPr>
            <a:r>
              <a:rPr lang="pt-BR" sz="2400" dirty="0" smtClean="0"/>
              <a:t>Afixação de preços e horário de início e término da diária, bem como do tipo de diária;</a:t>
            </a:r>
          </a:p>
          <a:p>
            <a:pPr algn="just">
              <a:lnSpc>
                <a:spcPct val="150000"/>
              </a:lnSpc>
            </a:pPr>
            <a:r>
              <a:rPr lang="pt-BR" sz="2400" dirty="0" smtClean="0">
                <a:latin typeface="Lucida Sans Unicode"/>
                <a:cs typeface="Lucida Sans Unicode"/>
              </a:rPr>
              <a:t>Afixação de preços de produtos e serviços </a:t>
            </a:r>
            <a:r>
              <a:rPr lang="pt-BR" sz="2400" dirty="0" err="1" smtClean="0">
                <a:latin typeface="Lucida Sans Unicode"/>
                <a:cs typeface="Lucida Sans Unicode"/>
              </a:rPr>
              <a:t>ofericidos</a:t>
            </a:r>
            <a:r>
              <a:rPr lang="pt-BR" sz="2400" dirty="0" smtClean="0">
                <a:latin typeface="Lucida Sans Unicode"/>
                <a:cs typeface="Lucida Sans Unicode"/>
              </a:rPr>
              <a:t> aos hospedes;</a:t>
            </a:r>
          </a:p>
          <a:p>
            <a:pPr algn="just">
              <a:lnSpc>
                <a:spcPct val="150000"/>
              </a:lnSpc>
            </a:pPr>
            <a:r>
              <a:rPr lang="pt-BR" sz="2400" dirty="0" smtClean="0">
                <a:latin typeface="Lucida Sans Unicode"/>
                <a:cs typeface="Lucida Sans Unicode"/>
              </a:rPr>
              <a:t>Informação prévia sobre eventual multa por cancelamento de diária;</a:t>
            </a:r>
          </a:p>
          <a:p>
            <a:pPr algn="just">
              <a:lnSpc>
                <a:spcPct val="150000"/>
              </a:lnSpc>
            </a:pPr>
            <a:r>
              <a:rPr lang="pt-BR" sz="2400" dirty="0" smtClean="0">
                <a:latin typeface="Lucida Sans Unicode"/>
                <a:cs typeface="Lucida Sans Unicode"/>
              </a:rPr>
              <a:t>Comunicação dos cuidados a serem tomados com bagagens e existência de cofres;</a:t>
            </a:r>
            <a:endParaRPr lang="pt-BR" sz="2000" dirty="0" smtClean="0">
              <a:latin typeface="Lucida Sans Unicode"/>
              <a:cs typeface="Lucida Sans Unicode"/>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500" dirty="0" smtClean="0"/>
              <a:t>EXIGÊNCIAS DE MEIOS DE HOSPEDAGEM</a:t>
            </a:r>
            <a:endParaRPr lang="pt-BR" sz="25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algn="just">
              <a:lnSpc>
                <a:spcPct val="150000"/>
              </a:lnSpc>
            </a:pPr>
            <a:r>
              <a:rPr lang="pt-BR" sz="2400" dirty="0" smtClean="0"/>
              <a:t>Informação de cuidados no uso de equipamentos como piscinas, sauna, salão de jogos etc.</a:t>
            </a:r>
          </a:p>
          <a:p>
            <a:pPr algn="just">
              <a:lnSpc>
                <a:spcPct val="150000"/>
              </a:lnSpc>
            </a:pPr>
            <a:r>
              <a:rPr lang="pt-BR" sz="2400" dirty="0" smtClean="0">
                <a:latin typeface="Lucida Sans Unicode"/>
                <a:cs typeface="Lucida Sans Unicode"/>
              </a:rPr>
              <a:t>Na piscina:</a:t>
            </a:r>
          </a:p>
          <a:p>
            <a:pPr lvl="1" algn="just">
              <a:lnSpc>
                <a:spcPct val="150000"/>
              </a:lnSpc>
            </a:pPr>
            <a:r>
              <a:rPr lang="pt-BR" sz="2000" dirty="0" smtClean="0">
                <a:latin typeface="Lucida Sans Unicode"/>
                <a:cs typeface="Lucida Sans Unicode"/>
              </a:rPr>
              <a:t>Informar ausência de salva-vidas;</a:t>
            </a:r>
          </a:p>
          <a:p>
            <a:pPr lvl="1" algn="just">
              <a:lnSpc>
                <a:spcPct val="150000"/>
              </a:lnSpc>
            </a:pPr>
            <a:r>
              <a:rPr lang="pt-BR" sz="2000" dirty="0" smtClean="0">
                <a:latin typeface="Lucida Sans Unicode"/>
                <a:cs typeface="Lucida Sans Unicode"/>
              </a:rPr>
              <a:t>Informar profundidade da piscina;</a:t>
            </a:r>
          </a:p>
          <a:p>
            <a:pPr lvl="1" algn="just">
              <a:lnSpc>
                <a:spcPct val="150000"/>
              </a:lnSpc>
            </a:pPr>
            <a:r>
              <a:rPr lang="pt-BR" sz="2000" dirty="0" smtClean="0">
                <a:latin typeface="Lucida Sans Unicode"/>
                <a:cs typeface="Lucida Sans Unicode"/>
              </a:rPr>
              <a:t>Proibir crianças desacompanhadas;</a:t>
            </a:r>
          </a:p>
          <a:p>
            <a:pPr lvl="1" algn="just">
              <a:lnSpc>
                <a:spcPct val="150000"/>
              </a:lnSpc>
            </a:pPr>
            <a:r>
              <a:rPr lang="pt-BR" sz="2000" dirty="0" smtClean="0">
                <a:latin typeface="Lucida Sans Unicode"/>
                <a:cs typeface="Lucida Sans Unicode"/>
              </a:rPr>
              <a:t>Alertar para os devidos cuidados</a:t>
            </a:r>
          </a:p>
          <a:p>
            <a:pPr algn="just">
              <a:lnSpc>
                <a:spcPct val="150000"/>
              </a:lnSpc>
              <a:buNone/>
            </a:pPr>
            <a:endParaRPr lang="pt-BR" sz="2000" dirty="0" smtClean="0">
              <a:latin typeface="Lucida Sans Unicode"/>
              <a:cs typeface="Lucida Sans Unicode"/>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Autofit/>
          </a:bodyPr>
          <a:lstStyle/>
          <a:p>
            <a:pPr algn="ctr"/>
            <a:r>
              <a:rPr lang="pt-BR" sz="2500" dirty="0" smtClean="0"/>
              <a:t>EXIGÊNCIAS DE MEIOS DE HOSPEDAGEM</a:t>
            </a:r>
            <a:endParaRPr lang="pt-BR" sz="25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a:bodyPr>
          <a:lstStyle/>
          <a:p>
            <a:pPr algn="just">
              <a:lnSpc>
                <a:spcPct val="150000"/>
              </a:lnSpc>
            </a:pPr>
            <a:r>
              <a:rPr lang="pt-BR" sz="2400" dirty="0" smtClean="0"/>
              <a:t>Com relação aos restaurantes:</a:t>
            </a:r>
          </a:p>
          <a:p>
            <a:pPr lvl="1" algn="just">
              <a:lnSpc>
                <a:spcPct val="150000"/>
              </a:lnSpc>
            </a:pPr>
            <a:r>
              <a:rPr lang="pt-BR" sz="2000" dirty="0" smtClean="0">
                <a:latin typeface="Lucida Sans Unicode"/>
                <a:cs typeface="Lucida Sans Unicode"/>
              </a:rPr>
              <a:t>Preços dos produtos e de eventual </a:t>
            </a:r>
            <a:r>
              <a:rPr lang="pt-BR" sz="2000" i="1" dirty="0" err="1" smtClean="0">
                <a:latin typeface="Lucida Sans Unicode"/>
                <a:cs typeface="Lucida Sans Unicode"/>
              </a:rPr>
              <a:t>couvert</a:t>
            </a:r>
            <a:r>
              <a:rPr lang="pt-BR" sz="2000" dirty="0" smtClean="0">
                <a:latin typeface="Lucida Sans Unicode"/>
                <a:cs typeface="Lucida Sans Unicode"/>
              </a:rPr>
              <a:t> artístico no cardápio;</a:t>
            </a:r>
          </a:p>
          <a:p>
            <a:pPr lvl="1" algn="just">
              <a:lnSpc>
                <a:spcPct val="150000"/>
              </a:lnSpc>
            </a:pPr>
            <a:r>
              <a:rPr lang="pt-BR" sz="2000" dirty="0" smtClean="0">
                <a:latin typeface="Lucida Sans Unicode"/>
                <a:cs typeface="Lucida Sans Unicode"/>
              </a:rPr>
              <a:t>Declarar que o </a:t>
            </a:r>
            <a:r>
              <a:rPr lang="pt-BR" sz="2000" i="1" dirty="0" err="1" smtClean="0">
                <a:cs typeface="Lucida Sans Unicode"/>
              </a:rPr>
              <a:t>couvert</a:t>
            </a:r>
            <a:r>
              <a:rPr lang="pt-BR" sz="2000" i="1" dirty="0" smtClean="0">
                <a:cs typeface="Lucida Sans Unicode"/>
              </a:rPr>
              <a:t>, assim como 10% </a:t>
            </a:r>
            <a:r>
              <a:rPr lang="pt-BR" sz="2000" dirty="0" smtClean="0">
                <a:cs typeface="Lucida Sans Unicode"/>
              </a:rPr>
              <a:t>do </a:t>
            </a:r>
            <a:r>
              <a:rPr lang="pt-BR" sz="2000" dirty="0" err="1" smtClean="0">
                <a:cs typeface="Lucida Sans Unicode"/>
              </a:rPr>
              <a:t>garçon</a:t>
            </a:r>
            <a:r>
              <a:rPr lang="pt-BR" sz="2000" dirty="0" smtClean="0">
                <a:cs typeface="Lucida Sans Unicode"/>
              </a:rPr>
              <a:t> são opcionais;</a:t>
            </a:r>
          </a:p>
          <a:p>
            <a:pPr lvl="1" algn="just">
              <a:lnSpc>
                <a:spcPct val="150000"/>
              </a:lnSpc>
            </a:pPr>
            <a:r>
              <a:rPr lang="pt-BR" sz="2000" dirty="0" smtClean="0">
                <a:latin typeface="Lucida Sans Unicode"/>
                <a:cs typeface="Lucida Sans Unicode"/>
              </a:rPr>
              <a:t>Informação sobre meios de pagamento.</a:t>
            </a:r>
          </a:p>
          <a:p>
            <a:pPr algn="just">
              <a:lnSpc>
                <a:spcPct val="150000"/>
              </a:lnSpc>
              <a:buNone/>
            </a:pPr>
            <a:endParaRPr lang="pt-BR" sz="2000" dirty="0" smtClean="0">
              <a:latin typeface="Lucida Sans Unicode"/>
              <a:cs typeface="Lucida Sans Unicode"/>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00034" y="3000372"/>
            <a:ext cx="8229600" cy="1071570"/>
          </a:xfrm>
        </p:spPr>
        <p:txBody>
          <a:bodyPr/>
          <a:lstStyle/>
          <a:p>
            <a:pPr algn="ctr"/>
            <a:r>
              <a:rPr lang="pt-BR" dirty="0" smtClean="0"/>
              <a:t>BOA NOITE!</a:t>
            </a:r>
            <a:endParaRPr lang="pt-BR" dirty="0"/>
          </a:p>
        </p:txBody>
      </p:sp>
      <p:sp>
        <p:nvSpPr>
          <p:cNvPr id="5" name="Espaço Reservado para Número de Slide 4"/>
          <p:cNvSpPr>
            <a:spLocks noGrp="1"/>
          </p:cNvSpPr>
          <p:nvPr>
            <p:ph type="sldNum" sz="quarter" idx="12"/>
          </p:nvPr>
        </p:nvSpPr>
        <p:spPr/>
        <p:txBody>
          <a:bodyPr/>
          <a:lstStyle/>
          <a:p>
            <a:fld id="{410596AA-431F-49E8-90CD-2F8124DE3994}" type="slidenum">
              <a:rPr lang="pt-BR" smtClean="0"/>
              <a:pPr/>
              <a:t>39</a:t>
            </a:fld>
            <a:endParaRPr lang="pt-B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00108"/>
            <a:ext cx="9144000" cy="571504"/>
          </a:xfrm>
        </p:spPr>
        <p:txBody>
          <a:bodyPr>
            <a:normAutofit fontScale="90000"/>
          </a:bodyPr>
          <a:lstStyle/>
          <a:p>
            <a:pPr algn="ctr"/>
            <a:r>
              <a:rPr lang="pt-BR" sz="3200" dirty="0" smtClean="0"/>
              <a:t>CONCEITOS BÁSICOS: Produto X Serviço</a:t>
            </a:r>
            <a:endParaRPr lang="pt-BR" sz="32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214282" y="1428736"/>
            <a:ext cx="8586790" cy="4929222"/>
          </a:xfrm>
        </p:spPr>
        <p:txBody>
          <a:bodyPr>
            <a:noAutofit/>
          </a:bodyPr>
          <a:lstStyle/>
          <a:p>
            <a:pPr marL="0" indent="0" algn="just">
              <a:lnSpc>
                <a:spcPct val="150000"/>
              </a:lnSpc>
              <a:spcBef>
                <a:spcPts val="0"/>
              </a:spcBef>
            </a:pPr>
            <a:r>
              <a:rPr lang="pt-BR" sz="2000" b="1" dirty="0" smtClean="0"/>
              <a:t> </a:t>
            </a:r>
            <a:r>
              <a:rPr lang="pt-BR" sz="2000" b="1" u="sng" dirty="0" smtClean="0"/>
              <a:t>PRODUTO</a:t>
            </a:r>
            <a:r>
              <a:rPr lang="pt-BR" sz="2000" dirty="0" smtClean="0"/>
              <a:t> </a:t>
            </a:r>
            <a:r>
              <a:rPr lang="pt-BR" sz="2000" dirty="0" smtClean="0">
                <a:cs typeface="Lucida Sans Unicode"/>
              </a:rPr>
              <a:t>⇛</a:t>
            </a:r>
            <a:r>
              <a:rPr lang="pt-BR" sz="2000" dirty="0" smtClean="0"/>
              <a:t> é qualquer bem:</a:t>
            </a:r>
          </a:p>
          <a:p>
            <a:pPr marL="256032" lvl="1" indent="0" algn="just">
              <a:lnSpc>
                <a:spcPct val="150000"/>
              </a:lnSpc>
              <a:spcBef>
                <a:spcPts val="0"/>
              </a:spcBef>
            </a:pPr>
            <a:r>
              <a:rPr lang="pt-BR" sz="2000" dirty="0" smtClean="0"/>
              <a:t> Móvel;</a:t>
            </a:r>
          </a:p>
          <a:p>
            <a:pPr marL="256032" lvl="1" indent="0" algn="just">
              <a:lnSpc>
                <a:spcPct val="150000"/>
              </a:lnSpc>
              <a:spcBef>
                <a:spcPts val="0"/>
              </a:spcBef>
            </a:pPr>
            <a:r>
              <a:rPr lang="pt-BR" sz="2000" dirty="0" smtClean="0"/>
              <a:t> Imóvel;</a:t>
            </a:r>
          </a:p>
          <a:p>
            <a:pPr marL="256032" lvl="1" indent="0" algn="just">
              <a:lnSpc>
                <a:spcPct val="150000"/>
              </a:lnSpc>
              <a:spcBef>
                <a:spcPts val="0"/>
              </a:spcBef>
            </a:pPr>
            <a:r>
              <a:rPr lang="pt-BR" sz="2000" dirty="0" smtClean="0"/>
              <a:t> Material;</a:t>
            </a:r>
          </a:p>
          <a:p>
            <a:pPr marL="256032" lvl="1" indent="0" algn="just">
              <a:lnSpc>
                <a:spcPct val="150000"/>
              </a:lnSpc>
              <a:spcBef>
                <a:spcPts val="0"/>
              </a:spcBef>
            </a:pPr>
            <a:r>
              <a:rPr lang="pt-BR" sz="2000" dirty="0" smtClean="0"/>
              <a:t> Imaterial.</a:t>
            </a:r>
          </a:p>
          <a:p>
            <a:pPr marL="256032" lvl="1" indent="0" algn="just">
              <a:lnSpc>
                <a:spcPct val="150000"/>
              </a:lnSpc>
              <a:spcBef>
                <a:spcPts val="0"/>
              </a:spcBef>
              <a:buNone/>
            </a:pPr>
            <a:endParaRPr lang="pt-BR" sz="2000" dirty="0" smtClean="0"/>
          </a:p>
          <a:p>
            <a:pPr marL="0" indent="0" algn="just">
              <a:lnSpc>
                <a:spcPct val="150000"/>
              </a:lnSpc>
              <a:spcBef>
                <a:spcPts val="0"/>
              </a:spcBef>
            </a:pPr>
            <a:r>
              <a:rPr lang="pt-BR" sz="2000" dirty="0" smtClean="0"/>
              <a:t> </a:t>
            </a:r>
            <a:r>
              <a:rPr lang="pt-BR" sz="2000" b="1" u="sng" dirty="0" smtClean="0"/>
              <a:t>SERVIÇO</a:t>
            </a:r>
            <a:r>
              <a:rPr lang="pt-BR" sz="2000" dirty="0" smtClean="0"/>
              <a:t> </a:t>
            </a:r>
            <a:r>
              <a:rPr lang="pt-BR" sz="2000" dirty="0" smtClean="0">
                <a:cs typeface="Lucida Sans Unicode"/>
              </a:rPr>
              <a:t>⇛</a:t>
            </a:r>
            <a:r>
              <a:rPr lang="pt-BR" sz="2000" dirty="0" smtClean="0"/>
              <a:t> Serviço é qualquer atividade fornecida no mercado de consumo, mediante remuneração, inclusive as de natureza bancária, financeira, de crédito e securitária, salvo as decorrentes das relações de caráter trabalhista.</a:t>
            </a:r>
            <a:endParaRPr lang="pt-BR" sz="2000" b="1"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785818"/>
          </a:xfrm>
        </p:spPr>
        <p:txBody>
          <a:bodyPr>
            <a:normAutofit/>
          </a:bodyPr>
          <a:lstStyle/>
          <a:p>
            <a:pPr algn="ctr"/>
            <a:r>
              <a:rPr lang="pt-BR" sz="3200" dirty="0" smtClean="0"/>
              <a:t>TURISMO = RELAÇÃO DE CONSUMO</a:t>
            </a:r>
            <a:endParaRPr lang="pt-BR" sz="32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graphicFrame>
        <p:nvGraphicFramePr>
          <p:cNvPr id="7" name="Diagrama 6"/>
          <p:cNvGraphicFramePr/>
          <p:nvPr/>
        </p:nvGraphicFramePr>
        <p:xfrm>
          <a:off x="285720" y="1714488"/>
          <a:ext cx="8572560" cy="5143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rmAutofit fontScale="90000"/>
          </a:bodyPr>
          <a:lstStyle/>
          <a:p>
            <a:pPr algn="ctr"/>
            <a:r>
              <a:rPr lang="pt-BR" sz="3200" dirty="0" smtClean="0"/>
              <a:t>DIREITOS BÁSICOS DO CONSUMIDOR</a:t>
            </a:r>
            <a:endParaRPr lang="pt-BR" sz="32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fontScale="92500"/>
          </a:bodyPr>
          <a:lstStyle/>
          <a:p>
            <a:pPr algn="just">
              <a:buNone/>
            </a:pPr>
            <a:r>
              <a:rPr lang="pt-BR" sz="2400" dirty="0" smtClean="0"/>
              <a:t>Art. 6º São direitos básicos do consumidor:</a:t>
            </a:r>
          </a:p>
          <a:p>
            <a:pPr algn="just">
              <a:buNone/>
            </a:pPr>
            <a:r>
              <a:rPr lang="pt-BR" sz="2400" dirty="0" smtClean="0"/>
              <a:t>I - a </a:t>
            </a:r>
            <a:r>
              <a:rPr lang="pt-BR" sz="2400" u="sng" dirty="0" smtClean="0"/>
              <a:t>proteção</a:t>
            </a:r>
            <a:r>
              <a:rPr lang="pt-BR" sz="2400" dirty="0" smtClean="0"/>
              <a:t> da </a:t>
            </a:r>
            <a:r>
              <a:rPr lang="pt-BR" sz="2400" u="sng" dirty="0" smtClean="0"/>
              <a:t>vida</a:t>
            </a:r>
            <a:r>
              <a:rPr lang="pt-BR" sz="2400" dirty="0" smtClean="0"/>
              <a:t>, </a:t>
            </a:r>
            <a:r>
              <a:rPr lang="pt-BR" sz="2400" u="sng" dirty="0" smtClean="0"/>
              <a:t>saúde</a:t>
            </a:r>
            <a:r>
              <a:rPr lang="pt-BR" sz="2400" dirty="0" smtClean="0"/>
              <a:t> e </a:t>
            </a:r>
            <a:r>
              <a:rPr lang="pt-BR" sz="2400" u="sng" dirty="0" smtClean="0"/>
              <a:t>segurança</a:t>
            </a:r>
            <a:r>
              <a:rPr lang="pt-BR" sz="2400" dirty="0" smtClean="0"/>
              <a:t> contra os </a:t>
            </a:r>
            <a:r>
              <a:rPr lang="pt-BR" sz="2400" u="sng" dirty="0" smtClean="0"/>
              <a:t>riscos provocados por práticas no fornecimento</a:t>
            </a:r>
            <a:r>
              <a:rPr lang="pt-BR" sz="2400" dirty="0" smtClean="0"/>
              <a:t> de produtos e </a:t>
            </a:r>
            <a:r>
              <a:rPr lang="pt-BR" sz="2400" u="sng" dirty="0" smtClean="0"/>
              <a:t>serviços considerados perigosos ou nocivos</a:t>
            </a:r>
            <a:r>
              <a:rPr lang="pt-BR" sz="2400" dirty="0" smtClean="0"/>
              <a:t>; </a:t>
            </a:r>
            <a:r>
              <a:rPr lang="pt-BR" sz="1900" dirty="0" smtClean="0"/>
              <a:t>(Ex: </a:t>
            </a:r>
            <a:r>
              <a:rPr lang="pt-BR" sz="1900" i="1" dirty="0" smtClean="0"/>
              <a:t>banana </a:t>
            </a:r>
            <a:r>
              <a:rPr lang="pt-BR" sz="1900" i="1" dirty="0" err="1" smtClean="0"/>
              <a:t>boat</a:t>
            </a:r>
            <a:r>
              <a:rPr lang="pt-BR" sz="1900" dirty="0" smtClean="0"/>
              <a:t>)</a:t>
            </a:r>
          </a:p>
          <a:p>
            <a:pPr algn="just">
              <a:buNone/>
            </a:pPr>
            <a:r>
              <a:rPr lang="pt-BR" sz="2400" dirty="0" smtClean="0"/>
              <a:t>        </a:t>
            </a:r>
          </a:p>
          <a:p>
            <a:pPr algn="just">
              <a:buNone/>
            </a:pPr>
            <a:r>
              <a:rPr lang="pt-BR" sz="2400" dirty="0" smtClean="0"/>
              <a:t>II - a </a:t>
            </a:r>
            <a:r>
              <a:rPr lang="pt-BR" sz="2400" u="sng" dirty="0" smtClean="0"/>
              <a:t>educação e divulgação sobre o consumo adequado </a:t>
            </a:r>
            <a:r>
              <a:rPr lang="pt-BR" sz="2400" dirty="0" smtClean="0"/>
              <a:t>dos produtos e </a:t>
            </a:r>
            <a:r>
              <a:rPr lang="pt-BR" sz="2400" u="sng" dirty="0" smtClean="0"/>
              <a:t>serviços</a:t>
            </a:r>
            <a:r>
              <a:rPr lang="pt-BR" sz="2400" dirty="0" smtClean="0"/>
              <a:t>, asseguradas a </a:t>
            </a:r>
            <a:r>
              <a:rPr lang="pt-BR" sz="2400" u="sng" dirty="0" smtClean="0"/>
              <a:t>liberdade de escolha e a igualdade nas contratações</a:t>
            </a:r>
            <a:r>
              <a:rPr lang="pt-BR" sz="2400" dirty="0" smtClean="0"/>
              <a:t>;</a:t>
            </a:r>
          </a:p>
          <a:p>
            <a:pPr algn="just">
              <a:buNone/>
            </a:pPr>
            <a:r>
              <a:rPr lang="pt-BR" sz="2400" dirty="0" smtClean="0"/>
              <a:t>        </a:t>
            </a:r>
          </a:p>
          <a:p>
            <a:pPr algn="just">
              <a:buNone/>
            </a:pPr>
            <a:r>
              <a:rPr lang="pt-BR" sz="2400" dirty="0" smtClean="0"/>
              <a:t>III - a </a:t>
            </a:r>
            <a:r>
              <a:rPr lang="pt-BR" sz="2400" u="sng" dirty="0" smtClean="0"/>
              <a:t>informação adequada e clara sobre os diferentes produtos e serviços</a:t>
            </a:r>
            <a:r>
              <a:rPr lang="pt-BR" sz="2400" dirty="0" smtClean="0"/>
              <a:t>, com especificação correta de quantidade, características, composição, qualidade e preço, bem como sobre os riscos que apresentem;[...]                                                                       									</a:t>
            </a:r>
            <a:r>
              <a:rPr lang="pt-BR" sz="1500" b="1" dirty="0" smtClean="0"/>
              <a:t>(CDC)</a:t>
            </a:r>
            <a:endParaRPr lang="pt-BR" sz="1500" b="1"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rmAutofit fontScale="90000"/>
          </a:bodyPr>
          <a:lstStyle/>
          <a:p>
            <a:pPr algn="ctr"/>
            <a:r>
              <a:rPr lang="pt-BR" sz="3200" dirty="0" smtClean="0"/>
              <a:t>DIREITOS BÁSICOS DO CONSUMIDOR</a:t>
            </a:r>
            <a:endParaRPr lang="pt-BR" sz="32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4929222"/>
          </a:xfrm>
        </p:spPr>
        <p:txBody>
          <a:bodyPr>
            <a:normAutofit fontScale="92500"/>
          </a:bodyPr>
          <a:lstStyle/>
          <a:p>
            <a:pPr algn="just">
              <a:buNone/>
            </a:pPr>
            <a:r>
              <a:rPr lang="pt-BR" sz="2400" dirty="0" smtClean="0"/>
              <a:t>Art. 6º São direitos básicos do consumidor: [...]</a:t>
            </a:r>
          </a:p>
          <a:p>
            <a:pPr algn="just">
              <a:buNone/>
            </a:pPr>
            <a:r>
              <a:rPr lang="pt-BR" sz="2400" dirty="0" smtClean="0"/>
              <a:t>IV - a </a:t>
            </a:r>
            <a:r>
              <a:rPr lang="pt-BR" sz="2400" u="sng" dirty="0" smtClean="0"/>
              <a:t>proteção contra a publicidade enganosa e abusiva</a:t>
            </a:r>
            <a:r>
              <a:rPr lang="pt-BR" sz="2400" dirty="0" smtClean="0"/>
              <a:t>, </a:t>
            </a:r>
            <a:r>
              <a:rPr lang="pt-BR" sz="2400" u="sng" dirty="0" smtClean="0"/>
              <a:t>métodos comerciais coercitivos ou desleais</a:t>
            </a:r>
            <a:r>
              <a:rPr lang="pt-BR" sz="2400" dirty="0" smtClean="0"/>
              <a:t>, bem como contra </a:t>
            </a:r>
            <a:r>
              <a:rPr lang="pt-BR" sz="2400" u="sng" dirty="0" smtClean="0"/>
              <a:t>práticas e cláusulas abusivas </a:t>
            </a:r>
            <a:r>
              <a:rPr lang="pt-BR" sz="2400" dirty="0" smtClean="0"/>
              <a:t>ou impostas no fornecimento de produtos e serviços;</a:t>
            </a:r>
          </a:p>
          <a:p>
            <a:pPr algn="just">
              <a:buNone/>
            </a:pPr>
            <a:r>
              <a:rPr lang="pt-BR" sz="2400" dirty="0" smtClean="0"/>
              <a:t>        </a:t>
            </a:r>
          </a:p>
          <a:p>
            <a:pPr algn="just">
              <a:buNone/>
            </a:pPr>
            <a:r>
              <a:rPr lang="pt-BR" sz="2400" dirty="0" smtClean="0"/>
              <a:t>V - a </a:t>
            </a:r>
            <a:r>
              <a:rPr lang="pt-BR" sz="2400" u="sng" dirty="0" smtClean="0"/>
              <a:t>modificação das cláusulas contratuais</a:t>
            </a:r>
            <a:r>
              <a:rPr lang="pt-BR" sz="2400" dirty="0" smtClean="0"/>
              <a:t> que estabeleçam prestações </a:t>
            </a:r>
            <a:r>
              <a:rPr lang="pt-BR" sz="2400" u="sng" dirty="0" smtClean="0"/>
              <a:t>desproporcionais</a:t>
            </a:r>
            <a:r>
              <a:rPr lang="pt-BR" sz="2400" dirty="0" smtClean="0"/>
              <a:t> ou sua </a:t>
            </a:r>
            <a:r>
              <a:rPr lang="pt-BR" sz="2400" u="sng" dirty="0" smtClean="0"/>
              <a:t>revisão</a:t>
            </a:r>
            <a:r>
              <a:rPr lang="pt-BR" sz="2400" dirty="0" smtClean="0"/>
              <a:t> em razão de </a:t>
            </a:r>
            <a:r>
              <a:rPr lang="pt-BR" sz="2400" u="sng" dirty="0" smtClean="0"/>
              <a:t>fatos supervenientes</a:t>
            </a:r>
            <a:r>
              <a:rPr lang="pt-BR" sz="2400" dirty="0" smtClean="0"/>
              <a:t> que as </a:t>
            </a:r>
            <a:r>
              <a:rPr lang="pt-BR" sz="2400" u="sng" dirty="0" smtClean="0"/>
              <a:t>tornem excessivamente onerosas</a:t>
            </a:r>
            <a:r>
              <a:rPr lang="pt-BR" sz="2400" dirty="0" smtClean="0"/>
              <a:t>;</a:t>
            </a:r>
          </a:p>
          <a:p>
            <a:pPr algn="just">
              <a:buNone/>
            </a:pPr>
            <a:r>
              <a:rPr lang="pt-BR" sz="2400" dirty="0" smtClean="0"/>
              <a:t>        </a:t>
            </a:r>
          </a:p>
          <a:p>
            <a:pPr algn="just">
              <a:buNone/>
            </a:pPr>
            <a:r>
              <a:rPr lang="pt-BR" sz="2400" dirty="0" smtClean="0"/>
              <a:t>VI - a efetiva </a:t>
            </a:r>
            <a:r>
              <a:rPr lang="pt-BR" sz="2400" u="sng" dirty="0" smtClean="0"/>
              <a:t>prevenção e reparação de danos patrimoniais e morais, individuais, coletivos e difusos</a:t>
            </a:r>
            <a:r>
              <a:rPr lang="pt-BR" sz="2400" dirty="0" smtClean="0"/>
              <a:t>;[...]</a:t>
            </a:r>
            <a:r>
              <a:rPr lang="pt-BR" sz="2400" b="1" dirty="0" smtClean="0"/>
              <a:t> 			</a:t>
            </a:r>
            <a:r>
              <a:rPr lang="pt-BR" sz="1500" b="1" dirty="0" smtClean="0"/>
              <a:t>(CDC)</a:t>
            </a:r>
            <a:endParaRPr lang="pt-BR" sz="1500" b="1"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071546"/>
            <a:ext cx="9144000" cy="571504"/>
          </a:xfrm>
        </p:spPr>
        <p:txBody>
          <a:bodyPr>
            <a:normAutofit fontScale="90000"/>
          </a:bodyPr>
          <a:lstStyle/>
          <a:p>
            <a:pPr algn="ctr"/>
            <a:r>
              <a:rPr lang="pt-BR" sz="3200" dirty="0" smtClean="0"/>
              <a:t>DIREITOS BÁSICOS DO CONSUMIDOR</a:t>
            </a:r>
            <a:endParaRPr lang="pt-BR" sz="3200" dirty="0"/>
          </a:p>
        </p:txBody>
      </p:sp>
      <p:pic>
        <p:nvPicPr>
          <p:cNvPr id="6" name="Picture 2" descr="C:\Documents and Settings\João Paulo\Meus documentos\1 JOÃO PAULO\UNIRON UNIPAN\LOGOS\unirondon2.bmp"/>
          <p:cNvPicPr>
            <a:picLocks noChangeAspect="1" noChangeArrowheads="1"/>
          </p:cNvPicPr>
          <p:nvPr/>
        </p:nvPicPr>
        <p:blipFill>
          <a:blip r:embed="rId2"/>
          <a:srcRect/>
          <a:stretch>
            <a:fillRect/>
          </a:stretch>
        </p:blipFill>
        <p:spPr bwMode="auto">
          <a:xfrm>
            <a:off x="0" y="-1"/>
            <a:ext cx="9144000" cy="1055077"/>
          </a:xfrm>
          <a:prstGeom prst="rect">
            <a:avLst/>
          </a:prstGeom>
          <a:noFill/>
        </p:spPr>
      </p:pic>
      <p:sp>
        <p:nvSpPr>
          <p:cNvPr id="8" name="Espaço Reservado para Conteúdo 2"/>
          <p:cNvSpPr>
            <a:spLocks noGrp="1"/>
          </p:cNvSpPr>
          <p:nvPr>
            <p:ph idx="1"/>
          </p:nvPr>
        </p:nvSpPr>
        <p:spPr>
          <a:xfrm>
            <a:off x="0" y="1500174"/>
            <a:ext cx="9001156" cy="5072098"/>
          </a:xfrm>
        </p:spPr>
        <p:txBody>
          <a:bodyPr>
            <a:normAutofit fontScale="92500"/>
          </a:bodyPr>
          <a:lstStyle/>
          <a:p>
            <a:pPr algn="just">
              <a:buNone/>
            </a:pPr>
            <a:r>
              <a:rPr lang="pt-BR" sz="2400" dirty="0" smtClean="0"/>
              <a:t>Art. 6º São direitos básicos do consumidor:[...]</a:t>
            </a:r>
          </a:p>
          <a:p>
            <a:pPr algn="just">
              <a:buNone/>
            </a:pPr>
            <a:r>
              <a:rPr lang="pt-BR" sz="2400" dirty="0" smtClean="0"/>
              <a:t>VII - o </a:t>
            </a:r>
            <a:r>
              <a:rPr lang="pt-BR" sz="2400" u="sng" dirty="0" smtClean="0"/>
              <a:t>acesso aos órgãos judiciários e administrativos</a:t>
            </a:r>
            <a:r>
              <a:rPr lang="pt-BR" sz="2400" dirty="0" smtClean="0"/>
              <a:t> com vistas à prevenção ou reparação de danos patrimoniais e morais, individuais, coletivos ou difusos, assegurada a proteção Jurídica, administrativa e técnica aos necessitados;</a:t>
            </a:r>
          </a:p>
          <a:p>
            <a:pPr algn="just">
              <a:buNone/>
            </a:pPr>
            <a:r>
              <a:rPr lang="pt-BR" sz="2400" dirty="0" smtClean="0"/>
              <a:t>        </a:t>
            </a:r>
          </a:p>
          <a:p>
            <a:pPr algn="just">
              <a:buNone/>
            </a:pPr>
            <a:r>
              <a:rPr lang="pt-BR" sz="2400" dirty="0" smtClean="0"/>
              <a:t>VIII - a </a:t>
            </a:r>
            <a:r>
              <a:rPr lang="pt-BR" sz="2400" u="sng" dirty="0" smtClean="0"/>
              <a:t>facilitação da defesa de seus direitos</a:t>
            </a:r>
            <a:r>
              <a:rPr lang="pt-BR" sz="2400" dirty="0" smtClean="0"/>
              <a:t>, inclusive com a </a:t>
            </a:r>
            <a:r>
              <a:rPr lang="pt-BR" sz="2400" u="sng" dirty="0" smtClean="0"/>
              <a:t>inversão do ônus da prova</a:t>
            </a:r>
            <a:r>
              <a:rPr lang="pt-BR" sz="2400" dirty="0" smtClean="0"/>
              <a:t>, a seu favor, no processo civil, quando, a critério do juiz, for </a:t>
            </a:r>
            <a:r>
              <a:rPr lang="pt-BR" sz="2400" u="sng" dirty="0" smtClean="0"/>
              <a:t>verossímil a alegação</a:t>
            </a:r>
            <a:r>
              <a:rPr lang="pt-BR" sz="2400" dirty="0" smtClean="0"/>
              <a:t> ou quando for ele </a:t>
            </a:r>
            <a:r>
              <a:rPr lang="pt-BR" sz="2400" u="sng" dirty="0" err="1" smtClean="0"/>
              <a:t>hipossuficiente</a:t>
            </a:r>
            <a:r>
              <a:rPr lang="pt-BR" sz="2400" dirty="0" smtClean="0"/>
              <a:t>, segundo as regras ordinárias de experiências;</a:t>
            </a:r>
          </a:p>
          <a:p>
            <a:pPr algn="just">
              <a:buNone/>
            </a:pPr>
            <a:r>
              <a:rPr lang="pt-BR" sz="2400" dirty="0" smtClean="0"/>
              <a:t>           </a:t>
            </a:r>
          </a:p>
          <a:p>
            <a:pPr algn="just">
              <a:buNone/>
            </a:pPr>
            <a:r>
              <a:rPr lang="pt-BR" sz="2400" dirty="0" smtClean="0"/>
              <a:t>X - a </a:t>
            </a:r>
            <a:r>
              <a:rPr lang="pt-BR" sz="2400" u="sng" dirty="0" smtClean="0"/>
              <a:t>adequada e eficaz prestação dos serviços públicos</a:t>
            </a:r>
            <a:r>
              <a:rPr lang="pt-BR" sz="2400" dirty="0" smtClean="0"/>
              <a:t> em geral.</a:t>
            </a:r>
            <a:r>
              <a:rPr lang="pt-BR" sz="2400" b="1" dirty="0" smtClean="0"/>
              <a:t> 								</a:t>
            </a:r>
            <a:r>
              <a:rPr lang="pt-BR" sz="1500" b="1" dirty="0" smtClean="0"/>
              <a:t>(CDC)</a:t>
            </a:r>
            <a:endParaRPr lang="pt-BR" sz="1500" b="1"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0" y="142852"/>
            <a:ext cx="9144000" cy="785818"/>
          </a:xfrm>
        </p:spPr>
        <p:txBody>
          <a:bodyPr>
            <a:normAutofit/>
          </a:bodyPr>
          <a:lstStyle/>
          <a:p>
            <a:pPr algn="ctr"/>
            <a:r>
              <a:rPr lang="pt-BR" sz="3200" dirty="0" smtClean="0"/>
              <a:t>RESPONSABILIDADE SOLIDÁRIA</a:t>
            </a:r>
            <a:endParaRPr lang="pt-BR" sz="3200" dirty="0"/>
          </a:p>
        </p:txBody>
      </p:sp>
      <p:sp>
        <p:nvSpPr>
          <p:cNvPr id="8" name="Espaço Reservado para Conteúdo 2"/>
          <p:cNvSpPr>
            <a:spLocks noGrp="1"/>
          </p:cNvSpPr>
          <p:nvPr>
            <p:ph idx="1"/>
          </p:nvPr>
        </p:nvSpPr>
        <p:spPr>
          <a:xfrm>
            <a:off x="214282" y="1214422"/>
            <a:ext cx="8586790" cy="5143536"/>
          </a:xfrm>
        </p:spPr>
        <p:txBody>
          <a:bodyPr>
            <a:normAutofit/>
          </a:bodyPr>
          <a:lstStyle/>
          <a:p>
            <a:pPr algn="just">
              <a:buNone/>
            </a:pPr>
            <a:r>
              <a:rPr lang="pt-BR" sz="2400" dirty="0" smtClean="0"/>
              <a:t>Art. 7° Os </a:t>
            </a:r>
            <a:r>
              <a:rPr lang="pt-BR" sz="2400" u="sng" dirty="0" smtClean="0"/>
              <a:t>direitos previstos neste código não excluem outros</a:t>
            </a:r>
            <a:r>
              <a:rPr lang="pt-BR" sz="2400" dirty="0" smtClean="0"/>
              <a:t> decorrentes de tratados ou convenções internacionais de que o Brasil seja signatário, da legislação interna ordinária, de regulamentos expedidos pelas autoridades administrativas competentes, bem como dos que derivem dos princípios gerais do direito, analogia, costumes e eqüidade.</a:t>
            </a:r>
          </a:p>
          <a:p>
            <a:pPr algn="just">
              <a:buNone/>
            </a:pPr>
            <a:r>
              <a:rPr lang="pt-BR" sz="2400" dirty="0" smtClean="0"/>
              <a:t>        </a:t>
            </a:r>
          </a:p>
          <a:p>
            <a:pPr algn="just">
              <a:buNone/>
            </a:pPr>
            <a:r>
              <a:rPr lang="pt-BR" sz="2400" dirty="0" smtClean="0"/>
              <a:t>Parágrafo único. </a:t>
            </a:r>
            <a:r>
              <a:rPr lang="pt-BR" sz="2400" u="sng" dirty="0" smtClean="0"/>
              <a:t>Tendo mais de um autor</a:t>
            </a:r>
            <a:r>
              <a:rPr lang="pt-BR" sz="2400" dirty="0" smtClean="0"/>
              <a:t> a ofensa, </a:t>
            </a:r>
            <a:r>
              <a:rPr lang="pt-BR" sz="2400" b="1" u="sng" dirty="0" smtClean="0"/>
              <a:t>todos responderão solidariamente</a:t>
            </a:r>
            <a:r>
              <a:rPr lang="pt-BR" sz="2400" b="1" dirty="0" smtClean="0"/>
              <a:t> </a:t>
            </a:r>
            <a:r>
              <a:rPr lang="pt-BR" sz="2400" dirty="0" smtClean="0"/>
              <a:t>pela reparação dos danos previstos nas normas de consumo.</a:t>
            </a:r>
            <a:endParaRPr lang="pt-BR" sz="2400"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so">
  <a:themeElements>
    <a:clrScheme name="Concurso">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so">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so">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2398</TotalTime>
  <Words>1952</Words>
  <Application>Microsoft Office PowerPoint</Application>
  <PresentationFormat>Apresentação na tela (4:3)</PresentationFormat>
  <Paragraphs>238</Paragraphs>
  <Slides>39</Slides>
  <Notes>0</Notes>
  <HiddenSlides>0</HiddenSlides>
  <MMClips>0</MMClips>
  <ScaleCrop>false</ScaleCrop>
  <HeadingPairs>
    <vt:vector size="4" baseType="variant">
      <vt:variant>
        <vt:lpstr>Tema</vt:lpstr>
      </vt:variant>
      <vt:variant>
        <vt:i4>1</vt:i4>
      </vt:variant>
      <vt:variant>
        <vt:lpstr>Títulos de slides</vt:lpstr>
      </vt:variant>
      <vt:variant>
        <vt:i4>39</vt:i4>
      </vt:variant>
    </vt:vector>
  </HeadingPairs>
  <TitlesOfParts>
    <vt:vector size="40" baseType="lpstr">
      <vt:lpstr>Concurso</vt:lpstr>
      <vt:lpstr>Slide 1</vt:lpstr>
      <vt:lpstr>TURISMO = RELAÇÃO DE CONSUMO</vt:lpstr>
      <vt:lpstr>CONCEITOS BÁSICOS: Consumidor X Fornecedor</vt:lpstr>
      <vt:lpstr>CONCEITOS BÁSICOS: Produto X Serviço</vt:lpstr>
      <vt:lpstr>TURISMO = RELAÇÃO DE CONSUMO</vt:lpstr>
      <vt:lpstr>DIREITOS BÁSICOS DO CONSUMIDOR</vt:lpstr>
      <vt:lpstr>DIREITOS BÁSICOS DO CONSUMIDOR</vt:lpstr>
      <vt:lpstr>DIREITOS BÁSICOS DO CONSUMIDOR</vt:lpstr>
      <vt:lpstr>RESPONSABILIDADE SOLIDÁRIA</vt:lpstr>
      <vt:lpstr>SERVIÇOS POTENCIALMENTE NOCIVOS OU PERIGOSOS</vt:lpstr>
      <vt:lpstr>RESPONSABILIDADE DO FORNECEDOR DE SERVIÇO TURÍSTICO</vt:lpstr>
      <vt:lpstr>RESPONSABILIDADE DO FORNECEDOR DE SERVIÇO TURÍSTICO</vt:lpstr>
      <vt:lpstr>SERVIÇO DEFEITUOSO</vt:lpstr>
      <vt:lpstr>RESPONSABILIDADE DO FORNECEDOR DE SERVIÇO TURÍSTICO</vt:lpstr>
      <vt:lpstr>RESPONSABILIDADE DO FORNECEDOR DE SERVIÇO TURÍSTICO</vt:lpstr>
      <vt:lpstr>DECADÊNCIA</vt:lpstr>
      <vt:lpstr>DECADÊNCIA</vt:lpstr>
      <vt:lpstr>PRESCRIÇÃO</vt:lpstr>
      <vt:lpstr>DESCONSIDERAÇÃO DA PERSONALIDADE JURÍDICA</vt:lpstr>
      <vt:lpstr>DESCONSIDERAÇÃO DA PERSONALIDADE JURÍDICA</vt:lpstr>
      <vt:lpstr>PRÁTICAS ABUSIVAS</vt:lpstr>
      <vt:lpstr>PRÁTICAS ABUSIVAS</vt:lpstr>
      <vt:lpstr>PRÁTICAS ABUSIVAS</vt:lpstr>
      <vt:lpstr>Slide 24</vt:lpstr>
      <vt:lpstr>COBRANÇA DE DÍVIDAS</vt:lpstr>
      <vt:lpstr>CONTRATO</vt:lpstr>
      <vt:lpstr>CONTRATO - GARANTIA</vt:lpstr>
      <vt:lpstr>DIREITO DE ARREPENDIMENTO</vt:lpstr>
      <vt:lpstr>PUBLICIDADE</vt:lpstr>
      <vt:lpstr>PUBLICIDADE ENGANOSA</vt:lpstr>
      <vt:lpstr>PUBLICIDADE ABUSIVA</vt:lpstr>
      <vt:lpstr>EXIGÊNCIAS DE INFORMAÇÃO DAS AGÊNCIAS DE TURISMO</vt:lpstr>
      <vt:lpstr>EXIGÊNCIAS DE INFORMAÇÃO DAS AGÊNCIAS DE TURISMO</vt:lpstr>
      <vt:lpstr>EXIGÊNCIAS DE TRANSPORTADORAS TURÍSTICAS</vt:lpstr>
      <vt:lpstr>EXIGÊNCIAS DE ORGANIZAÇÃO DE EVENTOS</vt:lpstr>
      <vt:lpstr>EXIGÊNCIAS DE MEIOS DE HOSPEDAGEM</vt:lpstr>
      <vt:lpstr>EXIGÊNCIAS DE MEIOS DE HOSPEDAGEM</vt:lpstr>
      <vt:lpstr>EXIGÊNCIAS DE MEIOS DE HOSPEDAGEM</vt:lpstr>
      <vt:lpstr>BOA NOITE!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ASPECTOS CONCEITUAIS DO DIREITO TRIBUTÁRIO</dc:title>
  <dc:creator>Empresa</dc:creator>
  <cp:lastModifiedBy>Empresa</cp:lastModifiedBy>
  <cp:revision>341</cp:revision>
  <dcterms:created xsi:type="dcterms:W3CDTF">2011-02-08T02:22:21Z</dcterms:created>
  <dcterms:modified xsi:type="dcterms:W3CDTF">2011-11-09T15:57:15Z</dcterms:modified>
</cp:coreProperties>
</file>