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3"/>
  </p:notesMasterIdLst>
  <p:sldIdLst>
    <p:sldId id="256" r:id="rId2"/>
    <p:sldId id="361" r:id="rId3"/>
    <p:sldId id="430" r:id="rId4"/>
    <p:sldId id="302" r:id="rId5"/>
    <p:sldId id="377" r:id="rId6"/>
    <p:sldId id="431" r:id="rId7"/>
    <p:sldId id="349" r:id="rId8"/>
    <p:sldId id="350" r:id="rId9"/>
    <p:sldId id="432" r:id="rId10"/>
    <p:sldId id="353" r:id="rId11"/>
    <p:sldId id="433" r:id="rId12"/>
    <p:sldId id="434" r:id="rId13"/>
    <p:sldId id="435" r:id="rId14"/>
    <p:sldId id="436" r:id="rId15"/>
    <p:sldId id="438" r:id="rId16"/>
    <p:sldId id="439" r:id="rId17"/>
    <p:sldId id="440" r:id="rId18"/>
    <p:sldId id="441" r:id="rId19"/>
    <p:sldId id="442" r:id="rId20"/>
    <p:sldId id="443" r:id="rId21"/>
    <p:sldId id="444" r:id="rId22"/>
    <p:sldId id="445" r:id="rId23"/>
    <p:sldId id="446" r:id="rId24"/>
    <p:sldId id="447" r:id="rId25"/>
    <p:sldId id="448" r:id="rId26"/>
    <p:sldId id="449" r:id="rId27"/>
    <p:sldId id="450" r:id="rId28"/>
    <p:sldId id="451" r:id="rId29"/>
    <p:sldId id="460" r:id="rId30"/>
    <p:sldId id="452" r:id="rId31"/>
    <p:sldId id="453" r:id="rId32"/>
    <p:sldId id="454" r:id="rId33"/>
    <p:sldId id="455" r:id="rId34"/>
    <p:sldId id="464" r:id="rId35"/>
    <p:sldId id="465" r:id="rId36"/>
    <p:sldId id="467" r:id="rId37"/>
    <p:sldId id="468" r:id="rId38"/>
    <p:sldId id="469" r:id="rId39"/>
    <p:sldId id="461" r:id="rId40"/>
    <p:sldId id="471" r:id="rId41"/>
    <p:sldId id="473" r:id="rId4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20B"/>
    <a:srgbClr val="D00000"/>
    <a:srgbClr val="500000"/>
    <a:srgbClr val="580C10"/>
    <a:srgbClr val="CD191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29" autoAdjust="0"/>
    <p:restoredTop sz="94660"/>
  </p:normalViewPr>
  <p:slideViewPr>
    <p:cSldViewPr>
      <p:cViewPr varScale="1">
        <p:scale>
          <a:sx n="82" d="100"/>
          <a:sy n="82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A4C89-428F-4049-B3FC-2810D3736BFE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0104A28-7227-4D08-885E-304007F4EA5B}">
      <dgm:prSet phldrT="[Texto]"/>
      <dgm:spPr/>
      <dgm:t>
        <a:bodyPr/>
        <a:lstStyle/>
        <a:p>
          <a:r>
            <a:rPr lang="pt-BR" dirty="0" smtClean="0"/>
            <a:t>AVALIAÇÃO</a:t>
          </a:r>
        </a:p>
        <a:p>
          <a:r>
            <a:rPr lang="pt-BR" dirty="0" smtClean="0"/>
            <a:t>1º BIMESTRE</a:t>
          </a:r>
          <a:endParaRPr lang="pt-BR" dirty="0"/>
        </a:p>
      </dgm:t>
    </dgm:pt>
    <dgm:pt modelId="{85ECBAB3-D729-4D70-8CAD-3F35A28EF893}" type="parTrans" cxnId="{10A55B28-3EA2-42A6-91D7-1620D97129A0}">
      <dgm:prSet/>
      <dgm:spPr/>
      <dgm:t>
        <a:bodyPr/>
        <a:lstStyle/>
        <a:p>
          <a:endParaRPr lang="pt-BR"/>
        </a:p>
      </dgm:t>
    </dgm:pt>
    <dgm:pt modelId="{A3ACAD9A-2BB0-48E2-94F3-6E7BFAC0EA6E}" type="sibTrans" cxnId="{10A55B28-3EA2-42A6-91D7-1620D97129A0}">
      <dgm:prSet/>
      <dgm:spPr/>
      <dgm:t>
        <a:bodyPr/>
        <a:lstStyle/>
        <a:p>
          <a:endParaRPr lang="pt-BR"/>
        </a:p>
      </dgm:t>
    </dgm:pt>
    <dgm:pt modelId="{55AB911A-F76A-4547-9E4F-F5F64E5C0C29}">
      <dgm:prSet phldrT="[Texto]"/>
      <dgm:spPr/>
      <dgm:t>
        <a:bodyPr/>
        <a:lstStyle/>
        <a:p>
          <a:r>
            <a:rPr lang="pt-BR" dirty="0" smtClean="0"/>
            <a:t>T.E</a:t>
          </a:r>
        </a:p>
        <a:p>
          <a:r>
            <a:rPr lang="pt-BR" dirty="0" smtClean="0"/>
            <a:t>2 pontos</a:t>
          </a:r>
          <a:endParaRPr lang="pt-BR" dirty="0"/>
        </a:p>
      </dgm:t>
    </dgm:pt>
    <dgm:pt modelId="{8254FC15-CAA4-46B0-A8E8-175CB175870C}" type="parTrans" cxnId="{86EDAB63-9744-4605-98EA-EE766FD566EA}">
      <dgm:prSet/>
      <dgm:spPr/>
      <dgm:t>
        <a:bodyPr/>
        <a:lstStyle/>
        <a:p>
          <a:endParaRPr lang="pt-BR"/>
        </a:p>
      </dgm:t>
    </dgm:pt>
    <dgm:pt modelId="{31EB8A19-6A4A-4B90-9AA2-9B5E91CB7223}" type="sibTrans" cxnId="{86EDAB63-9744-4605-98EA-EE766FD566EA}">
      <dgm:prSet/>
      <dgm:spPr/>
      <dgm:t>
        <a:bodyPr/>
        <a:lstStyle/>
        <a:p>
          <a:endParaRPr lang="pt-BR"/>
        </a:p>
      </dgm:t>
    </dgm:pt>
    <dgm:pt modelId="{18DAD82A-3F10-4A08-9EC0-E99A2AA9EB7B}">
      <dgm:prSet phldrT="[Texto]"/>
      <dgm:spPr/>
      <dgm:t>
        <a:bodyPr/>
        <a:lstStyle/>
        <a:p>
          <a:r>
            <a:rPr lang="pt-BR" dirty="0" smtClean="0"/>
            <a:t>Prova Bimestral</a:t>
          </a:r>
        </a:p>
        <a:p>
          <a:r>
            <a:rPr lang="pt-BR" dirty="0" smtClean="0"/>
            <a:t>8,0 pontos</a:t>
          </a:r>
          <a:endParaRPr lang="pt-BR" dirty="0"/>
        </a:p>
      </dgm:t>
    </dgm:pt>
    <dgm:pt modelId="{16DCAB6D-F882-4C6B-8099-31C7A81151FA}" type="parTrans" cxnId="{BFB61CB9-1281-4227-B933-896357D65F32}">
      <dgm:prSet/>
      <dgm:spPr/>
      <dgm:t>
        <a:bodyPr/>
        <a:lstStyle/>
        <a:p>
          <a:endParaRPr lang="pt-BR"/>
        </a:p>
      </dgm:t>
    </dgm:pt>
    <dgm:pt modelId="{C61FA2AA-1520-4D0C-A0BC-ECF998DB53FE}" type="sibTrans" cxnId="{BFB61CB9-1281-4227-B933-896357D65F32}">
      <dgm:prSet/>
      <dgm:spPr/>
      <dgm:t>
        <a:bodyPr/>
        <a:lstStyle/>
        <a:p>
          <a:endParaRPr lang="pt-BR"/>
        </a:p>
      </dgm:t>
    </dgm:pt>
    <dgm:pt modelId="{950E1D9F-8879-4FF4-8728-14F54980CBF7}">
      <dgm:prSet phldrT="[Texto]"/>
      <dgm:spPr/>
      <dgm:t>
        <a:bodyPr/>
        <a:lstStyle/>
        <a:p>
          <a:r>
            <a:rPr lang="pt-BR" dirty="0" smtClean="0"/>
            <a:t>Trabalho(s)</a:t>
          </a:r>
        </a:p>
        <a:p>
          <a:r>
            <a:rPr lang="pt-BR" dirty="0" smtClean="0"/>
            <a:t>(a depender)</a:t>
          </a:r>
        </a:p>
        <a:p>
          <a:r>
            <a:rPr lang="pt-BR" dirty="0" smtClean="0"/>
            <a:t>10 Pontos</a:t>
          </a:r>
          <a:endParaRPr lang="pt-BR" dirty="0"/>
        </a:p>
      </dgm:t>
    </dgm:pt>
    <dgm:pt modelId="{49FF0C7D-1C74-4EB8-9842-13234199FDB1}" type="parTrans" cxnId="{6E10525F-7017-4167-A0E5-EC53489AC0CE}">
      <dgm:prSet/>
      <dgm:spPr/>
      <dgm:t>
        <a:bodyPr/>
        <a:lstStyle/>
        <a:p>
          <a:endParaRPr lang="pt-BR"/>
        </a:p>
      </dgm:t>
    </dgm:pt>
    <dgm:pt modelId="{50CD0C1B-8911-4225-A1A3-87EF71E9C854}" type="sibTrans" cxnId="{6E10525F-7017-4167-A0E5-EC53489AC0CE}">
      <dgm:prSet/>
      <dgm:spPr/>
      <dgm:t>
        <a:bodyPr/>
        <a:lstStyle/>
        <a:p>
          <a:endParaRPr lang="pt-BR"/>
        </a:p>
      </dgm:t>
    </dgm:pt>
    <dgm:pt modelId="{F3862F55-CC50-43E8-80CE-D8EC0B0860E3}" type="pres">
      <dgm:prSet presAssocID="{DE4A4C89-428F-4049-B3FC-2810D3736BF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14F6821D-0D35-4CAC-B666-FE87E0EF4831}" type="pres">
      <dgm:prSet presAssocID="{40104A28-7227-4D08-885E-304007F4EA5B}" presName="roof" presStyleLbl="dkBgShp" presStyleIdx="0" presStyleCnt="2"/>
      <dgm:spPr/>
      <dgm:t>
        <a:bodyPr/>
        <a:lstStyle/>
        <a:p>
          <a:endParaRPr lang="pt-BR"/>
        </a:p>
      </dgm:t>
    </dgm:pt>
    <dgm:pt modelId="{D114A31F-0E47-4583-A2D6-4C44452946CE}" type="pres">
      <dgm:prSet presAssocID="{40104A28-7227-4D08-885E-304007F4EA5B}" presName="pillars" presStyleCnt="0"/>
      <dgm:spPr/>
    </dgm:pt>
    <dgm:pt modelId="{31AECCD9-77F2-4E39-A062-9E6D88623B3E}" type="pres">
      <dgm:prSet presAssocID="{40104A28-7227-4D08-885E-304007F4EA5B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CE949BD-090A-4984-8349-FE3BC609BCDE}" type="pres">
      <dgm:prSet presAssocID="{18DAD82A-3F10-4A08-9EC0-E99A2AA9EB7B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C3B7939-0959-4896-A8F7-663C2A693BD6}" type="pres">
      <dgm:prSet presAssocID="{950E1D9F-8879-4FF4-8728-14F54980CBF7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BF6219A-57DD-4C88-948D-D101E6DC5A2A}" type="pres">
      <dgm:prSet presAssocID="{40104A28-7227-4D08-885E-304007F4EA5B}" presName="base" presStyleLbl="dkBgShp" presStyleIdx="1" presStyleCnt="2"/>
      <dgm:spPr/>
    </dgm:pt>
  </dgm:ptLst>
  <dgm:cxnLst>
    <dgm:cxn modelId="{2A8A1AC0-8D72-41F1-A879-638FB706272F}" type="presOf" srcId="{DE4A4C89-428F-4049-B3FC-2810D3736BFE}" destId="{F3862F55-CC50-43E8-80CE-D8EC0B0860E3}" srcOrd="0" destOrd="0" presId="urn:microsoft.com/office/officeart/2005/8/layout/hList3"/>
    <dgm:cxn modelId="{BFB61CB9-1281-4227-B933-896357D65F32}" srcId="{40104A28-7227-4D08-885E-304007F4EA5B}" destId="{18DAD82A-3F10-4A08-9EC0-E99A2AA9EB7B}" srcOrd="1" destOrd="0" parTransId="{16DCAB6D-F882-4C6B-8099-31C7A81151FA}" sibTransId="{C61FA2AA-1520-4D0C-A0BC-ECF998DB53FE}"/>
    <dgm:cxn modelId="{6E10525F-7017-4167-A0E5-EC53489AC0CE}" srcId="{40104A28-7227-4D08-885E-304007F4EA5B}" destId="{950E1D9F-8879-4FF4-8728-14F54980CBF7}" srcOrd="2" destOrd="0" parTransId="{49FF0C7D-1C74-4EB8-9842-13234199FDB1}" sibTransId="{50CD0C1B-8911-4225-A1A3-87EF71E9C854}"/>
    <dgm:cxn modelId="{281DF967-8CFC-4C2A-B202-3BA57CDEF982}" type="presOf" srcId="{40104A28-7227-4D08-885E-304007F4EA5B}" destId="{14F6821D-0D35-4CAC-B666-FE87E0EF4831}" srcOrd="0" destOrd="0" presId="urn:microsoft.com/office/officeart/2005/8/layout/hList3"/>
    <dgm:cxn modelId="{BF5D9FEA-4FC6-4C72-ABE1-53B592C2408C}" type="presOf" srcId="{55AB911A-F76A-4547-9E4F-F5F64E5C0C29}" destId="{31AECCD9-77F2-4E39-A062-9E6D88623B3E}" srcOrd="0" destOrd="0" presId="urn:microsoft.com/office/officeart/2005/8/layout/hList3"/>
    <dgm:cxn modelId="{86EDAB63-9744-4605-98EA-EE766FD566EA}" srcId="{40104A28-7227-4D08-885E-304007F4EA5B}" destId="{55AB911A-F76A-4547-9E4F-F5F64E5C0C29}" srcOrd="0" destOrd="0" parTransId="{8254FC15-CAA4-46B0-A8E8-175CB175870C}" sibTransId="{31EB8A19-6A4A-4B90-9AA2-9B5E91CB7223}"/>
    <dgm:cxn modelId="{B864888B-EB38-4BA2-B7D0-4DB7AECD46C5}" type="presOf" srcId="{950E1D9F-8879-4FF4-8728-14F54980CBF7}" destId="{4C3B7939-0959-4896-A8F7-663C2A693BD6}" srcOrd="0" destOrd="0" presId="urn:microsoft.com/office/officeart/2005/8/layout/hList3"/>
    <dgm:cxn modelId="{C3074C64-6A43-4C26-BF64-B55028B5F277}" type="presOf" srcId="{18DAD82A-3F10-4A08-9EC0-E99A2AA9EB7B}" destId="{ECE949BD-090A-4984-8349-FE3BC609BCDE}" srcOrd="0" destOrd="0" presId="urn:microsoft.com/office/officeart/2005/8/layout/hList3"/>
    <dgm:cxn modelId="{10A55B28-3EA2-42A6-91D7-1620D97129A0}" srcId="{DE4A4C89-428F-4049-B3FC-2810D3736BFE}" destId="{40104A28-7227-4D08-885E-304007F4EA5B}" srcOrd="0" destOrd="0" parTransId="{85ECBAB3-D729-4D70-8CAD-3F35A28EF893}" sibTransId="{A3ACAD9A-2BB0-48E2-94F3-6E7BFAC0EA6E}"/>
    <dgm:cxn modelId="{0C52F2BC-9793-46DD-84C1-847AE3A6D0B4}" type="presParOf" srcId="{F3862F55-CC50-43E8-80CE-D8EC0B0860E3}" destId="{14F6821D-0D35-4CAC-B666-FE87E0EF4831}" srcOrd="0" destOrd="0" presId="urn:microsoft.com/office/officeart/2005/8/layout/hList3"/>
    <dgm:cxn modelId="{1D78E4D8-6EC2-4D4F-B2A6-09DC0E1942B8}" type="presParOf" srcId="{F3862F55-CC50-43E8-80CE-D8EC0B0860E3}" destId="{D114A31F-0E47-4583-A2D6-4C44452946CE}" srcOrd="1" destOrd="0" presId="urn:microsoft.com/office/officeart/2005/8/layout/hList3"/>
    <dgm:cxn modelId="{1CE37D9B-C25B-4C00-976D-F49D92BF90B9}" type="presParOf" srcId="{D114A31F-0E47-4583-A2D6-4C44452946CE}" destId="{31AECCD9-77F2-4E39-A062-9E6D88623B3E}" srcOrd="0" destOrd="0" presId="urn:microsoft.com/office/officeart/2005/8/layout/hList3"/>
    <dgm:cxn modelId="{168E7D7C-745E-417A-8CD0-F2C1B63DB5B6}" type="presParOf" srcId="{D114A31F-0E47-4583-A2D6-4C44452946CE}" destId="{ECE949BD-090A-4984-8349-FE3BC609BCDE}" srcOrd="1" destOrd="0" presId="urn:microsoft.com/office/officeart/2005/8/layout/hList3"/>
    <dgm:cxn modelId="{F9E73FCC-7F44-4A42-A6BD-65927FE802F2}" type="presParOf" srcId="{D114A31F-0E47-4583-A2D6-4C44452946CE}" destId="{4C3B7939-0959-4896-A8F7-663C2A693BD6}" srcOrd="2" destOrd="0" presId="urn:microsoft.com/office/officeart/2005/8/layout/hList3"/>
    <dgm:cxn modelId="{6C437ACE-CF66-48DA-B49B-0D114816CBBC}" type="presParOf" srcId="{F3862F55-CC50-43E8-80CE-D8EC0B0860E3}" destId="{BBF6219A-57DD-4C88-948D-D101E6DC5A2A}" srcOrd="2" destOrd="0" presId="urn:microsoft.com/office/officeart/2005/8/layout/h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A4C89-428F-4049-B3FC-2810D3736BFE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0104A28-7227-4D08-885E-304007F4EA5B}">
      <dgm:prSet phldrT="[Texto]"/>
      <dgm:spPr/>
      <dgm:t>
        <a:bodyPr/>
        <a:lstStyle/>
        <a:p>
          <a:r>
            <a:rPr lang="pt-BR" dirty="0" smtClean="0"/>
            <a:t>AVALIAÇÃO</a:t>
          </a:r>
        </a:p>
        <a:p>
          <a:r>
            <a:rPr lang="pt-BR" dirty="0" smtClean="0"/>
            <a:t>2º BIMESTRE</a:t>
          </a:r>
          <a:endParaRPr lang="pt-BR" dirty="0"/>
        </a:p>
      </dgm:t>
    </dgm:pt>
    <dgm:pt modelId="{85ECBAB3-D729-4D70-8CAD-3F35A28EF893}" type="parTrans" cxnId="{10A55B28-3EA2-42A6-91D7-1620D97129A0}">
      <dgm:prSet/>
      <dgm:spPr/>
      <dgm:t>
        <a:bodyPr/>
        <a:lstStyle/>
        <a:p>
          <a:endParaRPr lang="pt-BR"/>
        </a:p>
      </dgm:t>
    </dgm:pt>
    <dgm:pt modelId="{A3ACAD9A-2BB0-48E2-94F3-6E7BFAC0EA6E}" type="sibTrans" cxnId="{10A55B28-3EA2-42A6-91D7-1620D97129A0}">
      <dgm:prSet/>
      <dgm:spPr/>
      <dgm:t>
        <a:bodyPr/>
        <a:lstStyle/>
        <a:p>
          <a:endParaRPr lang="pt-BR"/>
        </a:p>
      </dgm:t>
    </dgm:pt>
    <dgm:pt modelId="{55AB911A-F76A-4547-9E4F-F5F64E5C0C29}">
      <dgm:prSet phldrT="[Texto]"/>
      <dgm:spPr/>
      <dgm:t>
        <a:bodyPr/>
        <a:lstStyle/>
        <a:p>
          <a:r>
            <a:rPr lang="pt-BR" dirty="0" smtClean="0"/>
            <a:t>T.E</a:t>
          </a:r>
        </a:p>
        <a:p>
          <a:r>
            <a:rPr lang="pt-BR" dirty="0" smtClean="0"/>
            <a:t>2 pontos</a:t>
          </a:r>
          <a:endParaRPr lang="pt-BR" dirty="0"/>
        </a:p>
      </dgm:t>
    </dgm:pt>
    <dgm:pt modelId="{8254FC15-CAA4-46B0-A8E8-175CB175870C}" type="parTrans" cxnId="{86EDAB63-9744-4605-98EA-EE766FD566EA}">
      <dgm:prSet/>
      <dgm:spPr/>
      <dgm:t>
        <a:bodyPr/>
        <a:lstStyle/>
        <a:p>
          <a:endParaRPr lang="pt-BR"/>
        </a:p>
      </dgm:t>
    </dgm:pt>
    <dgm:pt modelId="{31EB8A19-6A4A-4B90-9AA2-9B5E91CB7223}" type="sibTrans" cxnId="{86EDAB63-9744-4605-98EA-EE766FD566EA}">
      <dgm:prSet/>
      <dgm:spPr/>
      <dgm:t>
        <a:bodyPr/>
        <a:lstStyle/>
        <a:p>
          <a:endParaRPr lang="pt-BR"/>
        </a:p>
      </dgm:t>
    </dgm:pt>
    <dgm:pt modelId="{18DAD82A-3F10-4A08-9EC0-E99A2AA9EB7B}">
      <dgm:prSet phldrT="[Texto]"/>
      <dgm:spPr/>
      <dgm:t>
        <a:bodyPr/>
        <a:lstStyle/>
        <a:p>
          <a:r>
            <a:rPr lang="pt-BR" dirty="0" smtClean="0"/>
            <a:t>Prova Bimestral</a:t>
          </a:r>
        </a:p>
        <a:p>
          <a:r>
            <a:rPr lang="pt-BR" dirty="0" smtClean="0"/>
            <a:t>8,0 pontos</a:t>
          </a:r>
          <a:endParaRPr lang="pt-BR" dirty="0"/>
        </a:p>
      </dgm:t>
    </dgm:pt>
    <dgm:pt modelId="{16DCAB6D-F882-4C6B-8099-31C7A81151FA}" type="parTrans" cxnId="{BFB61CB9-1281-4227-B933-896357D65F32}">
      <dgm:prSet/>
      <dgm:spPr/>
      <dgm:t>
        <a:bodyPr/>
        <a:lstStyle/>
        <a:p>
          <a:endParaRPr lang="pt-BR"/>
        </a:p>
      </dgm:t>
    </dgm:pt>
    <dgm:pt modelId="{C61FA2AA-1520-4D0C-A0BC-ECF998DB53FE}" type="sibTrans" cxnId="{BFB61CB9-1281-4227-B933-896357D65F32}">
      <dgm:prSet/>
      <dgm:spPr/>
      <dgm:t>
        <a:bodyPr/>
        <a:lstStyle/>
        <a:p>
          <a:endParaRPr lang="pt-BR"/>
        </a:p>
      </dgm:t>
    </dgm:pt>
    <dgm:pt modelId="{950E1D9F-8879-4FF4-8728-14F54980CBF7}">
      <dgm:prSet phldrT="[Texto]"/>
      <dgm:spPr/>
      <dgm:t>
        <a:bodyPr/>
        <a:lstStyle/>
        <a:p>
          <a:r>
            <a:rPr lang="pt-BR" dirty="0" smtClean="0"/>
            <a:t>Trabalho</a:t>
          </a:r>
        </a:p>
        <a:p>
          <a:r>
            <a:rPr lang="pt-BR" dirty="0" smtClean="0"/>
            <a:t>Pantanal</a:t>
          </a:r>
        </a:p>
        <a:p>
          <a:r>
            <a:rPr lang="pt-BR" dirty="0" smtClean="0"/>
            <a:t>10 Pontos</a:t>
          </a:r>
          <a:endParaRPr lang="pt-BR" dirty="0"/>
        </a:p>
      </dgm:t>
    </dgm:pt>
    <dgm:pt modelId="{49FF0C7D-1C74-4EB8-9842-13234199FDB1}" type="parTrans" cxnId="{6E10525F-7017-4167-A0E5-EC53489AC0CE}">
      <dgm:prSet/>
      <dgm:spPr/>
      <dgm:t>
        <a:bodyPr/>
        <a:lstStyle/>
        <a:p>
          <a:endParaRPr lang="pt-BR"/>
        </a:p>
      </dgm:t>
    </dgm:pt>
    <dgm:pt modelId="{50CD0C1B-8911-4225-A1A3-87EF71E9C854}" type="sibTrans" cxnId="{6E10525F-7017-4167-A0E5-EC53489AC0CE}">
      <dgm:prSet/>
      <dgm:spPr/>
      <dgm:t>
        <a:bodyPr/>
        <a:lstStyle/>
        <a:p>
          <a:endParaRPr lang="pt-BR"/>
        </a:p>
      </dgm:t>
    </dgm:pt>
    <dgm:pt modelId="{F3862F55-CC50-43E8-80CE-D8EC0B0860E3}" type="pres">
      <dgm:prSet presAssocID="{DE4A4C89-428F-4049-B3FC-2810D3736BF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14F6821D-0D35-4CAC-B666-FE87E0EF4831}" type="pres">
      <dgm:prSet presAssocID="{40104A28-7227-4D08-885E-304007F4EA5B}" presName="roof" presStyleLbl="dkBgShp" presStyleIdx="0" presStyleCnt="2"/>
      <dgm:spPr/>
      <dgm:t>
        <a:bodyPr/>
        <a:lstStyle/>
        <a:p>
          <a:endParaRPr lang="pt-BR"/>
        </a:p>
      </dgm:t>
    </dgm:pt>
    <dgm:pt modelId="{D114A31F-0E47-4583-A2D6-4C44452946CE}" type="pres">
      <dgm:prSet presAssocID="{40104A28-7227-4D08-885E-304007F4EA5B}" presName="pillars" presStyleCnt="0"/>
      <dgm:spPr/>
    </dgm:pt>
    <dgm:pt modelId="{31AECCD9-77F2-4E39-A062-9E6D88623B3E}" type="pres">
      <dgm:prSet presAssocID="{40104A28-7227-4D08-885E-304007F4EA5B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CE949BD-090A-4984-8349-FE3BC609BCDE}" type="pres">
      <dgm:prSet presAssocID="{18DAD82A-3F10-4A08-9EC0-E99A2AA9EB7B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C3B7939-0959-4896-A8F7-663C2A693BD6}" type="pres">
      <dgm:prSet presAssocID="{950E1D9F-8879-4FF4-8728-14F54980CBF7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BF6219A-57DD-4C88-948D-D101E6DC5A2A}" type="pres">
      <dgm:prSet presAssocID="{40104A28-7227-4D08-885E-304007F4EA5B}" presName="base" presStyleLbl="dkBgShp" presStyleIdx="1" presStyleCnt="2"/>
      <dgm:spPr/>
    </dgm:pt>
  </dgm:ptLst>
  <dgm:cxnLst>
    <dgm:cxn modelId="{E5B6F478-E8AF-43C1-81AD-C980C09D7AD6}" type="presOf" srcId="{950E1D9F-8879-4FF4-8728-14F54980CBF7}" destId="{4C3B7939-0959-4896-A8F7-663C2A693BD6}" srcOrd="0" destOrd="0" presId="urn:microsoft.com/office/officeart/2005/8/layout/hList3"/>
    <dgm:cxn modelId="{BFB61CB9-1281-4227-B933-896357D65F32}" srcId="{40104A28-7227-4D08-885E-304007F4EA5B}" destId="{18DAD82A-3F10-4A08-9EC0-E99A2AA9EB7B}" srcOrd="1" destOrd="0" parTransId="{16DCAB6D-F882-4C6B-8099-31C7A81151FA}" sibTransId="{C61FA2AA-1520-4D0C-A0BC-ECF998DB53FE}"/>
    <dgm:cxn modelId="{E410BC6D-F633-461F-907A-37F3BA521ED1}" type="presOf" srcId="{55AB911A-F76A-4547-9E4F-F5F64E5C0C29}" destId="{31AECCD9-77F2-4E39-A062-9E6D88623B3E}" srcOrd="0" destOrd="0" presId="urn:microsoft.com/office/officeart/2005/8/layout/hList3"/>
    <dgm:cxn modelId="{6E10525F-7017-4167-A0E5-EC53489AC0CE}" srcId="{40104A28-7227-4D08-885E-304007F4EA5B}" destId="{950E1D9F-8879-4FF4-8728-14F54980CBF7}" srcOrd="2" destOrd="0" parTransId="{49FF0C7D-1C74-4EB8-9842-13234199FDB1}" sibTransId="{50CD0C1B-8911-4225-A1A3-87EF71E9C854}"/>
    <dgm:cxn modelId="{C4EB76FB-5427-4F1D-9943-B3D3098A33F3}" type="presOf" srcId="{18DAD82A-3F10-4A08-9EC0-E99A2AA9EB7B}" destId="{ECE949BD-090A-4984-8349-FE3BC609BCDE}" srcOrd="0" destOrd="0" presId="urn:microsoft.com/office/officeart/2005/8/layout/hList3"/>
    <dgm:cxn modelId="{2FB83603-07F3-4E49-9882-9CB640E221AC}" type="presOf" srcId="{40104A28-7227-4D08-885E-304007F4EA5B}" destId="{14F6821D-0D35-4CAC-B666-FE87E0EF4831}" srcOrd="0" destOrd="0" presId="urn:microsoft.com/office/officeart/2005/8/layout/hList3"/>
    <dgm:cxn modelId="{86EDAB63-9744-4605-98EA-EE766FD566EA}" srcId="{40104A28-7227-4D08-885E-304007F4EA5B}" destId="{55AB911A-F76A-4547-9E4F-F5F64E5C0C29}" srcOrd="0" destOrd="0" parTransId="{8254FC15-CAA4-46B0-A8E8-175CB175870C}" sibTransId="{31EB8A19-6A4A-4B90-9AA2-9B5E91CB7223}"/>
    <dgm:cxn modelId="{0800DA72-999C-458B-9494-ABDA8E291222}" type="presOf" srcId="{DE4A4C89-428F-4049-B3FC-2810D3736BFE}" destId="{F3862F55-CC50-43E8-80CE-D8EC0B0860E3}" srcOrd="0" destOrd="0" presId="urn:microsoft.com/office/officeart/2005/8/layout/hList3"/>
    <dgm:cxn modelId="{10A55B28-3EA2-42A6-91D7-1620D97129A0}" srcId="{DE4A4C89-428F-4049-B3FC-2810D3736BFE}" destId="{40104A28-7227-4D08-885E-304007F4EA5B}" srcOrd="0" destOrd="0" parTransId="{85ECBAB3-D729-4D70-8CAD-3F35A28EF893}" sibTransId="{A3ACAD9A-2BB0-48E2-94F3-6E7BFAC0EA6E}"/>
    <dgm:cxn modelId="{86E616FA-0F29-4726-8F51-4412F7380487}" type="presParOf" srcId="{F3862F55-CC50-43E8-80CE-D8EC0B0860E3}" destId="{14F6821D-0D35-4CAC-B666-FE87E0EF4831}" srcOrd="0" destOrd="0" presId="urn:microsoft.com/office/officeart/2005/8/layout/hList3"/>
    <dgm:cxn modelId="{77AEBF8B-5A90-4056-93BB-01840130812C}" type="presParOf" srcId="{F3862F55-CC50-43E8-80CE-D8EC0B0860E3}" destId="{D114A31F-0E47-4583-A2D6-4C44452946CE}" srcOrd="1" destOrd="0" presId="urn:microsoft.com/office/officeart/2005/8/layout/hList3"/>
    <dgm:cxn modelId="{A0D7DD98-A86F-4D95-9F5F-64008233C46E}" type="presParOf" srcId="{D114A31F-0E47-4583-A2D6-4C44452946CE}" destId="{31AECCD9-77F2-4E39-A062-9E6D88623B3E}" srcOrd="0" destOrd="0" presId="urn:microsoft.com/office/officeart/2005/8/layout/hList3"/>
    <dgm:cxn modelId="{4DE21E8A-B798-48E3-B996-26BDF3F49144}" type="presParOf" srcId="{D114A31F-0E47-4583-A2D6-4C44452946CE}" destId="{ECE949BD-090A-4984-8349-FE3BC609BCDE}" srcOrd="1" destOrd="0" presId="urn:microsoft.com/office/officeart/2005/8/layout/hList3"/>
    <dgm:cxn modelId="{1547C6D3-E750-4F0E-B092-A948EE0250F6}" type="presParOf" srcId="{D114A31F-0E47-4583-A2D6-4C44452946CE}" destId="{4C3B7939-0959-4896-A8F7-663C2A693BD6}" srcOrd="2" destOrd="0" presId="urn:microsoft.com/office/officeart/2005/8/layout/hList3"/>
    <dgm:cxn modelId="{08CAAA9C-4A53-4C5B-B26B-40588830DF8E}" type="presParOf" srcId="{F3862F55-CC50-43E8-80CE-D8EC0B0860E3}" destId="{BBF6219A-57DD-4C88-948D-D101E6DC5A2A}" srcOrd="2" destOrd="0" presId="urn:microsoft.com/office/officeart/2005/8/layout/hList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AEAC76-B7FC-4D43-87CE-E8D047C48B4F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B82773B-213A-4D88-A82A-755BC0A242FE}">
      <dgm:prSet phldrT="[Texto]"/>
      <dgm:spPr/>
      <dgm:t>
        <a:bodyPr/>
        <a:lstStyle/>
        <a:p>
          <a:r>
            <a:rPr lang="pt-BR" dirty="0" smtClean="0"/>
            <a:t>DOGMÁTICA JURÍDICA</a:t>
          </a:r>
          <a:endParaRPr lang="pt-BR" dirty="0"/>
        </a:p>
      </dgm:t>
    </dgm:pt>
    <dgm:pt modelId="{2A21A1D5-77CB-4318-AA44-44E37AD278A5}" type="parTrans" cxnId="{102EBE41-B0D1-43B4-BE86-ADB252C3ED2C}">
      <dgm:prSet/>
      <dgm:spPr/>
      <dgm:t>
        <a:bodyPr/>
        <a:lstStyle/>
        <a:p>
          <a:endParaRPr lang="pt-BR"/>
        </a:p>
      </dgm:t>
    </dgm:pt>
    <dgm:pt modelId="{0961E981-43A1-40F1-96CA-18467285EDE0}" type="sibTrans" cxnId="{102EBE41-B0D1-43B4-BE86-ADB252C3ED2C}">
      <dgm:prSet/>
      <dgm:spPr/>
      <dgm:t>
        <a:bodyPr/>
        <a:lstStyle/>
        <a:p>
          <a:endParaRPr lang="pt-BR"/>
        </a:p>
      </dgm:t>
    </dgm:pt>
    <dgm:pt modelId="{6CB95D7A-9543-4462-8EE5-C070FFC4B44C}">
      <dgm:prSet phldrT="[Texto]"/>
      <dgm:spPr/>
      <dgm:t>
        <a:bodyPr/>
        <a:lstStyle/>
        <a:p>
          <a:r>
            <a:rPr lang="pt-BR" u="sng" dirty="0" smtClean="0"/>
            <a:t>POSITIVISTAS</a:t>
          </a:r>
        </a:p>
        <a:p>
          <a:r>
            <a:rPr lang="pt-BR" u="none" dirty="0" smtClean="0"/>
            <a:t>Para os </a:t>
          </a:r>
          <a:r>
            <a:rPr lang="pt-BR" u="sng" dirty="0" smtClean="0"/>
            <a:t>positivistas</a:t>
          </a:r>
          <a:r>
            <a:rPr lang="pt-BR" u="none" dirty="0" smtClean="0"/>
            <a:t> um estudo dogmático </a:t>
          </a:r>
          <a:r>
            <a:rPr lang="pt-BR" u="sng" dirty="0" smtClean="0"/>
            <a:t>mira</a:t>
          </a:r>
          <a:r>
            <a:rPr lang="pt-BR" u="none" dirty="0" smtClean="0"/>
            <a:t>, em princípio, unicamente os </a:t>
          </a:r>
          <a:r>
            <a:rPr lang="pt-BR" u="sng" dirty="0" smtClean="0"/>
            <a:t>textos legais</a:t>
          </a:r>
          <a:r>
            <a:rPr lang="pt-BR" u="none" dirty="0" smtClean="0"/>
            <a:t> </a:t>
          </a:r>
          <a:r>
            <a:rPr lang="pt-BR" dirty="0" smtClean="0"/>
            <a:t>de um ordenamento</a:t>
          </a:r>
          <a:endParaRPr lang="pt-BR" dirty="0"/>
        </a:p>
      </dgm:t>
    </dgm:pt>
    <dgm:pt modelId="{19FD09C4-C304-44ED-BB99-E4BBF4200F37}" type="parTrans" cxnId="{773BCBAA-3B9E-4B4D-A2D0-0F82D40AA9C8}">
      <dgm:prSet/>
      <dgm:spPr/>
      <dgm:t>
        <a:bodyPr/>
        <a:lstStyle/>
        <a:p>
          <a:endParaRPr lang="pt-BR"/>
        </a:p>
      </dgm:t>
    </dgm:pt>
    <dgm:pt modelId="{6B94F4D6-29C2-4CC2-9C25-B05D958CED3B}" type="sibTrans" cxnId="{773BCBAA-3B9E-4B4D-A2D0-0F82D40AA9C8}">
      <dgm:prSet/>
      <dgm:spPr/>
      <dgm:t>
        <a:bodyPr/>
        <a:lstStyle/>
        <a:p>
          <a:endParaRPr lang="pt-BR"/>
        </a:p>
      </dgm:t>
    </dgm:pt>
    <dgm:pt modelId="{490C2E1B-3FD9-4117-9381-8FCA4417B450}">
      <dgm:prSet phldrT="[Texto]"/>
      <dgm:spPr/>
      <dgm:t>
        <a:bodyPr/>
        <a:lstStyle/>
        <a:p>
          <a:r>
            <a:rPr lang="pt-BR" u="sng" dirty="0" smtClean="0"/>
            <a:t>JUSNATURALISTAS</a:t>
          </a:r>
        </a:p>
        <a:p>
          <a:r>
            <a:rPr lang="pt-BR" u="sng" dirty="0" smtClean="0"/>
            <a:t>Leis</a:t>
          </a:r>
          <a:r>
            <a:rPr lang="pt-BR" dirty="0" smtClean="0"/>
            <a:t> são </a:t>
          </a:r>
          <a:r>
            <a:rPr lang="pt-BR" u="sng" dirty="0" smtClean="0"/>
            <a:t>importantes</a:t>
          </a:r>
          <a:r>
            <a:rPr lang="pt-BR" dirty="0" smtClean="0"/>
            <a:t>, mas </a:t>
          </a:r>
          <a:r>
            <a:rPr lang="pt-BR" u="sng" dirty="0" smtClean="0"/>
            <a:t>examinadas</a:t>
          </a:r>
          <a:r>
            <a:rPr lang="pt-BR" dirty="0" smtClean="0"/>
            <a:t> com os </a:t>
          </a:r>
          <a:r>
            <a:rPr lang="pt-BR" u="sng" dirty="0" smtClean="0"/>
            <a:t>princípios mais elevados de justiça</a:t>
          </a:r>
          <a:r>
            <a:rPr lang="pt-BR" dirty="0" smtClean="0"/>
            <a:t>, que </a:t>
          </a:r>
          <a:r>
            <a:rPr lang="pt-BR" u="sng" dirty="0" smtClean="0"/>
            <a:t>independem</a:t>
          </a:r>
          <a:r>
            <a:rPr lang="pt-BR" dirty="0" smtClean="0"/>
            <a:t> da </a:t>
          </a:r>
          <a:r>
            <a:rPr lang="pt-BR" u="sng" dirty="0" smtClean="0"/>
            <a:t>lei positiva</a:t>
          </a:r>
          <a:endParaRPr lang="pt-BR" u="sng" dirty="0"/>
        </a:p>
      </dgm:t>
    </dgm:pt>
    <dgm:pt modelId="{4CD0FCE3-7336-444D-9FC6-C5136BAF519F}" type="parTrans" cxnId="{009893CA-8C72-4494-A719-7A17325762CE}">
      <dgm:prSet/>
      <dgm:spPr/>
      <dgm:t>
        <a:bodyPr/>
        <a:lstStyle/>
        <a:p>
          <a:endParaRPr lang="pt-BR"/>
        </a:p>
      </dgm:t>
    </dgm:pt>
    <dgm:pt modelId="{10E8CAC7-1623-46E9-B25A-1FDFF429AB0A}" type="sibTrans" cxnId="{009893CA-8C72-4494-A719-7A17325762CE}">
      <dgm:prSet/>
      <dgm:spPr/>
      <dgm:t>
        <a:bodyPr/>
        <a:lstStyle/>
        <a:p>
          <a:endParaRPr lang="pt-BR"/>
        </a:p>
      </dgm:t>
    </dgm:pt>
    <dgm:pt modelId="{B7C42C2D-6987-4177-84E1-82C459D82D40}" type="pres">
      <dgm:prSet presAssocID="{53AEAC76-B7FC-4D43-87CE-E8D047C48B4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97424BE3-4B5E-4DBF-9B82-4BEE6E01C5F3}" type="pres">
      <dgm:prSet presAssocID="{FB82773B-213A-4D88-A82A-755BC0A242FE}" presName="roof" presStyleLbl="dkBgShp" presStyleIdx="0" presStyleCnt="2"/>
      <dgm:spPr/>
      <dgm:t>
        <a:bodyPr/>
        <a:lstStyle/>
        <a:p>
          <a:endParaRPr lang="pt-BR"/>
        </a:p>
      </dgm:t>
    </dgm:pt>
    <dgm:pt modelId="{AA125544-0B08-45B9-8DB5-072B51E8039F}" type="pres">
      <dgm:prSet presAssocID="{FB82773B-213A-4D88-A82A-755BC0A242FE}" presName="pillars" presStyleCnt="0"/>
      <dgm:spPr/>
    </dgm:pt>
    <dgm:pt modelId="{0A6D2331-724E-4D47-AF27-02CE9FC0FA41}" type="pres">
      <dgm:prSet presAssocID="{FB82773B-213A-4D88-A82A-755BC0A242FE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341E670-7E6A-477E-8FF2-7ACDD1DD5087}" type="pres">
      <dgm:prSet presAssocID="{490C2E1B-3FD9-4117-9381-8FCA4417B450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64B90E5-54B8-43A7-ADC5-928F62B521BC}" type="pres">
      <dgm:prSet presAssocID="{FB82773B-213A-4D88-A82A-755BC0A242FE}" presName="base" presStyleLbl="dkBgShp" presStyleIdx="1" presStyleCnt="2"/>
      <dgm:spPr/>
    </dgm:pt>
  </dgm:ptLst>
  <dgm:cxnLst>
    <dgm:cxn modelId="{102EBE41-B0D1-43B4-BE86-ADB252C3ED2C}" srcId="{53AEAC76-B7FC-4D43-87CE-E8D047C48B4F}" destId="{FB82773B-213A-4D88-A82A-755BC0A242FE}" srcOrd="0" destOrd="0" parTransId="{2A21A1D5-77CB-4318-AA44-44E37AD278A5}" sibTransId="{0961E981-43A1-40F1-96CA-18467285EDE0}"/>
    <dgm:cxn modelId="{009893CA-8C72-4494-A719-7A17325762CE}" srcId="{FB82773B-213A-4D88-A82A-755BC0A242FE}" destId="{490C2E1B-3FD9-4117-9381-8FCA4417B450}" srcOrd="1" destOrd="0" parTransId="{4CD0FCE3-7336-444D-9FC6-C5136BAF519F}" sibTransId="{10E8CAC7-1623-46E9-B25A-1FDFF429AB0A}"/>
    <dgm:cxn modelId="{88B78B4A-87EB-4504-ACB6-B7E868E04BF6}" type="presOf" srcId="{53AEAC76-B7FC-4D43-87CE-E8D047C48B4F}" destId="{B7C42C2D-6987-4177-84E1-82C459D82D40}" srcOrd="0" destOrd="0" presId="urn:microsoft.com/office/officeart/2005/8/layout/hList3"/>
    <dgm:cxn modelId="{773BCBAA-3B9E-4B4D-A2D0-0F82D40AA9C8}" srcId="{FB82773B-213A-4D88-A82A-755BC0A242FE}" destId="{6CB95D7A-9543-4462-8EE5-C070FFC4B44C}" srcOrd="0" destOrd="0" parTransId="{19FD09C4-C304-44ED-BB99-E4BBF4200F37}" sibTransId="{6B94F4D6-29C2-4CC2-9C25-B05D958CED3B}"/>
    <dgm:cxn modelId="{F00F7C45-DA91-4655-9FFA-BBD36A3F81A6}" type="presOf" srcId="{FB82773B-213A-4D88-A82A-755BC0A242FE}" destId="{97424BE3-4B5E-4DBF-9B82-4BEE6E01C5F3}" srcOrd="0" destOrd="0" presId="urn:microsoft.com/office/officeart/2005/8/layout/hList3"/>
    <dgm:cxn modelId="{1DAA2060-9DFD-4C40-9CA3-566B1A44894B}" type="presOf" srcId="{6CB95D7A-9543-4462-8EE5-C070FFC4B44C}" destId="{0A6D2331-724E-4D47-AF27-02CE9FC0FA41}" srcOrd="0" destOrd="0" presId="urn:microsoft.com/office/officeart/2005/8/layout/hList3"/>
    <dgm:cxn modelId="{9F0CBF9A-4EE0-4E97-8EE4-D0819AFA2FAB}" type="presOf" srcId="{490C2E1B-3FD9-4117-9381-8FCA4417B450}" destId="{A341E670-7E6A-477E-8FF2-7ACDD1DD5087}" srcOrd="0" destOrd="0" presId="urn:microsoft.com/office/officeart/2005/8/layout/hList3"/>
    <dgm:cxn modelId="{FCA2E1C6-E1C8-4159-A837-FEB9DFB01BEF}" type="presParOf" srcId="{B7C42C2D-6987-4177-84E1-82C459D82D40}" destId="{97424BE3-4B5E-4DBF-9B82-4BEE6E01C5F3}" srcOrd="0" destOrd="0" presId="urn:microsoft.com/office/officeart/2005/8/layout/hList3"/>
    <dgm:cxn modelId="{C254C2A3-E35C-48DB-BBD5-32C930ED1E5C}" type="presParOf" srcId="{B7C42C2D-6987-4177-84E1-82C459D82D40}" destId="{AA125544-0B08-45B9-8DB5-072B51E8039F}" srcOrd="1" destOrd="0" presId="urn:microsoft.com/office/officeart/2005/8/layout/hList3"/>
    <dgm:cxn modelId="{2D61707D-0586-4B59-9707-4C3467410F78}" type="presParOf" srcId="{AA125544-0B08-45B9-8DB5-072B51E8039F}" destId="{0A6D2331-724E-4D47-AF27-02CE9FC0FA41}" srcOrd="0" destOrd="0" presId="urn:microsoft.com/office/officeart/2005/8/layout/hList3"/>
    <dgm:cxn modelId="{35E052E5-4748-4797-B44A-379982C5D2F9}" type="presParOf" srcId="{AA125544-0B08-45B9-8DB5-072B51E8039F}" destId="{A341E670-7E6A-477E-8FF2-7ACDD1DD5087}" srcOrd="1" destOrd="0" presId="urn:microsoft.com/office/officeart/2005/8/layout/hList3"/>
    <dgm:cxn modelId="{C3B3BB00-4CF5-4382-A181-38D5D48BDF14}" type="presParOf" srcId="{B7C42C2D-6987-4177-84E1-82C459D82D40}" destId="{264B90E5-54B8-43A7-ADC5-928F62B521BC}" srcOrd="2" destOrd="0" presId="urn:microsoft.com/office/officeart/2005/8/layout/h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1474D-2E7B-486B-9B6C-81CCAF5FCE39}" type="datetimeFigureOut">
              <a:rPr lang="pt-BR" smtClean="0"/>
              <a:pPr/>
              <a:t>13/9/2011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6C42D-B494-4B10-98D4-0EA1934B501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0B379E3-FEA8-4676-A26B-3C7643F6BAC5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59B8E-452C-435A-945C-E34A603B44A3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905272-0EBF-4443-9D6D-CF231E923AE8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6E1AF5-7DD5-42F7-BFCE-457E9031F780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B202F9-A126-4019-BA36-03E15E051511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F70988-441C-41A4-A224-D325501C5510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9DDD06-0452-45D6-A9E4-1BD443907835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96FAB1-36BE-45FE-A972-8B1379DC24D4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AEA83C-114E-479E-98D0-BD4D46DD4F16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8D55E1D-1C26-4F57-84A5-0BE874890243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A45F2C-38AD-415F-9189-D804DE6E1E22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9605E94-17D4-4D14-91A7-A4050B2DDF4E}" type="datetime1">
              <a:rPr lang="pt-BR" smtClean="0"/>
              <a:pPr/>
              <a:t>13/9/2011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professormiranda.blogspot.com/2011/04/livro-do-prof-miranda-on-line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.br/imgres?imgurl=http://colunistas.ig.com.br/curioso/files/2009/02/sabrina-sabrok.gif&amp;imgrefurl=http://colunistas.ig.com.br/curioso/2009/02/12/a-mulher-mais-siliconada-da-america-latina/&amp;usg=__NSw-DWQxvZvdByhJC_A5OLEVYXk=&amp;h=350&amp;w=300&amp;sz=65&amp;hl=pt-BR&amp;start=4&amp;sig2=iQGXnN2kbjrl_EfzU7_-MQ&amp;zoom=1&amp;um=1&amp;itbs=1&amp;tbnid=KZnw3THEfqOXIM:&amp;tbnh=120&amp;tbnw=103&amp;prev=/images?q=IMAGEM+siliconada&amp;um=1&amp;hl=pt-BR&amp;biw=1003&amp;bih=567&amp;tbs=isch:1&amp;ei=J7lbTYHmB4L-8AaynYiDDQ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www.google.com.br/imgres?imgurl=http://www.modamercatto.com.br/blog/wp-content/uploads/2009/10/emanuelle-araujo-decote-seios-medios-web-200x300.jpg&amp;imgrefurl=http://www.modamercatto.com.br/blog/2009/10/25/qual-o-decote-valoriza-mais-seu-corpo/&amp;usg=__9kujkMTlTt09fmmtF3NlxbWPH-0=&amp;h=300&amp;w=200&amp;sz=20&amp;hl=pt-BR&amp;start=13&amp;sig2=Jr-KpgE7THL4XjrFvgyeeg&amp;zoom=1&amp;um=1&amp;itbs=1&amp;tbnid=FTd1SIoemqlxyM:&amp;tbnh=116&amp;tbnw=77&amp;prev=/images?q=IMAGEM+seios+medios&amp;um=1&amp;hl=pt-BR&amp;biw=1003&amp;bih=567&amp;tbs=isch:1&amp;ei=Y7lbTYG7IcGC8gb8gpnzDA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://www.google.com.br/imgres?imgurl=http://corneliodigital.com/imagens/belsaude/mulher-bonita.jpg&amp;imgrefurl=http://corneliodigital.com/index.php?titulo=Mulheres%20devem%20mostrar%2040%25%20do%20corpo%20para%20atrair%20homens&amp;&amp;s=noticia&amp;&amp;cat=belsaude&amp;&amp;id=6196&amp;&amp;&amp;usg=__g9-OwNIa0tNBEOrkTDb1E7q6qTM=&amp;h=389&amp;w=300&amp;sz=11&amp;hl=pt-BR&amp;start=3&amp;sig2=z8NzwmVdsTJu-DaHwC-uWw&amp;zoom=1&amp;um=1&amp;itbs=1&amp;tbnid=ZKShvl_bLva1NM:&amp;tbnh=123&amp;tbnw=95&amp;prev=/images?q=IMAGEM+mulher+bonita&amp;um=1&amp;hl=pt-BR&amp;biw=1003&amp;bih=567&amp;tbs=isch:1&amp;ei=_LVbTavUFc6s8AaG_8yGDQ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.br/imgres?imgurl=http://images.orkut.com/orkut/albums/ATgAAAAVN1rULHoB-nzPJTN701W6Lgh0L7MQvy-gDmQzB-rrNXurWBMDGsDRZpQ8ArmDrH421AXpLDEDGPayA-YtH0ugAJtU9VCeRL-iS5AR9ieLCXhIo_9UKSIjaw.jpg&amp;imgrefurl=http://www.cinemaemcena.com.br/FORUM/forum_posts.asp?TID=15735&amp;PID=1211590&amp;usg=__t1A0iA5IZl7hd3UvAOybZB5boDo=&amp;h=600&amp;w=450&amp;sz=84&amp;hl=pt-BR&amp;start=13&amp;sig2=lCOJJjF5AQtfy_XvKr1iwQ&amp;zoom=1&amp;um=1&amp;itbs=1&amp;tbnid=SaszVYgMYE6TvM:&amp;tbnh=135&amp;tbnw=101&amp;prev=/images?q=IMAGEM+mulher+bonita&amp;um=1&amp;hl=pt-BR&amp;biw=1003&amp;bih=567&amp;tbs=isch:1&amp;ei=_LVbTavUFc6s8AaG_8yGDQ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www.google.com.br/imgres?imgurl=http://www.corneliodigital.com/imagens/belsaude/juliana_paes.jpg&amp;imgrefurl=http://www.corneliodigital.com/index.php?titulo=Homens%20perdem%20racioc%EDnio%20diante%20de%20mulheres%20bonitas&amp;&amp;s=noticia&amp;&amp;cat=belsaude&amp;&amp;id=6042&amp;&amp;&amp;usg=__CTMjKDHM-5rrHMP_xKd2kaSMEK0=&amp;h=380&amp;w=368&amp;sz=38&amp;hl=pt-BR&amp;start=18&amp;sig2=tZ1nIRAPZI_O8EtSXpN9YA&amp;zoom=1&amp;um=1&amp;itbs=1&amp;tbnid=PoerUtEn8Nu1KM:&amp;tbnh=123&amp;tbnw=119&amp;prev=/images?q=IMAGEM+mulher+bonita&amp;um=1&amp;hl=pt-BR&amp;biw=1003&amp;bih=567&amp;tbs=isch:1&amp;ei=_LVbTavUFc6s8AaG_8yGDQ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.br/imgres?imgurl=http://www.blogflaviopereira.com.br/wp-content/uploads/2009/02/stockxpertcom_id6363061_size0-200808211355201.jpg&amp;imgrefurl=http://www.blogflaviopereira.com.br/carreira-e-corporacoes/etiqueta-no-trabalho/&amp;usg=__mKNVl31g2tPl5XuupmhLWrUOX8Q=&amp;h=283&amp;w=424&amp;sz=91&amp;hl=pt-BR&amp;start=2&amp;sig2=4L3W-jctix1KS5ntKkMLWw&amp;zoom=1&amp;itbs=1&amp;tbnid=HXDiERd5-IURnM:&amp;tbnh=84&amp;tbnw=126&amp;prev=/search?q=imagem+apresenta%C3%A7%C3%A3o+pessoal&amp;hl=pt-BR&amp;biw=1024&amp;bih=545&amp;tbm=isch&amp;ei=W6IlTqqPGqL00gHmj-G6C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.br/imgres?imgurl=http://4.bp.blogspot.com/_e35eiX4b7h4/SuXe7vfe4GI/AAAAAAAADEM/bCD7rV6YU_k/s400/feia.jpg&amp;imgrefurl=http://radialistapaulosilva.blogspot.com/2009_10_25_archive.html&amp;usg=__B9hc4xurafzhgI-nSGn8z2rlH9A=&amp;h=384&amp;w=396&amp;sz=19&amp;hl=pt-BR&amp;start=16&amp;sig2=iunIjIognpBVysw0PVgUrw&amp;zoom=1&amp;um=1&amp;itbs=1&amp;tbnid=Oga4H-4cjg7jCM:&amp;tbnh=120&amp;tbnw=124&amp;prev=/images?q=IMAGEM+mulher+feia&amp;um=1&amp;hl=pt-BR&amp;sa=N&amp;ndsp=20&amp;biw=1003&amp;bih=567&amp;tbs=isch:1&amp;ei=6bdbTdIJhPjwBunNxPwM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hyperlink" Target="http://www.google.com.br/imgres?imgurl=http://4.bp.blogspot.com/_jBRJ-dp3CCI/SSw09BINrBI/AAAAAAAAANc/MhNDFgCTPCI/s400/Homem+bonito.bmp&amp;imgrefurl=http://laislabonitta.blogspot.com/2010/10/os-segredos-dos-homens.html&amp;usg=__Bp-jExtyJc2EKBV5VSeu3iSW420=&amp;h=400&amp;w=303&amp;sz=22&amp;hl=pt-BR&amp;start=1&amp;sig2=DzgEDbKnvLG7hsNHp4Bg_Q&amp;zoom=1&amp;um=1&amp;itbs=1&amp;tbnid=KJpjdvWYDgCxdM:&amp;tbnh=124&amp;tbnw=94&amp;prev=/images?q=IMAGEM+homem+bonita&amp;um=1&amp;hl=pt-BR&amp;biw=1003&amp;bih=567&amp;tbs=isch:1&amp;ei=2bZbTe6COYT78Aa--c3wD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.br/imgres?imgurl=http://collegecandy.files.wordpress.com/2008/09/26/patrickdempsey11_400.jpg&amp;imgrefurl=http://apenassobremim.blogspot.com/2009_11_01_archive.html&amp;usg=__RPkCxFviIpJmFYJQah1mftbjXOo=&amp;h=550&amp;w=397&amp;sz=40&amp;hl=pt-BR&amp;start=25&amp;sig2=xIhkG5MybfHXgVMYftu2JQ&amp;zoom=1&amp;um=1&amp;itbs=1&amp;tbnid=vy2y92wjB75nRM:&amp;tbnh=133&amp;tbnw=96&amp;prev=/images?q=IMAGEM+homem+bonita&amp;start=20&amp;um=1&amp;hl=pt-BR&amp;sa=N&amp;ndsp=20&amp;biw=1003&amp;bih=567&amp;tbs=isch:1&amp;ei=SLdbTcy7CcGB8gbd__3vDA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://www.google.com.br/imgres?imgurl=http://blogalize.net/wp-content/uploads/2010/08/Creme-de-Rosto-para-Homens.jpg&amp;imgrefurl=http://blogalize.net/creme-de-rosto-para-homens.html&amp;usg=__D0VzBOUMREOJmWySEpYgJWXmWdk=&amp;h=414&amp;w=397&amp;sz=38&amp;hl=pt-BR&amp;start=11&amp;sig2=aXq6ZWQc56nvIhWlHwuyyQ&amp;zoom=1&amp;um=1&amp;itbs=1&amp;tbnid=zAEzx_4gsGCwhM:&amp;tbnh=125&amp;tbnw=120&amp;prev=/images?q=IMAGEM+homem+bonita&amp;um=1&amp;hl=pt-BR&amp;biw=1003&amp;bih=567&amp;tbs=isch:1&amp;ei=2bZbTe6COYT78Aa--c3wDA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google.com.br/imgres?imgurl=http://2.bp.blogspot.com/_ZOeLWiTlezI/TAB0Yl6p_eI/AAAAAAAAAEo/GUe2O1DsHH0/s1600/feio6.jpg&amp;imgrefurl=http://cabeca-sem-vento.blogspot.com/2010/05/quem-ama-o-feio-bonito-lhe-parece.html&amp;usg=__5v2GAk54DeDBRIZvb7ZDMO3_56c=&amp;h=342&amp;w=297&amp;sz=26&amp;hl=pt-BR&amp;start=10&amp;sig2=yiGItvSJevwy-Qxoa2S-FQ&amp;zoom=1&amp;um=1&amp;itbs=1&amp;tbnid=SdmfBoK-I9F2sM:&amp;tbnh=120&amp;tbnw=104&amp;prev=/images?q=IMAGEM+homem+bonita&amp;um=1&amp;hl=pt-BR&amp;biw=1003&amp;bih=567&amp;tbs=isch:1&amp;ei=2bZbTe6COYT78Aa--c3wDA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google.com.br/imgres?imgurl=http://varandao.hd1.com.br/carne.jpg&amp;imgrefurl=http://varandao.hd1.com.br/links.html&amp;usg=__wT5ig2_IEvl6OwxUUwRr8bFom_4=&amp;h=719&amp;w=468&amp;sz=72&amp;hl=pt-BR&amp;start=7&amp;sig2=OoLof-nA44_MS0bgchrfwQ&amp;zoom=1&amp;um=1&amp;itbs=1&amp;tbnid=KEKOmw7qODaRBM:&amp;tbnh=140&amp;tbnw=91&amp;prev=/images?q=IMAGEM+carne+churrasco&amp;um=1&amp;hl=pt-BR&amp;biw=1003&amp;bih=567&amp;tbs=isch:1&amp;ei=1rhbTcjpBIP_8AaTs7SIDQ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hyperlink" Target="http://www.google.com.br/imgres?imgurl=http://www.blogdoanderson.com/v2/wp-content/uploads/2010/09/DSC00207.jpg&amp;imgrefurl=http://www.blogdoanderson.com/v2/?tag=sacoleiros&amp;usg=__4T1xkVg47UHE6O7DckwVMRLst0w=&amp;h=289&amp;w=400&amp;sz=82&amp;hl=pt-BR&amp;start=17&amp;sig2=tyny610e9sNf5CLxL4kElA&amp;zoom=1&amp;um=1&amp;itbs=1&amp;tbnid=fY3lZLXIZGhISM:&amp;tbnh=90&amp;tbnw=124&amp;prev=/images?q=IMAGEM+sacoleiro&amp;um=1&amp;hl=pt-BR&amp;biw=1003&amp;bih=567&amp;tbs=isch:1&amp;ei=IbpbTYfyPIKr8Aasz5nsDA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385765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pt-BR" sz="2600" dirty="0" smtClean="0"/>
              <a:t>AULA 1 – </a:t>
            </a:r>
            <a:r>
              <a:rPr lang="pt-BR" sz="2600" b="1" dirty="0" smtClean="0"/>
              <a:t>Noções propedêuticas</a:t>
            </a:r>
            <a:r>
              <a:rPr lang="pt-BR" sz="2600" dirty="0" smtClean="0"/>
              <a:t>:</a:t>
            </a:r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PROFESSOR: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Mestrando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pic>
        <p:nvPicPr>
          <p:cNvPr id="1029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2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Direito Turístico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21497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pt-BR" b="1" u="sng" dirty="0" smtClean="0"/>
              <a:t>BIBLIOGRAFIA BÁSICA:</a:t>
            </a:r>
          </a:p>
          <a:p>
            <a:pPr lvl="0" algn="just">
              <a:buNone/>
            </a:pPr>
            <a:endParaRPr lang="pt-BR" b="1" u="sng" dirty="0" smtClean="0"/>
          </a:p>
          <a:p>
            <a:pPr lvl="0" algn="just"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MIRANDA, João Paulo Rocha de. </a:t>
            </a:r>
            <a:r>
              <a:rPr lang="pt-BR" b="1" dirty="0" smtClean="0"/>
              <a:t>Fundamentos do direito ambiental aplicado às ciências agrárias, ambientais e jurídica.</a:t>
            </a:r>
            <a:r>
              <a:rPr lang="pt-BR" dirty="0" smtClean="0"/>
              <a:t> Juina/MT: </a:t>
            </a:r>
            <a:r>
              <a:rPr lang="pt-BR" dirty="0" err="1" smtClean="0"/>
              <a:t>Amazoon</a:t>
            </a:r>
            <a:r>
              <a:rPr lang="pt-BR" dirty="0" smtClean="0"/>
              <a:t>, 2009. ISBN 978-85-61876-03-6. (Disponível </a:t>
            </a:r>
            <a:r>
              <a:rPr lang="pt-BR" i="1" dirty="0" smtClean="0"/>
              <a:t>on-line</a:t>
            </a:r>
            <a:r>
              <a:rPr lang="pt-BR" dirty="0" smtClean="0"/>
              <a:t> gratuitamente: </a:t>
            </a:r>
            <a:r>
              <a:rPr lang="pt-BR" u="sng" dirty="0" smtClean="0">
                <a:hlinkClick r:id="rId2"/>
              </a:rPr>
              <a:t>http://professormiranda.blogspot.com/2011/04/livro-do-prof-miranda-on-line.html</a:t>
            </a:r>
            <a:r>
              <a:rPr lang="pt-BR" dirty="0" smtClean="0"/>
              <a:t> );</a:t>
            </a:r>
          </a:p>
        </p:txBody>
      </p:sp>
      <p:pic>
        <p:nvPicPr>
          <p:cNvPr id="6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Direito Turístico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0034" y="3643314"/>
            <a:ext cx="8229600" cy="2928958"/>
          </a:xfrm>
        </p:spPr>
        <p:txBody>
          <a:bodyPr>
            <a:normAutofit/>
          </a:bodyPr>
          <a:lstStyle/>
          <a:p>
            <a:r>
              <a:rPr lang="pt-BR" dirty="0" smtClean="0"/>
              <a:t>O termo evoluiu em </a:t>
            </a:r>
            <a:r>
              <a:rPr lang="pt-BR" dirty="0" err="1" smtClean="0"/>
              <a:t>portugês</a:t>
            </a:r>
            <a:r>
              <a:rPr lang="pt-BR" dirty="0" smtClean="0"/>
              <a:t>:</a:t>
            </a:r>
          </a:p>
          <a:p>
            <a:pPr lvl="1"/>
            <a:r>
              <a:rPr lang="pt-BR" dirty="0" err="1" smtClean="0"/>
              <a:t>Directo</a:t>
            </a:r>
            <a:r>
              <a:rPr lang="pt-BR" dirty="0" smtClean="0"/>
              <a:t> (1277);</a:t>
            </a:r>
          </a:p>
          <a:p>
            <a:pPr lvl="1"/>
            <a:r>
              <a:rPr lang="pt-BR" dirty="0" err="1" smtClean="0"/>
              <a:t>Dereyto</a:t>
            </a:r>
            <a:r>
              <a:rPr lang="pt-BR" dirty="0" smtClean="0"/>
              <a:t> (1292);</a:t>
            </a:r>
          </a:p>
          <a:p>
            <a:pPr lvl="1"/>
            <a:r>
              <a:rPr lang="pt-BR" dirty="0" smtClean="0"/>
              <a:t>Direito (Séc. XIII).</a:t>
            </a:r>
          </a:p>
          <a:p>
            <a:pPr lvl="1"/>
            <a:endParaRPr lang="pt-BR" dirty="0" smtClean="0"/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endParaRPr lang="pt-BR" b="1" dirty="0" smtClean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ORIGEM DO TERMO DIREITO</a:t>
            </a:r>
            <a:endParaRPr lang="pt-BR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642911" y="2214554"/>
          <a:ext cx="7715301" cy="1000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011"/>
                <a:gridCol w="1169968"/>
                <a:gridCol w="1439202"/>
                <a:gridCol w="1543060"/>
                <a:gridCol w="1543060"/>
              </a:tblGrid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LATIM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i="1" dirty="0" err="1" smtClean="0"/>
                        <a:t>directus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i="1" dirty="0" err="1" smtClean="0"/>
                        <a:t>directa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i="1" dirty="0" err="1" smtClean="0"/>
                        <a:t>directum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i="1" dirty="0" err="1" smtClean="0"/>
                        <a:t>rectum</a:t>
                      </a:r>
                      <a:endParaRPr lang="pt-BR" dirty="0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PORTUGUÊS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direto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reto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correto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conforme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642910" y="1785926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Etimologia:</a:t>
            </a:r>
            <a:endParaRPr lang="pt-BR" b="1" dirty="0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1857364"/>
            <a:ext cx="8643998" cy="4714908"/>
          </a:xfrm>
        </p:spPr>
        <p:txBody>
          <a:bodyPr>
            <a:normAutofit/>
          </a:bodyPr>
          <a:lstStyle/>
          <a:p>
            <a:r>
              <a:rPr lang="pt-BR" dirty="0" smtClean="0"/>
              <a:t>As línguas românicas compartilham a mesma origem para a palavra "direito":</a:t>
            </a:r>
          </a:p>
          <a:p>
            <a:pPr lvl="1"/>
            <a:r>
              <a:rPr lang="pt-BR" i="1" dirty="0" err="1" smtClean="0"/>
              <a:t>diritto</a:t>
            </a:r>
            <a:r>
              <a:rPr lang="pt-BR" i="1" dirty="0" smtClean="0"/>
              <a:t> </a:t>
            </a:r>
            <a:r>
              <a:rPr lang="pt-BR" dirty="0" smtClean="0"/>
              <a:t>(italiano);</a:t>
            </a:r>
          </a:p>
          <a:p>
            <a:pPr lvl="1"/>
            <a:r>
              <a:rPr lang="pt-BR" i="1" dirty="0" err="1" smtClean="0"/>
              <a:t>derecho</a:t>
            </a:r>
            <a:r>
              <a:rPr lang="pt-BR" dirty="0" smtClean="0"/>
              <a:t> (espanhol);</a:t>
            </a:r>
          </a:p>
          <a:p>
            <a:pPr lvl="1"/>
            <a:r>
              <a:rPr lang="pt-BR" i="1" dirty="0" err="1" smtClean="0"/>
              <a:t>droit</a:t>
            </a:r>
            <a:r>
              <a:rPr lang="pt-BR" dirty="0" smtClean="0"/>
              <a:t>, (francês).</a:t>
            </a:r>
          </a:p>
          <a:p>
            <a:endParaRPr lang="pt-BR" dirty="0" smtClean="0"/>
          </a:p>
          <a:p>
            <a:r>
              <a:rPr lang="pt-BR" dirty="0" smtClean="0"/>
              <a:t>Origem germânica </a:t>
            </a:r>
            <a:r>
              <a:rPr lang="pt-BR" sz="2400" dirty="0" smtClean="0"/>
              <a:t>(</a:t>
            </a:r>
            <a:r>
              <a:rPr lang="pt-BR" sz="2400" i="1" dirty="0" err="1" smtClean="0"/>
              <a:t>riht</a:t>
            </a:r>
            <a:r>
              <a:rPr lang="pt-BR" sz="2400" i="1" dirty="0" smtClean="0"/>
              <a:t> = </a:t>
            </a:r>
            <a:r>
              <a:rPr lang="pt-BR" sz="2400" dirty="0" smtClean="0"/>
              <a:t>movido em linha reta)</a:t>
            </a:r>
            <a:r>
              <a:rPr lang="pt-BR" dirty="0" smtClean="0"/>
              <a:t>:</a:t>
            </a:r>
            <a:endParaRPr lang="pt-BR" i="1" dirty="0" smtClean="0"/>
          </a:p>
          <a:p>
            <a:pPr lvl="1"/>
            <a:r>
              <a:rPr lang="pt-BR" i="1" dirty="0" err="1" smtClean="0"/>
              <a:t>Right</a:t>
            </a:r>
            <a:r>
              <a:rPr lang="pt-BR" i="1" dirty="0" smtClean="0"/>
              <a:t> </a:t>
            </a:r>
            <a:r>
              <a:rPr lang="pt-BR" dirty="0" smtClean="0"/>
              <a:t>(inglês);</a:t>
            </a:r>
          </a:p>
          <a:p>
            <a:pPr lvl="1"/>
            <a:r>
              <a:rPr lang="pt-BR" i="1" dirty="0" err="1" smtClean="0"/>
              <a:t>Recht</a:t>
            </a:r>
            <a:r>
              <a:rPr lang="pt-BR" dirty="0" smtClean="0"/>
              <a:t>, (alemão).</a:t>
            </a:r>
            <a:endParaRPr lang="pt-BR" b="1" dirty="0" smtClean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ORIGEM DO TERMO DIREITO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1857364"/>
            <a:ext cx="8643998" cy="4714908"/>
          </a:xfrm>
        </p:spPr>
        <p:txBody>
          <a:bodyPr>
            <a:normAutofit/>
          </a:bodyPr>
          <a:lstStyle/>
          <a:p>
            <a:r>
              <a:rPr lang="pt-BR" dirty="0" err="1" smtClean="0"/>
              <a:t>Ius</a:t>
            </a:r>
            <a:r>
              <a:rPr lang="pt-BR" dirty="0" smtClean="0"/>
              <a:t> </a:t>
            </a:r>
            <a:r>
              <a:rPr lang="pt-BR" dirty="0" err="1" smtClean="0"/>
              <a:t>est</a:t>
            </a:r>
            <a:r>
              <a:rPr lang="pt-BR" dirty="0" smtClean="0"/>
              <a:t> </a:t>
            </a:r>
            <a:r>
              <a:rPr lang="pt-BR" dirty="0" err="1" smtClean="0"/>
              <a:t>ars</a:t>
            </a:r>
            <a:r>
              <a:rPr lang="pt-BR" dirty="0" smtClean="0"/>
              <a:t> </a:t>
            </a:r>
            <a:r>
              <a:rPr lang="pt-BR" dirty="0" err="1" smtClean="0"/>
              <a:t>boni</a:t>
            </a:r>
            <a:r>
              <a:rPr lang="pt-BR" dirty="0" smtClean="0"/>
              <a:t> </a:t>
            </a:r>
            <a:r>
              <a:rPr lang="pt-BR" dirty="0" err="1" smtClean="0"/>
              <a:t>et</a:t>
            </a:r>
            <a:r>
              <a:rPr lang="pt-BR" dirty="0" smtClean="0"/>
              <a:t> </a:t>
            </a:r>
            <a:r>
              <a:rPr lang="pt-BR" dirty="0" err="1" smtClean="0"/>
              <a:t>aequi</a:t>
            </a:r>
            <a:r>
              <a:rPr lang="pt-BR" dirty="0" smtClean="0"/>
              <a:t>.</a:t>
            </a:r>
          </a:p>
          <a:p>
            <a:endParaRPr lang="pt-BR" dirty="0" smtClean="0"/>
          </a:p>
          <a:p>
            <a:r>
              <a:rPr lang="pt-BR" b="1" dirty="0" smtClean="0"/>
              <a:t>Direito é a arte do bom e do equitativo.</a:t>
            </a:r>
          </a:p>
          <a:p>
            <a:endParaRPr lang="pt-BR" b="1" dirty="0" smtClean="0"/>
          </a:p>
          <a:p>
            <a:pPr lvl="1"/>
            <a:r>
              <a:rPr lang="pt-BR" b="1" dirty="0" smtClean="0"/>
              <a:t>Direito enquanto arte;</a:t>
            </a:r>
          </a:p>
          <a:p>
            <a:pPr lvl="1"/>
            <a:endParaRPr lang="pt-BR" b="1" dirty="0" smtClean="0"/>
          </a:p>
          <a:p>
            <a:pPr lvl="1"/>
            <a:r>
              <a:rPr lang="pt-BR" b="1" dirty="0" smtClean="0"/>
              <a:t>Direito enquanto ciência.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CONCEITO DE DIREITO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857364"/>
            <a:ext cx="8929718" cy="471490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pt-BR" b="1" dirty="0" smtClean="0"/>
              <a:t>Enquanto arte </a:t>
            </a:r>
            <a:r>
              <a:rPr lang="pt-BR" dirty="0" smtClean="0"/>
              <a:t>→ busca regras justas e equitativas → melhora social → filosofia, antropologia, sociologia, economia, história e política;</a:t>
            </a:r>
          </a:p>
          <a:p>
            <a:pPr algn="just">
              <a:buNone/>
            </a:pPr>
            <a:endParaRPr lang="pt-BR" dirty="0" smtClean="0"/>
          </a:p>
          <a:p>
            <a:pPr algn="just"/>
            <a:r>
              <a:rPr lang="pt-BR" b="1" dirty="0" smtClean="0"/>
              <a:t>Enquanto ciência </a:t>
            </a:r>
            <a:r>
              <a:rPr lang="pt-BR" dirty="0" smtClean="0"/>
              <a:t>→ sistema ordenado de conhecimentos;</a:t>
            </a:r>
          </a:p>
          <a:p>
            <a:pPr algn="just">
              <a:buNone/>
            </a:pPr>
            <a:endParaRPr lang="pt-BR" dirty="0" smtClean="0"/>
          </a:p>
          <a:p>
            <a:pPr algn="just"/>
            <a:r>
              <a:rPr lang="pt-BR" b="1" dirty="0" smtClean="0"/>
              <a:t>Enquanto Direito objetivo </a:t>
            </a:r>
            <a:r>
              <a:rPr lang="pt-BR" dirty="0" smtClean="0"/>
              <a:t>→ Regra de conduta obrigatória;</a:t>
            </a:r>
          </a:p>
          <a:p>
            <a:pPr algn="just"/>
            <a:endParaRPr lang="pt-BR" dirty="0" smtClean="0"/>
          </a:p>
          <a:p>
            <a:pPr algn="just"/>
            <a:r>
              <a:rPr lang="pt-BR" b="1" dirty="0" smtClean="0"/>
              <a:t>Enquanto Direito subjetivo </a:t>
            </a:r>
            <a:r>
              <a:rPr lang="pt-BR" dirty="0" smtClean="0"/>
              <a:t>→ faculdade de agir para         				      obter o que entende cabível.</a:t>
            </a:r>
          </a:p>
          <a:p>
            <a:endParaRPr lang="pt-BR" dirty="0" smtClean="0"/>
          </a:p>
          <a:p>
            <a:endParaRPr lang="pt-BR" dirty="0" smtClean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4 ACEPÇÕES DO DIREITO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NATUREZA X VALORES X CULTURA</a:t>
            </a:r>
            <a:endParaRPr lang="pt-BR" dirty="0"/>
          </a:p>
        </p:txBody>
      </p:sp>
      <p:pic>
        <p:nvPicPr>
          <p:cNvPr id="36866" name="Picture 2" descr="http://www.freewebs.com/bioporto/top_head_bio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85926"/>
            <a:ext cx="6400800" cy="1200150"/>
          </a:xfrm>
          <a:prstGeom prst="rect">
            <a:avLst/>
          </a:prstGeom>
          <a:noFill/>
        </p:spPr>
      </p:pic>
      <p:pic>
        <p:nvPicPr>
          <p:cNvPr id="3687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071810"/>
            <a:ext cx="4251431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75" name="Picture 11" descr="http://patureba.com/images/valores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86" y="3214686"/>
            <a:ext cx="3643314" cy="3643314"/>
          </a:xfrm>
          <a:prstGeom prst="rect">
            <a:avLst/>
          </a:prstGeom>
          <a:noFill/>
        </p:spPr>
      </p:pic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15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MUNDO DA NATUREZA</a:t>
            </a:r>
            <a:endParaRPr lang="pt-BR" dirty="0"/>
          </a:p>
        </p:txBody>
      </p:sp>
      <p:pic>
        <p:nvPicPr>
          <p:cNvPr id="36866" name="Picture 2" descr="http://www.freewebs.com/bioporto/top_head_bio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928802"/>
            <a:ext cx="6400800" cy="1200150"/>
          </a:xfrm>
          <a:prstGeom prst="rect">
            <a:avLst/>
          </a:prstGeom>
          <a:noFill/>
        </p:spPr>
      </p:pic>
      <p:sp>
        <p:nvSpPr>
          <p:cNvPr id="8" name="Espaço Reservado para Conteúdo 4"/>
          <p:cNvSpPr>
            <a:spLocks noGrp="1"/>
          </p:cNvSpPr>
          <p:nvPr>
            <p:ph idx="1"/>
          </p:nvPr>
        </p:nvSpPr>
        <p:spPr>
          <a:xfrm>
            <a:off x="214282" y="3500438"/>
            <a:ext cx="8715436" cy="3071834"/>
          </a:xfrm>
        </p:spPr>
        <p:txBody>
          <a:bodyPr/>
          <a:lstStyle/>
          <a:p>
            <a:r>
              <a:rPr lang="pt-BR" dirty="0" smtClean="0"/>
              <a:t>Tudo que existe independentemente do homem;</a:t>
            </a:r>
          </a:p>
          <a:p>
            <a:endParaRPr lang="pt-BR" dirty="0" smtClean="0"/>
          </a:p>
          <a:p>
            <a:r>
              <a:rPr lang="pt-BR" dirty="0" smtClean="0"/>
              <a:t>Vigora o princípio da causalidade;</a:t>
            </a:r>
          </a:p>
          <a:p>
            <a:endParaRPr lang="pt-BR" dirty="0" smtClean="0"/>
          </a:p>
          <a:p>
            <a:r>
              <a:rPr lang="pt-BR" dirty="0" smtClean="0"/>
              <a:t>As leis da natureza não admitem violação.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16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MUNDO DOS VALORES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142844" y="1857364"/>
            <a:ext cx="5214974" cy="4714908"/>
          </a:xfrm>
        </p:spPr>
        <p:txBody>
          <a:bodyPr/>
          <a:lstStyle/>
          <a:p>
            <a:r>
              <a:rPr lang="pt-BR" dirty="0" smtClean="0"/>
              <a:t>Significação </a:t>
            </a:r>
            <a:r>
              <a:rPr lang="pt-BR" dirty="0" smtClean="0">
                <a:latin typeface="Calibri"/>
              </a:rPr>
              <a:t>→ tudo que existe</a:t>
            </a:r>
          </a:p>
          <a:p>
            <a:endParaRPr lang="pt-BR" dirty="0" smtClean="0">
              <a:latin typeface="Calibri"/>
            </a:endParaRPr>
          </a:p>
          <a:p>
            <a:r>
              <a:rPr lang="pt-BR" dirty="0" smtClean="0">
                <a:latin typeface="Calibri"/>
              </a:rPr>
              <a:t>VALORES: </a:t>
            </a:r>
          </a:p>
          <a:p>
            <a:pPr lvl="1"/>
            <a:r>
              <a:rPr lang="pt-BR" dirty="0" smtClean="0">
                <a:latin typeface="Calibri"/>
              </a:rPr>
              <a:t>Pessoais;</a:t>
            </a:r>
          </a:p>
          <a:p>
            <a:pPr lvl="1"/>
            <a:endParaRPr lang="pt-BR" dirty="0" smtClean="0">
              <a:latin typeface="Calibri"/>
            </a:endParaRPr>
          </a:p>
          <a:p>
            <a:pPr lvl="1"/>
            <a:r>
              <a:rPr lang="pt-BR" dirty="0" smtClean="0">
                <a:latin typeface="Calibri"/>
              </a:rPr>
              <a:t>Variáveis;</a:t>
            </a:r>
          </a:p>
          <a:p>
            <a:pPr lvl="1"/>
            <a:endParaRPr lang="pt-BR" dirty="0" smtClean="0">
              <a:latin typeface="Calibri"/>
            </a:endParaRPr>
          </a:p>
          <a:p>
            <a:pPr lvl="1"/>
            <a:r>
              <a:rPr lang="pt-BR" dirty="0" smtClean="0">
                <a:latin typeface="Calibri"/>
              </a:rPr>
              <a:t>Sociais</a:t>
            </a:r>
            <a:endParaRPr lang="pt-BR" dirty="0" smtClean="0"/>
          </a:p>
        </p:txBody>
      </p:sp>
      <p:pic>
        <p:nvPicPr>
          <p:cNvPr id="6" name="Picture 11" descr="http://patureba.com/images/valores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285992"/>
            <a:ext cx="3429000" cy="3429000"/>
          </a:xfrm>
          <a:prstGeom prst="rect">
            <a:avLst/>
          </a:prstGeom>
          <a:noFill/>
        </p:spPr>
      </p:pic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17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2" name="Picture 10" descr="http://t0.gstatic.com/images?q=tbn:ANd9GcT98LOFsUg_TBR3gwvymUP2S7aysmt7pQuDHvmshgD_iuciT7M4j_wAJRY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000240"/>
            <a:ext cx="3065878" cy="3571900"/>
          </a:xfrm>
          <a:prstGeom prst="rect">
            <a:avLst/>
          </a:prstGeom>
          <a:noFill/>
        </p:spPr>
      </p:pic>
      <p:pic>
        <p:nvPicPr>
          <p:cNvPr id="13324" name="Picture 12" descr="http://t1.gstatic.com/images?q=tbn:ANd9GcTSJ8RKOguDo4A3uA1zqNqshW31Zki7ulg1dqFXIpAJlEgbEcj8YXmfHY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28" y="2071678"/>
            <a:ext cx="2233623" cy="3364942"/>
          </a:xfrm>
          <a:prstGeom prst="rect">
            <a:avLst/>
          </a:prstGeom>
          <a:noFill/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18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t1.gstatic.com/images?q=tbn:ANd9GcQKgdWUsLFlQP0v8d3_hhSKIuk0qmgB1__ehVtfFLj7i1amA1gxmBiJ_E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643050"/>
            <a:ext cx="2979487" cy="3929090"/>
          </a:xfrm>
          <a:prstGeom prst="rect">
            <a:avLst/>
          </a:prstGeom>
          <a:noFill/>
        </p:spPr>
      </p:pic>
      <p:pic>
        <p:nvPicPr>
          <p:cNvPr id="13318" name="Picture 6" descr="http://t3.gstatic.com/images?q=tbn:ANd9GcQyBTCysNvDyawtoC1tGnSYN2DOUO8LtB_D6_PtE91kGQ6kceirxm2c5Q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643050"/>
            <a:ext cx="3357554" cy="3929090"/>
          </a:xfrm>
          <a:prstGeom prst="rect">
            <a:avLst/>
          </a:prstGeom>
          <a:noFill/>
        </p:spPr>
      </p:pic>
      <p:pic>
        <p:nvPicPr>
          <p:cNvPr id="13320" name="Picture 8" descr="http://t3.gstatic.com/images?q=tbn:ANd9GcSnRy3KazQP577O6_os5JaaKbHX49cLefaB8xR4arF2QTPNOlr2oNt4pk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75" y="1643050"/>
            <a:ext cx="2928926" cy="3914904"/>
          </a:xfrm>
          <a:prstGeom prst="rect">
            <a:avLst/>
          </a:prstGeom>
          <a:noFill/>
        </p:spPr>
      </p:pic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19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APRESENTAÇÃO</a:t>
            </a:r>
            <a:endParaRPr lang="pt-BR" dirty="0"/>
          </a:p>
        </p:txBody>
      </p:sp>
      <p:pic>
        <p:nvPicPr>
          <p:cNvPr id="1026" name="Picture 2" descr="http://t2.gstatic.com/images?q=tbn:ANd9GcQJ_3O5ehB7VEL2vRvQXP0Aj9xsVoMK0APo2UaDWju8j9NNRZEeuvTsS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238367"/>
            <a:ext cx="4679189" cy="3119459"/>
          </a:xfrm>
          <a:prstGeom prst="rect">
            <a:avLst/>
          </a:prstGeom>
          <a:noFill/>
        </p:spPr>
      </p:pic>
      <p:pic>
        <p:nvPicPr>
          <p:cNvPr id="10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Direito Turístico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0" name="Picture 6" descr="http://t0.gstatic.com/images?q=tbn:ANd9GcQK4tqvDjE-OtlNYquInBXC4JxPeOXSfcr6_BVZmFCangcEnKl7Spiak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4077" y="1857364"/>
            <a:ext cx="4133875" cy="4000528"/>
          </a:xfrm>
          <a:prstGeom prst="rect">
            <a:avLst/>
          </a:prstGeom>
          <a:noFill/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20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 descr="http://t3.gstatic.com/images?q=tbn:ANd9GcT4HtQBmv4WEDAmeV8CwT-XZlXepcSi7z1mjqfiKYs3vW5WWAr1MYWFN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43050"/>
            <a:ext cx="2707728" cy="3571900"/>
          </a:xfrm>
          <a:prstGeom prst="rect">
            <a:avLst/>
          </a:prstGeom>
          <a:noFill/>
        </p:spPr>
      </p:pic>
      <p:pic>
        <p:nvPicPr>
          <p:cNvPr id="55302" name="Picture 6" descr="http://t3.gstatic.com/images?q=tbn:ANd9GcQYte0FFse9tQ1aTIzqi4H56We7ck15qklfrM1X6_HjFGTPS43zGPRBJV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1857364"/>
            <a:ext cx="3294720" cy="3357586"/>
          </a:xfrm>
          <a:prstGeom prst="rect">
            <a:avLst/>
          </a:prstGeom>
          <a:noFill/>
        </p:spPr>
      </p:pic>
      <p:pic>
        <p:nvPicPr>
          <p:cNvPr id="55304" name="Picture 8" descr="http://t2.gstatic.com/images?q=tbn:ANd9GcRYdXebS68HCUOgbbGph2dMMvR9WJqzBN7uSP7nvfsO1V-TgZpMuUfOkOQ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8" y="1857364"/>
            <a:ext cx="2714612" cy="3365030"/>
          </a:xfrm>
          <a:prstGeom prst="rect">
            <a:avLst/>
          </a:prstGeom>
          <a:noFill/>
        </p:spPr>
      </p:pic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21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http://t3.gstatic.com/images?q=tbn:ANd9GcRZaxuNNLY-DXnwHPknjH8RXH1brCk1NnVDdKmet85UMpSAsjGRnySmoQ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59" y="1500174"/>
            <a:ext cx="3900511" cy="4500594"/>
          </a:xfrm>
          <a:prstGeom prst="rect">
            <a:avLst/>
          </a:prstGeom>
          <a:noFill/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22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t2.gstatic.com/images?q=tbn:ANd9GcQ6kyFBg_wTymyNPZDgMOs1L_EPIMUou9j_0rD8YOPq9YXBc5PvxQnDUSL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643050"/>
            <a:ext cx="2867039" cy="4410833"/>
          </a:xfrm>
          <a:prstGeom prst="rect">
            <a:avLst/>
          </a:prstGeom>
          <a:noFill/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23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www.asia4net.com/wp-content/uploads/2009/11/carne-de-cahorr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714488"/>
            <a:ext cx="5572164" cy="3714776"/>
          </a:xfrm>
          <a:prstGeom prst="rect">
            <a:avLst/>
          </a:prstGeom>
          <a:noFill/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24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CONTRABANDO OU GENÊRICO?</a:t>
            </a:r>
            <a:endParaRPr lang="pt-BR" dirty="0"/>
          </a:p>
        </p:txBody>
      </p:sp>
      <p:pic>
        <p:nvPicPr>
          <p:cNvPr id="11266" name="Picture 2" descr="http://2.bp.blogspot.com/_gBC0OI9ilrQ/S9TS_S-OXNI/AAAAAAAAACI/ehEQ1QAQ5VA/s1600/Sacoleiro+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000240"/>
            <a:ext cx="3363026" cy="4080976"/>
          </a:xfrm>
          <a:prstGeom prst="rect">
            <a:avLst/>
          </a:prstGeom>
          <a:noFill/>
        </p:spPr>
      </p:pic>
      <p:pic>
        <p:nvPicPr>
          <p:cNvPr id="11268" name="Picture 4" descr="http://2.bp.blogspot.com/_SxS-A2cI6WU/SqlVI31LO1I/AAAAAAAAEkI/KCIvCH7c6CE/s320/sacoleiro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2000240"/>
            <a:ext cx="2971800" cy="1928826"/>
          </a:xfrm>
          <a:prstGeom prst="rect">
            <a:avLst/>
          </a:prstGeom>
          <a:noFill/>
        </p:spPr>
      </p:pic>
      <p:pic>
        <p:nvPicPr>
          <p:cNvPr id="11270" name="Picture 6" descr="http://t1.gstatic.com/images?q=tbn:ANd9GcQCgxDghwjkEMIIeh2_u0RkDcTH97Huxkpi-ALf_QK7I7AQSzukXmyUT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3929066"/>
            <a:ext cx="2928926" cy="2143140"/>
          </a:xfrm>
          <a:prstGeom prst="rect">
            <a:avLst/>
          </a:prstGeom>
          <a:noFill/>
        </p:spPr>
      </p:pic>
      <p:sp>
        <p:nvSpPr>
          <p:cNvPr id="8" name="CaixaDeTexto 7"/>
          <p:cNvSpPr txBox="1"/>
          <p:nvPr/>
        </p:nvSpPr>
        <p:spPr>
          <a:xfrm>
            <a:off x="285720" y="2071678"/>
            <a:ext cx="24288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 smtClean="0"/>
              <a:t>HONESTO</a:t>
            </a:r>
          </a:p>
          <a:p>
            <a:pPr algn="ctr"/>
            <a:r>
              <a:rPr lang="pt-BR" sz="2800" dirty="0" smtClean="0"/>
              <a:t>X</a:t>
            </a:r>
          </a:p>
          <a:p>
            <a:pPr algn="ctr"/>
            <a:r>
              <a:rPr lang="pt-BR" sz="2800" dirty="0" smtClean="0"/>
              <a:t>DESONESTO</a:t>
            </a:r>
          </a:p>
          <a:p>
            <a:pPr algn="ctr"/>
            <a:endParaRPr lang="pt-BR" sz="2800" dirty="0" smtClean="0"/>
          </a:p>
          <a:p>
            <a:pPr algn="ctr"/>
            <a:r>
              <a:rPr lang="pt-BR" sz="2800" dirty="0" smtClean="0"/>
              <a:t>≠</a:t>
            </a:r>
          </a:p>
          <a:p>
            <a:pPr algn="ctr"/>
            <a:endParaRPr lang="pt-BR" sz="2800" dirty="0" smtClean="0"/>
          </a:p>
          <a:p>
            <a:pPr algn="ctr"/>
            <a:r>
              <a:rPr lang="pt-BR" sz="2800" dirty="0" smtClean="0"/>
              <a:t>MORAL </a:t>
            </a:r>
          </a:p>
          <a:p>
            <a:pPr algn="ctr"/>
            <a:endParaRPr lang="pt-BR" sz="2800" dirty="0" smtClean="0"/>
          </a:p>
          <a:p>
            <a:pPr algn="ctr"/>
            <a:r>
              <a:rPr lang="pt-BR" sz="2800" dirty="0" smtClean="0"/>
              <a:t>ÉTICA</a:t>
            </a:r>
            <a:endParaRPr lang="pt-BR" sz="2800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25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571472" y="1857364"/>
            <a:ext cx="8358246" cy="4714908"/>
          </a:xfrm>
        </p:spPr>
        <p:txBody>
          <a:bodyPr/>
          <a:lstStyle/>
          <a:p>
            <a:r>
              <a:rPr lang="pt-BR" dirty="0" smtClean="0"/>
              <a:t>Universo das realizações humanas;</a:t>
            </a:r>
          </a:p>
          <a:p>
            <a:endParaRPr lang="pt-BR" dirty="0" smtClean="0"/>
          </a:p>
          <a:p>
            <a:r>
              <a:rPr lang="pt-BR" dirty="0" smtClean="0"/>
              <a:t>Cultura = pintura, livro, religião, direito, </a:t>
            </a:r>
            <a:r>
              <a:rPr lang="pt-BR" dirty="0" err="1" smtClean="0"/>
              <a:t>etc</a:t>
            </a:r>
            <a:r>
              <a:rPr lang="pt-BR" dirty="0" smtClean="0"/>
              <a:t>:</a:t>
            </a:r>
          </a:p>
          <a:p>
            <a:pPr lvl="1"/>
            <a:r>
              <a:rPr lang="pt-BR" dirty="0" smtClean="0"/>
              <a:t>Material;</a:t>
            </a:r>
          </a:p>
          <a:p>
            <a:pPr lvl="1"/>
            <a:r>
              <a:rPr lang="pt-BR" dirty="0" smtClean="0"/>
              <a:t>Imaterial ou intelectual;</a:t>
            </a:r>
          </a:p>
          <a:p>
            <a:pPr lvl="1"/>
            <a:r>
              <a:rPr lang="pt-BR" dirty="0" smtClean="0"/>
              <a:t>Espiritual.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Direito = processo e produto cultural</a:t>
            </a:r>
          </a:p>
          <a:p>
            <a:pPr lvl="1"/>
            <a:r>
              <a:rPr lang="pt-BR" dirty="0" smtClean="0"/>
              <a:t>Processo </a:t>
            </a:r>
            <a:r>
              <a:rPr lang="pt-BR" dirty="0" smtClean="0">
                <a:latin typeface="Calibri"/>
              </a:rPr>
              <a:t>→atividade valorativa → paz social;</a:t>
            </a:r>
          </a:p>
          <a:p>
            <a:pPr lvl="1"/>
            <a:r>
              <a:rPr lang="pt-BR" dirty="0" smtClean="0">
                <a:latin typeface="Calibri"/>
              </a:rPr>
              <a:t>Produto →direito é resultado do processo valorativo</a:t>
            </a:r>
            <a:endParaRPr lang="pt-BR" dirty="0" smtClean="0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500034" y="1142984"/>
            <a:ext cx="8229600" cy="785818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1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MUNDO DA CULTURA</a:t>
            </a:r>
            <a:endParaRPr kumimoji="0" lang="pt-BR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26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571472" y="1857364"/>
            <a:ext cx="8358246" cy="4714908"/>
          </a:xfrm>
        </p:spPr>
        <p:txBody>
          <a:bodyPr>
            <a:normAutofit/>
          </a:bodyPr>
          <a:lstStyle/>
          <a:p>
            <a:r>
              <a:rPr lang="pt-BR" dirty="0" smtClean="0"/>
              <a:t>Direito = manifestação cultural </a:t>
            </a:r>
            <a:r>
              <a:rPr lang="pt-BR" dirty="0" smtClean="0">
                <a:latin typeface="Calibri"/>
              </a:rPr>
              <a:t>→ integrado:</a:t>
            </a:r>
          </a:p>
          <a:p>
            <a:pPr lvl="1"/>
            <a:r>
              <a:rPr lang="pt-BR" dirty="0" smtClean="0">
                <a:latin typeface="Calibri"/>
              </a:rPr>
              <a:t>Mundo da natureza;</a:t>
            </a:r>
          </a:p>
          <a:p>
            <a:pPr lvl="1"/>
            <a:endParaRPr lang="pt-BR" dirty="0" smtClean="0">
              <a:latin typeface="Calibri"/>
            </a:endParaRPr>
          </a:p>
          <a:p>
            <a:pPr lvl="1"/>
            <a:r>
              <a:rPr lang="pt-BR" dirty="0" smtClean="0">
                <a:latin typeface="Calibri"/>
              </a:rPr>
              <a:t>Mundo dos valores.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DIREITO É VIDA!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Nenhum fenômeno da vida escapa ao direito!</a:t>
            </a:r>
          </a:p>
          <a:p>
            <a:endParaRPr lang="pt-BR" dirty="0" smtClean="0"/>
          </a:p>
          <a:p>
            <a:r>
              <a:rPr lang="pt-BR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DIREITO = fato social + valor + norma</a:t>
            </a: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500034" y="1142984"/>
            <a:ext cx="8229600" cy="785818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INTEGRAÇÃO</a:t>
            </a:r>
            <a:endParaRPr kumimoji="0" lang="pt-BR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27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DIREITO = SISTEMA VALORES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571472" y="1857364"/>
            <a:ext cx="8358246" cy="4714908"/>
          </a:xfrm>
        </p:spPr>
        <p:txBody>
          <a:bodyPr>
            <a:normAutofit/>
          </a:bodyPr>
          <a:lstStyle/>
          <a:p>
            <a:pPr algn="just"/>
            <a:r>
              <a:rPr lang="pt-BR" dirty="0" smtClean="0"/>
              <a:t>DIREITO está inserido no contexto:</a:t>
            </a:r>
          </a:p>
          <a:p>
            <a:pPr lvl="1" algn="just"/>
            <a:r>
              <a:rPr lang="pt-BR" dirty="0" smtClean="0"/>
              <a:t>Histórico;</a:t>
            </a:r>
          </a:p>
          <a:p>
            <a:pPr lvl="1" algn="just"/>
            <a:r>
              <a:rPr lang="pt-BR" dirty="0" smtClean="0"/>
              <a:t>Social.</a:t>
            </a:r>
          </a:p>
          <a:p>
            <a:pPr lvl="1" algn="just"/>
            <a:endParaRPr lang="pt-BR" dirty="0" smtClean="0"/>
          </a:p>
          <a:p>
            <a:pPr algn="just"/>
            <a:r>
              <a:rPr lang="pt-BR" dirty="0" smtClean="0"/>
              <a:t>ONDE HOUVER SOCIEDADE HAVERÁ DIREITO</a:t>
            </a:r>
          </a:p>
          <a:p>
            <a:pPr algn="just">
              <a:buNone/>
            </a:pPr>
            <a:r>
              <a:rPr lang="pt-BR" dirty="0" smtClean="0"/>
              <a:t>(</a:t>
            </a:r>
            <a:r>
              <a:rPr lang="pt-BR" dirty="0" err="1" smtClean="0"/>
              <a:t>ubi</a:t>
            </a:r>
            <a:r>
              <a:rPr lang="pt-BR" dirty="0" smtClean="0"/>
              <a:t> </a:t>
            </a:r>
            <a:r>
              <a:rPr lang="pt-BR" dirty="0" err="1" smtClean="0"/>
              <a:t>societas</a:t>
            </a:r>
            <a:r>
              <a:rPr lang="pt-BR" dirty="0" smtClean="0"/>
              <a:t> </a:t>
            </a:r>
            <a:r>
              <a:rPr lang="pt-BR" dirty="0" err="1" smtClean="0"/>
              <a:t>ibi</a:t>
            </a:r>
            <a:r>
              <a:rPr lang="pt-BR" dirty="0" smtClean="0"/>
              <a:t> </a:t>
            </a:r>
            <a:r>
              <a:rPr lang="pt-BR" dirty="0" err="1" smtClean="0"/>
              <a:t>ius</a:t>
            </a:r>
            <a:r>
              <a:rPr lang="pt-BR" dirty="0" smtClean="0"/>
              <a:t>)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Direito = sistema organizado de valores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Toda ação humana = processo axiológico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28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AXIOLOGIA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571472" y="1857364"/>
            <a:ext cx="8358246" cy="4714908"/>
          </a:xfrm>
        </p:spPr>
        <p:txBody>
          <a:bodyPr>
            <a:normAutofit/>
          </a:bodyPr>
          <a:lstStyle/>
          <a:p>
            <a:pPr algn="just"/>
            <a:r>
              <a:rPr lang="pt-BR" b="1" dirty="0" smtClean="0"/>
              <a:t>Etimologia:</a:t>
            </a:r>
          </a:p>
          <a:p>
            <a:pPr algn="just">
              <a:buNone/>
            </a:pPr>
            <a:r>
              <a:rPr lang="pt-BR" dirty="0" smtClean="0"/>
              <a:t>Grego = </a:t>
            </a:r>
            <a:r>
              <a:rPr lang="pt-BR" dirty="0" err="1" smtClean="0"/>
              <a:t>axio</a:t>
            </a:r>
            <a:r>
              <a:rPr lang="pt-BR" dirty="0" smtClean="0"/>
              <a:t> (valor) + </a:t>
            </a:r>
            <a:r>
              <a:rPr lang="pt-BR" dirty="0" err="1" smtClean="0"/>
              <a:t>logia</a:t>
            </a:r>
            <a:r>
              <a:rPr lang="pt-BR" dirty="0" smtClean="0"/>
              <a:t> (estudo)</a:t>
            </a:r>
          </a:p>
          <a:p>
            <a:pPr algn="just">
              <a:buNone/>
            </a:pPr>
            <a:endParaRPr lang="pt-BR" dirty="0" smtClean="0"/>
          </a:p>
          <a:p>
            <a:pPr algn="just"/>
            <a:r>
              <a:rPr lang="pt-BR" dirty="0" smtClean="0"/>
              <a:t>Ramo da filosofia que trata sobre o valores;</a:t>
            </a:r>
          </a:p>
          <a:p>
            <a:pPr algn="just"/>
            <a:endParaRPr lang="pt-BR" dirty="0" smtClean="0"/>
          </a:p>
          <a:p>
            <a:r>
              <a:rPr lang="pt-BR" dirty="0" smtClean="0"/>
              <a:t>Trata-se da ciência:</a:t>
            </a:r>
          </a:p>
          <a:p>
            <a:pPr lvl="1"/>
            <a:r>
              <a:rPr lang="pt-BR" dirty="0" smtClean="0"/>
              <a:t>dos juízos;</a:t>
            </a:r>
          </a:p>
          <a:p>
            <a:pPr lvl="1"/>
            <a:r>
              <a:rPr lang="pt-BR" dirty="0" smtClean="0"/>
              <a:t>da apreciação;</a:t>
            </a:r>
          </a:p>
          <a:p>
            <a:pPr lvl="1"/>
            <a:r>
              <a:rPr lang="pt-BR" dirty="0" smtClean="0"/>
              <a:t>da estimação;</a:t>
            </a:r>
          </a:p>
          <a:p>
            <a:pPr lvl="1"/>
            <a:r>
              <a:rPr lang="pt-BR" dirty="0" smtClean="0"/>
              <a:t>dos valores </a:t>
            </a:r>
            <a:r>
              <a:rPr lang="pt-BR" dirty="0" smtClean="0">
                <a:latin typeface="Calibri"/>
              </a:rPr>
              <a:t>≠ $.</a:t>
            </a:r>
          </a:p>
          <a:p>
            <a:endParaRPr lang="pt-BR" dirty="0" smtClean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29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EMENTA*</a:t>
            </a:r>
            <a:endParaRPr lang="pt-BR" dirty="0"/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0" y="1571612"/>
            <a:ext cx="9001156" cy="5286388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pt-BR" sz="2800" dirty="0" smtClean="0"/>
              <a:t>O que é direito?</a:t>
            </a:r>
          </a:p>
          <a:p>
            <a:pPr lvl="0">
              <a:lnSpc>
                <a:spcPct val="150000"/>
              </a:lnSpc>
            </a:pPr>
            <a:r>
              <a:rPr lang="pt-BR" sz="2800" dirty="0" smtClean="0"/>
              <a:t>Fontes do direito</a:t>
            </a:r>
          </a:p>
          <a:p>
            <a:pPr lvl="0">
              <a:lnSpc>
                <a:spcPct val="150000"/>
              </a:lnSpc>
            </a:pPr>
            <a:r>
              <a:rPr lang="pt-BR" sz="2800" dirty="0" smtClean="0"/>
              <a:t>Princípios constitucionais aplicado ao turismo</a:t>
            </a:r>
          </a:p>
          <a:p>
            <a:pPr lvl="0">
              <a:lnSpc>
                <a:spcPct val="150000"/>
              </a:lnSpc>
            </a:pPr>
            <a:r>
              <a:rPr lang="pt-BR" sz="2800" dirty="0" smtClean="0"/>
              <a:t>O turismo e a constituição</a:t>
            </a:r>
          </a:p>
          <a:p>
            <a:pPr>
              <a:lnSpc>
                <a:spcPct val="150000"/>
              </a:lnSpc>
            </a:pPr>
            <a:r>
              <a:rPr lang="pt-BR" sz="2800" dirty="0" smtClean="0"/>
              <a:t>Direito aplicado ao turismo</a:t>
            </a:r>
          </a:p>
          <a:p>
            <a:pPr lvl="0">
              <a:lnSpc>
                <a:spcPct val="150000"/>
              </a:lnSpc>
            </a:pPr>
            <a:endParaRPr lang="pt-BR" sz="2800" dirty="0" smtClean="0"/>
          </a:p>
          <a:p>
            <a:pPr lvl="0" algn="r">
              <a:lnSpc>
                <a:spcPct val="150000"/>
              </a:lnSpc>
              <a:buNone/>
            </a:pPr>
            <a:r>
              <a:rPr lang="pt-BR" sz="2800" dirty="0" smtClean="0">
                <a:solidFill>
                  <a:srgbClr val="FF0000"/>
                </a:solidFill>
              </a:rPr>
              <a:t>* Sujeita à modificações</a:t>
            </a:r>
          </a:p>
        </p:txBody>
      </p:sp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2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Direito Turístico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AXIOLOGIA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571472" y="1857364"/>
            <a:ext cx="8358246" cy="4714908"/>
          </a:xfrm>
        </p:spPr>
        <p:txBody>
          <a:bodyPr/>
          <a:lstStyle/>
          <a:p>
            <a:r>
              <a:rPr lang="pt-BR" dirty="0" smtClean="0"/>
              <a:t>Estudo o mundo dos valores</a:t>
            </a:r>
            <a:r>
              <a:rPr lang="pt-BR" dirty="0" smtClean="0">
                <a:latin typeface="Calibri"/>
              </a:rPr>
              <a:t>→ determina ações:</a:t>
            </a:r>
            <a:endParaRPr lang="pt-BR" dirty="0" smtClean="0"/>
          </a:p>
          <a:p>
            <a:pPr lvl="1"/>
            <a:r>
              <a:rPr lang="pt-BR" dirty="0" smtClean="0"/>
              <a:t>Aceitáveis socialmente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Inaceitáveis socialmente.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Direito </a:t>
            </a:r>
            <a:r>
              <a:rPr lang="pt-BR" dirty="0" smtClean="0">
                <a:latin typeface="Calibri"/>
              </a:rPr>
              <a:t>→ </a:t>
            </a:r>
            <a:r>
              <a:rPr lang="pt-BR" dirty="0" smtClean="0"/>
              <a:t>Ética </a:t>
            </a:r>
            <a:r>
              <a:rPr lang="pt-BR" dirty="0" smtClean="0">
                <a:latin typeface="Calibri"/>
              </a:rPr>
              <a:t>→ Valores → Condutas:</a:t>
            </a:r>
          </a:p>
          <a:p>
            <a:pPr lvl="1"/>
            <a:r>
              <a:rPr lang="pt-BR" dirty="0" smtClean="0">
                <a:latin typeface="Calibri"/>
              </a:rPr>
              <a:t>Permitidas;</a:t>
            </a:r>
          </a:p>
          <a:p>
            <a:pPr lvl="1"/>
            <a:endParaRPr lang="pt-BR" dirty="0" smtClean="0">
              <a:latin typeface="Calibri"/>
            </a:endParaRPr>
          </a:p>
          <a:p>
            <a:pPr lvl="1"/>
            <a:r>
              <a:rPr lang="pt-BR" dirty="0" smtClean="0">
                <a:latin typeface="Calibri"/>
              </a:rPr>
              <a:t>Reprováveis.</a:t>
            </a:r>
          </a:p>
          <a:p>
            <a:endParaRPr lang="pt-BR" dirty="0" smtClean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30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DIREITO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571472" y="1857364"/>
            <a:ext cx="8358246" cy="4714908"/>
          </a:xfrm>
        </p:spPr>
        <p:txBody>
          <a:bodyPr/>
          <a:lstStyle/>
          <a:p>
            <a:r>
              <a:rPr lang="pt-BR" dirty="0" smtClean="0"/>
              <a:t>Disciplina condutas</a:t>
            </a:r>
          </a:p>
          <a:p>
            <a:endParaRPr lang="pt-BR" dirty="0" smtClean="0"/>
          </a:p>
          <a:p>
            <a:r>
              <a:rPr lang="pt-BR" dirty="0" smtClean="0">
                <a:latin typeface="Calibri"/>
              </a:rPr>
              <a:t>Impondo princípios á vida em sociedade, às relações c/:</a:t>
            </a:r>
          </a:p>
          <a:p>
            <a:pPr lvl="1"/>
            <a:r>
              <a:rPr lang="pt-BR" dirty="0" smtClean="0">
                <a:latin typeface="Calibri"/>
              </a:rPr>
              <a:t>Estado;</a:t>
            </a:r>
          </a:p>
          <a:p>
            <a:pPr lvl="1"/>
            <a:r>
              <a:rPr lang="pt-BR" dirty="0" smtClean="0">
                <a:latin typeface="Calibri"/>
              </a:rPr>
              <a:t>Esposa(o)/Namorada(o);</a:t>
            </a:r>
          </a:p>
          <a:p>
            <a:pPr lvl="1"/>
            <a:r>
              <a:rPr lang="pt-BR" dirty="0" smtClean="0">
                <a:latin typeface="Calibri"/>
              </a:rPr>
              <a:t>Familiares;</a:t>
            </a:r>
          </a:p>
          <a:p>
            <a:pPr lvl="1"/>
            <a:r>
              <a:rPr lang="pt-BR" dirty="0" smtClean="0">
                <a:latin typeface="Calibri"/>
              </a:rPr>
              <a:t>Turismo (...)</a:t>
            </a:r>
          </a:p>
          <a:p>
            <a:pPr lvl="1"/>
            <a:endParaRPr lang="pt-BR" dirty="0" smtClean="0">
              <a:latin typeface="Calibri"/>
            </a:endParaRPr>
          </a:p>
          <a:p>
            <a:r>
              <a:rPr lang="pt-BR" dirty="0" smtClean="0">
                <a:latin typeface="Calibri"/>
              </a:rPr>
              <a:t>Relações viáveis e s/ caos → NORMA JURÍDICA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31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NORMA JURÍDICA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571472" y="1857364"/>
            <a:ext cx="8358246" cy="4714908"/>
          </a:xfrm>
        </p:spPr>
        <p:txBody>
          <a:bodyPr>
            <a:normAutofit/>
          </a:bodyPr>
          <a:lstStyle/>
          <a:p>
            <a:r>
              <a:rPr lang="pt-BR" dirty="0" smtClean="0"/>
              <a:t>NORMA JURÍDICA;</a:t>
            </a:r>
          </a:p>
          <a:p>
            <a:endParaRPr lang="pt-BR" dirty="0" smtClean="0"/>
          </a:p>
          <a:p>
            <a:pPr lvl="1"/>
            <a:r>
              <a:rPr lang="pt-BR" dirty="0" smtClean="0"/>
              <a:t>Expressão formal do direito;</a:t>
            </a:r>
          </a:p>
          <a:p>
            <a:endParaRPr lang="pt-BR" dirty="0" smtClean="0"/>
          </a:p>
          <a:p>
            <a:pPr lvl="1"/>
            <a:r>
              <a:rPr lang="pt-BR" dirty="0" smtClean="0"/>
              <a:t>Disciplinadora de condutas;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Permite a convivência social;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Evita o caos social;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Almeja a paz social.</a:t>
            </a:r>
          </a:p>
          <a:p>
            <a:pPr>
              <a:buNone/>
            </a:pPr>
            <a:endParaRPr lang="pt-BR" dirty="0" smtClean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32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NORMA JURÍDICA</a:t>
            </a:r>
            <a:endParaRPr lang="pt-BR" dirty="0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143116"/>
            <a:ext cx="401002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33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CORRENTES DOUTRINÁRIAS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8858280" cy="471490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Há 3 correntes doutrinárias com diferentes detalhamentos do objeto de estudo da TGD:</a:t>
            </a:r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Teoria dogmática;</a:t>
            </a:r>
          </a:p>
          <a:p>
            <a:pPr algn="just">
              <a:lnSpc>
                <a:spcPct val="150000"/>
              </a:lnSpc>
            </a:pP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Teoria crítica;</a:t>
            </a:r>
          </a:p>
          <a:p>
            <a:pPr algn="just">
              <a:lnSpc>
                <a:spcPct val="150000"/>
              </a:lnSpc>
            </a:pP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Teoria </a:t>
            </a:r>
            <a:r>
              <a:rPr lang="pt-BR" sz="2400" dirty="0" err="1" smtClean="0"/>
              <a:t>zetética</a:t>
            </a:r>
            <a:r>
              <a:rPr lang="pt-BR" sz="2400" dirty="0" smtClean="0"/>
              <a:t>.</a:t>
            </a:r>
            <a:endParaRPr lang="pt-BR" sz="1800" dirty="0" smtClean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34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DOGMÁTICA JURÍDICA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8858280" cy="4714908"/>
          </a:xfrm>
        </p:spPr>
        <p:txBody>
          <a:bodyPr>
            <a:normAutofit/>
          </a:bodyPr>
          <a:lstStyle/>
          <a:p>
            <a:pPr algn="just"/>
            <a:r>
              <a:rPr lang="pt-BR" sz="2400" dirty="0" smtClean="0"/>
              <a:t>Surge a partir da teoria de Hans </a:t>
            </a:r>
            <a:r>
              <a:rPr lang="pt-BR" sz="2400" dirty="0" err="1" smtClean="0"/>
              <a:t>Kelsen</a:t>
            </a:r>
            <a:r>
              <a:rPr lang="pt-BR" sz="2400" dirty="0" smtClean="0"/>
              <a:t>:</a:t>
            </a:r>
          </a:p>
          <a:p>
            <a:pPr lvl="1" algn="just"/>
            <a:r>
              <a:rPr lang="pt-BR" sz="2000" dirty="0" smtClean="0"/>
              <a:t>Teoria Pura do Direito Positivo, construtora de conceitos jurídicos universais, desvinculados de quaisquer aspectos temporais, espaciais, histórico religioso e </a:t>
            </a:r>
            <a:r>
              <a:rPr lang="pt-BR" sz="2000" dirty="0" err="1" smtClean="0"/>
              <a:t>etc</a:t>
            </a:r>
            <a:r>
              <a:rPr lang="pt-BR" sz="2000" dirty="0" smtClean="0"/>
              <a:t>;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Para </a:t>
            </a:r>
            <a:r>
              <a:rPr lang="pt-BR" sz="2400" dirty="0" err="1" smtClean="0"/>
              <a:t>Kelsen</a:t>
            </a:r>
            <a:r>
              <a:rPr lang="pt-BR" sz="2400" dirty="0" smtClean="0"/>
              <a:t>, a </a:t>
            </a:r>
            <a:r>
              <a:rPr lang="pt-BR" sz="2400" u="sng" dirty="0" smtClean="0"/>
              <a:t>ordem jurídica</a:t>
            </a:r>
            <a:r>
              <a:rPr lang="pt-BR" sz="2400" dirty="0" smtClean="0"/>
              <a:t> nada mais </a:t>
            </a:r>
            <a:r>
              <a:rPr lang="pt-BR" sz="2400" u="sng" dirty="0" smtClean="0"/>
              <a:t>é</a:t>
            </a:r>
            <a:r>
              <a:rPr lang="pt-BR" sz="2400" dirty="0" smtClean="0"/>
              <a:t> que um </a:t>
            </a:r>
            <a:r>
              <a:rPr lang="pt-BR" sz="2400" u="sng" dirty="0" smtClean="0"/>
              <a:t>sistema de normas válidas</a:t>
            </a:r>
            <a:r>
              <a:rPr lang="pt-BR" sz="2400" dirty="0" smtClean="0"/>
              <a:t>, e o seu </a:t>
            </a:r>
            <a:r>
              <a:rPr lang="pt-BR" sz="2400" u="sng" dirty="0" smtClean="0"/>
              <a:t>conhecimento</a:t>
            </a:r>
            <a:r>
              <a:rPr lang="pt-BR" sz="2400" dirty="0" smtClean="0"/>
              <a:t>, como tais, </a:t>
            </a:r>
            <a:r>
              <a:rPr lang="pt-BR" sz="2400" u="sng" dirty="0" smtClean="0"/>
              <a:t>se limita à ciência do direito</a:t>
            </a:r>
            <a:r>
              <a:rPr lang="pt-BR" sz="2400" dirty="0" smtClean="0"/>
              <a:t>, cuja teoria geral faz corresponder à própria teoria geral de Estado.</a:t>
            </a:r>
          </a:p>
          <a:p>
            <a:pPr algn="just"/>
            <a:endParaRPr lang="pt-BR" sz="2600" dirty="0" smtClean="0">
              <a:latin typeface="Calibri"/>
            </a:endParaRPr>
          </a:p>
          <a:p>
            <a:pPr algn="just"/>
            <a:endParaRPr lang="pt-BR" sz="2600" dirty="0" smtClean="0">
              <a:latin typeface="Calibri"/>
            </a:endParaRPr>
          </a:p>
          <a:p>
            <a:pPr algn="just"/>
            <a:endParaRPr lang="pt-BR" sz="2600" dirty="0" smtClean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35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428596" y="1285860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36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DOGMATOSSAURO</a:t>
            </a:r>
            <a:endParaRPr lang="pt-B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785926"/>
            <a:ext cx="4143404" cy="4625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37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TEORIA CRÍTICA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8858280" cy="4357718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pt-BR" sz="2400" dirty="0" smtClean="0"/>
              <a:t>Surge a partir de Miguel </a:t>
            </a:r>
            <a:r>
              <a:rPr lang="pt-BR" sz="2400" dirty="0" err="1" smtClean="0"/>
              <a:t>Reale</a:t>
            </a:r>
            <a:r>
              <a:rPr lang="pt-BR" sz="2400" dirty="0" smtClean="0"/>
              <a:t>, na qual o estudo do Direito deve ser visto como instrumento de transformação social, procurando combater as ideologias de opressão e exploração das classes mais pobres.</a:t>
            </a:r>
          </a:p>
          <a:p>
            <a:pPr algn="just">
              <a:lnSpc>
                <a:spcPct val="150000"/>
              </a:lnSpc>
            </a:pP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A vertente crítica parte do pressuposto de que o Direito é um instrumento de opressão das classes dominantes e que aos operadores do Direito cabe buscar a justiça sem cessar, pela interpretação das fontes formais.</a:t>
            </a:r>
            <a:endParaRPr lang="pt-BR" sz="2400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38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142984"/>
            <a:ext cx="91440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TEORIA TRIDIMENSIONAL DO DIREITO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9144000" cy="471490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pt-BR" sz="3200" dirty="0" smtClean="0"/>
          </a:p>
          <a:p>
            <a:pPr algn="ctr">
              <a:buNone/>
            </a:pPr>
            <a:endParaRPr lang="pt-BR" sz="3200" dirty="0" smtClean="0"/>
          </a:p>
          <a:p>
            <a:pPr algn="ctr">
              <a:buNone/>
            </a:pPr>
            <a:r>
              <a:rPr lang="pt-BR" sz="3200" dirty="0" smtClean="0"/>
              <a:t>DIREITO = fato social + 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valor</a:t>
            </a:r>
            <a:r>
              <a:rPr lang="pt-BR" sz="3200" dirty="0" smtClean="0"/>
              <a:t> + norma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39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EMENTA</a:t>
            </a:r>
            <a:endParaRPr lang="pt-BR" dirty="0"/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0" y="1571612"/>
            <a:ext cx="9001156" cy="5286388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pt-BR" sz="2800" dirty="0" smtClean="0"/>
              <a:t>Legislação infraconstitucional </a:t>
            </a:r>
          </a:p>
          <a:p>
            <a:pPr lvl="0">
              <a:lnSpc>
                <a:spcPct val="150000"/>
              </a:lnSpc>
            </a:pPr>
            <a:r>
              <a:rPr lang="pt-BR" sz="2800" dirty="0" smtClean="0"/>
              <a:t>Profissionais do turismo</a:t>
            </a:r>
          </a:p>
          <a:p>
            <a:pPr lvl="0">
              <a:lnSpc>
                <a:spcPct val="150000"/>
              </a:lnSpc>
            </a:pPr>
            <a:r>
              <a:rPr lang="pt-BR" sz="2800" dirty="0" smtClean="0"/>
              <a:t>Agências de turismo</a:t>
            </a:r>
          </a:p>
          <a:p>
            <a:pPr lvl="0">
              <a:lnSpc>
                <a:spcPct val="150000"/>
              </a:lnSpc>
            </a:pPr>
            <a:r>
              <a:rPr lang="pt-BR" sz="2800" dirty="0" smtClean="0"/>
              <a:t>Direito comercial aplicado ao turismo</a:t>
            </a:r>
          </a:p>
          <a:p>
            <a:pPr lvl="0">
              <a:lnSpc>
                <a:spcPct val="150000"/>
              </a:lnSpc>
            </a:pPr>
            <a:r>
              <a:rPr lang="pt-BR" sz="2800" dirty="0" smtClean="0"/>
              <a:t>Direito do trabalho aplicado ao turismo</a:t>
            </a:r>
            <a:endParaRPr lang="pt-BR" sz="2800" dirty="0"/>
          </a:p>
        </p:txBody>
      </p:sp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2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Direito Turístico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TEORIA ZETÉTICA DO DIREITO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8858280" cy="4714908"/>
          </a:xfrm>
        </p:spPr>
        <p:txBody>
          <a:bodyPr>
            <a:normAutofit/>
          </a:bodyPr>
          <a:lstStyle/>
          <a:p>
            <a:pPr algn="just"/>
            <a:r>
              <a:rPr lang="pt-BR" sz="2400" dirty="0" smtClean="0"/>
              <a:t>Desenvolvida por Theodor </a:t>
            </a:r>
            <a:r>
              <a:rPr lang="pt-BR" sz="2400" dirty="0" err="1" smtClean="0"/>
              <a:t>Viehweg</a:t>
            </a:r>
            <a:r>
              <a:rPr lang="pt-BR" sz="2400" dirty="0" smtClean="0"/>
              <a:t> (</a:t>
            </a:r>
            <a:r>
              <a:rPr lang="pt-BR" sz="2400" dirty="0" err="1" smtClean="0"/>
              <a:t>Séc</a:t>
            </a:r>
            <a:r>
              <a:rPr lang="pt-BR" sz="2400" dirty="0" smtClean="0"/>
              <a:t> XX);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Para os </a:t>
            </a:r>
            <a:r>
              <a:rPr lang="pt-BR" sz="2400" dirty="0" err="1" smtClean="0"/>
              <a:t>zetéticos</a:t>
            </a:r>
            <a:r>
              <a:rPr lang="pt-BR" sz="2400" dirty="0" smtClean="0"/>
              <a:t> a </a:t>
            </a:r>
            <a:r>
              <a:rPr lang="pt-BR" sz="2400" u="sng" dirty="0" smtClean="0"/>
              <a:t>pesquisa científica do Direito</a:t>
            </a:r>
            <a:r>
              <a:rPr lang="pt-BR" sz="2400" dirty="0" smtClean="0"/>
              <a:t> deveria </a:t>
            </a:r>
            <a:r>
              <a:rPr lang="pt-BR" sz="2400" u="sng" dirty="0" smtClean="0"/>
              <a:t>problematizar seus conceitos</a:t>
            </a:r>
            <a:r>
              <a:rPr lang="pt-BR" sz="2400" dirty="0" smtClean="0"/>
              <a:t>, </a:t>
            </a:r>
            <a:r>
              <a:rPr lang="pt-BR" sz="2400" u="sng" dirty="0" smtClean="0"/>
              <a:t>comparando-os </a:t>
            </a:r>
            <a:r>
              <a:rPr lang="pt-BR" sz="2400" dirty="0" smtClean="0"/>
              <a:t>aos </a:t>
            </a:r>
            <a:r>
              <a:rPr lang="pt-BR" sz="2400" u="sng" dirty="0" smtClean="0"/>
              <a:t>fatos</a:t>
            </a:r>
            <a:r>
              <a:rPr lang="pt-BR" sz="2400" dirty="0" smtClean="0"/>
              <a:t>, </a:t>
            </a:r>
            <a:r>
              <a:rPr lang="pt-BR" sz="2400" u="sng" dirty="0" smtClean="0"/>
              <a:t>valores</a:t>
            </a:r>
            <a:r>
              <a:rPr lang="pt-BR" sz="2400" dirty="0" smtClean="0"/>
              <a:t>, </a:t>
            </a:r>
            <a:r>
              <a:rPr lang="pt-BR" sz="2400" u="sng" dirty="0" smtClean="0"/>
              <a:t>fins</a:t>
            </a:r>
            <a:r>
              <a:rPr lang="pt-BR" sz="2400" dirty="0" smtClean="0"/>
              <a:t>, </a:t>
            </a:r>
            <a:r>
              <a:rPr lang="pt-BR" sz="2400" u="sng" dirty="0" smtClean="0"/>
              <a:t>tradições</a:t>
            </a:r>
            <a:r>
              <a:rPr lang="pt-BR" sz="2400" dirty="0" smtClean="0"/>
              <a:t> </a:t>
            </a:r>
            <a:r>
              <a:rPr lang="pt-BR" sz="2400" dirty="0" err="1" smtClean="0"/>
              <a:t>etc</a:t>
            </a:r>
            <a:r>
              <a:rPr lang="pt-BR" sz="2400" dirty="0" smtClean="0"/>
              <a:t>;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A vertente </a:t>
            </a:r>
            <a:r>
              <a:rPr lang="pt-BR" sz="2400" u="sng" dirty="0" err="1" smtClean="0"/>
              <a:t>Zetética</a:t>
            </a:r>
            <a:r>
              <a:rPr lang="pt-BR" sz="2400" dirty="0" smtClean="0"/>
              <a:t> vai </a:t>
            </a:r>
            <a:r>
              <a:rPr lang="pt-BR" sz="2400" u="sng" dirty="0" smtClean="0"/>
              <a:t>além</a:t>
            </a:r>
            <a:r>
              <a:rPr lang="pt-BR" sz="2400" dirty="0" smtClean="0"/>
              <a:t> das </a:t>
            </a:r>
            <a:r>
              <a:rPr lang="pt-BR" sz="2400" u="sng" dirty="0" smtClean="0"/>
              <a:t>fontes formais</a:t>
            </a:r>
            <a:r>
              <a:rPr lang="pt-BR" sz="2400" dirty="0" smtClean="0"/>
              <a:t>, </a:t>
            </a:r>
            <a:r>
              <a:rPr lang="pt-BR" sz="2400" u="sng" dirty="0" smtClean="0"/>
              <a:t>problematizando-as</a:t>
            </a:r>
            <a:r>
              <a:rPr lang="pt-BR" sz="2400" dirty="0" smtClean="0"/>
              <a:t>, procurando </a:t>
            </a:r>
            <a:r>
              <a:rPr lang="pt-BR" sz="2400" u="sng" dirty="0" smtClean="0"/>
              <a:t>identificar</a:t>
            </a:r>
            <a:r>
              <a:rPr lang="pt-BR" sz="2400" dirty="0" smtClean="0"/>
              <a:t> suas </a:t>
            </a:r>
            <a:r>
              <a:rPr lang="pt-BR" sz="2400" u="sng" dirty="0" smtClean="0"/>
              <a:t>origens sociais, históricas, políticas</a:t>
            </a:r>
            <a:r>
              <a:rPr lang="pt-BR" sz="2400" dirty="0" smtClean="0"/>
              <a:t> etc. para </a:t>
            </a:r>
            <a:r>
              <a:rPr lang="pt-BR" sz="2400" u="sng" dirty="0" smtClean="0"/>
              <a:t>contextualizar o Direito de cada época e lugar</a:t>
            </a:r>
            <a:r>
              <a:rPr lang="pt-BR" sz="2400" dirty="0" smtClean="0"/>
              <a:t>.</a:t>
            </a:r>
          </a:p>
          <a:p>
            <a:pPr algn="just"/>
            <a:endParaRPr lang="pt-BR" sz="2600" dirty="0" smtClean="0">
              <a:latin typeface="Calibri"/>
            </a:endParaRPr>
          </a:p>
          <a:p>
            <a:pPr algn="just"/>
            <a:endParaRPr lang="pt-BR" sz="2600" dirty="0" smtClean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40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71570"/>
          </a:xfrm>
        </p:spPr>
        <p:txBody>
          <a:bodyPr/>
          <a:lstStyle/>
          <a:p>
            <a:pPr algn="ctr"/>
            <a:r>
              <a:rPr lang="pt-BR" dirty="0" smtClean="0"/>
              <a:t>BOA NOITE!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41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EMENTA</a:t>
            </a:r>
            <a:endParaRPr lang="pt-BR" dirty="0"/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0" y="1571612"/>
            <a:ext cx="9001156" cy="5286388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50000"/>
              </a:lnSpc>
            </a:pPr>
            <a:r>
              <a:rPr lang="pt-BR" sz="2800" dirty="0" smtClean="0"/>
              <a:t>O turismo e o Meio Ambiente</a:t>
            </a:r>
          </a:p>
          <a:p>
            <a:pPr lvl="0">
              <a:lnSpc>
                <a:spcPct val="150000"/>
              </a:lnSpc>
            </a:pPr>
            <a:r>
              <a:rPr lang="pt-BR" sz="2800" dirty="0" smtClean="0"/>
              <a:t>A legislação ambiental</a:t>
            </a:r>
          </a:p>
          <a:p>
            <a:pPr lvl="0">
              <a:lnSpc>
                <a:spcPct val="150000"/>
              </a:lnSpc>
            </a:pPr>
            <a:r>
              <a:rPr lang="pt-BR" sz="2800" dirty="0" smtClean="0"/>
              <a:t>Os crimes ambientais</a:t>
            </a:r>
          </a:p>
          <a:p>
            <a:pPr lvl="0">
              <a:lnSpc>
                <a:spcPct val="150000"/>
              </a:lnSpc>
            </a:pPr>
            <a:r>
              <a:rPr lang="pt-BR" sz="2800" dirty="0" smtClean="0"/>
              <a:t>Outras legislações sobre meio ambiente</a:t>
            </a:r>
          </a:p>
          <a:p>
            <a:pPr lvl="0">
              <a:lnSpc>
                <a:spcPct val="150000"/>
              </a:lnSpc>
            </a:pPr>
            <a:r>
              <a:rPr lang="pt-BR" sz="2800" dirty="0" smtClean="0"/>
              <a:t>Órgãos para denúncias e informações nas áreas ambientais</a:t>
            </a:r>
          </a:p>
          <a:p>
            <a:pPr lvl="0">
              <a:lnSpc>
                <a:spcPct val="150000"/>
              </a:lnSpc>
            </a:pPr>
            <a:r>
              <a:rPr lang="pt-BR" sz="2800" dirty="0" smtClean="0"/>
              <a:t>Estatuto da Cidade e turismo</a:t>
            </a:r>
          </a:p>
          <a:p>
            <a:pPr lvl="0">
              <a:lnSpc>
                <a:spcPct val="150000"/>
              </a:lnSpc>
            </a:pPr>
            <a:r>
              <a:rPr lang="pt-BR" sz="2800" dirty="0" smtClean="0"/>
              <a:t>Legislação do município de Cuiabá relacionada ao turismo</a:t>
            </a:r>
          </a:p>
        </p:txBody>
      </p:sp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2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Direito Turístico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EMENTA</a:t>
            </a:r>
            <a:endParaRPr lang="pt-BR" dirty="0"/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0" y="1571612"/>
            <a:ext cx="9001156" cy="5286388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</a:pPr>
            <a:r>
              <a:rPr lang="pt-BR" sz="2800" dirty="0" smtClean="0"/>
              <a:t>Lei de Plano Diretor</a:t>
            </a:r>
          </a:p>
          <a:p>
            <a:pPr lvl="0">
              <a:lnSpc>
                <a:spcPct val="150000"/>
              </a:lnSpc>
            </a:pPr>
            <a:r>
              <a:rPr lang="pt-BR" sz="2800" dirty="0" smtClean="0"/>
              <a:t>O turismo e o direito do consumidor</a:t>
            </a:r>
          </a:p>
          <a:p>
            <a:pPr lvl="0">
              <a:lnSpc>
                <a:spcPct val="150000"/>
              </a:lnSpc>
            </a:pPr>
            <a:r>
              <a:rPr lang="pt-BR" sz="2800" dirty="0" smtClean="0"/>
              <a:t>Responsabilidade objetiva e inversão do ônus da prova</a:t>
            </a:r>
          </a:p>
          <a:p>
            <a:pPr lvl="0">
              <a:lnSpc>
                <a:spcPct val="150000"/>
              </a:lnSpc>
            </a:pPr>
            <a:r>
              <a:rPr lang="pt-BR" sz="2800" dirty="0" smtClean="0"/>
              <a:t>Direitos básicos do consumidor</a:t>
            </a:r>
          </a:p>
          <a:p>
            <a:pPr>
              <a:lnSpc>
                <a:spcPct val="150000"/>
              </a:lnSpc>
            </a:pPr>
            <a:r>
              <a:rPr lang="pt-BR" sz="2800" dirty="0" smtClean="0"/>
              <a:t>Prestação de serviços de turismo, de transporte terrestre e aéreo, de hospedagem, de seguros de viagem e relativa ao agente de turismo.</a:t>
            </a:r>
            <a:endParaRPr lang="pt-BR" sz="2800" dirty="0"/>
          </a:p>
        </p:txBody>
      </p:sp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2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Direito Turístico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</p:nvPr>
        </p:nvGraphicFramePr>
        <p:xfrm>
          <a:off x="500034" y="1214422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Nuvem 13"/>
          <p:cNvSpPr/>
          <p:nvPr/>
        </p:nvSpPr>
        <p:spPr>
          <a:xfrm>
            <a:off x="714348" y="5357826"/>
            <a:ext cx="8215370" cy="12858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latin typeface="Calibri"/>
              </a:rPr>
              <a:t>NOTA BIM = ∑ (T.E + PROVA) + NOTA(S) TRABALHO(S)</a:t>
            </a:r>
          </a:p>
          <a:p>
            <a:pPr algn="ctr"/>
            <a:r>
              <a:rPr lang="pt-BR" dirty="0" smtClean="0">
                <a:latin typeface="Calibri"/>
              </a:rPr>
              <a:t>____________________________________________</a:t>
            </a:r>
          </a:p>
          <a:p>
            <a:pPr algn="ctr"/>
            <a:r>
              <a:rPr lang="pt-BR" dirty="0" smtClean="0">
                <a:latin typeface="Calibri"/>
              </a:rPr>
              <a:t>2 +(N trabalhos-1)</a:t>
            </a:r>
            <a:endParaRPr lang="pt-BR" dirty="0"/>
          </a:p>
        </p:txBody>
      </p:sp>
      <p:pic>
        <p:nvPicPr>
          <p:cNvPr id="10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16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Direito Turístico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</p:nvPr>
        </p:nvGraphicFramePr>
        <p:xfrm>
          <a:off x="500034" y="1214422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Nuvem 13"/>
          <p:cNvSpPr/>
          <p:nvPr/>
        </p:nvSpPr>
        <p:spPr>
          <a:xfrm>
            <a:off x="714348" y="5357826"/>
            <a:ext cx="8215370" cy="12858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latin typeface="Calibri"/>
              </a:rPr>
              <a:t>NOTA BIM = ∑ (T.E + PROVA) + NOTA TRABALHO</a:t>
            </a:r>
          </a:p>
          <a:p>
            <a:pPr algn="ctr"/>
            <a:r>
              <a:rPr lang="pt-BR" dirty="0" smtClean="0">
                <a:latin typeface="Calibri"/>
              </a:rPr>
              <a:t>____________________________________________</a:t>
            </a:r>
          </a:p>
          <a:p>
            <a:pPr algn="ctr"/>
            <a:r>
              <a:rPr lang="pt-BR" dirty="0" smtClean="0">
                <a:latin typeface="Calibri"/>
              </a:rPr>
              <a:t>2 </a:t>
            </a:r>
            <a:endParaRPr lang="pt-BR" dirty="0"/>
          </a:p>
        </p:txBody>
      </p:sp>
      <p:pic>
        <p:nvPicPr>
          <p:cNvPr id="10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Direito Turístico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0" y="1000108"/>
            <a:ext cx="8858312" cy="571504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pt-BR" b="1" u="sng" dirty="0" smtClean="0"/>
              <a:t>BÁSICA: </a:t>
            </a:r>
            <a:endParaRPr lang="pt-BR" u="sng" dirty="0" smtClean="0"/>
          </a:p>
          <a:p>
            <a:pPr algn="just"/>
            <a:r>
              <a:rPr lang="pt-BR" dirty="0" smtClean="0"/>
              <a:t>NIETO, Marcos Pinto. </a:t>
            </a:r>
            <a:r>
              <a:rPr lang="pt-BR" b="1" dirty="0" smtClean="0"/>
              <a:t>Manual de direito aplicado ao turismo.</a:t>
            </a:r>
            <a:r>
              <a:rPr lang="pt-BR" dirty="0" smtClean="0"/>
              <a:t> Campinas, SP: </a:t>
            </a:r>
            <a:r>
              <a:rPr lang="pt-BR" dirty="0" err="1" smtClean="0"/>
              <a:t>Papirus</a:t>
            </a:r>
            <a:r>
              <a:rPr lang="pt-BR" dirty="0" smtClean="0"/>
              <a:t>, 2001.</a:t>
            </a:r>
          </a:p>
          <a:p>
            <a:pPr algn="just"/>
            <a:r>
              <a:rPr lang="pt-BR" dirty="0" smtClean="0"/>
              <a:t>SIRVINSKAS, Luis Paulo. </a:t>
            </a:r>
            <a:r>
              <a:rPr lang="pt-BR" b="1" dirty="0" smtClean="0"/>
              <a:t>Manual de Direito ambiental</a:t>
            </a:r>
            <a:r>
              <a:rPr lang="pt-BR" dirty="0" smtClean="0"/>
              <a:t>. São Paulo: Saraiva, 2004.</a:t>
            </a:r>
          </a:p>
          <a:p>
            <a:pPr algn="just"/>
            <a:r>
              <a:rPr lang="pt-BR" dirty="0" smtClean="0"/>
              <a:t>MAMEDE, </a:t>
            </a:r>
            <a:r>
              <a:rPr lang="pt-BR" dirty="0" err="1" smtClean="0"/>
              <a:t>Gladstone</a:t>
            </a:r>
            <a:r>
              <a:rPr lang="pt-BR" dirty="0" smtClean="0"/>
              <a:t>. </a:t>
            </a:r>
            <a:r>
              <a:rPr lang="pt-BR" b="1" dirty="0" smtClean="0"/>
              <a:t>Direito do Consumidor no turismo. Código de defesa do consumidor aplicado aos contratos, aos serviços de marketing do turismo.</a:t>
            </a:r>
            <a:r>
              <a:rPr lang="pt-BR" dirty="0" smtClean="0"/>
              <a:t> São Paulo: Atlas, 2004.    </a:t>
            </a:r>
          </a:p>
          <a:p>
            <a:pPr algn="just"/>
            <a:r>
              <a:rPr lang="pt-BR" b="1" dirty="0" smtClean="0"/>
              <a:t> </a:t>
            </a:r>
            <a:endParaRPr lang="pt-BR" dirty="0" smtClean="0"/>
          </a:p>
          <a:p>
            <a:pPr algn="just">
              <a:buNone/>
            </a:pPr>
            <a:r>
              <a:rPr lang="pt-BR" b="1" u="sng" dirty="0" smtClean="0"/>
              <a:t>COMPLEMENTAR:</a:t>
            </a:r>
            <a:endParaRPr lang="pt-BR" u="sng" dirty="0" smtClean="0"/>
          </a:p>
          <a:p>
            <a:pPr algn="just"/>
            <a:r>
              <a:rPr lang="pt-BR" dirty="0" smtClean="0"/>
              <a:t>DORTA, Lurdes; POMILIO </a:t>
            </a:r>
            <a:r>
              <a:rPr lang="pt-BR" dirty="0" err="1" smtClean="0"/>
              <a:t>Rúbia</a:t>
            </a:r>
            <a:r>
              <a:rPr lang="pt-BR" dirty="0" smtClean="0"/>
              <a:t> A. Santos. </a:t>
            </a:r>
            <a:r>
              <a:rPr lang="pt-BR" b="1" dirty="0" smtClean="0"/>
              <a:t>As leis e o turismo: uma visão panorâmica</a:t>
            </a:r>
            <a:r>
              <a:rPr lang="pt-BR" dirty="0" smtClean="0"/>
              <a:t>. GUT, Mauro Araújo (coord.) São Paulo: texto novo, 2003.</a:t>
            </a:r>
          </a:p>
          <a:p>
            <a:pPr algn="just"/>
            <a:r>
              <a:rPr lang="pt-BR" dirty="0" smtClean="0"/>
              <a:t>MILARÉ, Edis. </a:t>
            </a:r>
            <a:r>
              <a:rPr lang="pt-BR" b="1" dirty="0" smtClean="0"/>
              <a:t>Direito do ambiente</a:t>
            </a:r>
            <a:r>
              <a:rPr lang="pt-BR" dirty="0" smtClean="0"/>
              <a:t>. São Paulo: saraiva, 2007.</a:t>
            </a:r>
          </a:p>
          <a:p>
            <a:pPr algn="just"/>
            <a:r>
              <a:rPr lang="pt-BR" dirty="0" smtClean="0"/>
              <a:t>BADARO, Rui </a:t>
            </a:r>
            <a:r>
              <a:rPr lang="pt-BR" dirty="0" err="1" smtClean="0"/>
              <a:t>Aurelio</a:t>
            </a:r>
            <a:r>
              <a:rPr lang="pt-BR" dirty="0" smtClean="0"/>
              <a:t> De Lacerda. </a:t>
            </a:r>
            <a:r>
              <a:rPr lang="pt-BR" b="1" dirty="0" smtClean="0"/>
              <a:t>Direito do turismo: história e legislação no Brasil e no exterior</a:t>
            </a:r>
            <a:r>
              <a:rPr lang="pt-BR" dirty="0" smtClean="0"/>
              <a:t>. São Paulo: SENAC, 2003.</a:t>
            </a:r>
          </a:p>
          <a:p>
            <a:pPr algn="just"/>
            <a:r>
              <a:rPr lang="pt-BR" dirty="0" smtClean="0"/>
              <a:t>BADARO, Rui </a:t>
            </a:r>
            <a:r>
              <a:rPr lang="pt-BR" dirty="0" err="1" smtClean="0"/>
              <a:t>Aurelio</a:t>
            </a:r>
            <a:r>
              <a:rPr lang="pt-BR" dirty="0" smtClean="0"/>
              <a:t> De Lacerda. </a:t>
            </a:r>
            <a:r>
              <a:rPr lang="pt-BR" b="1" dirty="0" smtClean="0"/>
              <a:t>Hotelaria a Luz do direito do Turismo. </a:t>
            </a:r>
            <a:r>
              <a:rPr lang="pt-BR" dirty="0" smtClean="0"/>
              <a:t>São Paulo: SENAC, 2006.</a:t>
            </a:r>
          </a:p>
          <a:p>
            <a:pPr algn="just"/>
            <a:r>
              <a:rPr lang="pt-BR" b="1" dirty="0" smtClean="0"/>
              <a:t>Lei Geral do Turismo n. 11771.</a:t>
            </a:r>
          </a:p>
          <a:p>
            <a:endParaRPr lang="pt-BR" b="1" dirty="0" smtClean="0"/>
          </a:p>
          <a:p>
            <a:pPr lvl="0" algn="r">
              <a:buNone/>
            </a:pPr>
            <a:r>
              <a:rPr lang="pt-BR" sz="2400" dirty="0" smtClean="0">
                <a:solidFill>
                  <a:srgbClr val="FF0000"/>
                </a:solidFill>
              </a:rPr>
              <a:t>* Sujeita à modificações</a:t>
            </a:r>
          </a:p>
        </p:txBody>
      </p:sp>
      <p:pic>
        <p:nvPicPr>
          <p:cNvPr id="6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Direito Turístico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1823</TotalTime>
  <Words>1219</Words>
  <Application>Microsoft Office PowerPoint</Application>
  <PresentationFormat>Apresentação na tela (4:3)</PresentationFormat>
  <Paragraphs>313</Paragraphs>
  <Slides>41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41</vt:i4>
      </vt:variant>
    </vt:vector>
  </HeadingPairs>
  <TitlesOfParts>
    <vt:vector size="42" baseType="lpstr">
      <vt:lpstr>Concurso</vt:lpstr>
      <vt:lpstr>Slide 1</vt:lpstr>
      <vt:lpstr>APRESENTAÇÃO</vt:lpstr>
      <vt:lpstr>EMENTA*</vt:lpstr>
      <vt:lpstr>EMENTA</vt:lpstr>
      <vt:lpstr>EMENTA</vt:lpstr>
      <vt:lpstr>EMENTA</vt:lpstr>
      <vt:lpstr>Slide 7</vt:lpstr>
      <vt:lpstr>Slide 8</vt:lpstr>
      <vt:lpstr>Slide 9</vt:lpstr>
      <vt:lpstr>Slide 10</vt:lpstr>
      <vt:lpstr>ORIGEM DO TERMO DIREITO</vt:lpstr>
      <vt:lpstr>ORIGEM DO TERMO DIREITO</vt:lpstr>
      <vt:lpstr>CONCEITO DE DIREITO</vt:lpstr>
      <vt:lpstr>4 ACEPÇÕES DO DIREITO</vt:lpstr>
      <vt:lpstr>NATUREZA X VALORES X CULTURA</vt:lpstr>
      <vt:lpstr>MUNDO DA NATUREZA</vt:lpstr>
      <vt:lpstr>MUNDO DOS VALORES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CONTRABANDO OU GENÊRICO?</vt:lpstr>
      <vt:lpstr>Slide 26</vt:lpstr>
      <vt:lpstr>Slide 27</vt:lpstr>
      <vt:lpstr>DIREITO = SISTEMA VALORES</vt:lpstr>
      <vt:lpstr>AXIOLOGIA</vt:lpstr>
      <vt:lpstr>AXIOLOGIA</vt:lpstr>
      <vt:lpstr>DIREITO</vt:lpstr>
      <vt:lpstr>NORMA JURÍDICA</vt:lpstr>
      <vt:lpstr>NORMA JURÍDICA</vt:lpstr>
      <vt:lpstr>CORRENTES DOUTRINÁRIAS</vt:lpstr>
      <vt:lpstr>DOGMÁTICA JURÍDICA</vt:lpstr>
      <vt:lpstr>Slide 36</vt:lpstr>
      <vt:lpstr>DOGMATOSSAURO</vt:lpstr>
      <vt:lpstr>TEORIA CRÍTICA</vt:lpstr>
      <vt:lpstr>TEORIA TRIDIMENSIONAL DO DIREITO</vt:lpstr>
      <vt:lpstr>TEORIA ZETÉTICA DO DIREITO</vt:lpstr>
      <vt:lpstr>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247</cp:revision>
  <dcterms:created xsi:type="dcterms:W3CDTF">2011-02-08T02:22:21Z</dcterms:created>
  <dcterms:modified xsi:type="dcterms:W3CDTF">2011-09-13T19:57:09Z</dcterms:modified>
</cp:coreProperties>
</file>