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382" r:id="rId3"/>
    <p:sldId id="442" r:id="rId4"/>
    <p:sldId id="443" r:id="rId5"/>
    <p:sldId id="444" r:id="rId6"/>
    <p:sldId id="445" r:id="rId7"/>
    <p:sldId id="446" r:id="rId8"/>
    <p:sldId id="447" r:id="rId9"/>
    <p:sldId id="448" r:id="rId10"/>
    <p:sldId id="449" r:id="rId11"/>
    <p:sldId id="450" r:id="rId12"/>
    <p:sldId id="451" r:id="rId13"/>
    <p:sldId id="452" r:id="rId14"/>
    <p:sldId id="453" r:id="rId15"/>
    <p:sldId id="454" r:id="rId16"/>
    <p:sldId id="399" r:id="rId17"/>
    <p:sldId id="455" r:id="rId18"/>
    <p:sldId id="456" r:id="rId19"/>
    <p:sldId id="457" r:id="rId20"/>
    <p:sldId id="458" r:id="rId21"/>
    <p:sldId id="398" r:id="rId2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5E2C1E-F9DE-44F9-9D82-291E5AA6015E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A6509AC-F312-486C-8A7C-1DB6A9FEC3C3}">
      <dgm:prSet phldrT="[Texto]"/>
      <dgm:spPr/>
      <dgm:t>
        <a:bodyPr/>
        <a:lstStyle/>
        <a:p>
          <a:r>
            <a:rPr lang="pt-BR" dirty="0" smtClean="0"/>
            <a:t>TESE QUE NÃO ADIMITE</a:t>
          </a:r>
          <a:endParaRPr lang="pt-BR" dirty="0"/>
        </a:p>
      </dgm:t>
    </dgm:pt>
    <dgm:pt modelId="{993D4A01-7718-4C56-ABCF-E56A89D49577}" type="parTrans" cxnId="{C608C669-1E01-4972-AFCE-7DDDA306B0AC}">
      <dgm:prSet/>
      <dgm:spPr/>
      <dgm:t>
        <a:bodyPr/>
        <a:lstStyle/>
        <a:p>
          <a:endParaRPr lang="pt-BR"/>
        </a:p>
      </dgm:t>
    </dgm:pt>
    <dgm:pt modelId="{655289CA-AE24-41DD-AA4A-68896F987CB3}" type="sibTrans" cxnId="{C608C669-1E01-4972-AFCE-7DDDA306B0AC}">
      <dgm:prSet/>
      <dgm:spPr>
        <a:scene3d>
          <a:camera prst="orthographicFront">
            <a:rot lat="0" lon="11099999" rev="0"/>
          </a:camera>
          <a:lightRig rig="threePt" dir="t"/>
        </a:scene3d>
      </dgm:spPr>
      <dgm:t>
        <a:bodyPr/>
        <a:lstStyle/>
        <a:p>
          <a:endParaRPr lang="pt-BR"/>
        </a:p>
      </dgm:t>
    </dgm:pt>
    <dgm:pt modelId="{1ED73BB0-2B36-455A-A97B-645E83FFBBA4}">
      <dgm:prSet phldrT="[Texto]"/>
      <dgm:spPr/>
      <dgm:t>
        <a:bodyPr/>
        <a:lstStyle/>
        <a:p>
          <a:r>
            <a:rPr lang="pt-BR" dirty="0" smtClean="0"/>
            <a:t>O óbice à PJ reflete na PF que será réu em outra demanda na Justiça Comum.</a:t>
          </a:r>
          <a:endParaRPr lang="pt-BR" dirty="0"/>
        </a:p>
      </dgm:t>
    </dgm:pt>
    <dgm:pt modelId="{1997325B-B471-4D24-8804-BD49F5D38579}" type="parTrans" cxnId="{186CA4F2-6BFA-423B-86F5-C046B6BD2AA2}">
      <dgm:prSet/>
      <dgm:spPr/>
      <dgm:t>
        <a:bodyPr/>
        <a:lstStyle/>
        <a:p>
          <a:endParaRPr lang="pt-BR"/>
        </a:p>
      </dgm:t>
    </dgm:pt>
    <dgm:pt modelId="{0CDF7D4D-7C5D-436F-8BBB-CF3B88D9247C}" type="sibTrans" cxnId="{186CA4F2-6BFA-423B-86F5-C046B6BD2AA2}">
      <dgm:prSet/>
      <dgm:spPr/>
      <dgm:t>
        <a:bodyPr/>
        <a:lstStyle/>
        <a:p>
          <a:endParaRPr lang="pt-BR"/>
        </a:p>
      </dgm:t>
    </dgm:pt>
    <dgm:pt modelId="{88F1C589-F32F-40C6-859B-6C980BB15938}">
      <dgm:prSet phldrT="[Texto]"/>
      <dgm:spPr/>
      <dgm:t>
        <a:bodyPr/>
        <a:lstStyle/>
        <a:p>
          <a:r>
            <a:rPr lang="pt-BR" dirty="0" smtClean="0"/>
            <a:t>PEDIDO CONTRAPOSTO</a:t>
          </a:r>
          <a:endParaRPr lang="pt-BR" dirty="0"/>
        </a:p>
      </dgm:t>
    </dgm:pt>
    <dgm:pt modelId="{04DCBAF8-0BEF-4598-9274-7E3795A32B61}" type="parTrans" cxnId="{32E4E1FD-EF23-4A61-AE3E-4031C4B62403}">
      <dgm:prSet/>
      <dgm:spPr/>
      <dgm:t>
        <a:bodyPr/>
        <a:lstStyle/>
        <a:p>
          <a:endParaRPr lang="pt-BR"/>
        </a:p>
      </dgm:t>
    </dgm:pt>
    <dgm:pt modelId="{8C52AACF-3CFC-49C2-B3D5-37397D72EAE6}" type="sibTrans" cxnId="{32E4E1FD-EF23-4A61-AE3E-4031C4B62403}">
      <dgm:prSet/>
      <dgm:spPr/>
      <dgm:t>
        <a:bodyPr/>
        <a:lstStyle/>
        <a:p>
          <a:endParaRPr lang="pt-BR"/>
        </a:p>
      </dgm:t>
    </dgm:pt>
    <dgm:pt modelId="{14BA8B7D-3004-44A6-8DF0-A8C77F37163D}">
      <dgm:prSet phldrT="[Texto]"/>
      <dgm:spPr/>
      <dgm:t>
        <a:bodyPr/>
        <a:lstStyle/>
        <a:p>
          <a:r>
            <a:rPr lang="pt-BR" dirty="0" smtClean="0"/>
            <a:t>No </a:t>
          </a:r>
          <a:r>
            <a:rPr lang="pt-BR" dirty="0" err="1" smtClean="0"/>
            <a:t>microssistema</a:t>
          </a:r>
          <a:r>
            <a:rPr lang="pt-BR" dirty="0" smtClean="0"/>
            <a:t> dos Juizados Especiais a proibição às PJ é </a:t>
          </a:r>
          <a:r>
            <a:rPr lang="pt-BR" dirty="0" err="1" smtClean="0"/>
            <a:t>inaugurativa</a:t>
          </a:r>
          <a:r>
            <a:rPr lang="pt-BR" dirty="0" smtClean="0"/>
            <a:t>.</a:t>
          </a:r>
          <a:endParaRPr lang="pt-BR" dirty="0"/>
        </a:p>
      </dgm:t>
    </dgm:pt>
    <dgm:pt modelId="{2E50B629-55C6-4D29-A496-BF68B6A1FE9F}" type="parTrans" cxnId="{84727FAD-0478-4DE4-AD99-57D2CF6124C9}">
      <dgm:prSet/>
      <dgm:spPr/>
      <dgm:t>
        <a:bodyPr/>
        <a:lstStyle/>
        <a:p>
          <a:endParaRPr lang="pt-BR"/>
        </a:p>
      </dgm:t>
    </dgm:pt>
    <dgm:pt modelId="{B6B3A909-5D75-4ABE-964E-CCB7072B0F0B}" type="sibTrans" cxnId="{84727FAD-0478-4DE4-AD99-57D2CF6124C9}">
      <dgm:prSet/>
      <dgm:spPr/>
      <dgm:t>
        <a:bodyPr/>
        <a:lstStyle/>
        <a:p>
          <a:endParaRPr lang="pt-BR"/>
        </a:p>
      </dgm:t>
    </dgm:pt>
    <dgm:pt modelId="{01C6BDE7-DE0A-4525-BD40-C87758262213}">
      <dgm:prSet phldrT="[Texto]"/>
      <dgm:spPr/>
      <dgm:t>
        <a:bodyPr/>
        <a:lstStyle/>
        <a:p>
          <a:r>
            <a:rPr lang="pt-BR" dirty="0" smtClean="0"/>
            <a:t>TESE QUE ADIMITE</a:t>
          </a:r>
          <a:endParaRPr lang="pt-BR" dirty="0"/>
        </a:p>
      </dgm:t>
    </dgm:pt>
    <dgm:pt modelId="{E267D714-2934-4CB6-9914-7E345B542AF7}" type="parTrans" cxnId="{3CB55109-1DCE-456D-8B1D-40ADF0E4C72E}">
      <dgm:prSet/>
      <dgm:spPr/>
      <dgm:t>
        <a:bodyPr/>
        <a:lstStyle/>
        <a:p>
          <a:endParaRPr lang="pt-BR"/>
        </a:p>
      </dgm:t>
    </dgm:pt>
    <dgm:pt modelId="{954A790A-733A-481F-9ABA-4CCE802C7ED0}" type="sibTrans" cxnId="{3CB55109-1DCE-456D-8B1D-40ADF0E4C72E}">
      <dgm:prSet/>
      <dgm:spPr/>
      <dgm:t>
        <a:bodyPr/>
        <a:lstStyle/>
        <a:p>
          <a:endParaRPr lang="pt-BR"/>
        </a:p>
      </dgm:t>
    </dgm:pt>
    <dgm:pt modelId="{74BD10A0-3AA9-496C-A862-E33794D5D370}">
      <dgm:prSet phldrT="[Texto]"/>
      <dgm:spPr/>
      <dgm:t>
        <a:bodyPr/>
        <a:lstStyle/>
        <a:p>
          <a:r>
            <a:rPr lang="pt-BR" dirty="0" smtClean="0"/>
            <a:t>Princípio da inform., </a:t>
          </a:r>
          <a:r>
            <a:rPr lang="pt-BR" dirty="0" err="1" smtClean="0"/>
            <a:t>simplici</a:t>
          </a:r>
          <a:r>
            <a:rPr lang="pt-BR" dirty="0" smtClean="0"/>
            <a:t>., econ. Processual e Celeridade</a:t>
          </a:r>
          <a:endParaRPr lang="pt-BR" dirty="0"/>
        </a:p>
      </dgm:t>
    </dgm:pt>
    <dgm:pt modelId="{EC94AC29-96D5-4D12-8205-DCA282D38E9E}" type="parTrans" cxnId="{788E69E0-3973-4D04-B7CC-93B0F4D2347F}">
      <dgm:prSet/>
      <dgm:spPr/>
      <dgm:t>
        <a:bodyPr/>
        <a:lstStyle/>
        <a:p>
          <a:endParaRPr lang="pt-BR"/>
        </a:p>
      </dgm:t>
    </dgm:pt>
    <dgm:pt modelId="{F3B41C8E-54EA-40F1-B3F4-BB84CAE72F61}" type="sibTrans" cxnId="{788E69E0-3973-4D04-B7CC-93B0F4D2347F}">
      <dgm:prSet/>
      <dgm:spPr/>
      <dgm:t>
        <a:bodyPr/>
        <a:lstStyle/>
        <a:p>
          <a:endParaRPr lang="pt-BR"/>
        </a:p>
      </dgm:t>
    </dgm:pt>
    <dgm:pt modelId="{054A2752-7983-4A74-A03D-44E0658950F1}" type="pres">
      <dgm:prSet presAssocID="{315E2C1E-F9DE-44F9-9D82-291E5AA601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ECE1DDA-EE96-46C5-B6A4-D9152AE15269}" type="pres">
      <dgm:prSet presAssocID="{315E2C1E-F9DE-44F9-9D82-291E5AA6015E}" presName="tSp" presStyleCnt="0"/>
      <dgm:spPr/>
    </dgm:pt>
    <dgm:pt modelId="{54C82BA1-3722-4065-9326-D91917B8EF9D}" type="pres">
      <dgm:prSet presAssocID="{315E2C1E-F9DE-44F9-9D82-291E5AA6015E}" presName="bSp" presStyleCnt="0"/>
      <dgm:spPr/>
    </dgm:pt>
    <dgm:pt modelId="{1F6B0CE2-28BE-46AF-8D96-E2B4011D1365}" type="pres">
      <dgm:prSet presAssocID="{315E2C1E-F9DE-44F9-9D82-291E5AA6015E}" presName="process" presStyleCnt="0"/>
      <dgm:spPr/>
    </dgm:pt>
    <dgm:pt modelId="{8A8BB221-C178-4425-A9F2-00675D2B1F92}" type="pres">
      <dgm:prSet presAssocID="{BA6509AC-F312-486C-8A7C-1DB6A9FEC3C3}" presName="composite1" presStyleCnt="0"/>
      <dgm:spPr/>
    </dgm:pt>
    <dgm:pt modelId="{CCADE591-30DB-4E09-B42E-AED8A747FB06}" type="pres">
      <dgm:prSet presAssocID="{BA6509AC-F312-486C-8A7C-1DB6A9FEC3C3}" presName="dummyNode1" presStyleLbl="node1" presStyleIdx="0" presStyleCnt="3"/>
      <dgm:spPr/>
    </dgm:pt>
    <dgm:pt modelId="{D0D951C9-E5A8-4C2E-9488-B2A3A13B3300}" type="pres">
      <dgm:prSet presAssocID="{BA6509AC-F312-486C-8A7C-1DB6A9FEC3C3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65B32B-B936-49F1-B105-4E1D4DBF9927}" type="pres">
      <dgm:prSet presAssocID="{BA6509AC-F312-486C-8A7C-1DB6A9FEC3C3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3F69896-9979-4611-93B0-5DC381CBE2B3}" type="pres">
      <dgm:prSet presAssocID="{BA6509AC-F312-486C-8A7C-1DB6A9FEC3C3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3FEBF7C-729B-40D8-8D93-62ECBD506592}" type="pres">
      <dgm:prSet presAssocID="{BA6509AC-F312-486C-8A7C-1DB6A9FEC3C3}" presName="connSite1" presStyleCnt="0"/>
      <dgm:spPr/>
    </dgm:pt>
    <dgm:pt modelId="{5D3ACFF1-5095-4B8A-8BED-0F0405A7B5B1}" type="pres">
      <dgm:prSet presAssocID="{655289CA-AE24-41DD-AA4A-68896F987CB3}" presName="Name9" presStyleLbl="sibTrans2D1" presStyleIdx="0" presStyleCnt="2"/>
      <dgm:spPr/>
      <dgm:t>
        <a:bodyPr/>
        <a:lstStyle/>
        <a:p>
          <a:endParaRPr lang="pt-BR"/>
        </a:p>
      </dgm:t>
    </dgm:pt>
    <dgm:pt modelId="{34728DFD-522B-41CC-9FFB-7A0EE9BE6339}" type="pres">
      <dgm:prSet presAssocID="{88F1C589-F32F-40C6-859B-6C980BB15938}" presName="composite2" presStyleCnt="0"/>
      <dgm:spPr/>
    </dgm:pt>
    <dgm:pt modelId="{7D8AE44E-A004-45CA-ABC9-2C9684B3D2A2}" type="pres">
      <dgm:prSet presAssocID="{88F1C589-F32F-40C6-859B-6C980BB15938}" presName="dummyNode2" presStyleLbl="node1" presStyleIdx="0" presStyleCnt="3"/>
      <dgm:spPr/>
    </dgm:pt>
    <dgm:pt modelId="{FE6A9EBA-6DBC-418A-AC2D-C9B83683BF89}" type="pres">
      <dgm:prSet presAssocID="{88F1C589-F32F-40C6-859B-6C980BB15938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6251E4C-0EE4-4BBE-A803-B9AA87AF7F2B}" type="pres">
      <dgm:prSet presAssocID="{88F1C589-F32F-40C6-859B-6C980BB15938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F282019-749F-4352-AFEB-B36873A6AB69}" type="pres">
      <dgm:prSet presAssocID="{88F1C589-F32F-40C6-859B-6C980BB15938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D48C3F-0D11-4D17-94D2-6E5B073E4F2E}" type="pres">
      <dgm:prSet presAssocID="{88F1C589-F32F-40C6-859B-6C980BB15938}" presName="connSite2" presStyleCnt="0"/>
      <dgm:spPr/>
    </dgm:pt>
    <dgm:pt modelId="{66CDA660-576D-4E8F-BFD4-1D1439CB8987}" type="pres">
      <dgm:prSet presAssocID="{8C52AACF-3CFC-49C2-B3D5-37397D72EAE6}" presName="Name18" presStyleLbl="sibTrans2D1" presStyleIdx="1" presStyleCnt="2"/>
      <dgm:spPr/>
      <dgm:t>
        <a:bodyPr/>
        <a:lstStyle/>
        <a:p>
          <a:endParaRPr lang="pt-BR"/>
        </a:p>
      </dgm:t>
    </dgm:pt>
    <dgm:pt modelId="{9BB6CF9C-47F0-4CAE-AC71-7476C921A190}" type="pres">
      <dgm:prSet presAssocID="{01C6BDE7-DE0A-4525-BD40-C87758262213}" presName="composite1" presStyleCnt="0"/>
      <dgm:spPr/>
    </dgm:pt>
    <dgm:pt modelId="{D08333CE-1BC0-4F20-AB3F-6259096ACB1D}" type="pres">
      <dgm:prSet presAssocID="{01C6BDE7-DE0A-4525-BD40-C87758262213}" presName="dummyNode1" presStyleLbl="node1" presStyleIdx="1" presStyleCnt="3"/>
      <dgm:spPr/>
    </dgm:pt>
    <dgm:pt modelId="{5E9A7DFE-7D60-4314-A6C0-E3E85AAFF0DF}" type="pres">
      <dgm:prSet presAssocID="{01C6BDE7-DE0A-4525-BD40-C87758262213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6461E7F-11C7-4FE5-B6DC-8B1A378EFF42}" type="pres">
      <dgm:prSet presAssocID="{01C6BDE7-DE0A-4525-BD40-C87758262213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86C7C53-8952-4902-8284-16BFD905B842}" type="pres">
      <dgm:prSet presAssocID="{01C6BDE7-DE0A-4525-BD40-C87758262213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C25E022-3928-48AB-A2C9-E18C28CC6DDC}" type="pres">
      <dgm:prSet presAssocID="{01C6BDE7-DE0A-4525-BD40-C87758262213}" presName="connSite1" presStyleCnt="0"/>
      <dgm:spPr/>
    </dgm:pt>
  </dgm:ptLst>
  <dgm:cxnLst>
    <dgm:cxn modelId="{C23C4676-9D2E-4482-8F32-AEC193098914}" type="presOf" srcId="{88F1C589-F32F-40C6-859B-6C980BB15938}" destId="{DF282019-749F-4352-AFEB-B36873A6AB69}" srcOrd="0" destOrd="0" presId="urn:microsoft.com/office/officeart/2005/8/layout/hProcess4"/>
    <dgm:cxn modelId="{5BC024B9-BD02-4BC6-AA0B-BA2D510A4F8A}" type="presOf" srcId="{1ED73BB0-2B36-455A-A97B-645E83FFBBA4}" destId="{6F65B32B-B936-49F1-B105-4E1D4DBF9927}" srcOrd="1" destOrd="0" presId="urn:microsoft.com/office/officeart/2005/8/layout/hProcess4"/>
    <dgm:cxn modelId="{832B4988-7413-4CAC-9E43-BBA131350EFA}" type="presOf" srcId="{14BA8B7D-3004-44A6-8DF0-A8C77F37163D}" destId="{06251E4C-0EE4-4BBE-A803-B9AA87AF7F2B}" srcOrd="1" destOrd="0" presId="urn:microsoft.com/office/officeart/2005/8/layout/hProcess4"/>
    <dgm:cxn modelId="{C0C20C58-D060-46ED-B123-C22720E83A18}" type="presOf" srcId="{1ED73BB0-2B36-455A-A97B-645E83FFBBA4}" destId="{D0D951C9-E5A8-4C2E-9488-B2A3A13B3300}" srcOrd="0" destOrd="0" presId="urn:microsoft.com/office/officeart/2005/8/layout/hProcess4"/>
    <dgm:cxn modelId="{D040357C-5BDB-4B48-88C8-E594DC1DA1A6}" type="presOf" srcId="{74BD10A0-3AA9-496C-A862-E33794D5D370}" destId="{06461E7F-11C7-4FE5-B6DC-8B1A378EFF42}" srcOrd="1" destOrd="0" presId="urn:microsoft.com/office/officeart/2005/8/layout/hProcess4"/>
    <dgm:cxn modelId="{788E69E0-3973-4D04-B7CC-93B0F4D2347F}" srcId="{01C6BDE7-DE0A-4525-BD40-C87758262213}" destId="{74BD10A0-3AA9-496C-A862-E33794D5D370}" srcOrd="0" destOrd="0" parTransId="{EC94AC29-96D5-4D12-8205-DCA282D38E9E}" sibTransId="{F3B41C8E-54EA-40F1-B3F4-BB84CAE72F61}"/>
    <dgm:cxn modelId="{D026ACE4-BB1B-44AD-AFDD-9C579124FE91}" type="presOf" srcId="{14BA8B7D-3004-44A6-8DF0-A8C77F37163D}" destId="{FE6A9EBA-6DBC-418A-AC2D-C9B83683BF89}" srcOrd="0" destOrd="0" presId="urn:microsoft.com/office/officeart/2005/8/layout/hProcess4"/>
    <dgm:cxn modelId="{AD126F25-1E40-44C8-8408-139E227144B3}" type="presOf" srcId="{74BD10A0-3AA9-496C-A862-E33794D5D370}" destId="{5E9A7DFE-7D60-4314-A6C0-E3E85AAFF0DF}" srcOrd="0" destOrd="0" presId="urn:microsoft.com/office/officeart/2005/8/layout/hProcess4"/>
    <dgm:cxn modelId="{29F0534C-6C11-4169-9511-21EE683C4E54}" type="presOf" srcId="{315E2C1E-F9DE-44F9-9D82-291E5AA6015E}" destId="{054A2752-7983-4A74-A03D-44E0658950F1}" srcOrd="0" destOrd="0" presId="urn:microsoft.com/office/officeart/2005/8/layout/hProcess4"/>
    <dgm:cxn modelId="{1017E772-CC6D-4909-BC0D-3C3C11B351AC}" type="presOf" srcId="{01C6BDE7-DE0A-4525-BD40-C87758262213}" destId="{186C7C53-8952-4902-8284-16BFD905B842}" srcOrd="0" destOrd="0" presId="urn:microsoft.com/office/officeart/2005/8/layout/hProcess4"/>
    <dgm:cxn modelId="{C608C669-1E01-4972-AFCE-7DDDA306B0AC}" srcId="{315E2C1E-F9DE-44F9-9D82-291E5AA6015E}" destId="{BA6509AC-F312-486C-8A7C-1DB6A9FEC3C3}" srcOrd="0" destOrd="0" parTransId="{993D4A01-7718-4C56-ABCF-E56A89D49577}" sibTransId="{655289CA-AE24-41DD-AA4A-68896F987CB3}"/>
    <dgm:cxn modelId="{34F1E197-DD14-4A75-BB7D-E0F0B278ACEE}" type="presOf" srcId="{BA6509AC-F312-486C-8A7C-1DB6A9FEC3C3}" destId="{93F69896-9979-4611-93B0-5DC381CBE2B3}" srcOrd="0" destOrd="0" presId="urn:microsoft.com/office/officeart/2005/8/layout/hProcess4"/>
    <dgm:cxn modelId="{32E4E1FD-EF23-4A61-AE3E-4031C4B62403}" srcId="{315E2C1E-F9DE-44F9-9D82-291E5AA6015E}" destId="{88F1C589-F32F-40C6-859B-6C980BB15938}" srcOrd="1" destOrd="0" parTransId="{04DCBAF8-0BEF-4598-9274-7E3795A32B61}" sibTransId="{8C52AACF-3CFC-49C2-B3D5-37397D72EAE6}"/>
    <dgm:cxn modelId="{186CA4F2-6BFA-423B-86F5-C046B6BD2AA2}" srcId="{BA6509AC-F312-486C-8A7C-1DB6A9FEC3C3}" destId="{1ED73BB0-2B36-455A-A97B-645E83FFBBA4}" srcOrd="0" destOrd="0" parTransId="{1997325B-B471-4D24-8804-BD49F5D38579}" sibTransId="{0CDF7D4D-7C5D-436F-8BBB-CF3B88D9247C}"/>
    <dgm:cxn modelId="{08D1B382-652D-4F6F-A7CE-EA2218C773FD}" type="presOf" srcId="{8C52AACF-3CFC-49C2-B3D5-37397D72EAE6}" destId="{66CDA660-576D-4E8F-BFD4-1D1439CB8987}" srcOrd="0" destOrd="0" presId="urn:microsoft.com/office/officeart/2005/8/layout/hProcess4"/>
    <dgm:cxn modelId="{84727FAD-0478-4DE4-AD99-57D2CF6124C9}" srcId="{88F1C589-F32F-40C6-859B-6C980BB15938}" destId="{14BA8B7D-3004-44A6-8DF0-A8C77F37163D}" srcOrd="0" destOrd="0" parTransId="{2E50B629-55C6-4D29-A496-BF68B6A1FE9F}" sibTransId="{B6B3A909-5D75-4ABE-964E-CCB7072B0F0B}"/>
    <dgm:cxn modelId="{3CB55109-1DCE-456D-8B1D-40ADF0E4C72E}" srcId="{315E2C1E-F9DE-44F9-9D82-291E5AA6015E}" destId="{01C6BDE7-DE0A-4525-BD40-C87758262213}" srcOrd="2" destOrd="0" parTransId="{E267D714-2934-4CB6-9914-7E345B542AF7}" sibTransId="{954A790A-733A-481F-9ABA-4CCE802C7ED0}"/>
    <dgm:cxn modelId="{564ACCF9-5061-4A7F-BFB0-A1D88C3C4D6E}" type="presOf" srcId="{655289CA-AE24-41DD-AA4A-68896F987CB3}" destId="{5D3ACFF1-5095-4B8A-8BED-0F0405A7B5B1}" srcOrd="0" destOrd="0" presId="urn:microsoft.com/office/officeart/2005/8/layout/hProcess4"/>
    <dgm:cxn modelId="{053E6755-A4C0-4275-B19F-176399DA701F}" type="presParOf" srcId="{054A2752-7983-4A74-A03D-44E0658950F1}" destId="{2ECE1DDA-EE96-46C5-B6A4-D9152AE15269}" srcOrd="0" destOrd="0" presId="urn:microsoft.com/office/officeart/2005/8/layout/hProcess4"/>
    <dgm:cxn modelId="{A54ABBC0-ED81-4F78-80BA-C43A94EE407F}" type="presParOf" srcId="{054A2752-7983-4A74-A03D-44E0658950F1}" destId="{54C82BA1-3722-4065-9326-D91917B8EF9D}" srcOrd="1" destOrd="0" presId="urn:microsoft.com/office/officeart/2005/8/layout/hProcess4"/>
    <dgm:cxn modelId="{4D720A02-32DE-4201-ACC4-18DDD40E894B}" type="presParOf" srcId="{054A2752-7983-4A74-A03D-44E0658950F1}" destId="{1F6B0CE2-28BE-46AF-8D96-E2B4011D1365}" srcOrd="2" destOrd="0" presId="urn:microsoft.com/office/officeart/2005/8/layout/hProcess4"/>
    <dgm:cxn modelId="{9AE38760-51A6-4A34-923D-8964EC1FC715}" type="presParOf" srcId="{1F6B0CE2-28BE-46AF-8D96-E2B4011D1365}" destId="{8A8BB221-C178-4425-A9F2-00675D2B1F92}" srcOrd="0" destOrd="0" presId="urn:microsoft.com/office/officeart/2005/8/layout/hProcess4"/>
    <dgm:cxn modelId="{85FBEA34-AB85-45BC-9F6D-36D0A94EBC54}" type="presParOf" srcId="{8A8BB221-C178-4425-A9F2-00675D2B1F92}" destId="{CCADE591-30DB-4E09-B42E-AED8A747FB06}" srcOrd="0" destOrd="0" presId="urn:microsoft.com/office/officeart/2005/8/layout/hProcess4"/>
    <dgm:cxn modelId="{A3A7CB64-B5DF-4054-A08A-6F43C5123AF3}" type="presParOf" srcId="{8A8BB221-C178-4425-A9F2-00675D2B1F92}" destId="{D0D951C9-E5A8-4C2E-9488-B2A3A13B3300}" srcOrd="1" destOrd="0" presId="urn:microsoft.com/office/officeart/2005/8/layout/hProcess4"/>
    <dgm:cxn modelId="{20668142-CF8E-435F-974F-76B1F09096FB}" type="presParOf" srcId="{8A8BB221-C178-4425-A9F2-00675D2B1F92}" destId="{6F65B32B-B936-49F1-B105-4E1D4DBF9927}" srcOrd="2" destOrd="0" presId="urn:microsoft.com/office/officeart/2005/8/layout/hProcess4"/>
    <dgm:cxn modelId="{E3CCF4F0-4876-4488-B7A4-3C20853A9741}" type="presParOf" srcId="{8A8BB221-C178-4425-A9F2-00675D2B1F92}" destId="{93F69896-9979-4611-93B0-5DC381CBE2B3}" srcOrd="3" destOrd="0" presId="urn:microsoft.com/office/officeart/2005/8/layout/hProcess4"/>
    <dgm:cxn modelId="{C67A8EEA-DF54-4E55-B764-AFFBCA3184AB}" type="presParOf" srcId="{8A8BB221-C178-4425-A9F2-00675D2B1F92}" destId="{53FEBF7C-729B-40D8-8D93-62ECBD506592}" srcOrd="4" destOrd="0" presId="urn:microsoft.com/office/officeart/2005/8/layout/hProcess4"/>
    <dgm:cxn modelId="{D5918306-FB33-4940-A583-CD953BA52C96}" type="presParOf" srcId="{1F6B0CE2-28BE-46AF-8D96-E2B4011D1365}" destId="{5D3ACFF1-5095-4B8A-8BED-0F0405A7B5B1}" srcOrd="1" destOrd="0" presId="urn:microsoft.com/office/officeart/2005/8/layout/hProcess4"/>
    <dgm:cxn modelId="{874F63AF-8E59-400D-8A79-0D09A38CFFD9}" type="presParOf" srcId="{1F6B0CE2-28BE-46AF-8D96-E2B4011D1365}" destId="{34728DFD-522B-41CC-9FFB-7A0EE9BE6339}" srcOrd="2" destOrd="0" presId="urn:microsoft.com/office/officeart/2005/8/layout/hProcess4"/>
    <dgm:cxn modelId="{4FCDB2B7-FE7D-4B80-B8E0-B5A6FAD59213}" type="presParOf" srcId="{34728DFD-522B-41CC-9FFB-7A0EE9BE6339}" destId="{7D8AE44E-A004-45CA-ABC9-2C9684B3D2A2}" srcOrd="0" destOrd="0" presId="urn:microsoft.com/office/officeart/2005/8/layout/hProcess4"/>
    <dgm:cxn modelId="{DE666255-4A7B-44E4-B2B7-C3E7DEF9BEFC}" type="presParOf" srcId="{34728DFD-522B-41CC-9FFB-7A0EE9BE6339}" destId="{FE6A9EBA-6DBC-418A-AC2D-C9B83683BF89}" srcOrd="1" destOrd="0" presId="urn:microsoft.com/office/officeart/2005/8/layout/hProcess4"/>
    <dgm:cxn modelId="{5E3C6DAD-84F0-4C8F-9A3B-3F8F1F5B94CC}" type="presParOf" srcId="{34728DFD-522B-41CC-9FFB-7A0EE9BE6339}" destId="{06251E4C-0EE4-4BBE-A803-B9AA87AF7F2B}" srcOrd="2" destOrd="0" presId="urn:microsoft.com/office/officeart/2005/8/layout/hProcess4"/>
    <dgm:cxn modelId="{21DAD982-B5B6-44AB-BCB3-1EFFE982A825}" type="presParOf" srcId="{34728DFD-522B-41CC-9FFB-7A0EE9BE6339}" destId="{DF282019-749F-4352-AFEB-B36873A6AB69}" srcOrd="3" destOrd="0" presId="urn:microsoft.com/office/officeart/2005/8/layout/hProcess4"/>
    <dgm:cxn modelId="{DCC44B36-799A-4872-8F20-0FAA74D39890}" type="presParOf" srcId="{34728DFD-522B-41CC-9FFB-7A0EE9BE6339}" destId="{ACD48C3F-0D11-4D17-94D2-6E5B073E4F2E}" srcOrd="4" destOrd="0" presId="urn:microsoft.com/office/officeart/2005/8/layout/hProcess4"/>
    <dgm:cxn modelId="{997F7D2E-FE04-42DD-8497-CDBD20C33E18}" type="presParOf" srcId="{1F6B0CE2-28BE-46AF-8D96-E2B4011D1365}" destId="{66CDA660-576D-4E8F-BFD4-1D1439CB8987}" srcOrd="3" destOrd="0" presId="urn:microsoft.com/office/officeart/2005/8/layout/hProcess4"/>
    <dgm:cxn modelId="{FE0B3B9C-9626-4CEF-88EC-8C8BE99B2CFB}" type="presParOf" srcId="{1F6B0CE2-28BE-46AF-8D96-E2B4011D1365}" destId="{9BB6CF9C-47F0-4CAE-AC71-7476C921A190}" srcOrd="4" destOrd="0" presId="urn:microsoft.com/office/officeart/2005/8/layout/hProcess4"/>
    <dgm:cxn modelId="{1A5CAE80-434D-4247-92B2-B995881D9BF4}" type="presParOf" srcId="{9BB6CF9C-47F0-4CAE-AC71-7476C921A190}" destId="{D08333CE-1BC0-4F20-AB3F-6259096ACB1D}" srcOrd="0" destOrd="0" presId="urn:microsoft.com/office/officeart/2005/8/layout/hProcess4"/>
    <dgm:cxn modelId="{CD3E06BC-5921-4169-B2B1-E0EB33C8BCBA}" type="presParOf" srcId="{9BB6CF9C-47F0-4CAE-AC71-7476C921A190}" destId="{5E9A7DFE-7D60-4314-A6C0-E3E85AAFF0DF}" srcOrd="1" destOrd="0" presId="urn:microsoft.com/office/officeart/2005/8/layout/hProcess4"/>
    <dgm:cxn modelId="{FD1A5397-15A1-4D42-B4E6-5C186FB9E963}" type="presParOf" srcId="{9BB6CF9C-47F0-4CAE-AC71-7476C921A190}" destId="{06461E7F-11C7-4FE5-B6DC-8B1A378EFF42}" srcOrd="2" destOrd="0" presId="urn:microsoft.com/office/officeart/2005/8/layout/hProcess4"/>
    <dgm:cxn modelId="{1575DBE3-9F19-4602-80FE-1FC768B9198A}" type="presParOf" srcId="{9BB6CF9C-47F0-4CAE-AC71-7476C921A190}" destId="{186C7C53-8952-4902-8284-16BFD905B842}" srcOrd="3" destOrd="0" presId="urn:microsoft.com/office/officeart/2005/8/layout/hProcess4"/>
    <dgm:cxn modelId="{E7B1FE60-AA23-4FDB-98DC-7567F5DFE744}" type="presParOf" srcId="{9BB6CF9C-47F0-4CAE-AC71-7476C921A190}" destId="{2C25E022-3928-48AB-A2C9-E18C28CC6DDC}" srcOrd="4" destOrd="0" presId="urn:microsoft.com/office/officeart/2005/8/layout/h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15/8/2012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E269E-FC6A-459E-9C6E-A3D2A2FB9CC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F792EC-2A50-4B11-818D-7938436D961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6EBBB-B9C3-4296-AEE8-0785FD6BC39D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01BFA-0EA9-401D-844B-B3A21348BA3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3ABE2-71F1-4D7D-B5C5-817C1A1C92F3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2B945-ABDE-4830-9A73-51BBBD03253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D9BB6-C947-4F1C-86DB-8DF6A50721F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A3607-E16B-46BE-A050-881183DB863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19A8C-766C-45A6-AD48-7EB98ECDF859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D72E2B-6C40-4501-B31E-AD67F491035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43017-9AF7-4636-8040-F6A25792B56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B4F1A7-E684-4585-A798-19286ADB39D2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alto.gov.br/ccivil_03/leis/L9790.htm" TargetMode="External"/><Relationship Id="rId2" Type="http://schemas.openxmlformats.org/officeDocument/2006/relationships/hyperlink" Target="http://www.planalto.gov.br/ccivil_03/leis/L9841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lanalto.gov.br/ccivil_03/leis/LEIS_2001/L10194.htm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Juizados Especiais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600" dirty="0" smtClean="0"/>
              <a:t>AULA 7 – </a:t>
            </a:r>
            <a:r>
              <a:rPr lang="pt-BR" sz="2600" b="1" dirty="0" smtClean="0"/>
              <a:t>DAS PARTES</a:t>
            </a:r>
            <a:endParaRPr lang="pt-BR" sz="23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CFMVZ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57150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PERSONALIDADE JUDICIÁRIA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428736"/>
            <a:ext cx="9001156" cy="5429264"/>
          </a:xfrm>
        </p:spPr>
        <p:txBody>
          <a:bodyPr>
            <a:normAutofit/>
          </a:bodyPr>
          <a:lstStyle/>
          <a:p>
            <a:pPr algn="just"/>
            <a:endParaRPr lang="pt-BR" sz="2400" dirty="0" smtClean="0"/>
          </a:p>
          <a:p>
            <a:pPr algn="just">
              <a:buNone/>
            </a:pPr>
            <a:r>
              <a:rPr lang="pt-BR" sz="2800" dirty="0" smtClean="0"/>
              <a:t>	Lei precisa indicar expressamente que o conglomerado possui capacidade de ser parte:</a:t>
            </a:r>
          </a:p>
          <a:p>
            <a:pPr algn="just"/>
            <a:r>
              <a:rPr lang="pt-BR" sz="2800" dirty="0" smtClean="0"/>
              <a:t>Art. 12, III, CPC;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Art. 12, V, CPC;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Art.  12, IX, CPC;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Art. 12, VII, CPC</a:t>
            </a:r>
            <a:endParaRPr lang="pt-BR" sz="2000" dirty="0" smtClean="0"/>
          </a:p>
          <a:p>
            <a:pPr algn="just"/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57150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PERSONALIDADE JUDICIÁRIA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428736"/>
            <a:ext cx="9001156" cy="5429264"/>
          </a:xfrm>
        </p:spPr>
        <p:txBody>
          <a:bodyPr>
            <a:normAutofit lnSpcReduction="10000"/>
          </a:bodyPr>
          <a:lstStyle/>
          <a:p>
            <a:pPr algn="just"/>
            <a:endParaRPr lang="pt-BR" sz="2400" dirty="0" smtClean="0"/>
          </a:p>
          <a:p>
            <a:pPr algn="just"/>
            <a:r>
              <a:rPr lang="pt-BR" sz="2800" dirty="0" smtClean="0"/>
              <a:t>Legislação atribui "capacidade para ser parte” a determinados “entes despersonalizados”, tais como:</a:t>
            </a:r>
          </a:p>
          <a:p>
            <a:pPr lvl="1" algn="just"/>
            <a:r>
              <a:rPr lang="pt-BR" sz="2400" dirty="0" smtClean="0"/>
              <a:t>a </a:t>
            </a:r>
            <a:r>
              <a:rPr lang="pt-BR" sz="2400" strike="dblStrike" dirty="0" smtClean="0"/>
              <a:t>massa falida;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o </a:t>
            </a:r>
            <a:r>
              <a:rPr lang="pt-BR" sz="2400" b="1" dirty="0" smtClean="0"/>
              <a:t>condomínio </a:t>
            </a:r>
            <a:r>
              <a:rPr lang="pt-BR" sz="2400" b="1" dirty="0" smtClean="0">
                <a:latin typeface="Lucida Sans Unicode"/>
                <a:cs typeface="Lucida Sans Unicode"/>
              </a:rPr>
              <a:t>⇛ </a:t>
            </a:r>
            <a:r>
              <a:rPr lang="pt-BR" sz="2400" b="1" u="sng" dirty="0" smtClean="0">
                <a:latin typeface="Lucida Sans Unicode"/>
                <a:cs typeface="Lucida Sans Unicode"/>
              </a:rPr>
              <a:t>jurisprudência que admite no JE ???</a:t>
            </a:r>
            <a:endParaRPr lang="pt-BR" sz="2400" b="1" u="sng" dirty="0" smtClean="0"/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o espólio; ????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a herança jacente; ????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strike="dblStrike" dirty="0" smtClean="0"/>
              <a:t>e certos órgãos públicos que não detém personalidade jurídica</a:t>
            </a:r>
          </a:p>
          <a:p>
            <a:pPr algn="just"/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CAPACIDADE DE SER PARTE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50006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A capacidade de ser parte se materializa de 3 formas: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Personalidade Geral⇛ Pessoas Físicas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Personalidade Jurídica⇛ Pessoas Jurídicas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Personalidade Judiciária⇛Pessoas Formais</a:t>
            </a: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PERSONALIDADE JURÍDICA DE ÓRGÃOS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5000636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/>
              <a:t>Violação de direito subjetivo dos órgão;</a:t>
            </a:r>
          </a:p>
          <a:p>
            <a:pPr algn="just"/>
            <a:endParaRPr lang="pt-BR" sz="2400" dirty="0" smtClean="0"/>
          </a:p>
          <a:p>
            <a:pPr algn="just">
              <a:buNone/>
            </a:pPr>
            <a:endParaRPr lang="pt-BR" sz="2400" dirty="0" smtClean="0"/>
          </a:p>
          <a:p>
            <a:pPr algn="just"/>
            <a:r>
              <a:rPr lang="pt-BR" sz="2800" dirty="0" smtClean="0"/>
              <a:t>Invasão de competência por outro órgão.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SOLUÇÃO DEVE EVITAR MESMA PESSOA JURÍDICA EM DOIS PÓLOS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285992"/>
            <a:ext cx="9001156" cy="45720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Demanda: Câmara X Poder Executivo Municipal</a:t>
            </a:r>
          </a:p>
          <a:p>
            <a:pPr algn="just"/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Se considerar a Personalidade Jurídica: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Pólo Ativo = Prefeitura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Pólo Passivo = Prefeitura</a:t>
            </a:r>
          </a:p>
          <a:p>
            <a:pPr algn="just"/>
            <a:endParaRPr lang="pt-BR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SOLUÇÃO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285992"/>
            <a:ext cx="9001156" cy="45720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Demanda: Câmara X Poder Executivo Municipal</a:t>
            </a:r>
          </a:p>
          <a:p>
            <a:pPr algn="just"/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Deve considerar a Personalidade Judiciária: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Pólo Ativo = Câmara Municipal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Pólo Passivo = Prefeitura</a:t>
            </a:r>
          </a:p>
          <a:p>
            <a:pPr algn="just"/>
            <a:endParaRPr lang="pt-BR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786874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642942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  Art. 9º Nas causas de </a:t>
            </a:r>
            <a:r>
              <a:rPr lang="pt-BR" b="1" u="sng" dirty="0" smtClean="0"/>
              <a:t>valor até vinte salários mínimos</a:t>
            </a:r>
            <a:r>
              <a:rPr lang="pt-BR" dirty="0" smtClean="0"/>
              <a:t>, as </a:t>
            </a:r>
            <a:r>
              <a:rPr lang="pt-BR" b="1" u="sng" dirty="0" smtClean="0"/>
              <a:t>partes comparecerão pessoalmente</a:t>
            </a:r>
            <a:r>
              <a:rPr lang="pt-BR" dirty="0" smtClean="0"/>
              <a:t>, </a:t>
            </a:r>
            <a:r>
              <a:rPr lang="pt-BR" b="1" u="sng" dirty="0" smtClean="0"/>
              <a:t>podendo ser assistidas </a:t>
            </a:r>
            <a:r>
              <a:rPr lang="pt-BR" dirty="0" smtClean="0"/>
              <a:t>por </a:t>
            </a:r>
            <a:r>
              <a:rPr lang="pt-BR" b="1" u="sng" dirty="0" smtClean="0"/>
              <a:t>advogado</a:t>
            </a:r>
            <a:r>
              <a:rPr lang="pt-BR" dirty="0" smtClean="0"/>
              <a:t>; nas de </a:t>
            </a:r>
            <a:r>
              <a:rPr lang="pt-BR" b="1" u="sng" dirty="0" smtClean="0"/>
              <a:t>valor superior, a assistência é obrigatória</a:t>
            </a:r>
            <a:r>
              <a:rPr lang="pt-BR" dirty="0" smtClean="0"/>
              <a:t>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1º Sendo </a:t>
            </a:r>
            <a:r>
              <a:rPr lang="pt-BR" b="1" u="sng" dirty="0" smtClean="0"/>
              <a:t>facultativa a assistência</a:t>
            </a:r>
            <a:r>
              <a:rPr lang="pt-BR" dirty="0" smtClean="0"/>
              <a:t>, se </a:t>
            </a:r>
            <a:r>
              <a:rPr lang="pt-BR" b="1" u="sng" dirty="0" smtClean="0"/>
              <a:t>uma das partes comparecer assistida por advogado</a:t>
            </a:r>
            <a:r>
              <a:rPr lang="pt-BR" dirty="0" smtClean="0"/>
              <a:t>, </a:t>
            </a:r>
            <a:r>
              <a:rPr lang="pt-BR" b="1" u="sng" dirty="0" smtClean="0"/>
              <a:t>ou se o réu for pessoa jurídica ou firma individual</a:t>
            </a:r>
            <a:r>
              <a:rPr lang="pt-BR" dirty="0" smtClean="0"/>
              <a:t>, </a:t>
            </a:r>
            <a:r>
              <a:rPr lang="pt-BR" b="1" u="sng" dirty="0" smtClean="0"/>
              <a:t>terá a outra parte, se quiser, assistência judiciária prestada por órgão instituído junto ao Juizado Especial</a:t>
            </a:r>
            <a:r>
              <a:rPr lang="pt-BR" dirty="0" smtClean="0"/>
              <a:t>, na forma da lei local.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2º O </a:t>
            </a:r>
            <a:r>
              <a:rPr lang="pt-BR" b="1" u="sng" dirty="0" smtClean="0"/>
              <a:t>Juiz alertará as partes da conveniência do patrocínio por advogado</a:t>
            </a:r>
            <a:r>
              <a:rPr lang="pt-BR" dirty="0" smtClean="0"/>
              <a:t>, quando a causa o recomendar.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3º </a:t>
            </a:r>
            <a:r>
              <a:rPr lang="pt-BR" b="1" u="sng" dirty="0" smtClean="0"/>
              <a:t>O mandato ao advogado poderá ser verbal</a:t>
            </a:r>
            <a:r>
              <a:rPr lang="pt-BR" dirty="0" smtClean="0"/>
              <a:t>, </a:t>
            </a:r>
            <a:r>
              <a:rPr lang="pt-BR" b="1" u="sng" dirty="0" smtClean="0"/>
              <a:t>salvo</a:t>
            </a:r>
            <a:r>
              <a:rPr lang="pt-BR" dirty="0" smtClean="0"/>
              <a:t> quanto aos </a:t>
            </a:r>
            <a:r>
              <a:rPr lang="pt-BR" b="1" u="sng" dirty="0" smtClean="0"/>
              <a:t>poderes especiais</a:t>
            </a:r>
            <a:r>
              <a:rPr lang="pt-BR" dirty="0" smtClean="0"/>
              <a:t>.</a:t>
            </a:r>
          </a:p>
          <a:p>
            <a:pPr algn="just">
              <a:buNone/>
            </a:pPr>
            <a:r>
              <a:rPr lang="pt-BR" dirty="0" smtClean="0"/>
              <a:t>       </a:t>
            </a:r>
          </a:p>
          <a:p>
            <a:pPr algn="just">
              <a:buNone/>
            </a:pPr>
            <a:r>
              <a:rPr lang="pt-BR" dirty="0" smtClean="0"/>
              <a:t>	§ 4</a:t>
            </a:r>
            <a:r>
              <a:rPr lang="pt-BR" u="sng" baseline="30000" dirty="0" smtClean="0"/>
              <a:t>o</a:t>
            </a:r>
            <a:r>
              <a:rPr lang="pt-BR" dirty="0" smtClean="0"/>
              <a:t>  O </a:t>
            </a:r>
            <a:r>
              <a:rPr lang="pt-BR" b="1" u="sng" dirty="0" smtClean="0"/>
              <a:t>réu</a:t>
            </a:r>
            <a:r>
              <a:rPr lang="pt-BR" dirty="0" smtClean="0"/>
              <a:t>, sendo </a:t>
            </a:r>
            <a:r>
              <a:rPr lang="pt-BR" b="1" u="sng" dirty="0" smtClean="0"/>
              <a:t>pessoa jurídica ou titular de firma individual</a:t>
            </a:r>
            <a:r>
              <a:rPr lang="pt-BR" dirty="0" smtClean="0"/>
              <a:t>, </a:t>
            </a:r>
            <a:r>
              <a:rPr lang="pt-BR" b="1" u="sng" dirty="0" smtClean="0"/>
              <a:t>poderá ser representado por preposto credenciado</a:t>
            </a:r>
            <a:r>
              <a:rPr lang="pt-BR" dirty="0" smtClean="0"/>
              <a:t>, munido de carta de preposição com poderes para transigir, </a:t>
            </a:r>
            <a:r>
              <a:rPr lang="pt-BR" b="1" u="sng" dirty="0" smtClean="0"/>
              <a:t>sem haver necessidade de vínculo empregatício</a:t>
            </a:r>
            <a:r>
              <a:rPr lang="pt-BR" dirty="0" smtClean="0"/>
              <a:t>.</a:t>
            </a:r>
          </a:p>
          <a:p>
            <a:pPr algn="just">
              <a:buNone/>
            </a:pPr>
            <a:r>
              <a:rPr lang="pt-BR" dirty="0" smtClean="0"/>
              <a:t>									    </a:t>
            </a: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64294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Art. 10. Não se admitirá, no processo, qualquer forma de intervenção de terceiro nem de assistência. Admitir-se-á o litisconsórcio.							               </a:t>
            </a: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2786058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Princípio da celeridade</a:t>
            </a:r>
            <a:endParaRPr lang="pt-B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Seta para baixo 5"/>
          <p:cNvSpPr/>
          <p:nvPr/>
        </p:nvSpPr>
        <p:spPr>
          <a:xfrm>
            <a:off x="3929058" y="1571612"/>
            <a:ext cx="1143008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exto explicativo em seta para baixo 6"/>
          <p:cNvSpPr/>
          <p:nvPr/>
        </p:nvSpPr>
        <p:spPr>
          <a:xfrm>
            <a:off x="785786" y="3643314"/>
            <a:ext cx="7572428" cy="150019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No caso de litisconsórcio facultativo co  elevado número de participante, a ponto de prejudicar a celeridade dos </a:t>
            </a:r>
            <a:r>
              <a:rPr lang="pt-BR" dirty="0" err="1" smtClean="0"/>
              <a:t>Jes</a:t>
            </a:r>
            <a:r>
              <a:rPr lang="pt-BR" dirty="0" smtClean="0"/>
              <a:t>, o Juiz poderá determinar a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0" y="514351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Limitação</a:t>
            </a:r>
            <a:endParaRPr lang="pt-B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642942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Art. 46.  Duas ou mais pessoas podem litigar, no mesmo processo, em conjunto, ativa ou passivamente, quando: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 - entre elas houver comunhão de direitos ou de obrigações relativamente à lide;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 - os direitos ou as obrigações derivarem do mesmo fundamento de fato ou de direito;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 - entre as causas houver conexão pelo objeto ou pela causa de pedir;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IV - ocorrer afinidade de questões por um ponto comum de fato ou de direito.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Parágrafo único.  </a:t>
            </a:r>
            <a:r>
              <a:rPr lang="pt-BR" b="1" u="sng" dirty="0" smtClean="0"/>
              <a:t>O juiz poderá limitar o litisconsórcio facultativo</a:t>
            </a:r>
            <a:r>
              <a:rPr lang="pt-BR" dirty="0" smtClean="0"/>
              <a:t> quanto </a:t>
            </a:r>
            <a:r>
              <a:rPr lang="pt-BR" b="1" u="sng" dirty="0" smtClean="0"/>
              <a:t>ao número de litigantes, quando este comprometer a rápida solução do litígio </a:t>
            </a:r>
            <a:r>
              <a:rPr lang="pt-BR" dirty="0" smtClean="0"/>
              <a:t>ou dificultar a defesa. O pedido de </a:t>
            </a:r>
            <a:r>
              <a:rPr lang="pt-BR" b="1" u="sng" dirty="0" smtClean="0"/>
              <a:t>limitação interrompe o prazo para resposta, que recomeça da intimação da decisão</a:t>
            </a:r>
            <a:r>
              <a:rPr lang="pt-BR" dirty="0" smtClean="0"/>
              <a:t>.</a:t>
            </a:r>
          </a:p>
          <a:p>
            <a:pPr algn="just">
              <a:buNone/>
            </a:pPr>
            <a:r>
              <a:rPr lang="pt-BR" dirty="0" smtClean="0"/>
              <a:t>									   	 </a:t>
            </a: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642942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pt-BR" dirty="0" smtClean="0"/>
              <a:t>	Art. 8º </a:t>
            </a:r>
            <a:r>
              <a:rPr lang="pt-BR" b="1" u="sng" dirty="0" smtClean="0"/>
              <a:t>Não poderão ser partes</a:t>
            </a:r>
            <a:r>
              <a:rPr lang="pt-BR" dirty="0" smtClean="0"/>
              <a:t>, no processo instituído por esta Lei, o </a:t>
            </a:r>
            <a:r>
              <a:rPr lang="pt-BR" b="1" u="sng" dirty="0" smtClean="0"/>
              <a:t>incapaz</a:t>
            </a:r>
            <a:r>
              <a:rPr lang="pt-BR" dirty="0" smtClean="0"/>
              <a:t>, o </a:t>
            </a:r>
            <a:r>
              <a:rPr lang="pt-BR" b="1" u="sng" dirty="0" smtClean="0"/>
              <a:t>preso</a:t>
            </a:r>
            <a:r>
              <a:rPr lang="pt-BR" dirty="0" smtClean="0"/>
              <a:t>, as </a:t>
            </a:r>
            <a:r>
              <a:rPr lang="pt-BR" b="1" u="sng" dirty="0" smtClean="0"/>
              <a:t>pessoas jurídicas de direito público</a:t>
            </a:r>
            <a:r>
              <a:rPr lang="pt-BR" dirty="0" smtClean="0"/>
              <a:t>, as </a:t>
            </a:r>
            <a:r>
              <a:rPr lang="pt-BR" b="1" u="sng" dirty="0" smtClean="0"/>
              <a:t>empresas públicas da União</a:t>
            </a:r>
            <a:r>
              <a:rPr lang="pt-BR" dirty="0" smtClean="0"/>
              <a:t>, a </a:t>
            </a:r>
            <a:r>
              <a:rPr lang="pt-BR" b="1" u="sng" dirty="0" smtClean="0"/>
              <a:t>massa falida</a:t>
            </a:r>
            <a:r>
              <a:rPr lang="pt-BR" dirty="0" smtClean="0"/>
              <a:t> e o </a:t>
            </a:r>
            <a:r>
              <a:rPr lang="pt-BR" b="1" u="sng" dirty="0" smtClean="0"/>
              <a:t>insolvente civil</a:t>
            </a:r>
            <a:r>
              <a:rPr lang="pt-BR" dirty="0" smtClean="0"/>
              <a:t>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1</a:t>
            </a:r>
            <a:r>
              <a:rPr lang="pt-BR" u="sng" baseline="30000" dirty="0" smtClean="0"/>
              <a:t>o</a:t>
            </a:r>
            <a:r>
              <a:rPr lang="pt-BR" dirty="0" smtClean="0"/>
              <a:t>  Somente serão </a:t>
            </a:r>
            <a:r>
              <a:rPr lang="pt-BR" b="1" u="sng" dirty="0" smtClean="0"/>
              <a:t>admitidas a propor ação perante o Juizado Especial</a:t>
            </a:r>
            <a:r>
              <a:rPr lang="pt-BR" dirty="0" smtClean="0"/>
              <a:t>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 - as </a:t>
            </a:r>
            <a:r>
              <a:rPr lang="pt-BR" b="1" u="sng" dirty="0" smtClean="0"/>
              <a:t>pessoas físicas capazes</a:t>
            </a:r>
            <a:r>
              <a:rPr lang="pt-BR" dirty="0" smtClean="0"/>
              <a:t>, excluídos os cessionários de direito de pessoas jurídicas; 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as </a:t>
            </a:r>
            <a:r>
              <a:rPr lang="pt-BR" b="1" u="sng" dirty="0" smtClean="0"/>
              <a:t>microempresas</a:t>
            </a:r>
            <a:r>
              <a:rPr lang="pt-BR" dirty="0" smtClean="0"/>
              <a:t>, assim definidas pela </a:t>
            </a:r>
            <a:r>
              <a:rPr lang="pt-BR" dirty="0" smtClean="0">
                <a:hlinkClick r:id="rId2"/>
              </a:rPr>
              <a:t>Lei n</a:t>
            </a:r>
            <a:r>
              <a:rPr lang="pt-BR" u="sng" baseline="30000" dirty="0" smtClean="0">
                <a:hlinkClick r:id="rId2"/>
              </a:rPr>
              <a:t>o</a:t>
            </a:r>
            <a:r>
              <a:rPr lang="pt-BR" dirty="0" smtClean="0">
                <a:hlinkClick r:id="rId2"/>
              </a:rPr>
              <a:t> 9.841, de 5 de outubro de 1999</a:t>
            </a:r>
            <a:r>
              <a:rPr lang="pt-BR" dirty="0" smtClean="0"/>
              <a:t>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as pessoas jurídicas qualificadas como </a:t>
            </a:r>
            <a:r>
              <a:rPr lang="pt-BR" b="1" u="sng" dirty="0" smtClean="0"/>
              <a:t>Organização da Sociedade Civil de Interesse Público</a:t>
            </a:r>
            <a:r>
              <a:rPr lang="pt-BR" dirty="0" smtClean="0"/>
              <a:t>, nos termos da </a:t>
            </a:r>
            <a:r>
              <a:rPr lang="pt-BR" dirty="0" smtClean="0">
                <a:hlinkClick r:id="rId3"/>
              </a:rPr>
              <a:t>Lei n</a:t>
            </a:r>
            <a:r>
              <a:rPr lang="pt-BR" u="sng" baseline="30000" dirty="0" smtClean="0">
                <a:hlinkClick r:id="rId3"/>
              </a:rPr>
              <a:t>o</a:t>
            </a:r>
            <a:r>
              <a:rPr lang="pt-BR" dirty="0" smtClean="0">
                <a:hlinkClick r:id="rId3"/>
              </a:rPr>
              <a:t> 9.790, de 23 de março de 1999</a:t>
            </a:r>
            <a:r>
              <a:rPr lang="pt-BR" dirty="0" smtClean="0"/>
              <a:t>; 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IV - </a:t>
            </a:r>
            <a:r>
              <a:rPr lang="pt-BR" b="1" u="sng" dirty="0" smtClean="0"/>
              <a:t>as sociedades de crédito ao </a:t>
            </a:r>
            <a:r>
              <a:rPr lang="pt-BR" b="1" u="sng" dirty="0" err="1" smtClean="0"/>
              <a:t>microempreendedor</a:t>
            </a:r>
            <a:r>
              <a:rPr lang="pt-BR" dirty="0" smtClean="0"/>
              <a:t>, nos termos do </a:t>
            </a:r>
            <a:r>
              <a:rPr lang="pt-BR" dirty="0" smtClean="0">
                <a:hlinkClick r:id="rId4"/>
              </a:rPr>
              <a:t>art. 1</a:t>
            </a:r>
            <a:r>
              <a:rPr lang="pt-BR" u="sng" baseline="30000" dirty="0" smtClean="0">
                <a:hlinkClick r:id="rId4"/>
              </a:rPr>
              <a:t>o</a:t>
            </a:r>
            <a:r>
              <a:rPr lang="pt-BR" dirty="0" smtClean="0">
                <a:hlinkClick r:id="rId4"/>
              </a:rPr>
              <a:t> da Lei n</a:t>
            </a:r>
            <a:r>
              <a:rPr lang="pt-BR" u="sng" baseline="30000" dirty="0" smtClean="0">
                <a:hlinkClick r:id="rId4"/>
              </a:rPr>
              <a:t>o</a:t>
            </a:r>
            <a:r>
              <a:rPr lang="pt-BR" dirty="0" smtClean="0">
                <a:hlinkClick r:id="rId4"/>
              </a:rPr>
              <a:t> 10.194, de 14 de fevereiro de 2001</a:t>
            </a:r>
            <a:r>
              <a:rPr lang="pt-BR" dirty="0" smtClean="0"/>
              <a:t>. 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2º O </a:t>
            </a:r>
            <a:r>
              <a:rPr lang="pt-BR" b="1" u="sng" dirty="0" smtClean="0"/>
              <a:t>maior de dezoito anos </a:t>
            </a:r>
            <a:r>
              <a:rPr lang="pt-BR" dirty="0" smtClean="0"/>
              <a:t>poderá ser autor, independentemente de assistência, inclusive para fins de conciliação.</a:t>
            </a:r>
          </a:p>
          <a:p>
            <a:pPr algn="just">
              <a:buNone/>
            </a:pPr>
            <a:r>
              <a:rPr lang="pt-BR" dirty="0" smtClean="0"/>
              <a:t>									     </a:t>
            </a: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64294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Art. 11. O Ministério Público intervirá nos casos previstos em lei.</a:t>
            </a:r>
          </a:p>
          <a:p>
            <a:pPr algn="just">
              <a:buNone/>
            </a:pPr>
            <a:r>
              <a:rPr lang="pt-BR" dirty="0" smtClean="0"/>
              <a:t>								        </a:t>
            </a:r>
            <a:r>
              <a:rPr lang="pt-BR" sz="1600" dirty="0" smtClean="0"/>
              <a:t>(Lei 9.099/95)</a:t>
            </a:r>
          </a:p>
          <a:p>
            <a:pPr algn="just">
              <a:buNone/>
            </a:pPr>
            <a:endParaRPr lang="pt-BR" sz="1600" dirty="0" smtClean="0"/>
          </a:p>
          <a:p>
            <a:pPr algn="just">
              <a:buNone/>
            </a:pPr>
            <a:r>
              <a:rPr lang="pt-BR" sz="2400" dirty="0" smtClean="0"/>
              <a:t>	</a:t>
            </a:r>
            <a:r>
              <a:rPr lang="pt-BR" sz="2400" dirty="0" smtClean="0">
                <a:latin typeface="+mj-lt"/>
              </a:rPr>
              <a:t>Art. 82.  Compete ao Ministério Público intervir:</a:t>
            </a:r>
          </a:p>
          <a:p>
            <a:pPr algn="just">
              <a:buNone/>
            </a:pPr>
            <a:endParaRPr lang="pt-BR" sz="2400" dirty="0" smtClean="0">
              <a:latin typeface="+mj-lt"/>
            </a:endParaRPr>
          </a:p>
          <a:p>
            <a:pPr algn="just">
              <a:buNone/>
            </a:pPr>
            <a:r>
              <a:rPr lang="pt-BR" sz="2400" dirty="0" smtClean="0">
                <a:latin typeface="+mj-lt"/>
              </a:rPr>
              <a:t>	I - nas causas em que há interesses de incapazes;</a:t>
            </a:r>
          </a:p>
          <a:p>
            <a:pPr algn="just">
              <a:buNone/>
            </a:pPr>
            <a:endParaRPr lang="pt-BR" sz="2400" dirty="0" smtClean="0">
              <a:latin typeface="+mj-lt"/>
            </a:endParaRPr>
          </a:p>
          <a:p>
            <a:pPr algn="just">
              <a:buNone/>
            </a:pPr>
            <a:r>
              <a:rPr lang="pt-BR" sz="2400" dirty="0" smtClean="0">
                <a:latin typeface="+mj-lt"/>
              </a:rPr>
              <a:t>	II - nas causas concernentes ao estado da pessoa, pátrio poder, tutela, curatela, interdição, casamento, declaração de ausência e disposições de última vontade;</a:t>
            </a:r>
          </a:p>
          <a:p>
            <a:pPr algn="just">
              <a:buNone/>
            </a:pPr>
            <a:endParaRPr lang="pt-BR" sz="2400" baseline="30000" dirty="0" smtClean="0">
              <a:latin typeface="+mj-lt"/>
            </a:endParaRPr>
          </a:p>
          <a:p>
            <a:pPr algn="just">
              <a:buNone/>
            </a:pPr>
            <a:r>
              <a:rPr lang="pt-BR" sz="2400" baseline="30000" dirty="0" smtClean="0">
                <a:latin typeface="+mj-lt"/>
              </a:rPr>
              <a:t>	III - nas ações que envolvam litígios coletivos pela posse da terra rural e nas demais causas em que há interesse público evidenciado pela natureza da lide ou qualidade da parte.</a:t>
            </a:r>
          </a:p>
          <a:p>
            <a:pPr algn="just">
              <a:buNone/>
            </a:pPr>
            <a:r>
              <a:rPr lang="pt-BR" sz="2400" baseline="30000" dirty="0" smtClean="0"/>
              <a:t>										</a:t>
            </a:r>
            <a:r>
              <a:rPr lang="pt-BR" sz="1600" dirty="0" smtClean="0"/>
              <a:t> </a:t>
            </a:r>
            <a:r>
              <a:rPr lang="pt-BR" sz="1050" dirty="0" smtClean="0"/>
              <a:t>(CPC)</a:t>
            </a:r>
          </a:p>
          <a:p>
            <a:pPr algn="just">
              <a:buNone/>
            </a:pP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Juizados Especiais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PRESSUPOSTO PROCESSUAL:</a:t>
            </a:r>
            <a:br>
              <a:rPr lang="pt-BR" sz="3200" dirty="0" smtClean="0"/>
            </a:br>
            <a:r>
              <a:rPr lang="pt-BR" sz="3200" dirty="0" smtClean="0"/>
              <a:t>quanto à capacidade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2071678"/>
            <a:ext cx="8372476" cy="4286280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/>
              <a:t>Capacidade de ser parte;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Capacidade de estar em juízo;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Capacidade postulatória.</a:t>
            </a:r>
            <a:endParaRPr lang="pt-BR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CAPACIDADE DE SER PARTE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5000636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/>
              <a:t>Refere-se à possibilidade de a pessoa apresentar-se em juízo como demandante ou demandado em uma ação processual, isto é:</a:t>
            </a:r>
          </a:p>
          <a:p>
            <a:pPr algn="just"/>
            <a:endParaRPr lang="pt-BR" sz="2400" dirty="0" smtClean="0"/>
          </a:p>
          <a:p>
            <a:pPr lvl="1" algn="just"/>
            <a:r>
              <a:rPr lang="pt-BR" sz="2400" dirty="0" smtClean="0"/>
              <a:t>Autor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Réu.</a:t>
            </a:r>
          </a:p>
          <a:p>
            <a:pPr lvl="1" algn="just"/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800" dirty="0" smtClean="0"/>
              <a:t>CAPACIDADE DE ESTAR EM JUÍZO</a:t>
            </a:r>
            <a:br>
              <a:rPr lang="pt-BR" sz="2800" dirty="0" smtClean="0"/>
            </a:br>
            <a:r>
              <a:rPr lang="pt-BR" sz="2800" dirty="0" smtClean="0"/>
              <a:t>CAPACIDADE PROCESSUAL</a:t>
            </a:r>
            <a:br>
              <a:rPr lang="pt-BR" sz="2800" dirty="0" smtClean="0"/>
            </a:br>
            <a:r>
              <a:rPr lang="pt-BR" sz="2800" dirty="0" smtClean="0"/>
              <a:t>LEGITIMATIO PROCESSUM</a:t>
            </a:r>
            <a:endParaRPr lang="pt-BR" sz="28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428868"/>
            <a:ext cx="9001156" cy="4429132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É a possibilidade da parte estar em juízo. Isto é, da parte na relação processual praticar atos do processo sem o acompanhamento de outra pessoa.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Tem "capacidade processual" aquele que puder agir sozinho em juízo, realizando atos processuais de forma autônoma, sem o apoio de assistente ou representante legal.</a:t>
            </a:r>
          </a:p>
          <a:p>
            <a:pPr lvl="5" algn="just"/>
            <a:r>
              <a:rPr lang="pt-BR" sz="2000" dirty="0" smtClean="0"/>
              <a:t>Exemplos:</a:t>
            </a:r>
          </a:p>
          <a:p>
            <a:pPr lvl="8" algn="just"/>
            <a:r>
              <a:rPr lang="pt-BR" sz="2000" dirty="0" smtClean="0"/>
              <a:t>O recém-nascido;</a:t>
            </a:r>
          </a:p>
          <a:p>
            <a:pPr lvl="8" algn="just"/>
            <a:r>
              <a:rPr lang="pt-BR" sz="2000" dirty="0" smtClean="0"/>
              <a:t>Os incapazes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14380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/>
              <a:t>CAPACIDADE POSTULATÓRIA</a:t>
            </a:r>
            <a:endParaRPr lang="pt-BR" sz="28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5143512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É a aptidão para requerer perante os órgãos investidos da jurisdição.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Em regra⇛ privativa do advogado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Há exceções, em que a lei reconhece "capacidade postulatória" para a própria parte, como por exemplo:</a:t>
            </a:r>
          </a:p>
          <a:p>
            <a:pPr lvl="1" algn="just"/>
            <a:r>
              <a:rPr lang="pt-BR" sz="2000" dirty="0" smtClean="0"/>
              <a:t>habeas corpus</a:t>
            </a:r>
            <a:endParaRPr lang="pt-BR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CAPACIDADE DE SER PARTE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5000636"/>
          </a:xfrm>
        </p:spPr>
        <p:txBody>
          <a:bodyPr>
            <a:normAutofit/>
          </a:bodyPr>
          <a:lstStyle/>
          <a:p>
            <a:pPr lvl="1" algn="just"/>
            <a:endParaRPr lang="pt-BR" sz="2000" dirty="0" smtClean="0"/>
          </a:p>
          <a:p>
            <a:pPr algn="just">
              <a:buNone/>
            </a:pPr>
            <a:r>
              <a:rPr lang="pt-BR" sz="2400" dirty="0" smtClean="0"/>
              <a:t>	“Art. 7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 Toda pessoa que se acha no exercício dos seus direitos tem capacidade para estar em juízo.”</a:t>
            </a:r>
          </a:p>
          <a:p>
            <a:pPr algn="r">
              <a:buNone/>
            </a:pPr>
            <a:r>
              <a:rPr lang="pt-BR" sz="2400" dirty="0" smtClean="0"/>
              <a:t>(CPC)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Capacidades: de estar em juízo ⇚</a:t>
            </a:r>
            <a:r>
              <a:rPr lang="pt-BR" sz="2400" dirty="0" err="1" smtClean="0"/>
              <a:t>plus</a:t>
            </a:r>
            <a:r>
              <a:rPr lang="pt-BR" sz="2400" dirty="0" smtClean="0"/>
              <a:t>⇛ de ser parte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Sujeitos da relação processual devem ser:</a:t>
            </a:r>
          </a:p>
          <a:p>
            <a:pPr lvl="1" algn="just"/>
            <a:r>
              <a:rPr lang="pt-BR" sz="2000" dirty="0" smtClean="0"/>
              <a:t>Pessoa Física;</a:t>
            </a:r>
          </a:p>
          <a:p>
            <a:pPr lvl="1" algn="just"/>
            <a:endParaRPr lang="pt-BR" sz="2000" dirty="0" smtClean="0"/>
          </a:p>
          <a:p>
            <a:pPr lvl="1" algn="just"/>
            <a:r>
              <a:rPr lang="pt-BR" sz="2000" dirty="0" smtClean="0"/>
              <a:t>Pessoa Jurídica.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928694"/>
          </a:xfrm>
        </p:spPr>
        <p:txBody>
          <a:bodyPr>
            <a:normAutofit/>
          </a:bodyPr>
          <a:lstStyle/>
          <a:p>
            <a:pPr algn="ctr"/>
            <a:r>
              <a:rPr lang="pt-BR" sz="2400" dirty="0" smtClean="0"/>
              <a:t>CAPACIDADE DE SER PARTE</a:t>
            </a:r>
            <a:br>
              <a:rPr lang="pt-BR" sz="2400" dirty="0" smtClean="0"/>
            </a:br>
            <a:r>
              <a:rPr lang="pt-BR" sz="2400" dirty="0" smtClean="0"/>
              <a:t>Início da Personalidade Civil</a:t>
            </a:r>
            <a:endParaRPr lang="pt-BR" sz="24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00240"/>
            <a:ext cx="9001156" cy="4857760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Essa espécie de capacidade⇛“personalidade civil”. 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Pessoa natural⇛ nascimento com vida</a:t>
            </a:r>
          </a:p>
          <a:p>
            <a:pPr algn="just"/>
            <a:endParaRPr lang="pt-BR" sz="2400" dirty="0" smtClean="0"/>
          </a:p>
          <a:p>
            <a:pPr lvl="1" algn="just"/>
            <a:r>
              <a:rPr lang="pt-BR" sz="2000" dirty="0" smtClean="0"/>
              <a:t>embora a lei ponha a salvo, desde a concepção os direitos do nascituro</a:t>
            </a:r>
          </a:p>
          <a:p>
            <a:pPr lvl="1" algn="just"/>
            <a:endParaRPr lang="pt-BR" sz="2000" dirty="0" smtClean="0"/>
          </a:p>
          <a:p>
            <a:pPr algn="just"/>
            <a:r>
              <a:rPr lang="pt-BR" sz="2400" dirty="0" smtClean="0"/>
              <a:t>Pessoa jurídica⇛ a partir do registro na Junta Comercial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Personalidade judiciária 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57150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PERSONALIDADE JUDICIÁRIA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428736"/>
            <a:ext cx="9001156" cy="5429264"/>
          </a:xfrm>
        </p:spPr>
        <p:txBody>
          <a:bodyPr>
            <a:normAutofit/>
          </a:bodyPr>
          <a:lstStyle/>
          <a:p>
            <a:pPr algn="just"/>
            <a:endParaRPr lang="pt-BR" sz="2400" dirty="0" smtClean="0"/>
          </a:p>
          <a:p>
            <a:pPr algn="just">
              <a:buNone/>
            </a:pPr>
            <a:r>
              <a:rPr lang="pt-BR" sz="2800" dirty="0" smtClean="0"/>
              <a:t>Lei Processual admite capacidade de ser parte:</a:t>
            </a:r>
          </a:p>
          <a:p>
            <a:pPr algn="just"/>
            <a:r>
              <a:rPr lang="pt-BR" sz="2800" dirty="0" smtClean="0"/>
              <a:t>Conglomerados jurídicos</a:t>
            </a:r>
          </a:p>
          <a:p>
            <a:pPr lvl="1" algn="just"/>
            <a:r>
              <a:rPr lang="pt-BR" sz="2400" dirty="0" smtClean="0"/>
              <a:t>Não tem personalidade jurídica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Mas são tratados como se fossem pessoas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Pessoas Formais</a:t>
            </a:r>
          </a:p>
          <a:p>
            <a:pPr algn="just"/>
            <a:endParaRPr lang="pt-BR" sz="2800" dirty="0" smtClean="0"/>
          </a:p>
          <a:p>
            <a:pPr lvl="1" algn="just"/>
            <a:r>
              <a:rPr lang="pt-BR" sz="2400" dirty="0" smtClean="0"/>
              <a:t>Equivalem formalmente às pessoas</a:t>
            </a:r>
            <a:endParaRPr lang="pt-BR" sz="2000" dirty="0" smtClean="0"/>
          </a:p>
          <a:p>
            <a:pPr algn="just"/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2296</TotalTime>
  <Words>562</Words>
  <Application>Microsoft Office PowerPoint</Application>
  <PresentationFormat>Apresentação na tela (4:3)</PresentationFormat>
  <Paragraphs>192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Concurso</vt:lpstr>
      <vt:lpstr>Disciplina: Juizados Especiais</vt:lpstr>
      <vt:lpstr>Slide 2</vt:lpstr>
      <vt:lpstr>PRESSUPOSTO PROCESSUAL: quanto à capacidade</vt:lpstr>
      <vt:lpstr>CAPACIDADE DE SER PARTE</vt:lpstr>
      <vt:lpstr>CAPACIDADE DE ESTAR EM JUÍZO CAPACIDADE PROCESSUAL LEGITIMATIO PROCESSUM</vt:lpstr>
      <vt:lpstr>CAPACIDADE POSTULATÓRIA</vt:lpstr>
      <vt:lpstr>CAPACIDADE DE SER PARTE</vt:lpstr>
      <vt:lpstr>CAPACIDADE DE SER PARTE Início da Personalidade Civil</vt:lpstr>
      <vt:lpstr>PERSONALIDADE JUDICIÁRIA</vt:lpstr>
      <vt:lpstr>PERSONALIDADE JUDICIÁRIA</vt:lpstr>
      <vt:lpstr>PERSONALIDADE JUDICIÁRIA</vt:lpstr>
      <vt:lpstr>CAPACIDADE DE SER PARTE</vt:lpstr>
      <vt:lpstr>PERSONALIDADE JURÍDICA DE ÓRGÃOS</vt:lpstr>
      <vt:lpstr>SOLUÇÃO DEVE EVITAR MESMA PESSOA JURÍDICA EM DOIS PÓLOS</vt:lpstr>
      <vt:lpstr>SOLUÇÃO</vt:lpstr>
      <vt:lpstr>Slide 16</vt:lpstr>
      <vt:lpstr>Slide 17</vt:lpstr>
      <vt:lpstr>Slide 18</vt:lpstr>
      <vt:lpstr>Slide 19</vt:lpstr>
      <vt:lpstr>Slide 20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310</cp:revision>
  <dcterms:created xsi:type="dcterms:W3CDTF">2011-02-08T02:22:21Z</dcterms:created>
  <dcterms:modified xsi:type="dcterms:W3CDTF">2012-08-15T19:30:53Z</dcterms:modified>
</cp:coreProperties>
</file>