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399" r:id="rId3"/>
    <p:sldId id="382" r:id="rId4"/>
    <p:sldId id="445" r:id="rId5"/>
    <p:sldId id="410" r:id="rId6"/>
    <p:sldId id="411" r:id="rId7"/>
    <p:sldId id="457" r:id="rId8"/>
    <p:sldId id="446" r:id="rId9"/>
    <p:sldId id="459" r:id="rId10"/>
    <p:sldId id="458" r:id="rId11"/>
    <p:sldId id="447" r:id="rId12"/>
    <p:sldId id="452" r:id="rId13"/>
    <p:sldId id="453" r:id="rId14"/>
    <p:sldId id="454" r:id="rId15"/>
    <p:sldId id="456" r:id="rId16"/>
    <p:sldId id="444" r:id="rId17"/>
    <p:sldId id="441" r:id="rId18"/>
    <p:sldId id="450" r:id="rId19"/>
    <p:sldId id="449" r:id="rId20"/>
    <p:sldId id="451" r:id="rId21"/>
    <p:sldId id="398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2" autoAdjust="0"/>
    <p:restoredTop sz="94660"/>
  </p:normalViewPr>
  <p:slideViewPr>
    <p:cSldViewPr>
      <p:cViewPr varScale="1">
        <p:scale>
          <a:sx n="82" d="100"/>
          <a:sy n="82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D052D-140E-41A0-827E-E93DBEA8C54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63DD9B9C-F604-4C46-A56D-6C4E0D706A2E}">
      <dgm:prSet phldrT="[Texto]"/>
      <dgm:spPr/>
      <dgm:t>
        <a:bodyPr/>
        <a:lstStyle/>
        <a:p>
          <a:r>
            <a:rPr lang="pt-BR" dirty="0" smtClean="0"/>
            <a:t>Pequeno Valor</a:t>
          </a:r>
          <a:endParaRPr lang="pt-BR" dirty="0"/>
        </a:p>
      </dgm:t>
    </dgm:pt>
    <dgm:pt modelId="{4AFCA3AC-3A83-457B-AA16-D5B9054F1264}" type="parTrans" cxnId="{429309BB-9113-4E61-84FB-BD651C8E28FF}">
      <dgm:prSet/>
      <dgm:spPr/>
      <dgm:t>
        <a:bodyPr/>
        <a:lstStyle/>
        <a:p>
          <a:endParaRPr lang="pt-BR"/>
        </a:p>
      </dgm:t>
    </dgm:pt>
    <dgm:pt modelId="{0EF9BD6B-4D5E-4C01-BE61-48F51E30880F}" type="sibTrans" cxnId="{429309BB-9113-4E61-84FB-BD651C8E28FF}">
      <dgm:prSet custT="1"/>
      <dgm:spPr/>
      <dgm:t>
        <a:bodyPr/>
        <a:lstStyle/>
        <a:p>
          <a:endParaRPr lang="pt-BR" sz="2800" b="1" dirty="0">
            <a:solidFill>
              <a:srgbClr val="FF0000"/>
            </a:solidFill>
          </a:endParaRPr>
        </a:p>
      </dgm:t>
    </dgm:pt>
    <dgm:pt modelId="{BB54B7FB-144B-445C-94F1-93538A5E33E3}">
      <dgm:prSet phldrT="[Texto]"/>
      <dgm:spPr/>
      <dgm:t>
        <a:bodyPr/>
        <a:lstStyle/>
        <a:p>
          <a:r>
            <a:rPr lang="pt-BR" dirty="0" smtClean="0"/>
            <a:t>Baixa Complexidade</a:t>
          </a:r>
          <a:endParaRPr lang="pt-BR" dirty="0"/>
        </a:p>
      </dgm:t>
    </dgm:pt>
    <dgm:pt modelId="{0FEE99B6-5AAB-40CB-B3E8-9A3D1BB37A81}" type="parTrans" cxnId="{211CBA7B-272F-490B-8BE7-4236BDE6A8B0}">
      <dgm:prSet/>
      <dgm:spPr/>
      <dgm:t>
        <a:bodyPr/>
        <a:lstStyle/>
        <a:p>
          <a:endParaRPr lang="pt-BR"/>
        </a:p>
      </dgm:t>
    </dgm:pt>
    <dgm:pt modelId="{91EB9C36-8112-41A6-B2BB-9A2BBE115B16}" type="sibTrans" cxnId="{211CBA7B-272F-490B-8BE7-4236BDE6A8B0}">
      <dgm:prSet/>
      <dgm:spPr/>
      <dgm:t>
        <a:bodyPr/>
        <a:lstStyle/>
        <a:p>
          <a:endParaRPr lang="pt-BR"/>
        </a:p>
      </dgm:t>
    </dgm:pt>
    <dgm:pt modelId="{A16E2494-FE5C-4083-B116-4AAC22DD2B9E}" type="pres">
      <dgm:prSet presAssocID="{7DED052D-140E-41A0-827E-E93DBEA8C543}" presName="linearFlow" presStyleCnt="0">
        <dgm:presLayoutVars>
          <dgm:dir/>
          <dgm:resizeHandles val="exact"/>
        </dgm:presLayoutVars>
      </dgm:prSet>
      <dgm:spPr/>
    </dgm:pt>
    <dgm:pt modelId="{E6AD8C7E-886E-4DC9-A348-3E2D145EC75D}" type="pres">
      <dgm:prSet presAssocID="{63DD9B9C-F604-4C46-A56D-6C4E0D706A2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F481CD-A3A4-4946-88CA-5DF8E545B9D5}" type="pres">
      <dgm:prSet presAssocID="{0EF9BD6B-4D5E-4C01-BE61-48F51E30880F}" presName="spacerL" presStyleCnt="0"/>
      <dgm:spPr/>
    </dgm:pt>
    <dgm:pt modelId="{B4157104-37BF-4482-A14A-23CA389E3187}" type="pres">
      <dgm:prSet presAssocID="{0EF9BD6B-4D5E-4C01-BE61-48F51E30880F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86BFC54D-EA06-48F0-9C79-7B14F344C9A6}" type="pres">
      <dgm:prSet presAssocID="{0EF9BD6B-4D5E-4C01-BE61-48F51E30880F}" presName="spacerR" presStyleCnt="0"/>
      <dgm:spPr/>
    </dgm:pt>
    <dgm:pt modelId="{95625015-1679-4351-8546-3E3427DE5214}" type="pres">
      <dgm:prSet presAssocID="{BB54B7FB-144B-445C-94F1-93538A5E33E3}" presName="node" presStyleLbl="node1" presStyleIdx="1" presStyleCnt="2" custScaleX="13772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29309BB-9113-4E61-84FB-BD651C8E28FF}" srcId="{7DED052D-140E-41A0-827E-E93DBEA8C543}" destId="{63DD9B9C-F604-4C46-A56D-6C4E0D706A2E}" srcOrd="0" destOrd="0" parTransId="{4AFCA3AC-3A83-457B-AA16-D5B9054F1264}" sibTransId="{0EF9BD6B-4D5E-4C01-BE61-48F51E30880F}"/>
    <dgm:cxn modelId="{211CBA7B-272F-490B-8BE7-4236BDE6A8B0}" srcId="{7DED052D-140E-41A0-827E-E93DBEA8C543}" destId="{BB54B7FB-144B-445C-94F1-93538A5E33E3}" srcOrd="1" destOrd="0" parTransId="{0FEE99B6-5AAB-40CB-B3E8-9A3D1BB37A81}" sibTransId="{91EB9C36-8112-41A6-B2BB-9A2BBE115B16}"/>
    <dgm:cxn modelId="{EF428EDA-9324-493B-928E-68129A8F17BC}" type="presOf" srcId="{7DED052D-140E-41A0-827E-E93DBEA8C543}" destId="{A16E2494-FE5C-4083-B116-4AAC22DD2B9E}" srcOrd="0" destOrd="0" presId="urn:microsoft.com/office/officeart/2005/8/layout/equation1"/>
    <dgm:cxn modelId="{BB6E9DC2-FE96-4DDB-8438-531C5A67613E}" type="presOf" srcId="{0EF9BD6B-4D5E-4C01-BE61-48F51E30880F}" destId="{B4157104-37BF-4482-A14A-23CA389E3187}" srcOrd="0" destOrd="0" presId="urn:microsoft.com/office/officeart/2005/8/layout/equation1"/>
    <dgm:cxn modelId="{BCF8A581-4880-4421-A82C-D27199813567}" type="presOf" srcId="{BB54B7FB-144B-445C-94F1-93538A5E33E3}" destId="{95625015-1679-4351-8546-3E3427DE5214}" srcOrd="0" destOrd="0" presId="urn:microsoft.com/office/officeart/2005/8/layout/equation1"/>
    <dgm:cxn modelId="{1D8EF7A4-BF27-4D30-AD2C-C4433A5BF2B4}" type="presOf" srcId="{63DD9B9C-F604-4C46-A56D-6C4E0D706A2E}" destId="{E6AD8C7E-886E-4DC9-A348-3E2D145EC75D}" srcOrd="0" destOrd="0" presId="urn:microsoft.com/office/officeart/2005/8/layout/equation1"/>
    <dgm:cxn modelId="{C5E9E374-EA59-4C7B-8759-C0140B79C7AF}" type="presParOf" srcId="{A16E2494-FE5C-4083-B116-4AAC22DD2B9E}" destId="{E6AD8C7E-886E-4DC9-A348-3E2D145EC75D}" srcOrd="0" destOrd="0" presId="urn:microsoft.com/office/officeart/2005/8/layout/equation1"/>
    <dgm:cxn modelId="{523ED299-D83A-4607-8C40-47BAEAF12144}" type="presParOf" srcId="{A16E2494-FE5C-4083-B116-4AAC22DD2B9E}" destId="{54F481CD-A3A4-4946-88CA-5DF8E545B9D5}" srcOrd="1" destOrd="0" presId="urn:microsoft.com/office/officeart/2005/8/layout/equation1"/>
    <dgm:cxn modelId="{B651F573-561A-42B3-B454-7093D81C39C5}" type="presParOf" srcId="{A16E2494-FE5C-4083-B116-4AAC22DD2B9E}" destId="{B4157104-37BF-4482-A14A-23CA389E3187}" srcOrd="2" destOrd="0" presId="urn:microsoft.com/office/officeart/2005/8/layout/equation1"/>
    <dgm:cxn modelId="{9B4A73FC-42A8-4619-95C3-4A500BBD1FB9}" type="presParOf" srcId="{A16E2494-FE5C-4083-B116-4AAC22DD2B9E}" destId="{86BFC54D-EA06-48F0-9C79-7B14F344C9A6}" srcOrd="3" destOrd="0" presId="urn:microsoft.com/office/officeart/2005/8/layout/equation1"/>
    <dgm:cxn modelId="{9AB49A8E-EA78-4902-BF28-D7FAEEBCBED1}" type="presParOf" srcId="{A16E2494-FE5C-4083-B116-4AAC22DD2B9E}" destId="{95625015-1679-4351-8546-3E3427DE5214}" srcOrd="4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ED052D-140E-41A0-827E-E93DBEA8C54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3DD9B9C-F604-4C46-A56D-6C4E0D706A2E}">
      <dgm:prSet phldrT="[Texto]"/>
      <dgm:spPr/>
      <dgm:t>
        <a:bodyPr/>
        <a:lstStyle/>
        <a:p>
          <a:r>
            <a:rPr lang="pt-BR" dirty="0" smtClean="0"/>
            <a:t>Inquirição de Técnico</a:t>
          </a:r>
          <a:endParaRPr lang="pt-BR" dirty="0"/>
        </a:p>
      </dgm:t>
    </dgm:pt>
    <dgm:pt modelId="{4AFCA3AC-3A83-457B-AA16-D5B9054F1264}" type="parTrans" cxnId="{429309BB-9113-4E61-84FB-BD651C8E28FF}">
      <dgm:prSet/>
      <dgm:spPr/>
      <dgm:t>
        <a:bodyPr/>
        <a:lstStyle/>
        <a:p>
          <a:endParaRPr lang="pt-BR"/>
        </a:p>
      </dgm:t>
    </dgm:pt>
    <dgm:pt modelId="{0EF9BD6B-4D5E-4C01-BE61-48F51E30880F}" type="sibTrans" cxnId="{429309BB-9113-4E61-84FB-BD651C8E28FF}">
      <dgm:prSet custT="1"/>
      <dgm:spPr/>
      <dgm:t>
        <a:bodyPr/>
        <a:lstStyle/>
        <a:p>
          <a:endParaRPr lang="pt-BR" sz="2800" b="1" dirty="0">
            <a:solidFill>
              <a:srgbClr val="FF0000"/>
            </a:solidFill>
          </a:endParaRPr>
        </a:p>
      </dgm:t>
    </dgm:pt>
    <dgm:pt modelId="{BB54B7FB-144B-445C-94F1-93538A5E33E3}">
      <dgm:prSet phldrT="[Texto]"/>
      <dgm:spPr/>
      <dgm:t>
        <a:bodyPr/>
        <a:lstStyle/>
        <a:p>
          <a:r>
            <a:rPr lang="pt-BR" dirty="0" smtClean="0"/>
            <a:t>Prova Pericial</a:t>
          </a:r>
          <a:endParaRPr lang="pt-BR" dirty="0"/>
        </a:p>
      </dgm:t>
    </dgm:pt>
    <dgm:pt modelId="{0FEE99B6-5AAB-40CB-B3E8-9A3D1BB37A81}" type="parTrans" cxnId="{211CBA7B-272F-490B-8BE7-4236BDE6A8B0}">
      <dgm:prSet/>
      <dgm:spPr/>
      <dgm:t>
        <a:bodyPr/>
        <a:lstStyle/>
        <a:p>
          <a:endParaRPr lang="pt-BR"/>
        </a:p>
      </dgm:t>
    </dgm:pt>
    <dgm:pt modelId="{91EB9C36-8112-41A6-B2BB-9A2BBE115B16}" type="sibTrans" cxnId="{211CBA7B-272F-490B-8BE7-4236BDE6A8B0}">
      <dgm:prSet/>
      <dgm:spPr/>
      <dgm:t>
        <a:bodyPr/>
        <a:lstStyle/>
        <a:p>
          <a:endParaRPr lang="pt-BR"/>
        </a:p>
      </dgm:t>
    </dgm:pt>
    <dgm:pt modelId="{A16E2494-FE5C-4083-B116-4AAC22DD2B9E}" type="pres">
      <dgm:prSet presAssocID="{7DED052D-140E-41A0-827E-E93DBEA8C54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6AD8C7E-886E-4DC9-A348-3E2D145EC75D}" type="pres">
      <dgm:prSet presAssocID="{63DD9B9C-F604-4C46-A56D-6C4E0D706A2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F481CD-A3A4-4946-88CA-5DF8E545B9D5}" type="pres">
      <dgm:prSet presAssocID="{0EF9BD6B-4D5E-4C01-BE61-48F51E30880F}" presName="spacerL" presStyleCnt="0"/>
      <dgm:spPr/>
    </dgm:pt>
    <dgm:pt modelId="{B4157104-37BF-4482-A14A-23CA389E3187}" type="pres">
      <dgm:prSet presAssocID="{0EF9BD6B-4D5E-4C01-BE61-48F51E30880F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86BFC54D-EA06-48F0-9C79-7B14F344C9A6}" type="pres">
      <dgm:prSet presAssocID="{0EF9BD6B-4D5E-4C01-BE61-48F51E30880F}" presName="spacerR" presStyleCnt="0"/>
      <dgm:spPr/>
    </dgm:pt>
    <dgm:pt modelId="{95625015-1679-4351-8546-3E3427DE5214}" type="pres">
      <dgm:prSet presAssocID="{BB54B7FB-144B-445C-94F1-93538A5E33E3}" presName="node" presStyleLbl="node1" presStyleIdx="1" presStyleCnt="2" custScaleX="105381" custScaleY="10379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FCD2B9C-583C-4EA1-8FF6-82F3454E86F8}" type="presOf" srcId="{63DD9B9C-F604-4C46-A56D-6C4E0D706A2E}" destId="{E6AD8C7E-886E-4DC9-A348-3E2D145EC75D}" srcOrd="0" destOrd="0" presId="urn:microsoft.com/office/officeart/2005/8/layout/equation1"/>
    <dgm:cxn modelId="{429309BB-9113-4E61-84FB-BD651C8E28FF}" srcId="{7DED052D-140E-41A0-827E-E93DBEA8C543}" destId="{63DD9B9C-F604-4C46-A56D-6C4E0D706A2E}" srcOrd="0" destOrd="0" parTransId="{4AFCA3AC-3A83-457B-AA16-D5B9054F1264}" sibTransId="{0EF9BD6B-4D5E-4C01-BE61-48F51E30880F}"/>
    <dgm:cxn modelId="{211CBA7B-272F-490B-8BE7-4236BDE6A8B0}" srcId="{7DED052D-140E-41A0-827E-E93DBEA8C543}" destId="{BB54B7FB-144B-445C-94F1-93538A5E33E3}" srcOrd="1" destOrd="0" parTransId="{0FEE99B6-5AAB-40CB-B3E8-9A3D1BB37A81}" sibTransId="{91EB9C36-8112-41A6-B2BB-9A2BBE115B16}"/>
    <dgm:cxn modelId="{B6C21F2B-004D-4E29-B64E-B6E37FB1358A}" type="presOf" srcId="{BB54B7FB-144B-445C-94F1-93538A5E33E3}" destId="{95625015-1679-4351-8546-3E3427DE5214}" srcOrd="0" destOrd="0" presId="urn:microsoft.com/office/officeart/2005/8/layout/equation1"/>
    <dgm:cxn modelId="{758D7A1A-D0D4-4587-BDE9-A4547AE442A1}" type="presOf" srcId="{7DED052D-140E-41A0-827E-E93DBEA8C543}" destId="{A16E2494-FE5C-4083-B116-4AAC22DD2B9E}" srcOrd="0" destOrd="0" presId="urn:microsoft.com/office/officeart/2005/8/layout/equation1"/>
    <dgm:cxn modelId="{D045BAD8-EB7E-4E04-804D-1FD48A04D8E0}" type="presOf" srcId="{0EF9BD6B-4D5E-4C01-BE61-48F51E30880F}" destId="{B4157104-37BF-4482-A14A-23CA389E3187}" srcOrd="0" destOrd="0" presId="urn:microsoft.com/office/officeart/2005/8/layout/equation1"/>
    <dgm:cxn modelId="{F098D000-E3F4-4C20-8F51-035C410A8AC7}" type="presParOf" srcId="{A16E2494-FE5C-4083-B116-4AAC22DD2B9E}" destId="{E6AD8C7E-886E-4DC9-A348-3E2D145EC75D}" srcOrd="0" destOrd="0" presId="urn:microsoft.com/office/officeart/2005/8/layout/equation1"/>
    <dgm:cxn modelId="{9377D17D-8F36-49A7-BB10-719242C77001}" type="presParOf" srcId="{A16E2494-FE5C-4083-B116-4AAC22DD2B9E}" destId="{54F481CD-A3A4-4946-88CA-5DF8E545B9D5}" srcOrd="1" destOrd="0" presId="urn:microsoft.com/office/officeart/2005/8/layout/equation1"/>
    <dgm:cxn modelId="{947DF129-B52F-420F-9074-BBC0F69BDF83}" type="presParOf" srcId="{A16E2494-FE5C-4083-B116-4AAC22DD2B9E}" destId="{B4157104-37BF-4482-A14A-23CA389E3187}" srcOrd="2" destOrd="0" presId="urn:microsoft.com/office/officeart/2005/8/layout/equation1"/>
    <dgm:cxn modelId="{92268C61-DE77-4E9F-A125-F9A303E09331}" type="presParOf" srcId="{A16E2494-FE5C-4083-B116-4AAC22DD2B9E}" destId="{86BFC54D-EA06-48F0-9C79-7B14F344C9A6}" srcOrd="3" destOrd="0" presId="urn:microsoft.com/office/officeart/2005/8/layout/equation1"/>
    <dgm:cxn modelId="{7D5A86C6-1EBB-4CA3-926F-143B6BAF9408}" type="presParOf" srcId="{A16E2494-FE5C-4083-B116-4AAC22DD2B9E}" destId="{95625015-1679-4351-8546-3E3427DE5214}" srcOrd="4" destOrd="0" presId="urn:microsoft.com/office/officeart/2005/8/layout/equati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AD9504-59A9-41F1-8BC7-9618C32575D1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30731AE-7463-43BE-8C1C-F73FCAF39BC4}">
      <dgm:prSet phldrT="[Texto]"/>
      <dgm:spPr/>
      <dgm:t>
        <a:bodyPr/>
        <a:lstStyle/>
        <a:p>
          <a:r>
            <a:rPr lang="pt-BR" dirty="0" smtClean="0"/>
            <a:t>MOEDA CORRENTE NACIONAL</a:t>
          </a:r>
          <a:endParaRPr lang="pt-BR" dirty="0"/>
        </a:p>
      </dgm:t>
    </dgm:pt>
    <dgm:pt modelId="{E265B428-8A31-4EA3-B022-21A475EE93D4}" type="parTrans" cxnId="{7FFBAA0E-56D6-42BA-9847-6752DD1D5656}">
      <dgm:prSet/>
      <dgm:spPr/>
      <dgm:t>
        <a:bodyPr/>
        <a:lstStyle/>
        <a:p>
          <a:endParaRPr lang="pt-BR"/>
        </a:p>
      </dgm:t>
    </dgm:pt>
    <dgm:pt modelId="{FB192599-D423-455C-AAE6-18F163BB94FA}" type="sibTrans" cxnId="{7FFBAA0E-56D6-42BA-9847-6752DD1D5656}">
      <dgm:prSet/>
      <dgm:spPr/>
      <dgm:t>
        <a:bodyPr/>
        <a:lstStyle/>
        <a:p>
          <a:endParaRPr lang="pt-BR"/>
        </a:p>
      </dgm:t>
    </dgm:pt>
    <dgm:pt modelId="{B2DB3459-9298-4690-8670-D2FC98EB445D}">
      <dgm:prSet phldrT="[Texto]"/>
      <dgm:spPr/>
      <dgm:t>
        <a:bodyPr/>
        <a:lstStyle/>
        <a:p>
          <a:r>
            <a:rPr lang="pt-BR" dirty="0" smtClean="0"/>
            <a:t>SALÁRIO</a:t>
          </a:r>
        </a:p>
        <a:p>
          <a:r>
            <a:rPr lang="pt-BR" dirty="0" smtClean="0"/>
            <a:t>MÍNIMO</a:t>
          </a:r>
          <a:endParaRPr lang="pt-BR" dirty="0"/>
        </a:p>
      </dgm:t>
    </dgm:pt>
    <dgm:pt modelId="{4C137870-4941-4F8C-B3D1-5C9A0A615C4C}" type="parTrans" cxnId="{8B6F1818-740D-488D-8A9C-E4C21804A58A}">
      <dgm:prSet/>
      <dgm:spPr/>
      <dgm:t>
        <a:bodyPr/>
        <a:lstStyle/>
        <a:p>
          <a:endParaRPr lang="pt-BR"/>
        </a:p>
      </dgm:t>
    </dgm:pt>
    <dgm:pt modelId="{6E906FCB-1ACE-46D3-AFD0-D68D63421830}" type="sibTrans" cxnId="{8B6F1818-740D-488D-8A9C-E4C21804A58A}">
      <dgm:prSet/>
      <dgm:spPr/>
      <dgm:t>
        <a:bodyPr/>
        <a:lstStyle/>
        <a:p>
          <a:endParaRPr lang="pt-BR"/>
        </a:p>
      </dgm:t>
    </dgm:pt>
    <dgm:pt modelId="{AABFBB3F-F17A-4F2E-9620-366CE2828251}" type="pres">
      <dgm:prSet presAssocID="{4BAD9504-59A9-41F1-8BC7-9618C32575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46E4F7C-E70C-4709-82BE-159D81E0683C}" type="pres">
      <dgm:prSet presAssocID="{730731AE-7463-43BE-8C1C-F73FCAF39BC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979744-179D-4FE0-A1F4-F3876E06B4BF}" type="pres">
      <dgm:prSet presAssocID="{B2DB3459-9298-4690-8670-D2FC98EB445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FFBAA0E-56D6-42BA-9847-6752DD1D5656}" srcId="{4BAD9504-59A9-41F1-8BC7-9618C32575D1}" destId="{730731AE-7463-43BE-8C1C-F73FCAF39BC4}" srcOrd="0" destOrd="0" parTransId="{E265B428-8A31-4EA3-B022-21A475EE93D4}" sibTransId="{FB192599-D423-455C-AAE6-18F163BB94FA}"/>
    <dgm:cxn modelId="{9DF0DB11-88D8-425C-A8A3-1295CFEFD5C7}" type="presOf" srcId="{730731AE-7463-43BE-8C1C-F73FCAF39BC4}" destId="{A46E4F7C-E70C-4709-82BE-159D81E0683C}" srcOrd="0" destOrd="0" presId="urn:microsoft.com/office/officeart/2005/8/layout/arrow5"/>
    <dgm:cxn modelId="{2F557B87-D427-4B92-A25F-2F97AF651FFF}" type="presOf" srcId="{4BAD9504-59A9-41F1-8BC7-9618C32575D1}" destId="{AABFBB3F-F17A-4F2E-9620-366CE2828251}" srcOrd="0" destOrd="0" presId="urn:microsoft.com/office/officeart/2005/8/layout/arrow5"/>
    <dgm:cxn modelId="{8B6F1818-740D-488D-8A9C-E4C21804A58A}" srcId="{4BAD9504-59A9-41F1-8BC7-9618C32575D1}" destId="{B2DB3459-9298-4690-8670-D2FC98EB445D}" srcOrd="1" destOrd="0" parTransId="{4C137870-4941-4F8C-B3D1-5C9A0A615C4C}" sibTransId="{6E906FCB-1ACE-46D3-AFD0-D68D63421830}"/>
    <dgm:cxn modelId="{34A6E2BC-CB49-458E-98E7-4D656BF8B66A}" type="presOf" srcId="{B2DB3459-9298-4690-8670-D2FC98EB445D}" destId="{65979744-179D-4FE0-A1F4-F3876E06B4BF}" srcOrd="0" destOrd="0" presId="urn:microsoft.com/office/officeart/2005/8/layout/arrow5"/>
    <dgm:cxn modelId="{C5DEBB3A-1ED5-404A-BFAB-209068ADD880}" type="presParOf" srcId="{AABFBB3F-F17A-4F2E-9620-366CE2828251}" destId="{A46E4F7C-E70C-4709-82BE-159D81E0683C}" srcOrd="0" destOrd="0" presId="urn:microsoft.com/office/officeart/2005/8/layout/arrow5"/>
    <dgm:cxn modelId="{9B35C0C6-C35B-4265-8E4E-79408C2952B6}" type="presParOf" srcId="{AABFBB3F-F17A-4F2E-9620-366CE2828251}" destId="{65979744-179D-4FE0-A1F4-F3876E06B4BF}" srcOrd="1" destOrd="0" presId="urn:microsoft.com/office/officeart/2005/8/layout/arrow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755FFC-57E2-42DA-B1F5-FCE13D50D00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4568A55B-293C-48EA-88CB-A308899B0889}">
      <dgm:prSet phldrT="[Texto]"/>
      <dgm:spPr/>
      <dgm:t>
        <a:bodyPr/>
        <a:lstStyle/>
        <a:p>
          <a:r>
            <a:rPr lang="pt-BR" dirty="0" smtClean="0"/>
            <a:t>Rito Sumário 60 salários mínimos</a:t>
          </a:r>
        </a:p>
        <a:p>
          <a:r>
            <a:rPr lang="pt-BR" dirty="0" smtClean="0"/>
            <a:t>Art. 275, I, CPC</a:t>
          </a:r>
        </a:p>
        <a:p>
          <a:r>
            <a:rPr lang="pt-BR" dirty="0" smtClean="0"/>
            <a:t>(Alterado pela Lei 10.444/02)</a:t>
          </a:r>
          <a:endParaRPr lang="pt-BR" dirty="0"/>
        </a:p>
      </dgm:t>
    </dgm:pt>
    <dgm:pt modelId="{B696086A-EE00-4F36-9B69-874958B1A4CE}" type="parTrans" cxnId="{B2C32863-9266-4800-867E-5401D4F7144E}">
      <dgm:prSet/>
      <dgm:spPr/>
      <dgm:t>
        <a:bodyPr/>
        <a:lstStyle/>
        <a:p>
          <a:endParaRPr lang="pt-BR"/>
        </a:p>
      </dgm:t>
    </dgm:pt>
    <dgm:pt modelId="{E901D834-514C-4624-9463-F3588FE188FA}" type="sibTrans" cxnId="{B2C32863-9266-4800-867E-5401D4F7144E}">
      <dgm:prSet/>
      <dgm:spPr/>
      <dgm:t>
        <a:bodyPr/>
        <a:lstStyle/>
        <a:p>
          <a:endParaRPr lang="pt-BR"/>
        </a:p>
      </dgm:t>
    </dgm:pt>
    <dgm:pt modelId="{10B36061-3FA8-4572-B52B-E2B00C754F28}">
      <dgm:prSet phldrT="[Texto]"/>
      <dgm:spPr/>
      <dgm:t>
        <a:bodyPr/>
        <a:lstStyle/>
        <a:p>
          <a:r>
            <a:rPr lang="pt-BR" dirty="0" smtClean="0"/>
            <a:t>Rito Sumaríssimo</a:t>
          </a:r>
        </a:p>
        <a:p>
          <a:r>
            <a:rPr lang="pt-BR" dirty="0" smtClean="0"/>
            <a:t>40 salários mínimos</a:t>
          </a:r>
        </a:p>
        <a:p>
          <a:r>
            <a:rPr lang="pt-BR" dirty="0" smtClean="0"/>
            <a:t>Art. 3º, I, Lei 9.099/95</a:t>
          </a:r>
          <a:endParaRPr lang="pt-BR" dirty="0"/>
        </a:p>
      </dgm:t>
    </dgm:pt>
    <dgm:pt modelId="{2A31E91B-610F-4E77-9A51-E4683EDA7FA2}" type="parTrans" cxnId="{68EF8850-42CF-4B9D-BB0C-3AE3D517802A}">
      <dgm:prSet/>
      <dgm:spPr/>
      <dgm:t>
        <a:bodyPr/>
        <a:lstStyle/>
        <a:p>
          <a:endParaRPr lang="pt-BR"/>
        </a:p>
      </dgm:t>
    </dgm:pt>
    <dgm:pt modelId="{4004819B-1E25-4086-9355-482BDA7DA049}" type="sibTrans" cxnId="{68EF8850-42CF-4B9D-BB0C-3AE3D517802A}">
      <dgm:prSet/>
      <dgm:spPr/>
      <dgm:t>
        <a:bodyPr/>
        <a:lstStyle/>
        <a:p>
          <a:endParaRPr lang="pt-BR"/>
        </a:p>
      </dgm:t>
    </dgm:pt>
    <dgm:pt modelId="{FA0A474C-721A-44D4-9C13-7D5C925203DC}" type="pres">
      <dgm:prSet presAssocID="{85755FFC-57E2-42DA-B1F5-FCE13D50D003}" presName="linearFlow" presStyleCnt="0">
        <dgm:presLayoutVars>
          <dgm:dir/>
          <dgm:resizeHandles val="exact"/>
        </dgm:presLayoutVars>
      </dgm:prSet>
      <dgm:spPr/>
    </dgm:pt>
    <dgm:pt modelId="{E7597375-3826-4385-89FE-46452F1A1A03}" type="pres">
      <dgm:prSet presAssocID="{4568A55B-293C-48EA-88CB-A308899B0889}" presName="node" presStyleLbl="node1" presStyleIdx="0" presStyleCnt="2" custScaleY="1501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060AC5-1033-4459-8E23-778C15204D08}" type="pres">
      <dgm:prSet presAssocID="{E901D834-514C-4624-9463-F3588FE188FA}" presName="spacerL" presStyleCnt="0"/>
      <dgm:spPr/>
    </dgm:pt>
    <dgm:pt modelId="{5BB07D35-075D-4929-A472-F6D9DE797D5E}" type="pres">
      <dgm:prSet presAssocID="{E901D834-514C-4624-9463-F3588FE188FA}" presName="sibTrans" presStyleLbl="sibTrans2D1" presStyleIdx="0" presStyleCnt="1" custLinFactNeighborX="13766" custLinFactNeighborY="1927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87572384-4D4F-4C0C-B875-C2736308D17D}" type="pres">
      <dgm:prSet presAssocID="{E901D834-514C-4624-9463-F3588FE188FA}" presName="spacerR" presStyleCnt="0"/>
      <dgm:spPr/>
    </dgm:pt>
    <dgm:pt modelId="{98538305-CD39-4200-8EF0-D643012AFB0B}" type="pres">
      <dgm:prSet presAssocID="{10B36061-3FA8-4572-B52B-E2B00C754F28}" presName="node" presStyleLbl="node1" presStyleIdx="1" presStyleCnt="2" custScaleY="1501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5E04962-72FC-4420-A4BF-D990B8EDE885}" type="presOf" srcId="{4568A55B-293C-48EA-88CB-A308899B0889}" destId="{E7597375-3826-4385-89FE-46452F1A1A03}" srcOrd="0" destOrd="0" presId="urn:microsoft.com/office/officeart/2005/8/layout/equation1"/>
    <dgm:cxn modelId="{2207FE3F-46AE-454C-92E9-C4D1D38D593D}" type="presOf" srcId="{10B36061-3FA8-4572-B52B-E2B00C754F28}" destId="{98538305-CD39-4200-8EF0-D643012AFB0B}" srcOrd="0" destOrd="0" presId="urn:microsoft.com/office/officeart/2005/8/layout/equation1"/>
    <dgm:cxn modelId="{B2C32863-9266-4800-867E-5401D4F7144E}" srcId="{85755FFC-57E2-42DA-B1F5-FCE13D50D003}" destId="{4568A55B-293C-48EA-88CB-A308899B0889}" srcOrd="0" destOrd="0" parTransId="{B696086A-EE00-4F36-9B69-874958B1A4CE}" sibTransId="{E901D834-514C-4624-9463-F3588FE188FA}"/>
    <dgm:cxn modelId="{68EF8850-42CF-4B9D-BB0C-3AE3D517802A}" srcId="{85755FFC-57E2-42DA-B1F5-FCE13D50D003}" destId="{10B36061-3FA8-4572-B52B-E2B00C754F28}" srcOrd="1" destOrd="0" parTransId="{2A31E91B-610F-4E77-9A51-E4683EDA7FA2}" sibTransId="{4004819B-1E25-4086-9355-482BDA7DA049}"/>
    <dgm:cxn modelId="{F060BCFE-129B-48B9-A9AC-6C65E5ACB0F2}" type="presOf" srcId="{85755FFC-57E2-42DA-B1F5-FCE13D50D003}" destId="{FA0A474C-721A-44D4-9C13-7D5C925203DC}" srcOrd="0" destOrd="0" presId="urn:microsoft.com/office/officeart/2005/8/layout/equation1"/>
    <dgm:cxn modelId="{D6B62D0E-20BB-4E0C-A306-62E7D2E48108}" type="presOf" srcId="{E901D834-514C-4624-9463-F3588FE188FA}" destId="{5BB07D35-075D-4929-A472-F6D9DE797D5E}" srcOrd="0" destOrd="0" presId="urn:microsoft.com/office/officeart/2005/8/layout/equation1"/>
    <dgm:cxn modelId="{184E2E74-64B6-40F9-AC74-467BA33D4D0D}" type="presParOf" srcId="{FA0A474C-721A-44D4-9C13-7D5C925203DC}" destId="{E7597375-3826-4385-89FE-46452F1A1A03}" srcOrd="0" destOrd="0" presId="urn:microsoft.com/office/officeart/2005/8/layout/equation1"/>
    <dgm:cxn modelId="{5A03884A-4BAF-4660-A5CC-D9077BF41DC4}" type="presParOf" srcId="{FA0A474C-721A-44D4-9C13-7D5C925203DC}" destId="{25060AC5-1033-4459-8E23-778C15204D08}" srcOrd="1" destOrd="0" presId="urn:microsoft.com/office/officeart/2005/8/layout/equation1"/>
    <dgm:cxn modelId="{CBD5D3AC-29E2-431B-A0E2-DA8D9EBCFF90}" type="presParOf" srcId="{FA0A474C-721A-44D4-9C13-7D5C925203DC}" destId="{5BB07D35-075D-4929-A472-F6D9DE797D5E}" srcOrd="2" destOrd="0" presId="urn:microsoft.com/office/officeart/2005/8/layout/equation1"/>
    <dgm:cxn modelId="{338F978F-6A02-413B-A5A7-D27E0AE55813}" type="presParOf" srcId="{FA0A474C-721A-44D4-9C13-7D5C925203DC}" destId="{87572384-4D4F-4C0C-B875-C2736308D17D}" srcOrd="3" destOrd="0" presId="urn:microsoft.com/office/officeart/2005/8/layout/equation1"/>
    <dgm:cxn modelId="{BEF27451-F53D-4396-A10A-C7AB3C5F2E75}" type="presParOf" srcId="{FA0A474C-721A-44D4-9C13-7D5C925203DC}" destId="{98538305-CD39-4200-8EF0-D643012AFB0B}" srcOrd="4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4  – </a:t>
            </a:r>
            <a:r>
              <a:rPr lang="pt-BR" sz="2600" b="1" dirty="0" smtClean="0"/>
              <a:t>COMPLEXIDADE &amp; VALOR DA CAUSA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Princípio da Originalidade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Art. 282.  A petição inicial indicará:</a:t>
            </a:r>
          </a:p>
          <a:p>
            <a:endParaRPr lang="pt-BR" sz="2800" dirty="0" smtClean="0"/>
          </a:p>
          <a:p>
            <a:r>
              <a:rPr lang="pt-BR" sz="2800" dirty="0" smtClean="0"/>
              <a:t>[...]</a:t>
            </a:r>
          </a:p>
          <a:p>
            <a:endParaRPr lang="pt-BR" sz="2800" dirty="0" smtClean="0"/>
          </a:p>
          <a:p>
            <a:r>
              <a:rPr lang="pt-BR" sz="2800" dirty="0" smtClean="0"/>
              <a:t>V - o valor da causa;</a:t>
            </a:r>
          </a:p>
          <a:p>
            <a:pPr algn="r"/>
            <a:r>
              <a:rPr lang="pt-BR" dirty="0" smtClean="0"/>
              <a:t>(CPC)</a:t>
            </a:r>
            <a:endParaRPr lang="pt-BR" dirty="0"/>
          </a:p>
        </p:txBody>
      </p:sp>
      <p:sp>
        <p:nvSpPr>
          <p:cNvPr id="8" name="Texto explicativo em seta para baixo 7"/>
          <p:cNvSpPr/>
          <p:nvPr/>
        </p:nvSpPr>
        <p:spPr>
          <a:xfrm>
            <a:off x="714348" y="3571876"/>
            <a:ext cx="7858180" cy="171451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 smtClean="0"/>
              <a:t>Princípio da </a:t>
            </a:r>
            <a:r>
              <a:rPr lang="pt-BR" sz="3200" dirty="0" err="1" smtClean="0"/>
              <a:t>Definitividade</a:t>
            </a:r>
            <a:endParaRPr lang="pt-BR" sz="3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14348" y="542926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Não importa modificação superveniente no valor da causa</a:t>
            </a:r>
            <a:endParaRPr lang="pt-BR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IMPUGNAÇÃO DO 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2400" dirty="0" smtClean="0"/>
              <a:t>Art. 261.  O </a:t>
            </a:r>
            <a:r>
              <a:rPr lang="pt-BR" sz="2400" b="1" u="sng" dirty="0" smtClean="0"/>
              <a:t>réu poderá impugnar</a:t>
            </a:r>
            <a:r>
              <a:rPr lang="pt-BR" sz="2400" dirty="0" smtClean="0"/>
              <a:t>, no </a:t>
            </a:r>
            <a:r>
              <a:rPr lang="pt-BR" sz="2400" b="1" u="sng" dirty="0" smtClean="0"/>
              <a:t>prazo da contestação</a:t>
            </a:r>
            <a:r>
              <a:rPr lang="pt-BR" sz="2400" dirty="0" smtClean="0"/>
              <a:t>, o </a:t>
            </a:r>
            <a:r>
              <a:rPr lang="pt-BR" sz="2400" b="1" u="sng" dirty="0" smtClean="0"/>
              <a:t>valor atribuído à causa pelo autor</a:t>
            </a:r>
            <a:r>
              <a:rPr lang="pt-BR" sz="2400" dirty="0" smtClean="0"/>
              <a:t>. A </a:t>
            </a:r>
            <a:r>
              <a:rPr lang="pt-BR" sz="2400" b="1" u="sng" dirty="0" smtClean="0"/>
              <a:t>impugnação será autuada em apenso</a:t>
            </a:r>
            <a:r>
              <a:rPr lang="pt-BR" sz="2400" dirty="0" smtClean="0"/>
              <a:t>, ouvindo-se o </a:t>
            </a:r>
            <a:r>
              <a:rPr lang="pt-BR" sz="2400" b="1" u="sng" dirty="0" smtClean="0"/>
              <a:t>autor no prazo de 5 (cinco) dias</a:t>
            </a:r>
            <a:r>
              <a:rPr lang="pt-BR" sz="2400" dirty="0" smtClean="0"/>
              <a:t>. Em seguida o </a:t>
            </a:r>
            <a:r>
              <a:rPr lang="pt-BR" sz="2400" b="1" u="sng" dirty="0" smtClean="0"/>
              <a:t>juiz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sem suspender o processo</a:t>
            </a:r>
            <a:r>
              <a:rPr lang="pt-BR" sz="2400" dirty="0" smtClean="0"/>
              <a:t>, servindo-se, quando necessário, do auxílio de perito, </a:t>
            </a:r>
            <a:r>
              <a:rPr lang="pt-BR" sz="2400" b="1" u="sng" dirty="0" smtClean="0"/>
              <a:t>determinará</a:t>
            </a:r>
            <a:r>
              <a:rPr lang="pt-BR" sz="2400" dirty="0" smtClean="0"/>
              <a:t>, no prazo </a:t>
            </a:r>
            <a:r>
              <a:rPr lang="pt-BR" sz="2400" b="1" u="sng" dirty="0" smtClean="0"/>
              <a:t>de 10 (dez) dias, o valor da causa</a:t>
            </a:r>
            <a:r>
              <a:rPr lang="pt-BR" sz="2400" dirty="0" smtClean="0"/>
              <a:t>.</a:t>
            </a:r>
          </a:p>
          <a:p>
            <a:pPr algn="just">
              <a:spcAft>
                <a:spcPts val="600"/>
              </a:spcAft>
            </a:pPr>
            <a:endParaRPr lang="pt-BR" sz="2400" dirty="0" smtClean="0"/>
          </a:p>
          <a:p>
            <a:pPr algn="just">
              <a:spcAft>
                <a:spcPts val="600"/>
              </a:spcAft>
            </a:pPr>
            <a:r>
              <a:rPr lang="pt-BR" sz="2400" dirty="0" smtClean="0"/>
              <a:t>Parágrafo único.  </a:t>
            </a:r>
            <a:r>
              <a:rPr lang="pt-BR" sz="2400" b="1" u="sng" dirty="0" smtClean="0"/>
              <a:t>Não havendo impugnação</a:t>
            </a:r>
            <a:r>
              <a:rPr lang="pt-BR" sz="2400" dirty="0" smtClean="0"/>
              <a:t>, </a:t>
            </a:r>
            <a:r>
              <a:rPr lang="pt-BR" sz="2400" b="1" u="sng" dirty="0" smtClean="0"/>
              <a:t>presume-se aceito o valor</a:t>
            </a:r>
            <a:r>
              <a:rPr lang="pt-BR" sz="2400" dirty="0" smtClean="0"/>
              <a:t> atribuído à causa na petição inicial.</a:t>
            </a:r>
          </a:p>
          <a:p>
            <a:pPr algn="r"/>
            <a:r>
              <a:rPr lang="pt-BR" dirty="0" smtClean="0"/>
              <a:t>(CPC)</a:t>
            </a:r>
            <a:endParaRPr lang="pt-BR" dirty="0"/>
          </a:p>
        </p:txBody>
      </p:sp>
      <p:sp>
        <p:nvSpPr>
          <p:cNvPr id="6" name="Pergaminho horizontal 5"/>
          <p:cNvSpPr/>
          <p:nvPr/>
        </p:nvSpPr>
        <p:spPr>
          <a:xfrm>
            <a:off x="1714480" y="5072074"/>
            <a:ext cx="6000792" cy="121444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b="1" dirty="0" smtClean="0"/>
              <a:t>NÃO SE APLICA AOS JUIZADOS ESPECIAIS</a:t>
            </a:r>
            <a:endParaRPr lang="pt-BR" sz="2200" b="1" dirty="0"/>
          </a:p>
        </p:txBody>
      </p:sp>
      <p:cxnSp>
        <p:nvCxnSpPr>
          <p:cNvPr id="9" name="Conector reto 8"/>
          <p:cNvCxnSpPr/>
          <p:nvPr/>
        </p:nvCxnSpPr>
        <p:spPr>
          <a:xfrm flipV="1">
            <a:off x="785786" y="785794"/>
            <a:ext cx="6715172" cy="4357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>
            <a:off x="857224" y="714356"/>
            <a:ext cx="6786610" cy="4214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IMPUGNAÇÃO DO 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z="28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dirty="0" smtClean="0"/>
              <a:t>Art. 30. A </a:t>
            </a:r>
            <a:r>
              <a:rPr lang="pt-BR" sz="2800" b="1" u="sng" dirty="0" smtClean="0"/>
              <a:t>contestação</a:t>
            </a:r>
            <a:r>
              <a:rPr lang="pt-BR" sz="2800" dirty="0" smtClean="0"/>
              <a:t>, que será oral ou escrita, </a:t>
            </a:r>
            <a:r>
              <a:rPr lang="pt-BR" sz="2800" b="1" u="sng" dirty="0" smtClean="0"/>
              <a:t>conterá toda matéria de defesa</a:t>
            </a:r>
            <a:r>
              <a:rPr lang="pt-BR" sz="2800" dirty="0" smtClean="0"/>
              <a:t>, </a:t>
            </a:r>
            <a:r>
              <a:rPr lang="pt-BR" sz="2800" b="1" u="sng" dirty="0" smtClean="0"/>
              <a:t>exceto argüição de suspeição ou impedimento do Juiz</a:t>
            </a:r>
            <a:r>
              <a:rPr lang="pt-BR" sz="2800" dirty="0" smtClean="0"/>
              <a:t>, que se processará na forma da legislação em vigor.</a:t>
            </a:r>
          </a:p>
          <a:p>
            <a:pPr algn="r">
              <a:spcAft>
                <a:spcPts val="600"/>
              </a:spcAft>
            </a:pPr>
            <a:r>
              <a:rPr lang="pt-BR" dirty="0" smtClean="0"/>
              <a:t>(Lei 9.099/95)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IMPUGNAÇÃO DO 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pt-BR" sz="2800" dirty="0" smtClean="0"/>
              <a:t> Preliminarmente;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pt-BR" sz="2800" dirty="0" smtClean="0"/>
              <a:t> Como matéria de defesa;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pt-BR" sz="2800" dirty="0" smtClean="0"/>
              <a:t> Na própria contestação.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RESPOSTA DO AUTOR À IMPUGNAÇÃO DO 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 O autor manifesta-se sobre o valor da causa em audiência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 Se não se sentir habilitado, poderá requerer prazo ao Juiz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 Juiz poderá conceder prazo de até 5 dias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 Art. 177 c/c art. 185, CPC</a:t>
            </a:r>
            <a:endParaRPr lang="pt-BR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 smtClean="0"/>
              <a:t>Art. 177.  Os atos processuais realizar-se-ão nos prazos prescritos em lei. Quando esta for omissa, o juiz determinará os prazos, tendo em conta a complexidade da causa.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 smtClean="0"/>
              <a:t>c/c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 smtClean="0"/>
              <a:t>Art. 185.  Não havendo preceito legal nem assinação pelo juiz, será de </a:t>
            </a:r>
            <a:r>
              <a:rPr lang="pt-BR" b="1" u="sng" dirty="0" smtClean="0"/>
              <a:t>5 (cinco) dias</a:t>
            </a:r>
            <a:r>
              <a:rPr lang="pt-BR" dirty="0" smtClean="0"/>
              <a:t> o prazo para a prática de ato processual a cargo da parte.</a:t>
            </a:r>
          </a:p>
          <a:p>
            <a:pPr algn="r">
              <a:spcAft>
                <a:spcPts val="600"/>
              </a:spcAft>
            </a:pPr>
            <a:endParaRPr lang="pt-BR" dirty="0" smtClean="0"/>
          </a:p>
          <a:p>
            <a:pPr algn="r">
              <a:spcAft>
                <a:spcPts val="600"/>
              </a:spcAft>
            </a:pPr>
            <a:r>
              <a:rPr lang="pt-BR" dirty="0" smtClean="0"/>
              <a:t>(CPC)</a:t>
            </a:r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50072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Elemento indispensável da petição inicial;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Fixa competência originária e recursal;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Base de cálculo para as custas processuais;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Parâmetro para fixação de honorários advocatícios;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Parâmetro para fixação de multa e indenização quando reconhecida: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</a:pPr>
            <a:r>
              <a:rPr lang="pt-BR" sz="2000" b="1" dirty="0" smtClean="0"/>
              <a:t>Litigância de má-fé;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</a:pPr>
            <a:r>
              <a:rPr lang="pt-BR" sz="2000" b="1" dirty="0" smtClean="0"/>
              <a:t>Prática de ato atentatório ao exercício da jurisdição.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/>
          <a:lstStyle/>
          <a:p>
            <a:pPr algn="ctr"/>
            <a:r>
              <a:rPr lang="pt-BR" dirty="0" smtClean="0"/>
              <a:t>RELEVÂNCIA DO VALOR DA CAUSA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/>
          <a:lstStyle/>
          <a:p>
            <a:pPr algn="ctr"/>
            <a:r>
              <a:rPr lang="pt-BR" dirty="0" smtClean="0"/>
              <a:t>RITOS SUMÁRIO X SUMARÍSSIMO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RITO SUMÁRIO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Art. 275.  Observar-se-á o procedimento sumário: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endParaRPr lang="pt-BR" sz="2800" dirty="0" smtClean="0"/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I - nas causas cujo valor não exceda a 60 (sessenta) vezes o valor do salário mínimo;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[...]</a:t>
            </a:r>
          </a:p>
          <a:p>
            <a:pPr algn="r"/>
            <a:r>
              <a:rPr lang="pt-BR" dirty="0" smtClean="0"/>
              <a:t>(CPC)</a:t>
            </a: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RITO SUMARÍSSIMO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Art. 3º O Juizado Especial Cível tem competência para conciliação, processo e julgamento das causas cíveis de menor complexidade, assim consideradas: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I - as causas cujo valor não exceda a quarenta vezes o salário mínimo;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 smtClean="0"/>
              <a:t>[...]</a:t>
            </a:r>
          </a:p>
          <a:p>
            <a:pPr algn="r"/>
            <a:r>
              <a:rPr lang="pt-BR" dirty="0" smtClean="0"/>
              <a:t>(Lei 9.099/95)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COMPLEXIDADE DA CAUSA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6" name="Texto explicativo em seta para baixo 5"/>
          <p:cNvSpPr/>
          <p:nvPr/>
        </p:nvSpPr>
        <p:spPr>
          <a:xfrm>
            <a:off x="1214414" y="1214422"/>
            <a:ext cx="6715172" cy="28575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 smtClean="0"/>
              <a:t>CRITÉRIO</a:t>
            </a:r>
          </a:p>
          <a:p>
            <a:pPr algn="ctr"/>
            <a:endParaRPr lang="pt-BR" sz="3200" dirty="0" smtClean="0"/>
          </a:p>
          <a:p>
            <a:pPr algn="ctr"/>
            <a:r>
              <a:rPr lang="pt-BR" sz="3200" dirty="0" smtClean="0"/>
              <a:t>QUANTITATIVO</a:t>
            </a:r>
            <a:endParaRPr lang="pt-BR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214414" y="4429132"/>
            <a:ext cx="67151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ATÉ 40 SALÁRIOS MÍNIMOS</a:t>
            </a:r>
          </a:p>
          <a:p>
            <a:pPr algn="ctr"/>
            <a:r>
              <a:rPr lang="pt-BR" sz="3200" dirty="0" smtClean="0"/>
              <a:t>RESSALVADA A HIPÓTESE DE RENÚNCIA</a:t>
            </a:r>
          </a:p>
          <a:p>
            <a:pPr algn="ctr"/>
            <a:r>
              <a:rPr lang="pt-BR" sz="3200" dirty="0" smtClean="0">
                <a:latin typeface="+mj-lt"/>
              </a:rPr>
              <a:t>(Art. 3º, §3º, Lei 9.099/95)</a:t>
            </a:r>
            <a:endParaRPr lang="pt-BR" sz="3200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RITO SUMARÍSSIMO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/>
              <a:t>Art. 98. A União, no Distrito Federal e nos Territórios, e os Estados criarão: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I - juizados especiais, providos por juízes togados, ou togados e leigos, competentes para a conciliação, o julgamento e a execução de causas cíveis de menor complexidade e infrações penais de menor potencial ofensivo, mediante os procedimentos oral e </a:t>
            </a:r>
            <a:r>
              <a:rPr lang="pt-BR" sz="2400" b="1" u="sng" dirty="0" err="1" smtClean="0"/>
              <a:t>sumariíssim</a:t>
            </a:r>
            <a:r>
              <a:rPr lang="pt-BR" sz="2400" dirty="0" err="1" smtClean="0"/>
              <a:t>o</a:t>
            </a:r>
            <a:r>
              <a:rPr lang="pt-BR" sz="2400" dirty="0" smtClean="0"/>
              <a:t>, permitidos, nas hipóteses previstas em lei, a transação e o julgamento de recursos por turmas de juízes de primeiro grau;</a:t>
            </a:r>
          </a:p>
          <a:p>
            <a:pPr algn="just"/>
            <a:r>
              <a:rPr lang="pt-BR" sz="2400" dirty="0" smtClean="0"/>
              <a:t>[...]</a:t>
            </a:r>
          </a:p>
          <a:p>
            <a:pPr algn="r"/>
            <a:r>
              <a:rPr lang="pt-BR" dirty="0" smtClean="0"/>
              <a:t>(CF/88)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COMPLEXIDADE DA CAUSA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COMPLEXIDADE DA CAUSA</a:t>
            </a:r>
            <a:endParaRPr lang="pt-BR" dirty="0"/>
          </a:p>
        </p:txBody>
      </p:sp>
      <p:sp>
        <p:nvSpPr>
          <p:cNvPr id="8" name="Texto explicativo em seta para cima 7"/>
          <p:cNvSpPr/>
          <p:nvPr/>
        </p:nvSpPr>
        <p:spPr>
          <a:xfrm>
            <a:off x="571472" y="4643446"/>
            <a:ext cx="2286016" cy="100013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Juizados Especiais</a:t>
            </a:r>
            <a:endParaRPr lang="pt-BR" dirty="0"/>
          </a:p>
        </p:txBody>
      </p:sp>
      <p:sp>
        <p:nvSpPr>
          <p:cNvPr id="9" name="Texto explicativo em seta para cima 8"/>
          <p:cNvSpPr/>
          <p:nvPr/>
        </p:nvSpPr>
        <p:spPr>
          <a:xfrm>
            <a:off x="6215074" y="4714884"/>
            <a:ext cx="2286016" cy="100013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Justiça Comum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428604"/>
            <a:ext cx="8286776" cy="6143668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  <a:buNone/>
            </a:pPr>
            <a:r>
              <a:rPr lang="pt-BR" dirty="0" smtClean="0"/>
              <a:t>	Art. 35. Quando a </a:t>
            </a:r>
            <a:r>
              <a:rPr lang="pt-BR" b="1" u="sng" dirty="0" smtClean="0"/>
              <a:t>prova do fato exigir</a:t>
            </a:r>
            <a:r>
              <a:rPr lang="pt-BR" dirty="0" smtClean="0"/>
              <a:t>, o </a:t>
            </a:r>
            <a:r>
              <a:rPr lang="pt-BR" b="1" u="sng" dirty="0" smtClean="0"/>
              <a:t>Juiz poderá inquirir técnicos</a:t>
            </a:r>
            <a:r>
              <a:rPr lang="pt-BR" dirty="0" smtClean="0"/>
              <a:t> de sua confiança, </a:t>
            </a:r>
            <a:r>
              <a:rPr lang="pt-BR" b="1" u="sng" dirty="0" smtClean="0"/>
              <a:t>permitida às partes</a:t>
            </a:r>
            <a:r>
              <a:rPr lang="pt-BR" b="1" dirty="0" smtClean="0"/>
              <a:t> </a:t>
            </a:r>
            <a:r>
              <a:rPr lang="pt-BR" dirty="0" smtClean="0"/>
              <a:t>a </a:t>
            </a:r>
            <a:r>
              <a:rPr lang="pt-BR" b="1" u="sng" dirty="0" smtClean="0"/>
              <a:t>apresentação de parecer técnico</a:t>
            </a:r>
            <a:r>
              <a:rPr lang="pt-BR" dirty="0" smtClean="0"/>
              <a:t>.</a:t>
            </a:r>
          </a:p>
          <a:p>
            <a:pPr algn="just">
              <a:spcAft>
                <a:spcPts val="600"/>
              </a:spcAft>
              <a:buNone/>
            </a:pPr>
            <a:r>
              <a:rPr lang="pt-BR" dirty="0" smtClean="0"/>
              <a:t>	</a:t>
            </a:r>
          </a:p>
          <a:p>
            <a:pPr algn="just">
              <a:spcAft>
                <a:spcPts val="600"/>
              </a:spcAft>
              <a:buNone/>
            </a:pPr>
            <a:r>
              <a:rPr lang="pt-BR" dirty="0" smtClean="0"/>
              <a:t>	Parágrafo único. No curso da </a:t>
            </a:r>
            <a:r>
              <a:rPr lang="pt-BR" b="1" u="sng" dirty="0" smtClean="0"/>
              <a:t>audiência</a:t>
            </a:r>
            <a:r>
              <a:rPr lang="pt-BR" dirty="0" smtClean="0"/>
              <a:t>, </a:t>
            </a:r>
            <a:r>
              <a:rPr lang="pt-BR" b="1" u="sng" dirty="0" smtClean="0"/>
              <a:t>poderá o Juiz</a:t>
            </a:r>
            <a:r>
              <a:rPr lang="pt-BR" dirty="0" smtClean="0"/>
              <a:t>, de </a:t>
            </a:r>
            <a:r>
              <a:rPr lang="pt-BR" b="1" u="sng" dirty="0" smtClean="0"/>
              <a:t>ofício ou a requerimento das partes</a:t>
            </a:r>
            <a:r>
              <a:rPr lang="pt-BR" dirty="0" smtClean="0"/>
              <a:t>, realizar </a:t>
            </a:r>
            <a:r>
              <a:rPr lang="pt-BR" b="1" u="sng" dirty="0" smtClean="0"/>
              <a:t>inspeção</a:t>
            </a:r>
            <a:r>
              <a:rPr lang="pt-BR" dirty="0" smtClean="0"/>
              <a:t> em </a:t>
            </a:r>
            <a:r>
              <a:rPr lang="pt-BR" b="1" u="sng" dirty="0" smtClean="0"/>
              <a:t>pessoas ou coisas</a:t>
            </a:r>
            <a:r>
              <a:rPr lang="pt-BR" dirty="0" smtClean="0"/>
              <a:t>, ou </a:t>
            </a:r>
            <a:r>
              <a:rPr lang="pt-BR" b="1" u="sng" dirty="0" smtClean="0"/>
              <a:t>determinar que o faça pessoa de sua confiança</a:t>
            </a:r>
            <a:r>
              <a:rPr lang="pt-BR" dirty="0" smtClean="0"/>
              <a:t>, que lhe relatará informalmente o verificado.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VALOR DE CAUSA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4000496" y="2357430"/>
            <a:ext cx="1143008" cy="237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4800" b="1" dirty="0" smtClean="0">
              <a:solidFill>
                <a:srgbClr val="FF0000"/>
              </a:solidFill>
            </a:endParaRPr>
          </a:p>
          <a:p>
            <a:pPr algn="ctr"/>
            <a:r>
              <a:rPr lang="pt-BR" sz="4800" b="1" dirty="0" smtClean="0">
                <a:solidFill>
                  <a:srgbClr val="FF0000"/>
                </a:solidFill>
              </a:rPr>
              <a:t>OU</a:t>
            </a:r>
          </a:p>
          <a:p>
            <a:pPr algn="ctr"/>
            <a:endParaRPr lang="pt-BR" sz="4800" b="1" dirty="0">
              <a:solidFill>
                <a:srgbClr val="FF0000"/>
              </a:solidFill>
            </a:endParaRPr>
          </a:p>
        </p:txBody>
      </p:sp>
      <p:sp>
        <p:nvSpPr>
          <p:cNvPr id="11" name="Texto explicativo em seta para cima 10"/>
          <p:cNvSpPr/>
          <p:nvPr/>
        </p:nvSpPr>
        <p:spPr>
          <a:xfrm>
            <a:off x="3214678" y="4429132"/>
            <a:ext cx="2643206" cy="242886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MATÉRIA DE</a:t>
            </a:r>
          </a:p>
          <a:p>
            <a:pPr algn="ctr"/>
            <a:r>
              <a:rPr lang="pt-BR" sz="2400" dirty="0" smtClean="0"/>
              <a:t>ORDEM PÚBLICA</a:t>
            </a:r>
            <a:endParaRPr lang="pt-BR" sz="2400" dirty="0"/>
          </a:p>
        </p:txBody>
      </p:sp>
      <p:sp>
        <p:nvSpPr>
          <p:cNvPr id="12" name="Texto explicativo em forma de nuvem 11"/>
          <p:cNvSpPr/>
          <p:nvPr/>
        </p:nvSpPr>
        <p:spPr>
          <a:xfrm>
            <a:off x="5286380" y="4357694"/>
            <a:ext cx="3071834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Princípio da Obrigatoriedade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Princípio da Obrigatoriedade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214414" y="928670"/>
            <a:ext cx="678661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800"/>
              </a:spcAft>
            </a:pPr>
            <a:r>
              <a:rPr lang="pt-BR" sz="2800" dirty="0" smtClean="0"/>
              <a:t>Art. 258.  A toda causa será atribuído um valor certo, ainda que não tenha conteúdo econômico imediato.</a:t>
            </a:r>
          </a:p>
          <a:p>
            <a:pPr algn="r">
              <a:spcAft>
                <a:spcPts val="600"/>
              </a:spcAft>
            </a:pPr>
            <a:r>
              <a:rPr lang="pt-BR" dirty="0" smtClean="0"/>
              <a:t>(CPC)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Princípio da Originalidade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dirty="0" smtClean="0"/>
              <a:t> Art. 259.  O </a:t>
            </a:r>
            <a:r>
              <a:rPr lang="pt-BR" b="1" u="sng" dirty="0" smtClean="0"/>
              <a:t>valor da causa constará sempre da petição inicial </a:t>
            </a:r>
            <a:r>
              <a:rPr lang="pt-BR" dirty="0" smtClean="0"/>
              <a:t>e será: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I - na ação de </a:t>
            </a:r>
            <a:r>
              <a:rPr lang="pt-BR" b="1" u="sng" dirty="0" smtClean="0"/>
              <a:t>cobrança de dívida</a:t>
            </a:r>
            <a:r>
              <a:rPr lang="pt-BR" dirty="0" smtClean="0"/>
              <a:t>, a </a:t>
            </a:r>
            <a:r>
              <a:rPr lang="pt-BR" b="1" u="sng" dirty="0" smtClean="0"/>
              <a:t>soma do principal, da pena e dos juros vencidos até a propositura da ação</a:t>
            </a:r>
            <a:r>
              <a:rPr lang="pt-BR" dirty="0" smtClean="0"/>
              <a:t>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II - havendo </a:t>
            </a:r>
            <a:r>
              <a:rPr lang="pt-BR" b="1" u="sng" dirty="0" smtClean="0"/>
              <a:t>cumulação de pedidos</a:t>
            </a:r>
            <a:r>
              <a:rPr lang="pt-BR" dirty="0" smtClean="0"/>
              <a:t>, a quantia correspondente à </a:t>
            </a:r>
            <a:r>
              <a:rPr lang="pt-BR" b="1" u="sng" dirty="0" smtClean="0"/>
              <a:t>soma dos valores de todos eles</a:t>
            </a:r>
            <a:r>
              <a:rPr lang="pt-BR" dirty="0" smtClean="0"/>
              <a:t>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III - sendo </a:t>
            </a:r>
            <a:r>
              <a:rPr lang="pt-BR" b="1" u="sng" dirty="0" smtClean="0"/>
              <a:t>alternativos os pedidos</a:t>
            </a:r>
            <a:r>
              <a:rPr lang="pt-BR" dirty="0" smtClean="0"/>
              <a:t>, o de </a:t>
            </a:r>
            <a:r>
              <a:rPr lang="pt-BR" b="1" u="sng" dirty="0" smtClean="0"/>
              <a:t>maior valor</a:t>
            </a:r>
            <a:r>
              <a:rPr lang="pt-BR" dirty="0" smtClean="0"/>
              <a:t>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IV - se houver também </a:t>
            </a:r>
            <a:r>
              <a:rPr lang="pt-BR" b="1" u="sng" dirty="0" smtClean="0"/>
              <a:t>pedido subsidiário</a:t>
            </a:r>
            <a:r>
              <a:rPr lang="pt-BR" dirty="0" smtClean="0"/>
              <a:t>, o </a:t>
            </a:r>
            <a:r>
              <a:rPr lang="pt-BR" b="1" u="sng" dirty="0" smtClean="0"/>
              <a:t>valor do pedido principal</a:t>
            </a:r>
            <a:r>
              <a:rPr lang="pt-BR" dirty="0" smtClean="0"/>
              <a:t>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V - quando o litígio tiver por </a:t>
            </a:r>
            <a:r>
              <a:rPr lang="pt-BR" b="1" u="sng" dirty="0" smtClean="0"/>
              <a:t>objeto a existência, validade, cumprimento, modificação ou rescisão </a:t>
            </a:r>
            <a:r>
              <a:rPr lang="pt-BR" dirty="0" smtClean="0"/>
              <a:t>de </a:t>
            </a:r>
            <a:r>
              <a:rPr lang="pt-BR" b="1" u="sng" dirty="0" smtClean="0"/>
              <a:t>negócio jurídico</a:t>
            </a:r>
            <a:r>
              <a:rPr lang="pt-BR" dirty="0" smtClean="0"/>
              <a:t>, o </a:t>
            </a:r>
            <a:r>
              <a:rPr lang="pt-BR" b="1" u="sng" dirty="0" smtClean="0"/>
              <a:t>valor do contrato</a:t>
            </a:r>
            <a:r>
              <a:rPr lang="pt-BR" dirty="0" smtClean="0"/>
              <a:t>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VI - na ação de alimentos, a soma de 12 (doze) prestações mensais, pedidas pelo autor;</a:t>
            </a:r>
          </a:p>
          <a:p>
            <a:pPr algn="just">
              <a:spcAft>
                <a:spcPts val="1200"/>
              </a:spcAft>
            </a:pPr>
            <a:r>
              <a:rPr lang="pt-BR" dirty="0" smtClean="0"/>
              <a:t>VII - na </a:t>
            </a:r>
            <a:r>
              <a:rPr lang="pt-BR" b="1" u="sng" dirty="0" smtClean="0"/>
              <a:t>ação de divisão, de demarcação e de reivindicação</a:t>
            </a:r>
            <a:r>
              <a:rPr lang="pt-BR" dirty="0" smtClean="0"/>
              <a:t>, a </a:t>
            </a:r>
            <a:r>
              <a:rPr lang="pt-BR" b="1" u="sng" dirty="0" smtClean="0"/>
              <a:t>estimativa oficial para lançamento do imposto.</a:t>
            </a:r>
          </a:p>
          <a:p>
            <a:pPr algn="r"/>
            <a:r>
              <a:rPr lang="pt-BR" dirty="0" smtClean="0"/>
              <a:t>(CPC)</a:t>
            </a:r>
            <a:endParaRPr lang="pt-BR" dirty="0"/>
          </a:p>
        </p:txBody>
      </p:sp>
      <p:sp>
        <p:nvSpPr>
          <p:cNvPr id="11" name="Nuvem 10"/>
          <p:cNvSpPr/>
          <p:nvPr/>
        </p:nvSpPr>
        <p:spPr>
          <a:xfrm>
            <a:off x="4643438" y="5429264"/>
            <a:ext cx="3286148" cy="11430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Critério da legalidade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Princípio da Livre Valoração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596" y="928670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800" dirty="0" smtClean="0"/>
              <a:t>Possessórias ???</a:t>
            </a:r>
          </a:p>
          <a:p>
            <a:pPr>
              <a:buFont typeface="Arial" pitchFamily="34" charset="0"/>
              <a:buChar char="•"/>
            </a:pPr>
            <a:endParaRPr lang="pt-BR" sz="2800" dirty="0" smtClean="0"/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Fica a cargo do autor</a:t>
            </a:r>
          </a:p>
          <a:p>
            <a:pPr>
              <a:buFont typeface="Arial" pitchFamily="34" charset="0"/>
              <a:buChar char="•"/>
            </a:pPr>
            <a:endParaRPr lang="pt-BR" sz="2800" dirty="0" smtClean="0"/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Que deverá propor algum critério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2245</TotalTime>
  <Words>584</Words>
  <Application>Microsoft Office PowerPoint</Application>
  <PresentationFormat>Apresentação na tela (4:3)</PresentationFormat>
  <Paragraphs>154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Concurso</vt:lpstr>
      <vt:lpstr>Disciplina: Juizados Especiais</vt:lpstr>
      <vt:lpstr>COMPLEXIDADE DA CAUSA</vt:lpstr>
      <vt:lpstr>COMPLEXIDADE DA CAUSA</vt:lpstr>
      <vt:lpstr>COMPLEXIDADE DA CAUSA</vt:lpstr>
      <vt:lpstr>Slide 5</vt:lpstr>
      <vt:lpstr>VALOR DE CAUSA</vt:lpstr>
      <vt:lpstr>Princípio da Obrigatoriedade</vt:lpstr>
      <vt:lpstr>Princípio da Originalidade</vt:lpstr>
      <vt:lpstr>Princípio da Livre Valoração</vt:lpstr>
      <vt:lpstr>Princípio da Originalidade</vt:lpstr>
      <vt:lpstr>IMPUGNAÇÃO DO VALOR DE CAUSA</vt:lpstr>
      <vt:lpstr>IMPUGNAÇÃO DO VALOR DE CAUSA</vt:lpstr>
      <vt:lpstr>IMPUGNAÇÃO DO VALOR DE CAUSA</vt:lpstr>
      <vt:lpstr>RESPOSTA DO AUTOR À IMPUGNAÇÃO DO VALOR DE CAUSA</vt:lpstr>
      <vt:lpstr>VALOR DE CAUSA</vt:lpstr>
      <vt:lpstr>RELEVÂNCIA DO VALOR DA CAUSA</vt:lpstr>
      <vt:lpstr>RITOS SUMÁRIO X SUMARÍSSIMO</vt:lpstr>
      <vt:lpstr>RITO SUMÁRIO</vt:lpstr>
      <vt:lpstr>RITO SUMARÍSSIMO</vt:lpstr>
      <vt:lpstr>RITO SUMARÍSSIMO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283</cp:revision>
  <dcterms:created xsi:type="dcterms:W3CDTF">2011-02-08T02:22:21Z</dcterms:created>
  <dcterms:modified xsi:type="dcterms:W3CDTF">2012-08-15T19:30:15Z</dcterms:modified>
</cp:coreProperties>
</file>