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0"/>
  </p:notesMasterIdLst>
  <p:sldIdLst>
    <p:sldId id="256" r:id="rId2"/>
    <p:sldId id="399" r:id="rId3"/>
    <p:sldId id="382" r:id="rId4"/>
    <p:sldId id="410" r:id="rId5"/>
    <p:sldId id="411" r:id="rId6"/>
    <p:sldId id="428" r:id="rId7"/>
    <p:sldId id="429" r:id="rId8"/>
    <p:sldId id="430" r:id="rId9"/>
    <p:sldId id="431" r:id="rId10"/>
    <p:sldId id="432" r:id="rId11"/>
    <p:sldId id="417" r:id="rId12"/>
    <p:sldId id="418" r:id="rId13"/>
    <p:sldId id="402" r:id="rId14"/>
    <p:sldId id="412" r:id="rId15"/>
    <p:sldId id="419" r:id="rId16"/>
    <p:sldId id="420" r:id="rId17"/>
    <p:sldId id="421" r:id="rId18"/>
    <p:sldId id="422" r:id="rId19"/>
    <p:sldId id="415" r:id="rId20"/>
    <p:sldId id="426" r:id="rId21"/>
    <p:sldId id="425" r:id="rId22"/>
    <p:sldId id="423" r:id="rId23"/>
    <p:sldId id="424" r:id="rId24"/>
    <p:sldId id="416" r:id="rId25"/>
    <p:sldId id="427" r:id="rId26"/>
    <p:sldId id="401" r:id="rId27"/>
    <p:sldId id="433" r:id="rId28"/>
    <p:sldId id="438" r:id="rId29"/>
    <p:sldId id="434" r:id="rId30"/>
    <p:sldId id="436" r:id="rId31"/>
    <p:sldId id="437" r:id="rId32"/>
    <p:sldId id="439" r:id="rId33"/>
    <p:sldId id="442" r:id="rId34"/>
    <p:sldId id="440" r:id="rId35"/>
    <p:sldId id="444" r:id="rId36"/>
    <p:sldId id="441" r:id="rId37"/>
    <p:sldId id="443" r:id="rId38"/>
    <p:sldId id="398" r:id="rId3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672" autoAdjust="0"/>
    <p:restoredTop sz="94660"/>
  </p:normalViewPr>
  <p:slideViewPr>
    <p:cSldViewPr>
      <p:cViewPr varScale="1">
        <p:scale>
          <a:sx n="82" d="100"/>
          <a:sy n="82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ED052D-140E-41A0-827E-E93DBEA8C543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E9FABD80-4759-41D5-9DE0-73937E36C0A3}">
      <dgm:prSet phldrT="[Texto]"/>
      <dgm:spPr/>
      <dgm:t>
        <a:bodyPr/>
        <a:lstStyle/>
        <a:p>
          <a:r>
            <a:rPr lang="pt-BR" dirty="0" smtClean="0"/>
            <a:t>OBJETO</a:t>
          </a:r>
          <a:endParaRPr lang="pt-BR" dirty="0"/>
        </a:p>
      </dgm:t>
    </dgm:pt>
    <dgm:pt modelId="{EEA8BED5-786B-45A8-8B6D-22264C96AB1F}" type="parTrans" cxnId="{22F9EDC5-1DD0-4FD1-8EA7-22DAA7B6C745}">
      <dgm:prSet/>
      <dgm:spPr/>
      <dgm:t>
        <a:bodyPr/>
        <a:lstStyle/>
        <a:p>
          <a:endParaRPr lang="pt-BR"/>
        </a:p>
      </dgm:t>
    </dgm:pt>
    <dgm:pt modelId="{7A21DF0B-7056-477A-8D87-866E0A0EB0F1}" type="sibTrans" cxnId="{22F9EDC5-1DD0-4FD1-8EA7-22DAA7B6C745}">
      <dgm:prSet custT="1"/>
      <dgm:spPr/>
      <dgm:t>
        <a:bodyPr/>
        <a:lstStyle/>
        <a:p>
          <a:r>
            <a:rPr lang="pt-BR" sz="2800" b="1" dirty="0" smtClean="0">
              <a:solidFill>
                <a:srgbClr val="FF0000"/>
              </a:solidFill>
            </a:rPr>
            <a:t>OU</a:t>
          </a:r>
          <a:endParaRPr lang="pt-BR" sz="2800" b="1" dirty="0">
            <a:solidFill>
              <a:srgbClr val="FF0000"/>
            </a:solidFill>
          </a:endParaRPr>
        </a:p>
      </dgm:t>
    </dgm:pt>
    <dgm:pt modelId="{63DD9B9C-F604-4C46-A56D-6C4E0D706A2E}">
      <dgm:prSet phldrT="[Texto]"/>
      <dgm:spPr/>
      <dgm:t>
        <a:bodyPr/>
        <a:lstStyle/>
        <a:p>
          <a:r>
            <a:rPr lang="pt-BR" dirty="0" smtClean="0"/>
            <a:t>AÇÕES</a:t>
          </a:r>
        </a:p>
        <a:p>
          <a:r>
            <a:rPr lang="pt-BR" dirty="0" smtClean="0"/>
            <a:t>CONEXAS</a:t>
          </a:r>
          <a:endParaRPr lang="pt-BR" dirty="0"/>
        </a:p>
      </dgm:t>
    </dgm:pt>
    <dgm:pt modelId="{4AFCA3AC-3A83-457B-AA16-D5B9054F1264}" type="parTrans" cxnId="{429309BB-9113-4E61-84FB-BD651C8E28FF}">
      <dgm:prSet/>
      <dgm:spPr/>
      <dgm:t>
        <a:bodyPr/>
        <a:lstStyle/>
        <a:p>
          <a:endParaRPr lang="pt-BR"/>
        </a:p>
      </dgm:t>
    </dgm:pt>
    <dgm:pt modelId="{0EF9BD6B-4D5E-4C01-BE61-48F51E30880F}" type="sibTrans" cxnId="{429309BB-9113-4E61-84FB-BD651C8E28FF}">
      <dgm:prSet custT="1"/>
      <dgm:spPr/>
      <dgm:t>
        <a:bodyPr/>
        <a:lstStyle/>
        <a:p>
          <a:r>
            <a:rPr lang="pt-BR" sz="2800" b="1" dirty="0" smtClean="0">
              <a:solidFill>
                <a:srgbClr val="FF0000"/>
              </a:solidFill>
            </a:rPr>
            <a:t>OU</a:t>
          </a:r>
          <a:endParaRPr lang="pt-BR" sz="2800" b="1" dirty="0">
            <a:solidFill>
              <a:srgbClr val="FF0000"/>
            </a:solidFill>
          </a:endParaRPr>
        </a:p>
      </dgm:t>
    </dgm:pt>
    <dgm:pt modelId="{BB54B7FB-144B-445C-94F1-93538A5E33E3}">
      <dgm:prSet phldrT="[Texto]"/>
      <dgm:spPr/>
      <dgm:t>
        <a:bodyPr/>
        <a:lstStyle/>
        <a:p>
          <a:r>
            <a:rPr lang="pt-BR" dirty="0" smtClean="0"/>
            <a:t>CAUSA DE PEDIR</a:t>
          </a:r>
          <a:endParaRPr lang="pt-BR" dirty="0"/>
        </a:p>
      </dgm:t>
    </dgm:pt>
    <dgm:pt modelId="{0FEE99B6-5AAB-40CB-B3E8-9A3D1BB37A81}" type="parTrans" cxnId="{211CBA7B-272F-490B-8BE7-4236BDE6A8B0}">
      <dgm:prSet/>
      <dgm:spPr/>
      <dgm:t>
        <a:bodyPr/>
        <a:lstStyle/>
        <a:p>
          <a:endParaRPr lang="pt-BR"/>
        </a:p>
      </dgm:t>
    </dgm:pt>
    <dgm:pt modelId="{91EB9C36-8112-41A6-B2BB-9A2BBE115B16}" type="sibTrans" cxnId="{211CBA7B-272F-490B-8BE7-4236BDE6A8B0}">
      <dgm:prSet/>
      <dgm:spPr/>
      <dgm:t>
        <a:bodyPr/>
        <a:lstStyle/>
        <a:p>
          <a:endParaRPr lang="pt-BR"/>
        </a:p>
      </dgm:t>
    </dgm:pt>
    <dgm:pt modelId="{A16E2494-FE5C-4083-B116-4AAC22DD2B9E}" type="pres">
      <dgm:prSet presAssocID="{7DED052D-140E-41A0-827E-E93DBEA8C543}" presName="linearFlow" presStyleCnt="0">
        <dgm:presLayoutVars>
          <dgm:dir/>
          <dgm:resizeHandles val="exact"/>
        </dgm:presLayoutVars>
      </dgm:prSet>
      <dgm:spPr/>
    </dgm:pt>
    <dgm:pt modelId="{78DC03C3-FC62-4352-BB3E-5C8A8DE535FE}" type="pres">
      <dgm:prSet presAssocID="{E9FABD80-4759-41D5-9DE0-73937E36C0A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627F5E9-6E71-4778-A875-F72C2304575A}" type="pres">
      <dgm:prSet presAssocID="{7A21DF0B-7056-477A-8D87-866E0A0EB0F1}" presName="spacerL" presStyleCnt="0"/>
      <dgm:spPr/>
    </dgm:pt>
    <dgm:pt modelId="{221B80E5-321C-41C4-939D-EC3DC3256B2E}" type="pres">
      <dgm:prSet presAssocID="{7A21DF0B-7056-477A-8D87-866E0A0EB0F1}" presName="sibTrans" presStyleLbl="sibTrans2D1" presStyleIdx="0" presStyleCnt="2"/>
      <dgm:spPr>
        <a:prstGeom prst="mathEqual">
          <a:avLst/>
        </a:prstGeom>
      </dgm:spPr>
      <dgm:t>
        <a:bodyPr/>
        <a:lstStyle/>
        <a:p>
          <a:endParaRPr lang="pt-BR"/>
        </a:p>
      </dgm:t>
    </dgm:pt>
    <dgm:pt modelId="{E2CB57CD-20B0-4DDD-B400-24631BEDCDAE}" type="pres">
      <dgm:prSet presAssocID="{7A21DF0B-7056-477A-8D87-866E0A0EB0F1}" presName="spacerR" presStyleCnt="0"/>
      <dgm:spPr/>
    </dgm:pt>
    <dgm:pt modelId="{E6AD8C7E-886E-4DC9-A348-3E2D145EC75D}" type="pres">
      <dgm:prSet presAssocID="{63DD9B9C-F604-4C46-A56D-6C4E0D706A2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F481CD-A3A4-4946-88CA-5DF8E545B9D5}" type="pres">
      <dgm:prSet presAssocID="{0EF9BD6B-4D5E-4C01-BE61-48F51E30880F}" presName="spacerL" presStyleCnt="0"/>
      <dgm:spPr/>
    </dgm:pt>
    <dgm:pt modelId="{B4157104-37BF-4482-A14A-23CA389E3187}" type="pres">
      <dgm:prSet presAssocID="{0EF9BD6B-4D5E-4C01-BE61-48F51E30880F}" presName="sibTrans" presStyleLbl="sibTrans2D1" presStyleIdx="1" presStyleCnt="2"/>
      <dgm:spPr>
        <a:prstGeom prst="mathEqual">
          <a:avLst/>
        </a:prstGeom>
      </dgm:spPr>
      <dgm:t>
        <a:bodyPr/>
        <a:lstStyle/>
        <a:p>
          <a:endParaRPr lang="pt-BR"/>
        </a:p>
      </dgm:t>
    </dgm:pt>
    <dgm:pt modelId="{86BFC54D-EA06-48F0-9C79-7B14F344C9A6}" type="pres">
      <dgm:prSet presAssocID="{0EF9BD6B-4D5E-4C01-BE61-48F51E30880F}" presName="spacerR" presStyleCnt="0"/>
      <dgm:spPr/>
    </dgm:pt>
    <dgm:pt modelId="{95625015-1679-4351-8546-3E3427DE5214}" type="pres">
      <dgm:prSet presAssocID="{BB54B7FB-144B-445C-94F1-93538A5E33E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29309BB-9113-4E61-84FB-BD651C8E28FF}" srcId="{7DED052D-140E-41A0-827E-E93DBEA8C543}" destId="{63DD9B9C-F604-4C46-A56D-6C4E0D706A2E}" srcOrd="1" destOrd="0" parTransId="{4AFCA3AC-3A83-457B-AA16-D5B9054F1264}" sibTransId="{0EF9BD6B-4D5E-4C01-BE61-48F51E30880F}"/>
    <dgm:cxn modelId="{211CBA7B-272F-490B-8BE7-4236BDE6A8B0}" srcId="{7DED052D-140E-41A0-827E-E93DBEA8C543}" destId="{BB54B7FB-144B-445C-94F1-93538A5E33E3}" srcOrd="2" destOrd="0" parTransId="{0FEE99B6-5AAB-40CB-B3E8-9A3D1BB37A81}" sibTransId="{91EB9C36-8112-41A6-B2BB-9A2BBE115B16}"/>
    <dgm:cxn modelId="{EF428EDA-9324-493B-928E-68129A8F17BC}" type="presOf" srcId="{7DED052D-140E-41A0-827E-E93DBEA8C543}" destId="{A16E2494-FE5C-4083-B116-4AAC22DD2B9E}" srcOrd="0" destOrd="0" presId="urn:microsoft.com/office/officeart/2005/8/layout/equation1"/>
    <dgm:cxn modelId="{61F7A116-9AF7-461D-8B84-4029D1655FB7}" type="presOf" srcId="{7A21DF0B-7056-477A-8D87-866E0A0EB0F1}" destId="{221B80E5-321C-41C4-939D-EC3DC3256B2E}" srcOrd="0" destOrd="0" presId="urn:microsoft.com/office/officeart/2005/8/layout/equation1"/>
    <dgm:cxn modelId="{BB6E9DC2-FE96-4DDB-8438-531C5A67613E}" type="presOf" srcId="{0EF9BD6B-4D5E-4C01-BE61-48F51E30880F}" destId="{B4157104-37BF-4482-A14A-23CA389E3187}" srcOrd="0" destOrd="0" presId="urn:microsoft.com/office/officeart/2005/8/layout/equation1"/>
    <dgm:cxn modelId="{4650B5C3-869F-41DC-B784-E66FD5FBB85B}" type="presOf" srcId="{E9FABD80-4759-41D5-9DE0-73937E36C0A3}" destId="{78DC03C3-FC62-4352-BB3E-5C8A8DE535FE}" srcOrd="0" destOrd="0" presId="urn:microsoft.com/office/officeart/2005/8/layout/equation1"/>
    <dgm:cxn modelId="{22F9EDC5-1DD0-4FD1-8EA7-22DAA7B6C745}" srcId="{7DED052D-140E-41A0-827E-E93DBEA8C543}" destId="{E9FABD80-4759-41D5-9DE0-73937E36C0A3}" srcOrd="0" destOrd="0" parTransId="{EEA8BED5-786B-45A8-8B6D-22264C96AB1F}" sibTransId="{7A21DF0B-7056-477A-8D87-866E0A0EB0F1}"/>
    <dgm:cxn modelId="{BCF8A581-4880-4421-A82C-D27199813567}" type="presOf" srcId="{BB54B7FB-144B-445C-94F1-93538A5E33E3}" destId="{95625015-1679-4351-8546-3E3427DE5214}" srcOrd="0" destOrd="0" presId="urn:microsoft.com/office/officeart/2005/8/layout/equation1"/>
    <dgm:cxn modelId="{1D8EF7A4-BF27-4D30-AD2C-C4433A5BF2B4}" type="presOf" srcId="{63DD9B9C-F604-4C46-A56D-6C4E0D706A2E}" destId="{E6AD8C7E-886E-4DC9-A348-3E2D145EC75D}" srcOrd="0" destOrd="0" presId="urn:microsoft.com/office/officeart/2005/8/layout/equation1"/>
    <dgm:cxn modelId="{2AA35DD7-C901-4645-90BA-CD2B1A9D0958}" type="presParOf" srcId="{A16E2494-FE5C-4083-B116-4AAC22DD2B9E}" destId="{78DC03C3-FC62-4352-BB3E-5C8A8DE535FE}" srcOrd="0" destOrd="0" presId="urn:microsoft.com/office/officeart/2005/8/layout/equation1"/>
    <dgm:cxn modelId="{E3A764F3-4EDF-437E-996B-94B9DC0828F9}" type="presParOf" srcId="{A16E2494-FE5C-4083-B116-4AAC22DD2B9E}" destId="{7627F5E9-6E71-4778-A875-F72C2304575A}" srcOrd="1" destOrd="0" presId="urn:microsoft.com/office/officeart/2005/8/layout/equation1"/>
    <dgm:cxn modelId="{A50C2873-C310-4B2D-9EBB-828D53C43640}" type="presParOf" srcId="{A16E2494-FE5C-4083-B116-4AAC22DD2B9E}" destId="{221B80E5-321C-41C4-939D-EC3DC3256B2E}" srcOrd="2" destOrd="0" presId="urn:microsoft.com/office/officeart/2005/8/layout/equation1"/>
    <dgm:cxn modelId="{4214B533-3478-4C07-B69B-C77EC68EEF9C}" type="presParOf" srcId="{A16E2494-FE5C-4083-B116-4AAC22DD2B9E}" destId="{E2CB57CD-20B0-4DDD-B400-24631BEDCDAE}" srcOrd="3" destOrd="0" presId="urn:microsoft.com/office/officeart/2005/8/layout/equation1"/>
    <dgm:cxn modelId="{C5E9E374-EA59-4C7B-8759-C0140B79C7AF}" type="presParOf" srcId="{A16E2494-FE5C-4083-B116-4AAC22DD2B9E}" destId="{E6AD8C7E-886E-4DC9-A348-3E2D145EC75D}" srcOrd="4" destOrd="0" presId="urn:microsoft.com/office/officeart/2005/8/layout/equation1"/>
    <dgm:cxn modelId="{523ED299-D83A-4607-8C40-47BAEAF12144}" type="presParOf" srcId="{A16E2494-FE5C-4083-B116-4AAC22DD2B9E}" destId="{54F481CD-A3A4-4946-88CA-5DF8E545B9D5}" srcOrd="5" destOrd="0" presId="urn:microsoft.com/office/officeart/2005/8/layout/equation1"/>
    <dgm:cxn modelId="{B651F573-561A-42B3-B454-7093D81C39C5}" type="presParOf" srcId="{A16E2494-FE5C-4083-B116-4AAC22DD2B9E}" destId="{B4157104-37BF-4482-A14A-23CA389E3187}" srcOrd="6" destOrd="0" presId="urn:microsoft.com/office/officeart/2005/8/layout/equation1"/>
    <dgm:cxn modelId="{9B4A73FC-42A8-4619-95C3-4A500BBD1FB9}" type="presParOf" srcId="{A16E2494-FE5C-4083-B116-4AAC22DD2B9E}" destId="{86BFC54D-EA06-48F0-9C79-7B14F344C9A6}" srcOrd="7" destOrd="0" presId="urn:microsoft.com/office/officeart/2005/8/layout/equation1"/>
    <dgm:cxn modelId="{9AB49A8E-EA78-4902-BF28-D7FAEEBCBED1}" type="presParOf" srcId="{A16E2494-FE5C-4083-B116-4AAC22DD2B9E}" destId="{95625015-1679-4351-8546-3E3427DE5214}" srcOrd="8" destOrd="0" presId="urn:microsoft.com/office/officeart/2005/8/layout/equati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ED052D-140E-41A0-827E-E93DBEA8C543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E9FABD80-4759-41D5-9DE0-73937E36C0A3}">
      <dgm:prSet phldrT="[Texto]"/>
      <dgm:spPr/>
      <dgm:t>
        <a:bodyPr/>
        <a:lstStyle/>
        <a:p>
          <a:r>
            <a:rPr lang="pt-BR" dirty="0" smtClean="0"/>
            <a:t>PARTES</a:t>
          </a:r>
          <a:endParaRPr lang="pt-BR" dirty="0"/>
        </a:p>
      </dgm:t>
    </dgm:pt>
    <dgm:pt modelId="{EEA8BED5-786B-45A8-8B6D-22264C96AB1F}" type="parTrans" cxnId="{22F9EDC5-1DD0-4FD1-8EA7-22DAA7B6C745}">
      <dgm:prSet/>
      <dgm:spPr/>
      <dgm:t>
        <a:bodyPr/>
        <a:lstStyle/>
        <a:p>
          <a:endParaRPr lang="pt-BR"/>
        </a:p>
      </dgm:t>
    </dgm:pt>
    <dgm:pt modelId="{7A21DF0B-7056-477A-8D87-866E0A0EB0F1}" type="sibTrans" cxnId="{22F9EDC5-1DD0-4FD1-8EA7-22DAA7B6C745}">
      <dgm:prSet custT="1"/>
      <dgm:spPr/>
      <dgm:t>
        <a:bodyPr/>
        <a:lstStyle/>
        <a:p>
          <a:r>
            <a:rPr lang="pt-BR" sz="2800" b="1" dirty="0" smtClean="0">
              <a:solidFill>
                <a:srgbClr val="FF0000"/>
              </a:solidFill>
            </a:rPr>
            <a:t>E</a:t>
          </a:r>
          <a:endParaRPr lang="pt-BR" sz="2800" b="1" dirty="0">
            <a:solidFill>
              <a:srgbClr val="FF0000"/>
            </a:solidFill>
          </a:endParaRPr>
        </a:p>
      </dgm:t>
    </dgm:pt>
    <dgm:pt modelId="{63DD9B9C-F604-4C46-A56D-6C4E0D706A2E}">
      <dgm:prSet phldrT="[Texto]"/>
      <dgm:spPr/>
      <dgm:t>
        <a:bodyPr/>
        <a:lstStyle/>
        <a:p>
          <a:r>
            <a:rPr lang="pt-BR" dirty="0" smtClean="0"/>
            <a:t>AÇÕES</a:t>
          </a:r>
        </a:p>
        <a:p>
          <a:r>
            <a:rPr lang="pt-BR" dirty="0" smtClean="0"/>
            <a:t>CONEXAS</a:t>
          </a:r>
          <a:endParaRPr lang="pt-BR" dirty="0"/>
        </a:p>
      </dgm:t>
    </dgm:pt>
    <dgm:pt modelId="{4AFCA3AC-3A83-457B-AA16-D5B9054F1264}" type="parTrans" cxnId="{429309BB-9113-4E61-84FB-BD651C8E28FF}">
      <dgm:prSet/>
      <dgm:spPr/>
      <dgm:t>
        <a:bodyPr/>
        <a:lstStyle/>
        <a:p>
          <a:endParaRPr lang="pt-BR"/>
        </a:p>
      </dgm:t>
    </dgm:pt>
    <dgm:pt modelId="{0EF9BD6B-4D5E-4C01-BE61-48F51E30880F}" type="sibTrans" cxnId="{429309BB-9113-4E61-84FB-BD651C8E28FF}">
      <dgm:prSet custT="1"/>
      <dgm:spPr/>
      <dgm:t>
        <a:bodyPr/>
        <a:lstStyle/>
        <a:p>
          <a:r>
            <a:rPr lang="pt-BR" sz="2800" b="1" dirty="0" smtClean="0">
              <a:solidFill>
                <a:srgbClr val="FF0000"/>
              </a:solidFill>
            </a:rPr>
            <a:t>E</a:t>
          </a:r>
          <a:endParaRPr lang="pt-BR" sz="2800" b="1" dirty="0">
            <a:solidFill>
              <a:srgbClr val="FF0000"/>
            </a:solidFill>
          </a:endParaRPr>
        </a:p>
      </dgm:t>
    </dgm:pt>
    <dgm:pt modelId="{BB54B7FB-144B-445C-94F1-93538A5E33E3}">
      <dgm:prSet phldrT="[Texto]"/>
      <dgm:spPr/>
      <dgm:t>
        <a:bodyPr/>
        <a:lstStyle/>
        <a:p>
          <a:r>
            <a:rPr lang="pt-BR" dirty="0" smtClean="0"/>
            <a:t>CAUSA DE PEDIR</a:t>
          </a:r>
          <a:endParaRPr lang="pt-BR" dirty="0"/>
        </a:p>
      </dgm:t>
    </dgm:pt>
    <dgm:pt modelId="{0FEE99B6-5AAB-40CB-B3E8-9A3D1BB37A81}" type="parTrans" cxnId="{211CBA7B-272F-490B-8BE7-4236BDE6A8B0}">
      <dgm:prSet/>
      <dgm:spPr/>
      <dgm:t>
        <a:bodyPr/>
        <a:lstStyle/>
        <a:p>
          <a:endParaRPr lang="pt-BR"/>
        </a:p>
      </dgm:t>
    </dgm:pt>
    <dgm:pt modelId="{91EB9C36-8112-41A6-B2BB-9A2BBE115B16}" type="sibTrans" cxnId="{211CBA7B-272F-490B-8BE7-4236BDE6A8B0}">
      <dgm:prSet/>
      <dgm:spPr/>
      <dgm:t>
        <a:bodyPr/>
        <a:lstStyle/>
        <a:p>
          <a:endParaRPr lang="pt-BR"/>
        </a:p>
      </dgm:t>
    </dgm:pt>
    <dgm:pt modelId="{A16E2494-FE5C-4083-B116-4AAC22DD2B9E}" type="pres">
      <dgm:prSet presAssocID="{7DED052D-140E-41A0-827E-E93DBEA8C543}" presName="linearFlow" presStyleCnt="0">
        <dgm:presLayoutVars>
          <dgm:dir/>
          <dgm:resizeHandles val="exact"/>
        </dgm:presLayoutVars>
      </dgm:prSet>
      <dgm:spPr/>
    </dgm:pt>
    <dgm:pt modelId="{78DC03C3-FC62-4352-BB3E-5C8A8DE535FE}" type="pres">
      <dgm:prSet presAssocID="{E9FABD80-4759-41D5-9DE0-73937E36C0A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627F5E9-6E71-4778-A875-F72C2304575A}" type="pres">
      <dgm:prSet presAssocID="{7A21DF0B-7056-477A-8D87-866E0A0EB0F1}" presName="spacerL" presStyleCnt="0"/>
      <dgm:spPr/>
    </dgm:pt>
    <dgm:pt modelId="{221B80E5-321C-41C4-939D-EC3DC3256B2E}" type="pres">
      <dgm:prSet presAssocID="{7A21DF0B-7056-477A-8D87-866E0A0EB0F1}" presName="sibTrans" presStyleLbl="sibTrans2D1" presStyleIdx="0" presStyleCnt="2"/>
      <dgm:spPr>
        <a:prstGeom prst="mathEqual">
          <a:avLst/>
        </a:prstGeom>
      </dgm:spPr>
      <dgm:t>
        <a:bodyPr/>
        <a:lstStyle/>
        <a:p>
          <a:endParaRPr lang="pt-BR"/>
        </a:p>
      </dgm:t>
    </dgm:pt>
    <dgm:pt modelId="{E2CB57CD-20B0-4DDD-B400-24631BEDCDAE}" type="pres">
      <dgm:prSet presAssocID="{7A21DF0B-7056-477A-8D87-866E0A0EB0F1}" presName="spacerR" presStyleCnt="0"/>
      <dgm:spPr/>
    </dgm:pt>
    <dgm:pt modelId="{E6AD8C7E-886E-4DC9-A348-3E2D145EC75D}" type="pres">
      <dgm:prSet presAssocID="{63DD9B9C-F604-4C46-A56D-6C4E0D706A2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F481CD-A3A4-4946-88CA-5DF8E545B9D5}" type="pres">
      <dgm:prSet presAssocID="{0EF9BD6B-4D5E-4C01-BE61-48F51E30880F}" presName="spacerL" presStyleCnt="0"/>
      <dgm:spPr/>
    </dgm:pt>
    <dgm:pt modelId="{B4157104-37BF-4482-A14A-23CA389E3187}" type="pres">
      <dgm:prSet presAssocID="{0EF9BD6B-4D5E-4C01-BE61-48F51E30880F}" presName="sibTrans" presStyleLbl="sibTrans2D1" presStyleIdx="1" presStyleCnt="2"/>
      <dgm:spPr>
        <a:prstGeom prst="mathEqual">
          <a:avLst/>
        </a:prstGeom>
      </dgm:spPr>
      <dgm:t>
        <a:bodyPr/>
        <a:lstStyle/>
        <a:p>
          <a:endParaRPr lang="pt-BR"/>
        </a:p>
      </dgm:t>
    </dgm:pt>
    <dgm:pt modelId="{86BFC54D-EA06-48F0-9C79-7B14F344C9A6}" type="pres">
      <dgm:prSet presAssocID="{0EF9BD6B-4D5E-4C01-BE61-48F51E30880F}" presName="spacerR" presStyleCnt="0"/>
      <dgm:spPr/>
    </dgm:pt>
    <dgm:pt modelId="{95625015-1679-4351-8546-3E3427DE5214}" type="pres">
      <dgm:prSet presAssocID="{BB54B7FB-144B-445C-94F1-93538A5E33E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C89278F-BD38-47AC-A730-95282452375C}" type="presOf" srcId="{E9FABD80-4759-41D5-9DE0-73937E36C0A3}" destId="{78DC03C3-FC62-4352-BB3E-5C8A8DE535FE}" srcOrd="0" destOrd="0" presId="urn:microsoft.com/office/officeart/2005/8/layout/equation1"/>
    <dgm:cxn modelId="{94418D83-8ABE-4A05-8240-5A0188643AC0}" type="presOf" srcId="{7DED052D-140E-41A0-827E-E93DBEA8C543}" destId="{A16E2494-FE5C-4083-B116-4AAC22DD2B9E}" srcOrd="0" destOrd="0" presId="urn:microsoft.com/office/officeart/2005/8/layout/equation1"/>
    <dgm:cxn modelId="{429309BB-9113-4E61-84FB-BD651C8E28FF}" srcId="{7DED052D-140E-41A0-827E-E93DBEA8C543}" destId="{63DD9B9C-F604-4C46-A56D-6C4E0D706A2E}" srcOrd="1" destOrd="0" parTransId="{4AFCA3AC-3A83-457B-AA16-D5B9054F1264}" sibTransId="{0EF9BD6B-4D5E-4C01-BE61-48F51E30880F}"/>
    <dgm:cxn modelId="{211CBA7B-272F-490B-8BE7-4236BDE6A8B0}" srcId="{7DED052D-140E-41A0-827E-E93DBEA8C543}" destId="{BB54B7FB-144B-445C-94F1-93538A5E33E3}" srcOrd="2" destOrd="0" parTransId="{0FEE99B6-5AAB-40CB-B3E8-9A3D1BB37A81}" sibTransId="{91EB9C36-8112-41A6-B2BB-9A2BBE115B16}"/>
    <dgm:cxn modelId="{CAF49241-8BED-4F81-920C-0B7D514FAB3B}" type="presOf" srcId="{7A21DF0B-7056-477A-8D87-866E0A0EB0F1}" destId="{221B80E5-321C-41C4-939D-EC3DC3256B2E}" srcOrd="0" destOrd="0" presId="urn:microsoft.com/office/officeart/2005/8/layout/equation1"/>
    <dgm:cxn modelId="{AB64FE96-15D0-4D20-A226-2A763619441B}" type="presOf" srcId="{0EF9BD6B-4D5E-4C01-BE61-48F51E30880F}" destId="{B4157104-37BF-4482-A14A-23CA389E3187}" srcOrd="0" destOrd="0" presId="urn:microsoft.com/office/officeart/2005/8/layout/equation1"/>
    <dgm:cxn modelId="{F1317142-4334-41E5-A965-5056BC1ADC89}" type="presOf" srcId="{63DD9B9C-F604-4C46-A56D-6C4E0D706A2E}" destId="{E6AD8C7E-886E-4DC9-A348-3E2D145EC75D}" srcOrd="0" destOrd="0" presId="urn:microsoft.com/office/officeart/2005/8/layout/equation1"/>
    <dgm:cxn modelId="{22F9EDC5-1DD0-4FD1-8EA7-22DAA7B6C745}" srcId="{7DED052D-140E-41A0-827E-E93DBEA8C543}" destId="{E9FABD80-4759-41D5-9DE0-73937E36C0A3}" srcOrd="0" destOrd="0" parTransId="{EEA8BED5-786B-45A8-8B6D-22264C96AB1F}" sibTransId="{7A21DF0B-7056-477A-8D87-866E0A0EB0F1}"/>
    <dgm:cxn modelId="{6A48994D-EE85-476B-87D9-6F99D27498BC}" type="presOf" srcId="{BB54B7FB-144B-445C-94F1-93538A5E33E3}" destId="{95625015-1679-4351-8546-3E3427DE5214}" srcOrd="0" destOrd="0" presId="urn:microsoft.com/office/officeart/2005/8/layout/equation1"/>
    <dgm:cxn modelId="{25259E0A-8FDB-488C-AA2C-10BD299D904A}" type="presParOf" srcId="{A16E2494-FE5C-4083-B116-4AAC22DD2B9E}" destId="{78DC03C3-FC62-4352-BB3E-5C8A8DE535FE}" srcOrd="0" destOrd="0" presId="urn:microsoft.com/office/officeart/2005/8/layout/equation1"/>
    <dgm:cxn modelId="{F61FD06A-4E6C-47B6-BAE4-14E7F1FFAF89}" type="presParOf" srcId="{A16E2494-FE5C-4083-B116-4AAC22DD2B9E}" destId="{7627F5E9-6E71-4778-A875-F72C2304575A}" srcOrd="1" destOrd="0" presId="urn:microsoft.com/office/officeart/2005/8/layout/equation1"/>
    <dgm:cxn modelId="{C9C54A5A-407E-405C-B418-EA0F89168F2A}" type="presParOf" srcId="{A16E2494-FE5C-4083-B116-4AAC22DD2B9E}" destId="{221B80E5-321C-41C4-939D-EC3DC3256B2E}" srcOrd="2" destOrd="0" presId="urn:microsoft.com/office/officeart/2005/8/layout/equation1"/>
    <dgm:cxn modelId="{701F5BA2-011D-411D-AEC3-41B176D9B5D2}" type="presParOf" srcId="{A16E2494-FE5C-4083-B116-4AAC22DD2B9E}" destId="{E2CB57CD-20B0-4DDD-B400-24631BEDCDAE}" srcOrd="3" destOrd="0" presId="urn:microsoft.com/office/officeart/2005/8/layout/equation1"/>
    <dgm:cxn modelId="{DDD989C4-A28A-4C3A-9255-027AD742513A}" type="presParOf" srcId="{A16E2494-FE5C-4083-B116-4AAC22DD2B9E}" destId="{E6AD8C7E-886E-4DC9-A348-3E2D145EC75D}" srcOrd="4" destOrd="0" presId="urn:microsoft.com/office/officeart/2005/8/layout/equation1"/>
    <dgm:cxn modelId="{E31EA1FD-359F-46F1-B991-E007C76D59CF}" type="presParOf" srcId="{A16E2494-FE5C-4083-B116-4AAC22DD2B9E}" destId="{54F481CD-A3A4-4946-88CA-5DF8E545B9D5}" srcOrd="5" destOrd="0" presId="urn:microsoft.com/office/officeart/2005/8/layout/equation1"/>
    <dgm:cxn modelId="{99761943-3944-4D75-9CC9-1FB319BC4B64}" type="presParOf" srcId="{A16E2494-FE5C-4083-B116-4AAC22DD2B9E}" destId="{B4157104-37BF-4482-A14A-23CA389E3187}" srcOrd="6" destOrd="0" presId="urn:microsoft.com/office/officeart/2005/8/layout/equation1"/>
    <dgm:cxn modelId="{CF7F7820-F92E-4ABE-A32F-3C22E055A9DC}" type="presParOf" srcId="{A16E2494-FE5C-4083-B116-4AAC22DD2B9E}" destId="{86BFC54D-EA06-48F0-9C79-7B14F344C9A6}" srcOrd="7" destOrd="0" presId="urn:microsoft.com/office/officeart/2005/8/layout/equation1"/>
    <dgm:cxn modelId="{A38B999F-DF21-4323-9726-664162F23816}" type="presParOf" srcId="{A16E2494-FE5C-4083-B116-4AAC22DD2B9E}" destId="{95625015-1679-4351-8546-3E3427DE5214}" srcOrd="8" destOrd="0" presId="urn:microsoft.com/office/officeart/2005/8/layout/equati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427D5-8530-4E6B-A1A5-F1589F4B2A04}" type="datetimeFigureOut">
              <a:rPr lang="pt-BR" smtClean="0"/>
              <a:pPr/>
              <a:t>15/8/2012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38184-B003-460E-8A70-70A1DC7890C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3E269E-FC6A-459E-9C6E-A3D2A2FB9CC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F792EC-2A50-4B11-818D-7938436D961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6EBBB-B9C3-4296-AEE8-0785FD6BC39D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01BFA-0EA9-401D-844B-B3A21348BA3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E3ABE2-71F1-4D7D-B5C5-817C1A1C92F3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2B945-ABDE-4830-9A73-51BBBD03253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D9BB6-C947-4F1C-86DB-8DF6A50721F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A3607-E16B-46BE-A050-881183DB863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19A8C-766C-45A6-AD48-7EB98ECDF859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DD72E2B-6C40-4501-B31E-AD67F491035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F43017-9AF7-4636-8040-F6A25792B56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B4F1A7-E684-4585-A798-19286ADB39D2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Juizados Especiais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pt-BR" sz="2600" smtClean="0"/>
              <a:t>AULA 3 </a:t>
            </a:r>
            <a:r>
              <a:rPr lang="pt-BR" sz="2600" dirty="0" smtClean="0"/>
              <a:t>– </a:t>
            </a:r>
            <a:r>
              <a:rPr lang="pt-BR" sz="2600" b="1" dirty="0" smtClean="0"/>
              <a:t>CONEXÃO &amp; PREVENÇÃO</a:t>
            </a:r>
            <a:endParaRPr lang="pt-BR" sz="23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CFMVZ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  <p:pic>
        <p:nvPicPr>
          <p:cNvPr id="9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b="1" dirty="0" smtClean="0"/>
              <a:t>	PERGUNTA 5: </a:t>
            </a:r>
            <a:r>
              <a:rPr lang="pt-BR" sz="2800" dirty="0" smtClean="0"/>
              <a:t>Qual a relação jurídica entre estas duas ações?</a:t>
            </a:r>
            <a:endParaRPr lang="pt-BR" sz="2800" b="1" dirty="0" smtClean="0"/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	 </a:t>
            </a:r>
            <a:r>
              <a:rPr lang="pt-BR" sz="2800" b="1" u="sng" dirty="0" smtClean="0"/>
              <a:t>MP X PETROBRÁS</a:t>
            </a:r>
          </a:p>
          <a:p>
            <a:pPr algn="just">
              <a:buNone/>
            </a:pPr>
            <a:r>
              <a:rPr lang="pt-BR" sz="2800" dirty="0" smtClean="0"/>
              <a:t>	Causa de pedir - derramamento de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indenização para o fundo difuso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b="1" u="sng" dirty="0" smtClean="0"/>
              <a:t>GREEN PEACE X PETROBRÁS</a:t>
            </a:r>
          </a:p>
          <a:p>
            <a:pPr algn="just">
              <a:buNone/>
            </a:pPr>
            <a:r>
              <a:rPr lang="pt-BR" sz="2800" dirty="0" smtClean="0"/>
              <a:t>	Causa de pedir – construção P52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indenização para o fundo difuso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800" b="1" dirty="0" smtClean="0"/>
              <a:t>PERGUNTA 1: </a:t>
            </a:r>
            <a:r>
              <a:rPr lang="pt-BR" sz="2800" dirty="0" smtClean="0"/>
              <a:t>Qual a relação jurídica entre estas duas ações?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800" b="1" u="sng" dirty="0" smtClean="0"/>
              <a:t>MP X PETROBRÁS</a:t>
            </a:r>
          </a:p>
          <a:p>
            <a:pPr algn="just">
              <a:buNone/>
            </a:pPr>
            <a:r>
              <a:rPr lang="pt-BR" sz="2800" dirty="0" smtClean="0"/>
              <a:t>	Causa de pedir - derramamento de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tirar o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b="1" u="sng" dirty="0" smtClean="0"/>
              <a:t>GREEN PEACE X PETROBRÁS</a:t>
            </a:r>
          </a:p>
          <a:p>
            <a:pPr algn="just">
              <a:buNone/>
            </a:pPr>
            <a:r>
              <a:rPr lang="pt-BR" sz="2800" dirty="0" smtClean="0"/>
              <a:t>	Causa de pedir – derramamento de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indenização para o fundo difuso</a:t>
            </a:r>
          </a:p>
          <a:p>
            <a:pPr algn="just">
              <a:buNone/>
            </a:pP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b="1" dirty="0" smtClean="0"/>
              <a:t>	RESPOSTA 1:  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Não tem identidade de partes nem de pedido.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	Mas tem identidade de causa de pedir.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b="1" u="sng" dirty="0" smtClean="0"/>
              <a:t>= conexão.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800" b="1" dirty="0" smtClean="0"/>
              <a:t>PERGUNTA 2: </a:t>
            </a:r>
            <a:r>
              <a:rPr lang="pt-BR" sz="2800" dirty="0" smtClean="0"/>
              <a:t>Qual a relação jurídica entre estas duas ações?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b="1" u="sng" dirty="0" smtClean="0"/>
              <a:t>MP X PETROBRÁS</a:t>
            </a:r>
          </a:p>
          <a:p>
            <a:pPr algn="just">
              <a:buNone/>
            </a:pPr>
            <a:r>
              <a:rPr lang="pt-BR" sz="2800" dirty="0" smtClean="0"/>
              <a:t>	Causa de pedir - derramamento de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tirar o óleo</a:t>
            </a:r>
          </a:p>
          <a:p>
            <a:pPr algn="just">
              <a:buNone/>
            </a:pPr>
            <a:endParaRPr lang="pt-BR" sz="2800" b="1" u="sng" dirty="0" smtClean="0"/>
          </a:p>
          <a:p>
            <a:pPr algn="just">
              <a:buNone/>
            </a:pPr>
            <a:r>
              <a:rPr lang="pt-BR" sz="2800" b="1" u="sng" dirty="0" smtClean="0"/>
              <a:t>GREEN PEACE X PETROBRÁS</a:t>
            </a:r>
          </a:p>
          <a:p>
            <a:pPr algn="just">
              <a:buNone/>
            </a:pPr>
            <a:r>
              <a:rPr lang="pt-BR" sz="2800" dirty="0" smtClean="0"/>
              <a:t>	Causa de pedir – construção P52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indenização para o fundo difuso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b="1" dirty="0" smtClean="0"/>
              <a:t>	RESPOSTA 2: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Nenhuma. Causa de pedir e objeto diferentes.</a:t>
            </a: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800" b="1" dirty="0" smtClean="0"/>
              <a:t>PERGUNTA 3: </a:t>
            </a:r>
            <a:r>
              <a:rPr lang="pt-BR" sz="2800" dirty="0" smtClean="0"/>
              <a:t>Qual a relação jurídica entre estas duas ações?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	 </a:t>
            </a:r>
            <a:r>
              <a:rPr lang="pt-BR" sz="2800" b="1" u="sng" dirty="0" smtClean="0"/>
              <a:t>MP X PETROBRÁS</a:t>
            </a:r>
          </a:p>
          <a:p>
            <a:pPr algn="just">
              <a:buNone/>
            </a:pPr>
            <a:r>
              <a:rPr lang="pt-BR" sz="2800" dirty="0" smtClean="0"/>
              <a:t>	Causa de pedir - derramamento de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tirar o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b="1" u="sng" dirty="0" smtClean="0"/>
              <a:t>GREEN PEACE X PETROBRÁS</a:t>
            </a:r>
          </a:p>
          <a:p>
            <a:pPr algn="just">
              <a:buNone/>
            </a:pPr>
            <a:r>
              <a:rPr lang="pt-BR" sz="2800" dirty="0" smtClean="0"/>
              <a:t>	Causa de pedir – derramamento de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indenização para o fundo difuso + 			tirar o óleo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b="1" dirty="0" smtClean="0"/>
              <a:t>	RESPOSTA 3:  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Identidade de causa de pedir e partes;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	O pedido de uma abrange o da outra.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b="1" u="sng" dirty="0" smtClean="0"/>
              <a:t>= continência.</a:t>
            </a:r>
          </a:p>
          <a:p>
            <a:pPr algn="just">
              <a:buNone/>
            </a:pPr>
            <a:r>
              <a:rPr lang="pt-BR" sz="2800" dirty="0" smtClean="0"/>
              <a:t> </a:t>
            </a:r>
            <a:br>
              <a:rPr lang="pt-BR" sz="2800" dirty="0" smtClean="0"/>
            </a:b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16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800" b="1" dirty="0" smtClean="0"/>
              <a:t>PERGUNTA 4: </a:t>
            </a:r>
            <a:r>
              <a:rPr lang="pt-BR" sz="2800" dirty="0" smtClean="0"/>
              <a:t>Qual a relação jurídica entre estas duas ações?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b="1" dirty="0" smtClean="0"/>
              <a:t>	</a:t>
            </a:r>
            <a:r>
              <a:rPr lang="pt-BR" sz="2800" b="1" u="sng" dirty="0" smtClean="0"/>
              <a:t>MP X IBAMA</a:t>
            </a:r>
          </a:p>
          <a:p>
            <a:pPr algn="just">
              <a:buNone/>
            </a:pPr>
            <a:r>
              <a:rPr lang="pt-BR" sz="2800" dirty="0" smtClean="0"/>
              <a:t>	Causa de pedir – morte de araras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fechamento do abrigo Bicho Feliz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b="1" u="sng" dirty="0" smtClean="0"/>
              <a:t>GREEN PEACE X IBAMA</a:t>
            </a:r>
          </a:p>
          <a:p>
            <a:pPr algn="just">
              <a:buNone/>
            </a:pPr>
            <a:r>
              <a:rPr lang="pt-BR" sz="2800" dirty="0" smtClean="0"/>
              <a:t>	Causa de pedir – morte de sagüis</a:t>
            </a:r>
          </a:p>
          <a:p>
            <a:pPr algn="just">
              <a:buNone/>
            </a:pPr>
            <a:r>
              <a:rPr lang="pt-BR" sz="2800" dirty="0" smtClean="0"/>
              <a:t> </a:t>
            </a:r>
            <a:br>
              <a:rPr lang="pt-BR" sz="2800" dirty="0" smtClean="0"/>
            </a:br>
            <a:r>
              <a:rPr lang="pt-BR" sz="2800" dirty="0" smtClean="0"/>
              <a:t>Pedido – fechamento do abrigo Bicho Feliz</a:t>
            </a:r>
          </a:p>
          <a:p>
            <a:pPr algn="just">
              <a:buNone/>
            </a:pP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17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b="1" dirty="0" smtClean="0"/>
              <a:t>	RESPOSTA 4:  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= causa de pedir OU objeto (pedido)</a:t>
            </a:r>
            <a:br>
              <a:rPr lang="pt-BR" sz="2800" dirty="0" smtClean="0"/>
            </a:b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b="1" u="sng" dirty="0" smtClean="0"/>
              <a:t>= conexão.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18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b="1" dirty="0" smtClean="0"/>
              <a:t>	PERGUNTA 5: </a:t>
            </a:r>
            <a:r>
              <a:rPr lang="pt-BR" sz="2800" dirty="0" smtClean="0"/>
              <a:t>Qual a relação jurídica entre estas duas ações?</a:t>
            </a:r>
            <a:endParaRPr lang="pt-BR" sz="2800" b="1" dirty="0" smtClean="0"/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	 </a:t>
            </a:r>
            <a:r>
              <a:rPr lang="pt-BR" sz="2800" b="1" u="sng" dirty="0" smtClean="0"/>
              <a:t>MP X PETROBRÁS</a:t>
            </a:r>
          </a:p>
          <a:p>
            <a:pPr algn="just">
              <a:buNone/>
            </a:pPr>
            <a:r>
              <a:rPr lang="pt-BR" sz="2800" dirty="0" smtClean="0"/>
              <a:t>	Causa de pedir - derramamento de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indenização para o fundo difuso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b="1" u="sng" dirty="0" smtClean="0"/>
              <a:t>GREEN PEACE X PETROBRÁS</a:t>
            </a:r>
          </a:p>
          <a:p>
            <a:pPr algn="just">
              <a:buNone/>
            </a:pPr>
            <a:r>
              <a:rPr lang="pt-BR" sz="2800" dirty="0" smtClean="0"/>
              <a:t>	Causa de pedir – construção P52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indenização para o fundo difuso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19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785786" y="1428736"/>
            <a:ext cx="7500990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dirty="0" smtClean="0"/>
              <a:t>	Art. 103.  Reputam-se </a:t>
            </a:r>
            <a:r>
              <a:rPr lang="pt-BR" b="1" u="sng" dirty="0" smtClean="0"/>
              <a:t>conexas duas ou mais ações</a:t>
            </a:r>
            <a:r>
              <a:rPr lang="pt-BR" dirty="0" smtClean="0"/>
              <a:t>, quando </a:t>
            </a:r>
            <a:r>
              <a:rPr lang="pt-BR" dirty="0" err="1" smtClean="0"/>
              <a:t>Ihes</a:t>
            </a:r>
            <a:r>
              <a:rPr lang="pt-BR" dirty="0" smtClean="0"/>
              <a:t> for </a:t>
            </a:r>
            <a:r>
              <a:rPr lang="pt-BR" b="1" u="sng" dirty="0" smtClean="0"/>
              <a:t>comum</a:t>
            </a:r>
            <a:r>
              <a:rPr lang="pt-BR" dirty="0" smtClean="0"/>
              <a:t> o </a:t>
            </a:r>
            <a:r>
              <a:rPr lang="pt-BR" b="1" u="sng" dirty="0" smtClean="0"/>
              <a:t>objeto</a:t>
            </a:r>
            <a:r>
              <a:rPr lang="pt-BR" dirty="0" smtClean="0"/>
              <a:t> ou a </a:t>
            </a:r>
            <a:r>
              <a:rPr lang="pt-BR" b="1" u="sng" dirty="0" smtClean="0"/>
              <a:t>causa de pedir</a:t>
            </a:r>
            <a:r>
              <a:rPr lang="pt-BR" dirty="0" smtClean="0"/>
              <a:t>.</a:t>
            </a:r>
            <a:r>
              <a:rPr lang="pt-BR" sz="1600" dirty="0" smtClean="0"/>
              <a:t>						 </a:t>
            </a:r>
          </a:p>
          <a:p>
            <a:pPr algn="r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1600" dirty="0" smtClean="0"/>
              <a:t>(CPC)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pt-BR" dirty="0" smtClean="0"/>
              <a:t>AÇÕES CONEXAS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20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1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21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22</a:t>
            </a:fld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8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23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800" b="1" dirty="0" smtClean="0"/>
              <a:t>RESPOSTA 5:</a:t>
            </a:r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 </a:t>
            </a:r>
            <a:r>
              <a:rPr lang="pt-BR" sz="2800" b="1" dirty="0" smtClean="0"/>
              <a:t>Nenhuma. </a:t>
            </a:r>
            <a:r>
              <a:rPr lang="pt-BR" sz="2800" dirty="0" smtClean="0"/>
              <a:t>Porque os pedidos são em função de eventos diferentes.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24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785786" y="1428736"/>
            <a:ext cx="7500990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dirty="0" smtClean="0"/>
              <a:t>	 Art. 105.  Havendo </a:t>
            </a:r>
            <a:r>
              <a:rPr lang="pt-BR" b="1" u="sng" dirty="0" smtClean="0"/>
              <a:t>conexão</a:t>
            </a:r>
            <a:r>
              <a:rPr lang="pt-BR" dirty="0" smtClean="0"/>
              <a:t> ou </a:t>
            </a:r>
            <a:r>
              <a:rPr lang="pt-BR" b="1" u="sng" dirty="0" smtClean="0"/>
              <a:t>continência</a:t>
            </a:r>
            <a:r>
              <a:rPr lang="pt-BR" dirty="0" smtClean="0"/>
              <a:t>, o </a:t>
            </a:r>
            <a:r>
              <a:rPr lang="pt-BR" b="1" u="sng" dirty="0" smtClean="0"/>
              <a:t>juiz</a:t>
            </a:r>
            <a:r>
              <a:rPr lang="pt-BR" dirty="0" smtClean="0"/>
              <a:t>, de </a:t>
            </a:r>
            <a:r>
              <a:rPr lang="pt-BR" b="1" u="sng" dirty="0" smtClean="0"/>
              <a:t>ofício</a:t>
            </a:r>
            <a:r>
              <a:rPr lang="pt-BR" dirty="0" smtClean="0"/>
              <a:t> ou a </a:t>
            </a:r>
            <a:r>
              <a:rPr lang="pt-BR" b="1" u="sng" dirty="0" smtClean="0"/>
              <a:t>requerimento</a:t>
            </a:r>
            <a:r>
              <a:rPr lang="pt-BR" dirty="0" smtClean="0"/>
              <a:t> de qualquer das partes, </a:t>
            </a:r>
            <a:r>
              <a:rPr lang="pt-BR" b="1" u="sng" dirty="0" smtClean="0"/>
              <a:t>pode</a:t>
            </a:r>
            <a:r>
              <a:rPr lang="pt-BR" dirty="0" smtClean="0"/>
              <a:t> ordenar a </a:t>
            </a:r>
            <a:r>
              <a:rPr lang="pt-BR" b="1" u="sng" dirty="0" smtClean="0"/>
              <a:t>reunião de ações </a:t>
            </a:r>
            <a:r>
              <a:rPr lang="pt-BR" dirty="0" smtClean="0"/>
              <a:t>propostas em separado, </a:t>
            </a:r>
            <a:r>
              <a:rPr lang="pt-BR" b="1" u="sng" dirty="0" smtClean="0"/>
              <a:t>a fim de que sejam decididas simultaneamente</a:t>
            </a:r>
            <a:r>
              <a:rPr lang="pt-BR" dirty="0" smtClean="0"/>
              <a:t>. </a:t>
            </a:r>
            <a:r>
              <a:rPr lang="pt-BR" sz="1600" dirty="0" smtClean="0"/>
              <a:t>						 </a:t>
            </a:r>
          </a:p>
          <a:p>
            <a:pPr algn="r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1600" dirty="0" smtClean="0"/>
              <a:t>(CPC)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pt-BR" dirty="0" smtClean="0"/>
              <a:t>AÇÕES CONEXAS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25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rmAutofit/>
          </a:bodyPr>
          <a:lstStyle/>
          <a:p>
            <a:pPr algn="ctr"/>
            <a:r>
              <a:rPr lang="pt-BR" sz="3600" dirty="0" smtClean="0"/>
              <a:t>CONEXÃO A REQUERIMENTO DA PARTE</a:t>
            </a:r>
            <a:endParaRPr lang="pt-BR" sz="3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26</a:t>
            </a:fld>
            <a:endParaRPr lang="pt-BR" dirty="0"/>
          </a:p>
        </p:txBody>
      </p:sp>
      <p:sp>
        <p:nvSpPr>
          <p:cNvPr id="6" name="Espaço Reservado para Conteúdo 1"/>
          <p:cNvSpPr>
            <a:spLocks noGrp="1"/>
          </p:cNvSpPr>
          <p:nvPr>
            <p:ph idx="1"/>
          </p:nvPr>
        </p:nvSpPr>
        <p:spPr>
          <a:xfrm>
            <a:off x="0" y="1357298"/>
            <a:ext cx="8929718" cy="521497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2800" dirty="0" smtClean="0"/>
              <a:t>	 Caso o </a:t>
            </a:r>
            <a:r>
              <a:rPr lang="pt-BR" sz="2800" b="1" u="sng" dirty="0" smtClean="0"/>
              <a:t>réu verifique</a:t>
            </a:r>
            <a:r>
              <a:rPr lang="pt-BR" sz="2800" b="1" dirty="0" smtClean="0"/>
              <a:t> </a:t>
            </a:r>
            <a:r>
              <a:rPr lang="pt-BR" sz="2800" dirty="0" smtClean="0"/>
              <a:t>a existência de </a:t>
            </a:r>
            <a:r>
              <a:rPr lang="pt-BR" sz="2800" b="1" u="sng" dirty="0" smtClean="0"/>
              <a:t>conexão entre duas ações</a:t>
            </a:r>
            <a:r>
              <a:rPr lang="pt-BR" sz="2800" dirty="0" smtClean="0"/>
              <a:t>, deve </a:t>
            </a:r>
            <a:r>
              <a:rPr lang="pt-BR" sz="2800" b="1" u="sng" dirty="0" err="1" smtClean="0"/>
              <a:t>arguir</a:t>
            </a:r>
            <a:r>
              <a:rPr lang="pt-BR" sz="2800" dirty="0" smtClean="0"/>
              <a:t> essa matéria em sede de </a:t>
            </a:r>
            <a:r>
              <a:rPr lang="pt-BR" sz="2800" b="1" u="sng" dirty="0" smtClean="0"/>
              <a:t>preliminar de contestação</a:t>
            </a:r>
            <a:r>
              <a:rPr lang="pt-BR" sz="2800" dirty="0" smtClean="0"/>
              <a:t>. Trata-se de </a:t>
            </a:r>
            <a:r>
              <a:rPr lang="pt-BR" sz="2800" b="1" u="sng" dirty="0" smtClean="0"/>
              <a:t>defesa processual dilatória</a:t>
            </a:r>
            <a:r>
              <a:rPr lang="pt-BR" sz="2800" dirty="0" smtClean="0"/>
              <a:t>, pois </a:t>
            </a:r>
            <a:r>
              <a:rPr lang="pt-BR" sz="2800" b="1" u="sng" dirty="0" smtClean="0"/>
              <a:t>não enseja a extinção do processo</a:t>
            </a:r>
            <a:r>
              <a:rPr lang="pt-BR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2800" dirty="0" smtClean="0"/>
              <a:t>	ENUNCIADO 68 - Somente se admite </a:t>
            </a:r>
            <a:r>
              <a:rPr lang="pt-BR" sz="2800" b="1" u="sng" dirty="0" smtClean="0"/>
              <a:t>conexão em Juizado Especial Cível</a:t>
            </a:r>
            <a:r>
              <a:rPr lang="pt-BR" sz="2800" b="1" dirty="0" smtClean="0"/>
              <a:t> </a:t>
            </a:r>
            <a:r>
              <a:rPr lang="pt-BR" sz="2800" dirty="0" smtClean="0"/>
              <a:t>quando as </a:t>
            </a:r>
            <a:r>
              <a:rPr lang="pt-BR" sz="2800" b="1" u="sng" dirty="0" smtClean="0"/>
              <a:t>ações puderem submeter-se à sistemática da Lei 9099/1995</a:t>
            </a:r>
            <a:r>
              <a:rPr lang="pt-BR" sz="2800" dirty="0" smtClean="0"/>
              <a:t>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2800" dirty="0" smtClean="0"/>
              <a:t>Conexão ou continência 2 ou + demandas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2800" dirty="0" smtClean="0"/>
              <a:t>1 delas  não se inclua na matéria ou valor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endParaRPr lang="pt-BR" sz="2800" dirty="0" smtClean="0"/>
          </a:p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endParaRPr lang="pt-BR" sz="2800" dirty="0" smtClean="0"/>
          </a:p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27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FONAJE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292935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800" dirty="0" smtClean="0"/>
              <a:t>Conexão ou continência 2 ou + demandas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800" dirty="0" smtClean="0"/>
              <a:t>Caso 1 delas  não se inclua na matéria ou valor do art. 3º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800" dirty="0" smtClean="0">
                <a:latin typeface="Lucida Sans Unicode"/>
                <a:cs typeface="Lucida Sans Unicode"/>
              </a:rPr>
              <a:t>Competência deslocada</a:t>
            </a:r>
            <a:r>
              <a:rPr lang="pt-BR" sz="2800" dirty="0" smtClean="0">
                <a:cs typeface="Lucida Sans Unicode"/>
              </a:rPr>
              <a:t> ⇛ </a:t>
            </a:r>
            <a:r>
              <a:rPr lang="pt-BR" sz="2800" b="1" u="sng" dirty="0" smtClean="0">
                <a:cs typeface="Lucida Sans Unicode"/>
              </a:rPr>
              <a:t>Justiça Comum</a:t>
            </a:r>
            <a:endParaRPr lang="pt-BR" sz="2800" b="1" u="sng" dirty="0" smtClean="0"/>
          </a:p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endParaRPr lang="pt-BR" sz="2800" dirty="0" smtClean="0"/>
          </a:p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endParaRPr lang="pt-BR" sz="2800" dirty="0" smtClean="0"/>
          </a:p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28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785786" y="1428736"/>
            <a:ext cx="7500990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dirty="0" smtClean="0"/>
              <a:t>	 Art. 106.  Correndo em separado ações conexas perante </a:t>
            </a:r>
            <a:r>
              <a:rPr lang="pt-BR" b="1" u="sng" dirty="0" smtClean="0"/>
              <a:t>juízes</a:t>
            </a:r>
            <a:r>
              <a:rPr lang="pt-BR" dirty="0" smtClean="0"/>
              <a:t> que têm a </a:t>
            </a:r>
            <a:r>
              <a:rPr lang="pt-BR" b="1" u="sng" dirty="0" smtClean="0"/>
              <a:t>mesma competência territorial</a:t>
            </a:r>
            <a:r>
              <a:rPr lang="pt-BR" dirty="0" smtClean="0"/>
              <a:t>, </a:t>
            </a:r>
            <a:r>
              <a:rPr lang="pt-BR" b="1" u="sng" dirty="0" smtClean="0"/>
              <a:t>considera-se prevento aquele que despachou em primeiro lugar</a:t>
            </a:r>
            <a:r>
              <a:rPr lang="pt-BR" dirty="0" smtClean="0"/>
              <a:t>. </a:t>
            </a:r>
            <a:r>
              <a:rPr lang="pt-BR" sz="1600" dirty="0" smtClean="0"/>
              <a:t>				 </a:t>
            </a:r>
          </a:p>
          <a:p>
            <a:pPr algn="r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1600" dirty="0" smtClean="0"/>
              <a:t>(CPC)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pt-BR" dirty="0" smtClean="0"/>
              <a:t>PREVENÇÃO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29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AÇÕES CONEXAS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 dirty="0"/>
          </a:p>
        </p:txBody>
      </p:sp>
      <p:cxnSp>
        <p:nvCxnSpPr>
          <p:cNvPr id="7" name="Conector de seta reta 6"/>
          <p:cNvCxnSpPr/>
          <p:nvPr/>
        </p:nvCxnSpPr>
        <p:spPr>
          <a:xfrm>
            <a:off x="2643174" y="3429000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785786" y="1428736"/>
            <a:ext cx="7500990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dirty="0" smtClean="0"/>
              <a:t>	Art. 16. </a:t>
            </a:r>
            <a:r>
              <a:rPr lang="pt-BR" b="1" u="sng" dirty="0" smtClean="0"/>
              <a:t>Registrado</a:t>
            </a:r>
            <a:r>
              <a:rPr lang="pt-BR" dirty="0" smtClean="0"/>
              <a:t> o pedido, </a:t>
            </a:r>
            <a:r>
              <a:rPr lang="pt-BR" b="1" u="sng" dirty="0" smtClean="0"/>
              <a:t>independentemente de distribuição e autuação</a:t>
            </a:r>
            <a:r>
              <a:rPr lang="pt-BR" dirty="0" smtClean="0"/>
              <a:t>, a Secretaria do Juizado </a:t>
            </a:r>
            <a:r>
              <a:rPr lang="pt-BR" b="1" u="sng" dirty="0" smtClean="0"/>
              <a:t>designará a sessão de conciliação</a:t>
            </a:r>
            <a:r>
              <a:rPr lang="pt-BR" dirty="0" smtClean="0"/>
              <a:t>, a realizar-se no prazo de quinze dias. </a:t>
            </a:r>
            <a:r>
              <a:rPr lang="pt-BR" sz="1600" dirty="0" smtClean="0"/>
              <a:t>						 </a:t>
            </a:r>
          </a:p>
          <a:p>
            <a:pPr algn="r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pt-BR" dirty="0" smtClean="0"/>
              <a:t>PREVENÇÃO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30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785786" y="1428736"/>
            <a:ext cx="7500990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2400" dirty="0" smtClean="0"/>
              <a:t>	“[...] havendo mais de um Juizado com mesma competência, tornar-se-á prevento aquele em que </a:t>
            </a:r>
            <a:r>
              <a:rPr lang="pt-BR" sz="2400" b="1" u="sng" dirty="0" smtClean="0"/>
              <a:t>primeiramente</a:t>
            </a:r>
            <a:r>
              <a:rPr lang="pt-BR" sz="2400" dirty="0" smtClean="0"/>
              <a:t> a </a:t>
            </a:r>
            <a:r>
              <a:rPr lang="pt-BR" sz="2400" b="1" u="sng" dirty="0" smtClean="0"/>
              <a:t>petição inicial</a:t>
            </a:r>
            <a:r>
              <a:rPr lang="pt-BR" sz="2400" b="1" dirty="0" smtClean="0"/>
              <a:t> </a:t>
            </a:r>
            <a:r>
              <a:rPr lang="pt-BR" sz="2400" dirty="0" smtClean="0"/>
              <a:t>tenha sido </a:t>
            </a:r>
            <a:r>
              <a:rPr lang="pt-BR" sz="2400" b="1" u="sng" dirty="0" smtClean="0"/>
              <a:t>apresentada</a:t>
            </a:r>
            <a:r>
              <a:rPr lang="pt-BR" sz="2400" dirty="0" smtClean="0"/>
              <a:t> [...] </a:t>
            </a:r>
            <a:r>
              <a:rPr lang="pt-BR" sz="2400" b="1" u="sng" dirty="0" smtClean="0"/>
              <a:t>independentemente</a:t>
            </a:r>
            <a:r>
              <a:rPr lang="pt-BR" sz="2400" dirty="0" smtClean="0"/>
              <a:t> de </a:t>
            </a:r>
            <a:r>
              <a:rPr lang="pt-BR" sz="2400" b="1" u="sng" dirty="0" smtClean="0"/>
              <a:t>distribuição</a:t>
            </a:r>
            <a:r>
              <a:rPr lang="pt-BR" sz="2400" dirty="0" smtClean="0"/>
              <a:t>, nos termos do disposto no art. 16 da Lei 9.099/1995.”</a:t>
            </a:r>
          </a:p>
          <a:p>
            <a:pPr algn="r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1600" dirty="0" smtClean="0"/>
              <a:t>(FIGUEIRA JUNIOR, 2011)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pt-BR" dirty="0" smtClean="0"/>
              <a:t>PREVENÇÃO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31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785786" y="1428736"/>
            <a:ext cx="7500990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dirty="0" smtClean="0"/>
              <a:t>	Art. 108.  A </a:t>
            </a:r>
            <a:r>
              <a:rPr lang="pt-BR" b="1" u="sng" dirty="0" smtClean="0"/>
              <a:t>ação acessória</a:t>
            </a:r>
            <a:r>
              <a:rPr lang="pt-BR" b="1" dirty="0" smtClean="0"/>
              <a:t> </a:t>
            </a:r>
            <a:r>
              <a:rPr lang="pt-BR" dirty="0" smtClean="0"/>
              <a:t>será </a:t>
            </a:r>
            <a:r>
              <a:rPr lang="pt-BR" b="1" u="sng" dirty="0" smtClean="0"/>
              <a:t>proposta</a:t>
            </a:r>
            <a:r>
              <a:rPr lang="pt-BR" dirty="0" smtClean="0"/>
              <a:t> perante o </a:t>
            </a:r>
            <a:r>
              <a:rPr lang="pt-BR" b="1" u="sng" dirty="0" smtClean="0"/>
              <a:t>juiz competente para a ação principal</a:t>
            </a:r>
            <a:r>
              <a:rPr lang="pt-BR" dirty="0" smtClean="0"/>
              <a:t>. </a:t>
            </a:r>
            <a:r>
              <a:rPr lang="pt-BR" sz="1600" dirty="0" smtClean="0"/>
              <a:t>					 </a:t>
            </a:r>
          </a:p>
          <a:p>
            <a:pPr algn="r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1600" dirty="0" smtClean="0"/>
              <a:t>(CPC)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pt-BR" dirty="0" smtClean="0"/>
              <a:t>CAUTELARES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32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785786" y="1428736"/>
            <a:ext cx="7500990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2400" dirty="0" smtClean="0"/>
              <a:t>	“[...] qualquer ação cautelar preparatória de processo da competência dos Juizados Especiais perante as respectivas Unidades Jurisdicionais deverá ser proposta e, com maior razão, as de natureza incidental (art. 800).”</a:t>
            </a:r>
          </a:p>
          <a:p>
            <a:pPr algn="r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1600" dirty="0" smtClean="0"/>
              <a:t>(FIGUEIRA JUNIOR, 2011)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pt-BR" dirty="0" smtClean="0"/>
              <a:t>CAUTELARES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33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785786" y="1428736"/>
            <a:ext cx="7500990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dirty="0" smtClean="0"/>
              <a:t>	 Art. 800.  As medidas </a:t>
            </a:r>
            <a:r>
              <a:rPr lang="pt-BR" b="1" u="sng" dirty="0" smtClean="0"/>
              <a:t>cautelares</a:t>
            </a:r>
            <a:r>
              <a:rPr lang="pt-BR" dirty="0" smtClean="0"/>
              <a:t> serão </a:t>
            </a:r>
            <a:r>
              <a:rPr lang="pt-BR" b="1" u="sng" dirty="0" smtClean="0"/>
              <a:t>requeridas ao juiz da causa</a:t>
            </a:r>
            <a:r>
              <a:rPr lang="pt-BR" dirty="0" smtClean="0"/>
              <a:t>; e, quando </a:t>
            </a:r>
            <a:r>
              <a:rPr lang="pt-BR" b="1" u="sng" dirty="0" smtClean="0"/>
              <a:t>preparatórias</a:t>
            </a:r>
            <a:r>
              <a:rPr lang="pt-BR" dirty="0" smtClean="0"/>
              <a:t>, ao </a:t>
            </a:r>
            <a:r>
              <a:rPr lang="pt-BR" b="1" u="sng" dirty="0" smtClean="0"/>
              <a:t>juiz competente para conhecer da ação principal</a:t>
            </a:r>
            <a:r>
              <a:rPr lang="pt-BR" dirty="0" smtClean="0"/>
              <a:t>. </a:t>
            </a:r>
            <a:r>
              <a:rPr lang="pt-BR" sz="1600" dirty="0" smtClean="0"/>
              <a:t>					 </a:t>
            </a:r>
          </a:p>
          <a:p>
            <a:pPr algn="r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1600" dirty="0" smtClean="0"/>
              <a:t>(CPC)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pt-BR" dirty="0" smtClean="0"/>
              <a:t>CAUTELARES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34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785786" y="1428736"/>
            <a:ext cx="7500990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800" b="1" dirty="0" smtClean="0"/>
              <a:t>Ação de conhecimento;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800" b="1" dirty="0" err="1" smtClean="0"/>
              <a:t>Desconstitutiva</a:t>
            </a:r>
            <a:r>
              <a:rPr lang="pt-BR" sz="2800" b="1" dirty="0" smtClean="0"/>
              <a:t>;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800" b="1" dirty="0" smtClean="0"/>
              <a:t>Demanda incidental e acessória;</a:t>
            </a:r>
          </a:p>
          <a:p>
            <a:pPr lvl="1" algn="just">
              <a:lnSpc>
                <a:spcPct val="150000"/>
              </a:lnSpc>
              <a:spcAft>
                <a:spcPts val="600"/>
              </a:spcAft>
            </a:pPr>
            <a:r>
              <a:rPr lang="pt-BR" sz="2400" b="1" dirty="0" smtClean="0"/>
              <a:t>Art. 108, CPC</a:t>
            </a:r>
          </a:p>
          <a:p>
            <a:pPr lvl="1" algn="just">
              <a:lnSpc>
                <a:spcPct val="150000"/>
              </a:lnSpc>
              <a:spcAft>
                <a:spcPts val="600"/>
              </a:spcAft>
            </a:pPr>
            <a:r>
              <a:rPr lang="pt-BR" sz="2400" b="1" dirty="0" smtClean="0"/>
              <a:t>Art. 1.049, CPC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pt-BR" dirty="0" smtClean="0"/>
              <a:t>EMBARGOS DE TERCEIRO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35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785786" y="1428736"/>
            <a:ext cx="7500990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dirty="0" smtClean="0"/>
              <a:t>	 </a:t>
            </a:r>
            <a:r>
              <a:rPr lang="pt-BR" b="1" dirty="0" smtClean="0"/>
              <a:t>ENUNCIADO 155: </a:t>
            </a:r>
            <a:r>
              <a:rPr lang="pt-BR" b="1" u="sng" dirty="0" smtClean="0"/>
              <a:t>Admitem-se embargos de terceiro</a:t>
            </a:r>
            <a:r>
              <a:rPr lang="pt-BR" b="1" dirty="0" smtClean="0"/>
              <a:t>, no sistema dos </a:t>
            </a:r>
            <a:r>
              <a:rPr lang="pt-BR" b="1" u="sng" dirty="0" smtClean="0"/>
              <a:t>juizados</a:t>
            </a:r>
            <a:r>
              <a:rPr lang="pt-BR" b="1" dirty="0" smtClean="0"/>
              <a:t>, mesmo pelas pessoas excluídas pelo parágrafo primeiro do art. 8 da lei 9.099/95.</a:t>
            </a:r>
          </a:p>
          <a:p>
            <a:pPr algn="r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1600" dirty="0" smtClean="0"/>
              <a:t>	(</a:t>
            </a:r>
            <a:r>
              <a:rPr lang="pt-BR" sz="1600" b="1" dirty="0" smtClean="0"/>
              <a:t>XXIX FONAJE - MS</a:t>
            </a:r>
            <a:r>
              <a:rPr lang="pt-BR" sz="1600" dirty="0" smtClean="0"/>
              <a:t>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pt-BR" dirty="0" smtClean="0"/>
              <a:t>EMBARGOS DE TERCEIRO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36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785786" y="1428736"/>
            <a:ext cx="7500990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dirty="0" smtClean="0"/>
              <a:t>	Art. 8º Não poderão ser partes, no processo instituído por esta Lei, o incapaz, o preso, as pessoas jurídicas de direito público, as empresas públicas da União, a massa falida e o insolvente civil.</a:t>
            </a:r>
            <a:r>
              <a:rPr lang="pt-BR" sz="1600" dirty="0" smtClean="0"/>
              <a:t>					 </a:t>
            </a:r>
          </a:p>
          <a:p>
            <a:pPr algn="r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37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6433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Juizados Especiais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785786" y="1428736"/>
            <a:ext cx="7500990" cy="51435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dirty="0" smtClean="0"/>
              <a:t>	 Art. 104.  Dá-se a </a:t>
            </a:r>
            <a:r>
              <a:rPr lang="pt-BR" b="1" u="sng" dirty="0" smtClean="0"/>
              <a:t>continência</a:t>
            </a:r>
            <a:r>
              <a:rPr lang="pt-BR" dirty="0" smtClean="0"/>
              <a:t> entre duas ou mais ações sempre que há </a:t>
            </a:r>
            <a:r>
              <a:rPr lang="pt-BR" b="1" u="sng" dirty="0" smtClean="0"/>
              <a:t>identidade</a:t>
            </a:r>
            <a:r>
              <a:rPr lang="pt-BR" dirty="0" smtClean="0"/>
              <a:t> quanto às </a:t>
            </a:r>
            <a:r>
              <a:rPr lang="pt-BR" b="1" u="sng" dirty="0" smtClean="0"/>
              <a:t>partes</a:t>
            </a:r>
            <a:r>
              <a:rPr lang="pt-BR" dirty="0" smtClean="0"/>
              <a:t> e à </a:t>
            </a:r>
            <a:r>
              <a:rPr lang="pt-BR" b="1" u="sng" dirty="0" smtClean="0"/>
              <a:t>causa de pedir</a:t>
            </a:r>
            <a:r>
              <a:rPr lang="pt-BR" dirty="0" smtClean="0"/>
              <a:t>, mas o </a:t>
            </a:r>
            <a:r>
              <a:rPr lang="pt-BR" b="1" u="sng" dirty="0" smtClean="0"/>
              <a:t>objeto de uma</a:t>
            </a:r>
            <a:r>
              <a:rPr lang="pt-BR" dirty="0" smtClean="0"/>
              <a:t>, por ser mais amplo, </a:t>
            </a:r>
            <a:r>
              <a:rPr lang="pt-BR" b="1" u="sng" dirty="0" smtClean="0"/>
              <a:t>abrange o das outras</a:t>
            </a:r>
            <a:r>
              <a:rPr lang="pt-BR" dirty="0" smtClean="0"/>
              <a:t>. </a:t>
            </a:r>
            <a:r>
              <a:rPr lang="pt-BR" sz="1600" dirty="0" smtClean="0"/>
              <a:t>						 </a:t>
            </a:r>
          </a:p>
          <a:p>
            <a:pPr algn="r">
              <a:lnSpc>
                <a:spcPct val="150000"/>
              </a:lnSpc>
              <a:spcAft>
                <a:spcPts val="600"/>
              </a:spcAft>
              <a:buNone/>
            </a:pPr>
            <a:r>
              <a:rPr lang="pt-BR" sz="1600" dirty="0" smtClean="0"/>
              <a:t>(CPC)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pt-BR" dirty="0" smtClean="0"/>
              <a:t>CONTINÊNCIA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CONTINÊNCIA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 dirty="0"/>
          </a:p>
        </p:txBody>
      </p:sp>
      <p:cxnSp>
        <p:nvCxnSpPr>
          <p:cNvPr id="7" name="Conector de seta reta 6"/>
          <p:cNvCxnSpPr/>
          <p:nvPr/>
        </p:nvCxnSpPr>
        <p:spPr>
          <a:xfrm>
            <a:off x="2643174" y="3429000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800" b="1" dirty="0" smtClean="0"/>
              <a:t>PERGUNTA 1: </a:t>
            </a:r>
            <a:r>
              <a:rPr lang="pt-BR" sz="2800" dirty="0" smtClean="0"/>
              <a:t>Qual a relação jurídica entre estas duas ações?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800" b="1" u="sng" dirty="0" smtClean="0"/>
              <a:t>MP X PETROBRÁS</a:t>
            </a:r>
          </a:p>
          <a:p>
            <a:pPr algn="just">
              <a:buNone/>
            </a:pPr>
            <a:r>
              <a:rPr lang="pt-BR" sz="2800" dirty="0" smtClean="0"/>
              <a:t>	Causa de pedir - derramamento de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tirar o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b="1" u="sng" dirty="0" smtClean="0"/>
              <a:t>GREEN PEACE X PETROBRÁS</a:t>
            </a:r>
          </a:p>
          <a:p>
            <a:pPr algn="just">
              <a:buNone/>
            </a:pPr>
            <a:r>
              <a:rPr lang="pt-BR" sz="2800" dirty="0" smtClean="0"/>
              <a:t>	Causa de pedir – derramamento de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indenização para o fundo difuso</a:t>
            </a:r>
          </a:p>
          <a:p>
            <a:pPr algn="just">
              <a:buNone/>
            </a:pP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800" b="1" dirty="0" smtClean="0"/>
              <a:t>PERGUNTA 2: </a:t>
            </a:r>
            <a:r>
              <a:rPr lang="pt-BR" sz="2800" dirty="0" smtClean="0"/>
              <a:t>Qual a relação jurídica entre estas duas ações?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b="1" u="sng" dirty="0" smtClean="0"/>
              <a:t>MP X PETROBRÁS</a:t>
            </a:r>
          </a:p>
          <a:p>
            <a:pPr algn="just">
              <a:buNone/>
            </a:pPr>
            <a:r>
              <a:rPr lang="pt-BR" sz="2800" dirty="0" smtClean="0"/>
              <a:t>	Causa de pedir - derramamento de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tirar o óleo</a:t>
            </a:r>
          </a:p>
          <a:p>
            <a:pPr algn="just">
              <a:buNone/>
            </a:pPr>
            <a:endParaRPr lang="pt-BR" sz="2800" b="1" u="sng" dirty="0" smtClean="0"/>
          </a:p>
          <a:p>
            <a:pPr algn="just">
              <a:buNone/>
            </a:pPr>
            <a:r>
              <a:rPr lang="pt-BR" sz="2800" b="1" u="sng" dirty="0" smtClean="0"/>
              <a:t>GREEN PEACE X PETROBRÁS</a:t>
            </a:r>
          </a:p>
          <a:p>
            <a:pPr algn="just">
              <a:buNone/>
            </a:pPr>
            <a:r>
              <a:rPr lang="pt-BR" sz="2800" dirty="0" smtClean="0"/>
              <a:t>	Causa de pedir – construção P52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indenização para o fundo difuso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800" b="1" dirty="0" smtClean="0"/>
              <a:t>PERGUNTA 3: </a:t>
            </a:r>
            <a:r>
              <a:rPr lang="pt-BR" sz="2800" dirty="0" smtClean="0"/>
              <a:t>Qual a relação jurídica entre estas duas ações?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dirty="0" smtClean="0"/>
              <a:t>	 </a:t>
            </a:r>
            <a:r>
              <a:rPr lang="pt-BR" sz="2800" b="1" u="sng" dirty="0" smtClean="0"/>
              <a:t>MP X PETROBRÁS</a:t>
            </a:r>
          </a:p>
          <a:p>
            <a:pPr algn="just">
              <a:buNone/>
            </a:pPr>
            <a:r>
              <a:rPr lang="pt-BR" sz="2800" dirty="0" smtClean="0"/>
              <a:t>	Causa de pedir - derramamento de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tirar o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b="1" u="sng" dirty="0" smtClean="0"/>
              <a:t>GREEN PEACE X PETROBRÁS</a:t>
            </a:r>
          </a:p>
          <a:p>
            <a:pPr algn="just">
              <a:buNone/>
            </a:pPr>
            <a:r>
              <a:rPr lang="pt-BR" sz="2800" dirty="0" smtClean="0"/>
              <a:t>	Causa de pedir – derramamento de óleo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indenização para o fundo difuso + 			tirar o óleo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800" b="1" dirty="0" smtClean="0"/>
              <a:t>PERGUNTA 4: </a:t>
            </a:r>
            <a:r>
              <a:rPr lang="pt-BR" sz="2800" dirty="0" smtClean="0"/>
              <a:t>Qual a relação jurídica entre estas duas ações?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r>
              <a:rPr lang="pt-BR" sz="2800" b="1" dirty="0" smtClean="0"/>
              <a:t>	</a:t>
            </a:r>
            <a:r>
              <a:rPr lang="pt-BR" sz="2800" b="1" u="sng" dirty="0" smtClean="0"/>
              <a:t>MP X IBAMA</a:t>
            </a:r>
          </a:p>
          <a:p>
            <a:pPr algn="just">
              <a:buNone/>
            </a:pPr>
            <a:r>
              <a:rPr lang="pt-BR" sz="2800" dirty="0" smtClean="0"/>
              <a:t>	Causa de pedir – morte de araras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Pedido – fechamento do abrigo Bicho Feliz</a:t>
            </a:r>
          </a:p>
          <a:p>
            <a:pPr algn="just">
              <a:buNone/>
            </a:pP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b="1" u="sng" dirty="0" smtClean="0"/>
              <a:t>GREEN PEACE X IBAMA</a:t>
            </a:r>
          </a:p>
          <a:p>
            <a:pPr algn="just">
              <a:buNone/>
            </a:pPr>
            <a:r>
              <a:rPr lang="pt-BR" sz="2800" dirty="0" smtClean="0"/>
              <a:t>	Causa de pedir – morte de sagüis</a:t>
            </a:r>
          </a:p>
          <a:p>
            <a:pPr algn="just">
              <a:buNone/>
            </a:pPr>
            <a:r>
              <a:rPr lang="pt-BR" sz="2800" dirty="0" smtClean="0"/>
              <a:t> </a:t>
            </a:r>
            <a:br>
              <a:rPr lang="pt-BR" sz="2800" dirty="0" smtClean="0"/>
            </a:br>
            <a:r>
              <a:rPr lang="pt-BR" sz="2800" dirty="0" smtClean="0"/>
              <a:t>Pedido – fechamento do abrigo Bicho Feliz</a:t>
            </a:r>
          </a:p>
          <a:p>
            <a:pPr algn="just">
              <a:buNone/>
            </a:pPr>
            <a:endParaRPr lang="pt-BR" sz="2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2084</TotalTime>
  <Words>215</Words>
  <Application>Microsoft Office PowerPoint</Application>
  <PresentationFormat>Apresentação na tela (4:3)</PresentationFormat>
  <Paragraphs>221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38</vt:i4>
      </vt:variant>
    </vt:vector>
  </HeadingPairs>
  <TitlesOfParts>
    <vt:vector size="39" baseType="lpstr">
      <vt:lpstr>Concurso</vt:lpstr>
      <vt:lpstr>Disciplina: Juizados Especiais</vt:lpstr>
      <vt:lpstr>AÇÕES CONEXAS</vt:lpstr>
      <vt:lpstr>AÇÕES CONEXAS</vt:lpstr>
      <vt:lpstr>CONTINÊNCIA</vt:lpstr>
      <vt:lpstr>CONTINÊNCIA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AÇÕES CONEXAS</vt:lpstr>
      <vt:lpstr>CONEXÃO A REQUERIMENTO DA PARTE</vt:lpstr>
      <vt:lpstr>FONAJE</vt:lpstr>
      <vt:lpstr>Slide 28</vt:lpstr>
      <vt:lpstr>PREVENÇÃO</vt:lpstr>
      <vt:lpstr>PREVENÇÃO</vt:lpstr>
      <vt:lpstr>PREVENÇÃO</vt:lpstr>
      <vt:lpstr>CAUTELARES</vt:lpstr>
      <vt:lpstr>CAUTELARES</vt:lpstr>
      <vt:lpstr>CAUTELARES</vt:lpstr>
      <vt:lpstr>EMBARGOS DE TERCEIRO</vt:lpstr>
      <vt:lpstr>EMBARGOS DE TERCEIRO</vt:lpstr>
      <vt:lpstr>Slide 37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260</cp:revision>
  <dcterms:created xsi:type="dcterms:W3CDTF">2011-02-08T02:22:21Z</dcterms:created>
  <dcterms:modified xsi:type="dcterms:W3CDTF">2012-08-15T19:30:03Z</dcterms:modified>
</cp:coreProperties>
</file>