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8"/>
  </p:notesMasterIdLst>
  <p:sldIdLst>
    <p:sldId id="256" r:id="rId2"/>
    <p:sldId id="382" r:id="rId3"/>
    <p:sldId id="405" r:id="rId4"/>
    <p:sldId id="399" r:id="rId5"/>
    <p:sldId id="402" r:id="rId6"/>
    <p:sldId id="401" r:id="rId7"/>
    <p:sldId id="400" r:id="rId8"/>
    <p:sldId id="403" r:id="rId9"/>
    <p:sldId id="404" r:id="rId10"/>
    <p:sldId id="388" r:id="rId11"/>
    <p:sldId id="406" r:id="rId12"/>
    <p:sldId id="407" r:id="rId13"/>
    <p:sldId id="390" r:id="rId14"/>
    <p:sldId id="408" r:id="rId15"/>
    <p:sldId id="409" r:id="rId16"/>
    <p:sldId id="398" r:id="rId1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120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AE3DF9-F2BD-4F7F-8A96-1341504A4700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2064D269-C3CF-423C-BC47-41AEAA567492}">
      <dgm:prSet phldrT="[Texto]"/>
      <dgm:spPr/>
      <dgm:t>
        <a:bodyPr/>
        <a:lstStyle/>
        <a:p>
          <a:r>
            <a:rPr lang="pt-BR" dirty="0" smtClean="0"/>
            <a:t>Competência</a:t>
          </a:r>
          <a:endParaRPr lang="pt-BR" dirty="0"/>
        </a:p>
      </dgm:t>
    </dgm:pt>
    <dgm:pt modelId="{93B12D80-850F-4129-97E0-4622140C23C1}" type="parTrans" cxnId="{134C4B7D-D9B1-44EC-A538-9B9A42D88C08}">
      <dgm:prSet/>
      <dgm:spPr/>
      <dgm:t>
        <a:bodyPr/>
        <a:lstStyle/>
        <a:p>
          <a:endParaRPr lang="pt-BR"/>
        </a:p>
      </dgm:t>
    </dgm:pt>
    <dgm:pt modelId="{7CA851E1-CC24-4109-97A1-F6EC6B6D2C57}" type="sibTrans" cxnId="{134C4B7D-D9B1-44EC-A538-9B9A42D88C08}">
      <dgm:prSet/>
      <dgm:spPr/>
      <dgm:t>
        <a:bodyPr/>
        <a:lstStyle/>
        <a:p>
          <a:endParaRPr lang="pt-BR"/>
        </a:p>
      </dgm:t>
    </dgm:pt>
    <dgm:pt modelId="{AB0DBAF5-9884-4E42-B0C9-794F4C7DB51F}">
      <dgm:prSet phldrT="[Texto]"/>
      <dgm:spPr/>
      <dgm:t>
        <a:bodyPr/>
        <a:lstStyle/>
        <a:p>
          <a:r>
            <a:rPr lang="pt-BR" dirty="0" smtClean="0"/>
            <a:t>Absoluta</a:t>
          </a:r>
          <a:endParaRPr lang="pt-BR" dirty="0"/>
        </a:p>
      </dgm:t>
    </dgm:pt>
    <dgm:pt modelId="{539E424A-3CCA-4181-9B45-A1A4AE199C8F}" type="parTrans" cxnId="{645623D5-EC7A-48FB-AFCC-6BB527804978}">
      <dgm:prSet/>
      <dgm:spPr/>
      <dgm:t>
        <a:bodyPr/>
        <a:lstStyle/>
        <a:p>
          <a:endParaRPr lang="pt-BR"/>
        </a:p>
      </dgm:t>
    </dgm:pt>
    <dgm:pt modelId="{37BBB068-C384-486E-B200-1D73BB2A0937}" type="sibTrans" cxnId="{645623D5-EC7A-48FB-AFCC-6BB527804978}">
      <dgm:prSet/>
      <dgm:spPr/>
      <dgm:t>
        <a:bodyPr/>
        <a:lstStyle/>
        <a:p>
          <a:endParaRPr lang="pt-BR"/>
        </a:p>
      </dgm:t>
    </dgm:pt>
    <dgm:pt modelId="{3EC8251C-620C-4351-879B-961B65605AE3}">
      <dgm:prSet phldrT="[Texto]"/>
      <dgm:spPr/>
      <dgm:t>
        <a:bodyPr/>
        <a:lstStyle/>
        <a:p>
          <a:r>
            <a:rPr lang="pt-BR" dirty="0" smtClean="0"/>
            <a:t>Relativa</a:t>
          </a:r>
          <a:endParaRPr lang="pt-BR" dirty="0"/>
        </a:p>
      </dgm:t>
    </dgm:pt>
    <dgm:pt modelId="{3ACE5436-A5D7-47D9-9F50-2E40D57F4021}" type="parTrans" cxnId="{C96A7833-A4DE-4213-966F-4A0571DD798D}">
      <dgm:prSet/>
      <dgm:spPr/>
      <dgm:t>
        <a:bodyPr/>
        <a:lstStyle/>
        <a:p>
          <a:endParaRPr lang="pt-BR"/>
        </a:p>
      </dgm:t>
    </dgm:pt>
    <dgm:pt modelId="{1C58A72F-39EF-4A87-836D-17CD64121A2D}" type="sibTrans" cxnId="{C96A7833-A4DE-4213-966F-4A0571DD798D}">
      <dgm:prSet/>
      <dgm:spPr/>
      <dgm:t>
        <a:bodyPr/>
        <a:lstStyle/>
        <a:p>
          <a:endParaRPr lang="pt-BR"/>
        </a:p>
      </dgm:t>
    </dgm:pt>
    <dgm:pt modelId="{0C938D9C-12B8-4941-8494-A8C414525709}">
      <dgm:prSet phldrT="[Texto]"/>
      <dgm:spPr/>
      <dgm:t>
        <a:bodyPr/>
        <a:lstStyle/>
        <a:p>
          <a:r>
            <a:rPr lang="pt-BR" dirty="0" smtClean="0"/>
            <a:t>Mista</a:t>
          </a:r>
        </a:p>
        <a:p>
          <a:r>
            <a:rPr lang="pt-BR" i="1" dirty="0" err="1" smtClean="0"/>
            <a:t>Sui</a:t>
          </a:r>
          <a:r>
            <a:rPr lang="pt-BR" i="1" dirty="0" smtClean="0"/>
            <a:t> </a:t>
          </a:r>
          <a:r>
            <a:rPr lang="pt-BR" i="1" dirty="0" err="1" smtClean="0"/>
            <a:t>generis</a:t>
          </a:r>
          <a:endParaRPr lang="pt-BR" i="1" dirty="0"/>
        </a:p>
      </dgm:t>
    </dgm:pt>
    <dgm:pt modelId="{D19D0107-C633-426D-AC4F-9547A593F6C3}" type="parTrans" cxnId="{06150347-3509-4ED1-8E25-F6BBDD3A2FE1}">
      <dgm:prSet/>
      <dgm:spPr/>
      <dgm:t>
        <a:bodyPr/>
        <a:lstStyle/>
        <a:p>
          <a:endParaRPr lang="pt-BR"/>
        </a:p>
      </dgm:t>
    </dgm:pt>
    <dgm:pt modelId="{59D5D17C-CF69-4C41-89C8-88A83CA4F5D5}" type="sibTrans" cxnId="{06150347-3509-4ED1-8E25-F6BBDD3A2FE1}">
      <dgm:prSet/>
      <dgm:spPr/>
      <dgm:t>
        <a:bodyPr/>
        <a:lstStyle/>
        <a:p>
          <a:endParaRPr lang="pt-BR"/>
        </a:p>
      </dgm:t>
    </dgm:pt>
    <dgm:pt modelId="{509D4980-2C2F-43E2-B8D5-43F837F562DB}" type="pres">
      <dgm:prSet presAssocID="{99AE3DF9-F2BD-4F7F-8A96-1341504A470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C18FF99A-59D9-4181-B5C6-D5EE77C4C37B}" type="pres">
      <dgm:prSet presAssocID="{2064D269-C3CF-423C-BC47-41AEAA567492}" presName="centerShape" presStyleLbl="node0" presStyleIdx="0" presStyleCnt="1" custScaleX="107467" custScaleY="105482"/>
      <dgm:spPr/>
      <dgm:t>
        <a:bodyPr/>
        <a:lstStyle/>
        <a:p>
          <a:endParaRPr lang="pt-BR"/>
        </a:p>
      </dgm:t>
    </dgm:pt>
    <dgm:pt modelId="{AA6204D7-A0F3-4890-8369-0B3B40A2ACAC}" type="pres">
      <dgm:prSet presAssocID="{AB0DBAF5-9884-4E42-B0C9-794F4C7DB51F}" presName="node" presStyleLbl="node1" presStyleIdx="0" presStyleCnt="3" custScaleX="142857" custScaleY="13326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FAD71F2-3C00-4FB9-BC69-005ED3FAD8C0}" type="pres">
      <dgm:prSet presAssocID="{AB0DBAF5-9884-4E42-B0C9-794F4C7DB51F}" presName="dummy" presStyleCnt="0"/>
      <dgm:spPr/>
    </dgm:pt>
    <dgm:pt modelId="{98B2211D-8518-419E-AD66-F5CEF714C787}" type="pres">
      <dgm:prSet presAssocID="{37BBB068-C384-486E-B200-1D73BB2A0937}" presName="sibTrans" presStyleLbl="sibTrans2D1" presStyleIdx="0" presStyleCnt="3"/>
      <dgm:spPr/>
      <dgm:t>
        <a:bodyPr/>
        <a:lstStyle/>
        <a:p>
          <a:endParaRPr lang="pt-BR"/>
        </a:p>
      </dgm:t>
    </dgm:pt>
    <dgm:pt modelId="{55EF1C8C-2403-42D5-96D8-52F0AEE40534}" type="pres">
      <dgm:prSet presAssocID="{3EC8251C-620C-4351-879B-961B65605AE3}" presName="node" presStyleLbl="node1" presStyleIdx="1" presStyleCnt="3" custScaleX="134241" custScaleY="13299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0BEDA46-402D-487D-81FB-34E3A9C538A6}" type="pres">
      <dgm:prSet presAssocID="{3EC8251C-620C-4351-879B-961B65605AE3}" presName="dummy" presStyleCnt="0"/>
      <dgm:spPr/>
    </dgm:pt>
    <dgm:pt modelId="{9E73DACC-0FC0-4893-95E0-4916E40A3B7E}" type="pres">
      <dgm:prSet presAssocID="{1C58A72F-39EF-4A87-836D-17CD64121A2D}" presName="sibTrans" presStyleLbl="sibTrans2D1" presStyleIdx="1" presStyleCnt="3"/>
      <dgm:spPr/>
      <dgm:t>
        <a:bodyPr/>
        <a:lstStyle/>
        <a:p>
          <a:endParaRPr lang="pt-BR"/>
        </a:p>
      </dgm:t>
    </dgm:pt>
    <dgm:pt modelId="{EEE6C0EB-FE1B-4D5A-BFA9-FC8CEB77F275}" type="pres">
      <dgm:prSet presAssocID="{0C938D9C-12B8-4941-8494-A8C414525709}" presName="node" presStyleLbl="node1" presStyleIdx="2" presStyleCnt="3" custScaleX="132556" custScaleY="14197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BBFE1EE-853F-4456-8235-F32C655E1B81}" type="pres">
      <dgm:prSet presAssocID="{0C938D9C-12B8-4941-8494-A8C414525709}" presName="dummy" presStyleCnt="0"/>
      <dgm:spPr/>
    </dgm:pt>
    <dgm:pt modelId="{92D69695-FA36-47CF-8161-5B6D2E4AE150}" type="pres">
      <dgm:prSet presAssocID="{59D5D17C-CF69-4C41-89C8-88A83CA4F5D5}" presName="sibTrans" presStyleLbl="sibTrans2D1" presStyleIdx="2" presStyleCnt="3"/>
      <dgm:spPr/>
      <dgm:t>
        <a:bodyPr/>
        <a:lstStyle/>
        <a:p>
          <a:endParaRPr lang="pt-BR"/>
        </a:p>
      </dgm:t>
    </dgm:pt>
  </dgm:ptLst>
  <dgm:cxnLst>
    <dgm:cxn modelId="{B547CC31-B0E6-465A-9EA2-DE93289464A7}" type="presOf" srcId="{2064D269-C3CF-423C-BC47-41AEAA567492}" destId="{C18FF99A-59D9-4181-B5C6-D5EE77C4C37B}" srcOrd="0" destOrd="0" presId="urn:microsoft.com/office/officeart/2005/8/layout/radial6"/>
    <dgm:cxn modelId="{1220FA2A-7141-49C3-A9B2-3F4877D2E54B}" type="presOf" srcId="{AB0DBAF5-9884-4E42-B0C9-794F4C7DB51F}" destId="{AA6204D7-A0F3-4890-8369-0B3B40A2ACAC}" srcOrd="0" destOrd="0" presId="urn:microsoft.com/office/officeart/2005/8/layout/radial6"/>
    <dgm:cxn modelId="{7AD8F803-62A1-4D95-84B9-97ECB7F019DE}" type="presOf" srcId="{37BBB068-C384-486E-B200-1D73BB2A0937}" destId="{98B2211D-8518-419E-AD66-F5CEF714C787}" srcOrd="0" destOrd="0" presId="urn:microsoft.com/office/officeart/2005/8/layout/radial6"/>
    <dgm:cxn modelId="{134C4B7D-D9B1-44EC-A538-9B9A42D88C08}" srcId="{99AE3DF9-F2BD-4F7F-8A96-1341504A4700}" destId="{2064D269-C3CF-423C-BC47-41AEAA567492}" srcOrd="0" destOrd="0" parTransId="{93B12D80-850F-4129-97E0-4622140C23C1}" sibTransId="{7CA851E1-CC24-4109-97A1-F6EC6B6D2C57}"/>
    <dgm:cxn modelId="{C96A7833-A4DE-4213-966F-4A0571DD798D}" srcId="{2064D269-C3CF-423C-BC47-41AEAA567492}" destId="{3EC8251C-620C-4351-879B-961B65605AE3}" srcOrd="1" destOrd="0" parTransId="{3ACE5436-A5D7-47D9-9F50-2E40D57F4021}" sibTransId="{1C58A72F-39EF-4A87-836D-17CD64121A2D}"/>
    <dgm:cxn modelId="{A2763886-8494-4E8D-B1CD-97EAAD8432AE}" type="presOf" srcId="{1C58A72F-39EF-4A87-836D-17CD64121A2D}" destId="{9E73DACC-0FC0-4893-95E0-4916E40A3B7E}" srcOrd="0" destOrd="0" presId="urn:microsoft.com/office/officeart/2005/8/layout/radial6"/>
    <dgm:cxn modelId="{9D492F55-A8BC-4BB0-85B5-994826FCA085}" type="presOf" srcId="{3EC8251C-620C-4351-879B-961B65605AE3}" destId="{55EF1C8C-2403-42D5-96D8-52F0AEE40534}" srcOrd="0" destOrd="0" presId="urn:microsoft.com/office/officeart/2005/8/layout/radial6"/>
    <dgm:cxn modelId="{06150347-3509-4ED1-8E25-F6BBDD3A2FE1}" srcId="{2064D269-C3CF-423C-BC47-41AEAA567492}" destId="{0C938D9C-12B8-4941-8494-A8C414525709}" srcOrd="2" destOrd="0" parTransId="{D19D0107-C633-426D-AC4F-9547A593F6C3}" sibTransId="{59D5D17C-CF69-4C41-89C8-88A83CA4F5D5}"/>
    <dgm:cxn modelId="{54BB9176-27D9-4A6A-B370-57C2DD4F5EEC}" type="presOf" srcId="{59D5D17C-CF69-4C41-89C8-88A83CA4F5D5}" destId="{92D69695-FA36-47CF-8161-5B6D2E4AE150}" srcOrd="0" destOrd="0" presId="urn:microsoft.com/office/officeart/2005/8/layout/radial6"/>
    <dgm:cxn modelId="{C0A19967-EC80-4042-BE56-AF6CCC22D072}" type="presOf" srcId="{99AE3DF9-F2BD-4F7F-8A96-1341504A4700}" destId="{509D4980-2C2F-43E2-B8D5-43F837F562DB}" srcOrd="0" destOrd="0" presId="urn:microsoft.com/office/officeart/2005/8/layout/radial6"/>
    <dgm:cxn modelId="{A0FB7E09-F665-47E8-B426-52BB63264328}" type="presOf" srcId="{0C938D9C-12B8-4941-8494-A8C414525709}" destId="{EEE6C0EB-FE1B-4D5A-BFA9-FC8CEB77F275}" srcOrd="0" destOrd="0" presId="urn:microsoft.com/office/officeart/2005/8/layout/radial6"/>
    <dgm:cxn modelId="{645623D5-EC7A-48FB-AFCC-6BB527804978}" srcId="{2064D269-C3CF-423C-BC47-41AEAA567492}" destId="{AB0DBAF5-9884-4E42-B0C9-794F4C7DB51F}" srcOrd="0" destOrd="0" parTransId="{539E424A-3CCA-4181-9B45-A1A4AE199C8F}" sibTransId="{37BBB068-C384-486E-B200-1D73BB2A0937}"/>
    <dgm:cxn modelId="{B589FDFA-653A-4CBD-8E11-306D267F8742}" type="presParOf" srcId="{509D4980-2C2F-43E2-B8D5-43F837F562DB}" destId="{C18FF99A-59D9-4181-B5C6-D5EE77C4C37B}" srcOrd="0" destOrd="0" presId="urn:microsoft.com/office/officeart/2005/8/layout/radial6"/>
    <dgm:cxn modelId="{E93DA6A2-5477-43D8-8D0E-E5D8B7684E23}" type="presParOf" srcId="{509D4980-2C2F-43E2-B8D5-43F837F562DB}" destId="{AA6204D7-A0F3-4890-8369-0B3B40A2ACAC}" srcOrd="1" destOrd="0" presId="urn:microsoft.com/office/officeart/2005/8/layout/radial6"/>
    <dgm:cxn modelId="{E26C0295-C669-4DA0-9F9D-30608313178A}" type="presParOf" srcId="{509D4980-2C2F-43E2-B8D5-43F837F562DB}" destId="{BFAD71F2-3C00-4FB9-BC69-005ED3FAD8C0}" srcOrd="2" destOrd="0" presId="urn:microsoft.com/office/officeart/2005/8/layout/radial6"/>
    <dgm:cxn modelId="{4A3D1848-F32C-47C0-B698-96E806CF0047}" type="presParOf" srcId="{509D4980-2C2F-43E2-B8D5-43F837F562DB}" destId="{98B2211D-8518-419E-AD66-F5CEF714C787}" srcOrd="3" destOrd="0" presId="urn:microsoft.com/office/officeart/2005/8/layout/radial6"/>
    <dgm:cxn modelId="{2EF77A55-71AE-4421-B5C5-0B89A8065A02}" type="presParOf" srcId="{509D4980-2C2F-43E2-B8D5-43F837F562DB}" destId="{55EF1C8C-2403-42D5-96D8-52F0AEE40534}" srcOrd="4" destOrd="0" presId="urn:microsoft.com/office/officeart/2005/8/layout/radial6"/>
    <dgm:cxn modelId="{FE3180DF-C618-40EE-9FB7-9DE441CF3E4D}" type="presParOf" srcId="{509D4980-2C2F-43E2-B8D5-43F837F562DB}" destId="{90BEDA46-402D-487D-81FB-34E3A9C538A6}" srcOrd="5" destOrd="0" presId="urn:microsoft.com/office/officeart/2005/8/layout/radial6"/>
    <dgm:cxn modelId="{4C982548-E9A8-43C2-981D-577674E53930}" type="presParOf" srcId="{509D4980-2C2F-43E2-B8D5-43F837F562DB}" destId="{9E73DACC-0FC0-4893-95E0-4916E40A3B7E}" srcOrd="6" destOrd="0" presId="urn:microsoft.com/office/officeart/2005/8/layout/radial6"/>
    <dgm:cxn modelId="{0F96AE44-66E7-47AC-877D-F5D1FF79BE5F}" type="presParOf" srcId="{509D4980-2C2F-43E2-B8D5-43F837F562DB}" destId="{EEE6C0EB-FE1B-4D5A-BFA9-FC8CEB77F275}" srcOrd="7" destOrd="0" presId="urn:microsoft.com/office/officeart/2005/8/layout/radial6"/>
    <dgm:cxn modelId="{C5E181CE-109F-4F11-92EA-67537C998887}" type="presParOf" srcId="{509D4980-2C2F-43E2-B8D5-43F837F562DB}" destId="{FBBFE1EE-853F-4456-8235-F32C655E1B81}" srcOrd="8" destOrd="0" presId="urn:microsoft.com/office/officeart/2005/8/layout/radial6"/>
    <dgm:cxn modelId="{C25634E5-7D23-4F84-AA79-A4E728CAA43E}" type="presParOf" srcId="{509D4980-2C2F-43E2-B8D5-43F837F562DB}" destId="{92D69695-FA36-47CF-8161-5B6D2E4AE150}" srcOrd="9" destOrd="0" presId="urn:microsoft.com/office/officeart/2005/8/layout/radial6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B73EDEC-373B-4C6C-8CA1-73B7D7E9314C}" type="doc">
      <dgm:prSet loTypeId="urn:microsoft.com/office/officeart/2005/8/layout/arrow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B042A78A-2D26-4B6F-BC8A-5A660F5FAB7D}">
      <dgm:prSet phldrT="[Texto]"/>
      <dgm:spPr/>
      <dgm:t>
        <a:bodyPr/>
        <a:lstStyle/>
        <a:p>
          <a:r>
            <a:rPr lang="pt-BR" dirty="0" smtClean="0"/>
            <a:t>Omissão </a:t>
          </a:r>
          <a:r>
            <a:rPr lang="pt-BR" dirty="0" err="1" smtClean="0"/>
            <a:t>Microssistema</a:t>
          </a:r>
          <a:endParaRPr lang="pt-BR" dirty="0"/>
        </a:p>
      </dgm:t>
    </dgm:pt>
    <dgm:pt modelId="{E2B808C2-5D85-4AD5-A5EF-25E36880BC2A}" type="parTrans" cxnId="{BA6BF5E7-DBF1-44F7-AE75-43A4AD760184}">
      <dgm:prSet/>
      <dgm:spPr/>
      <dgm:t>
        <a:bodyPr/>
        <a:lstStyle/>
        <a:p>
          <a:endParaRPr lang="pt-BR"/>
        </a:p>
      </dgm:t>
    </dgm:pt>
    <dgm:pt modelId="{F094C63B-C843-4555-8A56-53BADE0E7B73}" type="sibTrans" cxnId="{BA6BF5E7-DBF1-44F7-AE75-43A4AD760184}">
      <dgm:prSet/>
      <dgm:spPr/>
      <dgm:t>
        <a:bodyPr/>
        <a:lstStyle/>
        <a:p>
          <a:endParaRPr lang="pt-BR"/>
        </a:p>
      </dgm:t>
    </dgm:pt>
    <dgm:pt modelId="{ADED9354-0CA0-461A-BEE0-4C9D219D3960}">
      <dgm:prSet phldrT="[Texto]"/>
      <dgm:spPr/>
      <dgm:t>
        <a:bodyPr/>
        <a:lstStyle/>
        <a:p>
          <a:r>
            <a:rPr lang="pt-BR" dirty="0" err="1" smtClean="0"/>
            <a:t>Macrossistema</a:t>
          </a:r>
          <a:endParaRPr lang="pt-BR" dirty="0" smtClean="0"/>
        </a:p>
        <a:p>
          <a:r>
            <a:rPr lang="pt-BR" dirty="0" err="1" smtClean="0"/>
            <a:t>Arts</a:t>
          </a:r>
          <a:r>
            <a:rPr lang="pt-BR" dirty="0" smtClean="0"/>
            <a:t> 115 a 124, do CPC</a:t>
          </a:r>
          <a:endParaRPr lang="pt-BR" dirty="0"/>
        </a:p>
      </dgm:t>
    </dgm:pt>
    <dgm:pt modelId="{19B544A4-A5CA-4BCC-B47D-9B03311220EE}" type="parTrans" cxnId="{5D1AB8F6-1AE0-4FCA-A6AA-3ED99AE2CEE7}">
      <dgm:prSet/>
      <dgm:spPr/>
      <dgm:t>
        <a:bodyPr/>
        <a:lstStyle/>
        <a:p>
          <a:endParaRPr lang="pt-BR"/>
        </a:p>
      </dgm:t>
    </dgm:pt>
    <dgm:pt modelId="{3231A958-50EC-484E-B70E-02DB149C2831}" type="sibTrans" cxnId="{5D1AB8F6-1AE0-4FCA-A6AA-3ED99AE2CEE7}">
      <dgm:prSet/>
      <dgm:spPr/>
      <dgm:t>
        <a:bodyPr/>
        <a:lstStyle/>
        <a:p>
          <a:endParaRPr lang="pt-BR"/>
        </a:p>
      </dgm:t>
    </dgm:pt>
    <dgm:pt modelId="{5E188682-FDCB-4DD4-9452-BC9193E0A1B4}" type="pres">
      <dgm:prSet presAssocID="{7B73EDEC-373B-4C6C-8CA1-73B7D7E9314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A93B0FA9-E2D1-4784-96D5-33FA4C29CE64}" type="pres">
      <dgm:prSet presAssocID="{B042A78A-2D26-4B6F-BC8A-5A660F5FAB7D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86B884C-4B3F-4982-8A5F-3882AC748520}" type="pres">
      <dgm:prSet presAssocID="{ADED9354-0CA0-461A-BEE0-4C9D219D3960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5D1AB8F6-1AE0-4FCA-A6AA-3ED99AE2CEE7}" srcId="{7B73EDEC-373B-4C6C-8CA1-73B7D7E9314C}" destId="{ADED9354-0CA0-461A-BEE0-4C9D219D3960}" srcOrd="1" destOrd="0" parTransId="{19B544A4-A5CA-4BCC-B47D-9B03311220EE}" sibTransId="{3231A958-50EC-484E-B70E-02DB149C2831}"/>
    <dgm:cxn modelId="{BA6BF5E7-DBF1-44F7-AE75-43A4AD760184}" srcId="{7B73EDEC-373B-4C6C-8CA1-73B7D7E9314C}" destId="{B042A78A-2D26-4B6F-BC8A-5A660F5FAB7D}" srcOrd="0" destOrd="0" parTransId="{E2B808C2-5D85-4AD5-A5EF-25E36880BC2A}" sibTransId="{F094C63B-C843-4555-8A56-53BADE0E7B73}"/>
    <dgm:cxn modelId="{0FE8C6ED-4A02-4BA5-8341-EA96F6F2A3D4}" type="presOf" srcId="{7B73EDEC-373B-4C6C-8CA1-73B7D7E9314C}" destId="{5E188682-FDCB-4DD4-9452-BC9193E0A1B4}" srcOrd="0" destOrd="0" presId="urn:microsoft.com/office/officeart/2005/8/layout/arrow5"/>
    <dgm:cxn modelId="{8D247CA3-ED27-44A8-8781-47CD0BCD9BF6}" type="presOf" srcId="{B042A78A-2D26-4B6F-BC8A-5A660F5FAB7D}" destId="{A93B0FA9-E2D1-4784-96D5-33FA4C29CE64}" srcOrd="0" destOrd="0" presId="urn:microsoft.com/office/officeart/2005/8/layout/arrow5"/>
    <dgm:cxn modelId="{B84BD501-4ED8-40F4-BDFD-6FB1490B1C05}" type="presOf" srcId="{ADED9354-0CA0-461A-BEE0-4C9D219D3960}" destId="{E86B884C-4B3F-4982-8A5F-3882AC748520}" srcOrd="0" destOrd="0" presId="urn:microsoft.com/office/officeart/2005/8/layout/arrow5"/>
    <dgm:cxn modelId="{0C3A51C5-B720-4DD0-A9F0-24D7DF008264}" type="presParOf" srcId="{5E188682-FDCB-4DD4-9452-BC9193E0A1B4}" destId="{A93B0FA9-E2D1-4784-96D5-33FA4C29CE64}" srcOrd="0" destOrd="0" presId="urn:microsoft.com/office/officeart/2005/8/layout/arrow5"/>
    <dgm:cxn modelId="{42EFFA92-AA58-4890-B02C-4C6794622F34}" type="presParOf" srcId="{5E188682-FDCB-4DD4-9452-BC9193E0A1B4}" destId="{E86B884C-4B3F-4982-8A5F-3882AC748520}" srcOrd="1" destOrd="0" presId="urn:microsoft.com/office/officeart/2005/8/layout/arrow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3427D5-8530-4E6B-A1A5-F1589F4B2A04}" type="datetimeFigureOut">
              <a:rPr lang="pt-BR" smtClean="0"/>
              <a:pPr/>
              <a:t>15/8/2012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638184-B003-460E-8A70-70A1DC7890C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ângulo retângul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grpSp>
        <p:nvGrpSpPr>
          <p:cNvPr id="2" name="Grupo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orma liv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Conector reto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83E269E-FC6A-459E-9C6E-A3D2A2FB9CCB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t-BR" dirty="0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F792EC-2A50-4B11-818D-7938436D9614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56EBBB-B9C3-4296-AEE8-0785FD6BC39D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101BFA-0EA9-401D-844B-B3A21348BA34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E3ABE2-71F1-4D7D-B5C5-817C1A1C92F3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7" name="Divis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Divis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D2B945-ABDE-4830-9A73-51BBBD032538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4D9BB6-C947-4F1C-86DB-8DF6A50721FB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3A3607-E16B-46BE-A050-881183DB863E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519A8C-766C-45A6-AD48-7EB98ECDF859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DD72E2B-6C40-4501-B31E-AD67F491035E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BR" dirty="0" smtClean="0"/>
              <a:t>Clique no ícone para adicionar uma imagem</a:t>
            </a:r>
            <a:endParaRPr kumimoji="0" lang="en-US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CF43017-9AF7-4636-8040-F6A25792B568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orma livre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Triângulo retângu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Conector reto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ivis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Divis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0B4F1A7-E684-4585-A798-19286ADB39D2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t-BR" dirty="0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rofessormiranda.blogspot.com/" TargetMode="External"/><Relationship Id="rId2" Type="http://schemas.openxmlformats.org/officeDocument/2006/relationships/hyperlink" Target="mailto:jpr.miranda@gmail.com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lanalto.gov.br/ccivil_03/leis/L9245.ht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lanalto.gov.br/ccivil_03/leis/L9245.ht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642942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/>
              <a:t>Disciplina: Juizados Especiais</a:t>
            </a:r>
            <a:endParaRPr lang="pt-BR" sz="32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2844" y="1142984"/>
            <a:ext cx="8715436" cy="4143404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pt-BR" sz="2600" dirty="0" smtClean="0"/>
              <a:t>AULA 2 – </a:t>
            </a:r>
            <a:r>
              <a:rPr lang="pt-BR" sz="2600" b="1" dirty="0" smtClean="0"/>
              <a:t>Competências: aspectos gerais</a:t>
            </a:r>
            <a:endParaRPr lang="pt-BR" sz="2300" dirty="0" smtClean="0"/>
          </a:p>
          <a:p>
            <a:pPr algn="l"/>
            <a:endParaRPr lang="pt-BR" sz="2600" dirty="0" smtClean="0"/>
          </a:p>
          <a:p>
            <a:pPr algn="l"/>
            <a:r>
              <a:rPr lang="pt-BR" sz="2600" dirty="0" smtClean="0"/>
              <a:t>Prof. </a:t>
            </a:r>
            <a:r>
              <a:rPr lang="pt-BR" sz="2600" dirty="0" err="1" smtClean="0"/>
              <a:t>Msc</a:t>
            </a:r>
            <a:r>
              <a:rPr lang="pt-BR" sz="2600" dirty="0" smtClean="0"/>
              <a:t>. João Paulo Rocha de Miranda</a:t>
            </a:r>
          </a:p>
          <a:p>
            <a:pPr algn="l"/>
            <a:r>
              <a:rPr lang="pt-BR" sz="1500" dirty="0" smtClean="0"/>
              <a:t>Advogado (UFMT) e  </a:t>
            </a:r>
            <a:r>
              <a:rPr lang="pt-BR" sz="1500" dirty="0" err="1" smtClean="0"/>
              <a:t>Zootecnista</a:t>
            </a:r>
            <a:r>
              <a:rPr lang="pt-BR" sz="1500" dirty="0" smtClean="0"/>
              <a:t> (UFSM)</a:t>
            </a:r>
          </a:p>
          <a:p>
            <a:pPr algn="l"/>
            <a:r>
              <a:rPr lang="pt-BR" sz="1500" dirty="0" smtClean="0"/>
              <a:t>Mestre em Direito Agroambiental (UFMT)</a:t>
            </a:r>
          </a:p>
          <a:p>
            <a:pPr algn="l"/>
            <a:r>
              <a:rPr lang="pt-BR" sz="1500" dirty="0" smtClean="0"/>
              <a:t>Especialista em Sociedade e Desenvolvimento Regional (UFMT)</a:t>
            </a:r>
          </a:p>
          <a:p>
            <a:pPr algn="l"/>
            <a:r>
              <a:rPr lang="pt-BR" sz="1500" dirty="0" smtClean="0"/>
              <a:t>Especialista em Direito Ambiental e desenvolvimento Sustentável (FESPMP-MT/UNIC)</a:t>
            </a:r>
          </a:p>
          <a:p>
            <a:pPr algn="l"/>
            <a:r>
              <a:rPr lang="pt-BR" sz="1500" dirty="0" smtClean="0"/>
              <a:t>Membro Comissão Meio Ambiente OAB-MT</a:t>
            </a:r>
          </a:p>
          <a:p>
            <a:pPr algn="l"/>
            <a:r>
              <a:rPr lang="pt-BR" sz="1500" dirty="0" smtClean="0"/>
              <a:t>Membro da Comissão Nacional de Saúde Ambiental do CFMVZ</a:t>
            </a:r>
          </a:p>
          <a:p>
            <a:pPr algn="l"/>
            <a:endParaRPr lang="pt-BR" sz="1500" dirty="0" smtClean="0"/>
          </a:p>
          <a:p>
            <a:pPr algn="l"/>
            <a:r>
              <a:rPr lang="pt-BR" sz="1500" dirty="0" smtClean="0"/>
              <a:t>CONTATOS:</a:t>
            </a:r>
          </a:p>
          <a:p>
            <a:pPr algn="l"/>
            <a:r>
              <a:rPr lang="pt-BR" sz="1500" dirty="0" err="1" smtClean="0"/>
              <a:t>E-mail</a:t>
            </a:r>
            <a:r>
              <a:rPr lang="pt-BR" sz="1500" dirty="0" smtClean="0"/>
              <a:t>: </a:t>
            </a:r>
            <a:r>
              <a:rPr lang="pt-BR" sz="1500" dirty="0" smtClean="0">
                <a:hlinkClick r:id="rId2"/>
              </a:rPr>
              <a:t>jpr.miranda@gmail.com</a:t>
            </a:r>
            <a:endParaRPr lang="pt-BR" sz="1500" dirty="0" smtClean="0"/>
          </a:p>
          <a:p>
            <a:pPr algn="l"/>
            <a:endParaRPr lang="pt-BR" sz="1500" dirty="0" smtClean="0"/>
          </a:p>
          <a:p>
            <a:pPr algn="l"/>
            <a:r>
              <a:rPr lang="pt-BR" sz="1500" dirty="0" err="1" smtClean="0"/>
              <a:t>Skype</a:t>
            </a:r>
            <a:r>
              <a:rPr lang="pt-BR" sz="1500" dirty="0" smtClean="0"/>
              <a:t>: </a:t>
            </a:r>
            <a:r>
              <a:rPr lang="pt-BR" sz="1500" dirty="0" err="1" smtClean="0"/>
              <a:t>jpr</a:t>
            </a:r>
            <a:r>
              <a:rPr lang="pt-BR" sz="1500" dirty="0" smtClean="0"/>
              <a:t>.</a:t>
            </a:r>
            <a:r>
              <a:rPr lang="pt-BR" sz="1500" dirty="0" err="1" smtClean="0"/>
              <a:t>miranda</a:t>
            </a:r>
            <a:endParaRPr lang="pt-BR" sz="1500" dirty="0" smtClean="0"/>
          </a:p>
          <a:p>
            <a:pPr algn="l"/>
            <a:endParaRPr lang="pt-BR" sz="1500" dirty="0" smtClean="0"/>
          </a:p>
          <a:p>
            <a:pPr algn="l"/>
            <a:r>
              <a:rPr lang="pt-BR" sz="1500" dirty="0" smtClean="0"/>
              <a:t>Blog: </a:t>
            </a:r>
            <a:r>
              <a:rPr lang="pt-BR" sz="1500" dirty="0" smtClean="0">
                <a:hlinkClick r:id="rId3"/>
              </a:rPr>
              <a:t>http://professormiranda.blogspot.com/</a:t>
            </a:r>
            <a:endParaRPr lang="pt-BR" sz="1500" dirty="0" smtClean="0"/>
          </a:p>
          <a:p>
            <a:pPr algn="l"/>
            <a:endParaRPr lang="pt-BR" sz="1500" dirty="0"/>
          </a:p>
        </p:txBody>
      </p:sp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</a:t>
            </a:fld>
            <a:endParaRPr lang="pt-BR" dirty="0"/>
          </a:p>
        </p:txBody>
      </p:sp>
      <p:pic>
        <p:nvPicPr>
          <p:cNvPr id="10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071538" cy="99258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28670"/>
          </a:xfrm>
        </p:spPr>
        <p:txBody>
          <a:bodyPr/>
          <a:lstStyle/>
          <a:p>
            <a:pPr algn="ctr"/>
            <a:r>
              <a:rPr lang="pt-BR" dirty="0" smtClean="0"/>
              <a:t>CONFLITO DE COMPETÊNCIAS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10</a:t>
            </a:fld>
            <a:endParaRPr lang="pt-BR" dirty="0"/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</p:nvPr>
        </p:nvGraphicFramePr>
        <p:xfrm>
          <a:off x="142844" y="1000108"/>
          <a:ext cx="8858312" cy="58578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aixaDeTexto 6"/>
          <p:cNvSpPr txBox="1"/>
          <p:nvPr/>
        </p:nvSpPr>
        <p:spPr>
          <a:xfrm>
            <a:off x="1857356" y="4000504"/>
            <a:ext cx="5715040" cy="646331"/>
          </a:xfrm>
          <a:prstGeom prst="rect">
            <a:avLst/>
          </a:prstGeom>
          <a:noFill/>
          <a:scene3d>
            <a:camera prst="orthographicFront">
              <a:rot lat="0" lon="0" rev="1620000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pt-BR" sz="3600" b="1" dirty="0" smtClean="0">
                <a:solidFill>
                  <a:srgbClr val="FF0000"/>
                </a:solidFill>
              </a:rPr>
              <a:t>SUBSIDIARIAMENTE</a:t>
            </a:r>
            <a:endParaRPr lang="pt-BR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0" y="857232"/>
            <a:ext cx="9001156" cy="600076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sz="2400" dirty="0" smtClean="0"/>
              <a:t>	</a:t>
            </a:r>
            <a:r>
              <a:rPr lang="pt-BR" sz="2400" b="1" u="sng" dirty="0" smtClean="0"/>
              <a:t>1) DEMANDA PROPOSTA  NA JUSTIÇA ESPECIALIZADA:</a:t>
            </a:r>
          </a:p>
          <a:p>
            <a:pPr algn="just">
              <a:buNone/>
            </a:pPr>
            <a:endParaRPr lang="pt-BR" sz="2400" dirty="0" smtClean="0"/>
          </a:p>
          <a:p>
            <a:pPr algn="just"/>
            <a:r>
              <a:rPr lang="pt-BR" sz="2400" dirty="0" smtClean="0"/>
              <a:t>Magistrado =</a:t>
            </a:r>
            <a:r>
              <a:rPr lang="pt-BR" sz="1400" dirty="0" smtClean="0"/>
              <a:t>em fase sucessiva</a:t>
            </a:r>
            <a:r>
              <a:rPr lang="pt-BR" sz="2400" dirty="0" smtClean="0">
                <a:latin typeface="Lucida Sans Unicode"/>
                <a:cs typeface="Lucida Sans Unicode"/>
              </a:rPr>
              <a:t>⇛</a:t>
            </a:r>
            <a:r>
              <a:rPr lang="pt-BR" sz="2400" dirty="0" smtClean="0"/>
              <a:t> reconhece sua incompetência</a:t>
            </a:r>
          </a:p>
          <a:p>
            <a:pPr algn="just"/>
            <a:endParaRPr lang="pt-BR" sz="2400" dirty="0" smtClean="0"/>
          </a:p>
          <a:p>
            <a:pPr lvl="1" algn="just"/>
            <a:r>
              <a:rPr lang="pt-BR" sz="2000" dirty="0" smtClean="0"/>
              <a:t>Extinção sem resolução de mérito (Art. 51, III, da Lei 9.099/95);</a:t>
            </a:r>
          </a:p>
          <a:p>
            <a:pPr lvl="1" algn="ctr">
              <a:buNone/>
            </a:pPr>
            <a:endParaRPr lang="pt-BR" sz="2000" dirty="0" smtClean="0"/>
          </a:p>
          <a:p>
            <a:pPr lvl="1" algn="ctr">
              <a:buNone/>
            </a:pPr>
            <a:r>
              <a:rPr lang="pt-BR" sz="2000" dirty="0" smtClean="0"/>
              <a:t>OU</a:t>
            </a:r>
          </a:p>
          <a:p>
            <a:pPr lvl="1" algn="ctr">
              <a:buNone/>
            </a:pPr>
            <a:endParaRPr lang="pt-BR" sz="2000" dirty="0" smtClean="0"/>
          </a:p>
          <a:p>
            <a:pPr lvl="1" algn="just"/>
            <a:r>
              <a:rPr lang="pt-BR" sz="2000" dirty="0" smtClean="0"/>
              <a:t>Redistribuir para a Justiça Comum</a:t>
            </a:r>
          </a:p>
          <a:p>
            <a:pPr algn="just"/>
            <a:endParaRPr lang="pt-BR" sz="2400" dirty="0" smtClean="0"/>
          </a:p>
          <a:p>
            <a:pPr algn="just"/>
            <a:endParaRPr lang="pt-BR" sz="2400" dirty="0" smtClean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28670"/>
          </a:xfrm>
        </p:spPr>
        <p:txBody>
          <a:bodyPr/>
          <a:lstStyle/>
          <a:p>
            <a:pPr algn="ctr"/>
            <a:r>
              <a:rPr lang="pt-BR" dirty="0" smtClean="0"/>
              <a:t>CONFLITO DE COMPETÊNCIAS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11</a:t>
            </a:fld>
            <a:endParaRPr lang="pt-BR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0" y="857232"/>
            <a:ext cx="9001156" cy="5429288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pt-BR" sz="2400" dirty="0" smtClean="0"/>
              <a:t>	</a:t>
            </a:r>
            <a:r>
              <a:rPr lang="pt-BR" sz="2400" b="1" u="sng" dirty="0" smtClean="0"/>
              <a:t>2) DEMANDA PROPOSTA  NA JUSTIÇA COMUM:</a:t>
            </a:r>
          </a:p>
          <a:p>
            <a:pPr algn="just">
              <a:buNone/>
            </a:pPr>
            <a:endParaRPr lang="pt-BR" sz="2400" dirty="0" smtClean="0"/>
          </a:p>
          <a:p>
            <a:pPr algn="just"/>
            <a:r>
              <a:rPr lang="pt-BR" sz="2400" dirty="0" smtClean="0"/>
              <a:t>Magistrado dá-se por incompetente</a:t>
            </a:r>
          </a:p>
          <a:p>
            <a:pPr algn="just"/>
            <a:endParaRPr lang="pt-BR" sz="2400" dirty="0" smtClean="0"/>
          </a:p>
          <a:p>
            <a:pPr lvl="1" algn="just"/>
            <a:r>
              <a:rPr lang="pt-BR" sz="2000" dirty="0" smtClean="0"/>
              <a:t>Remessa dos autos ao Juiz competente </a:t>
            </a:r>
            <a:r>
              <a:rPr lang="pt-BR" sz="2000" dirty="0" smtClean="0">
                <a:latin typeface="Lucida Sans Unicode"/>
                <a:cs typeface="Lucida Sans Unicode"/>
              </a:rPr>
              <a:t>⇛ </a:t>
            </a:r>
            <a:r>
              <a:rPr lang="pt-BR" sz="2000" dirty="0" smtClean="0"/>
              <a:t>Juizado Especial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Magistrado do Juizado entende não ser competente</a:t>
            </a:r>
          </a:p>
          <a:p>
            <a:pPr lvl="1" algn="just"/>
            <a:r>
              <a:rPr lang="pt-BR" sz="2000" dirty="0" smtClean="0"/>
              <a:t>Conflito entre Juízes de Juizados sob a jurisdição de mesmo Colégio recursal </a:t>
            </a:r>
            <a:r>
              <a:rPr lang="pt-BR" sz="1400" dirty="0" smtClean="0"/>
              <a:t>=incidente dirigido</a:t>
            </a:r>
            <a:r>
              <a:rPr lang="pt-BR" sz="1400" dirty="0" smtClean="0">
                <a:latin typeface="Lucida Sans Unicode"/>
                <a:cs typeface="Lucida Sans Unicode"/>
              </a:rPr>
              <a:t>⇛ </a:t>
            </a:r>
            <a:r>
              <a:rPr lang="pt-BR" sz="2000" b="1" u="sng" dirty="0" smtClean="0">
                <a:latin typeface="Lucida Sans Unicode"/>
                <a:cs typeface="Lucida Sans Unicode"/>
              </a:rPr>
              <a:t>Presidente do Colégio Recursal </a:t>
            </a:r>
            <a:r>
              <a:rPr lang="pt-BR" sz="1400" b="1" u="sng" dirty="0" smtClean="0">
                <a:solidFill>
                  <a:srgbClr val="FF0000"/>
                </a:solidFill>
                <a:latin typeface="Lucida Sans Unicode"/>
                <a:cs typeface="Lucida Sans Unicode"/>
              </a:rPr>
              <a:t>(VER ENUNCIADO 91 FONAJE)</a:t>
            </a:r>
          </a:p>
          <a:p>
            <a:pPr lvl="1" algn="just"/>
            <a:endParaRPr lang="pt-BR" sz="2000" dirty="0" smtClean="0">
              <a:latin typeface="Lucida Sans Unicode"/>
              <a:cs typeface="Lucida Sans Unicode"/>
            </a:endParaRPr>
          </a:p>
          <a:p>
            <a:pPr lvl="1" algn="just"/>
            <a:r>
              <a:rPr lang="pt-BR" sz="2000" dirty="0" smtClean="0"/>
              <a:t>Conflito entre Juízes de Juizados sob a jurisdição de </a:t>
            </a:r>
            <a:r>
              <a:rPr lang="pt-BR" sz="2000" dirty="0" smtClean="0">
                <a:latin typeface="Calibri"/>
              </a:rPr>
              <a:t>≠s</a:t>
            </a:r>
            <a:r>
              <a:rPr lang="pt-BR" sz="2000" dirty="0" smtClean="0"/>
              <a:t> Turmas recursais de mesma UF </a:t>
            </a:r>
            <a:r>
              <a:rPr lang="pt-BR" sz="1400" dirty="0" smtClean="0"/>
              <a:t>=incidente dirigido</a:t>
            </a:r>
            <a:r>
              <a:rPr lang="pt-BR" sz="1400" dirty="0" smtClean="0">
                <a:cs typeface="Lucida Sans Unicode"/>
              </a:rPr>
              <a:t>⇛ </a:t>
            </a:r>
            <a:r>
              <a:rPr lang="pt-BR" sz="2000" b="1" u="sng" dirty="0" smtClean="0">
                <a:cs typeface="Lucida Sans Unicode"/>
              </a:rPr>
              <a:t>Tribunal de Justiça</a:t>
            </a:r>
          </a:p>
          <a:p>
            <a:pPr lvl="1" algn="just"/>
            <a:endParaRPr lang="pt-BR" sz="2000" dirty="0" smtClean="0">
              <a:cs typeface="Lucida Sans Unicode"/>
            </a:endParaRPr>
          </a:p>
          <a:p>
            <a:pPr lvl="1" algn="just"/>
            <a:r>
              <a:rPr lang="pt-BR" sz="2000" dirty="0" smtClean="0"/>
              <a:t>Conflito entre Juízes e/ou Turmas recursais de </a:t>
            </a:r>
            <a:r>
              <a:rPr lang="pt-BR" sz="2000" dirty="0" smtClean="0">
                <a:latin typeface="Calibri"/>
              </a:rPr>
              <a:t>Estados distintos da Federação </a:t>
            </a:r>
            <a:r>
              <a:rPr lang="pt-BR" sz="1400" dirty="0" smtClean="0"/>
              <a:t>=incidente dirigido</a:t>
            </a:r>
            <a:r>
              <a:rPr lang="pt-BR" sz="1400" dirty="0" smtClean="0">
                <a:cs typeface="Lucida Sans Unicode"/>
              </a:rPr>
              <a:t>⇛ </a:t>
            </a:r>
            <a:r>
              <a:rPr lang="pt-BR" sz="2000" b="1" u="sng" dirty="0" smtClean="0">
                <a:cs typeface="Lucida Sans Unicode"/>
              </a:rPr>
              <a:t>Superior Tribunal de Justiça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28670"/>
          </a:xfrm>
        </p:spPr>
        <p:txBody>
          <a:bodyPr/>
          <a:lstStyle/>
          <a:p>
            <a:pPr algn="ctr"/>
            <a:r>
              <a:rPr lang="pt-BR" dirty="0" smtClean="0"/>
              <a:t>CONFLITO DE COMPETÊNCIAS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12</a:t>
            </a:fld>
            <a:endParaRPr lang="pt-BR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0" y="857232"/>
            <a:ext cx="9001156" cy="6000768"/>
          </a:xfrm>
        </p:spPr>
        <p:txBody>
          <a:bodyPr>
            <a:normAutofit/>
          </a:bodyPr>
          <a:lstStyle/>
          <a:p>
            <a:pPr algn="just"/>
            <a:r>
              <a:rPr lang="pt-BR" sz="2400" b="1" dirty="0" smtClean="0"/>
              <a:t>ENUNCIADO 3 - Lei local não poderá ampliar a competência do Juizado Especial</a:t>
            </a:r>
          </a:p>
          <a:p>
            <a:pPr algn="just"/>
            <a:endParaRPr lang="pt-BR" sz="2400" b="1" dirty="0" smtClean="0"/>
          </a:p>
          <a:p>
            <a:pPr algn="just"/>
            <a:r>
              <a:rPr lang="pt-BR" sz="2400" b="1" dirty="0" smtClean="0"/>
              <a:t>ENUNCIADO 54 - A menor complexidade da causa para a fixação da competência é aferida pelo objeto da prova e não em face do direito material.</a:t>
            </a:r>
          </a:p>
          <a:p>
            <a:pPr algn="just"/>
            <a:endParaRPr lang="pt-BR" sz="2400" b="1" dirty="0" smtClean="0"/>
          </a:p>
          <a:p>
            <a:pPr algn="just"/>
            <a:r>
              <a:rPr lang="pt-BR" sz="2400" b="1" dirty="0" smtClean="0"/>
              <a:t>ENUNCIADO 70 - As ações nas quais se discute a ilegalidade de juros não são complexas para o fim de fixação da competência dos Juizados Especiais, exceto quando exigirem perícia contábil</a:t>
            </a:r>
          </a:p>
          <a:p>
            <a:pPr algn="just"/>
            <a:endParaRPr lang="pt-BR" sz="2400" dirty="0" smtClean="0"/>
          </a:p>
          <a:p>
            <a:pPr algn="just"/>
            <a:endParaRPr lang="pt-BR" sz="2400" dirty="0" smtClean="0">
              <a:latin typeface="Calibri"/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28670"/>
          </a:xfrm>
        </p:spPr>
        <p:txBody>
          <a:bodyPr/>
          <a:lstStyle/>
          <a:p>
            <a:pPr algn="ctr"/>
            <a:r>
              <a:rPr lang="pt-BR" dirty="0" smtClean="0"/>
              <a:t>ENUNCIADOS FONAJE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13</a:t>
            </a:fld>
            <a:endParaRPr lang="pt-BR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0" y="857232"/>
            <a:ext cx="9001156" cy="6000768"/>
          </a:xfrm>
        </p:spPr>
        <p:txBody>
          <a:bodyPr>
            <a:normAutofit/>
          </a:bodyPr>
          <a:lstStyle/>
          <a:p>
            <a:pPr algn="just"/>
            <a:r>
              <a:rPr lang="pt-BR" sz="2400" b="1" dirty="0" smtClean="0"/>
              <a:t>ENUNCIADO 73 - As causas de competência dos Juizados Especiais em que forem comuns o objeto ou a causa de pedir poderão ser reunidas para efeito de instrução, se necessária, e julgamento.</a:t>
            </a:r>
          </a:p>
          <a:p>
            <a:pPr algn="just"/>
            <a:endParaRPr lang="pt-BR" sz="2400" b="1" dirty="0" smtClean="0"/>
          </a:p>
          <a:p>
            <a:pPr algn="just"/>
            <a:r>
              <a:rPr lang="pt-BR" sz="2400" b="1" dirty="0" smtClean="0"/>
              <a:t>ENUNCIADO 91 – (Substitui o ENUNCIADO 67) O conflito de competência entre juízes de Juizados Especiais vinculados à mesma Turma Recursal será decidido por esta. Inexistindo tal vinculação, será decidido pela Turma Recursal para a qual for distribuído </a:t>
            </a:r>
            <a:endParaRPr lang="pt-BR" sz="2400" dirty="0" smtClean="0"/>
          </a:p>
          <a:p>
            <a:pPr algn="just"/>
            <a:endParaRPr lang="pt-BR" sz="2400" dirty="0" smtClean="0">
              <a:latin typeface="Calibri"/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28670"/>
          </a:xfrm>
        </p:spPr>
        <p:txBody>
          <a:bodyPr/>
          <a:lstStyle/>
          <a:p>
            <a:pPr algn="ctr"/>
            <a:r>
              <a:rPr lang="pt-BR" dirty="0" smtClean="0"/>
              <a:t>ENUNCIADOS FONAJE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14</a:t>
            </a:fld>
            <a:endParaRPr lang="pt-BR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0" y="857232"/>
            <a:ext cx="9001156" cy="6000768"/>
          </a:xfrm>
        </p:spPr>
        <p:txBody>
          <a:bodyPr>
            <a:normAutofit/>
          </a:bodyPr>
          <a:lstStyle/>
          <a:p>
            <a:pPr algn="just"/>
            <a:r>
              <a:rPr lang="pt-BR" sz="2400" b="1" dirty="0" smtClean="0"/>
              <a:t>ENUNCIADO 139 (substitui o ENUNCIADO 32) -"A exclusão da competência do Sistema dos Juizados Especiais quanto às demandas sobre direitos ou interesses difusos ou coletivos, dentre eles os individuais homogêneos, aplica-se tanto para as demandas individuais de natureza </a:t>
            </a:r>
            <a:r>
              <a:rPr lang="pt-BR" sz="2400" b="1" dirty="0" err="1" smtClean="0"/>
              <a:t>multitudinária</a:t>
            </a:r>
            <a:r>
              <a:rPr lang="pt-BR" sz="2400" b="1" dirty="0" smtClean="0"/>
              <a:t> quanto para as ações coletivas. Se, no exercício de suas funções, os juízes e tribunais tiverem conhecimento de fatos que possam ensejar a propositura da ação civil coletiva, remeterão peças ao MP para as providencias cabíveis." </a:t>
            </a:r>
          </a:p>
          <a:p>
            <a:pPr algn="just"/>
            <a:endParaRPr lang="pt-BR" sz="2400" dirty="0" smtClean="0"/>
          </a:p>
          <a:p>
            <a:pPr algn="just"/>
            <a:endParaRPr lang="pt-BR" sz="2400" dirty="0" smtClean="0">
              <a:latin typeface="Calibri"/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28670"/>
          </a:xfrm>
        </p:spPr>
        <p:txBody>
          <a:bodyPr/>
          <a:lstStyle/>
          <a:p>
            <a:pPr algn="ctr"/>
            <a:r>
              <a:rPr lang="pt-BR" dirty="0" smtClean="0"/>
              <a:t>ENUNCIADOS FONAJE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15</a:t>
            </a:fld>
            <a:endParaRPr lang="pt-BR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1643050"/>
            <a:ext cx="8229600" cy="3643338"/>
          </a:xfrm>
        </p:spPr>
        <p:txBody>
          <a:bodyPr>
            <a:normAutofit/>
          </a:bodyPr>
          <a:lstStyle/>
          <a:p>
            <a:pPr algn="ctr"/>
            <a:r>
              <a:rPr lang="pt-BR" dirty="0" smtClean="0"/>
              <a:t>BOA TARDE!</a:t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BOA NOITE!</a:t>
            </a:r>
            <a:endParaRPr lang="pt-BR" dirty="0"/>
          </a:p>
        </p:txBody>
      </p:sp>
      <p:pic>
        <p:nvPicPr>
          <p:cNvPr id="6" name="Imagem 5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Disciplina: Juizados Especiais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0" y="785794"/>
            <a:ext cx="8929718" cy="5786478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pt-BR" dirty="0" smtClean="0"/>
              <a:t>	Art. 3º O Juizado Especial Cível tem competência para conciliação, processo e julgamento das causas cíveis de menor complexidade, assim consideradas: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I - as causas cujo valor não exceda a </a:t>
            </a:r>
            <a:r>
              <a:rPr lang="pt-BR" b="1" u="sng" dirty="0" smtClean="0"/>
              <a:t>quarenta vezes o salário mínimo</a:t>
            </a:r>
            <a:r>
              <a:rPr lang="pt-BR" dirty="0" smtClean="0"/>
              <a:t>;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II - as </a:t>
            </a:r>
            <a:r>
              <a:rPr lang="pt-BR" b="1" u="sng" dirty="0" smtClean="0"/>
              <a:t>enumeradas no art. 275, inciso II</a:t>
            </a:r>
            <a:r>
              <a:rPr lang="pt-BR" dirty="0" smtClean="0"/>
              <a:t>, do Código de Processo Civil;		</a:t>
            </a:r>
            <a:r>
              <a:rPr lang="pt-BR" dirty="0" smtClean="0">
                <a:solidFill>
                  <a:srgbClr val="FF0000"/>
                </a:solidFill>
              </a:rPr>
              <a:t>Até 40 salários mínimo.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III - a </a:t>
            </a:r>
            <a:r>
              <a:rPr lang="pt-BR" b="1" u="sng" dirty="0" smtClean="0"/>
              <a:t>ação de despejo para uso próprio</a:t>
            </a:r>
            <a:r>
              <a:rPr lang="pt-BR" dirty="0" smtClean="0"/>
              <a:t>;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IV - as </a:t>
            </a:r>
            <a:r>
              <a:rPr lang="pt-BR" b="1" u="sng" dirty="0" smtClean="0"/>
              <a:t>ações possessórias sobre bens imóveis</a:t>
            </a:r>
            <a:r>
              <a:rPr lang="pt-BR" dirty="0" smtClean="0"/>
              <a:t> de </a:t>
            </a:r>
            <a:r>
              <a:rPr lang="pt-BR" b="1" u="sng" dirty="0" smtClean="0"/>
              <a:t>valor não excedente</a:t>
            </a:r>
            <a:r>
              <a:rPr lang="pt-BR" b="1" dirty="0" smtClean="0"/>
              <a:t> </a:t>
            </a:r>
            <a:r>
              <a:rPr lang="pt-BR" dirty="0" smtClean="0"/>
              <a:t>ao fixado no inciso I deste artigo.</a:t>
            </a:r>
          </a:p>
          <a:p>
            <a:pPr algn="just">
              <a:lnSpc>
                <a:spcPct val="150000"/>
              </a:lnSpc>
              <a:buNone/>
            </a:pPr>
            <a:endParaRPr lang="pt-BR" dirty="0" smtClean="0"/>
          </a:p>
          <a:p>
            <a:pPr algn="r">
              <a:lnSpc>
                <a:spcPct val="150000"/>
              </a:lnSpc>
              <a:buNone/>
            </a:pPr>
            <a:r>
              <a:rPr lang="pt-BR" sz="1600" dirty="0" smtClean="0"/>
              <a:t>(Lei 9.099/95)</a:t>
            </a:r>
            <a:endParaRPr lang="pt-BR" sz="16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/>
              <a:t>COMPETÊNCIA DO JUIZADO ESPECIAL CÍVEL</a:t>
            </a:r>
            <a:endParaRPr lang="pt-BR" sz="32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</a:t>
            </a:fld>
            <a:endParaRPr lang="pt-BR" dirty="0"/>
          </a:p>
        </p:txBody>
      </p:sp>
      <p:sp>
        <p:nvSpPr>
          <p:cNvPr id="5" name="Texto explicativo em seta para cima 4"/>
          <p:cNvSpPr/>
          <p:nvPr/>
        </p:nvSpPr>
        <p:spPr>
          <a:xfrm>
            <a:off x="3071802" y="5214950"/>
            <a:ext cx="4286280" cy="1285884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Rol de matérias não exaustivo</a:t>
            </a:r>
            <a:endParaRPr lang="pt-BR" dirty="0"/>
          </a:p>
        </p:txBody>
      </p:sp>
      <p:cxnSp>
        <p:nvCxnSpPr>
          <p:cNvPr id="7" name="Conector de seta reta 6"/>
          <p:cNvCxnSpPr/>
          <p:nvPr/>
        </p:nvCxnSpPr>
        <p:spPr>
          <a:xfrm>
            <a:off x="2643174" y="3429000"/>
            <a:ext cx="107157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o explicativo em seta para a esquerda 8"/>
          <p:cNvSpPr/>
          <p:nvPr/>
        </p:nvSpPr>
        <p:spPr>
          <a:xfrm>
            <a:off x="6215074" y="3500438"/>
            <a:ext cx="2786082" cy="1000132"/>
          </a:xfrm>
          <a:prstGeom prst="lef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dirty="0" smtClean="0"/>
              <a:t>Independe do valor do imóvel, salvo c/c indenizatória</a:t>
            </a:r>
            <a:endParaRPr lang="pt-BR" sz="1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0" y="785794"/>
            <a:ext cx="8929718" cy="578647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dirty="0" smtClean="0"/>
              <a:t>	</a:t>
            </a:r>
            <a:r>
              <a:rPr lang="pt-BR" sz="2200" dirty="0" smtClean="0"/>
              <a:t>Assim, são de competência dos Juizados Especiais as seguintes ações, desde que, até 40 salários mínimos:</a:t>
            </a:r>
          </a:p>
          <a:p>
            <a:pPr algn="just"/>
            <a:r>
              <a:rPr lang="pt-BR" sz="2200" dirty="0" smtClean="0"/>
              <a:t>Individuais de consumo;</a:t>
            </a:r>
          </a:p>
          <a:p>
            <a:pPr algn="just"/>
            <a:r>
              <a:rPr lang="pt-BR" sz="2200" dirty="0" smtClean="0"/>
              <a:t>Imobiliárias;</a:t>
            </a:r>
          </a:p>
          <a:p>
            <a:pPr algn="just"/>
            <a:r>
              <a:rPr lang="pt-BR" sz="2200" dirty="0" smtClean="0"/>
              <a:t>Cobranças;</a:t>
            </a:r>
          </a:p>
          <a:p>
            <a:pPr algn="just"/>
            <a:r>
              <a:rPr lang="pt-BR" sz="2200" dirty="0" err="1" smtClean="0"/>
              <a:t>Ressarcitórias</a:t>
            </a:r>
            <a:r>
              <a:rPr lang="pt-BR" sz="2200" dirty="0" smtClean="0"/>
              <a:t>;</a:t>
            </a:r>
          </a:p>
          <a:p>
            <a:pPr algn="just"/>
            <a:r>
              <a:rPr lang="pt-BR" sz="2200" dirty="0" err="1" smtClean="0"/>
              <a:t>Declaratóriasconstitutivas</a:t>
            </a:r>
            <a:r>
              <a:rPr lang="pt-BR" sz="2200" dirty="0" smtClean="0"/>
              <a:t>;</a:t>
            </a:r>
          </a:p>
          <a:p>
            <a:pPr algn="just"/>
            <a:r>
              <a:rPr lang="pt-BR" sz="2200" dirty="0" smtClean="0"/>
              <a:t>Alvará;</a:t>
            </a:r>
          </a:p>
          <a:p>
            <a:pPr algn="just"/>
            <a:r>
              <a:rPr lang="pt-BR" sz="2200" dirty="0" smtClean="0"/>
              <a:t>Busca e apreensão;</a:t>
            </a:r>
          </a:p>
          <a:p>
            <a:pPr algn="just"/>
            <a:r>
              <a:rPr lang="pt-BR" sz="2200" dirty="0" smtClean="0"/>
              <a:t>Inibitórias;</a:t>
            </a:r>
          </a:p>
          <a:p>
            <a:pPr algn="just"/>
            <a:r>
              <a:rPr lang="pt-BR" sz="2200" dirty="0" smtClean="0"/>
              <a:t>Reivindicatórias de bens móveis;</a:t>
            </a:r>
          </a:p>
          <a:p>
            <a:pPr algn="just"/>
            <a:r>
              <a:rPr lang="pt-BR" sz="2200" dirty="0" smtClean="0"/>
              <a:t>Imissão de posse de bens móveis;</a:t>
            </a:r>
          </a:p>
          <a:p>
            <a:pPr algn="just"/>
            <a:r>
              <a:rPr lang="pt-BR" sz="2200" dirty="0" smtClean="0"/>
              <a:t>Possessórias mobiliárias.</a:t>
            </a:r>
            <a:endParaRPr lang="pt-BR" sz="22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/>
          <a:lstStyle/>
          <a:p>
            <a:pPr algn="ctr"/>
            <a:r>
              <a:rPr lang="pt-BR" dirty="0" smtClean="0"/>
              <a:t>Rol de matérias não exaustivo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</a:t>
            </a:fld>
            <a:endParaRPr lang="pt-B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0" y="785794"/>
            <a:ext cx="8929718" cy="5786478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pt-BR" dirty="0" smtClean="0"/>
              <a:t>	Art. 275.  Observar-se-á o procedimento sumário: </a:t>
            </a:r>
            <a:r>
              <a:rPr lang="pt-BR" dirty="0" smtClean="0">
                <a:hlinkClick r:id="rId2"/>
              </a:rPr>
              <a:t>(Redação dada pela Lei nº 9.245, de 1995)</a:t>
            </a:r>
            <a:endParaRPr lang="pt-BR" dirty="0" smtClean="0"/>
          </a:p>
          <a:p>
            <a:pPr algn="just">
              <a:buNone/>
            </a:pPr>
            <a:r>
              <a:rPr lang="pt-BR" dirty="0" smtClean="0"/>
              <a:t>	[...]</a:t>
            </a:r>
          </a:p>
          <a:p>
            <a:pPr algn="just">
              <a:buNone/>
            </a:pPr>
            <a:r>
              <a:rPr lang="pt-BR" dirty="0" smtClean="0"/>
              <a:t>	II - nas causas, qualquer que seja o valor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a) de arrendamento rural e de parceria agrícola;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b) de cobrança ao condômino de quaisquer quantias devidas ao condomínio;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c) de ressarcimento por danos em prédio urbano ou rústico;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d) de ressarcimento por danos causados em acidente de veículo de via terrestre;</a:t>
            </a:r>
          </a:p>
          <a:p>
            <a:pPr algn="just">
              <a:buNone/>
            </a:pPr>
            <a:r>
              <a:rPr lang="pt-BR" dirty="0" smtClean="0"/>
              <a:t>	</a:t>
            </a:r>
          </a:p>
          <a:p>
            <a:pPr algn="just">
              <a:buNone/>
            </a:pPr>
            <a:r>
              <a:rPr lang="pt-BR" dirty="0" smtClean="0"/>
              <a:t>	[...]</a:t>
            </a:r>
          </a:p>
          <a:p>
            <a:pPr algn="r">
              <a:lnSpc>
                <a:spcPct val="150000"/>
              </a:lnSpc>
              <a:buNone/>
            </a:pPr>
            <a:r>
              <a:rPr lang="pt-BR" sz="1600" dirty="0" smtClean="0"/>
              <a:t>(CPC)</a:t>
            </a:r>
            <a:endParaRPr lang="pt-BR" sz="16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/>
          <a:lstStyle/>
          <a:p>
            <a:pPr algn="ctr"/>
            <a:r>
              <a:rPr lang="pt-BR" dirty="0" smtClean="0"/>
              <a:t>COMPETÊNCIAS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4</a:t>
            </a:fld>
            <a:endParaRPr lang="pt-B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0" y="785794"/>
            <a:ext cx="8929718" cy="5786478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pt-BR" dirty="0" smtClean="0"/>
              <a:t>	Art. 275.  Observar-se-á o procedimento sumário: </a:t>
            </a:r>
            <a:r>
              <a:rPr lang="pt-BR" dirty="0" smtClean="0">
                <a:hlinkClick r:id="rId2"/>
              </a:rPr>
              <a:t>(Redação dada pela Lei nº 9.245, de 1995)</a:t>
            </a:r>
            <a:endParaRPr lang="pt-BR" dirty="0" smtClean="0"/>
          </a:p>
          <a:p>
            <a:pPr algn="just">
              <a:buNone/>
            </a:pPr>
            <a:r>
              <a:rPr lang="pt-BR" dirty="0" smtClean="0"/>
              <a:t>	[...]</a:t>
            </a:r>
          </a:p>
          <a:p>
            <a:pPr algn="just">
              <a:buNone/>
            </a:pPr>
            <a:r>
              <a:rPr lang="pt-BR" dirty="0" smtClean="0"/>
              <a:t>	II - nas causas, qualquer que seja o valor</a:t>
            </a:r>
          </a:p>
          <a:p>
            <a:pPr algn="just">
              <a:buNone/>
            </a:pPr>
            <a:r>
              <a:rPr lang="pt-BR" dirty="0" smtClean="0"/>
              <a:t>	[...]</a:t>
            </a:r>
          </a:p>
          <a:p>
            <a:pPr algn="just">
              <a:buNone/>
            </a:pPr>
            <a:r>
              <a:rPr lang="pt-BR" dirty="0" smtClean="0"/>
              <a:t>	e) de cobrança de seguro, relativamente aos danos causados em acidente de veículo, ressalvados os casos de processo de execução;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f) de cobrança de honorários dos profissionais liberais, ressalvado o disposto em legislação especial;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g) que versem sobre revogação de doação;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h) nos demais casos previstos em lei.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Parágrafo único. Este procedimento não será observado nas ações relativas ao estado e à capacidade das pessoas.</a:t>
            </a:r>
          </a:p>
          <a:p>
            <a:pPr algn="r">
              <a:lnSpc>
                <a:spcPct val="150000"/>
              </a:lnSpc>
              <a:buNone/>
            </a:pPr>
            <a:r>
              <a:rPr lang="pt-BR" sz="1600" dirty="0" smtClean="0"/>
              <a:t>(CPC)</a:t>
            </a:r>
            <a:endParaRPr lang="pt-BR" sz="16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/>
          <a:lstStyle/>
          <a:p>
            <a:pPr algn="ctr"/>
            <a:r>
              <a:rPr lang="pt-BR" dirty="0" smtClean="0"/>
              <a:t>COMPETÊNCIAS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5</a:t>
            </a:fld>
            <a:endParaRPr lang="pt-B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/>
          <a:lstStyle/>
          <a:p>
            <a:pPr algn="ctr"/>
            <a:r>
              <a:rPr lang="pt-BR" dirty="0" smtClean="0"/>
              <a:t>COMPETÊNCIAS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6</a:t>
            </a:fld>
            <a:endParaRPr lang="pt-BR" dirty="0"/>
          </a:p>
        </p:txBody>
      </p:sp>
      <p:sp>
        <p:nvSpPr>
          <p:cNvPr id="6" name="Espaço Reservado para Conteúdo 1"/>
          <p:cNvSpPr>
            <a:spLocks noGrp="1"/>
          </p:cNvSpPr>
          <p:nvPr>
            <p:ph idx="1"/>
          </p:nvPr>
        </p:nvSpPr>
        <p:spPr>
          <a:xfrm>
            <a:off x="0" y="785794"/>
            <a:ext cx="8929718" cy="5786478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pt-BR" dirty="0" smtClean="0"/>
              <a:t>	Art. 3º O Juizado Especial Cível tem competência para conciliação, processo e julgamento das causas cíveis de menor complexidade, assim consideradas:</a:t>
            </a:r>
          </a:p>
          <a:p>
            <a:pPr algn="just">
              <a:buNone/>
            </a:pPr>
            <a:r>
              <a:rPr lang="pt-BR" dirty="0" smtClean="0"/>
              <a:t>	[...]</a:t>
            </a:r>
          </a:p>
          <a:p>
            <a:pPr algn="just">
              <a:buNone/>
            </a:pPr>
            <a:r>
              <a:rPr lang="pt-BR" dirty="0" smtClean="0"/>
              <a:t> 	§ 1º Compete ao Juizado Especial promover a </a:t>
            </a:r>
            <a:r>
              <a:rPr lang="pt-BR" b="1" u="sng" dirty="0" smtClean="0"/>
              <a:t>execução</a:t>
            </a:r>
            <a:r>
              <a:rPr lang="pt-BR" dirty="0" smtClean="0"/>
              <a:t>:</a:t>
            </a:r>
          </a:p>
          <a:p>
            <a:pPr algn="just">
              <a:buNone/>
            </a:pPr>
            <a:r>
              <a:rPr lang="pt-BR" dirty="0" smtClean="0"/>
              <a:t>	I - dos </a:t>
            </a:r>
            <a:r>
              <a:rPr lang="pt-BR" b="1" u="sng" dirty="0" smtClean="0"/>
              <a:t>seus julgados</a:t>
            </a:r>
            <a:r>
              <a:rPr lang="pt-BR" dirty="0" smtClean="0"/>
              <a:t>;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II - </a:t>
            </a:r>
            <a:r>
              <a:rPr lang="pt-BR" b="1" u="sng" dirty="0" smtClean="0"/>
              <a:t>dos títulos executivos extrajudiciais</a:t>
            </a:r>
            <a:r>
              <a:rPr lang="pt-BR" dirty="0" smtClean="0"/>
              <a:t>, no valor de </a:t>
            </a:r>
            <a:r>
              <a:rPr lang="pt-BR" b="1" u="sng" dirty="0" smtClean="0"/>
              <a:t>até quarenta vezes o salário mínimo</a:t>
            </a:r>
            <a:r>
              <a:rPr lang="pt-BR" dirty="0" smtClean="0"/>
              <a:t>, observado o disposto no § 1º do art. 8º desta Lei.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§ 2º </a:t>
            </a:r>
            <a:r>
              <a:rPr lang="pt-BR" b="1" u="sng" dirty="0" smtClean="0"/>
              <a:t>Ficam excluídas</a:t>
            </a:r>
            <a:r>
              <a:rPr lang="pt-BR" b="1" dirty="0" smtClean="0"/>
              <a:t> </a:t>
            </a:r>
            <a:r>
              <a:rPr lang="pt-BR" dirty="0" smtClean="0"/>
              <a:t>da competência do Juizado Especial as </a:t>
            </a:r>
            <a:r>
              <a:rPr lang="pt-BR" b="1" u="sng" dirty="0" smtClean="0"/>
              <a:t>causas</a:t>
            </a:r>
            <a:r>
              <a:rPr lang="pt-BR" dirty="0" smtClean="0"/>
              <a:t> de </a:t>
            </a:r>
            <a:r>
              <a:rPr lang="pt-BR" b="1" u="sng" dirty="0" smtClean="0"/>
              <a:t>natureza alimentar, falimentar, fiscal e de interesse da Fazenda Pública, e também as relativas a acidentes de trabalho, a resíduos e ao estado e capacidade das pessoas</a:t>
            </a:r>
            <a:r>
              <a:rPr lang="pt-BR" dirty="0" smtClean="0"/>
              <a:t>, ainda que de cunho patrimonial.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§ 3º </a:t>
            </a:r>
            <a:r>
              <a:rPr lang="pt-BR" b="1" u="sng" dirty="0" smtClean="0"/>
              <a:t>A opção pelo procedimento</a:t>
            </a:r>
            <a:r>
              <a:rPr lang="pt-BR" b="1" dirty="0" smtClean="0"/>
              <a:t> </a:t>
            </a:r>
            <a:r>
              <a:rPr lang="pt-BR" dirty="0" smtClean="0"/>
              <a:t>previsto nesta Lei </a:t>
            </a:r>
            <a:r>
              <a:rPr lang="pt-BR" b="1" u="sng" dirty="0" smtClean="0"/>
              <a:t>importará</a:t>
            </a:r>
            <a:r>
              <a:rPr lang="pt-BR" dirty="0" smtClean="0"/>
              <a:t> em </a:t>
            </a:r>
            <a:r>
              <a:rPr lang="pt-BR" b="1" u="sng" dirty="0" smtClean="0"/>
              <a:t>renúncia ao crédito excedente</a:t>
            </a:r>
            <a:r>
              <a:rPr lang="pt-BR" b="1" dirty="0" smtClean="0"/>
              <a:t> </a:t>
            </a:r>
            <a:r>
              <a:rPr lang="pt-BR" dirty="0" smtClean="0"/>
              <a:t>ao limite estabelecido neste artigo, excetuada a hipótese de conciliação.</a:t>
            </a:r>
          </a:p>
          <a:p>
            <a:pPr algn="just">
              <a:lnSpc>
                <a:spcPct val="150000"/>
              </a:lnSpc>
              <a:buNone/>
            </a:pPr>
            <a:endParaRPr lang="pt-BR" dirty="0" smtClean="0"/>
          </a:p>
          <a:p>
            <a:pPr algn="r">
              <a:lnSpc>
                <a:spcPct val="150000"/>
              </a:lnSpc>
              <a:buNone/>
            </a:pPr>
            <a:r>
              <a:rPr lang="pt-BR" sz="1600" dirty="0" smtClean="0"/>
              <a:t>(Lei 9.099/95)</a:t>
            </a:r>
            <a:endParaRPr lang="pt-BR" sz="1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COMPETÊNCIA ABSOLUTA OU RELATIVA?</a:t>
            </a:r>
            <a:endParaRPr lang="pt-BR" sz="32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7</a:t>
            </a:fld>
            <a:endParaRPr lang="pt-BR" dirty="0"/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</p:nvPr>
        </p:nvGraphicFramePr>
        <p:xfrm>
          <a:off x="0" y="714356"/>
          <a:ext cx="9144000" cy="600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Nuvem 8"/>
          <p:cNvSpPr/>
          <p:nvPr/>
        </p:nvSpPr>
        <p:spPr>
          <a:xfrm>
            <a:off x="6000760" y="571480"/>
            <a:ext cx="3143240" cy="171451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Quando presentes critérios de admissibilidade</a:t>
            </a:r>
            <a:endParaRPr lang="pt-BR" dirty="0"/>
          </a:p>
        </p:txBody>
      </p:sp>
      <p:cxnSp>
        <p:nvCxnSpPr>
          <p:cNvPr id="11" name="Conector de seta reta 10"/>
          <p:cNvCxnSpPr/>
          <p:nvPr/>
        </p:nvCxnSpPr>
        <p:spPr>
          <a:xfrm>
            <a:off x="5357818" y="785794"/>
            <a:ext cx="857256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o explicativo em seta para baixo 11"/>
          <p:cNvSpPr/>
          <p:nvPr/>
        </p:nvSpPr>
        <p:spPr>
          <a:xfrm>
            <a:off x="214282" y="642918"/>
            <a:ext cx="3214710" cy="392909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600" b="1" u="sng" dirty="0" smtClean="0"/>
              <a:t>Permite a redistribuição para Justiça Comum se no curso do processo:</a:t>
            </a:r>
          </a:p>
          <a:p>
            <a:pPr algn="just">
              <a:buFont typeface="Arial" pitchFamily="34" charset="0"/>
              <a:buChar char="•"/>
            </a:pPr>
            <a:r>
              <a:rPr lang="pt-BR" sz="1600" dirty="0" smtClean="0"/>
              <a:t> Ultrapassar valor;</a:t>
            </a:r>
          </a:p>
          <a:p>
            <a:pPr algn="just">
              <a:buFont typeface="Arial" pitchFamily="34" charset="0"/>
              <a:buChar char="•"/>
            </a:pPr>
            <a:r>
              <a:rPr lang="pt-BR" sz="1600" dirty="0" smtClean="0"/>
              <a:t> Se tornar complexa;</a:t>
            </a:r>
          </a:p>
          <a:p>
            <a:pPr algn="just">
              <a:buFont typeface="Arial" pitchFamily="34" charset="0"/>
              <a:buChar char="•"/>
            </a:pPr>
            <a:r>
              <a:rPr lang="pt-BR" sz="1600" dirty="0" smtClean="0"/>
              <a:t> Necessitar citação edital;</a:t>
            </a:r>
          </a:p>
          <a:p>
            <a:pPr algn="just">
              <a:buFont typeface="Arial" pitchFamily="34" charset="0"/>
              <a:buChar char="•"/>
            </a:pPr>
            <a:r>
              <a:rPr lang="pt-BR" sz="1600" dirty="0" smtClean="0"/>
              <a:t> Falência ou insolvência;</a:t>
            </a:r>
          </a:p>
          <a:p>
            <a:pPr algn="just">
              <a:buFont typeface="Arial" pitchFamily="34" charset="0"/>
              <a:buChar char="•"/>
            </a:pPr>
            <a:r>
              <a:rPr lang="pt-BR" sz="1600" dirty="0" smtClean="0"/>
              <a:t> Incapacidade da parte;</a:t>
            </a:r>
          </a:p>
          <a:p>
            <a:pPr algn="just">
              <a:buFont typeface="Arial" pitchFamily="34" charset="0"/>
              <a:buChar char="•"/>
            </a:pPr>
            <a:r>
              <a:rPr lang="pt-BR" sz="1600" dirty="0" smtClean="0"/>
              <a:t> Prisão de uma das partes.</a:t>
            </a:r>
          </a:p>
          <a:p>
            <a:pPr algn="ctr"/>
            <a:endParaRPr lang="pt-B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COMPETÊNCIA LEGISLATIVA CONCORRENTE</a:t>
            </a:r>
            <a:endParaRPr lang="pt-BR" sz="32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8</a:t>
            </a:fld>
            <a:endParaRPr lang="pt-BR" dirty="0"/>
          </a:p>
        </p:txBody>
      </p:sp>
      <p:sp>
        <p:nvSpPr>
          <p:cNvPr id="6" name="Espaço Reservado para Conteúdo 1"/>
          <p:cNvSpPr>
            <a:spLocks noGrp="1"/>
          </p:cNvSpPr>
          <p:nvPr>
            <p:ph idx="1"/>
          </p:nvPr>
        </p:nvSpPr>
        <p:spPr>
          <a:xfrm>
            <a:off x="0" y="785794"/>
            <a:ext cx="8929718" cy="5786478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pt-BR" dirty="0" smtClean="0"/>
              <a:t>	Art. 24. Compete à União, aos Estados e ao Distrito Federal legislar concorrentemente sobre: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[...]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X - criação, funcionamento e processo do juizado de pequenas causas;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XI - procedimentos em matéria processual;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[...]</a:t>
            </a:r>
          </a:p>
          <a:p>
            <a:pPr algn="just">
              <a:lnSpc>
                <a:spcPct val="150000"/>
              </a:lnSpc>
              <a:buNone/>
            </a:pPr>
            <a:endParaRPr lang="pt-BR" dirty="0" smtClean="0"/>
          </a:p>
          <a:p>
            <a:pPr algn="r">
              <a:lnSpc>
                <a:spcPct val="150000"/>
              </a:lnSpc>
              <a:buNone/>
            </a:pPr>
            <a:r>
              <a:rPr lang="pt-BR" sz="1600" dirty="0" smtClean="0"/>
              <a:t>(CF/88)</a:t>
            </a:r>
            <a:endParaRPr lang="pt-BR" sz="1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1071570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COMPETÊNCIA LEGISLATIVA CONCORRENTE</a:t>
            </a:r>
            <a:endParaRPr lang="pt-BR" sz="32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9</a:t>
            </a:fld>
            <a:endParaRPr lang="pt-BR" dirty="0"/>
          </a:p>
        </p:txBody>
      </p:sp>
      <p:sp>
        <p:nvSpPr>
          <p:cNvPr id="6" name="Espaço Reservado para Conteúdo 1"/>
          <p:cNvSpPr>
            <a:spLocks noGrp="1"/>
          </p:cNvSpPr>
          <p:nvPr>
            <p:ph idx="1"/>
          </p:nvPr>
        </p:nvSpPr>
        <p:spPr>
          <a:xfrm>
            <a:off x="571472" y="1857364"/>
            <a:ext cx="7429552" cy="4714908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dirty="0" smtClean="0"/>
              <a:t>	Art. 93. Lei Estadual disporá sobre o Sistema de Juizados Especiais Cíveis e Criminais, sua organização, composição e competência.</a:t>
            </a:r>
          </a:p>
          <a:p>
            <a:pPr algn="r">
              <a:lnSpc>
                <a:spcPct val="150000"/>
              </a:lnSpc>
              <a:buNone/>
            </a:pPr>
            <a:r>
              <a:rPr lang="pt-BR" sz="1600" dirty="0" smtClean="0"/>
              <a:t>(Lei 9.099/95)</a:t>
            </a:r>
            <a:endParaRPr lang="pt-BR" sz="1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1897</TotalTime>
  <Words>457</Words>
  <Application>Microsoft Office PowerPoint</Application>
  <PresentationFormat>Apresentação na tela (4:3)</PresentationFormat>
  <Paragraphs>174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16</vt:i4>
      </vt:variant>
    </vt:vector>
  </HeadingPairs>
  <TitlesOfParts>
    <vt:vector size="17" baseType="lpstr">
      <vt:lpstr>Concurso</vt:lpstr>
      <vt:lpstr>Disciplina: Juizados Especiais</vt:lpstr>
      <vt:lpstr>COMPETÊNCIA DO JUIZADO ESPECIAL CÍVEL</vt:lpstr>
      <vt:lpstr>Rol de matérias não exaustivo</vt:lpstr>
      <vt:lpstr>COMPETÊNCIAS</vt:lpstr>
      <vt:lpstr>COMPETÊNCIAS</vt:lpstr>
      <vt:lpstr>COMPETÊNCIAS</vt:lpstr>
      <vt:lpstr>COMPETÊNCIA ABSOLUTA OU RELATIVA?</vt:lpstr>
      <vt:lpstr>COMPETÊNCIA LEGISLATIVA CONCORRENTE</vt:lpstr>
      <vt:lpstr>COMPETÊNCIA LEGISLATIVA CONCORRENTE</vt:lpstr>
      <vt:lpstr>CONFLITO DE COMPETÊNCIAS</vt:lpstr>
      <vt:lpstr>CONFLITO DE COMPETÊNCIAS</vt:lpstr>
      <vt:lpstr>CONFLITO DE COMPETÊNCIAS</vt:lpstr>
      <vt:lpstr>ENUNCIADOS FONAJE</vt:lpstr>
      <vt:lpstr>ENUNCIADOS FONAJE</vt:lpstr>
      <vt:lpstr>ENUNCIADOS FONAJE</vt:lpstr>
      <vt:lpstr>BOA TARDE!  BOA NOITE!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ASPECTOS CONCEITUAIS DO DIREITO TRIBUTÁRIO</dc:title>
  <dc:creator>Empresa</dc:creator>
  <cp:lastModifiedBy>Empresa</cp:lastModifiedBy>
  <cp:revision>238</cp:revision>
  <dcterms:created xsi:type="dcterms:W3CDTF">2011-02-08T02:22:21Z</dcterms:created>
  <dcterms:modified xsi:type="dcterms:W3CDTF">2012-08-15T19:29:48Z</dcterms:modified>
</cp:coreProperties>
</file>