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34"/>
  </p:notesMasterIdLst>
  <p:sldIdLst>
    <p:sldId id="479" r:id="rId2"/>
    <p:sldId id="415" r:id="rId3"/>
    <p:sldId id="439" r:id="rId4"/>
    <p:sldId id="442" r:id="rId5"/>
    <p:sldId id="443" r:id="rId6"/>
    <p:sldId id="437" r:id="rId7"/>
    <p:sldId id="444" r:id="rId8"/>
    <p:sldId id="416" r:id="rId9"/>
    <p:sldId id="446" r:id="rId10"/>
    <p:sldId id="463" r:id="rId11"/>
    <p:sldId id="447" r:id="rId12"/>
    <p:sldId id="448" r:id="rId13"/>
    <p:sldId id="464" r:id="rId14"/>
    <p:sldId id="449" r:id="rId15"/>
    <p:sldId id="450" r:id="rId16"/>
    <p:sldId id="451" r:id="rId17"/>
    <p:sldId id="468" r:id="rId18"/>
    <p:sldId id="465" r:id="rId19"/>
    <p:sldId id="457" r:id="rId20"/>
    <p:sldId id="469" r:id="rId21"/>
    <p:sldId id="470" r:id="rId22"/>
    <p:sldId id="471" r:id="rId23"/>
    <p:sldId id="466" r:id="rId24"/>
    <p:sldId id="472" r:id="rId25"/>
    <p:sldId id="473" r:id="rId26"/>
    <p:sldId id="474" r:id="rId27"/>
    <p:sldId id="467" r:id="rId28"/>
    <p:sldId id="475" r:id="rId29"/>
    <p:sldId id="476" r:id="rId30"/>
    <p:sldId id="477" r:id="rId31"/>
    <p:sldId id="478" r:id="rId32"/>
    <p:sldId id="339" r:id="rId33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FC2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81" autoAdjust="0"/>
  </p:normalViewPr>
  <p:slideViewPr>
    <p:cSldViewPr>
      <p:cViewPr varScale="1">
        <p:scale>
          <a:sx n="82" d="100"/>
          <a:sy n="82" d="100"/>
        </p:scale>
        <p:origin x="-1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52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66E3F3C-A325-4811-A3E4-4DDECB9B7958}" type="datetimeFigureOut">
              <a:rPr lang="pt-BR"/>
              <a:pPr>
                <a:defRPr/>
              </a:pPr>
              <a:t>21/5/2012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9349A22-F80B-4BB3-A8C5-1E8C073E76B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iângulo retângulo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upo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orma livre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Conector reto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  <p:sp>
        <p:nvSpPr>
          <p:cNvPr id="11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59500761-2307-4B95-9BC5-5B543970DB82}" type="datetime1">
              <a:rPr lang="pt-BR"/>
              <a:pPr>
                <a:defRPr/>
              </a:pPr>
              <a:t>21/5/2012</a:t>
            </a:fld>
            <a:endParaRPr lang="pt-BR"/>
          </a:p>
        </p:txBody>
      </p:sp>
      <p:sp>
        <p:nvSpPr>
          <p:cNvPr id="12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13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FBFFD8C6-471A-4858-97E0-A7B45805683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0EC10-509F-48B2-AD32-95AD34112B80}" type="datetime1">
              <a:rPr lang="pt-BR"/>
              <a:pPr>
                <a:defRPr/>
              </a:pPr>
              <a:t>21/5/2012</a:t>
            </a:fld>
            <a:endParaRPr lang="pt-BR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73D5A-8F3A-4550-8397-1491872EAEB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8B246-45B1-44A4-91FD-99BF967CE29D}" type="datetime1">
              <a:rPr lang="pt-BR"/>
              <a:pPr>
                <a:defRPr/>
              </a:pPr>
              <a:t>21/5/2012</a:t>
            </a:fld>
            <a:endParaRPr lang="pt-BR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44CF7-7C8B-44F5-BD24-267727DBEF5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7EC9B-E463-4AC7-9BA1-0EAAEEA4E0FB}" type="datetime1">
              <a:rPr lang="pt-BR"/>
              <a:pPr>
                <a:defRPr/>
              </a:pPr>
              <a:t>21/5/2012</a:t>
            </a:fld>
            <a:endParaRPr lang="pt-BR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4AA8D2-6567-41E2-8D5C-7008AAFBC99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visa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Divisa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161873D-3DB5-44C6-935D-CA864D5E49D7}" type="datetime1">
              <a:rPr lang="pt-BR"/>
              <a:pPr>
                <a:defRPr/>
              </a:pPr>
              <a:t>21/5/2012</a:t>
            </a:fld>
            <a:endParaRPr lang="pt-BR"/>
          </a:p>
        </p:txBody>
      </p:sp>
      <p:sp>
        <p:nvSpPr>
          <p:cNvPr id="7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8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7E63F79-4323-4742-8C56-89CB2D3FD4C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5B4E0A9-509F-4280-8998-D5AEC74C222F}" type="datetime1">
              <a:rPr lang="pt-BR"/>
              <a:pPr>
                <a:defRPr/>
              </a:pPr>
              <a:t>21/5/2012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57959E5-BCDA-46AC-A202-187086F1DD3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CBE6136-BCE5-49CB-923A-09815BB32FE7}" type="datetime1">
              <a:rPr lang="pt-BR"/>
              <a:pPr>
                <a:defRPr/>
              </a:pPr>
              <a:t>21/5/2012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231759D-110D-4AAC-A185-3A83A295FB1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09E3E51-850B-4E13-B005-7152D2EEF377}" type="datetime1">
              <a:rPr lang="pt-BR"/>
              <a:pPr>
                <a:defRPr/>
              </a:pPr>
              <a:t>21/5/2012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42F0D08-A3C9-4520-9978-DA801B10FF0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805FB9-B92E-4C45-9E5D-56A98AF23D2B}" type="datetime1">
              <a:rPr lang="pt-BR"/>
              <a:pPr>
                <a:defRPr/>
              </a:pPr>
              <a:t>21/5/2012</a:t>
            </a:fld>
            <a:endParaRPr lang="pt-BR"/>
          </a:p>
        </p:txBody>
      </p:sp>
      <p:sp>
        <p:nvSpPr>
          <p:cNvPr id="3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BAC82B-9C32-4A93-BF7A-7A79DE6C4EA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54334DF-43CF-4F37-9ECF-DC967A6E6CC0}" type="datetime1">
              <a:rPr lang="pt-BR"/>
              <a:pPr>
                <a:defRPr/>
              </a:pPr>
              <a:t>21/5/2012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45F1DB8-048F-4029-A302-98F0CD3BC23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rma livre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orma livre 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Triângulo retângulo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Conector reto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Divisa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Divisa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pt-BR" noProof="0" smtClean="0"/>
              <a:t>Clique no ícone para adicionar uma imagem</a:t>
            </a:r>
            <a:endParaRPr lang="en-US" noProof="0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1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FDD1F9A-2953-4174-941D-E6F31547A60A}" type="datetime1">
              <a:rPr lang="pt-BR"/>
              <a:pPr>
                <a:defRPr/>
              </a:pPr>
              <a:t>21/5/2012</a:t>
            </a:fld>
            <a:endParaRPr lang="pt-BR"/>
          </a:p>
        </p:txBody>
      </p:sp>
      <p:sp>
        <p:nvSpPr>
          <p:cNvPr id="12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13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1751389-CB9E-4C5E-ADF3-420CFFC327C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033" name="Espaço Reservado para Texto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smtClean="0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54CA2AB0-A4BB-461B-8868-34132BD5C2E6}" type="datetime1">
              <a:rPr lang="pt-BR"/>
              <a:pPr>
                <a:defRPr/>
              </a:pPr>
              <a:t>21/5/2012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072FEA85-5956-4C45-A7C4-DDB69687259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7" r:id="rId3"/>
    <p:sldLayoutId id="2147483698" r:id="rId4"/>
    <p:sldLayoutId id="2147483699" r:id="rId5"/>
    <p:sldLayoutId id="2147483700" r:id="rId6"/>
    <p:sldLayoutId id="2147483694" r:id="rId7"/>
    <p:sldLayoutId id="2147483701" r:id="rId8"/>
    <p:sldLayoutId id="2147483702" r:id="rId9"/>
    <p:sldLayoutId id="2147483693" r:id="rId10"/>
    <p:sldLayoutId id="2147483692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pr.miranda@gmail.com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professormiranda.blogspot.com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idx="4294967295"/>
          </p:nvPr>
        </p:nvSpPr>
        <p:spPr>
          <a:xfrm>
            <a:off x="0" y="0"/>
            <a:ext cx="9144000" cy="857256"/>
          </a:xfrm>
        </p:spPr>
        <p:txBody>
          <a:bodyPr anchor="b"/>
          <a:lstStyle/>
          <a:p>
            <a:pPr algn="ctr" eaLnBrk="1" hangingPunct="1">
              <a:defRPr/>
            </a:pPr>
            <a:r>
              <a:rPr lang="pt-BR" sz="3200" u="sng" dirty="0" smtClean="0"/>
              <a:t>DISCIPLINA: Direito Tributário</a:t>
            </a:r>
            <a:endParaRPr lang="pt-BR" sz="3200" u="sng" dirty="0"/>
          </a:p>
        </p:txBody>
      </p:sp>
      <p:pic>
        <p:nvPicPr>
          <p:cNvPr id="54275" name="Imagem 3" descr="C:\Users\katiaaparecida\AppData\Local\Microsoft\Windows\Temporary Internet Files\Low\Content.IE5\9TQ5L8YE\Marca FCR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62063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6" name="Imagem 4" descr="C:\Users\katiaaparecida\AppData\Local\Microsoft\Windows\Temporary Internet Files\Low\Content.IE5\9TQ5L8YE\Marca FCR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81938" y="0"/>
            <a:ext cx="1262062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7" name="Subtítulo 2"/>
          <p:cNvSpPr>
            <a:spLocks noGrp="1"/>
          </p:cNvSpPr>
          <p:nvPr>
            <p:ph type="subTitle" idx="4294967295"/>
          </p:nvPr>
        </p:nvSpPr>
        <p:spPr>
          <a:xfrm>
            <a:off x="0" y="1052513"/>
            <a:ext cx="8715375" cy="4019550"/>
          </a:xfrm>
        </p:spPr>
        <p:txBody>
          <a:bodyPr lIns="45720" rIns="45720"/>
          <a:lstStyle/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800" smtClean="0">
                <a:solidFill>
                  <a:schemeClr val="tx2"/>
                </a:solidFill>
              </a:rPr>
              <a:t>AULA 9 – Crédito Tributário e Lançamento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endParaRPr lang="pt-BR" sz="20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smtClean="0">
                <a:solidFill>
                  <a:schemeClr val="tx2"/>
                </a:solidFill>
              </a:rPr>
              <a:t>Prof. Msc. João Paulo Rocha de Miranda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smtClean="0">
                <a:solidFill>
                  <a:schemeClr val="tx2"/>
                </a:solidFill>
              </a:rPr>
              <a:t>Advogado (UFMT) e  Zootecnista (UFSM)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smtClean="0">
                <a:solidFill>
                  <a:schemeClr val="tx2"/>
                </a:solidFill>
              </a:rPr>
              <a:t>Mestre em Direito Agroambiental (UFMT)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smtClean="0">
                <a:solidFill>
                  <a:schemeClr val="tx2"/>
                </a:solidFill>
              </a:rPr>
              <a:t>Especialista em Sociedade e Desenvolvimento Regional (UFMT)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smtClean="0">
                <a:solidFill>
                  <a:schemeClr val="tx2"/>
                </a:solidFill>
              </a:rPr>
              <a:t>Especialista em Direito Ambiental e desenvolvimento Sustentável (FESPMP-MT/UNIC)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smtClean="0">
                <a:solidFill>
                  <a:schemeClr val="tx2"/>
                </a:solidFill>
              </a:rPr>
              <a:t>Membro Comissão Meio Ambiente OAB-MT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smtClean="0">
                <a:solidFill>
                  <a:schemeClr val="tx2"/>
                </a:solidFill>
              </a:rPr>
              <a:t>Membro da Comissão Nacional de Saúde Ambiental do CFMVZ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endParaRPr lang="pt-BR" sz="1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smtClean="0">
                <a:solidFill>
                  <a:schemeClr val="tx2"/>
                </a:solidFill>
              </a:rPr>
              <a:t>CONTATOS: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smtClean="0">
                <a:solidFill>
                  <a:schemeClr val="tx2"/>
                </a:solidFill>
              </a:rPr>
              <a:t>E-mail: </a:t>
            </a:r>
            <a:r>
              <a:rPr lang="pt-BR" sz="1400" smtClean="0">
                <a:solidFill>
                  <a:schemeClr val="tx2"/>
                </a:solidFill>
                <a:hlinkClick r:id="rId3"/>
              </a:rPr>
              <a:t>jpr.miranda@gmail.com</a:t>
            </a:r>
            <a:endParaRPr lang="pt-BR" sz="1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endParaRPr lang="pt-BR" sz="1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smtClean="0">
                <a:solidFill>
                  <a:schemeClr val="tx2"/>
                </a:solidFill>
              </a:rPr>
              <a:t>Skype: jpr.miranda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endParaRPr lang="pt-BR" sz="1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smtClean="0">
                <a:solidFill>
                  <a:schemeClr val="tx2"/>
                </a:solidFill>
              </a:rPr>
              <a:t>Blog: </a:t>
            </a:r>
            <a:r>
              <a:rPr lang="pt-BR" sz="1400" smtClean="0">
                <a:solidFill>
                  <a:schemeClr val="tx2"/>
                </a:solidFill>
                <a:hlinkClick r:id="rId4"/>
              </a:rPr>
              <a:t>http://professormiranda.blogspot.com/</a:t>
            </a:r>
            <a:endParaRPr lang="pt-BR" sz="1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endParaRPr lang="pt-BR" sz="70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428736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PRIVATIVAMENTE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FD028FD-873F-4CEB-9DDB-6BE8B2BA00FD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5366" name="Espaço Reservado para Conteúdo 4"/>
          <p:cNvSpPr>
            <a:spLocks noGrp="1"/>
          </p:cNvSpPr>
          <p:nvPr>
            <p:ph idx="1"/>
          </p:nvPr>
        </p:nvSpPr>
        <p:spPr>
          <a:xfrm>
            <a:off x="0" y="2000250"/>
            <a:ext cx="8929688" cy="4857750"/>
          </a:xfrm>
        </p:spPr>
        <p:txBody>
          <a:bodyPr/>
          <a:lstStyle/>
          <a:p>
            <a:pPr algn="just" eaLnBrk="1" hangingPunct="1">
              <a:lnSpc>
                <a:spcPct val="125000"/>
              </a:lnSpc>
              <a:buFont typeface="Wingdings 3" pitchFamily="18" charset="2"/>
              <a:buNone/>
              <a:defRPr/>
            </a:pPr>
            <a:r>
              <a:rPr lang="pt-BR" sz="2800" b="1" dirty="0" smtClean="0"/>
              <a:t>	</a:t>
            </a:r>
            <a:r>
              <a:rPr lang="pt-BR" sz="2400" b="1" dirty="0" smtClean="0"/>
              <a:t>Art. 142. Compete </a:t>
            </a:r>
            <a:r>
              <a:rPr lang="pt-BR" sz="2400" b="1" u="sng" cap="all" dirty="0" smtClean="0">
                <a:solidFill>
                  <a:srgbClr val="FF0000"/>
                </a:solidFill>
              </a:rPr>
              <a:t>privativamente</a:t>
            </a:r>
            <a:r>
              <a:rPr lang="pt-BR" sz="2400" b="1" dirty="0" smtClean="0"/>
              <a:t> à autoridade administrativa constituir o crédito tributário pelo lançamento, assim entendido o procedimento administrativo tendente a verificar a ocorrência do fato gerador da obrigação correspondente, determinar a matéria tributável, calcular o montante do tributo devido, identificar o sujeito passivo e, sendo caso, propor a aplicação da penalidade cabível.</a:t>
            </a:r>
          </a:p>
          <a:p>
            <a:pPr algn="just" eaLnBrk="1" hangingPunct="1">
              <a:lnSpc>
                <a:spcPct val="125000"/>
              </a:lnSpc>
              <a:buFont typeface="Wingdings 3" pitchFamily="18" charset="2"/>
              <a:buNone/>
              <a:defRPr/>
            </a:pPr>
            <a:r>
              <a:rPr lang="pt-BR" sz="2400" b="1" dirty="0" smtClean="0"/>
              <a:t>	(...)</a:t>
            </a:r>
            <a:endParaRPr lang="pt-BR" sz="2800" b="1" dirty="0" smtClean="0"/>
          </a:p>
          <a:p>
            <a:pPr algn="r" eaLnBrk="1" hangingPunct="1">
              <a:lnSpc>
                <a:spcPct val="150000"/>
              </a:lnSpc>
              <a:buFont typeface="Wingdings 3" pitchFamily="18" charset="2"/>
              <a:buNone/>
              <a:defRPr/>
            </a:pPr>
            <a:r>
              <a:rPr lang="pt-BR" sz="2000" b="1" dirty="0" smtClean="0"/>
              <a:t>(CTN)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57161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LANÇAMENTO = PRIVATIVO DA ADMINISTRAÇÃO PÚBLICA</a:t>
            </a:r>
            <a:endParaRPr lang="pt-BR" sz="36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F4D83A2-92F3-4770-93EF-146A45854459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24581" name="Espaço Reservado para Conteúdo 4"/>
          <p:cNvSpPr>
            <a:spLocks noGrp="1"/>
          </p:cNvSpPr>
          <p:nvPr>
            <p:ph idx="1"/>
          </p:nvPr>
        </p:nvSpPr>
        <p:spPr>
          <a:xfrm>
            <a:off x="0" y="2428875"/>
            <a:ext cx="9001125" cy="4429125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</a:pPr>
            <a:r>
              <a:rPr lang="pt-BR" sz="2400" b="1" smtClean="0"/>
              <a:t>CTN </a:t>
            </a:r>
            <a:r>
              <a:rPr lang="pt-BR" sz="2400" b="1" smtClean="0">
                <a:latin typeface="Calibri" pitchFamily="34" charset="0"/>
              </a:rPr>
              <a:t>→</a:t>
            </a:r>
            <a:r>
              <a:rPr lang="pt-BR" sz="2400" b="1" smtClean="0"/>
              <a:t> Atividade privativa</a:t>
            </a:r>
          </a:p>
          <a:p>
            <a:pPr algn="just" eaLnBrk="1" hangingPunct="1">
              <a:lnSpc>
                <a:spcPct val="150000"/>
              </a:lnSpc>
            </a:pPr>
            <a:endParaRPr lang="pt-BR" sz="2400" b="1" smtClean="0"/>
          </a:p>
          <a:p>
            <a:pPr algn="just" eaLnBrk="1" hangingPunct="1">
              <a:lnSpc>
                <a:spcPct val="150000"/>
              </a:lnSpc>
            </a:pPr>
            <a:r>
              <a:rPr lang="pt-BR" sz="2400" b="1" smtClean="0"/>
              <a:t>DOUTRINA </a:t>
            </a:r>
            <a:r>
              <a:rPr lang="pt-BR" sz="2400" b="1" smtClean="0">
                <a:latin typeface="Calibri" pitchFamily="34" charset="0"/>
              </a:rPr>
              <a:t>→</a:t>
            </a:r>
            <a:r>
              <a:rPr lang="pt-BR" sz="2400" b="1" smtClean="0"/>
              <a:t> reconhece possibilidade autolançamento</a:t>
            </a:r>
          </a:p>
          <a:p>
            <a:pPr algn="just" eaLnBrk="1" hangingPunct="1">
              <a:lnSpc>
                <a:spcPct val="150000"/>
              </a:lnSpc>
            </a:pPr>
            <a:endParaRPr lang="pt-BR" sz="2400" b="1" smtClean="0"/>
          </a:p>
          <a:p>
            <a:pPr lvl="1" algn="just" eaLnBrk="1" hangingPunct="1">
              <a:lnSpc>
                <a:spcPct val="150000"/>
              </a:lnSpc>
            </a:pPr>
            <a:r>
              <a:rPr lang="pt-BR" sz="2000" b="1" smtClean="0"/>
              <a:t>Lançamento por homologação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IRRETROATIVIDADE</a:t>
            </a:r>
            <a:endParaRPr lang="pt-BR" sz="36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C7F4672-11D4-4AF0-BAC2-025BC67C27EF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25606" name="Espaço Reservado para Conteúdo 4"/>
          <p:cNvSpPr>
            <a:spLocks noGrp="1"/>
          </p:cNvSpPr>
          <p:nvPr>
            <p:ph idx="1"/>
          </p:nvPr>
        </p:nvSpPr>
        <p:spPr>
          <a:xfrm>
            <a:off x="142875" y="1643063"/>
            <a:ext cx="8858250" cy="5214937"/>
          </a:xfrm>
        </p:spPr>
        <p:txBody>
          <a:bodyPr/>
          <a:lstStyle/>
          <a:p>
            <a:pPr marL="0" indent="0" algn="just">
              <a:buFont typeface="Wingdings 3" pitchFamily="18" charset="2"/>
              <a:buNone/>
              <a:defRPr/>
            </a:pPr>
            <a:r>
              <a:rPr lang="pt-BR" sz="2000" b="1" dirty="0" smtClean="0"/>
              <a:t>Art. 144. O </a:t>
            </a:r>
            <a:r>
              <a:rPr lang="pt-BR" sz="2000" b="1" u="sng" dirty="0" smtClean="0"/>
              <a:t>lançamento</a:t>
            </a:r>
            <a:r>
              <a:rPr lang="pt-BR" sz="2000" b="1" dirty="0" smtClean="0"/>
              <a:t> </a:t>
            </a:r>
            <a:r>
              <a:rPr lang="pt-BR" sz="2000" b="1" u="sng" dirty="0" smtClean="0"/>
              <a:t>reporta-se</a:t>
            </a:r>
            <a:r>
              <a:rPr lang="pt-BR" sz="2000" b="1" dirty="0" smtClean="0"/>
              <a:t> à </a:t>
            </a:r>
            <a:r>
              <a:rPr lang="pt-BR" sz="2000" b="1" u="sng" dirty="0" smtClean="0"/>
              <a:t>data</a:t>
            </a:r>
            <a:r>
              <a:rPr lang="pt-BR" sz="2000" b="1" dirty="0" smtClean="0"/>
              <a:t> da ocorrência do </a:t>
            </a:r>
            <a:r>
              <a:rPr lang="pt-BR" sz="2000" b="1" u="sng" dirty="0" smtClean="0"/>
              <a:t>fato gerador</a:t>
            </a:r>
            <a:r>
              <a:rPr lang="pt-BR" sz="2000" b="1" dirty="0" smtClean="0"/>
              <a:t> da obrigação e </a:t>
            </a:r>
            <a:r>
              <a:rPr lang="pt-BR" sz="2000" b="1" u="sng" dirty="0" smtClean="0"/>
              <a:t>rege-se pela lei então vigente</a:t>
            </a:r>
            <a:r>
              <a:rPr lang="pt-BR" sz="2000" b="1" dirty="0" smtClean="0"/>
              <a:t>, </a:t>
            </a:r>
            <a:r>
              <a:rPr lang="pt-BR" sz="2000" b="1" u="sng" dirty="0" smtClean="0"/>
              <a:t>ainda que posteriormente modificada ou revogada.</a:t>
            </a:r>
          </a:p>
          <a:p>
            <a:pPr marL="0" indent="0" algn="just">
              <a:buFont typeface="Wingdings 3" pitchFamily="18" charset="2"/>
              <a:buNone/>
              <a:defRPr/>
            </a:pPr>
            <a:endParaRPr lang="pt-BR" sz="2000" b="1" dirty="0" smtClean="0"/>
          </a:p>
          <a:p>
            <a:pPr marL="0" indent="0" algn="just">
              <a:buFont typeface="Wingdings 3" pitchFamily="18" charset="2"/>
              <a:buNone/>
              <a:defRPr/>
            </a:pPr>
            <a:r>
              <a:rPr lang="pt-BR" sz="2000" b="1" dirty="0" smtClean="0"/>
              <a:t>§ 1º </a:t>
            </a:r>
            <a:r>
              <a:rPr lang="pt-BR" sz="2000" b="1" u="sng" dirty="0" smtClean="0"/>
              <a:t>Aplica-se</a:t>
            </a:r>
            <a:r>
              <a:rPr lang="pt-BR" sz="2000" b="1" dirty="0" smtClean="0"/>
              <a:t> ao </a:t>
            </a:r>
            <a:r>
              <a:rPr lang="pt-BR" sz="2000" b="1" u="sng" dirty="0" smtClean="0"/>
              <a:t>lançamento</a:t>
            </a:r>
            <a:r>
              <a:rPr lang="pt-BR" sz="2000" b="1" dirty="0" smtClean="0"/>
              <a:t> a </a:t>
            </a:r>
            <a:r>
              <a:rPr lang="pt-BR" sz="2000" b="1" u="sng" dirty="0" smtClean="0"/>
              <a:t>legislação que, posteriormente à ocorrência do fato gerador</a:t>
            </a:r>
            <a:r>
              <a:rPr lang="pt-BR" sz="2000" b="1" dirty="0" smtClean="0"/>
              <a:t> da obrigação, </a:t>
            </a:r>
            <a:r>
              <a:rPr lang="pt-BR" sz="2000" b="1" u="sng" dirty="0" smtClean="0"/>
              <a:t>tenha instituído novos critérios de apuração</a:t>
            </a:r>
            <a:r>
              <a:rPr lang="pt-BR" sz="2000" b="1" dirty="0" smtClean="0"/>
              <a:t> ou </a:t>
            </a:r>
            <a:r>
              <a:rPr lang="pt-BR" sz="2000" b="1" u="sng" dirty="0" smtClean="0"/>
              <a:t>processos de fiscalização</a:t>
            </a:r>
            <a:r>
              <a:rPr lang="pt-BR" sz="2000" b="1" dirty="0" smtClean="0"/>
              <a:t>, </a:t>
            </a:r>
            <a:r>
              <a:rPr lang="pt-BR" sz="2000" b="1" u="sng" dirty="0" smtClean="0"/>
              <a:t>ampliado os poderes de investigação</a:t>
            </a:r>
            <a:r>
              <a:rPr lang="pt-BR" sz="2000" b="1" dirty="0" smtClean="0"/>
              <a:t> das autoridades administrativas, ou </a:t>
            </a:r>
            <a:r>
              <a:rPr lang="pt-BR" sz="2000" b="1" u="sng" dirty="0" smtClean="0"/>
              <a:t>outorgado ao crédito maiores garantias ou privilégios</a:t>
            </a:r>
            <a:r>
              <a:rPr lang="pt-BR" sz="2000" b="1" dirty="0" smtClean="0"/>
              <a:t>, </a:t>
            </a:r>
            <a:r>
              <a:rPr lang="pt-BR" sz="2000" b="1" u="sng" dirty="0" smtClean="0"/>
              <a:t>exceto</a:t>
            </a:r>
            <a:r>
              <a:rPr lang="pt-BR" sz="2000" b="1" dirty="0" smtClean="0"/>
              <a:t>, neste último caso, </a:t>
            </a:r>
            <a:r>
              <a:rPr lang="pt-BR" sz="2000" b="1" u="sng" dirty="0" smtClean="0"/>
              <a:t>para o efeito de atribuir responsabilidade tributária a terceiros</a:t>
            </a:r>
            <a:r>
              <a:rPr lang="pt-BR" sz="2000" b="1" dirty="0" smtClean="0"/>
              <a:t>.</a:t>
            </a:r>
          </a:p>
          <a:p>
            <a:pPr marL="0" indent="0" algn="just">
              <a:buFont typeface="Wingdings 3" pitchFamily="18" charset="2"/>
              <a:buNone/>
              <a:defRPr/>
            </a:pPr>
            <a:endParaRPr lang="pt-BR" sz="2000" b="1" dirty="0" smtClean="0"/>
          </a:p>
          <a:p>
            <a:pPr marL="0" indent="0" algn="just">
              <a:buFont typeface="Wingdings 3" pitchFamily="18" charset="2"/>
              <a:buNone/>
              <a:defRPr/>
            </a:pPr>
            <a:r>
              <a:rPr lang="pt-BR" sz="2000" b="1" dirty="0" smtClean="0"/>
              <a:t>§ 2º O disposto neste artigo </a:t>
            </a:r>
            <a:r>
              <a:rPr lang="pt-BR" sz="2000" b="1" u="sng" dirty="0" smtClean="0"/>
              <a:t>não se aplica aos impostos lançados por períodos certos de tempo</a:t>
            </a:r>
            <a:r>
              <a:rPr lang="pt-BR" sz="2000" b="1" dirty="0" smtClean="0"/>
              <a:t>, desde que a respectiva </a:t>
            </a:r>
            <a:r>
              <a:rPr lang="pt-BR" sz="2000" b="1" u="sng" dirty="0" smtClean="0"/>
              <a:t>lei fixe expressamente a data em que o fato gerador se considera ocorrido</a:t>
            </a:r>
            <a:r>
              <a:rPr lang="pt-BR" sz="2000" b="1" dirty="0" smtClean="0"/>
              <a:t>.</a:t>
            </a:r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  <a:defRPr/>
            </a:pPr>
            <a:endParaRPr lang="pt-BR" sz="2400" b="1" dirty="0" smtClean="0"/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  <a:defRPr/>
            </a:pPr>
            <a:endParaRPr lang="pt-BR" sz="2800" b="1" dirty="0" smtClean="0"/>
          </a:p>
          <a:p>
            <a:pPr algn="r" eaLnBrk="1" hangingPunct="1">
              <a:lnSpc>
                <a:spcPct val="150000"/>
              </a:lnSpc>
              <a:buFont typeface="Wingdings 3" pitchFamily="18" charset="2"/>
              <a:buNone/>
              <a:defRPr/>
            </a:pPr>
            <a:r>
              <a:rPr lang="pt-BR" sz="2000" b="1" dirty="0" smtClean="0"/>
              <a:t>(CTN)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LANÇAMENTO INALTERÁVEL</a:t>
            </a:r>
            <a:endParaRPr lang="pt-BR" sz="36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AAFC6AB-CDFE-459E-A140-B283C32C3202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26629" name="Espaço Reservado para Conteúdo 4"/>
          <p:cNvSpPr>
            <a:spLocks noGrp="1"/>
          </p:cNvSpPr>
          <p:nvPr>
            <p:ph idx="1"/>
          </p:nvPr>
        </p:nvSpPr>
        <p:spPr>
          <a:xfrm>
            <a:off x="142875" y="1643063"/>
            <a:ext cx="8858250" cy="5214937"/>
          </a:xfrm>
        </p:spPr>
        <p:txBody>
          <a:bodyPr/>
          <a:lstStyle/>
          <a:p>
            <a:pPr algn="just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b="1" smtClean="0"/>
              <a:t>	Art. 145. O </a:t>
            </a:r>
            <a:r>
              <a:rPr lang="pt-BR" sz="2400" b="1" u="sng" smtClean="0"/>
              <a:t>lançamento</a:t>
            </a:r>
            <a:r>
              <a:rPr lang="pt-BR" sz="2400" b="1" smtClean="0"/>
              <a:t> regularmente notificado ao sujeito passivo </a:t>
            </a:r>
            <a:r>
              <a:rPr lang="pt-BR" sz="2400" b="1" u="sng" smtClean="0"/>
              <a:t>só pode ser alterado em virtude de</a:t>
            </a:r>
            <a:r>
              <a:rPr lang="pt-BR" sz="2400" b="1" smtClean="0"/>
              <a:t>:</a:t>
            </a:r>
          </a:p>
          <a:p>
            <a:pPr algn="just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b="1" smtClean="0"/>
              <a:t>	I - </a:t>
            </a:r>
            <a:r>
              <a:rPr lang="pt-BR" sz="2400" b="1" u="sng" smtClean="0"/>
              <a:t>impugnação do sujeito passivo</a:t>
            </a:r>
            <a:r>
              <a:rPr lang="pt-BR" sz="2400" b="1" smtClean="0"/>
              <a:t>;</a:t>
            </a:r>
          </a:p>
          <a:p>
            <a:pPr algn="just">
              <a:lnSpc>
                <a:spcPct val="150000"/>
              </a:lnSpc>
              <a:buFont typeface="Wingdings 3" pitchFamily="18" charset="2"/>
              <a:buNone/>
            </a:pPr>
            <a:endParaRPr lang="pt-BR" sz="2400" b="1" smtClean="0"/>
          </a:p>
          <a:p>
            <a:pPr algn="just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b="1" smtClean="0"/>
              <a:t>	II - </a:t>
            </a:r>
            <a:r>
              <a:rPr lang="pt-BR" sz="2400" b="1" u="sng" smtClean="0"/>
              <a:t>recurso de ofício</a:t>
            </a:r>
            <a:r>
              <a:rPr lang="pt-BR" sz="2400" b="1" smtClean="0"/>
              <a:t>;</a:t>
            </a:r>
          </a:p>
          <a:p>
            <a:pPr algn="just">
              <a:lnSpc>
                <a:spcPct val="150000"/>
              </a:lnSpc>
              <a:buFont typeface="Wingdings 3" pitchFamily="18" charset="2"/>
              <a:buNone/>
            </a:pPr>
            <a:endParaRPr lang="pt-BR" sz="2400" b="1" smtClean="0"/>
          </a:p>
          <a:p>
            <a:pPr algn="just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b="1" smtClean="0"/>
              <a:t>	III - </a:t>
            </a:r>
            <a:r>
              <a:rPr lang="pt-BR" sz="2400" b="1" u="sng" smtClean="0"/>
              <a:t>iniciativa de ofício da autoridade administrativa</a:t>
            </a:r>
            <a:r>
              <a:rPr lang="pt-BR" sz="2400" b="1" smtClean="0"/>
              <a:t>, 	nos casos previstos no </a:t>
            </a:r>
            <a:r>
              <a:rPr lang="pt-BR" sz="2400" b="1" u="sng" smtClean="0">
                <a:solidFill>
                  <a:srgbClr val="FF0000"/>
                </a:solidFill>
              </a:rPr>
              <a:t>artigo 149</a:t>
            </a:r>
            <a:r>
              <a:rPr lang="pt-BR" sz="2400" b="1" smtClean="0"/>
              <a:t>.</a:t>
            </a:r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endParaRPr lang="pt-BR" sz="2800" b="1" smtClean="0"/>
          </a:p>
          <a:p>
            <a:pPr algn="r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000" b="1" smtClean="0"/>
              <a:t>(CTN)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428736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ERROS DE FATO E DE DIREITO</a:t>
            </a:r>
            <a:endParaRPr lang="pt-BR" sz="36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D05ED3F-4781-485D-8012-96342302DB84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pt-BR" dirty="0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dirty="0" smtClean="0"/>
          </a:p>
        </p:txBody>
      </p:sp>
      <p:sp>
        <p:nvSpPr>
          <p:cNvPr id="27653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75"/>
            <a:ext cx="9001125" cy="5000625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</a:pPr>
            <a:r>
              <a:rPr lang="pt-BR" sz="2400" b="1" smtClean="0"/>
              <a:t>ERROS DE FATO → Art. 149, CTN</a:t>
            </a:r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b="1" smtClean="0"/>
              <a:t>                                                    ↙</a:t>
            </a:r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b="1" smtClean="0"/>
              <a:t>  	Lançamento alterado de ofício</a:t>
            </a:r>
          </a:p>
          <a:p>
            <a:pPr algn="just" eaLnBrk="1" hangingPunct="1">
              <a:lnSpc>
                <a:spcPct val="150000"/>
              </a:lnSpc>
            </a:pPr>
            <a:endParaRPr lang="pt-BR" sz="2400" b="1" smtClean="0"/>
          </a:p>
          <a:p>
            <a:pPr algn="just" eaLnBrk="1" hangingPunct="1">
              <a:lnSpc>
                <a:spcPct val="150000"/>
              </a:lnSpc>
            </a:pPr>
            <a:r>
              <a:rPr lang="pt-BR" sz="2400" b="1" smtClean="0"/>
              <a:t>ERROS DE DIREITO → Art. 146, CTN</a:t>
            </a:r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b="1" smtClean="0"/>
              <a:t>                                                          ↙</a:t>
            </a:r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b="1" smtClean="0"/>
              <a:t>              Lançamento não modificado</a:t>
            </a:r>
            <a:endParaRPr lang="pt-BR" sz="1600" b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DC32650-A70A-47ED-BD41-BCC59D56BC06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28676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75"/>
            <a:ext cx="9001125" cy="5000625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b="1" smtClean="0"/>
              <a:t>	Art. 146. A </a:t>
            </a:r>
            <a:r>
              <a:rPr lang="pt-BR" sz="2400" b="1" u="sng" smtClean="0"/>
              <a:t>modificação introduzida</a:t>
            </a:r>
            <a:r>
              <a:rPr lang="pt-BR" sz="2400" b="1" smtClean="0"/>
              <a:t>, de ofício ou em conseqüência de decisão administrativa ou judicial, nos </a:t>
            </a:r>
            <a:r>
              <a:rPr lang="pt-BR" sz="2400" b="1" u="sng" smtClean="0"/>
              <a:t>critérios jurídicos adotados pela autoridade administrativa no exercício do lançamento</a:t>
            </a:r>
            <a:r>
              <a:rPr lang="pt-BR" sz="2400" b="1" smtClean="0"/>
              <a:t> somente pode ser efetivada, em relação a um mesmo sujeito passivo, quanto a </a:t>
            </a:r>
            <a:r>
              <a:rPr lang="pt-BR" sz="2400" b="1" u="sng" smtClean="0"/>
              <a:t>fato gerador ocorrido posteriormente à sua introdução</a:t>
            </a:r>
            <a:r>
              <a:rPr lang="pt-BR" sz="2400" b="1" smtClean="0"/>
              <a:t>.</a:t>
            </a:r>
            <a:endParaRPr lang="pt-BR" sz="2000" b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500174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000" dirty="0" smtClean="0"/>
              <a:t>MODALIDADES DE LANÇAMENTO TRIBUTÁRIO</a:t>
            </a:r>
            <a:endParaRPr lang="pt-BR" sz="30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9655CEF-4DC3-446A-8985-E926CC02DFE9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29701" name="Espaço Reservado para Conteúdo 4"/>
          <p:cNvSpPr>
            <a:spLocks noGrp="1"/>
          </p:cNvSpPr>
          <p:nvPr>
            <p:ph idx="1"/>
          </p:nvPr>
        </p:nvSpPr>
        <p:spPr>
          <a:xfrm>
            <a:off x="214313" y="2286000"/>
            <a:ext cx="8786812" cy="4572000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pt-BR" sz="2600" b="1" smtClean="0"/>
              <a:t>Lançamento de ofício ou direto</a:t>
            </a:r>
          </a:p>
          <a:p>
            <a:pPr algn="just" eaLnBrk="1" hangingPunct="1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pt-BR" sz="2600" b="1" smtClean="0"/>
              <a:t>Lançamento por declaração ou misto</a:t>
            </a:r>
          </a:p>
          <a:p>
            <a:pPr algn="just" eaLnBrk="1" hangingPunct="1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pt-BR" sz="2600" b="1" smtClean="0"/>
              <a:t>Lançamento por homologação ou autolançamento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500174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LANÇAMENTO DE OFÍCIO OU DIRETO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8C464A7-E759-4DE3-B8E1-8F6A62C30F5C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30725" name="Espaço Reservado para Conteúdo 4"/>
          <p:cNvSpPr>
            <a:spLocks noGrp="1"/>
          </p:cNvSpPr>
          <p:nvPr>
            <p:ph idx="1"/>
          </p:nvPr>
        </p:nvSpPr>
        <p:spPr>
          <a:xfrm>
            <a:off x="714375" y="2071688"/>
            <a:ext cx="7858125" cy="4786312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spcBef>
                <a:spcPts val="600"/>
              </a:spcBef>
            </a:pPr>
            <a:r>
              <a:rPr lang="pt-BR" sz="2400" b="1" smtClean="0"/>
              <a:t>Realizada pelo fisco que:</a:t>
            </a:r>
          </a:p>
          <a:p>
            <a:pPr lvl="1" algn="just" eaLnBrk="1" hangingPunct="1">
              <a:lnSpc>
                <a:spcPct val="150000"/>
              </a:lnSpc>
              <a:spcBef>
                <a:spcPts val="600"/>
              </a:spcBef>
            </a:pPr>
            <a:r>
              <a:rPr lang="pt-BR" sz="2000" b="1" smtClean="0"/>
              <a:t>Apura o montante devido</a:t>
            </a:r>
          </a:p>
          <a:p>
            <a:pPr lvl="1" algn="just" eaLnBrk="1" hangingPunct="1">
              <a:lnSpc>
                <a:spcPct val="150000"/>
              </a:lnSpc>
              <a:spcBef>
                <a:spcPts val="600"/>
              </a:spcBef>
            </a:pPr>
            <a:r>
              <a:rPr lang="pt-BR" sz="2000" b="1" smtClean="0"/>
              <a:t>Notifica o sujeito passivo a pagá-lo</a:t>
            </a:r>
          </a:p>
          <a:p>
            <a:pPr algn="just" eaLnBrk="1" hangingPunct="1">
              <a:lnSpc>
                <a:spcPct val="150000"/>
              </a:lnSpc>
              <a:spcBef>
                <a:spcPts val="600"/>
              </a:spcBef>
            </a:pPr>
            <a:endParaRPr lang="pt-BR" sz="2400" b="1" smtClean="0"/>
          </a:p>
          <a:p>
            <a:pPr algn="just" eaLnBrk="1" hangingPunct="1">
              <a:lnSpc>
                <a:spcPct val="150000"/>
              </a:lnSpc>
              <a:spcBef>
                <a:spcPts val="600"/>
              </a:spcBef>
            </a:pPr>
            <a:r>
              <a:rPr lang="pt-BR" sz="2400" b="1" smtClean="0"/>
              <a:t>Sem participação do sujeito passivo.</a:t>
            </a:r>
          </a:p>
          <a:p>
            <a:pPr algn="just" eaLnBrk="1" hangingPunct="1">
              <a:lnSpc>
                <a:spcPct val="150000"/>
              </a:lnSpc>
              <a:spcBef>
                <a:spcPts val="600"/>
              </a:spcBef>
            </a:pPr>
            <a:endParaRPr lang="pt-BR" sz="2400" b="1" smtClean="0"/>
          </a:p>
          <a:p>
            <a:pPr algn="just" eaLnBrk="1" hangingPunct="1">
              <a:lnSpc>
                <a:spcPct val="150000"/>
              </a:lnSpc>
              <a:spcBef>
                <a:spcPts val="600"/>
              </a:spcBef>
            </a:pPr>
            <a:r>
              <a:rPr lang="pt-BR" sz="2400" b="1" smtClean="0"/>
              <a:t>Ex: IPTU, IPVA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500174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LANÇAMENTO DE OFÍCIO OU DIRETO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D908DD-289B-4DE6-BA68-BCC9344698CE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31749" name="Espaço Reservado para Conteúdo 4"/>
          <p:cNvSpPr>
            <a:spLocks noGrp="1"/>
          </p:cNvSpPr>
          <p:nvPr>
            <p:ph idx="1"/>
          </p:nvPr>
        </p:nvSpPr>
        <p:spPr>
          <a:xfrm>
            <a:off x="714375" y="2071688"/>
            <a:ext cx="7858125" cy="4786312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spcBef>
                <a:spcPts val="600"/>
              </a:spcBef>
            </a:pPr>
            <a:r>
              <a:rPr lang="pt-BR" sz="2400" b="1" smtClean="0"/>
              <a:t>Quando a lei prevê originariamente</a:t>
            </a:r>
          </a:p>
          <a:p>
            <a:pPr algn="just" eaLnBrk="1" hangingPunct="1">
              <a:lnSpc>
                <a:spcPct val="150000"/>
              </a:lnSpc>
              <a:spcBef>
                <a:spcPts val="600"/>
              </a:spcBef>
            </a:pPr>
            <a:endParaRPr lang="pt-BR" sz="2400" b="1" smtClean="0"/>
          </a:p>
          <a:p>
            <a:pPr algn="just" eaLnBrk="1" hangingPunct="1">
              <a:lnSpc>
                <a:spcPct val="150000"/>
              </a:lnSpc>
              <a:spcBef>
                <a:spcPts val="600"/>
              </a:spcBef>
            </a:pPr>
            <a:r>
              <a:rPr lang="pt-BR" sz="2400" b="1" smtClean="0"/>
              <a:t>Revisar lançamentos feitos anteriomente por qualquer da modalidades</a:t>
            </a:r>
          </a:p>
          <a:p>
            <a:pPr algn="just" eaLnBrk="1" hangingPunct="1">
              <a:lnSpc>
                <a:spcPct val="150000"/>
              </a:lnSpc>
              <a:spcBef>
                <a:spcPts val="600"/>
              </a:spcBef>
            </a:pPr>
            <a:endParaRPr lang="pt-BR" sz="2400" b="1" smtClean="0"/>
          </a:p>
          <a:p>
            <a:pPr algn="just" eaLnBrk="1" hangingPunct="1">
              <a:lnSpc>
                <a:spcPct val="150000"/>
              </a:lnSpc>
              <a:spcBef>
                <a:spcPts val="600"/>
              </a:spcBef>
            </a:pPr>
            <a:r>
              <a:rPr lang="pt-BR" sz="2400" b="1" smtClean="0"/>
              <a:t>Efetivar lançamentos que deveriam ter sido feitos por outras modalidades e não foram </a:t>
            </a:r>
            <a:r>
              <a:rPr lang="pt-BR" sz="2400" b="1" u="sng" smtClean="0">
                <a:solidFill>
                  <a:srgbClr val="FF0000"/>
                </a:solidFill>
              </a:rPr>
              <a:t>(Art. 149, CTN)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ACC7FE-43C4-47FB-935D-04339E971616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pt-BR" dirty="0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dirty="0" smtClean="0"/>
          </a:p>
        </p:txBody>
      </p:sp>
      <p:sp>
        <p:nvSpPr>
          <p:cNvPr id="32772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75"/>
            <a:ext cx="8929688" cy="4429125"/>
          </a:xfrm>
        </p:spPr>
        <p:txBody>
          <a:bodyPr/>
          <a:lstStyle/>
          <a:p>
            <a:pPr algn="just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b="1" smtClean="0"/>
              <a:t>	Art. 149. O lançamento é efetuado e revisto de ofício pela autoridade administrativa nos seguintes casos:</a:t>
            </a:r>
          </a:p>
          <a:p>
            <a:pPr algn="just">
              <a:lnSpc>
                <a:spcPct val="150000"/>
              </a:lnSpc>
              <a:buFont typeface="Wingdings 3" pitchFamily="18" charset="2"/>
              <a:buNone/>
            </a:pPr>
            <a:endParaRPr lang="pt-BR" sz="2400" b="1" smtClean="0"/>
          </a:p>
          <a:p>
            <a:pPr algn="just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b="1" smtClean="0"/>
              <a:t>	I - quando a lei assim o determine;</a:t>
            </a:r>
          </a:p>
          <a:p>
            <a:pPr algn="just">
              <a:lnSpc>
                <a:spcPct val="150000"/>
              </a:lnSpc>
              <a:buFont typeface="Wingdings 3" pitchFamily="18" charset="2"/>
              <a:buNone/>
            </a:pPr>
            <a:endParaRPr lang="pt-BR" sz="2400" b="1" smtClean="0"/>
          </a:p>
          <a:p>
            <a:pPr algn="just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b="1" smtClean="0"/>
              <a:t>	(...)</a:t>
            </a:r>
          </a:p>
          <a:p>
            <a:pPr algn="r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000" b="1" smtClean="0"/>
              <a:t>(CTN)</a:t>
            </a:r>
          </a:p>
        </p:txBody>
      </p:sp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0" y="1285860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LANÇAMENTO DE OFÍCIO OU DIRETO</a:t>
            </a:r>
            <a:endParaRPr lang="pt-BR" sz="3200" u="sng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571612"/>
            <a:ext cx="82296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FATO GERADOR</a:t>
            </a:r>
            <a:endParaRPr lang="pt-BR" sz="36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AF1609-E6D5-4EF7-819A-9758C2D55CA2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5365" name="Espaço Reservado para Conteúdo 4"/>
          <p:cNvSpPr>
            <a:spLocks noGrp="1"/>
          </p:cNvSpPr>
          <p:nvPr>
            <p:ph idx="1"/>
          </p:nvPr>
        </p:nvSpPr>
        <p:spPr>
          <a:xfrm>
            <a:off x="714375" y="2500313"/>
            <a:ext cx="7786688" cy="3786187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800" b="1" smtClean="0"/>
              <a:t>	Art. 114. </a:t>
            </a:r>
            <a:r>
              <a:rPr lang="pt-BR" sz="2800" b="1" u="sng" smtClean="0"/>
              <a:t>Fato gerador</a:t>
            </a:r>
            <a:r>
              <a:rPr lang="pt-BR" sz="2800" b="1" smtClean="0"/>
              <a:t> da </a:t>
            </a:r>
            <a:r>
              <a:rPr lang="pt-BR" sz="2800" b="1" u="sng" smtClean="0"/>
              <a:t>obrigação principal</a:t>
            </a:r>
            <a:r>
              <a:rPr lang="pt-BR" sz="2800" b="1" smtClean="0"/>
              <a:t> é a </a:t>
            </a:r>
            <a:r>
              <a:rPr lang="pt-BR" sz="2800" b="1" u="sng" smtClean="0"/>
              <a:t>situação</a:t>
            </a:r>
            <a:r>
              <a:rPr lang="pt-BR" sz="2800" b="1" smtClean="0"/>
              <a:t> definida em </a:t>
            </a:r>
            <a:r>
              <a:rPr lang="pt-BR" sz="2800" b="1" u="sng" smtClean="0"/>
              <a:t>lei</a:t>
            </a:r>
            <a:r>
              <a:rPr lang="pt-BR" sz="2800" b="1" smtClean="0"/>
              <a:t> como </a:t>
            </a:r>
            <a:r>
              <a:rPr lang="pt-BR" sz="2800" b="1" u="sng" smtClean="0"/>
              <a:t>necessária</a:t>
            </a:r>
            <a:r>
              <a:rPr lang="pt-BR" sz="2800" b="1" smtClean="0"/>
              <a:t> e </a:t>
            </a:r>
            <a:r>
              <a:rPr lang="pt-BR" sz="2800" b="1" u="sng" smtClean="0"/>
              <a:t>suficiente</a:t>
            </a:r>
            <a:r>
              <a:rPr lang="pt-BR" sz="2800" b="1" smtClean="0"/>
              <a:t> à sua </a:t>
            </a:r>
            <a:r>
              <a:rPr lang="pt-BR" sz="2800" b="1" u="sng" smtClean="0"/>
              <a:t>ocorrência</a:t>
            </a:r>
            <a:r>
              <a:rPr lang="pt-BR" sz="2800" b="1" smtClean="0"/>
              <a:t>.</a:t>
            </a:r>
          </a:p>
          <a:p>
            <a:pPr algn="r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000" b="1" smtClean="0"/>
              <a:t>(CTN)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428736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ERROS DE FATO E DE DIREITO</a:t>
            </a:r>
            <a:endParaRPr lang="pt-BR" sz="36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9DA9165-3607-4F14-8042-841A7584F431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pt-BR" dirty="0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dirty="0" smtClean="0"/>
          </a:p>
        </p:txBody>
      </p:sp>
      <p:sp>
        <p:nvSpPr>
          <p:cNvPr id="33797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75"/>
            <a:ext cx="9001125" cy="5000625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</a:pPr>
            <a:r>
              <a:rPr lang="pt-BR" sz="2400" b="1" smtClean="0"/>
              <a:t>ERROS DE FATO → Art. 149, CTN</a:t>
            </a:r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b="1" smtClean="0"/>
              <a:t>                                                    ↙</a:t>
            </a:r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b="1" smtClean="0"/>
              <a:t>  	Lançamento alterado de ofício</a:t>
            </a:r>
          </a:p>
          <a:p>
            <a:pPr algn="just" eaLnBrk="1" hangingPunct="1">
              <a:lnSpc>
                <a:spcPct val="150000"/>
              </a:lnSpc>
            </a:pPr>
            <a:endParaRPr lang="pt-BR" sz="2400" b="1" smtClean="0"/>
          </a:p>
          <a:p>
            <a:pPr algn="just" eaLnBrk="1" hangingPunct="1">
              <a:lnSpc>
                <a:spcPct val="150000"/>
              </a:lnSpc>
            </a:pPr>
            <a:r>
              <a:rPr lang="pt-BR" sz="2400" b="1" smtClean="0"/>
              <a:t>ERROS DE DIREITO → Art. 146, CTN</a:t>
            </a:r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b="1" smtClean="0"/>
              <a:t>                                                          ↙</a:t>
            </a:r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b="1" smtClean="0"/>
              <a:t>              Lançamento não modificado</a:t>
            </a:r>
            <a:endParaRPr lang="pt-BR" sz="1600" b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428736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ERROS DE FATO</a:t>
            </a:r>
            <a:endParaRPr lang="pt-BR" sz="36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02C03AF-B08F-41AA-B796-CD03F82A3644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pt-BR" dirty="0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dirty="0" smtClean="0"/>
          </a:p>
        </p:txBody>
      </p:sp>
      <p:sp>
        <p:nvSpPr>
          <p:cNvPr id="34821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75"/>
            <a:ext cx="9001125" cy="5000625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</a:pPr>
            <a:r>
              <a:rPr lang="pt-BR" sz="2400" b="1" smtClean="0"/>
              <a:t>Fiscal lança um tributo aplicando alíquota de 10% para venda de motor elétrico</a:t>
            </a:r>
          </a:p>
          <a:p>
            <a:pPr algn="just" eaLnBrk="1" hangingPunct="1">
              <a:lnSpc>
                <a:spcPct val="150000"/>
              </a:lnSpc>
            </a:pPr>
            <a:endParaRPr lang="pt-BR" sz="2400" b="1" smtClean="0"/>
          </a:p>
          <a:p>
            <a:pPr algn="just" eaLnBrk="1" hangingPunct="1">
              <a:lnSpc>
                <a:spcPct val="150000"/>
              </a:lnSpc>
            </a:pPr>
            <a:r>
              <a:rPr lang="pt-BR" sz="2400" b="1" smtClean="0"/>
              <a:t>Posteriormente verifica que se tratava de venda de motor a diesel, cuja alíquota é de 15% </a:t>
            </a:r>
            <a:r>
              <a:rPr lang="pt-BR" sz="2400" b="1" smtClean="0">
                <a:latin typeface="Calibri" pitchFamily="34" charset="0"/>
              </a:rPr>
              <a:t>→</a:t>
            </a:r>
            <a:r>
              <a:rPr lang="pt-BR" sz="2400" b="1" smtClean="0"/>
              <a:t> ERRO DE FATO</a:t>
            </a:r>
          </a:p>
          <a:p>
            <a:pPr algn="just" eaLnBrk="1" hangingPunct="1">
              <a:lnSpc>
                <a:spcPct val="150000"/>
              </a:lnSpc>
            </a:pPr>
            <a:endParaRPr lang="pt-BR" sz="2400" b="1" smtClean="0"/>
          </a:p>
          <a:p>
            <a:pPr algn="just" eaLnBrk="1" hangingPunct="1">
              <a:lnSpc>
                <a:spcPct val="150000"/>
              </a:lnSpc>
            </a:pPr>
            <a:r>
              <a:rPr lang="pt-BR" sz="2400" b="1" smtClean="0"/>
              <a:t>Deve rever o lançamento aplicando alíquota de 15%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ERROS DE DIREITO</a:t>
            </a:r>
            <a:endParaRPr lang="pt-BR" sz="36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683AD5-BAC6-483F-B4F3-A78D20E8511D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pt-BR" dirty="0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dirty="0" smtClean="0"/>
          </a:p>
        </p:txBody>
      </p:sp>
      <p:sp>
        <p:nvSpPr>
          <p:cNvPr id="35845" name="Espaço Reservado para Conteúdo 4"/>
          <p:cNvSpPr>
            <a:spLocks noGrp="1"/>
          </p:cNvSpPr>
          <p:nvPr>
            <p:ph idx="1"/>
          </p:nvPr>
        </p:nvSpPr>
        <p:spPr>
          <a:xfrm>
            <a:off x="0" y="1643063"/>
            <a:ext cx="9001125" cy="5214937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</a:pPr>
            <a:r>
              <a:rPr lang="pt-BR" sz="2400" b="1" smtClean="0"/>
              <a:t>Fiscal lança um tributo aplicando alíquota de 10% para venda de motor a diesel</a:t>
            </a:r>
          </a:p>
          <a:p>
            <a:pPr algn="just" eaLnBrk="1" hangingPunct="1">
              <a:lnSpc>
                <a:spcPct val="150000"/>
              </a:lnSpc>
            </a:pPr>
            <a:endParaRPr lang="pt-BR" sz="2400" b="1" smtClean="0"/>
          </a:p>
          <a:p>
            <a:pPr algn="just" eaLnBrk="1" hangingPunct="1">
              <a:lnSpc>
                <a:spcPct val="150000"/>
              </a:lnSpc>
            </a:pPr>
            <a:r>
              <a:rPr lang="pt-BR" sz="2400" b="1" smtClean="0"/>
              <a:t>Posteriormente verifica que interpretou incorretamente a lei aplicando alíquota de 10%, quando o devido era de 15% </a:t>
            </a:r>
            <a:r>
              <a:rPr lang="pt-BR" sz="2400" b="1" smtClean="0">
                <a:latin typeface="Calibri" pitchFamily="34" charset="0"/>
              </a:rPr>
              <a:t>→</a:t>
            </a:r>
            <a:r>
              <a:rPr lang="pt-BR" sz="2400" b="1" smtClean="0"/>
              <a:t> ERRO DE DIREITO</a:t>
            </a:r>
          </a:p>
          <a:p>
            <a:pPr algn="just" eaLnBrk="1" hangingPunct="1">
              <a:lnSpc>
                <a:spcPct val="150000"/>
              </a:lnSpc>
            </a:pPr>
            <a:endParaRPr lang="pt-BR" sz="2400" b="1" smtClean="0"/>
          </a:p>
          <a:p>
            <a:pPr algn="just" eaLnBrk="1" hangingPunct="1">
              <a:lnSpc>
                <a:spcPct val="150000"/>
              </a:lnSpc>
            </a:pPr>
            <a:r>
              <a:rPr lang="pt-BR" sz="2400" b="1" smtClean="0"/>
              <a:t>Não poderá rever o lançamento aplicando alíquota de 15%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500174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LANÇAMENTO POR DECLARAÇÃO OU MISTO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00D54DA-1371-44A7-AE54-A55D922589BA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36869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75"/>
            <a:ext cx="9001125" cy="5000625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spcBef>
                <a:spcPts val="600"/>
              </a:spcBef>
            </a:pPr>
            <a:r>
              <a:rPr lang="pt-BR" sz="2400" b="1" smtClean="0"/>
              <a:t>Iniciado pelo sujeito passivo que fornece informações ao fisco</a:t>
            </a:r>
          </a:p>
          <a:p>
            <a:pPr algn="just" eaLnBrk="1" hangingPunct="1">
              <a:lnSpc>
                <a:spcPct val="150000"/>
              </a:lnSpc>
              <a:spcBef>
                <a:spcPts val="600"/>
              </a:spcBef>
            </a:pPr>
            <a:endParaRPr lang="pt-BR" sz="2400" b="1" smtClean="0"/>
          </a:p>
          <a:p>
            <a:pPr algn="just" eaLnBrk="1" hangingPunct="1">
              <a:lnSpc>
                <a:spcPct val="150000"/>
              </a:lnSpc>
              <a:spcBef>
                <a:spcPts val="600"/>
              </a:spcBef>
            </a:pPr>
            <a:r>
              <a:rPr lang="pt-BR" sz="2400" b="1" smtClean="0"/>
              <a:t>Fisco constitui o crédito e notifica o sujeito passivo</a:t>
            </a:r>
          </a:p>
          <a:p>
            <a:pPr algn="just" eaLnBrk="1" hangingPunct="1">
              <a:lnSpc>
                <a:spcPct val="150000"/>
              </a:lnSpc>
              <a:spcBef>
                <a:spcPts val="600"/>
              </a:spcBef>
            </a:pPr>
            <a:endParaRPr lang="pt-BR" sz="2400" b="1" smtClean="0"/>
          </a:p>
          <a:p>
            <a:pPr algn="just" eaLnBrk="1" hangingPunct="1">
              <a:lnSpc>
                <a:spcPct val="150000"/>
              </a:lnSpc>
              <a:spcBef>
                <a:spcPts val="600"/>
              </a:spcBef>
            </a:pPr>
            <a:r>
              <a:rPr lang="pt-BR" sz="2400" b="1" smtClean="0"/>
              <a:t>Ex: Raro. Doutrina cita o ITR, mas a lei dispõe por homologação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500174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LANÇAMENTO POR DECLARAÇÃO OU MISTO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1929F2-05FB-482C-84E4-5BD342082820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37893" name="Espaço Reservado para Conteúdo 4"/>
          <p:cNvSpPr>
            <a:spLocks noGrp="1"/>
          </p:cNvSpPr>
          <p:nvPr>
            <p:ph idx="1"/>
          </p:nvPr>
        </p:nvSpPr>
        <p:spPr>
          <a:xfrm>
            <a:off x="428625" y="1857375"/>
            <a:ext cx="7929563" cy="5000625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spcBef>
                <a:spcPts val="600"/>
              </a:spcBef>
              <a:buFont typeface="Wingdings 3" pitchFamily="18" charset="2"/>
              <a:buNone/>
            </a:pPr>
            <a:r>
              <a:rPr lang="pt-BR" sz="2400" smtClean="0"/>
              <a:t>	</a:t>
            </a:r>
            <a:r>
              <a:rPr lang="pt-BR" sz="2400" b="1" smtClean="0"/>
              <a:t>Art. 147. O </a:t>
            </a:r>
            <a:r>
              <a:rPr lang="pt-BR" sz="2400" b="1" u="sng" smtClean="0"/>
              <a:t>lançamento</a:t>
            </a:r>
            <a:r>
              <a:rPr lang="pt-BR" sz="2400" b="1" smtClean="0"/>
              <a:t> é </a:t>
            </a:r>
            <a:r>
              <a:rPr lang="pt-BR" sz="2400" b="1" u="sng" smtClean="0"/>
              <a:t>efetuado</a:t>
            </a:r>
            <a:r>
              <a:rPr lang="pt-BR" sz="2400" b="1" smtClean="0"/>
              <a:t> com </a:t>
            </a:r>
            <a:r>
              <a:rPr lang="pt-BR" sz="2400" b="1" u="sng" smtClean="0"/>
              <a:t>base</a:t>
            </a:r>
            <a:r>
              <a:rPr lang="pt-BR" sz="2400" b="1" smtClean="0"/>
              <a:t> na </a:t>
            </a:r>
            <a:r>
              <a:rPr lang="pt-BR" sz="2400" b="1" u="sng" smtClean="0"/>
              <a:t>declaração</a:t>
            </a:r>
            <a:r>
              <a:rPr lang="pt-BR" sz="2400" b="1" smtClean="0"/>
              <a:t> do </a:t>
            </a:r>
            <a:r>
              <a:rPr lang="pt-BR" sz="2400" b="1" u="sng" smtClean="0"/>
              <a:t>sujeito passivo</a:t>
            </a:r>
            <a:r>
              <a:rPr lang="pt-BR" sz="2400" b="1" smtClean="0"/>
              <a:t> ou de terceiro, quando um ou outro, na forma da legislação tributária, </a:t>
            </a:r>
            <a:r>
              <a:rPr lang="pt-BR" sz="2400" b="1" u="sng" smtClean="0"/>
              <a:t>presta à autoridade administrativa informações</a:t>
            </a:r>
            <a:r>
              <a:rPr lang="pt-BR" sz="2400" b="1" smtClean="0"/>
              <a:t> sobre matéria de fato, indispensáveis à sua efetivação.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85860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RETIFICAÇÃO DA DECLARAÇÃO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40A668-638C-444B-8CEA-5467CA9C0422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38917" name="Espaço Reservado para Conteúdo 4"/>
          <p:cNvSpPr>
            <a:spLocks noGrp="1"/>
          </p:cNvSpPr>
          <p:nvPr>
            <p:ph idx="1"/>
          </p:nvPr>
        </p:nvSpPr>
        <p:spPr>
          <a:xfrm>
            <a:off x="0" y="1714500"/>
            <a:ext cx="8786813" cy="5143500"/>
          </a:xfrm>
        </p:spPr>
        <p:txBody>
          <a:bodyPr/>
          <a:lstStyle/>
          <a:p>
            <a:pPr algn="just">
              <a:buFont typeface="Wingdings 3" pitchFamily="18" charset="2"/>
              <a:buNone/>
            </a:pPr>
            <a:r>
              <a:rPr lang="pt-BR" sz="2000" smtClean="0"/>
              <a:t>	Art. 147. O lançamento é efetuado com base na declaração do sujeito passivo ou de terceiro, quando um ou outro, na forma da legislação tributária, presta à autoridade administrativa informações sobre matéria de fato, indispensáveis à sua efetivação.</a:t>
            </a:r>
          </a:p>
          <a:p>
            <a:pPr algn="just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smtClean="0"/>
              <a:t>	</a:t>
            </a:r>
            <a:r>
              <a:rPr lang="pt-BR" sz="2400" b="1" smtClean="0"/>
              <a:t>§ 1º A </a:t>
            </a:r>
            <a:r>
              <a:rPr lang="pt-BR" sz="2400" b="1" u="sng" smtClean="0"/>
              <a:t>retificação da declaração</a:t>
            </a:r>
            <a:r>
              <a:rPr lang="pt-BR" sz="2400" b="1" smtClean="0"/>
              <a:t> por </a:t>
            </a:r>
            <a:r>
              <a:rPr lang="pt-BR" sz="2400" b="1" u="sng" smtClean="0"/>
              <a:t>iniciativa do próprio declarante</a:t>
            </a:r>
            <a:r>
              <a:rPr lang="pt-BR" sz="2400" b="1" smtClean="0"/>
              <a:t>, quando </a:t>
            </a:r>
            <a:r>
              <a:rPr lang="pt-BR" sz="2400" b="1" u="sng" smtClean="0"/>
              <a:t>vise a reduzir ou a excluir tributo</a:t>
            </a:r>
            <a:r>
              <a:rPr lang="pt-BR" sz="2400" b="1" smtClean="0"/>
              <a:t>, </a:t>
            </a:r>
            <a:r>
              <a:rPr lang="pt-BR" sz="2400" b="1" u="sng" smtClean="0"/>
              <a:t>só é admissível</a:t>
            </a:r>
            <a:r>
              <a:rPr lang="pt-BR" sz="2400" b="1" smtClean="0"/>
              <a:t> mediante </a:t>
            </a:r>
            <a:r>
              <a:rPr lang="pt-BR" sz="2400" b="1" u="sng" smtClean="0"/>
              <a:t>comprovação</a:t>
            </a:r>
            <a:r>
              <a:rPr lang="pt-BR" sz="2400" b="1" smtClean="0"/>
              <a:t> do </a:t>
            </a:r>
            <a:r>
              <a:rPr lang="pt-BR" sz="2400" b="1" u="sng" smtClean="0"/>
              <a:t>erro</a:t>
            </a:r>
            <a:r>
              <a:rPr lang="pt-BR" sz="2400" b="1" smtClean="0"/>
              <a:t> em que se funde, </a:t>
            </a:r>
            <a:r>
              <a:rPr lang="pt-BR" sz="2400" b="1" u="sng" smtClean="0"/>
              <a:t>e antes de notificado o lançamento</a:t>
            </a:r>
            <a:r>
              <a:rPr lang="pt-BR" sz="2400" b="1" smtClean="0"/>
              <a:t>. </a:t>
            </a:r>
            <a:r>
              <a:rPr lang="pt-BR" sz="2000" b="1" smtClean="0">
                <a:solidFill>
                  <a:srgbClr val="FF0000"/>
                </a:solidFill>
              </a:rPr>
              <a:t>(poderá impugnar a constitução do crédito por recurso administrativo ou ação judicial)</a:t>
            </a:r>
          </a:p>
          <a:p>
            <a:pPr algn="r">
              <a:lnSpc>
                <a:spcPct val="150000"/>
              </a:lnSpc>
              <a:buFont typeface="Wingdings 3" pitchFamily="18" charset="2"/>
              <a:buNone/>
            </a:pPr>
            <a:r>
              <a:rPr lang="pt-BR" sz="1800" b="1" smtClean="0"/>
              <a:t>(CTN)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85860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ARBITRAMENTO DE VALORORES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960BD19-35FD-4AF3-BE6E-2242E3EB39BC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39941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75"/>
            <a:ext cx="8358188" cy="5000625"/>
          </a:xfrm>
        </p:spPr>
        <p:txBody>
          <a:bodyPr/>
          <a:lstStyle/>
          <a:p>
            <a:pPr algn="just">
              <a:lnSpc>
                <a:spcPct val="150000"/>
              </a:lnSpc>
              <a:buFont typeface="Wingdings 3" pitchFamily="18" charset="2"/>
              <a:buNone/>
            </a:pPr>
            <a:r>
              <a:rPr lang="pt-BR" sz="2000" b="1" smtClean="0"/>
              <a:t>	Art. 148. Quando o </a:t>
            </a:r>
            <a:r>
              <a:rPr lang="pt-BR" sz="2000" b="1" u="sng" smtClean="0"/>
              <a:t>cálculo do tributo tenha por base</a:t>
            </a:r>
            <a:r>
              <a:rPr lang="pt-BR" sz="2000" b="1" smtClean="0"/>
              <a:t>, ou tome em consideração, o </a:t>
            </a:r>
            <a:r>
              <a:rPr lang="pt-BR" sz="2000" b="1" u="sng" smtClean="0"/>
              <a:t>valor</a:t>
            </a:r>
            <a:r>
              <a:rPr lang="pt-BR" sz="2000" b="1" smtClean="0"/>
              <a:t> ou o </a:t>
            </a:r>
            <a:r>
              <a:rPr lang="pt-BR" sz="2000" b="1" u="sng" smtClean="0"/>
              <a:t>preço</a:t>
            </a:r>
            <a:r>
              <a:rPr lang="pt-BR" sz="2000" b="1" smtClean="0"/>
              <a:t> de bens, direitos, serviços ou atos jurídicos, a </a:t>
            </a:r>
            <a:r>
              <a:rPr lang="pt-BR" sz="2000" b="1" u="sng" smtClean="0"/>
              <a:t>autoridade lançadora</a:t>
            </a:r>
            <a:r>
              <a:rPr lang="pt-BR" sz="2000" b="1" smtClean="0"/>
              <a:t>, </a:t>
            </a:r>
            <a:r>
              <a:rPr lang="pt-BR" sz="2000" b="1" u="sng" smtClean="0"/>
              <a:t>mediante processo regular</a:t>
            </a:r>
            <a:r>
              <a:rPr lang="pt-BR" sz="2000" b="1" smtClean="0"/>
              <a:t>, </a:t>
            </a:r>
            <a:r>
              <a:rPr lang="pt-BR" sz="2000" b="1" u="sng" smtClean="0"/>
              <a:t>arbitrará aquele valor ou preço</a:t>
            </a:r>
            <a:r>
              <a:rPr lang="pt-BR" sz="2000" b="1" smtClean="0"/>
              <a:t>, </a:t>
            </a:r>
            <a:r>
              <a:rPr lang="pt-BR" sz="2000" b="1" u="sng" smtClean="0"/>
              <a:t>sempre</a:t>
            </a:r>
            <a:r>
              <a:rPr lang="pt-BR" sz="2000" b="1" smtClean="0"/>
              <a:t> que </a:t>
            </a:r>
            <a:r>
              <a:rPr lang="pt-BR" sz="2000" b="1" u="sng" smtClean="0"/>
              <a:t>sejam omissos ou não mereçam fé as declarações</a:t>
            </a:r>
            <a:r>
              <a:rPr lang="pt-BR" sz="2000" b="1" smtClean="0"/>
              <a:t> ou os esclarecimentos prestados, ou os documentos expedidos pelo sujeito passivo ou pelo terceiro legalmente obrigado, </a:t>
            </a:r>
            <a:r>
              <a:rPr lang="pt-BR" sz="2000" b="1" u="sng" smtClean="0"/>
              <a:t>ressalvada, em caso de contestação, avaliação contraditória, administrativa ou judicial</a:t>
            </a:r>
            <a:r>
              <a:rPr lang="pt-BR" sz="2000" b="1" smtClean="0"/>
              <a:t>.</a:t>
            </a:r>
          </a:p>
          <a:p>
            <a:pPr algn="just">
              <a:buFont typeface="Wingdings 3" pitchFamily="18" charset="2"/>
              <a:buNone/>
            </a:pPr>
            <a:endParaRPr lang="pt-BR" sz="2000" b="1" smtClean="0"/>
          </a:p>
          <a:p>
            <a:pPr algn="r">
              <a:buFont typeface="Wingdings 3" pitchFamily="18" charset="2"/>
              <a:buNone/>
            </a:pPr>
            <a:r>
              <a:rPr lang="pt-BR" sz="1800" b="1" smtClean="0"/>
              <a:t>(CTN)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500174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LANÇAMENTO POR HOMOLOGAÇÃO OU AUTOLANÇAMENTO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3392B0-CF3B-4473-B3AC-5631E3B7B4A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40965" name="Espaço Reservado para Conteúdo 4"/>
          <p:cNvSpPr>
            <a:spLocks noGrp="1"/>
          </p:cNvSpPr>
          <p:nvPr>
            <p:ph idx="1"/>
          </p:nvPr>
        </p:nvSpPr>
        <p:spPr>
          <a:xfrm>
            <a:off x="0" y="2286000"/>
            <a:ext cx="9001125" cy="4572000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spcBef>
                <a:spcPts val="600"/>
              </a:spcBef>
            </a:pPr>
            <a:r>
              <a:rPr lang="pt-BR" sz="2400" b="1" smtClean="0"/>
              <a:t>Sujeito passivo:</a:t>
            </a:r>
          </a:p>
          <a:p>
            <a:pPr lvl="1" algn="just" eaLnBrk="1" hangingPunct="1">
              <a:lnSpc>
                <a:spcPct val="150000"/>
              </a:lnSpc>
              <a:spcBef>
                <a:spcPts val="600"/>
              </a:spcBef>
            </a:pPr>
            <a:r>
              <a:rPr lang="pt-BR" sz="2000" b="1" smtClean="0"/>
              <a:t>verifica o fato gerador;</a:t>
            </a:r>
          </a:p>
          <a:p>
            <a:pPr lvl="1" algn="just" eaLnBrk="1" hangingPunct="1">
              <a:lnSpc>
                <a:spcPct val="150000"/>
              </a:lnSpc>
              <a:spcBef>
                <a:spcPts val="600"/>
              </a:spcBef>
            </a:pPr>
            <a:r>
              <a:rPr lang="pt-BR" sz="2000" b="1" smtClean="0"/>
              <a:t>Calcula o tributo</a:t>
            </a:r>
          </a:p>
          <a:p>
            <a:pPr lvl="1" algn="just" eaLnBrk="1" hangingPunct="1">
              <a:lnSpc>
                <a:spcPct val="150000"/>
              </a:lnSpc>
              <a:spcBef>
                <a:spcPts val="600"/>
              </a:spcBef>
            </a:pPr>
            <a:r>
              <a:rPr lang="pt-BR" sz="2000" b="1" smtClean="0"/>
              <a:t>recolhe</a:t>
            </a:r>
          </a:p>
          <a:p>
            <a:pPr algn="just" eaLnBrk="1" hangingPunct="1">
              <a:lnSpc>
                <a:spcPct val="150000"/>
              </a:lnSpc>
              <a:spcBef>
                <a:spcPts val="600"/>
              </a:spcBef>
            </a:pPr>
            <a:r>
              <a:rPr lang="pt-BR" sz="2400" b="1" smtClean="0"/>
              <a:t>sem a participação do fisco, que apenas fiscaliza</a:t>
            </a:r>
          </a:p>
          <a:p>
            <a:pPr algn="just" eaLnBrk="1" hangingPunct="1">
              <a:lnSpc>
                <a:spcPct val="150000"/>
              </a:lnSpc>
              <a:spcBef>
                <a:spcPts val="600"/>
              </a:spcBef>
            </a:pPr>
            <a:r>
              <a:rPr lang="pt-BR" sz="2400" b="1" smtClean="0"/>
              <a:t>Ex: ICMS, IPI, PIS, CONFINS, ISS, </a:t>
            </a:r>
            <a:r>
              <a:rPr lang="pt-BR" sz="2400" b="1" u="sng" smtClean="0">
                <a:solidFill>
                  <a:srgbClr val="FF0000"/>
                </a:solidFill>
              </a:rPr>
              <a:t>IR</a:t>
            </a:r>
            <a:r>
              <a:rPr lang="pt-BR" sz="2400" b="1" smtClean="0"/>
              <a:t> etc.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500174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LANÇAMENTO POR HOMOLOGAÇÃO OU AUTOLANÇAMENTO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F5C3CFA-EE35-465D-9836-28A44713EA3F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41989" name="Espaço Reservado para Conteúdo 4"/>
          <p:cNvSpPr>
            <a:spLocks noGrp="1"/>
          </p:cNvSpPr>
          <p:nvPr>
            <p:ph idx="1"/>
          </p:nvPr>
        </p:nvSpPr>
        <p:spPr>
          <a:xfrm>
            <a:off x="0" y="2286000"/>
            <a:ext cx="9001125" cy="4572000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spcBef>
                <a:spcPts val="600"/>
              </a:spcBef>
              <a:buFont typeface="Wingdings 3" pitchFamily="18" charset="2"/>
              <a:buNone/>
            </a:pPr>
            <a:r>
              <a:rPr lang="pt-BR" sz="2400" b="1" smtClean="0"/>
              <a:t>	Art. 150. O </a:t>
            </a:r>
            <a:r>
              <a:rPr lang="pt-BR" sz="2400" b="1" u="sng" smtClean="0"/>
              <a:t>lançamento por homologação</a:t>
            </a:r>
            <a:r>
              <a:rPr lang="pt-BR" sz="2400" b="1" smtClean="0"/>
              <a:t>, que ocorre quanto aos tributos cuja </a:t>
            </a:r>
            <a:r>
              <a:rPr lang="pt-BR" sz="2400" b="1" u="sng" smtClean="0"/>
              <a:t>legislação atribua ao sujeito passivo</a:t>
            </a:r>
            <a:r>
              <a:rPr lang="pt-BR" sz="2400" b="1" smtClean="0"/>
              <a:t> o </a:t>
            </a:r>
            <a:r>
              <a:rPr lang="pt-BR" sz="2400" b="1" u="sng" smtClean="0"/>
              <a:t>dever de antecipar o pagamento sem prévio exame da autoridade administrativa</a:t>
            </a:r>
            <a:r>
              <a:rPr lang="pt-BR" sz="2400" b="1" smtClean="0"/>
              <a:t>, opera-se pelo ato em que a referida </a:t>
            </a:r>
            <a:r>
              <a:rPr lang="pt-BR" sz="2400" b="1" u="sng" smtClean="0"/>
              <a:t>autoridade</a:t>
            </a:r>
            <a:r>
              <a:rPr lang="pt-BR" sz="2400" b="1" smtClean="0"/>
              <a:t>, tomando conhecimento da atividade assim exercida pelo obrigado, </a:t>
            </a:r>
            <a:r>
              <a:rPr lang="pt-BR" sz="2400" b="1" u="sng" smtClean="0"/>
              <a:t>expressamente a homologa</a:t>
            </a:r>
            <a:r>
              <a:rPr lang="pt-BR" sz="2400" b="1" smtClean="0"/>
              <a:t>.</a:t>
            </a:r>
          </a:p>
          <a:p>
            <a:pPr algn="just" eaLnBrk="1" hangingPunct="1">
              <a:lnSpc>
                <a:spcPct val="150000"/>
              </a:lnSpc>
              <a:spcBef>
                <a:spcPts val="600"/>
              </a:spcBef>
              <a:buFont typeface="Wingdings 3" pitchFamily="18" charset="2"/>
              <a:buNone/>
            </a:pPr>
            <a:r>
              <a:rPr lang="pt-BR" sz="2400" b="1" smtClean="0"/>
              <a:t>	(...)                                                                      (CTN)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500174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LANÇAMENTO POR HOMOLOGAÇÃO OU AUTOLANÇAMENTO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1BF1B1-D27B-4EA5-8D35-8C45820A8C6A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1270" name="Espaço Reservado para Conteúdo 4"/>
          <p:cNvSpPr>
            <a:spLocks noGrp="1"/>
          </p:cNvSpPr>
          <p:nvPr>
            <p:ph idx="1"/>
          </p:nvPr>
        </p:nvSpPr>
        <p:spPr>
          <a:xfrm>
            <a:off x="0" y="1928802"/>
            <a:ext cx="9001125" cy="4929198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pt-BR" sz="2400" b="1" dirty="0" smtClean="0"/>
              <a:t>Sujeito passivo antecipa calculando e recolhendo tributo</a:t>
            </a:r>
          </a:p>
          <a:p>
            <a:pPr algn="just" eaLnBrk="1" hangingPunct="1">
              <a:spcBef>
                <a:spcPts val="600"/>
              </a:spcBef>
              <a:spcAft>
                <a:spcPts val="0"/>
              </a:spcAft>
              <a:defRPr/>
            </a:pPr>
            <a:endParaRPr lang="pt-BR" sz="2400" b="1" dirty="0" smtClean="0"/>
          </a:p>
          <a:p>
            <a:pPr algn="just" eaLnBrk="1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pt-BR" sz="2400" b="1" dirty="0" smtClean="0"/>
              <a:t>Ao tomar conhecimento </a:t>
            </a:r>
            <a:r>
              <a:rPr lang="pt-BR" sz="2400" b="1" dirty="0" smtClean="0">
                <a:latin typeface="Calibri"/>
              </a:rPr>
              <a:t>→</a:t>
            </a:r>
            <a:r>
              <a:rPr lang="pt-BR" sz="2400" b="1" dirty="0" smtClean="0"/>
              <a:t> autoridade </a:t>
            </a:r>
            <a:r>
              <a:rPr lang="pt-BR" sz="2400" b="1" dirty="0" smtClean="0">
                <a:latin typeface="Calibri"/>
              </a:rPr>
              <a:t>→</a:t>
            </a:r>
            <a:r>
              <a:rPr lang="pt-BR" sz="2400" b="1" dirty="0" smtClean="0"/>
              <a:t> HOMOLOGA</a:t>
            </a:r>
          </a:p>
          <a:p>
            <a:pPr algn="just" eaLnBrk="1" hangingPunct="1">
              <a:spcBef>
                <a:spcPts val="600"/>
              </a:spcBef>
              <a:spcAft>
                <a:spcPts val="0"/>
              </a:spcAft>
              <a:defRPr/>
            </a:pPr>
            <a:endParaRPr lang="pt-BR" sz="2400" b="1" dirty="0" smtClean="0"/>
          </a:p>
          <a:p>
            <a:pPr algn="just" eaLnBrk="1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pt-BR" sz="2400" b="1" dirty="0" smtClean="0"/>
              <a:t>HOMOLOGAÇÃO TÁCITA </a:t>
            </a:r>
            <a:r>
              <a:rPr lang="pt-BR" sz="2400" b="1" dirty="0" smtClean="0">
                <a:latin typeface="Calibri"/>
              </a:rPr>
              <a:t>→ </a:t>
            </a:r>
            <a:r>
              <a:rPr lang="pt-BR" sz="2400" b="1" dirty="0" smtClean="0"/>
              <a:t>após 5 anos, salvo:</a:t>
            </a:r>
          </a:p>
          <a:p>
            <a:pPr lvl="2" algn="just" eaLnBrk="1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pt-BR" sz="2000" b="1" dirty="0" smtClean="0"/>
              <a:t>Dolo</a:t>
            </a:r>
          </a:p>
          <a:p>
            <a:pPr lvl="2" algn="just" eaLnBrk="1" hangingPunct="1">
              <a:spcBef>
                <a:spcPts val="600"/>
              </a:spcBef>
              <a:spcAft>
                <a:spcPts val="0"/>
              </a:spcAft>
              <a:defRPr/>
            </a:pPr>
            <a:endParaRPr lang="pt-BR" sz="2000" b="1" dirty="0" smtClean="0"/>
          </a:p>
          <a:p>
            <a:pPr lvl="5" algn="just">
              <a:spcBef>
                <a:spcPts val="600"/>
              </a:spcBef>
              <a:defRPr/>
            </a:pPr>
            <a:r>
              <a:rPr lang="pt-BR" sz="2000" b="1" dirty="0" smtClean="0"/>
              <a:t>Fraude</a:t>
            </a:r>
          </a:p>
          <a:p>
            <a:pPr lvl="2" algn="just" eaLnBrk="1" hangingPunct="1">
              <a:spcBef>
                <a:spcPts val="600"/>
              </a:spcBef>
              <a:spcAft>
                <a:spcPts val="0"/>
              </a:spcAft>
              <a:defRPr/>
            </a:pPr>
            <a:endParaRPr lang="pt-BR" sz="2000" b="1" dirty="0" smtClean="0"/>
          </a:p>
          <a:p>
            <a:pPr lvl="8" algn="just">
              <a:spcBef>
                <a:spcPts val="600"/>
              </a:spcBef>
              <a:defRPr/>
            </a:pPr>
            <a:r>
              <a:rPr lang="pt-BR" sz="2000" b="1" dirty="0" smtClean="0"/>
              <a:t>Simulação  </a:t>
            </a:r>
            <a:r>
              <a:rPr lang="pt-BR" sz="2000" b="1" dirty="0" smtClean="0">
                <a:latin typeface="Calibri"/>
              </a:rPr>
              <a:t>→  </a:t>
            </a:r>
            <a:r>
              <a:rPr lang="pt-BR" sz="2000" b="1" u="sng" dirty="0" smtClean="0">
                <a:solidFill>
                  <a:srgbClr val="FF0000"/>
                </a:solidFill>
              </a:rPr>
              <a:t>LANÇAMENTO DE OFÍCIO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428736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CONSTITUIÇÃO DO CRÉDITO TRIBUTÁRIO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A9C98C5-2392-4BB0-95F8-A5A52D53B756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6389" name="Espaço Reservado para Conteúdo 4"/>
          <p:cNvSpPr>
            <a:spLocks noGrp="1"/>
          </p:cNvSpPr>
          <p:nvPr>
            <p:ph idx="1"/>
          </p:nvPr>
        </p:nvSpPr>
        <p:spPr>
          <a:xfrm>
            <a:off x="0" y="2000250"/>
            <a:ext cx="8929688" cy="4857750"/>
          </a:xfrm>
        </p:spPr>
        <p:txBody>
          <a:bodyPr/>
          <a:lstStyle/>
          <a:p>
            <a:pPr algn="just" eaLnBrk="1" hangingPunct="1">
              <a:lnSpc>
                <a:spcPct val="125000"/>
              </a:lnSpc>
              <a:buFont typeface="Wingdings 3" pitchFamily="18" charset="2"/>
              <a:buNone/>
            </a:pPr>
            <a:r>
              <a:rPr lang="pt-BR" sz="2800" b="1" smtClean="0"/>
              <a:t>	</a:t>
            </a:r>
            <a:r>
              <a:rPr lang="pt-BR" sz="2400" b="1" smtClean="0"/>
              <a:t>Art. 142. </a:t>
            </a:r>
            <a:r>
              <a:rPr lang="pt-BR" sz="2400" b="1" u="sng" smtClean="0"/>
              <a:t>Compete</a:t>
            </a:r>
            <a:r>
              <a:rPr lang="pt-BR" sz="2400" b="1" smtClean="0"/>
              <a:t> privativamente à </a:t>
            </a:r>
            <a:r>
              <a:rPr lang="pt-BR" sz="2400" b="1" u="sng" smtClean="0"/>
              <a:t>autoridade administrativa</a:t>
            </a:r>
            <a:r>
              <a:rPr lang="pt-BR" sz="2400" b="1" smtClean="0"/>
              <a:t> </a:t>
            </a:r>
            <a:r>
              <a:rPr lang="pt-BR" sz="2400" b="1" u="sng" smtClean="0"/>
              <a:t>constituir</a:t>
            </a:r>
            <a:r>
              <a:rPr lang="pt-BR" sz="2400" b="1" smtClean="0"/>
              <a:t> o </a:t>
            </a:r>
            <a:r>
              <a:rPr lang="pt-BR" sz="2400" b="1" u="sng" smtClean="0"/>
              <a:t>crédito tributário pelo lançamento</a:t>
            </a:r>
            <a:r>
              <a:rPr lang="pt-BR" sz="2400" b="1" smtClean="0"/>
              <a:t>, assim entendido o </a:t>
            </a:r>
            <a:r>
              <a:rPr lang="pt-BR" sz="2400" b="1" u="sng" smtClean="0"/>
              <a:t>procedimento administrativo</a:t>
            </a:r>
            <a:r>
              <a:rPr lang="pt-BR" sz="2400" b="1" smtClean="0"/>
              <a:t> tendente a </a:t>
            </a:r>
            <a:r>
              <a:rPr lang="pt-BR" sz="2400" b="1" u="sng" smtClean="0"/>
              <a:t>verifica</a:t>
            </a:r>
            <a:r>
              <a:rPr lang="pt-BR" sz="2400" b="1" smtClean="0"/>
              <a:t>r a ocorrência do </a:t>
            </a:r>
            <a:r>
              <a:rPr lang="pt-BR" sz="2400" b="1" u="sng" smtClean="0"/>
              <a:t>fato gerador</a:t>
            </a:r>
            <a:r>
              <a:rPr lang="pt-BR" sz="2400" b="1" smtClean="0"/>
              <a:t> da obrigação correspondente, </a:t>
            </a:r>
            <a:r>
              <a:rPr lang="pt-BR" sz="2400" b="1" u="sng" smtClean="0"/>
              <a:t>determinar a matéria tributável</a:t>
            </a:r>
            <a:r>
              <a:rPr lang="pt-BR" sz="2400" b="1" smtClean="0"/>
              <a:t>, </a:t>
            </a:r>
            <a:r>
              <a:rPr lang="pt-BR" sz="2400" b="1" u="sng" smtClean="0"/>
              <a:t>calcular</a:t>
            </a:r>
            <a:r>
              <a:rPr lang="pt-BR" sz="2400" b="1" smtClean="0"/>
              <a:t> o montante do tributo devido, </a:t>
            </a:r>
            <a:r>
              <a:rPr lang="pt-BR" sz="2400" b="1" u="sng" smtClean="0"/>
              <a:t>identificar</a:t>
            </a:r>
            <a:r>
              <a:rPr lang="pt-BR" sz="2400" b="1" smtClean="0"/>
              <a:t> o </a:t>
            </a:r>
            <a:r>
              <a:rPr lang="pt-BR" sz="2400" b="1" u="sng" smtClean="0"/>
              <a:t>sujeito passivo</a:t>
            </a:r>
            <a:r>
              <a:rPr lang="pt-BR" sz="2400" b="1" smtClean="0"/>
              <a:t> e, sendo caso, propor a </a:t>
            </a:r>
            <a:r>
              <a:rPr lang="pt-BR" sz="2400" b="1" u="sng" smtClean="0"/>
              <a:t>aplicação da penalidade cabível</a:t>
            </a:r>
            <a:r>
              <a:rPr lang="pt-BR" sz="2400" b="1" smtClean="0"/>
              <a:t>.</a:t>
            </a:r>
          </a:p>
          <a:p>
            <a:pPr algn="just" eaLnBrk="1" hangingPunct="1">
              <a:lnSpc>
                <a:spcPct val="125000"/>
              </a:lnSpc>
              <a:buFont typeface="Wingdings 3" pitchFamily="18" charset="2"/>
              <a:buNone/>
            </a:pPr>
            <a:r>
              <a:rPr lang="pt-BR" sz="2400" b="1" smtClean="0"/>
              <a:t>	(...)</a:t>
            </a:r>
            <a:endParaRPr lang="pt-BR" sz="2800" b="1" smtClean="0"/>
          </a:p>
          <a:p>
            <a:pPr algn="r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000" b="1" smtClean="0"/>
              <a:t>(CTN)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500174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LANÇAMENTO POR HOMOLOGAÇÃO OU AUTOLANÇAMENTO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92A2A6-C538-4908-AC3C-A1AEF26DCBB1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44037" name="Espaço Reservado para Conteúdo 4"/>
          <p:cNvSpPr>
            <a:spLocks noGrp="1"/>
          </p:cNvSpPr>
          <p:nvPr>
            <p:ph idx="1"/>
          </p:nvPr>
        </p:nvSpPr>
        <p:spPr>
          <a:xfrm>
            <a:off x="0" y="2357438"/>
            <a:ext cx="9001125" cy="4500562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spcBef>
                <a:spcPts val="600"/>
              </a:spcBef>
            </a:pPr>
            <a:r>
              <a:rPr lang="pt-BR" sz="2400" b="1" smtClean="0"/>
              <a:t>Não pagamento do tributo</a:t>
            </a:r>
          </a:p>
          <a:p>
            <a:pPr algn="just" eaLnBrk="1" hangingPunct="1">
              <a:spcBef>
                <a:spcPts val="600"/>
              </a:spcBef>
            </a:pPr>
            <a:endParaRPr lang="pt-BR" sz="2400" b="1" smtClean="0"/>
          </a:p>
          <a:p>
            <a:pPr algn="just" eaLnBrk="1" hangingPunct="1">
              <a:spcBef>
                <a:spcPts val="600"/>
              </a:spcBef>
            </a:pPr>
            <a:r>
              <a:rPr lang="pt-BR" sz="2400" b="1" smtClean="0"/>
              <a:t>Não há HOMOLOGAÇÃO </a:t>
            </a:r>
          </a:p>
          <a:p>
            <a:pPr algn="just" eaLnBrk="1" hangingPunct="1">
              <a:spcBef>
                <a:spcPts val="600"/>
              </a:spcBef>
              <a:buFont typeface="Wingdings 3" pitchFamily="18" charset="2"/>
              <a:buNone/>
            </a:pPr>
            <a:r>
              <a:rPr lang="pt-BR" sz="2400" b="1" smtClean="0">
                <a:solidFill>
                  <a:srgbClr val="FF0000"/>
                </a:solidFill>
              </a:rPr>
              <a:t>                                          </a:t>
            </a:r>
            <a:r>
              <a:rPr lang="pt-BR" sz="2400" b="1" smtClean="0">
                <a:solidFill>
                  <a:srgbClr val="FF0000"/>
                </a:solidFill>
                <a:latin typeface="Calibri" pitchFamily="34" charset="0"/>
              </a:rPr>
              <a:t>↙</a:t>
            </a:r>
            <a:endParaRPr lang="pt-BR" sz="2400" b="1" smtClean="0">
              <a:solidFill>
                <a:srgbClr val="FF0000"/>
              </a:solidFill>
            </a:endParaRPr>
          </a:p>
          <a:p>
            <a:pPr algn="ctr" eaLnBrk="1" hangingPunct="1">
              <a:spcBef>
                <a:spcPts val="600"/>
              </a:spcBef>
              <a:buFont typeface="Wingdings 3" pitchFamily="18" charset="2"/>
              <a:buNone/>
            </a:pPr>
            <a:r>
              <a:rPr lang="pt-BR" sz="2400" b="1" u="sng" smtClean="0">
                <a:solidFill>
                  <a:srgbClr val="FF0000"/>
                </a:solidFill>
              </a:rPr>
              <a:t>LANÇAMENTO DE OFÍCIO</a:t>
            </a:r>
          </a:p>
          <a:p>
            <a:pPr algn="just" eaLnBrk="1" hangingPunct="1">
              <a:spcBef>
                <a:spcPts val="600"/>
              </a:spcBef>
              <a:buFont typeface="Wingdings 3" pitchFamily="18" charset="2"/>
              <a:buNone/>
            </a:pPr>
            <a:endParaRPr lang="pt-BR" sz="2400" b="1" smtClean="0"/>
          </a:p>
          <a:p>
            <a:pPr algn="ctr" eaLnBrk="1" hangingPunct="1">
              <a:spcBef>
                <a:spcPts val="600"/>
              </a:spcBef>
              <a:buFont typeface="Wingdings 3" pitchFamily="18" charset="2"/>
              <a:buNone/>
            </a:pPr>
            <a:r>
              <a:rPr lang="pt-BR" sz="2400" b="1" smtClean="0"/>
              <a:t>DE ACORDO COM O PRAZO DECADENCIAL</a:t>
            </a:r>
          </a:p>
          <a:p>
            <a:pPr algn="ctr" eaLnBrk="1" hangingPunct="1">
              <a:spcBef>
                <a:spcPts val="600"/>
              </a:spcBef>
              <a:buFont typeface="Wingdings 3" pitchFamily="18" charset="2"/>
              <a:buNone/>
            </a:pPr>
            <a:r>
              <a:rPr lang="pt-BR" sz="2400" b="1" smtClean="0"/>
              <a:t>5 ANOS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500174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LANÇAMENTO POR HOMOLOGAÇÃO OU AUTOLANÇAMENTO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8E4D5E3-4D4B-471D-ADDE-F12B9E75E6BE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45061" name="Espaço Reservado para Conteúdo 4"/>
          <p:cNvSpPr>
            <a:spLocks noGrp="1"/>
          </p:cNvSpPr>
          <p:nvPr>
            <p:ph idx="1"/>
          </p:nvPr>
        </p:nvSpPr>
        <p:spPr>
          <a:xfrm>
            <a:off x="0" y="2357438"/>
            <a:ext cx="9001125" cy="4500562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spcBef>
                <a:spcPts val="600"/>
              </a:spcBef>
            </a:pPr>
            <a:r>
              <a:rPr lang="pt-BR" sz="2400" b="1" smtClean="0"/>
              <a:t>DOUTRINA  entende que não há:</a:t>
            </a:r>
          </a:p>
          <a:p>
            <a:pPr algn="just" eaLnBrk="1" hangingPunct="1">
              <a:lnSpc>
                <a:spcPct val="150000"/>
              </a:lnSpc>
              <a:spcBef>
                <a:spcPts val="600"/>
              </a:spcBef>
            </a:pPr>
            <a:endParaRPr lang="pt-BR" sz="2400" b="1" smtClean="0"/>
          </a:p>
          <a:p>
            <a:pPr algn="just" eaLnBrk="1" hangingPunct="1">
              <a:lnSpc>
                <a:spcPct val="150000"/>
              </a:lnSpc>
              <a:spcBef>
                <a:spcPts val="600"/>
              </a:spcBef>
            </a:pPr>
            <a:r>
              <a:rPr lang="pt-BR" sz="2400" b="1" smtClean="0"/>
              <a:t>Lançamento por homologação</a:t>
            </a:r>
          </a:p>
          <a:p>
            <a:pPr algn="just" eaLnBrk="1" hangingPunct="1">
              <a:lnSpc>
                <a:spcPct val="150000"/>
              </a:lnSpc>
              <a:spcBef>
                <a:spcPts val="600"/>
              </a:spcBef>
            </a:pPr>
            <a:endParaRPr lang="pt-BR" sz="2400" b="1" smtClean="0"/>
          </a:p>
          <a:p>
            <a:pPr algn="just" eaLnBrk="1" hangingPunct="1">
              <a:lnSpc>
                <a:spcPct val="150000"/>
              </a:lnSpc>
              <a:spcBef>
                <a:spcPts val="600"/>
              </a:spcBef>
            </a:pPr>
            <a:r>
              <a:rPr lang="pt-BR" sz="2400" b="1" smtClean="0"/>
              <a:t>Mas sim um autolançamento pelo contribuinte</a:t>
            </a:r>
          </a:p>
          <a:p>
            <a:pPr lvl="1" algn="just" eaLnBrk="1" hangingPunct="1">
              <a:lnSpc>
                <a:spcPct val="150000"/>
              </a:lnSpc>
              <a:spcBef>
                <a:spcPts val="600"/>
              </a:spcBef>
            </a:pPr>
            <a:r>
              <a:rPr lang="pt-BR" sz="2000" b="1" smtClean="0"/>
              <a:t>De forma contrária à exclusividade da administração do Art. 142, do CTN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3000372"/>
            <a:ext cx="8229600" cy="107157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dirty="0" smtClean="0"/>
              <a:t>BOA TARDE!</a:t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BOA NOITE!</a:t>
            </a:r>
            <a:endParaRPr lang="pt-BR" dirty="0"/>
          </a:p>
        </p:txBody>
      </p:sp>
      <p:sp>
        <p:nvSpPr>
          <p:cNvPr id="40964" name="Espaço Reservado para Número de Slide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70F4BBF-8FFA-40B3-9F4B-814F02023561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32</a:t>
            </a:fld>
            <a:endParaRPr lang="pt-BR"/>
          </a:p>
        </p:txBody>
      </p:sp>
      <p:sp>
        <p:nvSpPr>
          <p:cNvPr id="40965" name="Espaço Reservado para Rodapé 5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428736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OBRIGAÇÃO TRIBUTÁRIA</a:t>
            </a:r>
            <a:endParaRPr lang="pt-BR" sz="36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E92F0F5-ADAD-432D-A63E-B2016CD119A1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7413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75"/>
            <a:ext cx="9001125" cy="5000625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</a:pPr>
            <a:r>
              <a:rPr lang="pt-BR" sz="2400" b="1" smtClean="0"/>
              <a:t>Surge com o fato gerador </a:t>
            </a:r>
            <a:r>
              <a:rPr lang="pt-BR" sz="2400" b="1" smtClean="0">
                <a:latin typeface="Calibri" pitchFamily="34" charset="0"/>
              </a:rPr>
              <a:t>→</a:t>
            </a:r>
            <a:r>
              <a:rPr lang="pt-BR" sz="2400" b="1" smtClean="0"/>
              <a:t> incompleta = inexigível</a:t>
            </a:r>
          </a:p>
          <a:p>
            <a:pPr algn="just" eaLnBrk="1" hangingPunct="1">
              <a:lnSpc>
                <a:spcPct val="150000"/>
              </a:lnSpc>
            </a:pPr>
            <a:endParaRPr lang="pt-BR" sz="2400" b="1" smtClean="0"/>
          </a:p>
          <a:p>
            <a:pPr algn="just" eaLnBrk="1" hangingPunct="1">
              <a:lnSpc>
                <a:spcPct val="150000"/>
              </a:lnSpc>
            </a:pPr>
            <a:r>
              <a:rPr lang="pt-BR" sz="2400" b="1" smtClean="0"/>
              <a:t>Exigibilidade </a:t>
            </a:r>
            <a:r>
              <a:rPr lang="pt-BR" sz="2400" b="1" smtClean="0">
                <a:latin typeface="Calibri" pitchFamily="34" charset="0"/>
              </a:rPr>
              <a:t>→</a:t>
            </a:r>
            <a:r>
              <a:rPr lang="pt-BR" sz="2400" b="1" smtClean="0"/>
              <a:t> </a:t>
            </a:r>
            <a:r>
              <a:rPr lang="pt-BR" sz="2400" b="1" u="sng" smtClean="0"/>
              <a:t>Lançamento Tributário</a:t>
            </a:r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b="1" smtClean="0">
                <a:latin typeface="Calibri" pitchFamily="34" charset="0"/>
              </a:rPr>
              <a:t>				</a:t>
            </a:r>
            <a:r>
              <a:rPr lang="pt-BR" sz="2400" b="1" smtClean="0">
                <a:solidFill>
                  <a:srgbClr val="FF0000"/>
                </a:solidFill>
                <a:latin typeface="Calibri" pitchFamily="34" charset="0"/>
              </a:rPr>
              <a:t>          ↙constituição↙</a:t>
            </a:r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b="1" smtClean="0"/>
              <a:t>                              </a:t>
            </a:r>
            <a:r>
              <a:rPr lang="pt-BR" sz="2400" b="1" u="sng" smtClean="0"/>
              <a:t>Crédito Tributário</a:t>
            </a:r>
            <a:endParaRPr lang="pt-BR" sz="2000" b="1" u="sng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428736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CONSTITUIÇÃO DO CRÉDITO TRIBUTÁRIO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E83A30-0731-4B65-9618-F573C3804BE4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8437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75"/>
            <a:ext cx="9001125" cy="5000625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</a:pPr>
            <a:r>
              <a:rPr lang="pt-BR" sz="2400" b="1" smtClean="0"/>
              <a:t>CTN → Lançamento </a:t>
            </a:r>
            <a:r>
              <a:rPr lang="pt-BR" sz="2400" b="1" smtClean="0">
                <a:solidFill>
                  <a:srgbClr val="FF0000"/>
                </a:solidFill>
              </a:rPr>
              <a:t>=constitui=&gt; </a:t>
            </a:r>
            <a:r>
              <a:rPr lang="pt-BR" sz="2400" b="1" smtClean="0"/>
              <a:t>Crédito Tributário</a:t>
            </a:r>
          </a:p>
          <a:p>
            <a:pPr algn="just" eaLnBrk="1" hangingPunct="1">
              <a:lnSpc>
                <a:spcPct val="150000"/>
              </a:lnSpc>
            </a:pPr>
            <a:endParaRPr lang="pt-BR" sz="2400" b="1" smtClean="0"/>
          </a:p>
          <a:p>
            <a:pPr algn="just" eaLnBrk="1" hangingPunct="1">
              <a:lnSpc>
                <a:spcPct val="150000"/>
              </a:lnSpc>
            </a:pPr>
            <a:r>
              <a:rPr lang="pt-BR" sz="2400" b="1" smtClean="0"/>
              <a:t>DOUTRINA → Lançamento </a:t>
            </a:r>
            <a:r>
              <a:rPr lang="pt-BR" sz="2400" b="1" smtClean="0">
                <a:solidFill>
                  <a:srgbClr val="FF0000"/>
                </a:solidFill>
              </a:rPr>
              <a:t>=função=&gt; </a:t>
            </a:r>
            <a:r>
              <a:rPr lang="pt-BR" sz="2400" b="1" smtClean="0"/>
              <a:t>declaratória</a:t>
            </a:r>
          </a:p>
          <a:p>
            <a:pPr algn="just" eaLnBrk="1" hangingPunct="1">
              <a:lnSpc>
                <a:spcPct val="150000"/>
              </a:lnSpc>
            </a:pPr>
            <a:endParaRPr lang="pt-BR" sz="2400" b="1" smtClean="0"/>
          </a:p>
          <a:p>
            <a:pPr algn="just" eaLnBrk="1" hangingPunct="1">
              <a:lnSpc>
                <a:spcPct val="150000"/>
              </a:lnSpc>
            </a:pPr>
            <a:r>
              <a:rPr lang="pt-BR" sz="2400" b="1" smtClean="0"/>
              <a:t>Crédito Tributário → surge com a obrigação tributária</a:t>
            </a:r>
          </a:p>
          <a:p>
            <a:pPr lvl="1" algn="just" eaLnBrk="1" hangingPunct="1">
              <a:lnSpc>
                <a:spcPct val="150000"/>
              </a:lnSpc>
            </a:pPr>
            <a:r>
              <a:rPr lang="pt-BR" sz="2000" b="1" smtClean="0"/>
              <a:t>Lançamento apenas declara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7EAE0BB-2AA5-44BF-AE5D-F0F01BC3E520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9460" name="Espaço Reservado para Conteúdo 4"/>
          <p:cNvSpPr>
            <a:spLocks noGrp="1"/>
          </p:cNvSpPr>
          <p:nvPr>
            <p:ph idx="1"/>
          </p:nvPr>
        </p:nvSpPr>
        <p:spPr>
          <a:xfrm>
            <a:off x="714375" y="2500313"/>
            <a:ext cx="7786688" cy="3786187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800" b="1" smtClean="0"/>
              <a:t>	 Art. 139. O crédito tributário decorre da obrigação principal e tem a mesma natureza desta.</a:t>
            </a:r>
          </a:p>
          <a:p>
            <a:pPr algn="r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000" b="1" smtClean="0"/>
              <a:t>(CTN)</a:t>
            </a: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0" y="1428736"/>
            <a:ext cx="9144000" cy="428628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32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NATUREZA DO CRÉDITO TRIBUTÁRIO</a:t>
            </a:r>
            <a:endParaRPr lang="pt-BR" sz="3200" b="1" u="sng" dirty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428736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LANÇAMENTO = ATIVIDADE VINCULADA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AC16732-CA45-445A-A7B3-3D06EDEC3C07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20485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75"/>
            <a:ext cx="9001125" cy="5000625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</a:pPr>
            <a:r>
              <a:rPr lang="pt-BR" sz="2400" b="1" smtClean="0"/>
              <a:t>Crédito  Constituído pelo autoridade administrativa</a:t>
            </a:r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b="1" smtClean="0">
                <a:latin typeface="Calibri" pitchFamily="34" charset="0"/>
              </a:rPr>
              <a:t>										↙</a:t>
            </a:r>
          </a:p>
          <a:p>
            <a:pPr algn="r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b="1" smtClean="0"/>
              <a:t>	Atividade plenamente vinculada </a:t>
            </a:r>
            <a:r>
              <a:rPr lang="pt-BR" sz="2400" b="1" smtClean="0">
                <a:latin typeface="Calibri" pitchFamily="34" charset="0"/>
              </a:rPr>
              <a:t>← </a:t>
            </a:r>
            <a:r>
              <a:rPr lang="pt-BR" sz="2400" b="1" smtClean="0"/>
              <a:t>Lançamento</a:t>
            </a:r>
          </a:p>
          <a:p>
            <a:pPr algn="just" eaLnBrk="1" hangingPunct="1">
              <a:lnSpc>
                <a:spcPct val="150000"/>
              </a:lnSpc>
            </a:pPr>
            <a:endParaRPr lang="pt-BR" sz="2400" b="1" smtClean="0"/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b="1" smtClean="0"/>
              <a:t>                            Sob pena de responsabilidade funcional</a:t>
            </a:r>
          </a:p>
          <a:p>
            <a:pPr algn="r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b="1" smtClean="0"/>
              <a:t>(Art. 142, Parágrafo Único, CTN)</a:t>
            </a:r>
            <a:endParaRPr lang="pt-BR" sz="2000" b="1" smtClean="0"/>
          </a:p>
        </p:txBody>
      </p:sp>
      <p:sp>
        <p:nvSpPr>
          <p:cNvPr id="9" name="Raio 8"/>
          <p:cNvSpPr/>
          <p:nvPr/>
        </p:nvSpPr>
        <p:spPr>
          <a:xfrm>
            <a:off x="3429000" y="3643313"/>
            <a:ext cx="857250" cy="714375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5DEA622-94D9-4620-A71C-EBCE74FC98D3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pt-BR" dirty="0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dirty="0" smtClean="0"/>
          </a:p>
        </p:txBody>
      </p:sp>
      <p:sp>
        <p:nvSpPr>
          <p:cNvPr id="21508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75"/>
            <a:ext cx="8929688" cy="4429125"/>
          </a:xfrm>
        </p:spPr>
        <p:txBody>
          <a:bodyPr/>
          <a:lstStyle/>
          <a:p>
            <a:pPr algn="just">
              <a:buFont typeface="Wingdings 3" pitchFamily="18" charset="2"/>
              <a:buNone/>
            </a:pPr>
            <a:r>
              <a:rPr lang="pt-BR" sz="2000" b="1" smtClean="0"/>
              <a:t>	</a:t>
            </a:r>
            <a:r>
              <a:rPr lang="pt-BR" sz="2000" smtClean="0"/>
              <a:t> Art. 142. Compete privativamente à autoridade administrativa constituir o crédito tributário pelo lançamento, assim entendido o procedimento administrativo tendente a verificar a ocorrência do fato gerador da obrigação correspondente, determinar a matéria tributável, calcular o montante do tributo devido, identificar o sujeito passivo e, sendo caso, propor a aplicação da penalidade cabível.</a:t>
            </a:r>
          </a:p>
          <a:p>
            <a:pPr algn="just">
              <a:buFont typeface="Wingdings 3" pitchFamily="18" charset="2"/>
              <a:buNone/>
            </a:pPr>
            <a:endParaRPr lang="pt-BR" sz="2400" smtClean="0"/>
          </a:p>
          <a:p>
            <a:pPr algn="just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b="1" smtClean="0"/>
              <a:t>	Parágrafo único. A </a:t>
            </a:r>
            <a:r>
              <a:rPr lang="pt-BR" sz="2400" b="1" u="sng" smtClean="0"/>
              <a:t>atividade administrativa de lançamento</a:t>
            </a:r>
            <a:r>
              <a:rPr lang="pt-BR" sz="2400" b="1" smtClean="0"/>
              <a:t> é </a:t>
            </a:r>
            <a:r>
              <a:rPr lang="pt-BR" sz="2400" b="1" u="sng" smtClean="0"/>
              <a:t>vinculada</a:t>
            </a:r>
            <a:r>
              <a:rPr lang="pt-BR" sz="2400" b="1" smtClean="0"/>
              <a:t> e </a:t>
            </a:r>
            <a:r>
              <a:rPr lang="pt-BR" sz="2400" b="1" u="sng" smtClean="0"/>
              <a:t>obrigatória</a:t>
            </a:r>
            <a:r>
              <a:rPr lang="pt-BR" sz="2400" b="1" smtClean="0"/>
              <a:t>, </a:t>
            </a:r>
            <a:r>
              <a:rPr lang="pt-BR" sz="2400" b="1" u="sng" smtClean="0"/>
              <a:t>sob pena</a:t>
            </a:r>
            <a:r>
              <a:rPr lang="pt-BR" sz="2400" b="1" smtClean="0"/>
              <a:t> de </a:t>
            </a:r>
            <a:r>
              <a:rPr lang="pt-BR" sz="2400" b="1" u="sng" smtClean="0"/>
              <a:t>responsabilidade funcional</a:t>
            </a:r>
            <a:r>
              <a:rPr lang="pt-BR" sz="2400" b="1" smtClean="0"/>
              <a:t>.</a:t>
            </a:r>
          </a:p>
          <a:p>
            <a:pPr algn="r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000" b="1" smtClean="0"/>
              <a:t>(CTN)</a:t>
            </a:r>
          </a:p>
        </p:txBody>
      </p:sp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0" y="1428736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LANÇAMENTO = ATIVIDADE VINCULADA</a:t>
            </a:r>
            <a:endParaRPr lang="pt-BR" sz="3200" u="sng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428736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LANÇAMENTO NA PRÁTICA CORRESPONDE À: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C60AF17-502F-4C21-8897-2A4100E56B27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22533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75"/>
            <a:ext cx="9001125" cy="5000625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</a:pPr>
            <a:r>
              <a:rPr lang="pt-BR" sz="2400" b="1" smtClean="0"/>
              <a:t>Verificação da ocorrência do fato gerador</a:t>
            </a:r>
          </a:p>
          <a:p>
            <a:pPr algn="just" eaLnBrk="1" hangingPunct="1">
              <a:lnSpc>
                <a:spcPct val="150000"/>
              </a:lnSpc>
            </a:pPr>
            <a:endParaRPr lang="pt-BR" sz="2400" b="1" smtClean="0"/>
          </a:p>
          <a:p>
            <a:pPr algn="just" eaLnBrk="1" hangingPunct="1">
              <a:lnSpc>
                <a:spcPct val="150000"/>
              </a:lnSpc>
            </a:pPr>
            <a:r>
              <a:rPr lang="pt-BR" sz="2400" b="1" smtClean="0"/>
              <a:t>Verificação dos sujeitos ativo e passivo</a:t>
            </a:r>
          </a:p>
          <a:p>
            <a:pPr algn="just" eaLnBrk="1" hangingPunct="1">
              <a:lnSpc>
                <a:spcPct val="150000"/>
              </a:lnSpc>
            </a:pPr>
            <a:endParaRPr lang="pt-BR" sz="2400" b="1" smtClean="0"/>
          </a:p>
          <a:p>
            <a:pPr algn="just" eaLnBrk="1" hangingPunct="1">
              <a:lnSpc>
                <a:spcPct val="150000"/>
              </a:lnSpc>
            </a:pPr>
            <a:r>
              <a:rPr lang="pt-BR" sz="2400" b="1" smtClean="0"/>
              <a:t>Liquidação </a:t>
            </a:r>
            <a:r>
              <a:rPr lang="pt-BR" sz="2400" b="1" smtClean="0">
                <a:latin typeface="Calibri" pitchFamily="34" charset="0"/>
              </a:rPr>
              <a:t>→</a:t>
            </a:r>
            <a:r>
              <a:rPr lang="pt-BR" sz="2400" b="1" smtClean="0"/>
              <a:t> Cálculo do tributo e multa</a:t>
            </a:r>
            <a:endParaRPr lang="pt-BR" sz="2000" b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2369</TotalTime>
  <Words>781</Words>
  <Application>Microsoft Office PowerPoint</Application>
  <PresentationFormat>Apresentação na tela (4:3)</PresentationFormat>
  <Paragraphs>225</Paragraphs>
  <Slides>32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32</vt:i4>
      </vt:variant>
    </vt:vector>
  </HeadingPairs>
  <TitlesOfParts>
    <vt:vector size="33" baseType="lpstr">
      <vt:lpstr>Concurso</vt:lpstr>
      <vt:lpstr>DISCIPLINA: Direito Tributário</vt:lpstr>
      <vt:lpstr>FATO GERADOR</vt:lpstr>
      <vt:lpstr>CONSTITUIÇÃO DO CRÉDITO TRIBUTÁRIO</vt:lpstr>
      <vt:lpstr>OBRIGAÇÃO TRIBUTÁRIA</vt:lpstr>
      <vt:lpstr>CONSTITUIÇÃO DO CRÉDITO TRIBUTÁRIO</vt:lpstr>
      <vt:lpstr>Slide 6</vt:lpstr>
      <vt:lpstr>LANÇAMENTO = ATIVIDADE VINCULADA</vt:lpstr>
      <vt:lpstr>LANÇAMENTO = ATIVIDADE VINCULADA</vt:lpstr>
      <vt:lpstr>LANÇAMENTO NA PRÁTICA CORRESPONDE À:</vt:lpstr>
      <vt:lpstr>PRIVATIVAMENTE</vt:lpstr>
      <vt:lpstr>LANÇAMENTO = PRIVATIVO DA ADMINISTRAÇÃO PÚBLICA</vt:lpstr>
      <vt:lpstr>IRRETROATIVIDADE</vt:lpstr>
      <vt:lpstr>LANÇAMENTO INALTERÁVEL</vt:lpstr>
      <vt:lpstr>ERROS DE FATO E DE DIREITO</vt:lpstr>
      <vt:lpstr>Slide 15</vt:lpstr>
      <vt:lpstr>MODALIDADES DE LANÇAMENTO TRIBUTÁRIO</vt:lpstr>
      <vt:lpstr>LANÇAMENTO DE OFÍCIO OU DIRETO</vt:lpstr>
      <vt:lpstr>LANÇAMENTO DE OFÍCIO OU DIRETO</vt:lpstr>
      <vt:lpstr>LANÇAMENTO DE OFÍCIO OU DIRETO</vt:lpstr>
      <vt:lpstr>ERROS DE FATO E DE DIREITO</vt:lpstr>
      <vt:lpstr>ERROS DE FATO</vt:lpstr>
      <vt:lpstr>ERROS DE DIREITO</vt:lpstr>
      <vt:lpstr>LANÇAMENTO POR DECLARAÇÃO OU MISTO</vt:lpstr>
      <vt:lpstr>LANÇAMENTO POR DECLARAÇÃO OU MISTO</vt:lpstr>
      <vt:lpstr>RETIFICAÇÃO DA DECLARAÇÃO</vt:lpstr>
      <vt:lpstr>ARBITRAMENTO DE VALORORES</vt:lpstr>
      <vt:lpstr>LANÇAMENTO POR HOMOLOGAÇÃO OU AUTOLANÇAMENTO</vt:lpstr>
      <vt:lpstr>LANÇAMENTO POR HOMOLOGAÇÃO OU AUTOLANÇAMENTO</vt:lpstr>
      <vt:lpstr>LANÇAMENTO POR HOMOLOGAÇÃO OU AUTOLANÇAMENTO</vt:lpstr>
      <vt:lpstr>LANÇAMENTO POR HOMOLOGAÇÃO OU AUTOLANÇAMENTO</vt:lpstr>
      <vt:lpstr>LANÇAMENTO POR HOMOLOGAÇÃO OU AUTOLANÇAMENTO</vt:lpstr>
      <vt:lpstr>BOA TARDE!   BOA NOITE!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ASPECTOS CONCEITUAIS DO DIREITO TRIBUTÁRIO</dc:title>
  <dc:creator>Empresa</dc:creator>
  <cp:lastModifiedBy>Empresa</cp:lastModifiedBy>
  <cp:revision>322</cp:revision>
  <dcterms:created xsi:type="dcterms:W3CDTF">2011-02-08T02:22:21Z</dcterms:created>
  <dcterms:modified xsi:type="dcterms:W3CDTF">2012-05-21T17:33:29Z</dcterms:modified>
</cp:coreProperties>
</file>