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2"/>
  </p:notesMasterIdLst>
  <p:sldIdLst>
    <p:sldId id="463" r:id="rId2"/>
    <p:sldId id="436" r:id="rId3"/>
    <p:sldId id="438" r:id="rId4"/>
    <p:sldId id="441" r:id="rId5"/>
    <p:sldId id="415" r:id="rId6"/>
    <p:sldId id="453" r:id="rId7"/>
    <p:sldId id="439" r:id="rId8"/>
    <p:sldId id="440" r:id="rId9"/>
    <p:sldId id="442" r:id="rId10"/>
    <p:sldId id="443" r:id="rId11"/>
    <p:sldId id="437" r:id="rId12"/>
    <p:sldId id="444" r:id="rId13"/>
    <p:sldId id="416" r:id="rId14"/>
    <p:sldId id="445" r:id="rId15"/>
    <p:sldId id="446" r:id="rId16"/>
    <p:sldId id="447" r:id="rId17"/>
    <p:sldId id="448" r:id="rId18"/>
    <p:sldId id="449" r:id="rId19"/>
    <p:sldId id="450" r:id="rId20"/>
    <p:sldId id="451" r:id="rId21"/>
    <p:sldId id="452" r:id="rId22"/>
    <p:sldId id="455" r:id="rId23"/>
    <p:sldId id="456" r:id="rId24"/>
    <p:sldId id="457" r:id="rId25"/>
    <p:sldId id="458" r:id="rId26"/>
    <p:sldId id="459" r:id="rId27"/>
    <p:sldId id="460" r:id="rId28"/>
    <p:sldId id="461" r:id="rId29"/>
    <p:sldId id="462" r:id="rId30"/>
    <p:sldId id="339" r:id="rId3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C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5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131CC0-19FD-429A-AB98-494A0300D980}" type="datetimeFigureOut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F0B9B52-5578-44DA-B1D9-59DF8EEFD3A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8855286-7218-43E1-A724-89DF27A236E3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82361AC-B4AE-4044-AC21-D9D83E8D8BE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D2448-9252-48E7-873A-B954F711A076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A54A7-64F0-485C-85CB-0AFE60514F2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94209-DBF6-48B6-A3FD-E246AAC6125C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BCBA1-C6B5-42F1-9FD9-3FB5BF9635C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A353-ECC6-419B-B4D8-D95808C92F18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FC84E-7726-43FC-A9D0-19BB0B377CB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967EC1-201A-41ED-821D-C3E424749A04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40462C-39E5-4708-A5AE-6598894B97A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BFE8BE-BA05-4C32-85FF-A767F9E04E50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5075C9-368F-40C9-9572-935DB2B85A3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1345C1-C657-4575-ADC1-F61F86713DF1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D76501-AA75-4494-806E-2236EB7C028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7C682A-059D-4617-8804-97E96746BE7F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89FB81-7FBB-44A0-89FA-52ACE23703A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3A6A9-B02C-4987-8623-B1A86126380E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F0353-E0A2-4EF6-906A-D2ECE304104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384419-EED8-4802-A15C-F1CBDB9FBB89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096442-9E8D-434D-82C2-89327A7691F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CAEC801-9696-414A-8A0F-D46B1E1403DD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E1D9C35-9D0D-42F7-9020-AEF877B45F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E1EF883-757E-4B56-B8B2-750EEBA4C3E6}" type="datetime1">
              <a:rPr lang="pt-BR"/>
              <a:pPr>
                <a:defRPr/>
              </a:pPr>
              <a:t>21/5/2012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9926463-1C8C-46CF-955F-3D8101F84EF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8" r:id="rId4"/>
    <p:sldLayoutId id="2147483699" r:id="rId5"/>
    <p:sldLayoutId id="2147483700" r:id="rId6"/>
    <p:sldLayoutId id="2147483694" r:id="rId7"/>
    <p:sldLayoutId id="2147483701" r:id="rId8"/>
    <p:sldLayoutId id="2147483702" r:id="rId9"/>
    <p:sldLayoutId id="2147483693" r:id="rId10"/>
    <p:sldLayoutId id="214748369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857256"/>
          </a:xfrm>
        </p:spPr>
        <p:txBody>
          <a:bodyPr anchor="b"/>
          <a:lstStyle/>
          <a:p>
            <a:pPr algn="ctr" eaLnBrk="1" hangingPunct="1">
              <a:defRPr/>
            </a:pPr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pic>
        <p:nvPicPr>
          <p:cNvPr id="52227" name="Imagem 3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Imagem 4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9" name="Subtítulo 2"/>
          <p:cNvSpPr>
            <a:spLocks noGrp="1"/>
          </p:cNvSpPr>
          <p:nvPr>
            <p:ph type="subTitle" idx="4294967295"/>
          </p:nvPr>
        </p:nvSpPr>
        <p:spPr>
          <a:xfrm>
            <a:off x="142875" y="1052513"/>
            <a:ext cx="8715375" cy="3948112"/>
          </a:xfrm>
        </p:spPr>
        <p:txBody>
          <a:bodyPr lIns="45720" rIns="45720"/>
          <a:lstStyle/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800" smtClean="0">
                <a:solidFill>
                  <a:schemeClr val="tx2"/>
                </a:solidFill>
              </a:rPr>
              <a:t>AULA 8 – Obrigação Tributária e Fato Gerador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Prof. Msc. João Paulo Rocha de Miranda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Advogado (UFMT) e  Zootecnista (UFSM)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Mestre em Direito Agroambiental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Especialista em Sociedade e Desenvolvimento Regional (UFMT)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Especialista em Direito Ambiental e desenvolvimento Sustentável (FESPMP-MT/UNIC)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Membro Comissão Meio Ambiente OAB-MT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Membro da Comissão Nacional de Saúde Ambiental do CFMVZ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CONTATOS: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E-mail: </a:t>
            </a:r>
            <a:r>
              <a:rPr lang="pt-BR" sz="1400" smtClean="0">
                <a:solidFill>
                  <a:schemeClr val="tx2"/>
                </a:solidFill>
                <a:hlinkClick r:id="rId3"/>
              </a:rPr>
              <a:t>jpr.miranda@gmail.com</a:t>
            </a: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Skype: jpr.miranda</a:t>
            </a: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pt-BR" sz="1400" smtClean="0">
                <a:solidFill>
                  <a:schemeClr val="tx2"/>
                </a:solidFill>
              </a:rPr>
              <a:t>Blog: </a:t>
            </a:r>
            <a:r>
              <a:rPr lang="pt-BR" sz="1400" smtClean="0">
                <a:solidFill>
                  <a:schemeClr val="tx2"/>
                </a:solidFill>
                <a:hlinkClick r:id="rId4"/>
              </a:rPr>
              <a:t>http://professormiranda.blogspot.com/</a:t>
            </a:r>
            <a:endParaRPr lang="pt-BR" sz="1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pt-BR" sz="7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 ACESSÓRIA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B67FBD-89D7-4AE2-862E-0268846E5A5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3557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Obrigação tributária acessória: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Manter livros fiscais;</a:t>
            </a:r>
          </a:p>
          <a:p>
            <a:pPr lvl="1" algn="just" eaLnBrk="1" hangingPunct="1">
              <a:lnSpc>
                <a:spcPct val="150000"/>
              </a:lnSpc>
            </a:pPr>
            <a:endParaRPr lang="pt-BR" sz="2000" b="1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Preencher guias;</a:t>
            </a:r>
          </a:p>
          <a:p>
            <a:pPr lvl="1" algn="just" eaLnBrk="1" hangingPunct="1">
              <a:lnSpc>
                <a:spcPct val="150000"/>
              </a:lnSpc>
            </a:pPr>
            <a:endParaRPr lang="pt-BR" sz="2000" b="1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Apresentar declarações;</a:t>
            </a:r>
          </a:p>
          <a:p>
            <a:pPr lvl="1" algn="just" eaLnBrk="1" hangingPunct="1">
              <a:lnSpc>
                <a:spcPct val="150000"/>
              </a:lnSpc>
            </a:pPr>
            <a:endParaRPr lang="pt-BR" sz="2000" b="1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... sempre no interesse da arrecadação e fiscalização  de tributos.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71612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FATO GERADOR DA</a:t>
            </a:r>
            <a:br>
              <a:rPr lang="pt-BR" sz="3600" dirty="0" smtClean="0"/>
            </a:br>
            <a:r>
              <a:rPr lang="pt-BR" sz="3600" dirty="0" smtClean="0"/>
              <a:t>OBRIGAÇÃO TRIBUTÁRIA ACESSÓRIA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12ECDE-FA43-468B-A70F-83E1D139F2C9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4581" name="Espaço Reservado para Conteúdo 4"/>
          <p:cNvSpPr>
            <a:spLocks noGrp="1"/>
          </p:cNvSpPr>
          <p:nvPr>
            <p:ph idx="1"/>
          </p:nvPr>
        </p:nvSpPr>
        <p:spPr>
          <a:xfrm>
            <a:off x="714375" y="2500313"/>
            <a:ext cx="7786688" cy="378618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800" b="1" smtClean="0"/>
              <a:t>	</a:t>
            </a:r>
            <a:r>
              <a:rPr lang="pt-BR" sz="2800" smtClean="0"/>
              <a:t> </a:t>
            </a:r>
            <a:r>
              <a:rPr lang="pt-BR" sz="2800" b="1" smtClean="0"/>
              <a:t>Art. 115. </a:t>
            </a:r>
            <a:r>
              <a:rPr lang="pt-BR" sz="2800" b="1" u="sng" smtClean="0"/>
              <a:t>Fato gerador</a:t>
            </a:r>
            <a:r>
              <a:rPr lang="pt-BR" sz="2800" b="1" smtClean="0"/>
              <a:t> da </a:t>
            </a:r>
            <a:r>
              <a:rPr lang="pt-BR" sz="2800" b="1" u="sng" smtClean="0"/>
              <a:t>obrigação acessória</a:t>
            </a:r>
            <a:r>
              <a:rPr lang="pt-BR" sz="2800" b="1" smtClean="0"/>
              <a:t> é qualquer </a:t>
            </a:r>
            <a:r>
              <a:rPr lang="pt-BR" sz="2800" b="1" u="sng" smtClean="0"/>
              <a:t>situação</a:t>
            </a:r>
            <a:r>
              <a:rPr lang="pt-BR" sz="2800" b="1" smtClean="0"/>
              <a:t> que, na forma da </a:t>
            </a:r>
            <a:r>
              <a:rPr lang="pt-BR" sz="2800" b="1" u="sng" smtClean="0"/>
              <a:t>legislação</a:t>
            </a:r>
            <a:r>
              <a:rPr lang="pt-BR" sz="2800" b="1" smtClean="0"/>
              <a:t> aplicável, </a:t>
            </a:r>
            <a:r>
              <a:rPr lang="pt-BR" sz="2800" b="1" u="sng" smtClean="0"/>
              <a:t>impõe</a:t>
            </a:r>
            <a:r>
              <a:rPr lang="pt-BR" sz="2800" b="1" smtClean="0"/>
              <a:t> a </a:t>
            </a:r>
            <a:r>
              <a:rPr lang="pt-BR" sz="2800" b="1" u="sng" smtClean="0"/>
              <a:t>prática</a:t>
            </a:r>
            <a:r>
              <a:rPr lang="pt-BR" sz="2800" b="1" smtClean="0"/>
              <a:t> ou a </a:t>
            </a:r>
            <a:r>
              <a:rPr lang="pt-BR" sz="2800" b="1" u="sng" smtClean="0"/>
              <a:t>abstenção</a:t>
            </a:r>
            <a:r>
              <a:rPr lang="pt-BR" sz="2800" b="1" smtClean="0"/>
              <a:t> de </a:t>
            </a:r>
            <a:r>
              <a:rPr lang="pt-BR" sz="2800" b="1" u="sng" smtClean="0"/>
              <a:t>ato que não configure obrigação principal</a:t>
            </a:r>
            <a:r>
              <a:rPr lang="pt-BR" sz="2800" b="1" smtClean="0"/>
              <a:t>.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 ACESSÓRIA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FB60AD-42D8-45EF-9BD9-CDE06287C96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560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Apesar do nome, obrigação acessória não acompanha necessariamente a principal.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Inexistência obrigação principal (pagar tributo ou multa)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Não desonera dos deveres instrumentais da obrigação acessória (apresentar declarações fiscais, por exemplo)</a:t>
            </a:r>
            <a:endParaRPr lang="pt-BR" sz="20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 ACESSÓRIA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87BF2C-53B0-4D33-A497-1EAF2777B8B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26629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929688" cy="44291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Art. 151. Suspendem a exigibilidade do crédito tributário: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  	(...)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Parágrafo único. O disposto neste artigo </a:t>
            </a:r>
            <a:r>
              <a:rPr lang="pt-BR" sz="2400" b="1" u="sng" smtClean="0"/>
              <a:t>não dispensa</a:t>
            </a:r>
            <a:r>
              <a:rPr lang="pt-BR" sz="2400" b="1" smtClean="0"/>
              <a:t> o cumprimento das </a:t>
            </a:r>
            <a:r>
              <a:rPr lang="pt-BR" sz="2400" b="1" u="sng" smtClean="0"/>
              <a:t>obrigações assessórios dependentes da obrigação principal</a:t>
            </a:r>
            <a:r>
              <a:rPr lang="pt-BR" sz="2400" b="1" smtClean="0"/>
              <a:t> cujo crédito seja suspenso, ou dela conseqüentes.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 ACESSÓRIA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24D0BD-75ED-4143-AFCA-3D158A6263B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27653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929688" cy="44291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Art. 175. Excluem o crédito tributário: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I - a isenção;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II - a anistia.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Parágrafo único. A </a:t>
            </a:r>
            <a:r>
              <a:rPr lang="pt-BR" sz="2400" b="1" u="sng" smtClean="0"/>
              <a:t>exclusão do crédito tributário não dispensa</a:t>
            </a:r>
            <a:r>
              <a:rPr lang="pt-BR" sz="2400" b="1" smtClean="0"/>
              <a:t> o cumprimento das </a:t>
            </a:r>
            <a:r>
              <a:rPr lang="pt-BR" sz="2400" b="1" u="sng" smtClean="0"/>
              <a:t>obrigações acessórias </a:t>
            </a:r>
            <a:r>
              <a:rPr lang="pt-BR" sz="2400" b="1" smtClean="0"/>
              <a:t>dependentes da obrigação principal cujo crédito seja excluído, ou dela conseqüente.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 ACESSÓRIA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003490-DDBB-4E38-B316-E400E60C319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8677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Exemplo: Entidade educacional imune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Obrigação tributária = pagar tributo = IMUNE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Obrigação acessória = manter sua escrita fiscal</a:t>
            </a:r>
            <a:endParaRPr lang="pt-BR" sz="20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ACESSÓRIA </a:t>
            </a:r>
            <a:r>
              <a:rPr lang="pt-BR" sz="3600" dirty="0" smtClean="0">
                <a:latin typeface="Calibri"/>
              </a:rPr>
              <a:t>→</a:t>
            </a:r>
            <a:r>
              <a:rPr lang="pt-BR" sz="3600" dirty="0" smtClean="0"/>
              <a:t> PRINCIPAL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9307FA-1897-45D2-BBD9-6A93F1A66399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9701" name="Espaço Reservado para Conteúdo 4"/>
          <p:cNvSpPr>
            <a:spLocks noGrp="1"/>
          </p:cNvSpPr>
          <p:nvPr>
            <p:ph idx="1"/>
          </p:nvPr>
        </p:nvSpPr>
        <p:spPr>
          <a:xfrm>
            <a:off x="0" y="2143125"/>
            <a:ext cx="9001125" cy="471487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Contribuinte não cumpre obrigação acessória (emitir NF)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Surge a obrigação principal = pagar multa</a:t>
            </a:r>
            <a:endParaRPr lang="pt-BR" sz="20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 ACESSÓRIA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591183-5001-482F-AFE0-FF21F0B4D936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0725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501063" cy="48577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800" b="1" smtClean="0"/>
              <a:t>	</a:t>
            </a:r>
            <a:r>
              <a:rPr lang="pt-BR" sz="2400" b="1" smtClean="0"/>
              <a:t>Art. 113. A obrigação tributária é principal ou acessória.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  	(...)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§ 3º A </a:t>
            </a:r>
            <a:r>
              <a:rPr lang="pt-BR" sz="2400" b="1" u="sng" smtClean="0"/>
              <a:t>obrigação acessória</a:t>
            </a:r>
            <a:r>
              <a:rPr lang="pt-BR" sz="2400" b="1" smtClean="0"/>
              <a:t>, pelo simples fato da sua </a:t>
            </a:r>
            <a:r>
              <a:rPr lang="pt-BR" sz="2400" b="1" u="sng" smtClean="0"/>
              <a:t>inobservância</a:t>
            </a:r>
            <a:r>
              <a:rPr lang="pt-BR" sz="2400" b="1" smtClean="0"/>
              <a:t>, </a:t>
            </a:r>
            <a:r>
              <a:rPr lang="pt-BR" sz="2400" b="1" u="sng" smtClean="0"/>
              <a:t>converte-se em obrigação principal </a:t>
            </a:r>
            <a:r>
              <a:rPr lang="pt-BR" sz="2400" b="1" smtClean="0"/>
              <a:t>relativamente à penalidade pecuniária.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800" b="1" smtClean="0"/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94A1E7-D091-4316-8435-C567DFC1E0F1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1749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i="1" smtClean="0"/>
              <a:t>Ex lege</a:t>
            </a:r>
            <a:r>
              <a:rPr lang="pt-BR" sz="2400" b="1" smtClean="0"/>
              <a:t>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surge a partir da vontade da lei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A lei descreve a situação da vida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obrigação principal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FATO GERADOR: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1600" b="1" smtClean="0"/>
              <a:t>Auferir renda </a:t>
            </a:r>
            <a:r>
              <a:rPr lang="pt-BR" sz="1600" b="1" smtClean="0">
                <a:latin typeface="Calibri" pitchFamily="34" charset="0"/>
              </a:rPr>
              <a:t>→</a:t>
            </a:r>
            <a:r>
              <a:rPr lang="pt-BR" sz="1600" b="1" smtClean="0"/>
              <a:t> IR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1600" b="1" smtClean="0"/>
              <a:t>Ser proprietário de um automóvel </a:t>
            </a:r>
            <a:r>
              <a:rPr lang="pt-BR" sz="1600" b="1" smtClean="0">
                <a:latin typeface="Calibri" pitchFamily="34" charset="0"/>
              </a:rPr>
              <a:t>→</a:t>
            </a:r>
            <a:r>
              <a:rPr lang="pt-BR" sz="1600" b="1" smtClean="0"/>
              <a:t> IPVA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1600" b="1" smtClean="0"/>
              <a:t>Vender um imóvel </a:t>
            </a:r>
            <a:r>
              <a:rPr lang="pt-BR" sz="1600" b="1" smtClean="0">
                <a:latin typeface="Calibri" pitchFamily="34" charset="0"/>
              </a:rPr>
              <a:t>→</a:t>
            </a:r>
            <a:r>
              <a:rPr lang="pt-BR" sz="1600" b="1" smtClean="0"/>
              <a:t> ITBI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200" dirty="0" smtClean="0"/>
              <a:t>DUPLO SIGNIFICADO DO FATO GERADOR</a:t>
            </a:r>
            <a:endParaRPr lang="pt-BR" sz="32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3AD34F-09DE-4EE4-8AB8-178DF2533E95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2773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FATO GERADOR EM ABSTRATO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Situação abstratamente descrita pela lei</a:t>
            </a:r>
          </a:p>
          <a:p>
            <a:pPr lvl="1" algn="just" eaLnBrk="1" hangingPunct="1">
              <a:lnSpc>
                <a:spcPct val="150000"/>
              </a:lnSpc>
            </a:pPr>
            <a:endParaRPr lang="pt-BR" sz="20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FATO GERADOR EM CONCRETO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Efetiva ocorrência da situação descrita pela lei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63" y="2071688"/>
            <a:ext cx="8229600" cy="4143375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pt-BR" b="1" dirty="0" smtClean="0"/>
              <a:t>	“Art. 3º Tributo é toda </a:t>
            </a:r>
            <a:r>
              <a:rPr lang="pt-BR" b="1" dirty="0" smtClean="0">
                <a:hlinkClick r:id="rId2" action="ppaction://hlinksldjump"/>
              </a:rPr>
              <a:t>prestação </a:t>
            </a:r>
            <a:r>
              <a:rPr lang="pt-BR" b="1" u="sng" dirty="0" smtClean="0">
                <a:hlinkClick r:id="rId2" action="ppaction://hlinksldjump"/>
              </a:rPr>
              <a:t>pecuniária</a:t>
            </a:r>
            <a:r>
              <a:rPr lang="pt-BR" b="1" dirty="0" smtClean="0">
                <a:hlinkClick r:id="rId2" action="ppaction://hlinksldjump"/>
              </a:rPr>
              <a:t> </a:t>
            </a:r>
            <a:r>
              <a:rPr lang="pt-BR" b="1" u="sng" dirty="0" smtClean="0">
                <a:hlinkClick r:id="rId2" action="ppaction://hlinksldjump"/>
              </a:rPr>
              <a:t>compulsória</a:t>
            </a:r>
            <a:r>
              <a:rPr lang="pt-BR" b="1" dirty="0" smtClean="0"/>
              <a:t>, em </a:t>
            </a:r>
            <a:r>
              <a:rPr lang="pt-BR" b="1" u="sng" dirty="0" smtClean="0"/>
              <a:t>moeda</a:t>
            </a:r>
            <a:r>
              <a:rPr lang="pt-BR" b="1" dirty="0" smtClean="0"/>
              <a:t> ou cujo valor nela se possa exprimir, que </a:t>
            </a:r>
            <a:r>
              <a:rPr lang="pt-BR" b="1" u="sng" dirty="0" smtClean="0"/>
              <a:t>não</a:t>
            </a:r>
            <a:r>
              <a:rPr lang="pt-BR" b="1" dirty="0" smtClean="0"/>
              <a:t> constitua </a:t>
            </a:r>
            <a:r>
              <a:rPr lang="pt-BR" b="1" u="sng" dirty="0" smtClean="0"/>
              <a:t>sanção</a:t>
            </a:r>
            <a:r>
              <a:rPr lang="pt-BR" b="1" dirty="0" smtClean="0"/>
              <a:t> de ato </a:t>
            </a:r>
            <a:r>
              <a:rPr lang="pt-BR" b="1" u="sng" dirty="0" smtClean="0"/>
              <a:t>ilícito</a:t>
            </a:r>
            <a:r>
              <a:rPr lang="pt-BR" b="1" dirty="0" smtClean="0"/>
              <a:t>, instituída em </a:t>
            </a:r>
            <a:r>
              <a:rPr lang="pt-BR" b="1" u="sng" dirty="0" smtClean="0"/>
              <a:t>lei</a:t>
            </a:r>
            <a:r>
              <a:rPr lang="pt-BR" b="1" dirty="0" smtClean="0"/>
              <a:t> e </a:t>
            </a:r>
            <a:r>
              <a:rPr lang="pt-BR" b="1" u="sng" dirty="0" smtClean="0"/>
              <a:t>cobrada</a:t>
            </a:r>
            <a:r>
              <a:rPr lang="pt-BR" b="1" dirty="0" smtClean="0"/>
              <a:t> mediante </a:t>
            </a:r>
            <a:r>
              <a:rPr lang="pt-BR" b="1" u="sng" dirty="0" smtClean="0"/>
              <a:t>atividade administrativa plenamente vinculada</a:t>
            </a:r>
            <a:r>
              <a:rPr lang="pt-BR" b="1" dirty="0" smtClean="0"/>
              <a:t>.”</a:t>
            </a:r>
          </a:p>
          <a:p>
            <a:pPr algn="r" eaLnBrk="1" hangingPunct="1">
              <a:buFont typeface="Wingdings 3" pitchFamily="18" charset="2"/>
              <a:buNone/>
              <a:defRPr/>
            </a:pPr>
            <a:r>
              <a:rPr lang="pt-BR" sz="2000" dirty="0" smtClean="0"/>
              <a:t>(Lei 5.172/66)</a:t>
            </a:r>
            <a:endParaRPr lang="pt-BR" sz="20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TRIBUTO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FATO GERADOR EM ABSTRATO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31D326-E362-4CCE-8C08-D94B8850151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defRPr/>
            </a:pPr>
            <a:r>
              <a:rPr lang="pt-BR" sz="2400" b="1" dirty="0" smtClean="0"/>
              <a:t>Situação abstratamente descrita pela lei</a:t>
            </a: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pt-BR" sz="2000" b="1" dirty="0" smtClean="0"/>
              <a:t>Auferir renda </a:t>
            </a:r>
            <a:r>
              <a:rPr lang="pt-BR" sz="2000" b="1" dirty="0" smtClean="0">
                <a:latin typeface="Calibri"/>
              </a:rPr>
              <a:t>→</a:t>
            </a:r>
            <a:r>
              <a:rPr lang="pt-BR" sz="2000" b="1" dirty="0" smtClean="0"/>
              <a:t> IR</a:t>
            </a: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pt-BR" sz="2000" b="1" dirty="0" smtClean="0"/>
              <a:t>Ser proprietário de um automóvel </a:t>
            </a:r>
            <a:r>
              <a:rPr lang="pt-BR" sz="2000" b="1" dirty="0" smtClean="0">
                <a:latin typeface="Calibri"/>
              </a:rPr>
              <a:t>→</a:t>
            </a:r>
            <a:r>
              <a:rPr lang="pt-BR" sz="2000" b="1" dirty="0" smtClean="0"/>
              <a:t> IPVA</a:t>
            </a: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pt-BR" sz="2000" b="1" dirty="0" smtClean="0"/>
              <a:t>Vender um imóvel </a:t>
            </a:r>
            <a:r>
              <a:rPr lang="pt-BR" sz="2000" b="1" dirty="0" smtClean="0">
                <a:latin typeface="Calibri"/>
              </a:rPr>
              <a:t>→</a:t>
            </a:r>
            <a:r>
              <a:rPr lang="pt-BR" sz="2000" b="1" dirty="0" smtClean="0"/>
              <a:t> ITBI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pt-BR" sz="2400" b="1" dirty="0" smtClean="0"/>
          </a:p>
          <a:p>
            <a:pPr algn="just" eaLnBrk="1" hangingPunct="1">
              <a:lnSpc>
                <a:spcPct val="150000"/>
              </a:lnSpc>
              <a:defRPr/>
            </a:pPr>
            <a:r>
              <a:rPr lang="pt-BR" sz="2400" b="1" dirty="0" smtClean="0"/>
              <a:t>Sinônimo de </a:t>
            </a:r>
            <a:r>
              <a:rPr lang="pt-BR" sz="2400" b="1" u="sng" cap="all" dirty="0" smtClean="0"/>
              <a:t>hipótese de incidência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pt-BR" sz="2400" b="1" dirty="0" smtClean="0"/>
              <a:t>Sinônimo de </a:t>
            </a:r>
            <a:r>
              <a:rPr lang="pt-BR" sz="2400" b="1" u="sng" cap="all" dirty="0" smtClean="0"/>
              <a:t>previsão legal do fato gerador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FATO GERADOR EM CONCRETO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E16316-86ED-48E3-B846-E6C66D2125E4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  <a:defRPr/>
            </a:pPr>
            <a:r>
              <a:rPr lang="pt-BR" sz="2400" b="1" dirty="0" smtClean="0"/>
              <a:t>Efetiva ocorrência da situação descrita pela lei</a:t>
            </a: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pt-BR" sz="2000" b="1" dirty="0" smtClean="0"/>
              <a:t>João recebe o salário → IR</a:t>
            </a: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pt-BR" sz="2000" b="1" dirty="0" smtClean="0"/>
              <a:t>João é proprietário de um automóvel → IPVA</a:t>
            </a: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pt-BR" sz="2000" b="1" dirty="0" smtClean="0"/>
              <a:t>João vende um imóvel → ITBI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pt-BR" sz="2400" b="1" dirty="0" smtClean="0"/>
          </a:p>
          <a:p>
            <a:pPr algn="just" eaLnBrk="1" hangingPunct="1">
              <a:lnSpc>
                <a:spcPct val="150000"/>
              </a:lnSpc>
              <a:defRPr/>
            </a:pPr>
            <a:r>
              <a:rPr lang="pt-BR" sz="2400" b="1" dirty="0" smtClean="0"/>
              <a:t>Sinônimo de </a:t>
            </a:r>
            <a:r>
              <a:rPr lang="pt-BR" sz="2400" b="1" u="sng" cap="all" dirty="0" smtClean="0"/>
              <a:t>fato imponível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pt-BR" sz="2400" b="1" dirty="0" smtClean="0"/>
              <a:t>Sinônimo de </a:t>
            </a:r>
            <a:r>
              <a:rPr lang="pt-BR" sz="2400" b="1" u="sng" dirty="0" smtClean="0"/>
              <a:t>FATO JURÍDICO TRIBUTÁRIO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INTERPRETAÇÃO DO FATO GERADOR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B3B6E2-16C7-46EF-8551-B954A75B45C3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3584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929688" cy="44291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Art. 118. A definição legal do </a:t>
            </a:r>
            <a:r>
              <a:rPr lang="pt-BR" sz="2400" b="1" u="sng" smtClean="0"/>
              <a:t>fato gerador</a:t>
            </a:r>
            <a:r>
              <a:rPr lang="pt-BR" sz="2400" b="1" smtClean="0"/>
              <a:t> é </a:t>
            </a:r>
            <a:r>
              <a:rPr lang="pt-BR" sz="2400" b="1" u="sng" smtClean="0"/>
              <a:t>interpretada abstraindo-se</a:t>
            </a:r>
            <a:r>
              <a:rPr lang="pt-BR" sz="2400" b="1" smtClean="0"/>
              <a:t>: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I - da </a:t>
            </a:r>
            <a:r>
              <a:rPr lang="pt-BR" sz="2400" b="1" u="sng" smtClean="0"/>
              <a:t>validade jurídica dos atos</a:t>
            </a:r>
            <a:r>
              <a:rPr lang="pt-BR" sz="2400" b="1" smtClean="0"/>
              <a:t> efetivamente praticados pelos </a:t>
            </a:r>
            <a:r>
              <a:rPr lang="pt-BR" sz="2400" b="1" u="sng" smtClean="0"/>
              <a:t>contribuintes</a:t>
            </a:r>
            <a:r>
              <a:rPr lang="pt-BR" sz="2400" b="1" smtClean="0"/>
              <a:t>, responsáveis, ou terceiros, bem como da </a:t>
            </a:r>
            <a:r>
              <a:rPr lang="pt-BR" sz="2400" b="1" u="sng" smtClean="0"/>
              <a:t>natureza do seu objeto ou dos seus efeitos</a:t>
            </a:r>
            <a:r>
              <a:rPr lang="pt-BR" sz="2400" b="1" smtClean="0"/>
              <a:t>;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II - dos </a:t>
            </a:r>
            <a:r>
              <a:rPr lang="pt-BR" sz="2400" b="1" u="sng" smtClean="0"/>
              <a:t>efeitos dos fatos efetivamente ocorridos</a:t>
            </a:r>
            <a:r>
              <a:rPr lang="pt-BR" sz="2400" b="1" smtClean="0"/>
              <a:t>.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INTERPRETAÇÃO DO FATO GERADOR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EE1B85-8A83-4FA1-96B1-6D12C0F933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pic>
        <p:nvPicPr>
          <p:cNvPr id="36869" name="Picture 4" descr="C:\Documents and Settings\All Users\Documentos\Minhas imagens\Amostras de imagens\CHEIRO DINHEI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13"/>
            <a:ext cx="5497513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CaixaDeTexto 10"/>
          <p:cNvSpPr txBox="1">
            <a:spLocks noChangeArrowheads="1"/>
          </p:cNvSpPr>
          <p:nvPr/>
        </p:nvSpPr>
        <p:spPr bwMode="auto">
          <a:xfrm>
            <a:off x="5643563" y="2428875"/>
            <a:ext cx="328612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200" b="1"/>
              <a:t>PRINCÍPIO DO </a:t>
            </a:r>
            <a:r>
              <a:rPr lang="pt-BR" sz="3200" b="1" i="1"/>
              <a:t>NON OLET</a:t>
            </a:r>
          </a:p>
          <a:p>
            <a:pPr algn="ctr"/>
            <a:endParaRPr lang="pt-BR" sz="3200" b="1"/>
          </a:p>
          <a:p>
            <a:pPr algn="ctr"/>
            <a:r>
              <a:rPr lang="pt-BR" sz="3200" b="1"/>
              <a:t>“O DINHEIRO NÃO TEM CHEIRO”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MOMENTO DA OCORRÊNCIA DO FATO GERADOR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E1A653-E165-484E-BEED-927CC83423B0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37893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929688" cy="4429125"/>
          </a:xfrm>
        </p:spPr>
        <p:txBody>
          <a:bodyPr/>
          <a:lstStyle/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Art. 116. </a:t>
            </a:r>
            <a:r>
              <a:rPr lang="pt-BR" sz="2400" b="1" u="sng" smtClean="0"/>
              <a:t>Salvo disposição de lei em contrário</a:t>
            </a:r>
            <a:r>
              <a:rPr lang="pt-BR" sz="2400" b="1" smtClean="0"/>
              <a:t>, </a:t>
            </a:r>
            <a:r>
              <a:rPr lang="pt-BR" sz="2400" b="1" u="sng" smtClean="0"/>
              <a:t>considera-se ocorrido o fato gerador</a:t>
            </a:r>
            <a:r>
              <a:rPr lang="pt-BR" sz="2400" b="1" smtClean="0"/>
              <a:t> e existentes os seus efeitos: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I - tratando-se de </a:t>
            </a:r>
            <a:r>
              <a:rPr lang="pt-BR" sz="2400" b="1" u="sng" smtClean="0"/>
              <a:t>situação de fato</a:t>
            </a:r>
            <a:r>
              <a:rPr lang="pt-BR" sz="2400" b="1" smtClean="0"/>
              <a:t>, desde o </a:t>
            </a:r>
            <a:r>
              <a:rPr lang="pt-BR" sz="2400" b="1" u="sng" smtClean="0"/>
              <a:t>momento</a:t>
            </a:r>
            <a:r>
              <a:rPr lang="pt-BR" sz="2400" b="1" smtClean="0"/>
              <a:t> em que o se verifiquem as </a:t>
            </a:r>
            <a:r>
              <a:rPr lang="pt-BR" sz="2400" b="1" u="sng" smtClean="0"/>
              <a:t>circunstâncias materiais </a:t>
            </a:r>
            <a:r>
              <a:rPr lang="pt-BR" sz="2400" b="1" smtClean="0"/>
              <a:t>necessárias a que </a:t>
            </a:r>
            <a:r>
              <a:rPr lang="pt-BR" sz="2400" b="1" u="sng" smtClean="0"/>
              <a:t>produza os efeitos</a:t>
            </a:r>
            <a:r>
              <a:rPr lang="pt-BR" sz="2400" b="1" smtClean="0"/>
              <a:t> que normalmente lhe são próprios;</a:t>
            </a:r>
          </a:p>
          <a:p>
            <a:pPr algn="just" eaLnBrk="1" hangingPunct="1">
              <a:buFont typeface="Wingdings 3" pitchFamily="18" charset="2"/>
              <a:buNone/>
            </a:pPr>
            <a:endParaRPr lang="pt-BR" sz="2400" b="1" smtClean="0"/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II - tratando-se de </a:t>
            </a:r>
            <a:r>
              <a:rPr lang="pt-BR" sz="2400" b="1" u="sng" smtClean="0"/>
              <a:t>situação jurídica</a:t>
            </a:r>
            <a:r>
              <a:rPr lang="pt-BR" sz="2400" b="1" smtClean="0"/>
              <a:t>, desde o </a:t>
            </a:r>
            <a:r>
              <a:rPr lang="pt-BR" sz="2400" b="1" u="sng" smtClean="0"/>
              <a:t>momento</a:t>
            </a:r>
            <a:r>
              <a:rPr lang="pt-BR" sz="2400" b="1" smtClean="0"/>
              <a:t> em que esteja </a:t>
            </a:r>
            <a:r>
              <a:rPr lang="pt-BR" sz="2400" b="1" u="sng" smtClean="0"/>
              <a:t>definitivamente constituída</a:t>
            </a:r>
            <a:r>
              <a:rPr lang="pt-BR" sz="2400" b="1" smtClean="0"/>
              <a:t>, nos termos de direito aplicável.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FATO GERADOR = SITUAÇÃO DE FATO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111735-2BBF-4670-963B-57888940D715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8917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pt-BR" sz="2400" b="1" smtClean="0"/>
              <a:t>É aquele não qualificado como instituto jurídico por outro ramo do direito</a:t>
            </a:r>
          </a:p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endParaRPr lang="pt-BR" sz="2400" b="1" smtClean="0"/>
          </a:p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pt-BR" sz="2400" b="1" smtClean="0"/>
              <a:t>Exemplos:</a:t>
            </a:r>
          </a:p>
          <a:p>
            <a:pPr marL="603250" lvl="2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pt-BR" sz="2200" b="1" smtClean="0"/>
              <a:t>circulação de mercadorias;</a:t>
            </a:r>
          </a:p>
          <a:p>
            <a:pPr marL="603250" lvl="2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pt-BR" sz="2200" b="1" smtClean="0"/>
              <a:t>auferição de renda;</a:t>
            </a:r>
          </a:p>
          <a:p>
            <a:pPr marL="603250" lvl="2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pt-BR" sz="2200" b="1" smtClean="0"/>
              <a:t>etc.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FATO GERADOR = SITUAÇÃO JURÍDICA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BE7E11-D43D-41B1-BD66-1DB5E8221CA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39941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pt-BR" sz="2400" b="1" smtClean="0"/>
              <a:t>É aquele descrito por outros ramos do direito</a:t>
            </a:r>
          </a:p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endParaRPr lang="pt-BR" sz="2400" b="1" smtClean="0"/>
          </a:p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pt-BR" sz="2400" b="1" smtClean="0"/>
              <a:t>Exemplos: Propriedade imobiliária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MOMENTO DA OCORRÊNCIA DO FATO GERADOR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E8C492-6616-4636-BFE2-5D939D41E904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40965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929688" cy="4429125"/>
          </a:xfrm>
        </p:spPr>
        <p:txBody>
          <a:bodyPr/>
          <a:lstStyle/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Art. 117. Para os efeitos do inciso II do artigo anterior e salvo disposição de lei em contrário, os atos ou negócios jurídicos condicionais reputam-se perfeitos e acabados:</a:t>
            </a:r>
          </a:p>
          <a:p>
            <a:pPr algn="just" eaLnBrk="1" hangingPunct="1">
              <a:buFont typeface="Wingdings 3" pitchFamily="18" charset="2"/>
              <a:buNone/>
            </a:pPr>
            <a:endParaRPr lang="pt-BR" sz="2400" b="1" smtClean="0"/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I - sendo </a:t>
            </a:r>
            <a:r>
              <a:rPr lang="pt-BR" sz="2400" b="1" u="sng" smtClean="0"/>
              <a:t>suspensiva</a:t>
            </a:r>
            <a:r>
              <a:rPr lang="pt-BR" sz="2400" b="1" smtClean="0"/>
              <a:t> a condição, desde o </a:t>
            </a:r>
            <a:r>
              <a:rPr lang="pt-BR" sz="2400" b="1" u="sng" smtClean="0"/>
              <a:t>momento</a:t>
            </a:r>
            <a:r>
              <a:rPr lang="pt-BR" sz="2400" b="1" smtClean="0"/>
              <a:t> de seu </a:t>
            </a:r>
            <a:r>
              <a:rPr lang="pt-BR" sz="2400" b="1" u="sng" smtClean="0"/>
              <a:t>implemento</a:t>
            </a:r>
            <a:r>
              <a:rPr lang="pt-BR" sz="2400" b="1" smtClean="0"/>
              <a:t>;</a:t>
            </a:r>
          </a:p>
          <a:p>
            <a:pPr algn="just" eaLnBrk="1" hangingPunct="1">
              <a:buFont typeface="Wingdings 3" pitchFamily="18" charset="2"/>
              <a:buNone/>
            </a:pPr>
            <a:endParaRPr lang="pt-BR" sz="2400" b="1" smtClean="0"/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II - sendo </a:t>
            </a:r>
            <a:r>
              <a:rPr lang="pt-BR" sz="2400" b="1" u="sng" smtClean="0"/>
              <a:t>resolutória</a:t>
            </a:r>
            <a:r>
              <a:rPr lang="pt-BR" sz="2400" b="1" smtClean="0"/>
              <a:t> a condição, desde o </a:t>
            </a:r>
            <a:r>
              <a:rPr lang="pt-BR" sz="2400" b="1" u="sng" smtClean="0"/>
              <a:t>momento</a:t>
            </a:r>
            <a:r>
              <a:rPr lang="pt-BR" sz="2400" b="1" smtClean="0"/>
              <a:t> da </a:t>
            </a:r>
            <a:r>
              <a:rPr lang="pt-BR" sz="2400" b="1" u="sng" smtClean="0"/>
              <a:t>prática do ato ou da celebração do negócio</a:t>
            </a:r>
            <a:r>
              <a:rPr lang="pt-BR" sz="2400" b="1" smtClean="0"/>
              <a:t>.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NORMA ANTIELISIVA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43FAA4-6221-4DCC-A436-E4C30EBF9EE3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41989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pt-BR" sz="2400" b="1" u="sng" smtClean="0"/>
              <a:t>LC 104/2001</a:t>
            </a:r>
            <a:r>
              <a:rPr lang="pt-BR" sz="2400" b="1" smtClean="0"/>
              <a:t>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acrescentou parágrafo único no Art. 116, do CTN</a:t>
            </a:r>
          </a:p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endParaRPr lang="pt-BR" sz="2400" b="1" smtClean="0"/>
          </a:p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pt-BR" sz="2400" b="1" smtClean="0"/>
              <a:t>Dissimular = ocultar sua ocorrência do fisco</a:t>
            </a:r>
          </a:p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endParaRPr lang="pt-BR" sz="2400" b="1" smtClean="0"/>
          </a:p>
          <a:p>
            <a:pPr marL="365125" lvl="1" indent="-255588" algn="just" eaLnBrk="1" hangingPunct="1">
              <a:lnSpc>
                <a:spcPct val="150000"/>
              </a:lnSpc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pt-BR" sz="2400" b="1" smtClean="0"/>
              <a:t>Busca impedir a elisão fiscal = planejamento tributário lícito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MOMENTO DA OCORRÊNCIA DO FATO GERADOR</a:t>
            </a:r>
            <a:endParaRPr lang="pt-BR" sz="28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6B3F96-6A8E-4912-B951-F49CDB561CA7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dirty="0" smtClean="0"/>
          </a:p>
        </p:txBody>
      </p:sp>
      <p:sp>
        <p:nvSpPr>
          <p:cNvPr id="43013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929688" cy="4429125"/>
          </a:xfrm>
        </p:spPr>
        <p:txBody>
          <a:bodyPr/>
          <a:lstStyle/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Art. 116. Salvo disposição de lei em contrário, considera-se ocorrido o fato gerador e existentes os seus efeitos: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(...)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Parágrafo único. A </a:t>
            </a:r>
            <a:r>
              <a:rPr lang="pt-BR" sz="2400" b="1" u="sng" smtClean="0"/>
              <a:t>autoridade administrativa poderá desconsiderar atos ou negócios jurídicos praticados </a:t>
            </a:r>
            <a:r>
              <a:rPr lang="pt-BR" sz="2400" b="1" smtClean="0"/>
              <a:t>com a </a:t>
            </a:r>
            <a:r>
              <a:rPr lang="pt-BR" sz="2400" b="1" u="sng" smtClean="0"/>
              <a:t>finalidade de dissimular</a:t>
            </a:r>
            <a:r>
              <a:rPr lang="pt-BR" sz="2400" b="1" smtClean="0"/>
              <a:t> a ocorrência do </a:t>
            </a:r>
            <a:r>
              <a:rPr lang="pt-BR" sz="2400" b="1" u="sng" smtClean="0"/>
              <a:t>fato gerador do tributo</a:t>
            </a:r>
            <a:r>
              <a:rPr lang="pt-BR" sz="2400" b="1" smtClean="0"/>
              <a:t> ou a </a:t>
            </a:r>
            <a:r>
              <a:rPr lang="pt-BR" sz="2400" b="1" u="sng" smtClean="0"/>
              <a:t>natureza dos elementos constitutivos da obrigação tributária</a:t>
            </a:r>
            <a:r>
              <a:rPr lang="pt-BR" sz="2400" b="1" smtClean="0"/>
              <a:t>, observados os procedimentos a serem estabelecidos em lei ordinária.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 PRINCIPAL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727145-7248-4592-80AF-EC775CB12FF7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638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501063" cy="48577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800" b="1" smtClean="0"/>
              <a:t>	</a:t>
            </a:r>
            <a:r>
              <a:rPr lang="pt-BR" sz="2400" b="1" smtClean="0"/>
              <a:t>Art. 113. A obrigação tributária é principal ou acessória.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  	§ 1º A </a:t>
            </a:r>
            <a:r>
              <a:rPr lang="pt-BR" sz="2400" b="1" u="sng" smtClean="0"/>
              <a:t>obrigação principal</a:t>
            </a:r>
            <a:r>
              <a:rPr lang="pt-BR" sz="2400" b="1" smtClean="0"/>
              <a:t> surge com a ocorrência do fato gerador, tem por </a:t>
            </a:r>
            <a:r>
              <a:rPr lang="pt-BR" sz="2400" b="1" u="sng" smtClean="0"/>
              <a:t>objeto</a:t>
            </a:r>
            <a:r>
              <a:rPr lang="pt-BR" sz="2400" b="1" smtClean="0"/>
              <a:t> o </a:t>
            </a:r>
            <a:r>
              <a:rPr lang="pt-BR" sz="2400" b="1" u="sng" smtClean="0"/>
              <a:t>pagamento de trib</a:t>
            </a:r>
            <a:r>
              <a:rPr lang="pt-BR" sz="2400" b="1" smtClean="0"/>
              <a:t>uto ou </a:t>
            </a:r>
            <a:r>
              <a:rPr lang="pt-BR" sz="2400" b="1" u="sng" smtClean="0"/>
              <a:t>penalidade pecuniária</a:t>
            </a:r>
            <a:r>
              <a:rPr lang="pt-BR" sz="2400" b="1" smtClean="0"/>
              <a:t> e </a:t>
            </a:r>
            <a:r>
              <a:rPr lang="pt-BR" sz="2400" b="1" u="sng" smtClean="0"/>
              <a:t>extingue-se juntamente com o crédito dela decorrente</a:t>
            </a:r>
            <a:r>
              <a:rPr lang="pt-BR" sz="2400" b="1" smtClean="0"/>
              <a:t>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	(...)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800" b="1" smtClean="0"/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sp>
        <p:nvSpPr>
          <p:cNvPr id="40964" name="Espaço Reservado para Número de Slide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D985B1-2506-48CA-996F-6799E6178F7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pt-BR"/>
          </a:p>
        </p:txBody>
      </p:sp>
      <p:sp>
        <p:nvSpPr>
          <p:cNvPr id="40965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 PRINCIPAL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3CD711-F772-43F8-9FA5-BB0619BC0552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7413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501063" cy="48577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Crítica da doutrina → definição bastante ampla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Obrigação tributária principal: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Pagar tributo;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Pagar penalidade pecuniária.</a:t>
            </a:r>
          </a:p>
          <a:p>
            <a:pPr lvl="1" algn="just" eaLnBrk="1" hangingPunct="1">
              <a:lnSpc>
                <a:spcPct val="150000"/>
              </a:lnSpc>
            </a:pPr>
            <a:endParaRPr lang="pt-BR" sz="2000" b="1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Obrigação tributária principal = pagar $  ao fisco</a:t>
            </a:r>
            <a:endParaRPr lang="pt-BR" sz="20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FATO GERADOR DA</a:t>
            </a:r>
            <a:br>
              <a:rPr lang="pt-BR" sz="3600" dirty="0" smtClean="0"/>
            </a:br>
            <a:r>
              <a:rPr lang="pt-BR" sz="3600" dirty="0" smtClean="0"/>
              <a:t>OBRIGAÇÃO TRIBUTÁRIA PRINCIPAL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3D5AD2-0FDF-472B-BD68-88FC36CCAA7F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8437" name="Espaço Reservado para Conteúdo 4"/>
          <p:cNvSpPr>
            <a:spLocks noGrp="1"/>
          </p:cNvSpPr>
          <p:nvPr>
            <p:ph idx="1"/>
          </p:nvPr>
        </p:nvSpPr>
        <p:spPr>
          <a:xfrm>
            <a:off x="714375" y="2500313"/>
            <a:ext cx="7786688" cy="378618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800" b="1" smtClean="0"/>
              <a:t>	Art. 114. </a:t>
            </a:r>
            <a:r>
              <a:rPr lang="pt-BR" sz="2800" b="1" u="sng" smtClean="0"/>
              <a:t>Fato gerador</a:t>
            </a:r>
            <a:r>
              <a:rPr lang="pt-BR" sz="2800" b="1" smtClean="0"/>
              <a:t> da </a:t>
            </a:r>
            <a:r>
              <a:rPr lang="pt-BR" sz="2800" b="1" u="sng" smtClean="0"/>
              <a:t>obrigação principal</a:t>
            </a:r>
            <a:r>
              <a:rPr lang="pt-BR" sz="2800" b="1" smtClean="0"/>
              <a:t> é a </a:t>
            </a:r>
            <a:r>
              <a:rPr lang="pt-BR" sz="2800" b="1" u="sng" smtClean="0"/>
              <a:t>situação</a:t>
            </a:r>
            <a:r>
              <a:rPr lang="pt-BR" sz="2800" b="1" smtClean="0"/>
              <a:t> definida em </a:t>
            </a:r>
            <a:r>
              <a:rPr lang="pt-BR" sz="2800" b="1" u="sng" smtClean="0"/>
              <a:t>lei</a:t>
            </a:r>
            <a:r>
              <a:rPr lang="pt-BR" sz="2800" b="1" smtClean="0"/>
              <a:t> como </a:t>
            </a:r>
            <a:r>
              <a:rPr lang="pt-BR" sz="2800" b="1" u="sng" smtClean="0"/>
              <a:t>necessária</a:t>
            </a:r>
            <a:r>
              <a:rPr lang="pt-BR" sz="2800" b="1" smtClean="0"/>
              <a:t> e </a:t>
            </a:r>
            <a:r>
              <a:rPr lang="pt-BR" sz="2800" b="1" u="sng" smtClean="0"/>
              <a:t>suficiente</a:t>
            </a:r>
            <a:r>
              <a:rPr lang="pt-BR" sz="2800" b="1" smtClean="0"/>
              <a:t> à sua </a:t>
            </a:r>
            <a:r>
              <a:rPr lang="pt-BR" sz="2800" b="1" u="sng" smtClean="0"/>
              <a:t>ocorrência</a:t>
            </a:r>
            <a:r>
              <a:rPr lang="pt-BR" sz="2800" b="1" smtClean="0"/>
              <a:t>.</a:t>
            </a:r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ímbolo de 'Não' 6"/>
          <p:cNvSpPr/>
          <p:nvPr/>
        </p:nvSpPr>
        <p:spPr>
          <a:xfrm>
            <a:off x="5715000" y="2500313"/>
            <a:ext cx="1000125" cy="642937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>
              <a:solidFill>
                <a:schemeClr val="tx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FATO GERADOR DA</a:t>
            </a:r>
            <a:br>
              <a:rPr lang="pt-BR" sz="3600" dirty="0" smtClean="0"/>
            </a:br>
            <a:r>
              <a:rPr lang="pt-BR" sz="3600" dirty="0" smtClean="0"/>
              <a:t>OBRIGAÇÃO TRIBUTÁRIA PRINCIPAL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BF5CB6-97F8-4FE0-872D-2E3DB4F596F2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19462" name="Espaço Reservado para Conteúdo 4"/>
          <p:cNvSpPr>
            <a:spLocks noGrp="1"/>
          </p:cNvSpPr>
          <p:nvPr>
            <p:ph idx="1"/>
          </p:nvPr>
        </p:nvSpPr>
        <p:spPr>
          <a:xfrm>
            <a:off x="0" y="2500313"/>
            <a:ext cx="9144000" cy="378618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u="sng" smtClean="0"/>
              <a:t>Necessária</a:t>
            </a:r>
            <a:r>
              <a:rPr lang="pt-BR" sz="2400" b="1" smtClean="0"/>
              <a:t>→ se não ocorrer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obrigação tributária</a:t>
            </a:r>
          </a:p>
          <a:p>
            <a:pPr algn="just" eaLnBrk="1" hangingPunct="1">
              <a:lnSpc>
                <a:spcPct val="150000"/>
              </a:lnSpc>
            </a:pPr>
            <a:endParaRPr lang="pt-BR" sz="2400" b="1" u="sng" smtClean="0"/>
          </a:p>
          <a:p>
            <a:pPr algn="just" eaLnBrk="1" hangingPunct="1">
              <a:lnSpc>
                <a:spcPct val="150000"/>
              </a:lnSpc>
            </a:pPr>
            <a:r>
              <a:rPr lang="pt-BR" sz="2400" b="1" u="sng" smtClean="0"/>
              <a:t>Suficiente</a:t>
            </a:r>
            <a:r>
              <a:rPr lang="pt-BR" sz="2400" b="1" smtClean="0"/>
              <a:t> → basta ocorrer </a:t>
            </a:r>
            <a:r>
              <a:rPr lang="pt-BR" sz="2400" b="1" smtClean="0">
                <a:latin typeface="Calibri" pitchFamily="34" charset="0"/>
              </a:rPr>
              <a:t>→</a:t>
            </a:r>
            <a:r>
              <a:rPr lang="pt-BR" sz="2400" b="1" smtClean="0"/>
              <a:t> obrigação tributária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 ACESSÓRIA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46B994-46B2-4718-93D9-D334E4B57EB4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0485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501063" cy="48577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800" b="1" smtClean="0"/>
              <a:t>	</a:t>
            </a:r>
            <a:r>
              <a:rPr lang="pt-BR" sz="2400" b="1" smtClean="0"/>
              <a:t>Art. 113. A obrigação tributária é principal ou acessória.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  	(...)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§ 2º A </a:t>
            </a:r>
            <a:r>
              <a:rPr lang="pt-BR" sz="2400" b="1" u="sng" smtClean="0"/>
              <a:t>obrigação acessória</a:t>
            </a:r>
            <a:r>
              <a:rPr lang="pt-BR" sz="2400" b="1" smtClean="0"/>
              <a:t> decorre da legislação tributária e tem por </a:t>
            </a:r>
            <a:r>
              <a:rPr lang="pt-BR" sz="2400" b="1" u="sng" smtClean="0"/>
              <a:t>objeto</a:t>
            </a:r>
            <a:r>
              <a:rPr lang="pt-BR" sz="2400" b="1" smtClean="0"/>
              <a:t> as </a:t>
            </a:r>
            <a:r>
              <a:rPr lang="pt-BR" sz="2400" b="1" u="sng" smtClean="0"/>
              <a:t>prestações</a:t>
            </a:r>
            <a:r>
              <a:rPr lang="pt-BR" sz="2400" b="1" smtClean="0"/>
              <a:t>, </a:t>
            </a:r>
            <a:r>
              <a:rPr lang="pt-BR" sz="2400" b="1" u="sng" smtClean="0"/>
              <a:t>positivas</a:t>
            </a:r>
            <a:r>
              <a:rPr lang="pt-BR" sz="2400" b="1" smtClean="0"/>
              <a:t> ou </a:t>
            </a:r>
            <a:r>
              <a:rPr lang="pt-BR" sz="2400" b="1" u="sng" smtClean="0"/>
              <a:t>negativas</a:t>
            </a:r>
            <a:r>
              <a:rPr lang="pt-BR" sz="2400" b="1" smtClean="0"/>
              <a:t>, nela previstas </a:t>
            </a:r>
            <a:r>
              <a:rPr lang="pt-BR" sz="2400" b="1" u="sng" smtClean="0"/>
              <a:t>no interesse da arrecadação ou da fiscalização dos tributos</a:t>
            </a:r>
            <a:r>
              <a:rPr lang="pt-BR" sz="2400" b="1" smtClean="0"/>
              <a:t>.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(...)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800" b="1" smtClean="0"/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 ACESSÓRIA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D6A43E-D459-47D3-8853-C4725F62DB54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1509" name="Espaço Reservado para Conteúdo 4"/>
          <p:cNvSpPr>
            <a:spLocks noGrp="1"/>
          </p:cNvSpPr>
          <p:nvPr>
            <p:ph idx="1"/>
          </p:nvPr>
        </p:nvSpPr>
        <p:spPr>
          <a:xfrm>
            <a:off x="0" y="2000250"/>
            <a:ext cx="8501063" cy="48577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800" b="1" smtClean="0"/>
              <a:t>	</a:t>
            </a:r>
            <a:r>
              <a:rPr lang="pt-BR" sz="2400" b="1" smtClean="0"/>
              <a:t>Art. 113. A obrigação tributária é principal ou acessória.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400" b="1" smtClean="0"/>
              <a:t>  	(...)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pt-BR" sz="2400" b="1" smtClean="0"/>
              <a:t>	§ 3º A </a:t>
            </a:r>
            <a:r>
              <a:rPr lang="pt-BR" sz="2400" b="1" u="sng" smtClean="0"/>
              <a:t>obrigação acessória</a:t>
            </a:r>
            <a:r>
              <a:rPr lang="pt-BR" sz="2400" b="1" smtClean="0"/>
              <a:t>, pelo simples fato da sua </a:t>
            </a:r>
            <a:r>
              <a:rPr lang="pt-BR" sz="2400" b="1" u="sng" smtClean="0"/>
              <a:t>inobservância</a:t>
            </a:r>
            <a:r>
              <a:rPr lang="pt-BR" sz="2400" b="1" smtClean="0"/>
              <a:t>, </a:t>
            </a:r>
            <a:r>
              <a:rPr lang="pt-BR" sz="2400" b="1" u="sng" smtClean="0"/>
              <a:t>converte-se em obrigação principal </a:t>
            </a:r>
            <a:r>
              <a:rPr lang="pt-BR" sz="2400" b="1" smtClean="0"/>
              <a:t>relativamente à penalidade pecuniária.</a:t>
            </a:r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400" b="1" smtClean="0"/>
          </a:p>
          <a:p>
            <a:pPr algn="just" eaLnBrk="1" hangingPunct="1">
              <a:lnSpc>
                <a:spcPct val="150000"/>
              </a:lnSpc>
              <a:buFont typeface="Wingdings 3" pitchFamily="18" charset="2"/>
              <a:buNone/>
            </a:pPr>
            <a:endParaRPr lang="pt-BR" sz="2800" b="1" smtClean="0"/>
          </a:p>
          <a:p>
            <a:pPr algn="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BR" sz="2000" b="1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286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600" dirty="0" smtClean="0"/>
              <a:t>OBRIGAÇÃO TRIBUTÁRIA ACESSÓRIA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BB7546-5D80-4CB8-AFF2-1F08961EFBC5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 smtClean="0"/>
          </a:p>
        </p:txBody>
      </p:sp>
      <p:sp>
        <p:nvSpPr>
          <p:cNvPr id="22533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9001125" cy="50006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sz="2400" b="1" smtClean="0"/>
              <a:t>Obrigação acessória tem por objeto o dever de:</a:t>
            </a:r>
          </a:p>
          <a:p>
            <a:pPr lvl="1" algn="just" eaLnBrk="1" hangingPunct="1">
              <a:lnSpc>
                <a:spcPct val="150000"/>
              </a:lnSpc>
            </a:pPr>
            <a:endParaRPr lang="pt-BR" sz="2000" b="1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Fazer algo que não seja entregar $ ao fisco;</a:t>
            </a:r>
          </a:p>
          <a:p>
            <a:pPr lvl="1" algn="just" eaLnBrk="1" hangingPunct="1">
              <a:lnSpc>
                <a:spcPct val="150000"/>
              </a:lnSpc>
            </a:pPr>
            <a:endParaRPr lang="pt-BR" sz="2000" b="1" smtClean="0"/>
          </a:p>
          <a:p>
            <a:pPr lvl="1" algn="just" eaLnBrk="1" hangingPunct="1">
              <a:lnSpc>
                <a:spcPct val="150000"/>
              </a:lnSpc>
            </a:pPr>
            <a:r>
              <a:rPr lang="pt-BR" sz="2000" b="1" smtClean="0"/>
              <a:t>Deixar de fazer algo que não seja entregar $ ao fisco.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2188</TotalTime>
  <Words>589</Words>
  <Application>Microsoft Office PowerPoint</Application>
  <PresentationFormat>Apresentação na tela (4:3)</PresentationFormat>
  <Paragraphs>214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Concurso</vt:lpstr>
      <vt:lpstr>DISCIPLINA: Direito Tributário</vt:lpstr>
      <vt:lpstr>TRIBUTO</vt:lpstr>
      <vt:lpstr>OBRIGAÇÃO TRIBUTÁRIA PRINCIPAL</vt:lpstr>
      <vt:lpstr>OBRIGAÇÃO TRIBUTÁRIA PRINCIPAL</vt:lpstr>
      <vt:lpstr>FATO GERADOR DA OBRIGAÇÃO TRIBUTÁRIA PRINCIPAL</vt:lpstr>
      <vt:lpstr>FATO GERADOR DA OBRIGAÇÃO TRIBUTÁRIA PRINCIPAL</vt:lpstr>
      <vt:lpstr>OBRIGAÇÃO TRIBUTÁRIA ACESSÓRIA</vt:lpstr>
      <vt:lpstr>OBRIGAÇÃO TRIBUTÁRIA ACESSÓRIA</vt:lpstr>
      <vt:lpstr>OBRIGAÇÃO TRIBUTÁRIA ACESSÓRIA</vt:lpstr>
      <vt:lpstr>OBRIGAÇÃO TRIBUTÁRIA ACESSÓRIA</vt:lpstr>
      <vt:lpstr>FATO GERADOR DA OBRIGAÇÃO TRIBUTÁRIA ACESSÓRIA</vt:lpstr>
      <vt:lpstr>OBRIGAÇÃO TRIBUTÁRIA ACESSÓRIA</vt:lpstr>
      <vt:lpstr>OBRIGAÇÃO TRIBUTÁRIA ACESSÓRIA</vt:lpstr>
      <vt:lpstr>OBRIGAÇÃO TRIBUTÁRIA ACESSÓRIA</vt:lpstr>
      <vt:lpstr>OBRIGAÇÃO TRIBUTÁRIA ACESSÓRIA</vt:lpstr>
      <vt:lpstr>OBRIGAÇÃO ACESSÓRIA → PRINCIPAL</vt:lpstr>
      <vt:lpstr>OBRIGAÇÃO TRIBUTÁRIA ACESSÓRIA</vt:lpstr>
      <vt:lpstr>OBRIGAÇÃO TRIBUTÁRIA</vt:lpstr>
      <vt:lpstr>DUPLO SIGNIFICADO DO FATO GERADOR</vt:lpstr>
      <vt:lpstr>FATO GERADOR EM ABSTRATO</vt:lpstr>
      <vt:lpstr>FATO GERADOR EM CONCRETO</vt:lpstr>
      <vt:lpstr>INTERPRETAÇÃO DO FATO GERADOR</vt:lpstr>
      <vt:lpstr>INTERPRETAÇÃO DO FATO GERADOR</vt:lpstr>
      <vt:lpstr>MOMENTO DA OCORRÊNCIA DO FATO GERADOR</vt:lpstr>
      <vt:lpstr>FATO GERADOR = SITUAÇÃO DE FATO</vt:lpstr>
      <vt:lpstr>FATO GERADOR = SITUAÇÃO JURÍDICA</vt:lpstr>
      <vt:lpstr>MOMENTO DA OCORRÊNCIA DO FATO GERADOR</vt:lpstr>
      <vt:lpstr>NORMA ANTIELISIVA</vt:lpstr>
      <vt:lpstr>MOMENTO DA OCORRÊNCIA DO FATO GERADOR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287</cp:revision>
  <dcterms:created xsi:type="dcterms:W3CDTF">2011-02-08T02:22:21Z</dcterms:created>
  <dcterms:modified xsi:type="dcterms:W3CDTF">2012-05-21T17:33:06Z</dcterms:modified>
</cp:coreProperties>
</file>