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436" r:id="rId2"/>
    <p:sldId id="415" r:id="rId3"/>
    <p:sldId id="416" r:id="rId4"/>
    <p:sldId id="419" r:id="rId5"/>
    <p:sldId id="420" r:id="rId6"/>
    <p:sldId id="372" r:id="rId7"/>
    <p:sldId id="421" r:id="rId8"/>
    <p:sldId id="422" r:id="rId9"/>
    <p:sldId id="423" r:id="rId10"/>
    <p:sldId id="424" r:id="rId11"/>
    <p:sldId id="425" r:id="rId12"/>
    <p:sldId id="418" r:id="rId13"/>
    <p:sldId id="426" r:id="rId14"/>
    <p:sldId id="370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5" r:id="rId24"/>
    <p:sldId id="339" r:id="rId2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C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907AC6-B48F-47F7-8AC3-3DC19F8E5DA4}" type="datetimeFigureOut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5B3F71-8192-4CBF-B562-634F3418C97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82FD94-FD15-4498-9C8C-DA33BDD17E1F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4D4AFC-DB20-42C4-80CD-E7D9B67EA0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4EDAB-BB05-429C-9146-6F36F250CC87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F019-D597-49CE-ACF7-ED2F541D8AC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2DB2-D720-44A8-898A-F96F22B81171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A4387-6286-419C-BC50-03F012522F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DE335-3AC2-4537-BA26-F3F3812CF26E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AE68-7D19-40A9-ABD3-9FA2EC269B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46ED3D-D700-4F89-B027-2AFC250039D5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FC1DA7-E06E-45EC-BEEB-448BBE106E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14D20B-D50C-4371-98AC-5939484B3FC4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54F27F-942A-4EF5-9F07-52B01EC905F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4792F4-3FD3-4925-A2E8-FAC0CB222B0C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18F84F-55BE-4E3B-9334-772B5B7B51D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FC0668-BE9B-4225-8DF8-551F09D31B6C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3DF6FD-419C-4BFD-8E99-F7FC68A7A7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B587D-9DD7-4081-8DFD-2431C08F3BA2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9ECF-CF0F-4064-95E7-3E04D1A5B2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DABCD4-2F93-4972-A7A9-2F213B2E8DD7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66B82-1590-4806-9D4F-F2D0FDEF31B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1EDD5BC-9F9A-4ED3-9899-095A4B5B438E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53AFAC-C0F1-4695-B8E7-A0267C22CE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FEDBE40-24B0-4917-9374-EF5973801203}" type="datetime1">
              <a:rPr lang="pt-BR"/>
              <a:pPr>
                <a:defRPr/>
              </a:pPr>
              <a:t>30/3/2012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8258197-41B3-458F-8AA7-0B5215B7C1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3" r:id="rId2"/>
    <p:sldLayoutId id="2147483708" r:id="rId3"/>
    <p:sldLayoutId id="2147483709" r:id="rId4"/>
    <p:sldLayoutId id="2147483710" r:id="rId5"/>
    <p:sldLayoutId id="2147483711" r:id="rId6"/>
    <p:sldLayoutId id="2147483704" r:id="rId7"/>
    <p:sldLayoutId id="2147483712" r:id="rId8"/>
    <p:sldLayoutId id="2147483713" r:id="rId9"/>
    <p:sldLayoutId id="2147483705" r:id="rId10"/>
    <p:sldLayoutId id="2147483706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pr.miranda@g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fessormiranda.blogspot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6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sz="3200" u="sng" dirty="0" smtClean="0"/>
              <a:t>DISCIPLINA: Direito Tributário</a:t>
            </a:r>
            <a:endParaRPr lang="pt-BR" sz="3200" u="sng" dirty="0"/>
          </a:p>
        </p:txBody>
      </p:sp>
      <p:pic>
        <p:nvPicPr>
          <p:cNvPr id="9219" name="Imagem 3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Imagem 4" descr="C:\Users\katiaaparecida\AppData\Local\Microsoft\Windows\Temporary Internet Files\Low\Content.IE5\9TQ5L8YE\Marca FC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38" y="0"/>
            <a:ext cx="12620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42875" y="1143000"/>
            <a:ext cx="8715375" cy="3857625"/>
          </a:xfrm>
        </p:spPr>
        <p:txBody>
          <a:bodyPr>
            <a:normAutofit/>
          </a:bodyPr>
          <a:lstStyle/>
          <a:p>
            <a:pPr marR="0" algn="l" eaLnBrk="1" hangingPunct="1">
              <a:lnSpc>
                <a:spcPct val="80000"/>
              </a:lnSpc>
            </a:pPr>
            <a:r>
              <a:rPr lang="pt-BR" sz="1800" dirty="0" smtClean="0"/>
              <a:t>AULA 7 - INTERPRETAÇÃO E INTEGRAÇÃO DA LEGISLAÇÃO TRIBUTÁRIA</a:t>
            </a:r>
          </a:p>
          <a:p>
            <a:pPr marR="0" algn="l" eaLnBrk="1" hangingPunct="1">
              <a:lnSpc>
                <a:spcPct val="80000"/>
              </a:lnSpc>
            </a:pPr>
            <a:endParaRPr lang="pt-BR" sz="2000" dirty="0" smtClean="0"/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Prof. </a:t>
            </a:r>
            <a:r>
              <a:rPr lang="pt-BR" sz="1400" dirty="0" err="1" smtClean="0"/>
              <a:t>Msc</a:t>
            </a:r>
            <a:r>
              <a:rPr lang="pt-BR" sz="1400" dirty="0" smtClean="0"/>
              <a:t>. João Paulo Rocha de Miranda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Advogado (UFMT) e  </a:t>
            </a:r>
            <a:r>
              <a:rPr lang="pt-BR" sz="1400" dirty="0" err="1" smtClean="0"/>
              <a:t>Zootecnista</a:t>
            </a:r>
            <a:r>
              <a:rPr lang="pt-BR" sz="1400" dirty="0" smtClean="0"/>
              <a:t> (UFSM)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Mestre em Direito Agroambiental (UFMT)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Especialista em Sociedade e Desenvolvimento Regional (UFMT)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Especialista em Direito Ambiental e desenvolvimento Sustentável (FESPMP-MT/UNIC)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Membro Comissão Meio Ambiente OAB-MT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Membro da Comissão Nacional de Saúde Ambiental do CFMVZ</a:t>
            </a:r>
          </a:p>
          <a:p>
            <a:pPr marR="0" algn="l" eaLnBrk="1" hangingPunct="1">
              <a:lnSpc>
                <a:spcPct val="80000"/>
              </a:lnSpc>
            </a:pP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CONTATOS: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err="1" smtClean="0"/>
              <a:t>E-mail</a:t>
            </a:r>
            <a:r>
              <a:rPr lang="pt-BR" sz="1400" dirty="0" smtClean="0"/>
              <a:t>: </a:t>
            </a:r>
            <a:r>
              <a:rPr lang="pt-BR" sz="1400" dirty="0" smtClean="0">
                <a:hlinkClick r:id="rId3"/>
              </a:rPr>
              <a:t>jpr.miranda@gmail.com</a:t>
            </a: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err="1" smtClean="0"/>
              <a:t>Skype</a:t>
            </a:r>
            <a:r>
              <a:rPr lang="pt-BR" sz="1400" dirty="0" smtClean="0"/>
              <a:t>: </a:t>
            </a:r>
            <a:r>
              <a:rPr lang="pt-BR" sz="1400" dirty="0" err="1" smtClean="0"/>
              <a:t>jpr</a:t>
            </a:r>
            <a:r>
              <a:rPr lang="pt-BR" sz="1400" dirty="0" smtClean="0"/>
              <a:t>.</a:t>
            </a:r>
            <a:r>
              <a:rPr lang="pt-BR" sz="1400" dirty="0" err="1" smtClean="0"/>
              <a:t>miranda</a:t>
            </a: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r>
              <a:rPr lang="pt-BR" sz="1400" dirty="0" smtClean="0"/>
              <a:t>Blog: </a:t>
            </a:r>
            <a:r>
              <a:rPr lang="pt-BR" sz="1400" dirty="0" smtClean="0">
                <a:hlinkClick r:id="rId4"/>
              </a:rPr>
              <a:t>http://professormiranda.blogspot.com/</a:t>
            </a:r>
            <a:endParaRPr lang="pt-BR" sz="1400" dirty="0" smtClean="0"/>
          </a:p>
          <a:p>
            <a:pPr marR="0" algn="l" eaLnBrk="1" hangingPunct="1">
              <a:lnSpc>
                <a:spcPct val="80000"/>
              </a:lnSpc>
            </a:pPr>
            <a:endParaRPr lang="pt-BR" sz="7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929202"/>
          </a:xfrm>
        </p:spPr>
        <p:txBody>
          <a:bodyPr/>
          <a:lstStyle/>
          <a:p>
            <a:pPr algn="ctr">
              <a:buNone/>
            </a:pPr>
            <a:r>
              <a:rPr lang="pt-BR" sz="2800" b="1" u="sng" cap="all" dirty="0" smtClean="0"/>
              <a:t>Teleológica</a:t>
            </a:r>
          </a:p>
          <a:p>
            <a:endParaRPr lang="pt-BR" sz="2400" b="1" dirty="0" smtClean="0"/>
          </a:p>
          <a:p>
            <a:r>
              <a:rPr lang="pt-BR" sz="2400" dirty="0" smtClean="0"/>
              <a:t>busca o fim que a norma jurídica tenciona:</a:t>
            </a:r>
          </a:p>
          <a:p>
            <a:endParaRPr lang="pt-BR" sz="2400" dirty="0" smtClean="0"/>
          </a:p>
          <a:p>
            <a:pPr lvl="1"/>
            <a:r>
              <a:rPr lang="pt-BR" sz="2400" dirty="0" smtClean="0"/>
              <a:t>Servir;</a:t>
            </a:r>
          </a:p>
          <a:p>
            <a:pPr lvl="1"/>
            <a:endParaRPr lang="pt-BR" sz="2400" dirty="0" smtClean="0"/>
          </a:p>
          <a:p>
            <a:pPr lvl="1"/>
            <a:r>
              <a:rPr lang="pt-BR" sz="2400" dirty="0" smtClean="0"/>
              <a:t>Tutelar.</a:t>
            </a: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INTEGRAÇÃO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r>
              <a:rPr lang="pt-BR" sz="2400" dirty="0" smtClean="0"/>
              <a:t>Correlação: interpretação ↔ aplicação ↔ integração</a:t>
            </a:r>
          </a:p>
          <a:p>
            <a:endParaRPr lang="pt-BR" sz="2400" dirty="0" smtClean="0"/>
          </a:p>
          <a:p>
            <a:r>
              <a:rPr lang="pt-BR" sz="2200" dirty="0" smtClean="0"/>
              <a:t>Esse processo de preenchimento das lacunas legais </a:t>
            </a:r>
            <a:r>
              <a:rPr lang="pt-BR" sz="2200" dirty="0" err="1" smtClean="0"/>
              <a:t>chama‑se</a:t>
            </a:r>
            <a:r>
              <a:rPr lang="pt-BR" sz="2200" dirty="0" smtClean="0"/>
              <a:t> </a:t>
            </a:r>
            <a:r>
              <a:rPr lang="pt-BR" sz="2200" b="1" u="sng" dirty="0" smtClean="0"/>
              <a:t>integração do Direito</a:t>
            </a:r>
            <a:r>
              <a:rPr lang="pt-BR" sz="2200" b="1" dirty="0" smtClean="0"/>
              <a:t>.</a:t>
            </a:r>
          </a:p>
          <a:p>
            <a:endParaRPr lang="pt-BR" sz="2200" b="1" dirty="0" smtClean="0"/>
          </a:p>
          <a:p>
            <a:r>
              <a:rPr lang="pt-BR" sz="2200" dirty="0" smtClean="0"/>
              <a:t>Isto é quando interprete não encontra norma expressa aplicável ao caso concreto </a:t>
            </a:r>
            <a:r>
              <a:rPr lang="pt-BR" sz="2200" dirty="0" smtClean="0">
                <a:latin typeface="Calibri"/>
              </a:rPr>
              <a:t>→ </a:t>
            </a:r>
            <a:r>
              <a:rPr lang="pt-BR" sz="2200" dirty="0" smtClean="0"/>
              <a:t>LACUNA </a:t>
            </a:r>
            <a:r>
              <a:rPr lang="pt-BR" sz="2200" dirty="0" smtClean="0">
                <a:latin typeface="Calibri"/>
              </a:rPr>
              <a:t>→ </a:t>
            </a:r>
            <a:r>
              <a:rPr lang="pt-BR" sz="2200" b="1" u="sng" dirty="0" smtClean="0"/>
              <a:t>INTEGRAÇÃO</a:t>
            </a:r>
          </a:p>
          <a:p>
            <a:endParaRPr lang="pt-BR" sz="2200" b="1" u="sng" dirty="0" smtClean="0"/>
          </a:p>
          <a:p>
            <a:r>
              <a:rPr lang="pt-BR" sz="2200" b="1" u="sng" dirty="0" smtClean="0"/>
              <a:t>Art. 108, do CTN</a:t>
            </a:r>
            <a:endParaRPr lang="pt-BR" sz="2200" b="1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4929202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108. Na ausência de disposição expressa, a autoridade competente para aplicar a legislação tributária utilizará sucessivamente, na ordem indicada:</a:t>
            </a:r>
          </a:p>
          <a:p>
            <a:pPr algn="just">
              <a:buNone/>
            </a:pPr>
            <a:r>
              <a:rPr lang="pt-BR" sz="2400" dirty="0" smtClean="0"/>
              <a:t>        I - a analogia;</a:t>
            </a:r>
          </a:p>
          <a:p>
            <a:pPr algn="just">
              <a:buNone/>
            </a:pPr>
            <a:r>
              <a:rPr lang="pt-BR" sz="2400" dirty="0" smtClean="0"/>
              <a:t>        II - os princípios gerais de direito tributário;</a:t>
            </a:r>
          </a:p>
          <a:p>
            <a:pPr algn="just">
              <a:buNone/>
            </a:pPr>
            <a:r>
              <a:rPr lang="pt-BR" sz="2400" dirty="0" smtClean="0"/>
              <a:t>        III - os princípios gerais de direito público;</a:t>
            </a:r>
          </a:p>
          <a:p>
            <a:pPr algn="just">
              <a:buNone/>
            </a:pPr>
            <a:r>
              <a:rPr lang="pt-BR" sz="2400" dirty="0" smtClean="0"/>
              <a:t>        IV - a eqüidade.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§ 1º O emprego da analogia não poderá resultar na exigência de tributo não previsto em lei.</a:t>
            </a:r>
          </a:p>
          <a:p>
            <a:pPr algn="just">
              <a:buNone/>
            </a:pPr>
            <a:r>
              <a:rPr lang="pt-BR" sz="2400" dirty="0" smtClean="0"/>
              <a:t>	</a:t>
            </a:r>
          </a:p>
          <a:p>
            <a:pPr algn="just">
              <a:buNone/>
            </a:pPr>
            <a:r>
              <a:rPr lang="pt-BR" sz="2400" dirty="0" smtClean="0"/>
              <a:t>	§ 2º O emprego da eqüidade não poderá resultar na dispensa do pagamento de tributo devido.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358082" y="650083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(CTN)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072078"/>
          </a:xfrm>
        </p:spPr>
        <p:txBody>
          <a:bodyPr/>
          <a:lstStyle/>
          <a:p>
            <a:pPr algn="just"/>
            <a:r>
              <a:rPr lang="pt-BR" sz="2400" b="1" u="sng" dirty="0" smtClean="0"/>
              <a:t>Analogia</a:t>
            </a:r>
          </a:p>
          <a:p>
            <a:pPr lvl="1" algn="just"/>
            <a:r>
              <a:rPr lang="pt-BR" sz="2000" dirty="0" smtClean="0"/>
              <a:t>é  aplicação para o caso em concreto de norma aplicável em situação semelhante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b="1" u="sng" dirty="0" smtClean="0"/>
              <a:t>Princípios gerais de direito tributário</a:t>
            </a:r>
          </a:p>
          <a:p>
            <a:pPr lvl="1" algn="just"/>
            <a:r>
              <a:rPr lang="pt-BR" sz="2000" dirty="0" smtClean="0"/>
              <a:t>Igualdade, irretroatividade, anterioridade, não confisco etc.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b="1" u="sng" dirty="0" smtClean="0"/>
              <a:t>Princípios gerais de direito público</a:t>
            </a:r>
          </a:p>
          <a:p>
            <a:pPr lvl="1" algn="just"/>
            <a:r>
              <a:rPr lang="pt-BR" sz="2000" dirty="0" smtClean="0"/>
              <a:t>Supremacia do interesse público, indisponibilidade do interesse público, autonomia dos entes políticos, ampla defesa etc.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b="1" u="sng" dirty="0" smtClean="0"/>
              <a:t>Eqüidade</a:t>
            </a:r>
          </a:p>
          <a:p>
            <a:pPr lvl="1" algn="just"/>
            <a:r>
              <a:rPr lang="pt-BR" sz="2000" dirty="0" smtClean="0"/>
              <a:t>Busca-se igualdade e justiça na aplicação da lei.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 smtClean="0"/>
              <a:t>TRIBUTAÇÃO VINCULADA AO PRINCÍPIO DA LEGALIDADE</a:t>
            </a:r>
            <a:endParaRPr lang="pt-BR" sz="24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“Art. 108. Na ausência de disposição expressa, a autoridade competente para aplicar a legislação tributária utilizará sucessivamente, na ordem indicada:</a:t>
            </a:r>
          </a:p>
          <a:p>
            <a:pPr algn="just">
              <a:buNone/>
            </a:pPr>
            <a:r>
              <a:rPr lang="pt-BR" sz="2400" dirty="0" smtClean="0"/>
              <a:t> 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§ 1º O emprego da </a:t>
            </a:r>
            <a:r>
              <a:rPr lang="pt-BR" sz="2400" b="1" u="sng" dirty="0" smtClean="0"/>
              <a:t>analogia não poderá resultar na exigência de tributo não previsto em lei.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(...).”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85725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 smtClean="0"/>
              <a:t>EM FUNÇÃO DOS PRINCÍPIOS DA IMPESSOALIDADE, ISONOMIA E SUPREMACIA DO INTERESSE PÚBLICO</a:t>
            </a:r>
            <a:endParaRPr lang="pt-BR" sz="24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2214554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Art. 108. Na ausência de disposição expressa, a autoridade competente para aplicar a legislação tributária utilizará sucessivamente, na ordem indicada:</a:t>
            </a:r>
          </a:p>
          <a:p>
            <a:pPr algn="just">
              <a:buNone/>
            </a:pPr>
            <a:r>
              <a:rPr lang="pt-BR" sz="2400" dirty="0" smtClean="0"/>
              <a:t> 	</a:t>
            </a:r>
          </a:p>
          <a:p>
            <a:pPr algn="just">
              <a:buNone/>
            </a:pPr>
            <a:r>
              <a:rPr lang="pt-BR" sz="2400" dirty="0" smtClean="0"/>
              <a:t>	(...)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 § 2º O emprego da </a:t>
            </a:r>
            <a:r>
              <a:rPr lang="pt-BR" sz="2400" b="1" u="sng" dirty="0" smtClean="0"/>
              <a:t>eqüidade não poderá resultar na dispensa do pagamento de tributo devido</a:t>
            </a:r>
            <a:r>
              <a:rPr lang="pt-BR" sz="2400" dirty="0" smtClean="0"/>
              <a:t>.</a:t>
            </a:r>
            <a:endParaRPr lang="pt-BR" sz="2400" b="1" u="sng" dirty="0" smtClean="0"/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PRINCÍPIOS GERAIS DO DIREITO PRIVADO</a:t>
            </a:r>
            <a:endParaRPr lang="pt-BR" sz="28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“Art. 109. Os </a:t>
            </a:r>
            <a:r>
              <a:rPr lang="pt-BR" sz="2400" u="sng" dirty="0" smtClean="0"/>
              <a:t>princípios gerais de direito privado </a:t>
            </a:r>
            <a:r>
              <a:rPr lang="pt-BR" sz="2400" dirty="0" smtClean="0"/>
              <a:t>utilizam-se </a:t>
            </a:r>
            <a:r>
              <a:rPr lang="pt-BR" sz="2400" u="sng" dirty="0" smtClean="0"/>
              <a:t>para pesquisa da definição</a:t>
            </a:r>
            <a:r>
              <a:rPr lang="pt-BR" sz="2400" dirty="0" smtClean="0"/>
              <a:t>, do </a:t>
            </a:r>
            <a:r>
              <a:rPr lang="pt-BR" sz="2400" u="sng" dirty="0" smtClean="0"/>
              <a:t>conteúdo</a:t>
            </a:r>
            <a:r>
              <a:rPr lang="pt-BR" sz="2400" dirty="0" smtClean="0"/>
              <a:t> e do </a:t>
            </a:r>
            <a:r>
              <a:rPr lang="pt-BR" sz="2400" u="sng" dirty="0" smtClean="0"/>
              <a:t>alcance de seus institutos, conceitos e formas</a:t>
            </a:r>
            <a:r>
              <a:rPr lang="pt-BR" sz="2400" dirty="0" smtClean="0"/>
              <a:t>, mas </a:t>
            </a:r>
            <a:r>
              <a:rPr lang="pt-BR" sz="2400" u="sng" dirty="0" smtClean="0"/>
              <a:t>não para definição dos respectivos efeitos tributários</a:t>
            </a:r>
            <a:r>
              <a:rPr lang="pt-BR" sz="2400" dirty="0" smtClean="0"/>
              <a:t>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EX: Responsabilidade tributária pais ou curadores → princípios direito privado → para definir os institutos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COMPETÊNCIAS TRIBUTÁRIAS</a:t>
            </a:r>
            <a:endParaRPr lang="pt-BR" sz="28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“Art. 110. A </a:t>
            </a:r>
            <a:r>
              <a:rPr lang="pt-BR" sz="2400" u="sng" dirty="0" smtClean="0"/>
              <a:t>lei tributária não pode alterar a definição</a:t>
            </a:r>
            <a:r>
              <a:rPr lang="pt-BR" sz="2400" dirty="0" smtClean="0"/>
              <a:t>, o </a:t>
            </a:r>
            <a:r>
              <a:rPr lang="pt-BR" sz="2400" u="sng" dirty="0" smtClean="0"/>
              <a:t>conteúdo</a:t>
            </a:r>
            <a:r>
              <a:rPr lang="pt-BR" sz="2400" dirty="0" smtClean="0"/>
              <a:t> e o </a:t>
            </a:r>
            <a:r>
              <a:rPr lang="pt-BR" sz="2400" u="sng" dirty="0" smtClean="0"/>
              <a:t>alcance de institutos, conceitos e formas de direito privado</a:t>
            </a:r>
            <a:r>
              <a:rPr lang="pt-BR" sz="2400" dirty="0" smtClean="0"/>
              <a:t>, </a:t>
            </a:r>
            <a:r>
              <a:rPr lang="pt-BR" sz="2400" u="sng" dirty="0" smtClean="0"/>
              <a:t>utilizados</a:t>
            </a:r>
            <a:r>
              <a:rPr lang="pt-BR" sz="2400" dirty="0" smtClean="0"/>
              <a:t>, expressa ou implicitamente, pela </a:t>
            </a:r>
            <a:r>
              <a:rPr lang="pt-BR" sz="2400" u="sng" dirty="0" smtClean="0"/>
              <a:t>Constituição Federal, pelas Constituições dos Estados, ou pelas Leis Orgânicas do Distrito Federal ou dos Municípios</a:t>
            </a:r>
            <a:r>
              <a:rPr lang="pt-BR" sz="2400" dirty="0" smtClean="0"/>
              <a:t>, para </a:t>
            </a:r>
            <a:r>
              <a:rPr lang="pt-BR" sz="2400" u="sng" dirty="0" smtClean="0"/>
              <a:t>definir ou limitar competências tributárias</a:t>
            </a:r>
            <a:r>
              <a:rPr lang="pt-BR" sz="2400" dirty="0" smtClean="0"/>
              <a:t>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ultiplicar 6"/>
          <p:cNvSpPr/>
          <p:nvPr/>
        </p:nvSpPr>
        <p:spPr>
          <a:xfrm>
            <a:off x="2285984" y="2643182"/>
            <a:ext cx="1500198" cy="1500198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dirty="0" smtClean="0"/>
              <a:t>COMPETÊNCIAS TRIBUTÁRIAS</a:t>
            </a:r>
            <a:endParaRPr lang="pt-BR" sz="28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CF → veículos automotores → competência → IPVA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Lei MT → definir cavalos→ veículos automotores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Admitir isso seria ampliar a competência tributária definida constitucionalmente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600" dirty="0" smtClean="0"/>
              <a:t>INTERPRETAÇÃO LITERAL DA LEGISLAÇÃO TRIBUTÁRIA</a:t>
            </a:r>
            <a:endParaRPr lang="pt-BR" sz="2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	“Art. 111. Interpreta-se literalmente a legislação tributária que disponha sobre: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I - suspensão ou exclusão do crédito tributário;</a:t>
            </a:r>
          </a:p>
          <a:p>
            <a:pPr algn="just">
              <a:buNone/>
            </a:pPr>
            <a:r>
              <a:rPr lang="pt-BR" sz="2400" dirty="0" smtClean="0"/>
              <a:t>        </a:t>
            </a:r>
          </a:p>
          <a:p>
            <a:pPr algn="just">
              <a:buNone/>
            </a:pPr>
            <a:r>
              <a:rPr lang="pt-BR" sz="2400" dirty="0" smtClean="0"/>
              <a:t>	II - outorga de isenção;</a:t>
            </a:r>
          </a:p>
          <a:p>
            <a:pPr algn="just">
              <a:buNone/>
            </a:pPr>
            <a:r>
              <a:rPr lang="pt-BR" sz="2400" dirty="0" smtClean="0"/>
              <a:t>        </a:t>
            </a:r>
          </a:p>
          <a:p>
            <a:pPr algn="just">
              <a:buNone/>
            </a:pPr>
            <a:r>
              <a:rPr lang="pt-BR" sz="2400" dirty="0" smtClean="0"/>
              <a:t>	III - dispensa do cumprimento de obrigações tributárias acessórias.”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1200" dirty="0" smtClean="0"/>
              <a:t>(CTN)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HERMENÊUTICA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572012"/>
          </a:xfrm>
        </p:spPr>
        <p:txBody>
          <a:bodyPr/>
          <a:lstStyle/>
          <a:p>
            <a:r>
              <a:rPr lang="pt-BR" sz="2400" dirty="0" smtClean="0"/>
              <a:t>Origem grega → Interpretação</a:t>
            </a:r>
          </a:p>
          <a:p>
            <a:endParaRPr lang="pt-BR" sz="2400" dirty="0" smtClean="0"/>
          </a:p>
          <a:p>
            <a:r>
              <a:rPr lang="pt-BR" sz="2400" dirty="0" smtClean="0"/>
              <a:t>Mitologia grega → Deus da HERMES que possuía:</a:t>
            </a:r>
          </a:p>
          <a:p>
            <a:pPr lvl="1"/>
            <a:endParaRPr lang="pt-BR" sz="2400" dirty="0" smtClean="0"/>
          </a:p>
          <a:p>
            <a:pPr lvl="1"/>
            <a:r>
              <a:rPr lang="pt-BR" sz="2400" dirty="0" smtClean="0"/>
              <a:t>dom de interpretar a vontade divina.</a:t>
            </a:r>
          </a:p>
          <a:p>
            <a:endParaRPr lang="pt-BR" sz="2400" dirty="0" smtClean="0"/>
          </a:p>
          <a:p>
            <a:r>
              <a:rPr lang="pt-BR" sz="2400" dirty="0" smtClean="0"/>
              <a:t>Hermenêutica no seu sentido mais geral:</a:t>
            </a:r>
          </a:p>
          <a:p>
            <a:pPr lvl="1"/>
            <a:endParaRPr lang="pt-BR" sz="2400" dirty="0" smtClean="0"/>
          </a:p>
          <a:p>
            <a:pPr lvl="1"/>
            <a:r>
              <a:rPr lang="pt-BR" sz="2400" dirty="0" smtClean="0"/>
              <a:t>é a interpretação do sentido das palavras.</a:t>
            </a:r>
          </a:p>
          <a:p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600" dirty="0" smtClean="0"/>
              <a:t>INTERPRETAÇÃO LITERAL DA LEGISLAÇÃO TRIBUTÁRIA</a:t>
            </a:r>
            <a:endParaRPr lang="pt-BR" sz="2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	Interpretação puramente literal da legislação tributária é impossível, assim deve-se considerar 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sistema em que a norma se insere</a:t>
            </a:r>
          </a:p>
          <a:p>
            <a:pPr lvl="1" algn="just"/>
            <a:r>
              <a:rPr lang="pt-BR" sz="2400" dirty="0" smtClean="0"/>
              <a:t>interpretação </a:t>
            </a:r>
            <a:r>
              <a:rPr lang="pt-BR" sz="2400" dirty="0" err="1" smtClean="0"/>
              <a:t>lógica-sistemática</a:t>
            </a:r>
            <a:endParaRPr lang="pt-BR" sz="2400" dirty="0" smtClean="0"/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objetivo da legislação tributária</a:t>
            </a:r>
          </a:p>
          <a:p>
            <a:pPr lvl="1" algn="just"/>
            <a:r>
              <a:rPr lang="pt-BR" sz="2400" dirty="0" smtClean="0"/>
              <a:t>Interpretação teleológica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600" dirty="0" smtClean="0"/>
              <a:t>INTERPRETAÇÃO LITERAL DA LEGISLAÇÃO TRIBUTÁRIA</a:t>
            </a:r>
            <a:endParaRPr lang="pt-BR" sz="2600" u="sng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4429125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400" dirty="0" smtClean="0"/>
              <a:t>Contudo, nas situações previstas pelo </a:t>
            </a:r>
            <a:r>
              <a:rPr lang="pt-BR" sz="2400" dirty="0" err="1" smtClean="0"/>
              <a:t>art</a:t>
            </a:r>
            <a:r>
              <a:rPr lang="pt-BR" sz="2400" dirty="0" smtClean="0"/>
              <a:t> 111, do CTN:</a:t>
            </a:r>
          </a:p>
          <a:p>
            <a:pPr algn="just">
              <a:buNone/>
            </a:pPr>
            <a:r>
              <a:rPr lang="pt-BR" sz="2400" dirty="0" smtClean="0"/>
              <a:t>	I - suspensão ou exclusão do crédito tributário;</a:t>
            </a:r>
          </a:p>
          <a:p>
            <a:pPr algn="just">
              <a:buNone/>
            </a:pPr>
            <a:r>
              <a:rPr lang="pt-BR" sz="2400" dirty="0" smtClean="0"/>
              <a:t>	II - outorga de isenção;</a:t>
            </a:r>
          </a:p>
          <a:p>
            <a:pPr algn="just">
              <a:buNone/>
            </a:pPr>
            <a:r>
              <a:rPr lang="pt-BR" sz="2400" dirty="0" smtClean="0"/>
              <a:t>	III - dispensa do cumprimento de obrigações tributárias acessórias.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devem ser interpretadas estritamente.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600" i="1" cap="all" dirty="0" smtClean="0"/>
              <a:t>In </a:t>
            </a:r>
            <a:r>
              <a:rPr lang="pt-BR" sz="2600" i="1" cap="all" dirty="0" err="1" smtClean="0"/>
              <a:t>dubio</a:t>
            </a:r>
            <a:r>
              <a:rPr lang="pt-BR" sz="2600" i="1" cap="all" dirty="0" smtClean="0"/>
              <a:t> pro </a:t>
            </a:r>
            <a:r>
              <a:rPr lang="pt-BR" sz="2600" cap="all" dirty="0" smtClean="0"/>
              <a:t>contribuinte</a:t>
            </a:r>
            <a:endParaRPr lang="pt-BR" sz="2600" cap="all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500174"/>
            <a:ext cx="9001156" cy="4786327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300" dirty="0" smtClean="0"/>
              <a:t>“Art. 112. A lei tributária que define infrações, ou lhe comina penalidades, interpreta-se da maneira mais favorável ao acusado, em caso de dúvida quanto:</a:t>
            </a:r>
          </a:p>
          <a:p>
            <a:pPr algn="just">
              <a:buNone/>
            </a:pPr>
            <a:r>
              <a:rPr lang="pt-BR" sz="2300" dirty="0" smtClean="0"/>
              <a:t>	I - à capitulação legal do fato;</a:t>
            </a:r>
          </a:p>
          <a:p>
            <a:pPr algn="just">
              <a:buNone/>
            </a:pPr>
            <a:endParaRPr lang="pt-BR" sz="2300" dirty="0" smtClean="0"/>
          </a:p>
          <a:p>
            <a:pPr algn="just">
              <a:buNone/>
            </a:pPr>
            <a:r>
              <a:rPr lang="pt-BR" sz="2300" dirty="0" smtClean="0"/>
              <a:t>	II - à natureza ou às circunstâncias materiais do fato, ou à natureza ou extensão dos seus efeitos;</a:t>
            </a:r>
          </a:p>
          <a:p>
            <a:pPr algn="just">
              <a:buNone/>
            </a:pPr>
            <a:endParaRPr lang="pt-BR" sz="2300" dirty="0" smtClean="0"/>
          </a:p>
          <a:p>
            <a:pPr algn="just">
              <a:buNone/>
            </a:pPr>
            <a:r>
              <a:rPr lang="pt-BR" sz="2300" dirty="0" smtClean="0"/>
              <a:t>	III - à autoria, imputabilidade, ou punibilidade;</a:t>
            </a:r>
          </a:p>
          <a:p>
            <a:pPr algn="just">
              <a:buNone/>
            </a:pPr>
            <a:endParaRPr lang="pt-BR" sz="2300" dirty="0" smtClean="0"/>
          </a:p>
          <a:p>
            <a:pPr algn="just">
              <a:buNone/>
            </a:pPr>
            <a:r>
              <a:rPr lang="pt-BR" sz="2300" dirty="0" smtClean="0"/>
              <a:t>	IV - à natureza da penalidade aplicável, ou à sua graduação.”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600" i="1" cap="all" dirty="0" smtClean="0"/>
              <a:t>In </a:t>
            </a:r>
            <a:r>
              <a:rPr lang="pt-BR" sz="2600" i="1" cap="all" dirty="0" err="1" smtClean="0"/>
              <a:t>dubio</a:t>
            </a:r>
            <a:r>
              <a:rPr lang="pt-BR" sz="2600" i="1" cap="all" dirty="0" smtClean="0"/>
              <a:t> pro </a:t>
            </a:r>
            <a:r>
              <a:rPr lang="pt-BR" sz="2600" cap="all" dirty="0" smtClean="0"/>
              <a:t>contribuinte</a:t>
            </a:r>
            <a:endParaRPr lang="pt-BR" sz="2600" cap="all" dirty="0"/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EBC42-4BD8-4453-817E-1B794473FCF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pt-BR"/>
          </a:p>
        </p:txBody>
      </p:sp>
      <p:sp>
        <p:nvSpPr>
          <p:cNvPr id="10245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0246" name="Espaço Reservado para Conteúdo 4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4643451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	</a:t>
            </a:r>
            <a:r>
              <a:rPr lang="pt-BR" sz="2300" dirty="0" smtClean="0"/>
              <a:t>Havendo dubiedade quanto às infrações ou penalidades:</a:t>
            </a:r>
          </a:p>
          <a:p>
            <a:pPr algn="just">
              <a:buNone/>
            </a:pPr>
            <a:endParaRPr lang="pt-BR" sz="2300" dirty="0" smtClean="0"/>
          </a:p>
          <a:p>
            <a:pPr algn="just"/>
            <a:r>
              <a:rPr lang="pt-BR" sz="2300" dirty="0" smtClean="0"/>
              <a:t>Interpretação deve favorecer </a:t>
            </a:r>
            <a:r>
              <a:rPr lang="pt-BR" sz="2300" smtClean="0"/>
              <a:t>o acusado;</a:t>
            </a:r>
            <a:endParaRPr lang="pt-BR" sz="2300" dirty="0" smtClean="0"/>
          </a:p>
          <a:p>
            <a:pPr algn="just"/>
            <a:endParaRPr lang="pt-BR" sz="2300" dirty="0" smtClean="0"/>
          </a:p>
          <a:p>
            <a:pPr algn="just"/>
            <a:r>
              <a:rPr lang="pt-BR" sz="2300" dirty="0" smtClean="0"/>
              <a:t>Semelhante ao </a:t>
            </a:r>
            <a:r>
              <a:rPr lang="pt-BR" sz="2300" i="1" dirty="0" smtClean="0"/>
              <a:t>in </a:t>
            </a:r>
            <a:r>
              <a:rPr lang="pt-BR" sz="2300" i="1" dirty="0" err="1" smtClean="0"/>
              <a:t>dubio</a:t>
            </a:r>
            <a:r>
              <a:rPr lang="pt-BR" sz="2300" i="1" dirty="0" smtClean="0"/>
              <a:t> pro </a:t>
            </a:r>
            <a:r>
              <a:rPr lang="pt-BR" sz="2300" i="1" dirty="0" err="1" smtClean="0"/>
              <a:t>reo</a:t>
            </a:r>
            <a:r>
              <a:rPr lang="pt-BR" sz="2300" i="1" dirty="0" smtClean="0"/>
              <a:t> </a:t>
            </a:r>
            <a:r>
              <a:rPr lang="pt-BR" sz="2300" dirty="0" smtClean="0"/>
              <a:t>do Direito Penal;</a:t>
            </a:r>
            <a:endParaRPr lang="pt-BR" sz="2300" i="1" dirty="0" smtClean="0"/>
          </a:p>
          <a:p>
            <a:pPr algn="just"/>
            <a:endParaRPr lang="pt-BR" sz="2300" dirty="0" smtClean="0"/>
          </a:p>
          <a:p>
            <a:pPr algn="just"/>
            <a:r>
              <a:rPr lang="pt-BR" sz="2300" dirty="0" smtClean="0"/>
              <a:t>Com base nos princípios da:</a:t>
            </a:r>
          </a:p>
          <a:p>
            <a:pPr algn="just"/>
            <a:endParaRPr lang="pt-BR" sz="2300" dirty="0" smtClean="0"/>
          </a:p>
          <a:p>
            <a:pPr lvl="1" algn="just"/>
            <a:r>
              <a:rPr lang="pt-BR" sz="1900" dirty="0" smtClean="0"/>
              <a:t>Legalidade;</a:t>
            </a:r>
          </a:p>
          <a:p>
            <a:pPr lvl="1" algn="just"/>
            <a:endParaRPr lang="pt-BR" sz="1900" dirty="0" smtClean="0"/>
          </a:p>
          <a:p>
            <a:pPr lvl="1" algn="just"/>
            <a:r>
              <a:rPr lang="pt-BR" sz="1900" dirty="0" smtClean="0"/>
              <a:t>Tipicidade.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40963" name="Picture 2" descr="C:\Documents and Settings\João Paulo\Meus documentos\Minhas imagens\menu_31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Espaço Reservado para Número de Slid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A7DCF0-50E7-4F54-9959-4944D9D13970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pt-BR"/>
          </a:p>
        </p:txBody>
      </p:sp>
      <p:sp>
        <p:nvSpPr>
          <p:cNvPr id="40965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HERMENÊUTICA JURÍDICA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714888"/>
          </a:xfrm>
        </p:spPr>
        <p:txBody>
          <a:bodyPr/>
          <a:lstStyle/>
          <a:p>
            <a:pPr>
              <a:buNone/>
            </a:pPr>
            <a:r>
              <a:rPr lang="pt-BR" sz="2400" b="1" u="sng" dirty="0" smtClean="0"/>
              <a:t>O termo é usado com diferente extensão pelos autores:</a:t>
            </a:r>
          </a:p>
          <a:p>
            <a:r>
              <a:rPr lang="pt-BR" sz="2400" b="1" u="sng" dirty="0" smtClean="0"/>
              <a:t>MIGUEL REALE </a:t>
            </a:r>
            <a:r>
              <a:rPr lang="pt-BR" sz="2400" dirty="0" smtClean="0"/>
              <a:t>→ sinônimo de interpretação:</a:t>
            </a:r>
          </a:p>
          <a:p>
            <a:pPr lvl="1"/>
            <a:r>
              <a:rPr lang="pt-BR" sz="2400" dirty="0" smtClean="0"/>
              <a:t>Fala em “hermenêutica ou interpretação do Direito”.</a:t>
            </a:r>
          </a:p>
          <a:p>
            <a:endParaRPr lang="pt-BR" sz="2400" dirty="0" smtClean="0"/>
          </a:p>
          <a:p>
            <a:r>
              <a:rPr lang="pt-BR" sz="2400" b="1" u="sng" dirty="0" smtClean="0"/>
              <a:t>CARLOS MAXIMILIANO </a:t>
            </a:r>
            <a:r>
              <a:rPr lang="pt-BR" sz="2400" dirty="0" smtClean="0"/>
              <a:t>→ hermenêutica ≠ interpretação:</a:t>
            </a:r>
          </a:p>
          <a:p>
            <a:pPr lvl="1"/>
            <a:r>
              <a:rPr lang="pt-BR" sz="2400" dirty="0" smtClean="0"/>
              <a:t>Hermenêutica → teoria científica da arte de interpretar;</a:t>
            </a:r>
          </a:p>
          <a:p>
            <a:pPr lvl="1"/>
            <a:r>
              <a:rPr lang="pt-BR" sz="2400" dirty="0" smtClean="0"/>
              <a:t>Interpretação → aplicação da hermenêutica. </a:t>
            </a:r>
          </a:p>
          <a:p>
            <a:endParaRPr lang="pt-BR" sz="2400" dirty="0" smtClean="0"/>
          </a:p>
          <a:p>
            <a:r>
              <a:rPr lang="pt-BR" sz="2400" b="1" u="sng" dirty="0" smtClean="0"/>
              <a:t>OUTROS DOUTRINADORES </a:t>
            </a:r>
            <a:r>
              <a:rPr lang="pt-BR" sz="2400" dirty="0" smtClean="0"/>
              <a:t>→ sentido + amplo abrange:</a:t>
            </a:r>
          </a:p>
          <a:p>
            <a:pPr lvl="1"/>
            <a:r>
              <a:rPr lang="pt-BR" sz="2400" dirty="0" smtClean="0"/>
              <a:t>interpretação, aplicação e integração do Direito.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HERMENÊUTICA JURÍDICA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 dirty="0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428596" y="1785926"/>
            <a:ext cx="8715404" cy="4500574"/>
          </a:xfrm>
        </p:spPr>
        <p:txBody>
          <a:bodyPr/>
          <a:lstStyle/>
          <a:p>
            <a:pPr algn="just">
              <a:buNone/>
            </a:pPr>
            <a:r>
              <a:rPr lang="pt-BR" sz="2800" dirty="0" smtClean="0"/>
              <a:t>É a teoria científica da arte de: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Interpretar;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Aplicar;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Integrar o Direito.</a:t>
            </a:r>
          </a:p>
          <a:p>
            <a:pPr algn="just">
              <a:buNone/>
            </a:pPr>
            <a:endParaRPr lang="pt-B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HERMENÊUTICA JURÍDICA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714888"/>
          </a:xfrm>
        </p:spPr>
        <p:txBody>
          <a:bodyPr/>
          <a:lstStyle/>
          <a:p>
            <a:r>
              <a:rPr lang="pt-BR" sz="2400" dirty="0" smtClean="0"/>
              <a:t>Correlação: interpretação ↔ aplicação ↔ integração</a:t>
            </a:r>
          </a:p>
          <a:p>
            <a:endParaRPr lang="pt-BR" sz="2400" dirty="0" smtClean="0"/>
          </a:p>
          <a:p>
            <a:r>
              <a:rPr lang="pt-BR" sz="2400" dirty="0" smtClean="0"/>
              <a:t>Embora sejam três conceitos distintos:</a:t>
            </a:r>
          </a:p>
          <a:p>
            <a:pPr lvl="1"/>
            <a:r>
              <a:rPr lang="pt-BR" sz="2200" dirty="0" smtClean="0"/>
              <a:t>Direito existe, existe para ser aplicado;</a:t>
            </a:r>
          </a:p>
          <a:p>
            <a:endParaRPr lang="pt-BR" sz="2200" dirty="0" smtClean="0"/>
          </a:p>
          <a:p>
            <a:pPr lvl="1"/>
            <a:r>
              <a:rPr lang="pt-BR" sz="2200" dirty="0" smtClean="0"/>
              <a:t>Antes, porém, é preciso </a:t>
            </a:r>
            <a:r>
              <a:rPr lang="pt-BR" sz="2200" dirty="0" err="1" smtClean="0"/>
              <a:t>interpretá‑lo</a:t>
            </a:r>
            <a:r>
              <a:rPr lang="pt-BR" sz="2200" dirty="0" smtClean="0"/>
              <a:t>;</a:t>
            </a:r>
          </a:p>
          <a:p>
            <a:pPr lvl="1"/>
            <a:endParaRPr lang="pt-BR" sz="2200" dirty="0" smtClean="0"/>
          </a:p>
          <a:p>
            <a:pPr lvl="1"/>
            <a:r>
              <a:rPr lang="pt-BR" sz="2200" dirty="0" smtClean="0"/>
              <a:t>Lei pode apresentar lacunas, é necessário preencher tais vazios, a fim de dar uma resposta jurídica;</a:t>
            </a:r>
          </a:p>
          <a:p>
            <a:pPr lvl="1"/>
            <a:endParaRPr lang="pt-BR" sz="2200" dirty="0" smtClean="0"/>
          </a:p>
          <a:p>
            <a:pPr lvl="1"/>
            <a:r>
              <a:rPr lang="pt-BR" sz="2200" dirty="0" smtClean="0"/>
              <a:t>Esse processo de preenchimento das lacunas legais </a:t>
            </a:r>
            <a:r>
              <a:rPr lang="pt-BR" sz="2200" dirty="0" err="1" smtClean="0"/>
              <a:t>chama‑se</a:t>
            </a:r>
            <a:r>
              <a:rPr lang="pt-BR" sz="2200" dirty="0" smtClean="0"/>
              <a:t> </a:t>
            </a:r>
            <a:r>
              <a:rPr lang="pt-BR" sz="2200" b="1" u="sng" dirty="0" smtClean="0"/>
              <a:t>integração do Direito</a:t>
            </a:r>
            <a:r>
              <a:rPr lang="pt-BR" sz="2200" b="1" dirty="0" smtClean="0"/>
              <a:t>.</a:t>
            </a:r>
            <a:endParaRPr lang="pt-BR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HERMENÊUTICA</a:t>
            </a:r>
            <a:endParaRPr lang="pt-BR" sz="3600" u="sng" dirty="0"/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714888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BR" sz="2400" b="1" u="sng" dirty="0" smtClean="0"/>
              <a:t>Classificação da interpretação quanto a sua natureza:</a:t>
            </a:r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Interpretação gramatical ou literal;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Interpretação lógico-sistemática;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Interpretação teleológica;</a:t>
            </a:r>
          </a:p>
          <a:p>
            <a:pPr algn="just">
              <a:lnSpc>
                <a:spcPct val="150000"/>
              </a:lnSpc>
            </a:pPr>
            <a:endParaRPr lang="pt-BR" sz="2200" dirty="0" smtClean="0"/>
          </a:p>
          <a:p>
            <a:pPr algn="just">
              <a:lnSpc>
                <a:spcPct val="150000"/>
              </a:lnSpc>
            </a:pPr>
            <a:r>
              <a:rPr lang="pt-BR" sz="2200" dirty="0" smtClean="0"/>
              <a:t>Interpretação histórica.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929202"/>
          </a:xfrm>
        </p:spPr>
        <p:txBody>
          <a:bodyPr/>
          <a:lstStyle/>
          <a:p>
            <a:pPr algn="ctr">
              <a:buNone/>
            </a:pPr>
            <a:r>
              <a:rPr lang="pt-BR" sz="2800" b="1" u="sng" cap="all" dirty="0" smtClean="0"/>
              <a:t>Literal ou gramatical</a:t>
            </a:r>
            <a:endParaRPr lang="pt-BR" sz="2800" u="sng" cap="all" dirty="0" smtClean="0"/>
          </a:p>
          <a:p>
            <a:endParaRPr lang="pt-BR" sz="2400" dirty="0" smtClean="0"/>
          </a:p>
          <a:p>
            <a:r>
              <a:rPr lang="pt-BR" sz="2400" dirty="0" smtClean="0"/>
              <a:t>se baseia na letra da norma jurídica;</a:t>
            </a:r>
          </a:p>
          <a:p>
            <a:endParaRPr lang="pt-BR" sz="2400" dirty="0" smtClean="0"/>
          </a:p>
          <a:p>
            <a:r>
              <a:rPr lang="pt-BR" sz="2400" dirty="0" smtClean="0"/>
              <a:t>toma como ponto de partida o exame do:</a:t>
            </a:r>
          </a:p>
          <a:p>
            <a:pPr lvl="1"/>
            <a:endParaRPr lang="pt-BR" sz="2400" dirty="0" smtClean="0"/>
          </a:p>
          <a:p>
            <a:pPr lvl="1"/>
            <a:r>
              <a:rPr lang="pt-BR" sz="2400" dirty="0" smtClean="0"/>
              <a:t>significado de cada uma das palavras;</a:t>
            </a:r>
          </a:p>
          <a:p>
            <a:pPr lvl="1"/>
            <a:endParaRPr lang="pt-BR" sz="2400" dirty="0" smtClean="0"/>
          </a:p>
          <a:p>
            <a:pPr lvl="1"/>
            <a:r>
              <a:rPr lang="pt-BR" sz="2400" dirty="0" smtClean="0"/>
              <a:t>alcance de cada uma das palavras da norma jurídica;</a:t>
            </a:r>
          </a:p>
          <a:p>
            <a:endParaRPr lang="pt-B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929202"/>
          </a:xfrm>
        </p:spPr>
        <p:txBody>
          <a:bodyPr/>
          <a:lstStyle/>
          <a:p>
            <a:pPr algn="ctr">
              <a:buNone/>
            </a:pPr>
            <a:r>
              <a:rPr lang="pt-BR" sz="2800" b="1" u="sng" dirty="0" smtClean="0"/>
              <a:t>LÓGICO-SISTEMÁTICA</a:t>
            </a:r>
            <a:endParaRPr lang="pt-BR" sz="2400" u="sng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Busca descobrir o sentido e alcance da norma, </a:t>
            </a:r>
            <a:r>
              <a:rPr lang="pt-BR" sz="2400" dirty="0" err="1" smtClean="0"/>
              <a:t>situando‑a</a:t>
            </a:r>
            <a:r>
              <a:rPr lang="pt-BR" sz="2400" dirty="0" smtClean="0"/>
              <a:t> no conjunto do sistema jurídico;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Busca </a:t>
            </a:r>
            <a:r>
              <a:rPr lang="pt-BR" sz="2400" dirty="0" err="1" smtClean="0"/>
              <a:t>compreendê‑la</a:t>
            </a:r>
            <a:r>
              <a:rPr lang="pt-BR" sz="2400" dirty="0" smtClean="0"/>
              <a:t> como parte integrante de um todo, em conexão com as demais normas jurídicas que com ela se articulam logicamente.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FF8A59-5577-4FEF-BFFB-CDDE886330FE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/>
          </a:p>
        </p:txBody>
      </p:sp>
      <p:sp>
        <p:nvSpPr>
          <p:cNvPr id="11269" name="Espaço Reservado para Rodapé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/>
          </a:p>
        </p:txBody>
      </p:sp>
      <p:sp>
        <p:nvSpPr>
          <p:cNvPr id="11270" name="Espaço Reservado para Conteúdo 4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929202"/>
          </a:xfrm>
        </p:spPr>
        <p:txBody>
          <a:bodyPr/>
          <a:lstStyle/>
          <a:p>
            <a:pPr algn="ctr">
              <a:buNone/>
            </a:pPr>
            <a:r>
              <a:rPr lang="pt-BR" sz="2800" b="1" u="sng" cap="all" dirty="0" smtClean="0"/>
              <a:t>Histórica</a:t>
            </a:r>
          </a:p>
          <a:p>
            <a:endParaRPr lang="pt-BR" sz="2400" b="1" dirty="0" smtClean="0"/>
          </a:p>
          <a:p>
            <a:pPr>
              <a:buNone/>
            </a:pPr>
            <a:r>
              <a:rPr lang="pt-BR" sz="2400" b="1" u="sng" dirty="0" smtClean="0"/>
              <a:t>Indaga sobre as condições:</a:t>
            </a:r>
          </a:p>
          <a:p>
            <a:endParaRPr lang="pt-BR" sz="2400" dirty="0" smtClean="0"/>
          </a:p>
          <a:p>
            <a:r>
              <a:rPr lang="pt-BR" sz="2400" dirty="0" smtClean="0"/>
              <a:t>de meio e momento da elaboração da norma jurídica;</a:t>
            </a:r>
          </a:p>
          <a:p>
            <a:endParaRPr lang="pt-BR" sz="2400" dirty="0" smtClean="0"/>
          </a:p>
          <a:p>
            <a:r>
              <a:rPr lang="pt-BR" sz="2400" dirty="0" smtClean="0"/>
              <a:t>das causas pretéritas da solução dada pelo legislador.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2059</TotalTime>
  <Words>617</Words>
  <Application>Microsoft Office PowerPoint</Application>
  <PresentationFormat>Apresentação na tela (4:3)</PresentationFormat>
  <Paragraphs>224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Concurso</vt:lpstr>
      <vt:lpstr>DISCIPLINA: Direito Tributário</vt:lpstr>
      <vt:lpstr>HERMENÊUTICA</vt:lpstr>
      <vt:lpstr>HERMENÊUTICA JURÍDICA</vt:lpstr>
      <vt:lpstr>HERMENÊUTICA JURÍDICA</vt:lpstr>
      <vt:lpstr>HERMENÊUTICA JURÍDICA</vt:lpstr>
      <vt:lpstr>HERMENÊUTICA</vt:lpstr>
      <vt:lpstr>Slide 7</vt:lpstr>
      <vt:lpstr>Slide 8</vt:lpstr>
      <vt:lpstr>Slide 9</vt:lpstr>
      <vt:lpstr>Slide 10</vt:lpstr>
      <vt:lpstr>INTEGRAÇÃO</vt:lpstr>
      <vt:lpstr>Slide 12</vt:lpstr>
      <vt:lpstr>Slide 13</vt:lpstr>
      <vt:lpstr>TRIBUTAÇÃO VINCULADA AO PRINCÍPIO DA LEGALIDADE</vt:lpstr>
      <vt:lpstr>EM FUNÇÃO DOS PRINCÍPIOS DA IMPESSOALIDADE, ISONOMIA E SUPREMACIA DO INTERESSE PÚBLICO</vt:lpstr>
      <vt:lpstr>PRINCÍPIOS GERAIS DO DIREITO PRIVADO</vt:lpstr>
      <vt:lpstr>COMPETÊNCIAS TRIBUTÁRIAS</vt:lpstr>
      <vt:lpstr>COMPETÊNCIAS TRIBUTÁRIAS</vt:lpstr>
      <vt:lpstr>INTERPRETAÇÃO LITERAL DA LEGISLAÇÃO TRIBUTÁRIA</vt:lpstr>
      <vt:lpstr>INTERPRETAÇÃO LITERAL DA LEGISLAÇÃO TRIBUTÁRIA</vt:lpstr>
      <vt:lpstr>INTERPRETAÇÃO LITERAL DA LEGISLAÇÃO TRIBUTÁRIA</vt:lpstr>
      <vt:lpstr>In dubio pro contribuinte</vt:lpstr>
      <vt:lpstr>In dubio pro contribuinte</vt:lpstr>
      <vt:lpstr>BOA TARDE! 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257</cp:revision>
  <dcterms:created xsi:type="dcterms:W3CDTF">2011-02-08T02:22:21Z</dcterms:created>
  <dcterms:modified xsi:type="dcterms:W3CDTF">2012-03-30T10:58:31Z</dcterms:modified>
</cp:coreProperties>
</file>