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415" r:id="rId2"/>
    <p:sldId id="370" r:id="rId3"/>
    <p:sldId id="403" r:id="rId4"/>
    <p:sldId id="372" r:id="rId5"/>
    <p:sldId id="404" r:id="rId6"/>
    <p:sldId id="373" r:id="rId7"/>
    <p:sldId id="374" r:id="rId8"/>
    <p:sldId id="405" r:id="rId9"/>
    <p:sldId id="406" r:id="rId10"/>
    <p:sldId id="377" r:id="rId11"/>
    <p:sldId id="378" r:id="rId12"/>
    <p:sldId id="407" r:id="rId13"/>
    <p:sldId id="408" r:id="rId14"/>
    <p:sldId id="375" r:id="rId15"/>
    <p:sldId id="409" r:id="rId16"/>
    <p:sldId id="410" r:id="rId17"/>
    <p:sldId id="379" r:id="rId18"/>
    <p:sldId id="411" r:id="rId19"/>
    <p:sldId id="413" r:id="rId20"/>
    <p:sldId id="412" r:id="rId21"/>
    <p:sldId id="414" r:id="rId22"/>
    <p:sldId id="380" r:id="rId23"/>
    <p:sldId id="381" r:id="rId24"/>
    <p:sldId id="339" r:id="rId2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907AC6-B48F-47F7-8AC3-3DC19F8E5DA4}" type="datetimeFigureOut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5B3F71-8192-4CBF-B562-634F3418C97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82FD94-FD15-4498-9C8C-DA33BDD17E1F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4D4AFC-DB20-42C4-80CD-E7D9B67EA0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4EDAB-BB05-429C-9146-6F36F250CC87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F019-D597-49CE-ACF7-ED2F541D8AC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2DB2-D720-44A8-898A-F96F22B81171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A4387-6286-419C-BC50-03F012522F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DE335-3AC2-4537-BA26-F3F3812CF26E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AE68-7D19-40A9-ABD3-9FA2EC269B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46ED3D-D700-4F89-B027-2AFC250039D5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FC1DA7-E06E-45EC-BEEB-448BBE106E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14D20B-D50C-4371-98AC-5939484B3FC4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54F27F-942A-4EF5-9F07-52B01EC905F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4792F4-3FD3-4925-A2E8-FAC0CB222B0C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18F84F-55BE-4E3B-9334-772B5B7B51D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FC0668-BE9B-4225-8DF8-551F09D31B6C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3DF6FD-419C-4BFD-8E99-F7FC68A7A7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B587D-9DD7-4081-8DFD-2431C08F3BA2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9ECF-CF0F-4064-95E7-3E04D1A5B2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DABCD4-2F93-4972-A7A9-2F213B2E8DD7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66B82-1590-4806-9D4F-F2D0FDEF31B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1EDD5BC-9F9A-4ED3-9899-095A4B5B438E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53AFAC-C0F1-4695-B8E7-A0267C22CE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FEDBE40-24B0-4917-9374-EF5973801203}" type="datetime1">
              <a:rPr lang="pt-BR"/>
              <a:pPr>
                <a:defRPr/>
              </a:pPr>
              <a:t>20/3/2012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8258197-41B3-458F-8AA7-0B5215B7C1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3" r:id="rId2"/>
    <p:sldLayoutId id="2147483708" r:id="rId3"/>
    <p:sldLayoutId id="2147483709" r:id="rId4"/>
    <p:sldLayoutId id="2147483710" r:id="rId5"/>
    <p:sldLayoutId id="2147483711" r:id="rId6"/>
    <p:sldLayoutId id="2147483704" r:id="rId7"/>
    <p:sldLayoutId id="2147483712" r:id="rId8"/>
    <p:sldLayoutId id="2147483713" r:id="rId9"/>
    <p:sldLayoutId id="2147483705" r:id="rId10"/>
    <p:sldLayoutId id="2147483706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4" name="Imagem 3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pt-BR" sz="4200" dirty="0" smtClean="0"/>
              <a:t>AULA 6 _ APLICAÇÃO DA LEGISLAÇÃO TRIBUTÁRIA</a:t>
            </a:r>
          </a:p>
          <a:p>
            <a:pPr algn="l"/>
            <a:endParaRPr lang="pt-BR" sz="4200" dirty="0" smtClean="0"/>
          </a:p>
          <a:p>
            <a:pPr algn="l"/>
            <a:r>
              <a:rPr lang="pt-BR" sz="2900" dirty="0" smtClean="0"/>
              <a:t>Prof. </a:t>
            </a:r>
            <a:r>
              <a:rPr lang="pt-BR" sz="2900" dirty="0" err="1" smtClean="0"/>
              <a:t>Msc</a:t>
            </a:r>
            <a:r>
              <a:rPr lang="pt-BR" sz="2900" dirty="0" smtClean="0"/>
              <a:t>. João Paulo Rocha de Miranda</a:t>
            </a:r>
          </a:p>
          <a:p>
            <a:pPr algn="l"/>
            <a:r>
              <a:rPr lang="pt-BR" sz="2900" dirty="0" smtClean="0"/>
              <a:t>Advogado (UFMT) e  </a:t>
            </a:r>
            <a:r>
              <a:rPr lang="pt-BR" sz="2900" dirty="0" err="1" smtClean="0"/>
              <a:t>Zootecnista</a:t>
            </a:r>
            <a:r>
              <a:rPr lang="pt-BR" sz="2900" dirty="0" smtClean="0"/>
              <a:t> (UFSM)</a:t>
            </a:r>
          </a:p>
          <a:p>
            <a:pPr algn="l"/>
            <a:r>
              <a:rPr lang="pt-BR" sz="2900" dirty="0" smtClean="0"/>
              <a:t>Mestre em Direito Agroambiental (UFMT)</a:t>
            </a:r>
          </a:p>
          <a:p>
            <a:pPr algn="l"/>
            <a:r>
              <a:rPr lang="pt-BR" sz="2900" dirty="0" smtClean="0"/>
              <a:t>Especialista em Sociedade e Desenvolvimento Regional (UFMT)</a:t>
            </a:r>
          </a:p>
          <a:p>
            <a:pPr algn="l"/>
            <a:r>
              <a:rPr lang="pt-BR" sz="2900" dirty="0" smtClean="0"/>
              <a:t>Especialista em Direito Ambiental e desenvolvimento Sustentável (FESPMP-MT/UNIC)</a:t>
            </a:r>
          </a:p>
          <a:p>
            <a:pPr algn="l"/>
            <a:r>
              <a:rPr lang="pt-BR" sz="2900" dirty="0" smtClean="0"/>
              <a:t>Membro Comissão Meio Ambiente OAB-MT</a:t>
            </a:r>
          </a:p>
          <a:p>
            <a:pPr algn="l"/>
            <a:r>
              <a:rPr lang="pt-BR" sz="2900" dirty="0" smtClean="0"/>
              <a:t>Membro da Comissão Nacional de Saúde Ambiental do CFMVZ</a:t>
            </a:r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CONTATOS:</a:t>
            </a:r>
          </a:p>
          <a:p>
            <a:pPr algn="l"/>
            <a:r>
              <a:rPr lang="pt-BR" sz="2900" dirty="0" err="1" smtClean="0"/>
              <a:t>E-mail</a:t>
            </a:r>
            <a:r>
              <a:rPr lang="pt-BR" sz="2900" dirty="0" smtClean="0"/>
              <a:t>: </a:t>
            </a:r>
            <a:r>
              <a:rPr lang="pt-BR" sz="2900" dirty="0" smtClean="0">
                <a:hlinkClick r:id="rId3"/>
              </a:rPr>
              <a:t>jpr.miranda@gmail.com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err="1" smtClean="0"/>
              <a:t>Skype</a:t>
            </a:r>
            <a:r>
              <a:rPr lang="pt-BR" sz="2900" dirty="0" smtClean="0"/>
              <a:t>: </a:t>
            </a:r>
            <a:r>
              <a:rPr lang="pt-BR" sz="2900" dirty="0" err="1" smtClean="0"/>
              <a:t>jpr</a:t>
            </a:r>
            <a:r>
              <a:rPr lang="pt-BR" sz="2900" dirty="0" smtClean="0"/>
              <a:t>.</a:t>
            </a:r>
            <a:r>
              <a:rPr lang="pt-BR" sz="2900" dirty="0" err="1" smtClean="0"/>
              <a:t>miranda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Blog: </a:t>
            </a:r>
            <a:r>
              <a:rPr lang="pt-BR" sz="2900" dirty="0" smtClean="0">
                <a:hlinkClick r:id="rId4"/>
              </a:rPr>
              <a:t>http://professormiranda.blogspot.com/</a:t>
            </a:r>
            <a:endParaRPr lang="pt-BR" sz="2900" dirty="0" smtClean="0"/>
          </a:p>
          <a:p>
            <a:pPr algn="l"/>
            <a:endParaRPr lang="pt-BR" sz="1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APLICAÇÃO EXCEPCIONAL</a:t>
            </a:r>
            <a:endParaRPr lang="pt-BR" sz="2800" u="sng" dirty="0"/>
          </a:p>
        </p:txBody>
      </p:sp>
      <p:sp>
        <p:nvSpPr>
          <p:cNvPr id="1434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FB2406-800E-4ED0-94CF-4EC848DA921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/>
          </a:p>
        </p:txBody>
      </p:sp>
      <p:sp>
        <p:nvSpPr>
          <p:cNvPr id="1434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492922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sz="2400" dirty="0" smtClean="0"/>
              <a:t>	Art. 106. A lei aplica-se a ato ou fato pretérito:</a:t>
            </a:r>
          </a:p>
          <a:p>
            <a:pPr algn="just">
              <a:buNone/>
            </a:pPr>
            <a:r>
              <a:rPr lang="pt-BR" sz="2400" dirty="0" smtClean="0"/>
              <a:t> I - em qualquer caso, quando seja </a:t>
            </a:r>
            <a:r>
              <a:rPr lang="pt-BR" sz="2400" dirty="0" smtClean="0">
                <a:hlinkClick r:id="rId2" action="ppaction://hlinksldjump"/>
              </a:rPr>
              <a:t>expressamente interpretativa</a:t>
            </a:r>
            <a:r>
              <a:rPr lang="pt-BR" sz="2400" dirty="0" smtClean="0"/>
              <a:t>, excluída a aplicação de penalidade à infração dos dispositivos interpretados; </a:t>
            </a:r>
          </a:p>
          <a:p>
            <a:pPr algn="just">
              <a:buNone/>
            </a:pPr>
            <a:r>
              <a:rPr lang="pt-BR" sz="2400" dirty="0" smtClean="0"/>
              <a:t>       </a:t>
            </a:r>
          </a:p>
          <a:p>
            <a:pPr algn="just">
              <a:buNone/>
            </a:pPr>
            <a:r>
              <a:rPr lang="pt-BR" sz="2400" dirty="0" smtClean="0"/>
              <a:t>	II - tratando-se de ato não definitivamente julgado:</a:t>
            </a:r>
          </a:p>
          <a:p>
            <a:pPr algn="just">
              <a:buNone/>
            </a:pPr>
            <a:r>
              <a:rPr lang="pt-BR" sz="2400" dirty="0" smtClean="0"/>
              <a:t>	a) quando deixe de defini-lo como infração;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b) quando deixe de tratá-lo como contrário a qualquer exigência de ação ou omissão, desde que não tenha sido fraudulento e não tenha implicado em falta de pagamento de tributo;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c) quando lhe comine penalidade menos severa que a prevista na lei vigente ao tempo da sua prática. (</a:t>
            </a:r>
            <a:r>
              <a:rPr lang="pt-BR" sz="2400" dirty="0" smtClean="0">
                <a:hlinkClick r:id="rId3" action="ppaction://hlinksldjump"/>
              </a:rPr>
              <a:t>alíneas</a:t>
            </a:r>
            <a:r>
              <a:rPr lang="pt-BR" sz="2400" dirty="0" smtClean="0"/>
              <a:t>)                                  </a:t>
            </a:r>
            <a:endParaRPr lang="pt-BR" sz="1900" dirty="0" smtClean="0"/>
          </a:p>
          <a:p>
            <a:pPr marL="365760" indent="-256032" algn="just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endParaRPr lang="pt-BR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8072430" y="614364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/>
              <a:t>(CTN)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NORMA EXPRESSAMENTE INTERPRETATIVA</a:t>
            </a:r>
            <a:endParaRPr lang="pt-BR" sz="2800" u="sng" dirty="0"/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49462-B963-42F2-A937-6F6638D3A46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t-BR"/>
          </a:p>
        </p:txBody>
      </p:sp>
      <p:sp>
        <p:nvSpPr>
          <p:cNvPr id="1536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214282" y="1857364"/>
            <a:ext cx="8786843" cy="442913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u="sng" dirty="0" smtClean="0"/>
              <a:t>É aquela produzida pelo legislativo para</a:t>
            </a:r>
            <a:r>
              <a:rPr lang="pt-BR" sz="2800" b="1" dirty="0" smtClean="0"/>
              <a:t>: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800" dirty="0" smtClean="0"/>
              <a:t>Fazer a chamada interpretação autêntica;</a:t>
            </a:r>
          </a:p>
          <a:p>
            <a:pPr algn="just">
              <a:lnSpc>
                <a:spcPct val="150000"/>
              </a:lnSpc>
            </a:pPr>
            <a:endParaRPr lang="pt-BR" sz="2800" dirty="0" smtClean="0"/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Explicar o sentido e alcance da outra norma.</a:t>
            </a:r>
          </a:p>
          <a:p>
            <a:pPr algn="just">
              <a:lnSpc>
                <a:spcPct val="150000"/>
              </a:lnSpc>
            </a:pPr>
            <a:endParaRPr lang="pt-BR" sz="2800" dirty="0" smtClean="0"/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Neste caso, </a:t>
            </a:r>
            <a:r>
              <a:rPr lang="pt-BR" sz="2800" u="sng" dirty="0" smtClean="0"/>
              <a:t>aplica-se  a fatos anteriores</a:t>
            </a:r>
            <a:r>
              <a:rPr lang="pt-BR" sz="28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NORMA EXPRESSAMENTE INTERPRETATIVA</a:t>
            </a:r>
            <a:endParaRPr lang="pt-BR" sz="2800" u="sng" dirty="0"/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49462-B963-42F2-A937-6F6638D3A46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BR"/>
          </a:p>
        </p:txBody>
      </p:sp>
      <p:sp>
        <p:nvSpPr>
          <p:cNvPr id="1536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214282" y="1857364"/>
            <a:ext cx="8786843" cy="442913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u="sng" dirty="0" smtClean="0"/>
              <a:t>Judiciário tem afastado esta regra quando</a:t>
            </a:r>
            <a:r>
              <a:rPr lang="pt-BR" sz="2800" b="1" dirty="0" smtClean="0"/>
              <a:t>: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800" b="1" dirty="0" smtClean="0"/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A lei a título de interpretar outra, busca, na verdade, modificá-la.</a:t>
            </a:r>
          </a:p>
          <a:p>
            <a:pPr algn="just">
              <a:lnSpc>
                <a:spcPct val="150000"/>
              </a:lnSpc>
            </a:pPr>
            <a:endParaRPr lang="pt-BR" sz="2800" dirty="0" smtClean="0"/>
          </a:p>
          <a:p>
            <a:pPr lvl="1" algn="just">
              <a:lnSpc>
                <a:spcPct val="150000"/>
              </a:lnSpc>
            </a:pPr>
            <a:r>
              <a:rPr lang="pt-BR" sz="2400" b="1" u="sng" dirty="0" smtClean="0"/>
              <a:t>Não havendo efeito retroativo</a:t>
            </a:r>
            <a:r>
              <a:rPr lang="pt-BR" sz="2400" dirty="0" smtClean="0"/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857884" y="6072206"/>
            <a:ext cx="3286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dirty="0" smtClean="0">
                <a:hlinkClick r:id="rId2" action="ppaction://hlinksldjump"/>
              </a:rPr>
              <a:t>APLICAÇÃO EXCEPCIONAL</a:t>
            </a:r>
            <a:endParaRPr lang="pt-BR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i="1" dirty="0" smtClean="0"/>
              <a:t>LEX MITIOR</a:t>
            </a:r>
            <a:endParaRPr lang="pt-BR" sz="2800" i="1" u="sng" dirty="0"/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49462-B963-42F2-A937-6F6638D3A46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t-BR"/>
          </a:p>
        </p:txBody>
      </p:sp>
      <p:sp>
        <p:nvSpPr>
          <p:cNvPr id="1536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9001125" cy="500064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u="sng" dirty="0" smtClean="0"/>
              <a:t>LEI MAIS SUAVE</a:t>
            </a:r>
            <a:endParaRPr lang="pt-BR" sz="2400" b="1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Lei que fixa ilícitos e impõe infrações: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Retroage para beneficiar o infrator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Multa tributária ↓ → </a:t>
            </a:r>
            <a:r>
              <a:rPr lang="pt-BR" sz="2400" u="sng" dirty="0" smtClean="0"/>
              <a:t>quem não pagou</a:t>
            </a:r>
            <a:r>
              <a:rPr lang="pt-BR" sz="2400" dirty="0" smtClean="0"/>
              <a:t>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será beneficiado pela redução.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Lex </a:t>
            </a:r>
            <a:r>
              <a:rPr lang="pt-BR" sz="2400" dirty="0" err="1" smtClean="0"/>
              <a:t>mitior</a:t>
            </a:r>
            <a:r>
              <a:rPr lang="pt-BR" sz="2400" dirty="0" smtClean="0"/>
              <a:t> → aplicada às sanções → </a:t>
            </a:r>
            <a:r>
              <a:rPr lang="pt-B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jamais aos tributos</a:t>
            </a:r>
          </a:p>
          <a:p>
            <a:pPr lvl="7" algn="just">
              <a:lnSpc>
                <a:spcPct val="150000"/>
              </a:lnSpc>
            </a:pPr>
            <a:r>
              <a:rPr lang="pt-BR" dirty="0" smtClean="0"/>
              <a:t>Tributos regido sempre pela lei vigente à época do fato gerador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EXEMPLO</a:t>
            </a:r>
            <a:endParaRPr lang="pt-BR" sz="3600" u="sng" dirty="0"/>
          </a:p>
        </p:txBody>
      </p:sp>
      <p:sp>
        <p:nvSpPr>
          <p:cNvPr id="1638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E4042F-30B5-4D1B-A63E-26CA88A009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t-BR"/>
          </a:p>
        </p:txBody>
      </p:sp>
      <p:sp>
        <p:nvSpPr>
          <p:cNvPr id="1638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6390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686800" cy="4500574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b="1" u="sng" dirty="0" smtClean="0"/>
              <a:t>No momento do fato gerador de det. imposto: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Alíquota = 10%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Multa pelo </a:t>
            </a:r>
            <a:r>
              <a:rPr lang="pt-BR" sz="2400" dirty="0" err="1" smtClean="0"/>
              <a:t>atrazo</a:t>
            </a:r>
            <a:r>
              <a:rPr lang="pt-BR" sz="2400" dirty="0" smtClean="0"/>
              <a:t> = 15% do valor do tributo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b="1" u="sng" dirty="0" smtClean="0"/>
              <a:t>Posteriormente a lei é alterada: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Alíquota = 5%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Multa pelo atraso = 10% do valor do tributo</a:t>
            </a:r>
          </a:p>
          <a:p>
            <a:pPr algn="just">
              <a:lnSpc>
                <a:spcPct val="150000"/>
              </a:lnSpc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E4042F-30B5-4D1B-A63E-26CA88A009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pt-BR"/>
          </a:p>
        </p:txBody>
      </p:sp>
      <p:sp>
        <p:nvSpPr>
          <p:cNvPr id="1638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6390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686800" cy="500064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/>
              <a:t>	</a:t>
            </a:r>
            <a:r>
              <a:rPr lang="pt-BR" sz="2400" b="1" u="sng" dirty="0" smtClean="0"/>
              <a:t>Aquele contribuinte que não recolheu o tributo poderá ser autuado para pagar o imposto com alíquota e multa respectivamente de: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dirty="0" smtClean="0"/>
              <a:t>10% e 15%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dirty="0" smtClean="0"/>
              <a:t>15% e 10%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dirty="0" smtClean="0"/>
              <a:t>10% e 5%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dirty="0" smtClean="0"/>
              <a:t>5% e 10%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dirty="0" smtClean="0"/>
              <a:t>10% e 10%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E4042F-30B5-4D1B-A63E-26CA88A009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t-BR"/>
          </a:p>
        </p:txBody>
      </p:sp>
      <p:sp>
        <p:nvSpPr>
          <p:cNvPr id="1638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6390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686800" cy="500064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/>
              <a:t>	</a:t>
            </a:r>
            <a:r>
              <a:rPr lang="pt-BR" sz="2400" b="1" u="sng" dirty="0" smtClean="0"/>
              <a:t>Aquele contribuinte que não recolheu o tributo poderá ser autuado para pagar o imposto com alíquota e multa respectivamente de: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strike="sngStrike" dirty="0" smtClean="0"/>
              <a:t>10% e 15%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strike="sngStrike" dirty="0" smtClean="0"/>
              <a:t>15% e 10%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strike="sngStrike" dirty="0" smtClean="0"/>
              <a:t>10% e 5%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strike="sngStrike" dirty="0" smtClean="0"/>
              <a:t>5% e 10%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10% e 10%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NÃO DEFINITIVAMENTE JULGADO OU EXTINTO</a:t>
            </a:r>
            <a:endParaRPr lang="pt-BR" sz="2800" u="sng" dirty="0"/>
          </a:p>
        </p:txBody>
      </p:sp>
      <p:sp>
        <p:nvSpPr>
          <p:cNvPr id="1741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35A825-0026-4AF5-BA10-728EC6B189E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t-BR"/>
          </a:p>
        </p:txBody>
      </p:sp>
      <p:sp>
        <p:nvSpPr>
          <p:cNvPr id="1741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7414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001125" cy="4286250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	“Art. 106. A lei aplica-se a ato ou fato pretérito:</a:t>
            </a:r>
          </a:p>
          <a:p>
            <a:pPr algn="just">
              <a:buNone/>
            </a:pPr>
            <a:r>
              <a:rPr lang="pt-BR" sz="2800" dirty="0" smtClean="0"/>
              <a:t>	(...)</a:t>
            </a:r>
          </a:p>
          <a:p>
            <a:pPr algn="just">
              <a:buNone/>
            </a:pPr>
            <a:r>
              <a:rPr lang="pt-BR" sz="2800" dirty="0" smtClean="0"/>
              <a:t> II - tratando-se de ato </a:t>
            </a:r>
            <a:r>
              <a:rPr lang="pt-BR" sz="2800" u="sng" dirty="0" smtClean="0"/>
              <a:t>não definitivamente julgado</a:t>
            </a:r>
            <a:r>
              <a:rPr lang="pt-BR" sz="2800" dirty="0" smtClean="0"/>
              <a:t>: (...)”.</a:t>
            </a:r>
            <a:endParaRPr lang="pt-BR" sz="2800" i="1" dirty="0" smtClean="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2800" dirty="0" smtClean="0"/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Também se aplica no caso de extinção</a:t>
            </a:r>
            <a:endParaRPr lang="pt-BR" sz="2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NÃO DEFINITIVAMENTE JULGADO OU EXTINTO</a:t>
            </a:r>
            <a:endParaRPr lang="pt-BR" sz="2800" u="sng" dirty="0"/>
          </a:p>
        </p:txBody>
      </p:sp>
      <p:sp>
        <p:nvSpPr>
          <p:cNvPr id="1741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35A825-0026-4AF5-BA10-728EC6B189E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pt-BR"/>
          </a:p>
        </p:txBody>
      </p:sp>
      <p:sp>
        <p:nvSpPr>
          <p:cNvPr id="1741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7414" name="Espaço Reservado para Conteúdo 4"/>
          <p:cNvSpPr>
            <a:spLocks noGrp="1"/>
          </p:cNvSpPr>
          <p:nvPr>
            <p:ph idx="1"/>
          </p:nvPr>
        </p:nvSpPr>
        <p:spPr>
          <a:xfrm>
            <a:off x="500034" y="2000250"/>
            <a:ext cx="8501091" cy="4286250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Também se aplica no caso de extinção:</a:t>
            </a:r>
          </a:p>
          <a:p>
            <a:pPr algn="just"/>
            <a:r>
              <a:rPr lang="pt-BR" sz="2800" dirty="0" smtClean="0">
                <a:latin typeface="Calibri" pitchFamily="34" charset="0"/>
              </a:rPr>
              <a:t>Pagamento;</a:t>
            </a:r>
          </a:p>
          <a:p>
            <a:pPr algn="just"/>
            <a:endParaRPr lang="pt-BR" sz="2800" dirty="0" smtClean="0">
              <a:latin typeface="Calibri" pitchFamily="34" charset="0"/>
            </a:endParaRPr>
          </a:p>
          <a:p>
            <a:pPr algn="just"/>
            <a:r>
              <a:rPr lang="pt-BR" sz="2800" dirty="0" smtClean="0">
                <a:latin typeface="Calibri" pitchFamily="34" charset="0"/>
              </a:rPr>
              <a:t>Compensação;</a:t>
            </a:r>
          </a:p>
          <a:p>
            <a:pPr algn="just"/>
            <a:endParaRPr lang="pt-BR" sz="2800" dirty="0" smtClean="0">
              <a:latin typeface="Calibri" pitchFamily="34" charset="0"/>
            </a:endParaRPr>
          </a:p>
          <a:p>
            <a:pPr algn="just"/>
            <a:r>
              <a:rPr lang="pt-BR" sz="2800" dirty="0" smtClean="0">
                <a:latin typeface="Calibri" pitchFamily="34" charset="0"/>
              </a:rPr>
              <a:t>Transação (...).</a:t>
            </a:r>
          </a:p>
          <a:p>
            <a:pPr algn="just"/>
            <a:endParaRPr lang="pt-BR" sz="2800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pt-BR" sz="2800" b="1" u="sng" dirty="0" smtClean="0">
                <a:latin typeface="Calibri" pitchFamily="34" charset="0"/>
              </a:rPr>
              <a:t>Assim não há que se falar em retroatividade da norma.</a:t>
            </a:r>
            <a:endParaRPr lang="pt-BR" sz="2200" b="1" u="sng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LANÇAMENTO TRIBUTÁRIO</a:t>
            </a:r>
            <a:endParaRPr lang="pt-BR" sz="2800" u="sng" dirty="0"/>
          </a:p>
        </p:txBody>
      </p:sp>
      <p:sp>
        <p:nvSpPr>
          <p:cNvPr id="1741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35A825-0026-4AF5-BA10-728EC6B189E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pt-BR"/>
          </a:p>
        </p:txBody>
      </p:sp>
      <p:sp>
        <p:nvSpPr>
          <p:cNvPr id="1741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7414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001125" cy="4286250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O </a:t>
            </a:r>
            <a:r>
              <a:rPr lang="pt-BR" sz="2400" dirty="0" smtClean="0">
                <a:hlinkClick r:id="rId2" action="ppaction://hlinksldjump"/>
              </a:rPr>
              <a:t>lançamento</a:t>
            </a:r>
            <a:r>
              <a:rPr lang="pt-BR" sz="2400" dirty="0" smtClean="0"/>
              <a:t> tributário rege-se pela lei vigente ao tempo do fato gerador, exceto no caso de norma posterior:</a:t>
            </a:r>
          </a:p>
          <a:p>
            <a:pPr algn="just"/>
            <a:r>
              <a:rPr lang="pt-BR" sz="2400" dirty="0" smtClean="0"/>
              <a:t>Instituir novos critérios de apuração;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Instituir novos processos de fiscalização;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Ampliar os poderes de investigação das autoridades;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Outorgar ao crédito maiores garantias ou privilégios. ↙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786578" y="6143644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hlinkClick r:id="rId3" action="ppaction://hlinksldjump"/>
              </a:rPr>
              <a:t>Art. 144, CTN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PRINCÍPIO DA IRRETROATIVIDADE</a:t>
            </a:r>
            <a:endParaRPr lang="pt-BR" sz="3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“Art. 150. Sem prejuízo de outras garantias asseguradas ao contribuinte, </a:t>
            </a:r>
            <a:r>
              <a:rPr lang="pt-BR" sz="2400" u="sng" dirty="0" smtClean="0"/>
              <a:t>é vedado à União, aos Estados, ao Distrito Federal e aos Municípios</a:t>
            </a:r>
            <a:r>
              <a:rPr lang="pt-BR" sz="2400" dirty="0" smtClean="0"/>
              <a:t>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III - </a:t>
            </a:r>
            <a:r>
              <a:rPr lang="pt-BR" sz="2400" u="sng" dirty="0" smtClean="0"/>
              <a:t>cobrar tributos</a:t>
            </a:r>
            <a:r>
              <a:rPr lang="pt-BR" sz="2400" dirty="0" smtClean="0"/>
              <a:t>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a) em relação a </a:t>
            </a:r>
            <a:r>
              <a:rPr lang="pt-BR" sz="2400" u="sng" dirty="0" smtClean="0"/>
              <a:t>fatos geradores</a:t>
            </a:r>
            <a:r>
              <a:rPr lang="pt-BR" sz="2400" dirty="0" smtClean="0"/>
              <a:t> ocorridos </a:t>
            </a:r>
            <a:r>
              <a:rPr lang="pt-BR" sz="2400" u="sng" dirty="0" smtClean="0"/>
              <a:t>antes</a:t>
            </a:r>
            <a:r>
              <a:rPr lang="pt-BR" sz="2400" dirty="0" smtClean="0"/>
              <a:t> do início da </a:t>
            </a:r>
            <a:r>
              <a:rPr lang="pt-BR" sz="2400" u="sng" dirty="0" smtClean="0"/>
              <a:t>vigência</a:t>
            </a:r>
            <a:r>
              <a:rPr lang="pt-BR" sz="2400" dirty="0" smtClean="0"/>
              <a:t> da </a:t>
            </a:r>
            <a:r>
              <a:rPr lang="pt-BR" sz="2400" u="sng" dirty="0" smtClean="0"/>
              <a:t>lei</a:t>
            </a:r>
            <a:r>
              <a:rPr lang="pt-BR" sz="2400" dirty="0" smtClean="0"/>
              <a:t> que os </a:t>
            </a:r>
            <a:r>
              <a:rPr lang="pt-BR" sz="2400" u="sng" dirty="0" smtClean="0"/>
              <a:t>houver instituído ou aumentado</a:t>
            </a:r>
            <a:r>
              <a:rPr lang="pt-BR" sz="2400" dirty="0" smtClean="0"/>
              <a:t>;”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LANÇAMENTO TRIBUTÁRIO</a:t>
            </a:r>
            <a:endParaRPr lang="pt-BR" sz="2800" u="sng" dirty="0"/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49462-B963-42F2-A937-6F6638D3A46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pt-BR"/>
          </a:p>
        </p:txBody>
      </p:sp>
      <p:sp>
        <p:nvSpPr>
          <p:cNvPr id="1536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500034" y="1857364"/>
            <a:ext cx="8143932" cy="464345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800" dirty="0" smtClean="0"/>
              <a:t>	</a:t>
            </a:r>
            <a:r>
              <a:rPr lang="pt-BR" sz="2800" u="sng" dirty="0" smtClean="0"/>
              <a:t>Lançamento</a:t>
            </a:r>
            <a:r>
              <a:rPr lang="pt-BR" sz="2800" dirty="0" smtClean="0"/>
              <a:t> é um </a:t>
            </a:r>
            <a:r>
              <a:rPr lang="pt-BR" sz="2800" u="sng" dirty="0" smtClean="0"/>
              <a:t>ato administrativo</a:t>
            </a:r>
            <a:r>
              <a:rPr lang="pt-BR" sz="2800" dirty="0" smtClean="0"/>
              <a:t> pelo qual a </a:t>
            </a:r>
            <a:r>
              <a:rPr lang="pt-BR" sz="2800" u="sng" dirty="0" smtClean="0"/>
              <a:t>pessoa jurídica de direito público </a:t>
            </a:r>
            <a:r>
              <a:rPr lang="pt-BR" sz="2800" dirty="0" smtClean="0"/>
              <a:t>(ou seja, vinculada ao Estado) </a:t>
            </a:r>
            <a:r>
              <a:rPr lang="pt-BR" sz="2800" u="sng" dirty="0" smtClean="0"/>
              <a:t>constitui o crédito tributário</a:t>
            </a:r>
            <a:r>
              <a:rPr lang="pt-BR" sz="2800" dirty="0" smtClean="0"/>
              <a:t>, conforme </a:t>
            </a:r>
            <a:r>
              <a:rPr lang="pt-BR" sz="2800" dirty="0" err="1" smtClean="0"/>
              <a:t>art</a:t>
            </a:r>
            <a:r>
              <a:rPr lang="pt-BR" sz="2800" dirty="0" smtClean="0"/>
              <a:t> 142 do CTN.</a:t>
            </a:r>
            <a:endParaRPr lang="pt-BR" sz="2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6858016" y="6143644"/>
            <a:ext cx="2285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LANÇAMENTO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35A825-0026-4AF5-BA10-728EC6B189E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pt-BR"/>
          </a:p>
        </p:txBody>
      </p:sp>
      <p:sp>
        <p:nvSpPr>
          <p:cNvPr id="1741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7414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143516"/>
          </a:xfrm>
        </p:spPr>
        <p:txBody>
          <a:bodyPr/>
          <a:lstStyle/>
          <a:p>
            <a:pPr algn="just">
              <a:buNone/>
            </a:pPr>
            <a:r>
              <a:rPr lang="pt-BR" sz="2000" dirty="0" smtClean="0"/>
              <a:t>	“Art. 144. O </a:t>
            </a:r>
            <a:r>
              <a:rPr lang="pt-BR" sz="2000" u="sng" dirty="0" smtClean="0"/>
              <a:t>lançamento</a:t>
            </a:r>
            <a:r>
              <a:rPr lang="pt-BR" sz="2000" dirty="0" smtClean="0"/>
              <a:t> reporta-se à </a:t>
            </a:r>
            <a:r>
              <a:rPr lang="pt-BR" sz="2000" u="sng" dirty="0" smtClean="0"/>
              <a:t>data da ocorrência do fato gerador</a:t>
            </a:r>
            <a:r>
              <a:rPr lang="pt-BR" sz="2000" dirty="0" smtClean="0"/>
              <a:t> da obrigação e </a:t>
            </a:r>
            <a:r>
              <a:rPr lang="pt-BR" sz="2000" u="sng" dirty="0" smtClean="0"/>
              <a:t>rege-se pela lei então vigente</a:t>
            </a:r>
            <a:r>
              <a:rPr lang="pt-BR" sz="2000" dirty="0" smtClean="0"/>
              <a:t>, ainda que posteriormente modificada ou revogada.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§ 1º </a:t>
            </a:r>
            <a:r>
              <a:rPr lang="pt-BR" sz="2000" u="sng" dirty="0" smtClean="0"/>
              <a:t>Aplica-se ao lançamento a legislação que, posteriormente à ocorrência do fato gerador</a:t>
            </a:r>
            <a:r>
              <a:rPr lang="pt-BR" sz="2000" dirty="0" smtClean="0"/>
              <a:t> da obrigação, </a:t>
            </a:r>
            <a:r>
              <a:rPr lang="pt-BR" sz="2000" u="sng" dirty="0" smtClean="0"/>
              <a:t>tenha instituído novos critérios de apuração ou processos de fiscalização</a:t>
            </a:r>
            <a:r>
              <a:rPr lang="pt-BR" sz="2000" dirty="0" smtClean="0"/>
              <a:t>, </a:t>
            </a:r>
            <a:r>
              <a:rPr lang="pt-BR" sz="2000" u="sng" dirty="0" smtClean="0"/>
              <a:t>ampliado os poderes de investigação das autoridades administrativas</a:t>
            </a:r>
            <a:r>
              <a:rPr lang="pt-BR" sz="2000" dirty="0" smtClean="0"/>
              <a:t>, ou </a:t>
            </a:r>
            <a:r>
              <a:rPr lang="pt-BR" sz="2000" u="sng" dirty="0" smtClean="0"/>
              <a:t>outorgado ao crédito maiores garantias ou privilégios</a:t>
            </a:r>
            <a:r>
              <a:rPr lang="pt-BR" sz="2000" dirty="0" smtClean="0"/>
              <a:t>, </a:t>
            </a:r>
            <a:r>
              <a:rPr lang="pt-BR" sz="2000" u="sng" dirty="0" smtClean="0"/>
              <a:t>exceto</a:t>
            </a:r>
            <a:r>
              <a:rPr lang="pt-BR" sz="2000" dirty="0" smtClean="0"/>
              <a:t>, neste último caso, </a:t>
            </a:r>
            <a:r>
              <a:rPr lang="pt-BR" sz="2000" u="sng" dirty="0" smtClean="0"/>
              <a:t>para</a:t>
            </a:r>
            <a:r>
              <a:rPr lang="pt-BR" sz="2000" dirty="0" smtClean="0"/>
              <a:t> o efeito de </a:t>
            </a:r>
            <a:r>
              <a:rPr lang="pt-BR" sz="2000" u="sng" dirty="0" smtClean="0"/>
              <a:t>atribuir responsabilidade tributária a terceiros</a:t>
            </a:r>
            <a:r>
              <a:rPr lang="pt-BR" sz="2000" dirty="0" smtClean="0"/>
              <a:t>.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§ 2º O disposto neste </a:t>
            </a:r>
            <a:r>
              <a:rPr lang="pt-BR" sz="2000" u="sng" dirty="0" smtClean="0"/>
              <a:t>artigo não se aplica aos impostos lançados por períodos certos de tempo</a:t>
            </a:r>
            <a:r>
              <a:rPr lang="pt-BR" sz="2000" dirty="0" smtClean="0"/>
              <a:t>, desde que a respectiva lei fixe expressamente a data em que o fato gerador se considera ocorrido.”</a:t>
            </a:r>
          </a:p>
          <a:p>
            <a:pPr algn="just">
              <a:buNone/>
            </a:pPr>
            <a:r>
              <a:rPr lang="pt-BR" sz="2000" dirty="0" smtClean="0"/>
              <a:t>								     (Ex: IPVA, IR etc.)</a:t>
            </a:r>
            <a:endParaRPr lang="pt-B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REMISSÃO E ANISTIA</a:t>
            </a:r>
            <a:endParaRPr lang="pt-BR" sz="3600" u="sng" dirty="0"/>
          </a:p>
        </p:txBody>
      </p:sp>
      <p:sp>
        <p:nvSpPr>
          <p:cNvPr id="1843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3A588C-55DF-4FBA-8FFE-360AE7C2017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pt-BR"/>
          </a:p>
        </p:txBody>
      </p:sp>
      <p:sp>
        <p:nvSpPr>
          <p:cNvPr id="1843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8438" name="Espaço Reservado para Conteúdo 4"/>
          <p:cNvSpPr>
            <a:spLocks noGrp="1"/>
          </p:cNvSpPr>
          <p:nvPr>
            <p:ph idx="1"/>
          </p:nvPr>
        </p:nvSpPr>
        <p:spPr>
          <a:xfrm>
            <a:off x="500034" y="1785938"/>
            <a:ext cx="8358246" cy="450056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Mais algumas normas que também se aplicam a fatos passados:</a:t>
            </a:r>
          </a:p>
          <a:p>
            <a:pPr algn="just">
              <a:lnSpc>
                <a:spcPct val="150000"/>
              </a:lnSpc>
            </a:pPr>
            <a:r>
              <a:rPr lang="pt-BR" sz="2400" u="sng" dirty="0" smtClean="0"/>
              <a:t>Normas de remissão</a:t>
            </a:r>
            <a:r>
              <a:rPr lang="pt-BR" sz="2400" dirty="0" smtClean="0"/>
              <a:t>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Perdão do crédito tributário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u="sng" dirty="0" smtClean="0"/>
              <a:t>Normas de anistia</a:t>
            </a:r>
            <a:r>
              <a:rPr lang="pt-BR" sz="2400" dirty="0" smtClean="0"/>
              <a:t>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Perdão de penalidades tributárias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1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825A6B-13F7-4573-9B09-4056BC75F1EB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pt-BR"/>
          </a:p>
        </p:txBody>
      </p:sp>
      <p:sp>
        <p:nvSpPr>
          <p:cNvPr id="1946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644030" cy="4500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4030"/>
              </a:tblGrid>
              <a:tr h="66266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CASOS EM QUE A NORMA TRIBUTÁRIA SE REFERE A FATOS PASSADOS</a:t>
                      </a:r>
                      <a:endParaRPr lang="pt-BR" dirty="0"/>
                    </a:p>
                  </a:txBody>
                  <a:tcPr/>
                </a:tc>
              </a:tr>
              <a:tr h="831061">
                <a:tc>
                  <a:txBody>
                    <a:bodyPr/>
                    <a:lstStyle/>
                    <a:p>
                      <a:pPr algn="just"/>
                      <a:r>
                        <a:rPr lang="pt-BR" sz="2400" dirty="0" smtClean="0">
                          <a:latin typeface="+mn-lt"/>
                        </a:rPr>
                        <a:t>Lei expressamente interpretativa</a:t>
                      </a:r>
                    </a:p>
                    <a:p>
                      <a:pPr algn="just"/>
                      <a:r>
                        <a:rPr lang="pt-BR" sz="2400" dirty="0" smtClean="0">
                          <a:latin typeface="+mn-lt"/>
                        </a:rPr>
                        <a:t>( art. 106, I, do CTN)</a:t>
                      </a:r>
                      <a:endParaRPr lang="pt-BR" sz="2400" dirty="0">
                        <a:latin typeface="+mn-lt"/>
                      </a:endParaRPr>
                    </a:p>
                  </a:txBody>
                  <a:tcPr anchor="ctr"/>
                </a:tc>
              </a:tr>
              <a:tr h="1143780">
                <a:tc>
                  <a:txBody>
                    <a:bodyPr/>
                    <a:lstStyle/>
                    <a:p>
                      <a:pPr algn="just"/>
                      <a:r>
                        <a:rPr lang="pt-BR" sz="2400" dirty="0" smtClean="0">
                          <a:latin typeface="+mn-lt"/>
                        </a:rPr>
                        <a:t>Norma sancionadora + benéfica contribuinte – </a:t>
                      </a:r>
                      <a:r>
                        <a:rPr lang="pt-BR" sz="2400" i="1" dirty="0" err="1" smtClean="0">
                          <a:latin typeface="+mn-lt"/>
                        </a:rPr>
                        <a:t>lex</a:t>
                      </a:r>
                      <a:r>
                        <a:rPr lang="pt-BR" sz="2400" i="1" dirty="0" smtClean="0">
                          <a:latin typeface="+mn-lt"/>
                        </a:rPr>
                        <a:t> </a:t>
                      </a:r>
                      <a:r>
                        <a:rPr lang="pt-BR" sz="2400" i="1" dirty="0" err="1" smtClean="0">
                          <a:latin typeface="+mn-lt"/>
                        </a:rPr>
                        <a:t>mitior</a:t>
                      </a:r>
                      <a:r>
                        <a:rPr lang="pt-BR" sz="2400" dirty="0" smtClean="0">
                          <a:latin typeface="+mn-lt"/>
                        </a:rPr>
                        <a:t> </a:t>
                      </a:r>
                    </a:p>
                    <a:p>
                      <a:pPr algn="just"/>
                      <a:r>
                        <a:rPr lang="pt-BR" sz="2400" dirty="0" smtClean="0">
                          <a:latin typeface="+mn-lt"/>
                        </a:rPr>
                        <a:t>(art. 106, II, CTN)</a:t>
                      </a:r>
                      <a:endParaRPr lang="pt-BR" sz="2400" dirty="0">
                        <a:latin typeface="+mn-lt"/>
                      </a:endParaRPr>
                    </a:p>
                  </a:txBody>
                  <a:tcPr anchor="ctr"/>
                </a:tc>
              </a:tr>
              <a:tr h="120042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 smtClean="0">
                          <a:latin typeface="+mn-lt"/>
                        </a:rPr>
                        <a:t>Novas regras para a fiscalização ou aumento de garantias e privilégios crédito tributário</a:t>
                      </a:r>
                      <a:r>
                        <a:rPr lang="pt-BR" sz="2400" baseline="0" dirty="0" smtClean="0">
                          <a:latin typeface="+mn-lt"/>
                        </a:rPr>
                        <a:t> – exceto </a:t>
                      </a:r>
                      <a:r>
                        <a:rPr lang="pt-BR" sz="2400" baseline="0" dirty="0" err="1" smtClean="0">
                          <a:latin typeface="+mn-lt"/>
                        </a:rPr>
                        <a:t>resp</a:t>
                      </a:r>
                      <a:r>
                        <a:rPr lang="pt-BR" sz="2400" baseline="0" dirty="0" smtClean="0">
                          <a:latin typeface="+mn-lt"/>
                        </a:rPr>
                        <a:t>.3º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aseline="0" dirty="0" smtClean="0">
                          <a:latin typeface="+mn-lt"/>
                        </a:rPr>
                        <a:t>(art. 144,§1º, CTN)</a:t>
                      </a:r>
                      <a:endParaRPr lang="pt-BR" sz="24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662666">
                <a:tc>
                  <a:txBody>
                    <a:bodyPr/>
                    <a:lstStyle/>
                    <a:p>
                      <a:pPr algn="just"/>
                      <a:r>
                        <a:rPr lang="pt-BR" sz="2400" dirty="0" smtClean="0">
                          <a:latin typeface="+mn-lt"/>
                        </a:rPr>
                        <a:t>Lei de remissão e anistia</a:t>
                      </a:r>
                      <a:endParaRPr lang="pt-BR" sz="240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A7DCF0-50E7-4F54-9959-4944D9D1397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PRINCÍPIO DA IRRETROATIVIDADE</a:t>
            </a:r>
            <a:endParaRPr lang="pt-BR" sz="3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2143116"/>
            <a:ext cx="8686800" cy="4143384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  <a:r>
              <a:rPr lang="pt-BR" sz="2800" dirty="0" smtClean="0"/>
              <a:t>“Art. 105. A </a:t>
            </a:r>
            <a:r>
              <a:rPr lang="pt-BR" sz="2800" u="sng" dirty="0" smtClean="0"/>
              <a:t>legislação tributária aplica-se </a:t>
            </a:r>
            <a:r>
              <a:rPr lang="pt-BR" sz="2800" dirty="0" smtClean="0"/>
              <a:t>imediatamente aos </a:t>
            </a:r>
            <a:r>
              <a:rPr lang="pt-BR" sz="2800" u="sng" dirty="0" smtClean="0"/>
              <a:t>fatos geradores futuros e aos pendentes</a:t>
            </a:r>
            <a:r>
              <a:rPr lang="pt-BR" sz="2800" dirty="0" smtClean="0"/>
              <a:t>, assim entendidos aqueles cuja ocorrência tenha tido início mas não esteja completa nos termos do artigo 116.”</a:t>
            </a:r>
          </a:p>
          <a:p>
            <a:pPr algn="r"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EXEMPLO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Lei federal aumenta IPI → publicada 01/03/2011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Vigência na data da publicação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Esta lei atingirá os fatos geradores a partir de: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01/01/2012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14/04/2011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01/03/2011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01/06/2001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err="1" smtClean="0"/>
              <a:t>n.d.a</a:t>
            </a: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RESPOSTA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Lei federal aumenta IPI → publicada 01/03/2011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Vigência na data da publicação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Esta lei atingirá os fatos geradores a partir de: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01/01/2012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14/04/2011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b="1" dirty="0" smtClean="0">
                <a:solidFill>
                  <a:srgbClr val="18FC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01/03/2011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01/06/2001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err="1" smtClean="0"/>
              <a:t>n.d.a</a:t>
            </a:r>
            <a:endParaRPr lang="pt-BR" sz="2000" strike="sngStrik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FATO GERADOR PENDENTE</a:t>
            </a:r>
            <a:endParaRPr lang="pt-BR" sz="3600" u="sng" dirty="0"/>
          </a:p>
        </p:txBody>
      </p:sp>
      <p:sp>
        <p:nvSpPr>
          <p:cNvPr id="1229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C083CF-B196-4DD7-B758-441E8693FA2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/>
          </a:p>
        </p:txBody>
      </p:sp>
      <p:sp>
        <p:nvSpPr>
          <p:cNvPr id="1229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8" name="Espaço Reservado para Conteúdo 4"/>
          <p:cNvSpPr>
            <a:spLocks noGrp="1"/>
          </p:cNvSpPr>
          <p:nvPr>
            <p:ph idx="1"/>
          </p:nvPr>
        </p:nvSpPr>
        <p:spPr>
          <a:xfrm>
            <a:off x="0" y="2143116"/>
            <a:ext cx="8686800" cy="4143384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  <a:r>
              <a:rPr lang="pt-BR" sz="2800" dirty="0" smtClean="0"/>
              <a:t>“Art. 105. A legislação tributária aplica-se imediatamente aos </a:t>
            </a:r>
            <a:r>
              <a:rPr lang="pt-BR" sz="2800" u="sng" dirty="0" smtClean="0"/>
              <a:t>fatos geradores</a:t>
            </a:r>
            <a:r>
              <a:rPr lang="pt-BR" sz="2800" dirty="0" smtClean="0"/>
              <a:t> futuros e aos </a:t>
            </a:r>
            <a:r>
              <a:rPr lang="pt-BR" sz="2800" u="sng" dirty="0" smtClean="0"/>
              <a:t>pendentes</a:t>
            </a:r>
            <a:r>
              <a:rPr lang="pt-BR" sz="2800" dirty="0" smtClean="0"/>
              <a:t>, assim entendidos aqueles </a:t>
            </a:r>
            <a:r>
              <a:rPr lang="pt-BR" sz="2800" u="sng" dirty="0" smtClean="0"/>
              <a:t>cuja</a:t>
            </a:r>
            <a:r>
              <a:rPr lang="pt-BR" sz="2800" dirty="0" smtClean="0"/>
              <a:t> </a:t>
            </a:r>
            <a:r>
              <a:rPr lang="pt-BR" sz="2800" u="sng" dirty="0" smtClean="0"/>
              <a:t>ocorrência tenha tido início mas não esteja completa</a:t>
            </a:r>
            <a:r>
              <a:rPr lang="pt-BR" sz="2800" dirty="0" smtClean="0"/>
              <a:t> nos termos do artigo 116.”</a:t>
            </a:r>
          </a:p>
          <a:p>
            <a:pPr algn="r"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FATO GERADOR PENDENTE</a:t>
            </a:r>
            <a:endParaRPr lang="pt-BR" sz="3600" u="sng" dirty="0"/>
          </a:p>
        </p:txBody>
      </p:sp>
      <p:sp>
        <p:nvSpPr>
          <p:cNvPr id="1331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4AD33D-58C2-47E0-8853-92E1AC39A80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  <p:sp>
        <p:nvSpPr>
          <p:cNvPr id="1331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718" cy="428625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Típico exemplo do IR </a:t>
            </a:r>
            <a:r>
              <a:rPr lang="pt-BR" sz="2800" dirty="0" smtClean="0">
                <a:latin typeface="Calibri"/>
              </a:rPr>
              <a:t>→ fato gerador: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>
                <a:latin typeface="Calibri"/>
              </a:rPr>
              <a:t>Início 01/01/ano-base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>
                <a:latin typeface="Calibri"/>
              </a:rPr>
              <a:t>Se completa 31/12/ano-base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>
                <a:latin typeface="Calibri"/>
              </a:rPr>
              <a:t>Se houver aumento da alíquota do IR nesse período: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>
                <a:latin typeface="Calibri"/>
              </a:rPr>
              <a:t>Se aplica ao fato gerador pendente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>
                <a:latin typeface="Calibri"/>
              </a:rPr>
              <a:t>Interpretação com respaldo jurisprudencial porém</a:t>
            </a:r>
          </a:p>
          <a:p>
            <a:pPr lvl="7" algn="just">
              <a:lnSpc>
                <a:spcPct val="150000"/>
              </a:lnSpc>
            </a:pPr>
            <a:r>
              <a:rPr lang="pt-BR" sz="2800" dirty="0" smtClean="0">
                <a:latin typeface="Calibri"/>
              </a:rPr>
              <a:t> questionável → inconstitucionalidade </a:t>
            </a:r>
            <a:r>
              <a:rPr lang="pt-BR" sz="1200" dirty="0" smtClean="0">
                <a:latin typeface="Calibri"/>
              </a:rPr>
              <a:t>(próxima aula)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EXEMPLO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>
                <a:latin typeface="Calibri"/>
              </a:rPr>
              <a:t>↑ alíquota do IR </a:t>
            </a:r>
            <a:r>
              <a:rPr lang="pt-BR" sz="2400" dirty="0" smtClean="0"/>
              <a:t>→ publicada 30/12/2010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Vigência na data da publicação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 nova alíquota se aplica ao tributo calculado sobre as rendas e proventos de que ano-base?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2012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2013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smtClean="0"/>
              <a:t>2010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dirty="0" err="1" smtClean="0"/>
              <a:t>n.d.a</a:t>
            </a: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RESPOSTA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8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>
                <a:latin typeface="Calibri"/>
              </a:rPr>
              <a:t>↑ alíquota do IR </a:t>
            </a:r>
            <a:r>
              <a:rPr lang="pt-BR" sz="2400" dirty="0" smtClean="0"/>
              <a:t>→ publicada 30/12/2010</a:t>
            </a:r>
          </a:p>
          <a:p>
            <a:pPr lvl="1" algn="just">
              <a:lnSpc>
                <a:spcPct val="150000"/>
              </a:lnSpc>
            </a:pPr>
            <a:r>
              <a:rPr lang="pt-BR" sz="2400" dirty="0" smtClean="0"/>
              <a:t>Vigência na data da publicação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 nova alíquota se aplica ao tributo calculado sobre as rendas e proventos de que ano-base?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2012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2011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smtClean="0"/>
              <a:t>2013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</a:p>
          <a:p>
            <a:pPr marL="566737" indent="-457200" algn="just">
              <a:lnSpc>
                <a:spcPct val="150000"/>
              </a:lnSpc>
              <a:buAutoNum type="alphaLcParenR"/>
            </a:pPr>
            <a:r>
              <a:rPr lang="pt-BR" sz="2000" strike="sngStrike" dirty="0" err="1" smtClean="0"/>
              <a:t>n.d.a</a:t>
            </a:r>
            <a:endParaRPr lang="pt-BR" sz="2000" strike="sngStrik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1814</TotalTime>
  <Words>558</Words>
  <Application>Microsoft Office PowerPoint</Application>
  <PresentationFormat>Apresentação na tela (4:3)</PresentationFormat>
  <Paragraphs>203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Concurso</vt:lpstr>
      <vt:lpstr>DISCIPLINA: Direito Tributário</vt:lpstr>
      <vt:lpstr>PRINCÍPIO DA IRRETROATIVIDADE</vt:lpstr>
      <vt:lpstr>PRINCÍPIO DA IRRETROATIVIDADE</vt:lpstr>
      <vt:lpstr>EXEMPLO</vt:lpstr>
      <vt:lpstr>RESPOSTA</vt:lpstr>
      <vt:lpstr>FATO GERADOR PENDENTE</vt:lpstr>
      <vt:lpstr>FATO GERADOR PENDENTE</vt:lpstr>
      <vt:lpstr>EXEMPLO</vt:lpstr>
      <vt:lpstr>RESPOSTA</vt:lpstr>
      <vt:lpstr>APLICAÇÃO EXCEPCIONAL</vt:lpstr>
      <vt:lpstr>NORMA EXPRESSAMENTE INTERPRETATIVA</vt:lpstr>
      <vt:lpstr>NORMA EXPRESSAMENTE INTERPRETATIVA</vt:lpstr>
      <vt:lpstr>LEX MITIOR</vt:lpstr>
      <vt:lpstr>EXEMPLO</vt:lpstr>
      <vt:lpstr>Slide 15</vt:lpstr>
      <vt:lpstr>Slide 16</vt:lpstr>
      <vt:lpstr>NÃO DEFINITIVAMENTE JULGADO OU EXTINTO</vt:lpstr>
      <vt:lpstr>NÃO DEFINITIVAMENTE JULGADO OU EXTINTO</vt:lpstr>
      <vt:lpstr>LANÇAMENTO TRIBUTÁRIO</vt:lpstr>
      <vt:lpstr>LANÇAMENTO TRIBUTÁRIO</vt:lpstr>
      <vt:lpstr>Slide 21</vt:lpstr>
      <vt:lpstr>REMISSÃO E ANISTIA</vt:lpstr>
      <vt:lpstr>Slide 23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230</cp:revision>
  <dcterms:created xsi:type="dcterms:W3CDTF">2011-02-08T02:22:21Z</dcterms:created>
  <dcterms:modified xsi:type="dcterms:W3CDTF">2012-03-20T10:06:55Z</dcterms:modified>
</cp:coreProperties>
</file>