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1"/>
  </p:notesMasterIdLst>
  <p:sldIdLst>
    <p:sldId id="399" r:id="rId2"/>
    <p:sldId id="382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339" r:id="rId2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21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5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AB125-2FB0-4F74-B7F8-C072E7B3204D}" type="datetimeFigureOut">
              <a:rPr lang="pt-BR" smtClean="0"/>
              <a:pPr/>
              <a:t>14/3/2012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C91C2-83FF-485C-BD48-D5D83B5AA5D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907416-6E13-46BF-99F8-11D9FA659DAF}" type="datetime1">
              <a:rPr lang="pt-BR" smtClean="0"/>
              <a:pPr/>
              <a:t>14/3/2012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076BE-0688-4DBB-B329-6F2AD2A7E9B2}" type="datetime1">
              <a:rPr lang="pt-BR" smtClean="0"/>
              <a:pPr/>
              <a:t>14/3/2012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DF491A-9D25-4F94-8DAC-D0859AB5418B}" type="datetime1">
              <a:rPr lang="pt-BR" smtClean="0"/>
              <a:pPr/>
              <a:t>14/3/2012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046A70-B073-409A-8B3C-EB9886C9EA09}" type="datetime1">
              <a:rPr lang="pt-BR" smtClean="0"/>
              <a:pPr/>
              <a:t>14/3/2012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23F1F1-6A0C-4FA8-A7EF-74143ED1BCCF}" type="datetime1">
              <a:rPr lang="pt-BR" smtClean="0"/>
              <a:pPr/>
              <a:t>14/3/2012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47E22-E225-475F-90D2-7A82F23B5D6C}" type="datetime1">
              <a:rPr lang="pt-BR" smtClean="0"/>
              <a:pPr/>
              <a:t>14/3/2012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E53FC3-B5F3-4A17-AAB2-C21D160B8CC6}" type="datetime1">
              <a:rPr lang="pt-BR" smtClean="0"/>
              <a:pPr/>
              <a:t>14/3/2012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48F9C-FC46-492F-A5DF-F26DC8E571FA}" type="datetime1">
              <a:rPr lang="pt-BR" smtClean="0"/>
              <a:pPr/>
              <a:t>14/3/2012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94B2F-6E9F-4617-B12B-F6B05E00ABC9}" type="datetime1">
              <a:rPr lang="pt-BR" smtClean="0"/>
              <a:pPr/>
              <a:t>14/3/2012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183B799-FD2D-4663-A84F-39A848328550}" type="datetime1">
              <a:rPr lang="pt-BR" smtClean="0"/>
              <a:pPr/>
              <a:t>14/3/2012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205800-F4CC-4895-BB42-0B642E094490}" type="datetime1">
              <a:rPr lang="pt-BR" smtClean="0"/>
              <a:pPr/>
              <a:t>14/3/2012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8C2F634-58F1-41A0-B8A1-FA9708D35DBC}" type="datetime1">
              <a:rPr lang="pt-BR" smtClean="0"/>
              <a:pPr/>
              <a:t>14/3/2012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greenpeace.org.br/clima/filme/hom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greenpeace.org.br/clima/filme/hom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6470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u="sng" dirty="0" smtClean="0"/>
              <a:t>DISCIPLINA: Direito Tributário</a:t>
            </a:r>
            <a:endParaRPr lang="pt-BR" sz="3200" u="sng" dirty="0"/>
          </a:p>
        </p:txBody>
      </p:sp>
      <p:sp>
        <p:nvSpPr>
          <p:cNvPr id="9219" name="Subtítulo 2"/>
          <p:cNvSpPr>
            <a:spLocks noGrp="1"/>
          </p:cNvSpPr>
          <p:nvPr>
            <p:ph type="subTitle" idx="1"/>
          </p:nvPr>
        </p:nvSpPr>
        <p:spPr>
          <a:xfrm>
            <a:off x="285750" y="1268760"/>
            <a:ext cx="8534722" cy="4017615"/>
          </a:xfrm>
        </p:spPr>
        <p:txBody>
          <a:bodyPr/>
          <a:lstStyle/>
          <a:p>
            <a:pPr algn="l"/>
            <a:r>
              <a:rPr lang="pt-BR" sz="2200" dirty="0" smtClean="0"/>
              <a:t>AULA 5 _ </a:t>
            </a:r>
            <a:r>
              <a:rPr lang="pt-BR" sz="2200" u="sng" dirty="0" smtClean="0"/>
              <a:t>ICMS ECOLÓGICO</a:t>
            </a:r>
            <a:endParaRPr lang="pt-BR" sz="2200" dirty="0" smtClean="0"/>
          </a:p>
          <a:p>
            <a:pPr algn="l"/>
            <a:endParaRPr lang="pt-BR" sz="1400" dirty="0" smtClean="0"/>
          </a:p>
          <a:p>
            <a:pPr algn="l"/>
            <a:r>
              <a:rPr lang="pt-BR" sz="1400" dirty="0" smtClean="0"/>
              <a:t>Prof. Msc. João Paulo Rocha de Miranda</a:t>
            </a:r>
          </a:p>
          <a:p>
            <a:pPr algn="l"/>
            <a:r>
              <a:rPr lang="pt-BR" sz="1400" dirty="0" smtClean="0"/>
              <a:t>Advogado (UFMT) e  </a:t>
            </a:r>
            <a:r>
              <a:rPr lang="pt-BR" sz="1400" dirty="0" err="1" smtClean="0"/>
              <a:t>Zootecnista</a:t>
            </a:r>
            <a:r>
              <a:rPr lang="pt-BR" sz="1400" dirty="0" smtClean="0"/>
              <a:t> (UFSM)</a:t>
            </a:r>
          </a:p>
          <a:p>
            <a:pPr algn="l"/>
            <a:r>
              <a:rPr lang="pt-BR" sz="1400" dirty="0" smtClean="0"/>
              <a:t>Mestre em Direito </a:t>
            </a:r>
            <a:r>
              <a:rPr lang="pt-BR" sz="1400" dirty="0" err="1" smtClean="0"/>
              <a:t>Agroambiental</a:t>
            </a:r>
            <a:r>
              <a:rPr lang="pt-BR" sz="1400" dirty="0" smtClean="0"/>
              <a:t> (UFMT)</a:t>
            </a:r>
          </a:p>
          <a:p>
            <a:pPr algn="l"/>
            <a:r>
              <a:rPr lang="pt-BR" sz="1400" dirty="0" smtClean="0"/>
              <a:t>Especialista em Sociedade e Desenvolvimento Regional (UFMT)</a:t>
            </a:r>
          </a:p>
          <a:p>
            <a:pPr algn="l"/>
            <a:r>
              <a:rPr lang="pt-BR" sz="1400" dirty="0" smtClean="0"/>
              <a:t>Especialista em Direito Ambiental e desenvolvimento Sustentável (FESPMP-MT/UNIC)</a:t>
            </a:r>
          </a:p>
          <a:p>
            <a:pPr algn="l"/>
            <a:r>
              <a:rPr lang="pt-BR" sz="1400" dirty="0" smtClean="0"/>
              <a:t>Membro Comissão Meio Ambiente OAB-MT</a:t>
            </a:r>
          </a:p>
          <a:p>
            <a:pPr algn="l"/>
            <a:r>
              <a:rPr lang="pt-BR" sz="1400" dirty="0" smtClean="0"/>
              <a:t>Membro da Comissão Nacional de Saúde Ambiental do CFMVZ</a:t>
            </a:r>
          </a:p>
          <a:p>
            <a:pPr algn="l"/>
            <a:endParaRPr lang="pt-BR" sz="1400" dirty="0" smtClean="0"/>
          </a:p>
          <a:p>
            <a:pPr algn="l"/>
            <a:r>
              <a:rPr lang="pt-BR" sz="1400" dirty="0" smtClean="0"/>
              <a:t>CONTATOS:</a:t>
            </a:r>
          </a:p>
          <a:p>
            <a:pPr algn="l"/>
            <a:r>
              <a:rPr lang="pt-BR" sz="1400" dirty="0" smtClean="0"/>
              <a:t>E-mail: </a:t>
            </a:r>
            <a:r>
              <a:rPr lang="pt-BR" sz="1400" dirty="0" smtClean="0">
                <a:hlinkClick r:id="rId2"/>
              </a:rPr>
              <a:t>jpr.miranda@gmail.com</a:t>
            </a:r>
            <a:endParaRPr lang="pt-BR" sz="1400" dirty="0" smtClean="0"/>
          </a:p>
          <a:p>
            <a:pPr algn="l"/>
            <a:r>
              <a:rPr lang="pt-BR" sz="1400" dirty="0" err="1" smtClean="0"/>
              <a:t>Skype</a:t>
            </a:r>
            <a:r>
              <a:rPr lang="pt-BR" sz="1400" dirty="0" smtClean="0"/>
              <a:t>: </a:t>
            </a:r>
            <a:r>
              <a:rPr lang="pt-BR" sz="1400" dirty="0" err="1" smtClean="0"/>
              <a:t>jpr</a:t>
            </a:r>
            <a:r>
              <a:rPr lang="pt-BR" sz="1400" dirty="0" smtClean="0"/>
              <a:t>.</a:t>
            </a:r>
            <a:r>
              <a:rPr lang="pt-BR" sz="1400" dirty="0" err="1" smtClean="0"/>
              <a:t>miranda</a:t>
            </a:r>
            <a:endParaRPr lang="pt-BR" sz="1400" dirty="0" smtClean="0"/>
          </a:p>
          <a:p>
            <a:pPr algn="l"/>
            <a:r>
              <a:rPr lang="pt-BR" sz="1400" dirty="0" smtClean="0"/>
              <a:t>Blog: </a:t>
            </a:r>
            <a:r>
              <a:rPr lang="pt-BR" sz="1400" dirty="0" smtClean="0">
                <a:hlinkClick r:id="rId3"/>
              </a:rPr>
              <a:t>http://professormiranda.blogspot.com/</a:t>
            </a:r>
            <a:endParaRPr lang="pt-BR" sz="1400" dirty="0" smtClean="0"/>
          </a:p>
        </p:txBody>
      </p:sp>
      <p:pic>
        <p:nvPicPr>
          <p:cNvPr id="5" name="Imagem 4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5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6" name="Picture 4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  <p:sp>
        <p:nvSpPr>
          <p:cNvPr id="100362" name="Text Box 10"/>
          <p:cNvSpPr txBox="1">
            <a:spLocks noChangeArrowheads="1"/>
          </p:cNvSpPr>
          <p:nvPr/>
        </p:nvSpPr>
        <p:spPr bwMode="auto">
          <a:xfrm>
            <a:off x="323850" y="1196975"/>
            <a:ext cx="8640763" cy="472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altLang="ko-KR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Art. 8º</a:t>
            </a:r>
          </a:p>
          <a:p>
            <a:pPr algn="ctr">
              <a:spcBef>
                <a:spcPct val="50000"/>
              </a:spcBef>
            </a:pPr>
            <a:r>
              <a:rPr lang="pt-BR" altLang="ko-KR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Estabelece o critério </a:t>
            </a:r>
            <a:r>
              <a:rPr lang="pt-BR" altLang="ko-KR" sz="4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UCs</a:t>
            </a:r>
            <a:r>
              <a:rPr lang="pt-BR" altLang="ko-KR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/</a:t>
            </a:r>
            <a:r>
              <a:rPr lang="pt-BR" altLang="ko-KR" sz="4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T.I.</a:t>
            </a:r>
            <a:endParaRPr lang="pt-BR" altLang="ko-KR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charset="-127"/>
            </a:endParaRPr>
          </a:p>
          <a:p>
            <a:pPr>
              <a:spcBef>
                <a:spcPct val="50000"/>
              </a:spcBef>
            </a:pPr>
            <a:endParaRPr lang="pt-BR" altLang="ko-KR" sz="4000" b="1" dirty="0">
              <a:effectLst>
                <a:outerShdw blurRad="38100" dist="38100" dir="2700000" algn="tl">
                  <a:srgbClr val="000000"/>
                </a:outerShdw>
              </a:effectLst>
              <a:ea typeface="굴림" charset="-127"/>
            </a:endParaRPr>
          </a:p>
          <a:p>
            <a:pPr algn="just">
              <a:spcBef>
                <a:spcPct val="50000"/>
              </a:spcBef>
            </a:pPr>
            <a:r>
              <a:rPr lang="pt-BR" altLang="ko-K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  =   </a:t>
            </a:r>
            <a:r>
              <a:rPr lang="pt-BR" altLang="ko-KR" sz="32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        % </a:t>
            </a:r>
            <a:r>
              <a:rPr lang="pt-BR" altLang="ko-KR" sz="3200" b="1" u="sng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UCs</a:t>
            </a:r>
            <a:r>
              <a:rPr lang="pt-BR" altLang="ko-KR" sz="32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 dos Município                 _  </a:t>
            </a:r>
          </a:p>
          <a:p>
            <a:pPr algn="just">
              <a:spcBef>
                <a:spcPct val="50000"/>
              </a:spcBef>
            </a:pPr>
            <a:r>
              <a:rPr lang="pt-BR" altLang="ko-K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           </a:t>
            </a:r>
            <a:r>
              <a:rPr lang="pt-BR" altLang="ko-K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  <a:sym typeface="Symbol" pitchFamily="18" charset="2"/>
              </a:rPr>
              <a:t></a:t>
            </a:r>
            <a:r>
              <a:rPr lang="pt-BR" altLang="ko-K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 índices de </a:t>
            </a:r>
            <a:r>
              <a:rPr lang="pt-BR" altLang="ko-KR" sz="32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UCs</a:t>
            </a:r>
            <a:r>
              <a:rPr lang="pt-BR" altLang="ko-K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 dos Munic. MT</a:t>
            </a:r>
          </a:p>
          <a:p>
            <a:pPr algn="just">
              <a:spcBef>
                <a:spcPct val="50000"/>
              </a:spcBef>
            </a:pPr>
            <a:endParaRPr lang="pt-BR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6946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  <p:graphicFrame>
        <p:nvGraphicFramePr>
          <p:cNvPr id="466948" name="Group 4"/>
          <p:cNvGraphicFramePr>
            <a:graphicFrameLocks noGrp="1"/>
          </p:cNvGraphicFramePr>
          <p:nvPr/>
        </p:nvGraphicFramePr>
        <p:xfrm>
          <a:off x="395288" y="404813"/>
          <a:ext cx="7993062" cy="6192841"/>
        </p:xfrm>
        <a:graphic>
          <a:graphicData uri="http://schemas.openxmlformats.org/drawingml/2006/table">
            <a:tbl>
              <a:tblPr/>
              <a:tblGrid>
                <a:gridCol w="4248150"/>
                <a:gridCol w="3744912"/>
              </a:tblGrid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Categoria de Unidade de Conservação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Fator de Correção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Reserva Biológica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Estação Ecológica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Parques Federal, Estadual e Municipal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Monumento Natural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Refúgio da Vida Silvestre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APA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Florestas Federal, Estadual e Municipal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Reserva Extrativista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Área de Relevante Interesse Ecológico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Reserva de Fauna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Reserva de Desenvolvimento Sustentável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RPPN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Estrada Parque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Terra Indígena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Área de Proteção Espaecial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80" name="Picture 8" descr="importancia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05485" name="Text Box 13"/>
          <p:cNvSpPr txBox="1">
            <a:spLocks noChangeArrowheads="1"/>
          </p:cNvSpPr>
          <p:nvPr/>
        </p:nvSpPr>
        <p:spPr bwMode="auto">
          <a:xfrm>
            <a:off x="4535488" y="6583363"/>
            <a:ext cx="4608512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BR" sz="1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Fonte: www.ambientebrasil.com.br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8" name="Picture 2" descr="cf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914400"/>
            <a:ext cx="4241800" cy="51816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Picture 2" descr="cf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371600"/>
            <a:ext cx="5105400" cy="42433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586" name="Picture 2" descr="cf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990600"/>
            <a:ext cx="6705600" cy="45561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Picture 2" descr="cf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990600"/>
            <a:ext cx="3294063" cy="4495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2" descr="cf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990600"/>
            <a:ext cx="4622800" cy="45989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6" name="Picture 2" descr="cf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828800"/>
            <a:ext cx="6477000" cy="30400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pic>
        <p:nvPicPr>
          <p:cNvPr id="4" name="Picture 2" descr="C:\Documents and Settings\João Paulo\Meus documentos\Minhas imagens\menu_31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1142984"/>
          </a:xfrm>
          <a:prstGeom prst="rect">
            <a:avLst/>
          </a:prstGeom>
          <a:noFill/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4658" name="Picture 2" descr="TER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54659" name="Text Box 3"/>
          <p:cNvSpPr txBox="1">
            <a:spLocks noChangeArrowheads="1"/>
          </p:cNvSpPr>
          <p:nvPr/>
        </p:nvSpPr>
        <p:spPr bwMode="auto">
          <a:xfrm>
            <a:off x="179388" y="333375"/>
            <a:ext cx="8713787" cy="7075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CONCEITO E FINALIDADE DO</a:t>
            </a:r>
          </a:p>
          <a:p>
            <a:pPr algn="ctr">
              <a:spcBef>
                <a:spcPct val="50000"/>
              </a:spcBef>
            </a:pPr>
            <a:r>
              <a:rPr lang="pt-BR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ICMS ECOLÓGICO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v"/>
            </a:pPr>
            <a:r>
              <a:rPr lang="pt-B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Conservação ambiental;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v"/>
            </a:pPr>
            <a:r>
              <a:rPr lang="pt-BR" sz="32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Desenv</a:t>
            </a:r>
            <a:r>
              <a:rPr lang="pt-B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sustentável;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v"/>
            </a:pPr>
            <a:r>
              <a:rPr lang="pt-B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Criação de </a:t>
            </a:r>
            <a:r>
              <a:rPr lang="pt-BR" sz="32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UCs</a:t>
            </a:r>
            <a:r>
              <a:rPr lang="pt-B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v"/>
            </a:pPr>
            <a:r>
              <a:rPr lang="pt-B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Manutenção de </a:t>
            </a:r>
            <a:r>
              <a:rPr lang="pt-BR" sz="32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UCs</a:t>
            </a:r>
            <a:r>
              <a:rPr lang="pt-B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v"/>
            </a:pPr>
            <a:r>
              <a:rPr lang="pt-B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Recompensar os municípios pelas áreas protegidas.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pt-BR" sz="32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FALTA VINCULAÇÃO!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v"/>
            </a:pPr>
            <a:endParaRPr lang="pt-BR" sz="3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4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4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4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Image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179388" y="1484313"/>
            <a:ext cx="876935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pt-B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Art. 158. Pertencem aos Municípios:</a:t>
            </a:r>
          </a:p>
          <a:p>
            <a:pPr algn="just"/>
            <a:endParaRPr lang="pt-BR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pt-B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IV – 25% ICMS.</a:t>
            </a:r>
          </a:p>
          <a:p>
            <a:pPr algn="just"/>
            <a:endParaRPr lang="pt-BR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pt-B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Parágrafo único. Fornece os critérios:</a:t>
            </a:r>
          </a:p>
          <a:p>
            <a:pPr algn="just"/>
            <a:endParaRPr lang="pt-BR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pt-B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– mínimo 75% relativo a circulação mercadorias e serviços;</a:t>
            </a:r>
          </a:p>
          <a:p>
            <a:pPr algn="just"/>
            <a:r>
              <a:rPr lang="pt-B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just"/>
            <a:r>
              <a:rPr lang="pt-B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II - até 25% conforme disposição de lei estadual.</a:t>
            </a:r>
          </a:p>
          <a:p>
            <a:pPr algn="r"/>
            <a:endParaRPr lang="pt-BR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/>
            <a:endParaRPr lang="pt-BR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2948" name="WordArt 4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7839075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CONSTITUIÇÃO DA REPÚBLICA FEDERATIVA DO BRASIL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90148" name="Rectangle 4" descr="f3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390150" name="Text Box 6"/>
          <p:cNvSpPr txBox="1">
            <a:spLocks noChangeArrowheads="1"/>
          </p:cNvSpPr>
          <p:nvPr/>
        </p:nvSpPr>
        <p:spPr bwMode="auto">
          <a:xfrm>
            <a:off x="323850" y="1484313"/>
            <a:ext cx="8569325" cy="485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pt-BR" sz="2600" b="1" dirty="0">
                <a:solidFill>
                  <a:srgbClr val="FFC000"/>
                </a:solidFill>
                <a:effectLst/>
              </a:rPr>
              <a:t>Art. 157 Pertencem aos Municípios:</a:t>
            </a:r>
          </a:p>
          <a:p>
            <a:pPr algn="just"/>
            <a:endParaRPr lang="pt-BR" sz="2600" b="1" dirty="0">
              <a:solidFill>
                <a:srgbClr val="FFC000"/>
              </a:solidFill>
              <a:effectLst/>
            </a:endParaRPr>
          </a:p>
          <a:p>
            <a:pPr algn="just"/>
            <a:r>
              <a:rPr lang="pt-BR" sz="2600" b="1" dirty="0" err="1">
                <a:solidFill>
                  <a:srgbClr val="FFC000"/>
                </a:solidFill>
                <a:effectLst/>
              </a:rPr>
              <a:t>Par.único.</a:t>
            </a:r>
            <a:r>
              <a:rPr lang="pt-BR" sz="2600" b="1" dirty="0">
                <a:solidFill>
                  <a:srgbClr val="FFC000"/>
                </a:solidFill>
                <a:effectLst/>
              </a:rPr>
              <a:t> Fornece critérios de distribuição do ICMS:</a:t>
            </a:r>
          </a:p>
          <a:p>
            <a:pPr algn="just"/>
            <a:endParaRPr lang="pt-BR" sz="2600" b="1" dirty="0">
              <a:solidFill>
                <a:srgbClr val="FFC000"/>
              </a:solidFill>
              <a:effectLst/>
            </a:endParaRPr>
          </a:p>
          <a:p>
            <a:pPr algn="just"/>
            <a:r>
              <a:rPr lang="pt-BR" sz="2600" b="1" dirty="0">
                <a:solidFill>
                  <a:srgbClr val="FFC000"/>
                </a:solidFill>
                <a:effectLst/>
              </a:rPr>
              <a:t>I - mínimo 75% circulação de mercadorias e serviços;</a:t>
            </a:r>
          </a:p>
          <a:p>
            <a:pPr algn="just"/>
            <a:endParaRPr lang="pt-BR" sz="2600" b="1" dirty="0">
              <a:solidFill>
                <a:srgbClr val="FFC000"/>
              </a:solidFill>
              <a:effectLst/>
            </a:endParaRPr>
          </a:p>
          <a:p>
            <a:pPr algn="just"/>
            <a:r>
              <a:rPr lang="pt-BR" sz="2600" b="1" dirty="0">
                <a:solidFill>
                  <a:srgbClr val="FFC000"/>
                </a:solidFill>
                <a:effectLst/>
              </a:rPr>
              <a:t>II - até 25% distribuídos aos Municípios, conforme critérios definidos em </a:t>
            </a:r>
            <a:r>
              <a:rPr lang="pt-BR" sz="2600" b="1" u="sng" dirty="0">
                <a:solidFill>
                  <a:srgbClr val="FFC000"/>
                </a:solidFill>
                <a:effectLst/>
              </a:rPr>
              <a:t>Lei Complementar</a:t>
            </a:r>
            <a:r>
              <a:rPr lang="pt-BR" sz="2600" b="1" dirty="0">
                <a:solidFill>
                  <a:srgbClr val="FFC000"/>
                </a:solidFill>
                <a:effectLst/>
              </a:rPr>
              <a:t> :</a:t>
            </a:r>
          </a:p>
          <a:p>
            <a:pPr algn="just">
              <a:buFont typeface="Wingdings" pitchFamily="2" charset="2"/>
              <a:buChar char="v"/>
            </a:pPr>
            <a:r>
              <a:rPr lang="pt-BR" sz="2600" b="1" dirty="0">
                <a:solidFill>
                  <a:srgbClr val="FFC000"/>
                </a:solidFill>
                <a:effectLst/>
              </a:rPr>
              <a:t>econômicos;</a:t>
            </a:r>
          </a:p>
          <a:p>
            <a:pPr algn="just">
              <a:buFont typeface="Wingdings" pitchFamily="2" charset="2"/>
              <a:buChar char="v"/>
            </a:pPr>
            <a:r>
              <a:rPr lang="pt-BR" sz="2600" b="1" dirty="0">
                <a:solidFill>
                  <a:srgbClr val="FFC000"/>
                </a:solidFill>
                <a:effectLst/>
              </a:rPr>
              <a:t>Sociais;</a:t>
            </a:r>
          </a:p>
          <a:p>
            <a:pPr algn="just">
              <a:buFont typeface="Wingdings" pitchFamily="2" charset="2"/>
              <a:buChar char="v"/>
            </a:pPr>
            <a:r>
              <a:rPr lang="pt-BR" sz="2600" b="1" dirty="0">
                <a:solidFill>
                  <a:srgbClr val="FFC000"/>
                </a:solidFill>
                <a:effectLst/>
              </a:rPr>
              <a:t>Ambientais. </a:t>
            </a:r>
          </a:p>
        </p:txBody>
      </p:sp>
      <p:sp>
        <p:nvSpPr>
          <p:cNvPr id="390151" name="WordArt 7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7839075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LEI ESTADUAL</a:t>
            </a:r>
          </a:p>
          <a:p>
            <a:pPr algn="ctr"/>
            <a:r>
              <a:rPr lang="pt-BR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CONSTITUIÇÃO DO ESTADO DE MATO GROSSO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0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1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242" name="Object 2"/>
          <p:cNvGraphicFramePr>
            <a:graphicFrameLocks noChangeAspect="1"/>
          </p:cNvGraphicFramePr>
          <p:nvPr/>
        </p:nvGraphicFramePr>
        <p:xfrm>
          <a:off x="0" y="4763"/>
          <a:ext cx="9144000" cy="6858000"/>
        </p:xfrm>
        <a:graphic>
          <a:graphicData uri="http://schemas.openxmlformats.org/presentationml/2006/ole">
            <p:oleObj spid="_x0000_s1026" name="Slide" r:id="rId3" imgW="4946949" imgH="3709390" progId="PowerPoint.Slide.8">
              <p:embed/>
            </p:oleObj>
          </a:graphicData>
        </a:graphic>
      </p:graphicFrame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250825" y="1916113"/>
            <a:ext cx="8713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endParaRPr lang="pt-BR" sz="1800" b="1"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8245" name="WordArt 5"/>
          <p:cNvSpPr>
            <a:spLocks noChangeArrowheads="1" noChangeShapeType="1" noTextEdit="1"/>
          </p:cNvSpPr>
          <p:nvPr/>
        </p:nvSpPr>
        <p:spPr bwMode="auto">
          <a:xfrm>
            <a:off x="285720" y="260350"/>
            <a:ext cx="8643998" cy="171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Lei complementar n. 73</a:t>
            </a:r>
          </a:p>
          <a:p>
            <a:pPr algn="ctr"/>
            <a:r>
              <a:rPr lang="pt-BR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MATO GROSSO</a:t>
            </a:r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468313" y="2420938"/>
            <a:ext cx="8280400" cy="4362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LEI COMPLEMENTAR N° </a:t>
            </a:r>
            <a:r>
              <a:rPr lang="pt-BR" altLang="ko-KR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73,</a:t>
            </a:r>
          </a:p>
          <a:p>
            <a:pPr algn="ctr"/>
            <a:r>
              <a:rPr lang="pt-BR" altLang="ko-KR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DE </a:t>
            </a:r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07 DE DEZEMBRO DE 2000 – </a:t>
            </a:r>
            <a:r>
              <a:rPr lang="pt-BR" altLang="ko-KR" sz="2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D.O.</a:t>
            </a:r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 07.12.00.</a:t>
            </a:r>
          </a:p>
          <a:p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 </a:t>
            </a:r>
            <a:endParaRPr lang="pt-BR" altLang="ko-KR" sz="2800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charset="-127"/>
            </a:endParaRPr>
          </a:p>
          <a:p>
            <a:r>
              <a:rPr lang="pt-BR" altLang="ko-KR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Autor:  Deputado </a:t>
            </a:r>
            <a:r>
              <a:rPr lang="pt-BR" altLang="ko-KR" sz="28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Gilney</a:t>
            </a:r>
            <a:r>
              <a:rPr lang="pt-BR" altLang="ko-KR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 Viana</a:t>
            </a:r>
          </a:p>
          <a:p>
            <a:r>
              <a:rPr lang="pt-BR" altLang="ko-KR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 </a:t>
            </a:r>
            <a:endParaRPr lang="pt-BR" altLang="ko-KR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charset="-127"/>
            </a:endParaRPr>
          </a:p>
          <a:p>
            <a:pPr algn="just"/>
            <a:r>
              <a:rPr lang="pt-BR" altLang="ko-KR" sz="28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Dispõe sobre os critérios de distribuição</a:t>
            </a:r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 da parcela de receita do </a:t>
            </a:r>
            <a:r>
              <a:rPr lang="pt-BR" altLang="ko-KR" sz="28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ICMS</a:t>
            </a:r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 pertencente aos </a:t>
            </a:r>
            <a:r>
              <a:rPr lang="pt-BR" altLang="ko-KR" sz="28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Municípios</a:t>
            </a:r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, de que tratam os </a:t>
            </a:r>
            <a:r>
              <a:rPr lang="pt-BR" altLang="ko-KR" sz="28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incisos I e II do parágrafo único do art. 157</a:t>
            </a:r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 da </a:t>
            </a:r>
            <a:r>
              <a:rPr lang="pt-BR" altLang="ko-KR" sz="28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Constituição Estadual</a:t>
            </a:r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 e dá outras providências.</a:t>
            </a:r>
            <a:endParaRPr lang="pt-BR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94243" name="Rectangle 3" descr="f0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pt-BR" sz="3600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394246" name="Text Box 6"/>
          <p:cNvSpPr txBox="1">
            <a:spLocks noChangeArrowheads="1"/>
          </p:cNvSpPr>
          <p:nvPr/>
        </p:nvSpPr>
        <p:spPr bwMode="auto">
          <a:xfrm>
            <a:off x="250825" y="333375"/>
            <a:ext cx="8713788" cy="6070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Art. 2º Define os critérios de distribuição do ICMS dos Municípios:</a:t>
            </a:r>
          </a:p>
          <a:p>
            <a:pPr algn="just"/>
            <a:endParaRPr lang="pt-BR" altLang="ko-KR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charset="-127"/>
            </a:endParaRPr>
          </a:p>
          <a:p>
            <a:pPr algn="just">
              <a:buFont typeface="Wingdings" pitchFamily="2" charset="2"/>
              <a:buChar char="v"/>
            </a:pPr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Receita Própria;</a:t>
            </a:r>
          </a:p>
          <a:p>
            <a:pPr algn="just">
              <a:buFont typeface="Wingdings" pitchFamily="2" charset="2"/>
              <a:buChar char="v"/>
            </a:pPr>
            <a:endParaRPr lang="pt-BR" altLang="ko-KR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charset="-127"/>
            </a:endParaRPr>
          </a:p>
          <a:p>
            <a:pPr algn="just">
              <a:buFont typeface="Wingdings" pitchFamily="2" charset="2"/>
              <a:buChar char="v"/>
            </a:pPr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População;</a:t>
            </a:r>
          </a:p>
          <a:p>
            <a:pPr algn="just">
              <a:buFont typeface="Wingdings" pitchFamily="2" charset="2"/>
              <a:buChar char="v"/>
            </a:pPr>
            <a:endParaRPr lang="pt-BR" altLang="ko-KR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charset="-127"/>
            </a:endParaRPr>
          </a:p>
          <a:p>
            <a:pPr algn="just">
              <a:buFont typeface="Wingdings" pitchFamily="2" charset="2"/>
              <a:buChar char="v"/>
            </a:pPr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Área do Município;</a:t>
            </a:r>
          </a:p>
          <a:p>
            <a:pPr algn="just">
              <a:buFont typeface="Wingdings" pitchFamily="2" charset="2"/>
              <a:buChar char="v"/>
            </a:pPr>
            <a:endParaRPr lang="pt-BR" altLang="ko-KR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charset="-127"/>
            </a:endParaRPr>
          </a:p>
          <a:p>
            <a:pPr algn="just">
              <a:buFont typeface="Wingdings" pitchFamily="2" charset="2"/>
              <a:buChar char="v"/>
            </a:pPr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Cota Igual;</a:t>
            </a:r>
          </a:p>
          <a:p>
            <a:pPr algn="just">
              <a:buFont typeface="Wingdings" pitchFamily="2" charset="2"/>
              <a:buChar char="v"/>
            </a:pPr>
            <a:endParaRPr lang="pt-BR" altLang="ko-KR" sz="28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charset="-127"/>
            </a:endParaRPr>
          </a:p>
          <a:p>
            <a:pPr algn="just">
              <a:buFont typeface="Wingdings" pitchFamily="2" charset="2"/>
              <a:buChar char="v"/>
            </a:pPr>
            <a:r>
              <a:rPr lang="pt-BR" altLang="ko-KR" sz="28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Saneamento Ambiental;</a:t>
            </a:r>
          </a:p>
          <a:p>
            <a:pPr algn="just">
              <a:buFont typeface="Wingdings" pitchFamily="2" charset="2"/>
              <a:buChar char="v"/>
            </a:pPr>
            <a:endParaRPr lang="pt-BR" altLang="ko-KR" sz="28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charset="-127"/>
            </a:endParaRPr>
          </a:p>
          <a:p>
            <a:pPr algn="just">
              <a:buFont typeface="Wingdings" pitchFamily="2" charset="2"/>
              <a:buChar char="v"/>
            </a:pPr>
            <a:r>
              <a:rPr lang="pt-BR" altLang="ko-KR" sz="28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Unidade de Conservação/Terra Indígena</a:t>
            </a:r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.</a:t>
            </a:r>
            <a:endParaRPr lang="pt-BR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7" name="Rectangle 3" descr="f0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pt-BR" sz="3600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446468" name="Text Box 4"/>
          <p:cNvSpPr txBox="1">
            <a:spLocks noChangeArrowheads="1"/>
          </p:cNvSpPr>
          <p:nvPr/>
        </p:nvSpPr>
        <p:spPr bwMode="auto">
          <a:xfrm>
            <a:off x="250825" y="0"/>
            <a:ext cx="8713788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Parágrafo único</a:t>
            </a:r>
            <a:r>
              <a:rPr lang="pt-BR" altLang="ko-KR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 </a:t>
            </a:r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Os percentuais correspondentes aos critérios de distribuição da parcela do ICMS referida no </a:t>
            </a:r>
            <a:r>
              <a:rPr lang="pt-BR" altLang="ko-KR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caput </a:t>
            </a:r>
            <a:r>
              <a:rPr lang="pt-BR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deste artigo serão assim definidos: </a:t>
            </a:r>
            <a:endParaRPr lang="pt-BR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446552" name="Group 88"/>
          <p:cNvGraphicFramePr>
            <a:graphicFrameLocks noGrp="1"/>
          </p:cNvGraphicFramePr>
          <p:nvPr/>
        </p:nvGraphicFramePr>
        <p:xfrm>
          <a:off x="250825" y="1773238"/>
          <a:ext cx="8713788" cy="4868866"/>
        </p:xfrm>
        <a:graphic>
          <a:graphicData uri="http://schemas.openxmlformats.org/drawingml/2006/table">
            <a:tbl>
              <a:tblPr/>
              <a:tblGrid>
                <a:gridCol w="4105275"/>
                <a:gridCol w="1584325"/>
                <a:gridCol w="1584325"/>
                <a:gridCol w="1439863"/>
              </a:tblGrid>
              <a:tr h="5413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Critérios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% por exercício fiscal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4133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  <a:r>
                        <a:rPr kumimoji="0" lang="pt-BR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o</a:t>
                      </a: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ano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  <a:r>
                        <a:rPr kumimoji="0" lang="pt-BR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o</a:t>
                      </a: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ano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  <a:r>
                        <a:rPr kumimoji="0" lang="pt-BR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o</a:t>
                      </a: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ano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Receita própria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População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Área do Município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Cota igual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Saneamento ambiental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Unid. Conserv./T. Ind.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Soma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7730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22350" y="1600200"/>
            <a:ext cx="7099300" cy="4530725"/>
          </a:xfrm>
          <a:noFill/>
          <a:ln/>
        </p:spPr>
      </p:pic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395288" y="404813"/>
            <a:ext cx="8534400" cy="6019800"/>
          </a:xfrm>
          <a:prstGeom prst="rect">
            <a:avLst/>
          </a:prstGeom>
          <a:solidFill>
            <a:schemeClr val="bg1"/>
          </a:solidFill>
          <a:ln w="28575">
            <a:solidFill>
              <a:srgbClr val="FF9900"/>
            </a:solidFill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130000"/>
              </a:lnSpc>
            </a:pPr>
            <a:endParaRPr lang="pt-BR" sz="2800" b="1">
              <a:solidFill>
                <a:srgbClr val="FF9933"/>
              </a:solidFill>
              <a:effectLst/>
              <a:latin typeface="Times New Roman" pitchFamily="18" charset="0"/>
            </a:endParaRPr>
          </a:p>
          <a:p>
            <a:pPr algn="l">
              <a:lnSpc>
                <a:spcPct val="130000"/>
              </a:lnSpc>
            </a:pPr>
            <a:r>
              <a:rPr lang="pt-BR" sz="2800" b="1">
                <a:solidFill>
                  <a:srgbClr val="FF9933"/>
                </a:solidFill>
                <a:effectLst/>
                <a:latin typeface="Times New Roman" pitchFamily="18" charset="0"/>
              </a:rPr>
              <a:t>	</a:t>
            </a:r>
            <a:r>
              <a:rPr lang="pt-BR" sz="28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Estados que possuem o ICMS Ecológico</a:t>
            </a:r>
          </a:p>
          <a:p>
            <a:pPr algn="l">
              <a:lnSpc>
                <a:spcPct val="130000"/>
              </a:lnSpc>
            </a:pPr>
            <a:endParaRPr lang="pt-BR" sz="1600" b="1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57732" name="Rectangle 4"/>
          <p:cNvSpPr>
            <a:spLocks noChangeArrowheads="1"/>
          </p:cNvSpPr>
          <p:nvPr/>
        </p:nvSpPr>
        <p:spPr bwMode="auto">
          <a:xfrm>
            <a:off x="1446213" y="1371600"/>
            <a:ext cx="4921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33" name="Rectangle 5"/>
          <p:cNvSpPr>
            <a:spLocks noChangeArrowheads="1"/>
          </p:cNvSpPr>
          <p:nvPr/>
        </p:nvSpPr>
        <p:spPr bwMode="auto">
          <a:xfrm>
            <a:off x="2663825" y="2192338"/>
            <a:ext cx="49213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34" name="Rectangle 6"/>
          <p:cNvSpPr>
            <a:spLocks noChangeArrowheads="1"/>
          </p:cNvSpPr>
          <p:nvPr/>
        </p:nvSpPr>
        <p:spPr bwMode="auto">
          <a:xfrm>
            <a:off x="5775325" y="2406650"/>
            <a:ext cx="968375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CRITÉRIOS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35" name="Rectangle 7"/>
          <p:cNvSpPr>
            <a:spLocks noChangeArrowheads="1"/>
          </p:cNvSpPr>
          <p:nvPr/>
        </p:nvSpPr>
        <p:spPr bwMode="auto">
          <a:xfrm>
            <a:off x="6851650" y="2406650"/>
            <a:ext cx="49213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36" name="Rectangle 8"/>
          <p:cNvSpPr>
            <a:spLocks noChangeArrowheads="1"/>
          </p:cNvSpPr>
          <p:nvPr/>
        </p:nvSpPr>
        <p:spPr bwMode="auto">
          <a:xfrm>
            <a:off x="427038" y="2397125"/>
            <a:ext cx="250507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37" name="Rectangle 9"/>
          <p:cNvSpPr>
            <a:spLocks noChangeArrowheads="1"/>
          </p:cNvSpPr>
          <p:nvPr/>
        </p:nvSpPr>
        <p:spPr bwMode="auto">
          <a:xfrm>
            <a:off x="2932113" y="239712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38" name="Rectangle 10"/>
          <p:cNvSpPr>
            <a:spLocks noChangeArrowheads="1"/>
          </p:cNvSpPr>
          <p:nvPr/>
        </p:nvSpPr>
        <p:spPr bwMode="auto">
          <a:xfrm>
            <a:off x="2941638" y="2397125"/>
            <a:ext cx="98107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39" name="Rectangle 11"/>
          <p:cNvSpPr>
            <a:spLocks noChangeArrowheads="1"/>
          </p:cNvSpPr>
          <p:nvPr/>
        </p:nvSpPr>
        <p:spPr bwMode="auto">
          <a:xfrm>
            <a:off x="3922713" y="239712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40" name="Rectangle 12"/>
          <p:cNvSpPr>
            <a:spLocks noChangeArrowheads="1"/>
          </p:cNvSpPr>
          <p:nvPr/>
        </p:nvSpPr>
        <p:spPr bwMode="auto">
          <a:xfrm>
            <a:off x="3932238" y="2397125"/>
            <a:ext cx="476567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41" name="Rectangle 13"/>
          <p:cNvSpPr>
            <a:spLocks noChangeArrowheads="1"/>
          </p:cNvSpPr>
          <p:nvPr/>
        </p:nvSpPr>
        <p:spPr bwMode="auto">
          <a:xfrm>
            <a:off x="2932113" y="2406650"/>
            <a:ext cx="9525" cy="2047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42" name="Rectangle 14"/>
          <p:cNvSpPr>
            <a:spLocks noChangeArrowheads="1"/>
          </p:cNvSpPr>
          <p:nvPr/>
        </p:nvSpPr>
        <p:spPr bwMode="auto">
          <a:xfrm>
            <a:off x="3922713" y="2406650"/>
            <a:ext cx="9525" cy="2047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43" name="Rectangle 15"/>
          <p:cNvSpPr>
            <a:spLocks noChangeArrowheads="1"/>
          </p:cNvSpPr>
          <p:nvPr/>
        </p:nvSpPr>
        <p:spPr bwMode="auto">
          <a:xfrm>
            <a:off x="1277938" y="2919413"/>
            <a:ext cx="74136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 dirty="0">
                <a:solidFill>
                  <a:srgbClr val="000000"/>
                </a:solidFill>
                <a:effectLst/>
              </a:rPr>
              <a:t>ESTADO</a:t>
            </a:r>
            <a:endParaRPr lang="pt-BR" sz="2400" b="1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44" name="Rectangle 16"/>
          <p:cNvSpPr>
            <a:spLocks noChangeArrowheads="1"/>
          </p:cNvSpPr>
          <p:nvPr/>
        </p:nvSpPr>
        <p:spPr bwMode="auto">
          <a:xfrm>
            <a:off x="2090738" y="2919413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45" name="Rectangle 17"/>
          <p:cNvSpPr>
            <a:spLocks noChangeArrowheads="1"/>
          </p:cNvSpPr>
          <p:nvPr/>
        </p:nvSpPr>
        <p:spPr bwMode="auto">
          <a:xfrm>
            <a:off x="3213100" y="2919413"/>
            <a:ext cx="395288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ANO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46" name="Rectangle 18"/>
          <p:cNvSpPr>
            <a:spLocks noChangeArrowheads="1"/>
          </p:cNvSpPr>
          <p:nvPr/>
        </p:nvSpPr>
        <p:spPr bwMode="auto">
          <a:xfrm>
            <a:off x="3641725" y="2919413"/>
            <a:ext cx="49213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47" name="Rectangle 19"/>
          <p:cNvSpPr>
            <a:spLocks noChangeArrowheads="1"/>
          </p:cNvSpPr>
          <p:nvPr/>
        </p:nvSpPr>
        <p:spPr bwMode="auto">
          <a:xfrm>
            <a:off x="4586288" y="2619375"/>
            <a:ext cx="954087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Unidades d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48" name="Rectangle 20"/>
          <p:cNvSpPr>
            <a:spLocks noChangeArrowheads="1"/>
          </p:cNvSpPr>
          <p:nvPr/>
        </p:nvSpPr>
        <p:spPr bwMode="auto">
          <a:xfrm>
            <a:off x="5486400" y="2619375"/>
            <a:ext cx="147638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e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49" name="Rectangle 21"/>
          <p:cNvSpPr>
            <a:spLocks noChangeArrowheads="1"/>
          </p:cNvSpPr>
          <p:nvPr/>
        </p:nvSpPr>
        <p:spPr bwMode="auto">
          <a:xfrm>
            <a:off x="4219575" y="2820988"/>
            <a:ext cx="1803400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Conservação, Terras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50" name="Rectangle 22"/>
          <p:cNvSpPr>
            <a:spLocks noChangeArrowheads="1"/>
          </p:cNvSpPr>
          <p:nvPr/>
        </p:nvSpPr>
        <p:spPr bwMode="auto">
          <a:xfrm>
            <a:off x="4044950" y="3025775"/>
            <a:ext cx="2155825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Indígenas e outras Áreas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51" name="Rectangle 23"/>
          <p:cNvSpPr>
            <a:spLocks noChangeArrowheads="1"/>
          </p:cNvSpPr>
          <p:nvPr/>
        </p:nvSpPr>
        <p:spPr bwMode="auto">
          <a:xfrm>
            <a:off x="3994150" y="3230563"/>
            <a:ext cx="2255838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Especialmente Protegidas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52" name="Rectangle 24"/>
          <p:cNvSpPr>
            <a:spLocks noChangeArrowheads="1"/>
          </p:cNvSpPr>
          <p:nvPr/>
        </p:nvSpPr>
        <p:spPr bwMode="auto">
          <a:xfrm>
            <a:off x="4981575" y="3436938"/>
            <a:ext cx="276225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(%)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53" name="Rectangle 25"/>
          <p:cNvSpPr>
            <a:spLocks noChangeArrowheads="1"/>
          </p:cNvSpPr>
          <p:nvPr/>
        </p:nvSpPr>
        <p:spPr bwMode="auto">
          <a:xfrm>
            <a:off x="5286375" y="3436938"/>
            <a:ext cx="49213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54" name="Rectangle 26"/>
          <p:cNvSpPr>
            <a:spLocks noChangeArrowheads="1"/>
          </p:cNvSpPr>
          <p:nvPr/>
        </p:nvSpPr>
        <p:spPr bwMode="auto">
          <a:xfrm>
            <a:off x="6856413" y="2825750"/>
            <a:ext cx="1379537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Outros critérios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55" name="Rectangle 27"/>
          <p:cNvSpPr>
            <a:spLocks noChangeArrowheads="1"/>
          </p:cNvSpPr>
          <p:nvPr/>
        </p:nvSpPr>
        <p:spPr bwMode="auto">
          <a:xfrm>
            <a:off x="7048500" y="3025775"/>
            <a:ext cx="925513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ambientais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56" name="Rectangle 28"/>
          <p:cNvSpPr>
            <a:spLocks noChangeArrowheads="1"/>
          </p:cNvSpPr>
          <p:nvPr/>
        </p:nvSpPr>
        <p:spPr bwMode="auto">
          <a:xfrm>
            <a:off x="8002588" y="3025775"/>
            <a:ext cx="4921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57" name="Rectangle 29"/>
          <p:cNvSpPr>
            <a:spLocks noChangeArrowheads="1"/>
          </p:cNvSpPr>
          <p:nvPr/>
        </p:nvSpPr>
        <p:spPr bwMode="auto">
          <a:xfrm>
            <a:off x="7372350" y="3230563"/>
            <a:ext cx="276225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(%)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58" name="Rectangle 30"/>
          <p:cNvSpPr>
            <a:spLocks noChangeArrowheads="1"/>
          </p:cNvSpPr>
          <p:nvPr/>
        </p:nvSpPr>
        <p:spPr bwMode="auto">
          <a:xfrm>
            <a:off x="7678738" y="3230563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59" name="Rectangle 31"/>
          <p:cNvSpPr>
            <a:spLocks noChangeArrowheads="1"/>
          </p:cNvSpPr>
          <p:nvPr/>
        </p:nvSpPr>
        <p:spPr bwMode="auto">
          <a:xfrm>
            <a:off x="2932113" y="2611438"/>
            <a:ext cx="9525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60" name="Rectangle 32"/>
          <p:cNvSpPr>
            <a:spLocks noChangeArrowheads="1"/>
          </p:cNvSpPr>
          <p:nvPr/>
        </p:nvSpPr>
        <p:spPr bwMode="auto">
          <a:xfrm>
            <a:off x="3922713" y="2611438"/>
            <a:ext cx="9525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61" name="Rectangle 33"/>
          <p:cNvSpPr>
            <a:spLocks noChangeArrowheads="1"/>
          </p:cNvSpPr>
          <p:nvPr/>
        </p:nvSpPr>
        <p:spPr bwMode="auto">
          <a:xfrm>
            <a:off x="3932238" y="2611438"/>
            <a:ext cx="2411412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62" name="Rectangle 34"/>
          <p:cNvSpPr>
            <a:spLocks noChangeArrowheads="1"/>
          </p:cNvSpPr>
          <p:nvPr/>
        </p:nvSpPr>
        <p:spPr bwMode="auto">
          <a:xfrm>
            <a:off x="6343650" y="2611438"/>
            <a:ext cx="9525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63" name="Rectangle 35"/>
          <p:cNvSpPr>
            <a:spLocks noChangeArrowheads="1"/>
          </p:cNvSpPr>
          <p:nvPr/>
        </p:nvSpPr>
        <p:spPr bwMode="auto">
          <a:xfrm>
            <a:off x="6353175" y="2611438"/>
            <a:ext cx="2344738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64" name="Rectangle 36"/>
          <p:cNvSpPr>
            <a:spLocks noChangeArrowheads="1"/>
          </p:cNvSpPr>
          <p:nvPr/>
        </p:nvSpPr>
        <p:spPr bwMode="auto">
          <a:xfrm>
            <a:off x="2932113" y="2619375"/>
            <a:ext cx="9525" cy="1022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65" name="Rectangle 37"/>
          <p:cNvSpPr>
            <a:spLocks noChangeArrowheads="1"/>
          </p:cNvSpPr>
          <p:nvPr/>
        </p:nvSpPr>
        <p:spPr bwMode="auto">
          <a:xfrm>
            <a:off x="3922713" y="2619375"/>
            <a:ext cx="9525" cy="1022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66" name="Rectangle 38"/>
          <p:cNvSpPr>
            <a:spLocks noChangeArrowheads="1"/>
          </p:cNvSpPr>
          <p:nvPr/>
        </p:nvSpPr>
        <p:spPr bwMode="auto">
          <a:xfrm>
            <a:off x="6343650" y="2619375"/>
            <a:ext cx="9525" cy="1022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67" name="Rectangle 39"/>
          <p:cNvSpPr>
            <a:spLocks noChangeArrowheads="1"/>
          </p:cNvSpPr>
          <p:nvPr/>
        </p:nvSpPr>
        <p:spPr bwMode="auto">
          <a:xfrm>
            <a:off x="465138" y="3649663"/>
            <a:ext cx="59213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Paraná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68" name="Rectangle 40"/>
          <p:cNvSpPr>
            <a:spLocks noChangeArrowheads="1"/>
          </p:cNvSpPr>
          <p:nvPr/>
        </p:nvSpPr>
        <p:spPr bwMode="auto">
          <a:xfrm>
            <a:off x="1093788" y="3649663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69" name="Rectangle 41"/>
          <p:cNvSpPr>
            <a:spLocks noChangeArrowheads="1"/>
          </p:cNvSpPr>
          <p:nvPr/>
        </p:nvSpPr>
        <p:spPr bwMode="auto">
          <a:xfrm>
            <a:off x="3213100" y="3649663"/>
            <a:ext cx="393700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1991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70" name="Rectangle 42"/>
          <p:cNvSpPr>
            <a:spLocks noChangeArrowheads="1"/>
          </p:cNvSpPr>
          <p:nvPr/>
        </p:nvSpPr>
        <p:spPr bwMode="auto">
          <a:xfrm>
            <a:off x="3646488" y="3649663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71" name="Rectangle 43"/>
          <p:cNvSpPr>
            <a:spLocks noChangeArrowheads="1"/>
          </p:cNvSpPr>
          <p:nvPr/>
        </p:nvSpPr>
        <p:spPr bwMode="auto">
          <a:xfrm>
            <a:off x="4999038" y="3649663"/>
            <a:ext cx="24606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2,5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72" name="Rectangle 44"/>
          <p:cNvSpPr>
            <a:spLocks noChangeArrowheads="1"/>
          </p:cNvSpPr>
          <p:nvPr/>
        </p:nvSpPr>
        <p:spPr bwMode="auto">
          <a:xfrm>
            <a:off x="5272088" y="3649663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73" name="Rectangle 45"/>
          <p:cNvSpPr>
            <a:spLocks noChangeArrowheads="1"/>
          </p:cNvSpPr>
          <p:nvPr/>
        </p:nvSpPr>
        <p:spPr bwMode="auto">
          <a:xfrm>
            <a:off x="7386638" y="3649663"/>
            <a:ext cx="24606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2,5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74" name="Rectangle 46"/>
          <p:cNvSpPr>
            <a:spLocks noChangeArrowheads="1"/>
          </p:cNvSpPr>
          <p:nvPr/>
        </p:nvSpPr>
        <p:spPr bwMode="auto">
          <a:xfrm>
            <a:off x="7659688" y="3649663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75" name="Rectangle 47"/>
          <p:cNvSpPr>
            <a:spLocks noChangeArrowheads="1"/>
          </p:cNvSpPr>
          <p:nvPr/>
        </p:nvSpPr>
        <p:spPr bwMode="auto">
          <a:xfrm>
            <a:off x="427038" y="3641725"/>
            <a:ext cx="2500312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76" name="Rectangle 48"/>
          <p:cNvSpPr>
            <a:spLocks noChangeArrowheads="1"/>
          </p:cNvSpPr>
          <p:nvPr/>
        </p:nvSpPr>
        <p:spPr bwMode="auto">
          <a:xfrm>
            <a:off x="2927350" y="3641725"/>
            <a:ext cx="9525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77" name="Rectangle 49"/>
          <p:cNvSpPr>
            <a:spLocks noChangeArrowheads="1"/>
          </p:cNvSpPr>
          <p:nvPr/>
        </p:nvSpPr>
        <p:spPr bwMode="auto">
          <a:xfrm>
            <a:off x="2932113" y="3641725"/>
            <a:ext cx="9525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78" name="Rectangle 50"/>
          <p:cNvSpPr>
            <a:spLocks noChangeArrowheads="1"/>
          </p:cNvSpPr>
          <p:nvPr/>
        </p:nvSpPr>
        <p:spPr bwMode="auto">
          <a:xfrm>
            <a:off x="2941638" y="3641725"/>
            <a:ext cx="977900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79" name="Rectangle 51"/>
          <p:cNvSpPr>
            <a:spLocks noChangeArrowheads="1"/>
          </p:cNvSpPr>
          <p:nvPr/>
        </p:nvSpPr>
        <p:spPr bwMode="auto">
          <a:xfrm>
            <a:off x="3919538" y="3641725"/>
            <a:ext cx="7937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80" name="Rectangle 52"/>
          <p:cNvSpPr>
            <a:spLocks noChangeArrowheads="1"/>
          </p:cNvSpPr>
          <p:nvPr/>
        </p:nvSpPr>
        <p:spPr bwMode="auto">
          <a:xfrm>
            <a:off x="3922713" y="3641725"/>
            <a:ext cx="9525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81" name="Rectangle 53"/>
          <p:cNvSpPr>
            <a:spLocks noChangeArrowheads="1"/>
          </p:cNvSpPr>
          <p:nvPr/>
        </p:nvSpPr>
        <p:spPr bwMode="auto">
          <a:xfrm>
            <a:off x="3932238" y="3641725"/>
            <a:ext cx="2406650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82" name="Rectangle 54"/>
          <p:cNvSpPr>
            <a:spLocks noChangeArrowheads="1"/>
          </p:cNvSpPr>
          <p:nvPr/>
        </p:nvSpPr>
        <p:spPr bwMode="auto">
          <a:xfrm>
            <a:off x="6338888" y="3641725"/>
            <a:ext cx="9525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83" name="Rectangle 55"/>
          <p:cNvSpPr>
            <a:spLocks noChangeArrowheads="1"/>
          </p:cNvSpPr>
          <p:nvPr/>
        </p:nvSpPr>
        <p:spPr bwMode="auto">
          <a:xfrm>
            <a:off x="6343650" y="3641725"/>
            <a:ext cx="9525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84" name="Rectangle 56"/>
          <p:cNvSpPr>
            <a:spLocks noChangeArrowheads="1"/>
          </p:cNvSpPr>
          <p:nvPr/>
        </p:nvSpPr>
        <p:spPr bwMode="auto">
          <a:xfrm>
            <a:off x="6353175" y="3641725"/>
            <a:ext cx="2344738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785" name="Rectangle 57"/>
          <p:cNvSpPr>
            <a:spLocks noChangeArrowheads="1"/>
          </p:cNvSpPr>
          <p:nvPr/>
        </p:nvSpPr>
        <p:spPr bwMode="auto">
          <a:xfrm>
            <a:off x="465138" y="3856038"/>
            <a:ext cx="857250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São Paulo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86" name="Rectangle 58"/>
          <p:cNvSpPr>
            <a:spLocks noChangeArrowheads="1"/>
          </p:cNvSpPr>
          <p:nvPr/>
        </p:nvSpPr>
        <p:spPr bwMode="auto">
          <a:xfrm>
            <a:off x="1371600" y="3856038"/>
            <a:ext cx="49213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87" name="Rectangle 59"/>
          <p:cNvSpPr>
            <a:spLocks noChangeArrowheads="1"/>
          </p:cNvSpPr>
          <p:nvPr/>
        </p:nvSpPr>
        <p:spPr bwMode="auto">
          <a:xfrm>
            <a:off x="3213100" y="3856038"/>
            <a:ext cx="393700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1993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88" name="Rectangle 60"/>
          <p:cNvSpPr>
            <a:spLocks noChangeArrowheads="1"/>
          </p:cNvSpPr>
          <p:nvPr/>
        </p:nvSpPr>
        <p:spPr bwMode="auto">
          <a:xfrm>
            <a:off x="3646488" y="3856038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89" name="Rectangle 61"/>
          <p:cNvSpPr>
            <a:spLocks noChangeArrowheads="1"/>
          </p:cNvSpPr>
          <p:nvPr/>
        </p:nvSpPr>
        <p:spPr bwMode="auto">
          <a:xfrm>
            <a:off x="4999038" y="3856038"/>
            <a:ext cx="24606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0,5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90" name="Rectangle 62"/>
          <p:cNvSpPr>
            <a:spLocks noChangeArrowheads="1"/>
          </p:cNvSpPr>
          <p:nvPr/>
        </p:nvSpPr>
        <p:spPr bwMode="auto">
          <a:xfrm>
            <a:off x="5272088" y="3856038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91" name="Rectangle 63"/>
          <p:cNvSpPr>
            <a:spLocks noChangeArrowheads="1"/>
          </p:cNvSpPr>
          <p:nvPr/>
        </p:nvSpPr>
        <p:spPr bwMode="auto">
          <a:xfrm>
            <a:off x="7489825" y="3856038"/>
            <a:ext cx="58738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-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92" name="Rectangle 64"/>
          <p:cNvSpPr>
            <a:spLocks noChangeArrowheads="1"/>
          </p:cNvSpPr>
          <p:nvPr/>
        </p:nvSpPr>
        <p:spPr bwMode="auto">
          <a:xfrm>
            <a:off x="7556500" y="3856038"/>
            <a:ext cx="49213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93" name="Rectangle 65"/>
          <p:cNvSpPr>
            <a:spLocks noChangeArrowheads="1"/>
          </p:cNvSpPr>
          <p:nvPr/>
        </p:nvSpPr>
        <p:spPr bwMode="auto">
          <a:xfrm>
            <a:off x="465138" y="4060825"/>
            <a:ext cx="1004887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Minas Grais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94" name="Rectangle 66"/>
          <p:cNvSpPr>
            <a:spLocks noChangeArrowheads="1"/>
          </p:cNvSpPr>
          <p:nvPr/>
        </p:nvSpPr>
        <p:spPr bwMode="auto">
          <a:xfrm>
            <a:off x="1512888" y="4060825"/>
            <a:ext cx="4921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95" name="Rectangle 67"/>
          <p:cNvSpPr>
            <a:spLocks noChangeArrowheads="1"/>
          </p:cNvSpPr>
          <p:nvPr/>
        </p:nvSpPr>
        <p:spPr bwMode="auto">
          <a:xfrm>
            <a:off x="3213100" y="4060825"/>
            <a:ext cx="3937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1995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96" name="Rectangle 68"/>
          <p:cNvSpPr>
            <a:spLocks noChangeArrowheads="1"/>
          </p:cNvSpPr>
          <p:nvPr/>
        </p:nvSpPr>
        <p:spPr bwMode="auto">
          <a:xfrm>
            <a:off x="3646488" y="4060825"/>
            <a:ext cx="4921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97" name="Rectangle 69"/>
          <p:cNvSpPr>
            <a:spLocks noChangeArrowheads="1"/>
          </p:cNvSpPr>
          <p:nvPr/>
        </p:nvSpPr>
        <p:spPr bwMode="auto">
          <a:xfrm>
            <a:off x="4999038" y="4060825"/>
            <a:ext cx="24606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0,5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98" name="Rectangle 70"/>
          <p:cNvSpPr>
            <a:spLocks noChangeArrowheads="1"/>
          </p:cNvSpPr>
          <p:nvPr/>
        </p:nvSpPr>
        <p:spPr bwMode="auto">
          <a:xfrm>
            <a:off x="5272088" y="4060825"/>
            <a:ext cx="4921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799" name="Rectangle 71"/>
          <p:cNvSpPr>
            <a:spLocks noChangeArrowheads="1"/>
          </p:cNvSpPr>
          <p:nvPr/>
        </p:nvSpPr>
        <p:spPr bwMode="auto">
          <a:xfrm>
            <a:off x="7386638" y="4060825"/>
            <a:ext cx="24606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0,5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00" name="Rectangle 72"/>
          <p:cNvSpPr>
            <a:spLocks noChangeArrowheads="1"/>
          </p:cNvSpPr>
          <p:nvPr/>
        </p:nvSpPr>
        <p:spPr bwMode="auto">
          <a:xfrm>
            <a:off x="7659688" y="4060825"/>
            <a:ext cx="4921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01" name="Rectangle 73"/>
          <p:cNvSpPr>
            <a:spLocks noChangeArrowheads="1"/>
          </p:cNvSpPr>
          <p:nvPr/>
        </p:nvSpPr>
        <p:spPr bwMode="auto">
          <a:xfrm>
            <a:off x="465138" y="4265613"/>
            <a:ext cx="815975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Rondônia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02" name="Rectangle 74"/>
          <p:cNvSpPr>
            <a:spLocks noChangeArrowheads="1"/>
          </p:cNvSpPr>
          <p:nvPr/>
        </p:nvSpPr>
        <p:spPr bwMode="auto">
          <a:xfrm>
            <a:off x="1301750" y="4265613"/>
            <a:ext cx="49213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03" name="Rectangle 75"/>
          <p:cNvSpPr>
            <a:spLocks noChangeArrowheads="1"/>
          </p:cNvSpPr>
          <p:nvPr/>
        </p:nvSpPr>
        <p:spPr bwMode="auto">
          <a:xfrm>
            <a:off x="3213100" y="4265613"/>
            <a:ext cx="393700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1996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04" name="Rectangle 76"/>
          <p:cNvSpPr>
            <a:spLocks noChangeArrowheads="1"/>
          </p:cNvSpPr>
          <p:nvPr/>
        </p:nvSpPr>
        <p:spPr bwMode="auto">
          <a:xfrm>
            <a:off x="3646488" y="4265613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05" name="Rectangle 77"/>
          <p:cNvSpPr>
            <a:spLocks noChangeArrowheads="1"/>
          </p:cNvSpPr>
          <p:nvPr/>
        </p:nvSpPr>
        <p:spPr bwMode="auto">
          <a:xfrm>
            <a:off x="4999038" y="4265613"/>
            <a:ext cx="24606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5,0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06" name="Rectangle 78"/>
          <p:cNvSpPr>
            <a:spLocks noChangeArrowheads="1"/>
          </p:cNvSpPr>
          <p:nvPr/>
        </p:nvSpPr>
        <p:spPr bwMode="auto">
          <a:xfrm>
            <a:off x="5272088" y="4265613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07" name="Rectangle 79"/>
          <p:cNvSpPr>
            <a:spLocks noChangeArrowheads="1"/>
          </p:cNvSpPr>
          <p:nvPr/>
        </p:nvSpPr>
        <p:spPr bwMode="auto">
          <a:xfrm>
            <a:off x="7489825" y="4265613"/>
            <a:ext cx="58738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-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08" name="Rectangle 80"/>
          <p:cNvSpPr>
            <a:spLocks noChangeArrowheads="1"/>
          </p:cNvSpPr>
          <p:nvPr/>
        </p:nvSpPr>
        <p:spPr bwMode="auto">
          <a:xfrm>
            <a:off x="7556500" y="4265613"/>
            <a:ext cx="49213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09" name="Rectangle 81"/>
          <p:cNvSpPr>
            <a:spLocks noChangeArrowheads="1"/>
          </p:cNvSpPr>
          <p:nvPr/>
        </p:nvSpPr>
        <p:spPr bwMode="auto">
          <a:xfrm>
            <a:off x="465138" y="4470400"/>
            <a:ext cx="592137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Amapá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10" name="Rectangle 82"/>
          <p:cNvSpPr>
            <a:spLocks noChangeArrowheads="1"/>
          </p:cNvSpPr>
          <p:nvPr/>
        </p:nvSpPr>
        <p:spPr bwMode="auto">
          <a:xfrm>
            <a:off x="1089025" y="4470400"/>
            <a:ext cx="49213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11" name="Rectangle 83"/>
          <p:cNvSpPr>
            <a:spLocks noChangeArrowheads="1"/>
          </p:cNvSpPr>
          <p:nvPr/>
        </p:nvSpPr>
        <p:spPr bwMode="auto">
          <a:xfrm>
            <a:off x="3213100" y="4470400"/>
            <a:ext cx="3937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1996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12" name="Rectangle 84"/>
          <p:cNvSpPr>
            <a:spLocks noChangeArrowheads="1"/>
          </p:cNvSpPr>
          <p:nvPr/>
        </p:nvSpPr>
        <p:spPr bwMode="auto">
          <a:xfrm>
            <a:off x="3646488" y="4470400"/>
            <a:ext cx="4921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13" name="Rectangle 85"/>
          <p:cNvSpPr>
            <a:spLocks noChangeArrowheads="1"/>
          </p:cNvSpPr>
          <p:nvPr/>
        </p:nvSpPr>
        <p:spPr bwMode="auto">
          <a:xfrm>
            <a:off x="4999038" y="4470400"/>
            <a:ext cx="24606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1,4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14" name="Rectangle 86"/>
          <p:cNvSpPr>
            <a:spLocks noChangeArrowheads="1"/>
          </p:cNvSpPr>
          <p:nvPr/>
        </p:nvSpPr>
        <p:spPr bwMode="auto">
          <a:xfrm>
            <a:off x="5272088" y="4470400"/>
            <a:ext cx="4921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15" name="Rectangle 87"/>
          <p:cNvSpPr>
            <a:spLocks noChangeArrowheads="1"/>
          </p:cNvSpPr>
          <p:nvPr/>
        </p:nvSpPr>
        <p:spPr bwMode="auto">
          <a:xfrm>
            <a:off x="7523163" y="4470400"/>
            <a:ext cx="4921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16" name="Rectangle 88"/>
          <p:cNvSpPr>
            <a:spLocks noChangeArrowheads="1"/>
          </p:cNvSpPr>
          <p:nvPr/>
        </p:nvSpPr>
        <p:spPr bwMode="auto">
          <a:xfrm>
            <a:off x="465138" y="4676775"/>
            <a:ext cx="1546225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Rio Grande do Sul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17" name="Rectangle 89"/>
          <p:cNvSpPr>
            <a:spLocks noChangeArrowheads="1"/>
          </p:cNvSpPr>
          <p:nvPr/>
        </p:nvSpPr>
        <p:spPr bwMode="auto">
          <a:xfrm>
            <a:off x="2085975" y="4676775"/>
            <a:ext cx="49213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18" name="Rectangle 90"/>
          <p:cNvSpPr>
            <a:spLocks noChangeArrowheads="1"/>
          </p:cNvSpPr>
          <p:nvPr/>
        </p:nvSpPr>
        <p:spPr bwMode="auto">
          <a:xfrm>
            <a:off x="3213100" y="4676775"/>
            <a:ext cx="3937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1998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19" name="Rectangle 91"/>
          <p:cNvSpPr>
            <a:spLocks noChangeArrowheads="1"/>
          </p:cNvSpPr>
          <p:nvPr/>
        </p:nvSpPr>
        <p:spPr bwMode="auto">
          <a:xfrm>
            <a:off x="3646488" y="4676775"/>
            <a:ext cx="4921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20" name="Rectangle 92"/>
          <p:cNvSpPr>
            <a:spLocks noChangeArrowheads="1"/>
          </p:cNvSpPr>
          <p:nvPr/>
        </p:nvSpPr>
        <p:spPr bwMode="auto">
          <a:xfrm>
            <a:off x="4919663" y="4637088"/>
            <a:ext cx="139700" cy="16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900" b="1">
                <a:solidFill>
                  <a:srgbClr val="000000"/>
                </a:solidFill>
                <a:effectLst/>
              </a:rPr>
              <a:t>(1)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21" name="Rectangle 93"/>
          <p:cNvSpPr>
            <a:spLocks noChangeArrowheads="1"/>
          </p:cNvSpPr>
          <p:nvPr/>
        </p:nvSpPr>
        <p:spPr bwMode="auto">
          <a:xfrm>
            <a:off x="5075238" y="4676775"/>
            <a:ext cx="24606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7,0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22" name="Rectangle 94"/>
          <p:cNvSpPr>
            <a:spLocks noChangeArrowheads="1"/>
          </p:cNvSpPr>
          <p:nvPr/>
        </p:nvSpPr>
        <p:spPr bwMode="auto">
          <a:xfrm>
            <a:off x="5346700" y="4676775"/>
            <a:ext cx="49213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23" name="Rectangle 95"/>
          <p:cNvSpPr>
            <a:spLocks noChangeArrowheads="1"/>
          </p:cNvSpPr>
          <p:nvPr/>
        </p:nvSpPr>
        <p:spPr bwMode="auto">
          <a:xfrm>
            <a:off x="7489825" y="4676775"/>
            <a:ext cx="58738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-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24" name="Rectangle 96"/>
          <p:cNvSpPr>
            <a:spLocks noChangeArrowheads="1"/>
          </p:cNvSpPr>
          <p:nvPr/>
        </p:nvSpPr>
        <p:spPr bwMode="auto">
          <a:xfrm>
            <a:off x="7556500" y="4676775"/>
            <a:ext cx="49213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25" name="Rectangle 97"/>
          <p:cNvSpPr>
            <a:spLocks noChangeArrowheads="1"/>
          </p:cNvSpPr>
          <p:nvPr/>
        </p:nvSpPr>
        <p:spPr bwMode="auto">
          <a:xfrm>
            <a:off x="465138" y="4881563"/>
            <a:ext cx="669925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Mato Gr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26" name="Rectangle 98"/>
          <p:cNvSpPr>
            <a:spLocks noChangeArrowheads="1"/>
          </p:cNvSpPr>
          <p:nvPr/>
        </p:nvSpPr>
        <p:spPr bwMode="auto">
          <a:xfrm>
            <a:off x="1179513" y="4881563"/>
            <a:ext cx="412750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osso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27" name="Rectangle 99"/>
          <p:cNvSpPr>
            <a:spLocks noChangeArrowheads="1"/>
          </p:cNvSpPr>
          <p:nvPr/>
        </p:nvSpPr>
        <p:spPr bwMode="auto">
          <a:xfrm>
            <a:off x="1582738" y="4881563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28" name="Rectangle 100"/>
          <p:cNvSpPr>
            <a:spLocks noChangeArrowheads="1"/>
          </p:cNvSpPr>
          <p:nvPr/>
        </p:nvSpPr>
        <p:spPr bwMode="auto">
          <a:xfrm>
            <a:off x="3213100" y="4881563"/>
            <a:ext cx="393700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2001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29" name="Rectangle 101"/>
          <p:cNvSpPr>
            <a:spLocks noChangeArrowheads="1"/>
          </p:cNvSpPr>
          <p:nvPr/>
        </p:nvSpPr>
        <p:spPr bwMode="auto">
          <a:xfrm>
            <a:off x="3646488" y="4881563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30" name="Rectangle 102"/>
          <p:cNvSpPr>
            <a:spLocks noChangeArrowheads="1"/>
          </p:cNvSpPr>
          <p:nvPr/>
        </p:nvSpPr>
        <p:spPr bwMode="auto">
          <a:xfrm>
            <a:off x="4999038" y="4881563"/>
            <a:ext cx="24606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5,0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31" name="Rectangle 103"/>
          <p:cNvSpPr>
            <a:spLocks noChangeArrowheads="1"/>
          </p:cNvSpPr>
          <p:nvPr/>
        </p:nvSpPr>
        <p:spPr bwMode="auto">
          <a:xfrm>
            <a:off x="5272088" y="4881563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32" name="Rectangle 104"/>
          <p:cNvSpPr>
            <a:spLocks noChangeArrowheads="1"/>
          </p:cNvSpPr>
          <p:nvPr/>
        </p:nvSpPr>
        <p:spPr bwMode="auto">
          <a:xfrm>
            <a:off x="7386638" y="4881563"/>
            <a:ext cx="24606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2,0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33" name="Rectangle 105"/>
          <p:cNvSpPr>
            <a:spLocks noChangeArrowheads="1"/>
          </p:cNvSpPr>
          <p:nvPr/>
        </p:nvSpPr>
        <p:spPr bwMode="auto">
          <a:xfrm>
            <a:off x="7659688" y="4881563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34" name="Rectangle 106"/>
          <p:cNvSpPr>
            <a:spLocks noChangeArrowheads="1"/>
          </p:cNvSpPr>
          <p:nvPr/>
        </p:nvSpPr>
        <p:spPr bwMode="auto">
          <a:xfrm>
            <a:off x="465138" y="5086350"/>
            <a:ext cx="1673225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Mato Grosso do Sul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35" name="Rectangle 107"/>
          <p:cNvSpPr>
            <a:spLocks noChangeArrowheads="1"/>
          </p:cNvSpPr>
          <p:nvPr/>
        </p:nvSpPr>
        <p:spPr bwMode="auto">
          <a:xfrm>
            <a:off x="2198688" y="5086350"/>
            <a:ext cx="4921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36" name="Rectangle 108"/>
          <p:cNvSpPr>
            <a:spLocks noChangeArrowheads="1"/>
          </p:cNvSpPr>
          <p:nvPr/>
        </p:nvSpPr>
        <p:spPr bwMode="auto">
          <a:xfrm>
            <a:off x="3213100" y="5086350"/>
            <a:ext cx="3937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2001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37" name="Rectangle 109"/>
          <p:cNvSpPr>
            <a:spLocks noChangeArrowheads="1"/>
          </p:cNvSpPr>
          <p:nvPr/>
        </p:nvSpPr>
        <p:spPr bwMode="auto">
          <a:xfrm>
            <a:off x="3646488" y="5086350"/>
            <a:ext cx="4921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38" name="Rectangle 110"/>
          <p:cNvSpPr>
            <a:spLocks noChangeArrowheads="1"/>
          </p:cNvSpPr>
          <p:nvPr/>
        </p:nvSpPr>
        <p:spPr bwMode="auto">
          <a:xfrm>
            <a:off x="4999038" y="5086350"/>
            <a:ext cx="24606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5,0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39" name="Rectangle 111"/>
          <p:cNvSpPr>
            <a:spLocks noChangeArrowheads="1"/>
          </p:cNvSpPr>
          <p:nvPr/>
        </p:nvSpPr>
        <p:spPr bwMode="auto">
          <a:xfrm>
            <a:off x="5272088" y="5086350"/>
            <a:ext cx="4921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40" name="Rectangle 112"/>
          <p:cNvSpPr>
            <a:spLocks noChangeArrowheads="1"/>
          </p:cNvSpPr>
          <p:nvPr/>
        </p:nvSpPr>
        <p:spPr bwMode="auto">
          <a:xfrm>
            <a:off x="7489825" y="5086350"/>
            <a:ext cx="58738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-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41" name="Rectangle 113"/>
          <p:cNvSpPr>
            <a:spLocks noChangeArrowheads="1"/>
          </p:cNvSpPr>
          <p:nvPr/>
        </p:nvSpPr>
        <p:spPr bwMode="auto">
          <a:xfrm>
            <a:off x="7556500" y="5086350"/>
            <a:ext cx="49213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42" name="Rectangle 114"/>
          <p:cNvSpPr>
            <a:spLocks noChangeArrowheads="1"/>
          </p:cNvSpPr>
          <p:nvPr/>
        </p:nvSpPr>
        <p:spPr bwMode="auto">
          <a:xfrm>
            <a:off x="465138" y="5292725"/>
            <a:ext cx="1074737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Pernambuco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43" name="Rectangle 115"/>
          <p:cNvSpPr>
            <a:spLocks noChangeArrowheads="1"/>
          </p:cNvSpPr>
          <p:nvPr/>
        </p:nvSpPr>
        <p:spPr bwMode="auto">
          <a:xfrm>
            <a:off x="1577975" y="5292725"/>
            <a:ext cx="49213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44" name="Rectangle 116"/>
          <p:cNvSpPr>
            <a:spLocks noChangeArrowheads="1"/>
          </p:cNvSpPr>
          <p:nvPr/>
        </p:nvSpPr>
        <p:spPr bwMode="auto">
          <a:xfrm>
            <a:off x="3213100" y="5292725"/>
            <a:ext cx="3937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2001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45" name="Rectangle 117"/>
          <p:cNvSpPr>
            <a:spLocks noChangeArrowheads="1"/>
          </p:cNvSpPr>
          <p:nvPr/>
        </p:nvSpPr>
        <p:spPr bwMode="auto">
          <a:xfrm>
            <a:off x="3646488" y="5292725"/>
            <a:ext cx="4921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46" name="Rectangle 118"/>
          <p:cNvSpPr>
            <a:spLocks noChangeArrowheads="1"/>
          </p:cNvSpPr>
          <p:nvPr/>
        </p:nvSpPr>
        <p:spPr bwMode="auto">
          <a:xfrm>
            <a:off x="4999038" y="5292725"/>
            <a:ext cx="24606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1,0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47" name="Rectangle 119"/>
          <p:cNvSpPr>
            <a:spLocks noChangeArrowheads="1"/>
          </p:cNvSpPr>
          <p:nvPr/>
        </p:nvSpPr>
        <p:spPr bwMode="auto">
          <a:xfrm>
            <a:off x="5272088" y="5292725"/>
            <a:ext cx="4921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48" name="Rectangle 120"/>
          <p:cNvSpPr>
            <a:spLocks noChangeArrowheads="1"/>
          </p:cNvSpPr>
          <p:nvPr/>
        </p:nvSpPr>
        <p:spPr bwMode="auto">
          <a:xfrm>
            <a:off x="7386638" y="5292725"/>
            <a:ext cx="24606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5,0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49" name="Rectangle 121"/>
          <p:cNvSpPr>
            <a:spLocks noChangeArrowheads="1"/>
          </p:cNvSpPr>
          <p:nvPr/>
        </p:nvSpPr>
        <p:spPr bwMode="auto">
          <a:xfrm>
            <a:off x="7659688" y="5292725"/>
            <a:ext cx="49212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50" name="Rectangle 122"/>
          <p:cNvSpPr>
            <a:spLocks noChangeArrowheads="1"/>
          </p:cNvSpPr>
          <p:nvPr/>
        </p:nvSpPr>
        <p:spPr bwMode="auto">
          <a:xfrm>
            <a:off x="465138" y="5497513"/>
            <a:ext cx="835025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Tocantins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51" name="Rectangle 123"/>
          <p:cNvSpPr>
            <a:spLocks noChangeArrowheads="1"/>
          </p:cNvSpPr>
          <p:nvPr/>
        </p:nvSpPr>
        <p:spPr bwMode="auto">
          <a:xfrm>
            <a:off x="1314450" y="5497513"/>
            <a:ext cx="49213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52" name="Rectangle 124"/>
          <p:cNvSpPr>
            <a:spLocks noChangeArrowheads="1"/>
          </p:cNvSpPr>
          <p:nvPr/>
        </p:nvSpPr>
        <p:spPr bwMode="auto">
          <a:xfrm>
            <a:off x="3213100" y="5497513"/>
            <a:ext cx="393700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2002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53" name="Rectangle 125"/>
          <p:cNvSpPr>
            <a:spLocks noChangeArrowheads="1"/>
          </p:cNvSpPr>
          <p:nvPr/>
        </p:nvSpPr>
        <p:spPr bwMode="auto">
          <a:xfrm>
            <a:off x="3646488" y="5497513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54" name="Rectangle 126"/>
          <p:cNvSpPr>
            <a:spLocks noChangeArrowheads="1"/>
          </p:cNvSpPr>
          <p:nvPr/>
        </p:nvSpPr>
        <p:spPr bwMode="auto">
          <a:xfrm>
            <a:off x="4999038" y="5497513"/>
            <a:ext cx="24606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3,5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55" name="Rectangle 127"/>
          <p:cNvSpPr>
            <a:spLocks noChangeArrowheads="1"/>
          </p:cNvSpPr>
          <p:nvPr/>
        </p:nvSpPr>
        <p:spPr bwMode="auto">
          <a:xfrm>
            <a:off x="5272088" y="5497513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56" name="Rectangle 128"/>
          <p:cNvSpPr>
            <a:spLocks noChangeArrowheads="1"/>
          </p:cNvSpPr>
          <p:nvPr/>
        </p:nvSpPr>
        <p:spPr bwMode="auto">
          <a:xfrm>
            <a:off x="7386638" y="5497513"/>
            <a:ext cx="24606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9,5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57" name="Rectangle 129"/>
          <p:cNvSpPr>
            <a:spLocks noChangeArrowheads="1"/>
          </p:cNvSpPr>
          <p:nvPr/>
        </p:nvSpPr>
        <p:spPr bwMode="auto">
          <a:xfrm>
            <a:off x="7659688" y="5497513"/>
            <a:ext cx="492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58" name="Rectangle 130"/>
          <p:cNvSpPr>
            <a:spLocks noChangeArrowheads="1"/>
          </p:cNvSpPr>
          <p:nvPr/>
        </p:nvSpPr>
        <p:spPr bwMode="auto">
          <a:xfrm>
            <a:off x="465138" y="5707063"/>
            <a:ext cx="24653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>
                <a:solidFill>
                  <a:srgbClr val="000000"/>
                </a:solidFill>
                <a:effectLst/>
              </a:rPr>
              <a:t>FONTE: Legislações Estaduais</a:t>
            </a:r>
            <a:endParaRPr lang="pt-BR" sz="240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59" name="Rectangle 131"/>
          <p:cNvSpPr>
            <a:spLocks noChangeArrowheads="1"/>
          </p:cNvSpPr>
          <p:nvPr/>
        </p:nvSpPr>
        <p:spPr bwMode="auto">
          <a:xfrm>
            <a:off x="3190875" y="5707063"/>
            <a:ext cx="49213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60" name="Rectangle 132"/>
          <p:cNvSpPr>
            <a:spLocks noChangeArrowheads="1"/>
          </p:cNvSpPr>
          <p:nvPr/>
        </p:nvSpPr>
        <p:spPr bwMode="auto">
          <a:xfrm>
            <a:off x="457200" y="5915025"/>
            <a:ext cx="2159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>
                <a:solidFill>
                  <a:srgbClr val="000000"/>
                </a:solidFill>
                <a:effectLst/>
              </a:rPr>
              <a:t>(1)</a:t>
            </a:r>
            <a:endParaRPr lang="pt-BR" sz="240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61" name="Rectangle 133"/>
          <p:cNvSpPr>
            <a:spLocks noChangeArrowheads="1"/>
          </p:cNvSpPr>
          <p:nvPr/>
        </p:nvSpPr>
        <p:spPr bwMode="auto">
          <a:xfrm>
            <a:off x="704850" y="5911850"/>
            <a:ext cx="49213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62" name="Rectangle 134"/>
          <p:cNvSpPr>
            <a:spLocks noChangeArrowheads="1"/>
          </p:cNvSpPr>
          <p:nvPr/>
        </p:nvSpPr>
        <p:spPr bwMode="auto">
          <a:xfrm>
            <a:off x="741363" y="5911850"/>
            <a:ext cx="7083425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>
                <a:solidFill>
                  <a:srgbClr val="000000"/>
                </a:solidFill>
                <a:effectLst/>
              </a:rPr>
              <a:t>A legislação</a:t>
            </a: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r>
              <a:rPr lang="pt-BR" sz="1400">
                <a:solidFill>
                  <a:srgbClr val="000000"/>
                </a:solidFill>
                <a:effectLst/>
              </a:rPr>
              <a:t>do Rio</a:t>
            </a: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r>
              <a:rPr lang="pt-BR" sz="1400">
                <a:solidFill>
                  <a:srgbClr val="000000"/>
                </a:solidFill>
                <a:effectLst/>
              </a:rPr>
              <a:t>Grande</a:t>
            </a: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r>
              <a:rPr lang="pt-BR" sz="1400">
                <a:solidFill>
                  <a:srgbClr val="000000"/>
                </a:solidFill>
                <a:effectLst/>
              </a:rPr>
              <a:t>do Sul prevê que se multiplique por três a superfície territorial </a:t>
            </a:r>
            <a:endParaRPr lang="pt-BR" sz="240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63" name="Rectangle 135"/>
          <p:cNvSpPr>
            <a:spLocks noChangeArrowheads="1"/>
          </p:cNvSpPr>
          <p:nvPr/>
        </p:nvSpPr>
        <p:spPr bwMode="auto">
          <a:xfrm>
            <a:off x="741363" y="6116638"/>
            <a:ext cx="2609850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>
                <a:solidFill>
                  <a:srgbClr val="000000"/>
                </a:solidFill>
                <a:effectLst/>
              </a:rPr>
              <a:t>do município que contenha unida</a:t>
            </a:r>
            <a:endParaRPr lang="pt-BR" sz="240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64" name="Rectangle 136"/>
          <p:cNvSpPr>
            <a:spLocks noChangeArrowheads="1"/>
          </p:cNvSpPr>
          <p:nvPr/>
        </p:nvSpPr>
        <p:spPr bwMode="auto">
          <a:xfrm>
            <a:off x="3357563" y="6110288"/>
            <a:ext cx="1546225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>
                <a:solidFill>
                  <a:srgbClr val="000000"/>
                </a:solidFill>
                <a:effectLst/>
              </a:rPr>
              <a:t>de de conservação.</a:t>
            </a:r>
            <a:endParaRPr lang="pt-BR" sz="240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65" name="Rectangle 137"/>
          <p:cNvSpPr>
            <a:spLocks noChangeArrowheads="1"/>
          </p:cNvSpPr>
          <p:nvPr/>
        </p:nvSpPr>
        <p:spPr bwMode="auto">
          <a:xfrm>
            <a:off x="5356225" y="6116638"/>
            <a:ext cx="49213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1400" b="1">
                <a:solidFill>
                  <a:srgbClr val="000000"/>
                </a:solidFill>
                <a:effectLst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66" name="Rectangle 138"/>
          <p:cNvSpPr>
            <a:spLocks noChangeArrowheads="1"/>
          </p:cNvSpPr>
          <p:nvPr/>
        </p:nvSpPr>
        <p:spPr bwMode="auto">
          <a:xfrm>
            <a:off x="427038" y="5697538"/>
            <a:ext cx="2500312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867" name="Rectangle 139"/>
          <p:cNvSpPr>
            <a:spLocks noChangeArrowheads="1"/>
          </p:cNvSpPr>
          <p:nvPr/>
        </p:nvSpPr>
        <p:spPr bwMode="auto">
          <a:xfrm>
            <a:off x="2927350" y="5697538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868" name="Rectangle 140"/>
          <p:cNvSpPr>
            <a:spLocks noChangeArrowheads="1"/>
          </p:cNvSpPr>
          <p:nvPr/>
        </p:nvSpPr>
        <p:spPr bwMode="auto">
          <a:xfrm>
            <a:off x="2936875" y="5697538"/>
            <a:ext cx="982663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869" name="Rectangle 141"/>
          <p:cNvSpPr>
            <a:spLocks noChangeArrowheads="1"/>
          </p:cNvSpPr>
          <p:nvPr/>
        </p:nvSpPr>
        <p:spPr bwMode="auto">
          <a:xfrm>
            <a:off x="3919538" y="5697538"/>
            <a:ext cx="79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870" name="Rectangle 142"/>
          <p:cNvSpPr>
            <a:spLocks noChangeArrowheads="1"/>
          </p:cNvSpPr>
          <p:nvPr/>
        </p:nvSpPr>
        <p:spPr bwMode="auto">
          <a:xfrm>
            <a:off x="3927475" y="5697538"/>
            <a:ext cx="2411413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871" name="Rectangle 143"/>
          <p:cNvSpPr>
            <a:spLocks noChangeArrowheads="1"/>
          </p:cNvSpPr>
          <p:nvPr/>
        </p:nvSpPr>
        <p:spPr bwMode="auto">
          <a:xfrm>
            <a:off x="6338888" y="5697538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872" name="Rectangle 144"/>
          <p:cNvSpPr>
            <a:spLocks noChangeArrowheads="1"/>
          </p:cNvSpPr>
          <p:nvPr/>
        </p:nvSpPr>
        <p:spPr bwMode="auto">
          <a:xfrm>
            <a:off x="6348413" y="5697538"/>
            <a:ext cx="23495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7873" name="Rectangle 145"/>
          <p:cNvSpPr>
            <a:spLocks noChangeArrowheads="1"/>
          </p:cNvSpPr>
          <p:nvPr/>
        </p:nvSpPr>
        <p:spPr bwMode="auto">
          <a:xfrm>
            <a:off x="342900" y="6330950"/>
            <a:ext cx="635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sz="2000" b="1">
                <a:solidFill>
                  <a:srgbClr val="000000"/>
                </a:solidFill>
                <a:effectLst/>
                <a:latin typeface="Abadi MT Condensed Light" charset="0"/>
              </a:rPr>
              <a:t> </a:t>
            </a:r>
            <a:endParaRPr lang="pt-BR" sz="2400" b="1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7874" name="Line 146"/>
          <p:cNvSpPr>
            <a:spLocks noChangeShapeType="1"/>
          </p:cNvSpPr>
          <p:nvPr/>
        </p:nvSpPr>
        <p:spPr bwMode="auto">
          <a:xfrm>
            <a:off x="381000" y="3643313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57875" name="Line 147"/>
          <p:cNvSpPr>
            <a:spLocks noChangeShapeType="1"/>
          </p:cNvSpPr>
          <p:nvPr/>
        </p:nvSpPr>
        <p:spPr bwMode="auto">
          <a:xfrm>
            <a:off x="381000" y="2390775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57876" name="Line 148"/>
          <p:cNvSpPr>
            <a:spLocks noChangeShapeType="1"/>
          </p:cNvSpPr>
          <p:nvPr/>
        </p:nvSpPr>
        <p:spPr bwMode="auto">
          <a:xfrm>
            <a:off x="381000" y="5710238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57877" name="Rectangle 149"/>
          <p:cNvSpPr>
            <a:spLocks noChangeArrowheads="1"/>
          </p:cNvSpPr>
          <p:nvPr/>
        </p:nvSpPr>
        <p:spPr bwMode="auto">
          <a:xfrm>
            <a:off x="6334125" y="6583363"/>
            <a:ext cx="28098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1200" b="1">
                <a:solidFill>
                  <a:srgbClr val="000000"/>
                </a:solidFill>
                <a:effectLst/>
              </a:rPr>
              <a:t>Fonte: Aldicir Scariot -PNUD - Brasil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20" name="Rectangle 4" descr="f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1800" b="1">
              <a:solidFill>
                <a:schemeClr val="bg1"/>
              </a:solidFill>
              <a:effectLst/>
              <a:latin typeface="Garamond" pitchFamily="18" charset="0"/>
            </a:endParaRPr>
          </a:p>
        </p:txBody>
      </p:sp>
      <p:sp>
        <p:nvSpPr>
          <p:cNvPr id="444421" name="Text Box 5"/>
          <p:cNvSpPr txBox="1">
            <a:spLocks noChangeArrowheads="1"/>
          </p:cNvSpPr>
          <p:nvPr/>
        </p:nvSpPr>
        <p:spPr bwMode="auto">
          <a:xfrm>
            <a:off x="250825" y="188913"/>
            <a:ext cx="8642350" cy="64940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altLang="ko-K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Art. 7º</a:t>
            </a:r>
          </a:p>
          <a:p>
            <a:pPr algn="ctr"/>
            <a:r>
              <a:rPr lang="pt-BR" altLang="ko-K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Estabelece o critério</a:t>
            </a:r>
          </a:p>
          <a:p>
            <a:pPr algn="ctr"/>
            <a:r>
              <a:rPr lang="pt-BR" altLang="ko-K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Saneamento Ambiental</a:t>
            </a:r>
          </a:p>
          <a:p>
            <a:pPr algn="just"/>
            <a:endParaRPr lang="pt-BR" altLang="ko-KR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charset="-127"/>
            </a:endParaRPr>
          </a:p>
          <a:p>
            <a:pPr algn="just">
              <a:buFont typeface="Wingdings" pitchFamily="2" charset="2"/>
              <a:buChar char="v"/>
            </a:pPr>
            <a:r>
              <a:rPr lang="pt-BR" altLang="ko-K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Sistemas de Captação;</a:t>
            </a:r>
          </a:p>
          <a:p>
            <a:pPr algn="just"/>
            <a:endParaRPr lang="pt-BR" altLang="ko-KR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charset="-127"/>
            </a:endParaRPr>
          </a:p>
          <a:p>
            <a:pPr algn="just">
              <a:buFont typeface="Wingdings" pitchFamily="2" charset="2"/>
              <a:buChar char="v"/>
            </a:pPr>
            <a:r>
              <a:rPr lang="pt-BR" altLang="ko-K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Tratamento e Distribuição de Água;</a:t>
            </a:r>
          </a:p>
          <a:p>
            <a:pPr algn="just">
              <a:buFont typeface="Wingdings" pitchFamily="2" charset="2"/>
              <a:buChar char="v"/>
            </a:pPr>
            <a:endParaRPr lang="pt-BR" altLang="ko-KR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charset="-127"/>
            </a:endParaRPr>
          </a:p>
          <a:p>
            <a:pPr algn="just">
              <a:buFont typeface="Wingdings" pitchFamily="2" charset="2"/>
              <a:buChar char="v"/>
            </a:pPr>
            <a:r>
              <a:rPr lang="pt-BR" altLang="ko-K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Sistemas de Coleta;</a:t>
            </a:r>
          </a:p>
          <a:p>
            <a:pPr algn="just">
              <a:buFont typeface="Wingdings" pitchFamily="2" charset="2"/>
              <a:buChar char="v"/>
            </a:pPr>
            <a:endParaRPr lang="pt-BR" altLang="ko-KR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charset="-127"/>
            </a:endParaRPr>
          </a:p>
          <a:p>
            <a:pPr algn="just">
              <a:buFont typeface="Wingdings" pitchFamily="2" charset="2"/>
              <a:buChar char="v"/>
            </a:pPr>
            <a:r>
              <a:rPr lang="pt-BR" altLang="ko-K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Trat. e </a:t>
            </a:r>
            <a:r>
              <a:rPr lang="pt-BR" altLang="ko-KR" sz="32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Disp</a:t>
            </a:r>
            <a:r>
              <a:rPr lang="pt-BR" altLang="ko-K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. Final de Resíduos Sólidos;</a:t>
            </a:r>
          </a:p>
          <a:p>
            <a:pPr algn="just">
              <a:buFont typeface="Wingdings" pitchFamily="2" charset="2"/>
              <a:buChar char="v"/>
            </a:pPr>
            <a:endParaRPr lang="pt-BR" altLang="ko-KR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charset="-127"/>
            </a:endParaRPr>
          </a:p>
          <a:p>
            <a:pPr algn="just">
              <a:buFont typeface="Wingdings" pitchFamily="2" charset="2"/>
              <a:buChar char="v"/>
            </a:pPr>
            <a:r>
              <a:rPr lang="pt-BR" altLang="ko-K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Sist. de </a:t>
            </a:r>
            <a:r>
              <a:rPr lang="pt-BR" altLang="ko-KR" sz="32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Esgot</a:t>
            </a:r>
            <a:r>
              <a:rPr lang="pt-BR" altLang="ko-K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. </a:t>
            </a:r>
            <a:r>
              <a:rPr lang="pt-BR" altLang="ko-KR" sz="32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Sanit</a:t>
            </a:r>
            <a:r>
              <a:rPr lang="pt-BR" altLang="ko-KR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7"/>
              </a:rPr>
              <a:t>. nos Municípios.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4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4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4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4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1497</TotalTime>
  <Words>656</Words>
  <Application>Microsoft Office PowerPoint</Application>
  <PresentationFormat>Apresentação na tela (4:3)</PresentationFormat>
  <Paragraphs>266</Paragraphs>
  <Slides>19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1" baseType="lpstr">
      <vt:lpstr>Concurso</vt:lpstr>
      <vt:lpstr>Slide</vt:lpstr>
      <vt:lpstr>DISCIPLINA: Direito Tributário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BOA TARDE! 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185</cp:revision>
  <dcterms:created xsi:type="dcterms:W3CDTF">2011-02-08T02:22:21Z</dcterms:created>
  <dcterms:modified xsi:type="dcterms:W3CDTF">2012-03-14T18:48:50Z</dcterms:modified>
</cp:coreProperties>
</file>