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4"/>
  </p:notesMasterIdLst>
  <p:sldIdLst>
    <p:sldId id="256" r:id="rId2"/>
    <p:sldId id="370" r:id="rId3"/>
    <p:sldId id="372" r:id="rId4"/>
    <p:sldId id="373" r:id="rId5"/>
    <p:sldId id="374" r:id="rId6"/>
    <p:sldId id="377" r:id="rId7"/>
    <p:sldId id="378" r:id="rId8"/>
    <p:sldId id="375" r:id="rId9"/>
    <p:sldId id="379" r:id="rId10"/>
    <p:sldId id="380" r:id="rId11"/>
    <p:sldId id="381" r:id="rId12"/>
    <p:sldId id="382" r:id="rId13"/>
    <p:sldId id="384" r:id="rId14"/>
    <p:sldId id="376" r:id="rId15"/>
    <p:sldId id="385" r:id="rId16"/>
    <p:sldId id="386" r:id="rId17"/>
    <p:sldId id="387" r:id="rId18"/>
    <p:sldId id="371" r:id="rId19"/>
    <p:sldId id="389" r:id="rId20"/>
    <p:sldId id="388" r:id="rId21"/>
    <p:sldId id="390" r:id="rId22"/>
    <p:sldId id="391" r:id="rId23"/>
    <p:sldId id="392" r:id="rId24"/>
    <p:sldId id="365" r:id="rId25"/>
    <p:sldId id="393" r:id="rId26"/>
    <p:sldId id="394" r:id="rId27"/>
    <p:sldId id="395" r:id="rId28"/>
    <p:sldId id="399" r:id="rId29"/>
    <p:sldId id="400" r:id="rId30"/>
    <p:sldId id="401" r:id="rId31"/>
    <p:sldId id="402" r:id="rId32"/>
    <p:sldId id="339" r:id="rId33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5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7B4780-A186-45A4-9730-00339EF7ADB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988A46F-04C8-46DE-BF02-3B7022E0A76B}">
      <dgm:prSet phldrT="[Texto]"/>
      <dgm:spPr/>
      <dgm:t>
        <a:bodyPr/>
        <a:lstStyle/>
        <a:p>
          <a:r>
            <a:rPr lang="pt-BR" dirty="0" smtClean="0"/>
            <a:t>LEI X</a:t>
          </a:r>
        </a:p>
        <a:p>
          <a:r>
            <a:rPr lang="pt-BR" dirty="0" smtClean="0"/>
            <a:t>(NOVA)</a:t>
          </a:r>
          <a:endParaRPr lang="pt-BR" dirty="0"/>
        </a:p>
      </dgm:t>
    </dgm:pt>
    <dgm:pt modelId="{0CF88E5A-0BEB-48DE-82CE-82FEE18FF710}" type="parTrans" cxnId="{53FC7EA1-CFD8-4FA0-9003-001727606994}">
      <dgm:prSet/>
      <dgm:spPr/>
      <dgm:t>
        <a:bodyPr/>
        <a:lstStyle/>
        <a:p>
          <a:endParaRPr lang="pt-BR"/>
        </a:p>
      </dgm:t>
    </dgm:pt>
    <dgm:pt modelId="{A4787D20-10D2-42EE-B6C8-A4FB99605310}" type="sibTrans" cxnId="{53FC7EA1-CFD8-4FA0-9003-001727606994}">
      <dgm:prSet/>
      <dgm:spPr/>
      <dgm:t>
        <a:bodyPr/>
        <a:lstStyle/>
        <a:p>
          <a:endParaRPr lang="pt-BR"/>
        </a:p>
      </dgm:t>
    </dgm:pt>
    <dgm:pt modelId="{F1F4E474-3966-433C-BD22-74EECBA540DA}">
      <dgm:prSet phldrT="[Texto]"/>
      <dgm:spPr/>
      <dgm:t>
        <a:bodyPr/>
        <a:lstStyle/>
        <a:p>
          <a:r>
            <a:rPr lang="pt-BR" dirty="0" smtClean="0"/>
            <a:t>LEI Y</a:t>
          </a:r>
        </a:p>
        <a:p>
          <a:r>
            <a:rPr lang="pt-BR" dirty="0" smtClean="0"/>
            <a:t>(VELHA)</a:t>
          </a:r>
          <a:endParaRPr lang="pt-BR" dirty="0"/>
        </a:p>
      </dgm:t>
    </dgm:pt>
    <dgm:pt modelId="{8DF5837C-7E6A-4947-9484-32B66BF55859}" type="parTrans" cxnId="{935DF66B-A36B-405E-8049-C76BB5D439F5}">
      <dgm:prSet/>
      <dgm:spPr/>
      <dgm:t>
        <a:bodyPr/>
        <a:lstStyle/>
        <a:p>
          <a:endParaRPr lang="pt-BR"/>
        </a:p>
      </dgm:t>
    </dgm:pt>
    <dgm:pt modelId="{4D9355AB-43C2-4516-B5C5-C34C7A055DB3}" type="sibTrans" cxnId="{935DF66B-A36B-405E-8049-C76BB5D439F5}">
      <dgm:prSet/>
      <dgm:spPr>
        <a:scene3d>
          <a:camera prst="orthographicFront">
            <a:rot lat="0" lon="0" rev="10799999"/>
          </a:camera>
          <a:lightRig rig="threePt" dir="t"/>
        </a:scene3d>
      </dgm:spPr>
      <dgm:t>
        <a:bodyPr/>
        <a:lstStyle/>
        <a:p>
          <a:endParaRPr lang="pt-BR"/>
        </a:p>
      </dgm:t>
    </dgm:pt>
    <dgm:pt modelId="{0A29EA01-775C-4F85-A672-DF773C229298}">
      <dgm:prSet phldrT="[Texto]"/>
      <dgm:spPr/>
      <dgm:t>
        <a:bodyPr/>
        <a:lstStyle/>
        <a:p>
          <a:r>
            <a:rPr lang="pt-BR" dirty="0" smtClean="0"/>
            <a:t>LEI W</a:t>
          </a:r>
        </a:p>
        <a:p>
          <a:r>
            <a:rPr lang="pt-BR" dirty="0" smtClean="0"/>
            <a:t>(RECENTE)</a:t>
          </a:r>
          <a:endParaRPr lang="pt-BR" dirty="0"/>
        </a:p>
      </dgm:t>
    </dgm:pt>
    <dgm:pt modelId="{490E7AE2-55C4-4263-96E4-CE968155A1CE}" type="parTrans" cxnId="{413DA7CF-E4F0-4099-A043-BBDD02D10A5F}">
      <dgm:prSet/>
      <dgm:spPr/>
      <dgm:t>
        <a:bodyPr/>
        <a:lstStyle/>
        <a:p>
          <a:endParaRPr lang="pt-BR"/>
        </a:p>
      </dgm:t>
    </dgm:pt>
    <dgm:pt modelId="{33EA7260-8519-4835-AFCE-49F096C1D0AC}" type="sibTrans" cxnId="{413DA7CF-E4F0-4099-A043-BBDD02D10A5F}">
      <dgm:prSet/>
      <dgm:spPr/>
      <dgm:t>
        <a:bodyPr/>
        <a:lstStyle/>
        <a:p>
          <a:endParaRPr lang="pt-BR"/>
        </a:p>
      </dgm:t>
    </dgm:pt>
    <dgm:pt modelId="{DE500D83-FD00-4E70-B200-1ECFF1CB2EAD}" type="pres">
      <dgm:prSet presAssocID="{E47B4780-A186-45A4-9730-00339EF7ADB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D67FFFB-C824-427E-976C-55B739F5F187}" type="pres">
      <dgm:prSet presAssocID="{9988A46F-04C8-46DE-BF02-3B7022E0A76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EFDD10B-1ACD-4967-A13E-C409927D592F}" type="pres">
      <dgm:prSet presAssocID="{A4787D20-10D2-42EE-B6C8-A4FB99605310}" presName="sibTrans" presStyleLbl="sibTrans2D1" presStyleIdx="0" presStyleCnt="3"/>
      <dgm:spPr/>
      <dgm:t>
        <a:bodyPr/>
        <a:lstStyle/>
        <a:p>
          <a:endParaRPr lang="pt-BR"/>
        </a:p>
      </dgm:t>
    </dgm:pt>
    <dgm:pt modelId="{89921EE4-7EC1-4BCA-83D1-686496DE62E5}" type="pres">
      <dgm:prSet presAssocID="{A4787D20-10D2-42EE-B6C8-A4FB99605310}" presName="connectorText" presStyleLbl="sibTrans2D1" presStyleIdx="0" presStyleCnt="3"/>
      <dgm:spPr/>
      <dgm:t>
        <a:bodyPr/>
        <a:lstStyle/>
        <a:p>
          <a:endParaRPr lang="pt-BR"/>
        </a:p>
      </dgm:t>
    </dgm:pt>
    <dgm:pt modelId="{76E73779-932B-4961-9545-3FC53C158E6E}" type="pres">
      <dgm:prSet presAssocID="{F1F4E474-3966-433C-BD22-74EECBA540D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6D6F4A8-35D1-4A1E-9447-FF7431B40F25}" type="pres">
      <dgm:prSet presAssocID="{4D9355AB-43C2-4516-B5C5-C34C7A055DB3}" presName="sibTrans" presStyleLbl="sibTrans2D1" presStyleIdx="1" presStyleCnt="3"/>
      <dgm:spPr/>
      <dgm:t>
        <a:bodyPr/>
        <a:lstStyle/>
        <a:p>
          <a:endParaRPr lang="pt-BR"/>
        </a:p>
      </dgm:t>
    </dgm:pt>
    <dgm:pt modelId="{783292AD-9A05-4D6C-BD2F-466578D91740}" type="pres">
      <dgm:prSet presAssocID="{4D9355AB-43C2-4516-B5C5-C34C7A055DB3}" presName="connectorText" presStyleLbl="sibTrans2D1" presStyleIdx="1" presStyleCnt="3"/>
      <dgm:spPr/>
      <dgm:t>
        <a:bodyPr/>
        <a:lstStyle/>
        <a:p>
          <a:endParaRPr lang="pt-BR"/>
        </a:p>
      </dgm:t>
    </dgm:pt>
    <dgm:pt modelId="{09FA7BAC-80C8-40A0-B63A-7C87376B4180}" type="pres">
      <dgm:prSet presAssocID="{0A29EA01-775C-4F85-A672-DF773C22929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5DC264B-8C19-49E4-83AE-738707B55F9E}" type="pres">
      <dgm:prSet presAssocID="{33EA7260-8519-4835-AFCE-49F096C1D0AC}" presName="sibTrans" presStyleLbl="sibTrans2D1" presStyleIdx="2" presStyleCnt="3"/>
      <dgm:spPr/>
      <dgm:t>
        <a:bodyPr/>
        <a:lstStyle/>
        <a:p>
          <a:endParaRPr lang="pt-BR"/>
        </a:p>
      </dgm:t>
    </dgm:pt>
    <dgm:pt modelId="{CC55854E-F1F3-4462-932A-ECE4E2274BFC}" type="pres">
      <dgm:prSet presAssocID="{33EA7260-8519-4835-AFCE-49F096C1D0AC}" presName="connectorText" presStyleLbl="sibTrans2D1" presStyleIdx="2" presStyleCnt="3"/>
      <dgm:spPr/>
      <dgm:t>
        <a:bodyPr/>
        <a:lstStyle/>
        <a:p>
          <a:endParaRPr lang="pt-BR"/>
        </a:p>
      </dgm:t>
    </dgm:pt>
  </dgm:ptLst>
  <dgm:cxnLst>
    <dgm:cxn modelId="{C5089887-4872-467C-86F1-B1FB70CE9438}" type="presOf" srcId="{A4787D20-10D2-42EE-B6C8-A4FB99605310}" destId="{89921EE4-7EC1-4BCA-83D1-686496DE62E5}" srcOrd="1" destOrd="0" presId="urn:microsoft.com/office/officeart/2005/8/layout/cycle2"/>
    <dgm:cxn modelId="{69E689FD-12C5-4A60-95CE-6E2C9C11737A}" type="presOf" srcId="{A4787D20-10D2-42EE-B6C8-A4FB99605310}" destId="{AEFDD10B-1ACD-4967-A13E-C409927D592F}" srcOrd="0" destOrd="0" presId="urn:microsoft.com/office/officeart/2005/8/layout/cycle2"/>
    <dgm:cxn modelId="{E408608B-52B0-4F01-A487-76FCB6C5ADDE}" type="presOf" srcId="{F1F4E474-3966-433C-BD22-74EECBA540DA}" destId="{76E73779-932B-4961-9545-3FC53C158E6E}" srcOrd="0" destOrd="0" presId="urn:microsoft.com/office/officeart/2005/8/layout/cycle2"/>
    <dgm:cxn modelId="{960577E3-81D4-4543-8B75-D5C4E635E7B1}" type="presOf" srcId="{4D9355AB-43C2-4516-B5C5-C34C7A055DB3}" destId="{783292AD-9A05-4D6C-BD2F-466578D91740}" srcOrd="1" destOrd="0" presId="urn:microsoft.com/office/officeart/2005/8/layout/cycle2"/>
    <dgm:cxn modelId="{53FC7EA1-CFD8-4FA0-9003-001727606994}" srcId="{E47B4780-A186-45A4-9730-00339EF7ADB4}" destId="{9988A46F-04C8-46DE-BF02-3B7022E0A76B}" srcOrd="0" destOrd="0" parTransId="{0CF88E5A-0BEB-48DE-82CE-82FEE18FF710}" sibTransId="{A4787D20-10D2-42EE-B6C8-A4FB99605310}"/>
    <dgm:cxn modelId="{EA186CC2-DB7A-4CB4-BEE4-DD1680CF184F}" type="presOf" srcId="{E47B4780-A186-45A4-9730-00339EF7ADB4}" destId="{DE500D83-FD00-4E70-B200-1ECFF1CB2EAD}" srcOrd="0" destOrd="0" presId="urn:microsoft.com/office/officeart/2005/8/layout/cycle2"/>
    <dgm:cxn modelId="{E9CB0DCF-D695-46EA-ABB3-0E49892D8255}" type="presOf" srcId="{33EA7260-8519-4835-AFCE-49F096C1D0AC}" destId="{35DC264B-8C19-49E4-83AE-738707B55F9E}" srcOrd="0" destOrd="0" presId="urn:microsoft.com/office/officeart/2005/8/layout/cycle2"/>
    <dgm:cxn modelId="{935DF66B-A36B-405E-8049-C76BB5D439F5}" srcId="{E47B4780-A186-45A4-9730-00339EF7ADB4}" destId="{F1F4E474-3966-433C-BD22-74EECBA540DA}" srcOrd="1" destOrd="0" parTransId="{8DF5837C-7E6A-4947-9484-32B66BF55859}" sibTransId="{4D9355AB-43C2-4516-B5C5-C34C7A055DB3}"/>
    <dgm:cxn modelId="{EAA5AC03-3568-4474-9F39-674D7A512C42}" type="presOf" srcId="{0A29EA01-775C-4F85-A672-DF773C229298}" destId="{09FA7BAC-80C8-40A0-B63A-7C87376B4180}" srcOrd="0" destOrd="0" presId="urn:microsoft.com/office/officeart/2005/8/layout/cycle2"/>
    <dgm:cxn modelId="{CA391345-96F3-4815-BABB-8746A2E2D0A1}" type="presOf" srcId="{9988A46F-04C8-46DE-BF02-3B7022E0A76B}" destId="{CD67FFFB-C824-427E-976C-55B739F5F187}" srcOrd="0" destOrd="0" presId="urn:microsoft.com/office/officeart/2005/8/layout/cycle2"/>
    <dgm:cxn modelId="{413DA7CF-E4F0-4099-A043-BBDD02D10A5F}" srcId="{E47B4780-A186-45A4-9730-00339EF7ADB4}" destId="{0A29EA01-775C-4F85-A672-DF773C229298}" srcOrd="2" destOrd="0" parTransId="{490E7AE2-55C4-4263-96E4-CE968155A1CE}" sibTransId="{33EA7260-8519-4835-AFCE-49F096C1D0AC}"/>
    <dgm:cxn modelId="{04FD7AD7-552E-488D-B849-B899EDA6FA0C}" type="presOf" srcId="{33EA7260-8519-4835-AFCE-49F096C1D0AC}" destId="{CC55854E-F1F3-4462-932A-ECE4E2274BFC}" srcOrd="1" destOrd="0" presId="urn:microsoft.com/office/officeart/2005/8/layout/cycle2"/>
    <dgm:cxn modelId="{83145FB7-599F-4F0C-80A5-069A1B361D31}" type="presOf" srcId="{4D9355AB-43C2-4516-B5C5-C34C7A055DB3}" destId="{06D6F4A8-35D1-4A1E-9447-FF7431B40F25}" srcOrd="0" destOrd="0" presId="urn:microsoft.com/office/officeart/2005/8/layout/cycle2"/>
    <dgm:cxn modelId="{A866866C-8324-4CFB-94EE-C945D6D02B89}" type="presParOf" srcId="{DE500D83-FD00-4E70-B200-1ECFF1CB2EAD}" destId="{CD67FFFB-C824-427E-976C-55B739F5F187}" srcOrd="0" destOrd="0" presId="urn:microsoft.com/office/officeart/2005/8/layout/cycle2"/>
    <dgm:cxn modelId="{27AF84F3-C2E7-407A-9489-509EC6CE3DEF}" type="presParOf" srcId="{DE500D83-FD00-4E70-B200-1ECFF1CB2EAD}" destId="{AEFDD10B-1ACD-4967-A13E-C409927D592F}" srcOrd="1" destOrd="0" presId="urn:microsoft.com/office/officeart/2005/8/layout/cycle2"/>
    <dgm:cxn modelId="{8243FC62-02CA-4FC0-B5A5-2837CF6B7ECC}" type="presParOf" srcId="{AEFDD10B-1ACD-4967-A13E-C409927D592F}" destId="{89921EE4-7EC1-4BCA-83D1-686496DE62E5}" srcOrd="0" destOrd="0" presId="urn:microsoft.com/office/officeart/2005/8/layout/cycle2"/>
    <dgm:cxn modelId="{34631484-6FAB-49D2-A44C-1F091748F0F5}" type="presParOf" srcId="{DE500D83-FD00-4E70-B200-1ECFF1CB2EAD}" destId="{76E73779-932B-4961-9545-3FC53C158E6E}" srcOrd="2" destOrd="0" presId="urn:microsoft.com/office/officeart/2005/8/layout/cycle2"/>
    <dgm:cxn modelId="{CF445BE9-4008-4D83-9A2B-84468D75270B}" type="presParOf" srcId="{DE500D83-FD00-4E70-B200-1ECFF1CB2EAD}" destId="{06D6F4A8-35D1-4A1E-9447-FF7431B40F25}" srcOrd="3" destOrd="0" presId="urn:microsoft.com/office/officeart/2005/8/layout/cycle2"/>
    <dgm:cxn modelId="{ABE332C8-600E-4548-A99B-8496927883C3}" type="presParOf" srcId="{06D6F4A8-35D1-4A1E-9447-FF7431B40F25}" destId="{783292AD-9A05-4D6C-BD2F-466578D91740}" srcOrd="0" destOrd="0" presId="urn:microsoft.com/office/officeart/2005/8/layout/cycle2"/>
    <dgm:cxn modelId="{890EFDC9-4B5B-4782-A4CA-48CE9066D7EC}" type="presParOf" srcId="{DE500D83-FD00-4E70-B200-1ECFF1CB2EAD}" destId="{09FA7BAC-80C8-40A0-B63A-7C87376B4180}" srcOrd="4" destOrd="0" presId="urn:microsoft.com/office/officeart/2005/8/layout/cycle2"/>
    <dgm:cxn modelId="{6D11E565-E55C-4F85-B8A0-16253A22D5A3}" type="presParOf" srcId="{DE500D83-FD00-4E70-B200-1ECFF1CB2EAD}" destId="{35DC264B-8C19-49E4-83AE-738707B55F9E}" srcOrd="5" destOrd="0" presId="urn:microsoft.com/office/officeart/2005/8/layout/cycle2"/>
    <dgm:cxn modelId="{4F25D467-4C1B-4459-A0A5-EF76787A0C95}" type="presParOf" srcId="{35DC264B-8C19-49E4-83AE-738707B55F9E}" destId="{CC55854E-F1F3-4462-932A-ECE4E2274BFC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67FFFB-C824-427E-976C-55B739F5F187}">
      <dsp:nvSpPr>
        <dsp:cNvPr id="0" name=""/>
        <dsp:cNvSpPr/>
      </dsp:nvSpPr>
      <dsp:spPr>
        <a:xfrm>
          <a:off x="3131306" y="1390"/>
          <a:ext cx="1966986" cy="19669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LEI X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(NOVA)</a:t>
          </a:r>
          <a:endParaRPr lang="pt-BR" sz="2100" kern="1200" dirty="0"/>
        </a:p>
      </dsp:txBody>
      <dsp:txXfrm>
        <a:off x="3131306" y="1390"/>
        <a:ext cx="1966986" cy="1966986"/>
      </dsp:txXfrm>
    </dsp:sp>
    <dsp:sp modelId="{AEFDD10B-1ACD-4967-A13E-C409927D592F}">
      <dsp:nvSpPr>
        <dsp:cNvPr id="0" name=""/>
        <dsp:cNvSpPr/>
      </dsp:nvSpPr>
      <dsp:spPr>
        <a:xfrm rot="3600000">
          <a:off x="4584392" y="1918260"/>
          <a:ext cx="521865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700" kern="1200"/>
        </a:p>
      </dsp:txBody>
      <dsp:txXfrm rot="3600000">
        <a:off x="4584392" y="1918260"/>
        <a:ext cx="521865" cy="663858"/>
      </dsp:txXfrm>
    </dsp:sp>
    <dsp:sp modelId="{76E73779-932B-4961-9545-3FC53C158E6E}">
      <dsp:nvSpPr>
        <dsp:cNvPr id="0" name=""/>
        <dsp:cNvSpPr/>
      </dsp:nvSpPr>
      <dsp:spPr>
        <a:xfrm>
          <a:off x="4607126" y="2557584"/>
          <a:ext cx="1966986" cy="19669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LEI Y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(VELHA)</a:t>
          </a:r>
          <a:endParaRPr lang="pt-BR" sz="2100" kern="1200" dirty="0"/>
        </a:p>
      </dsp:txBody>
      <dsp:txXfrm>
        <a:off x="4607126" y="2557584"/>
        <a:ext cx="1966986" cy="1966986"/>
      </dsp:txXfrm>
    </dsp:sp>
    <dsp:sp modelId="{06D6F4A8-35D1-4A1E-9447-FF7431B40F25}">
      <dsp:nvSpPr>
        <dsp:cNvPr id="0" name=""/>
        <dsp:cNvSpPr/>
      </dsp:nvSpPr>
      <dsp:spPr>
        <a:xfrm rot="10800000">
          <a:off x="3868636" y="3209149"/>
          <a:ext cx="521865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10799999"/>
          </a:camera>
          <a:lightRig rig="threePt" dir="t"/>
        </a:scene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700" kern="1200"/>
        </a:p>
      </dsp:txBody>
      <dsp:txXfrm rot="10800000">
        <a:off x="3868636" y="3209149"/>
        <a:ext cx="521865" cy="663858"/>
      </dsp:txXfrm>
    </dsp:sp>
    <dsp:sp modelId="{09FA7BAC-80C8-40A0-B63A-7C87376B4180}">
      <dsp:nvSpPr>
        <dsp:cNvPr id="0" name=""/>
        <dsp:cNvSpPr/>
      </dsp:nvSpPr>
      <dsp:spPr>
        <a:xfrm>
          <a:off x="1655486" y="2557584"/>
          <a:ext cx="1966986" cy="19669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LEI W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(RECENTE)</a:t>
          </a:r>
          <a:endParaRPr lang="pt-BR" sz="2100" kern="1200" dirty="0"/>
        </a:p>
      </dsp:txBody>
      <dsp:txXfrm>
        <a:off x="1655486" y="2557584"/>
        <a:ext cx="1966986" cy="1966986"/>
      </dsp:txXfrm>
    </dsp:sp>
    <dsp:sp modelId="{35DC264B-8C19-49E4-83AE-738707B55F9E}">
      <dsp:nvSpPr>
        <dsp:cNvPr id="0" name=""/>
        <dsp:cNvSpPr/>
      </dsp:nvSpPr>
      <dsp:spPr>
        <a:xfrm rot="18000000">
          <a:off x="3108572" y="1943842"/>
          <a:ext cx="521865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700" kern="1200"/>
        </a:p>
      </dsp:txBody>
      <dsp:txXfrm rot="18000000">
        <a:off x="3108572" y="1943842"/>
        <a:ext cx="521865" cy="6638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F3480D-75F9-4F36-857C-F3CADD74FBE7}" type="datetimeFigureOut">
              <a:rPr lang="pt-BR"/>
              <a:pPr>
                <a:defRPr/>
              </a:pPr>
              <a:t>8/3/2012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825A412-18A9-44DE-AA07-62EF0A5EC74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C30E2D9-C7AB-4DB5-887C-54F1D35A667D}" type="datetime1">
              <a:rPr lang="pt-BR"/>
              <a:pPr>
                <a:defRPr/>
              </a:pPr>
              <a:t>8/3/2012</a:t>
            </a:fld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F7F72BE-18FE-4450-BF10-57BAA7300B3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71D77-8615-4CD0-903D-8092D262631F}" type="datetime1">
              <a:rPr lang="pt-BR"/>
              <a:pPr>
                <a:defRPr/>
              </a:pPr>
              <a:t>8/3/2012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11853-89EA-46E4-9D4C-4115DB9092E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EEFDA-7E91-4791-9F34-8106C1412B61}" type="datetime1">
              <a:rPr lang="pt-BR"/>
              <a:pPr>
                <a:defRPr/>
              </a:pPr>
              <a:t>8/3/2012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21EBF-D1D3-4192-9496-993F47A2C84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03F71-4105-4F82-A55B-D03EEE701F3B}" type="datetime1">
              <a:rPr lang="pt-BR"/>
              <a:pPr>
                <a:defRPr/>
              </a:pPr>
              <a:t>8/3/2012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E3F61-9792-4D2F-B117-101BA8BE651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FEA0E0-3719-489B-858F-1AC6474E2221}" type="datetime1">
              <a:rPr lang="pt-BR"/>
              <a:pPr>
                <a:defRPr/>
              </a:pPr>
              <a:t>8/3/2012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343B02-2809-4701-A26F-43BF3DEA453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6B3AD0-0FA1-42A2-9804-F16860A242A8}" type="datetime1">
              <a:rPr lang="pt-BR"/>
              <a:pPr>
                <a:defRPr/>
              </a:pPr>
              <a:t>8/3/2012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A668E5-3A74-4BF2-B7D3-CB816FC6ABD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8F52F8-9C0B-4A64-89E1-47B7EBBCD69E}" type="datetime1">
              <a:rPr lang="pt-BR"/>
              <a:pPr>
                <a:defRPr/>
              </a:pPr>
              <a:t>8/3/2012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FE4917-223E-4E5D-9473-CDBDDAA75CA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88A098-C35E-4306-B1D8-AFE8EE2B5DD9}" type="datetime1">
              <a:rPr lang="pt-BR"/>
              <a:pPr>
                <a:defRPr/>
              </a:pPr>
              <a:t>8/3/2012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AC60BD-C63F-4611-975B-DE6E7452D8E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9601C-0C65-4FCA-8F00-13B355684384}" type="datetime1">
              <a:rPr lang="pt-BR"/>
              <a:pPr>
                <a:defRPr/>
              </a:pPr>
              <a:t>8/3/2012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18C83-63BD-42DF-9011-284D273FCE9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0A88C5-A51C-4430-A071-AB3AD8B09610}" type="datetime1">
              <a:rPr lang="pt-BR"/>
              <a:pPr>
                <a:defRPr/>
              </a:pPr>
              <a:t>8/3/2012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A2F75B-2F52-400B-AABC-2B81AFED6DF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orma livre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C766DB6-53FF-4B49-8A93-16FD8B8251F8}" type="datetime1">
              <a:rPr lang="pt-BR"/>
              <a:pPr>
                <a:defRPr/>
              </a:pPr>
              <a:t>8/3/2012</a:t>
            </a:fld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D2F447C-3623-4EFA-8B1F-DC2DDDEB907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1399914-11BE-43CA-BC98-A25C8BECA1F6}" type="datetime1">
              <a:rPr lang="pt-BR"/>
              <a:pPr>
                <a:defRPr/>
              </a:pPr>
              <a:t>8/3/2012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8DE13D0-B4B7-42D6-9F11-2ABF7A98A62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1" r:id="rId2"/>
    <p:sldLayoutId id="2147483726" r:id="rId3"/>
    <p:sldLayoutId id="2147483727" r:id="rId4"/>
    <p:sldLayoutId id="2147483728" r:id="rId5"/>
    <p:sldLayoutId id="2147483729" r:id="rId6"/>
    <p:sldLayoutId id="2147483722" r:id="rId7"/>
    <p:sldLayoutId id="2147483730" r:id="rId8"/>
    <p:sldLayoutId id="2147483731" r:id="rId9"/>
    <p:sldLayoutId id="2147483723" r:id="rId10"/>
    <p:sldLayoutId id="214748372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u="sng" dirty="0" smtClean="0"/>
              <a:t>DISCIPLINA: Direito Tributário</a:t>
            </a:r>
            <a:endParaRPr lang="pt-BR" sz="3200" u="sng" dirty="0"/>
          </a:p>
        </p:txBody>
      </p:sp>
      <p:sp>
        <p:nvSpPr>
          <p:cNvPr id="9219" name="Subtítulo 2"/>
          <p:cNvSpPr>
            <a:spLocks noGrp="1"/>
          </p:cNvSpPr>
          <p:nvPr>
            <p:ph type="subTitle" idx="1"/>
          </p:nvPr>
        </p:nvSpPr>
        <p:spPr>
          <a:xfrm>
            <a:off x="285750" y="1268760"/>
            <a:ext cx="8534722" cy="4017615"/>
          </a:xfrm>
        </p:spPr>
        <p:txBody>
          <a:bodyPr/>
          <a:lstStyle/>
          <a:p>
            <a:pPr algn="l"/>
            <a:r>
              <a:rPr lang="pt-BR" sz="2200" dirty="0" smtClean="0"/>
              <a:t>AULA 4 _ </a:t>
            </a:r>
            <a:r>
              <a:rPr lang="pt-BR" sz="2200" u="sng" dirty="0" smtClean="0"/>
              <a:t>VIGÊNCIA E EFICÁCIA DA LEGISLAÇÃO TRIBUTÁRIA</a:t>
            </a:r>
            <a:endParaRPr lang="pt-BR" sz="2200" dirty="0" smtClean="0"/>
          </a:p>
          <a:p>
            <a:pPr algn="l"/>
            <a:endParaRPr lang="pt-BR" sz="1400" dirty="0" smtClean="0"/>
          </a:p>
          <a:p>
            <a:pPr algn="l"/>
            <a:r>
              <a:rPr lang="pt-BR" sz="1400" dirty="0" smtClean="0"/>
              <a:t>Prof. Msc. João Paulo Rocha de Miranda</a:t>
            </a:r>
          </a:p>
          <a:p>
            <a:pPr algn="l"/>
            <a:r>
              <a:rPr lang="pt-BR" sz="1400" dirty="0" smtClean="0"/>
              <a:t>Advogado (UFMT) e  </a:t>
            </a:r>
            <a:r>
              <a:rPr lang="pt-BR" sz="1400" dirty="0" err="1" smtClean="0"/>
              <a:t>Zootecnista</a:t>
            </a:r>
            <a:r>
              <a:rPr lang="pt-BR" sz="1400" dirty="0" smtClean="0"/>
              <a:t> (UFSM)</a:t>
            </a:r>
          </a:p>
          <a:p>
            <a:pPr algn="l"/>
            <a:r>
              <a:rPr lang="pt-BR" sz="1400" dirty="0" smtClean="0"/>
              <a:t>Mestre em Direito </a:t>
            </a:r>
            <a:r>
              <a:rPr lang="pt-BR" sz="1400" dirty="0" err="1" smtClean="0"/>
              <a:t>Agroambiental</a:t>
            </a:r>
            <a:r>
              <a:rPr lang="pt-BR" sz="1400" dirty="0" smtClean="0"/>
              <a:t> (UFMT)</a:t>
            </a:r>
          </a:p>
          <a:p>
            <a:pPr algn="l"/>
            <a:r>
              <a:rPr lang="pt-BR" sz="1400" dirty="0" smtClean="0"/>
              <a:t>Especialista em Sociedade e Desenvolvimento Regional (UFMT)</a:t>
            </a:r>
          </a:p>
          <a:p>
            <a:pPr algn="l"/>
            <a:r>
              <a:rPr lang="pt-BR" sz="1400" dirty="0" smtClean="0"/>
              <a:t>Especialista em Direito Ambiental e desenvolvimento Sustentável (FESPMP-MT/UNIC)</a:t>
            </a:r>
          </a:p>
          <a:p>
            <a:pPr algn="l"/>
            <a:r>
              <a:rPr lang="pt-BR" sz="1400" dirty="0" smtClean="0"/>
              <a:t>Membro Comissão Meio Ambiente OAB-MT</a:t>
            </a:r>
          </a:p>
          <a:p>
            <a:pPr algn="l"/>
            <a:r>
              <a:rPr lang="pt-BR" sz="1400" dirty="0" smtClean="0"/>
              <a:t>Membro da Comissão Nacional de Saúde Ambiental do CFMVZ</a:t>
            </a:r>
          </a:p>
          <a:p>
            <a:pPr algn="l"/>
            <a:endParaRPr lang="pt-BR" sz="1400" dirty="0" smtClean="0"/>
          </a:p>
          <a:p>
            <a:pPr algn="l"/>
            <a:r>
              <a:rPr lang="pt-BR" sz="1400" dirty="0" smtClean="0"/>
              <a:t>CONTATOS:</a:t>
            </a:r>
          </a:p>
          <a:p>
            <a:pPr algn="l"/>
            <a:r>
              <a:rPr lang="pt-BR" sz="1400" dirty="0" smtClean="0"/>
              <a:t>E-mail: </a:t>
            </a:r>
            <a:r>
              <a:rPr lang="pt-BR" sz="1400" dirty="0" smtClean="0">
                <a:hlinkClick r:id="rId2"/>
              </a:rPr>
              <a:t>jpr.miranda@gmail.com</a:t>
            </a:r>
            <a:endParaRPr lang="pt-BR" sz="1400" dirty="0" smtClean="0"/>
          </a:p>
          <a:p>
            <a:pPr algn="l"/>
            <a:r>
              <a:rPr lang="pt-BR" sz="1400" dirty="0" err="1" smtClean="0"/>
              <a:t>Skype</a:t>
            </a:r>
            <a:r>
              <a:rPr lang="pt-BR" sz="1400" dirty="0" smtClean="0"/>
              <a:t>: </a:t>
            </a:r>
            <a:r>
              <a:rPr lang="pt-BR" sz="1400" dirty="0" err="1" smtClean="0"/>
              <a:t>jpr</a:t>
            </a:r>
            <a:r>
              <a:rPr lang="pt-BR" sz="1400" dirty="0" smtClean="0"/>
              <a:t>.</a:t>
            </a:r>
            <a:r>
              <a:rPr lang="pt-BR" sz="1400" dirty="0" err="1" smtClean="0"/>
              <a:t>miranda</a:t>
            </a:r>
            <a:endParaRPr lang="pt-BR" sz="1400" dirty="0" smtClean="0"/>
          </a:p>
          <a:p>
            <a:pPr algn="l"/>
            <a:r>
              <a:rPr lang="pt-BR" sz="1400" dirty="0" smtClean="0"/>
              <a:t>Blog: </a:t>
            </a:r>
            <a:r>
              <a:rPr lang="pt-BR" sz="1400" dirty="0" smtClean="0">
                <a:hlinkClick r:id="rId3"/>
              </a:rPr>
              <a:t>http://professormiranda.blogspot.com/</a:t>
            </a:r>
            <a:endParaRPr lang="pt-BR" sz="1400" dirty="0" smtClean="0"/>
          </a:p>
        </p:txBody>
      </p:sp>
      <p:pic>
        <p:nvPicPr>
          <p:cNvPr id="5" name="Imagem 4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VIGÊNCIA X EFICÁCIA</a:t>
            </a:r>
            <a:endParaRPr lang="pt-BR" sz="3600" u="sng" dirty="0"/>
          </a:p>
        </p:txBody>
      </p:sp>
      <p:sp>
        <p:nvSpPr>
          <p:cNvPr id="1843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01EFC6-7BAB-4E9B-AD26-DE87EE2F62C8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pt-BR" smtClean="0"/>
          </a:p>
        </p:txBody>
      </p:sp>
      <p:sp>
        <p:nvSpPr>
          <p:cNvPr id="18437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8438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686800" cy="45005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smtClean="0"/>
              <a:t>Eficácia se submete ao princípios </a:t>
            </a:r>
            <a:r>
              <a:rPr lang="pt-BR" sz="1800" smtClean="0"/>
              <a:t>(lei que cria ou </a:t>
            </a:r>
            <a:r>
              <a:rPr lang="pt-BR" sz="1800" smtClean="0">
                <a:latin typeface="Calibri" pitchFamily="34" charset="0"/>
              </a:rPr>
              <a:t>↑</a:t>
            </a:r>
            <a:r>
              <a:rPr lang="pt-BR" sz="1800" smtClean="0"/>
              <a:t> tributo)</a:t>
            </a:r>
            <a:r>
              <a:rPr lang="pt-BR" sz="2400" smtClean="0"/>
              <a:t>: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BR" sz="2000" smtClean="0"/>
              <a:t>Anterioridade;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BR" sz="2000" smtClean="0"/>
              <a:t>Nonagesimidade.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Exemplo: Lei que aumenta ISS em 15 de março de 2010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Data da publicação = vigência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smtClean="0"/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1200" smtClean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214313" y="4786313"/>
          <a:ext cx="8715435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5145"/>
                <a:gridCol w="2905145"/>
                <a:gridCol w="2905145"/>
              </a:tblGrid>
              <a:tr h="1714512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PUBLICAÇÃO: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15/03/2010</a:t>
                      </a:r>
                    </a:p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VIGÊNCIA: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15/03/2010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EFICÁCIA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1º/01/2011</a:t>
                      </a:r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Nuvem 9"/>
          <p:cNvSpPr/>
          <p:nvPr/>
        </p:nvSpPr>
        <p:spPr>
          <a:xfrm>
            <a:off x="4714875" y="4000500"/>
            <a:ext cx="2714625" cy="128587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u="sng" dirty="0"/>
              <a:t>Vigência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dirty="0"/>
              <a:t>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u="sng" dirty="0"/>
              <a:t>Anterioridade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dirty="0"/>
              <a:t>Não aborda vigência, mas eficácia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VIGÊNCIA X EFICÁCIA</a:t>
            </a:r>
            <a:endParaRPr lang="pt-BR" sz="3600" u="sng" dirty="0"/>
          </a:p>
        </p:txBody>
      </p:sp>
      <p:sp>
        <p:nvSpPr>
          <p:cNvPr id="19460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0F5160-6F18-4030-8566-C6E44045231C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t-BR" smtClean="0"/>
          </a:p>
        </p:txBody>
      </p:sp>
      <p:sp>
        <p:nvSpPr>
          <p:cNvPr id="19461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9462" name="Espaço Reservado para Conteúdo 4"/>
          <p:cNvSpPr>
            <a:spLocks noGrp="1"/>
          </p:cNvSpPr>
          <p:nvPr>
            <p:ph idx="1"/>
          </p:nvPr>
        </p:nvSpPr>
        <p:spPr>
          <a:xfrm>
            <a:off x="0" y="1928813"/>
            <a:ext cx="9144000" cy="4357687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Exemplo: Lei que aumenta ISS em 15 de dezembro de 2010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Data da publicação = vigência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smtClean="0"/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smtClean="0"/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1200" smtClean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214313" y="3357563"/>
          <a:ext cx="8715435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5145"/>
                <a:gridCol w="2905145"/>
                <a:gridCol w="2905145"/>
              </a:tblGrid>
              <a:tr h="1714512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PUBLICAÇÃO: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15/12/2010</a:t>
                      </a:r>
                    </a:p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VIGÊNCIA: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15/12/2010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EFICÁCIA</a:t>
                      </a:r>
                    </a:p>
                    <a:p>
                      <a:pPr algn="ctr"/>
                      <a:r>
                        <a:rPr lang="pt-BR" dirty="0" smtClean="0"/>
                        <a:t>91º dia</a:t>
                      </a:r>
                      <a:r>
                        <a:rPr lang="pt-BR" baseline="0" dirty="0" smtClean="0"/>
                        <a:t> a contar de </a:t>
                      </a:r>
                      <a:r>
                        <a:rPr lang="pt-BR" dirty="0" smtClean="0"/>
                        <a:t>15/12/2010</a:t>
                      </a:r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VIGÊNCIA X EFICÁCIA</a:t>
            </a:r>
            <a:endParaRPr lang="pt-BR" sz="3600" u="sng" dirty="0"/>
          </a:p>
        </p:txBody>
      </p:sp>
      <p:sp>
        <p:nvSpPr>
          <p:cNvPr id="2048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701FAB-D48C-43A1-9D72-A8F37DDEE700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t-BR" smtClean="0"/>
          </a:p>
        </p:txBody>
      </p:sp>
      <p:sp>
        <p:nvSpPr>
          <p:cNvPr id="2048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0486" name="Espaço Reservado para Conteúdo 4"/>
          <p:cNvSpPr>
            <a:spLocks noGrp="1"/>
          </p:cNvSpPr>
          <p:nvPr>
            <p:ph idx="1"/>
          </p:nvPr>
        </p:nvSpPr>
        <p:spPr>
          <a:xfrm>
            <a:off x="0" y="1928813"/>
            <a:ext cx="9144000" cy="4357687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Exemplo: Lei que prevê certa providência de índole tributária </a:t>
            </a:r>
            <a:r>
              <a:rPr lang="pt-BR" sz="2400" smtClean="0">
                <a:latin typeface="Calibri" pitchFamily="34" charset="0"/>
              </a:rPr>
              <a:t>≠</a:t>
            </a:r>
            <a:r>
              <a:rPr lang="pt-BR" sz="2400" smtClean="0"/>
              <a:t> instituição ou aumento de tributo.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Lei estabeleceu vacância de 120 dias.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smtClean="0"/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1200" smtClean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214313" y="3714750"/>
          <a:ext cx="8715435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5145"/>
                <a:gridCol w="2905145"/>
                <a:gridCol w="2905145"/>
              </a:tblGrid>
              <a:tr h="1714512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PUBLICAÇÃO: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10/02/2008</a:t>
                      </a:r>
                    </a:p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VIGÊNCIA: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120 dias após</a:t>
                      </a:r>
                    </a:p>
                    <a:p>
                      <a:pPr algn="ctr"/>
                      <a:r>
                        <a:rPr lang="pt-BR" dirty="0" smtClean="0"/>
                        <a:t>10/06/2008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EFICÁCIA: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Momento da incidência</a:t>
                      </a:r>
                    </a:p>
                    <a:p>
                      <a:pPr algn="ctr"/>
                      <a:r>
                        <a:rPr lang="pt-BR" dirty="0" smtClean="0"/>
                        <a:t>10/06/2008</a:t>
                      </a:r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VIGÊNCIA X EFICÁCIA</a:t>
            </a:r>
            <a:endParaRPr lang="pt-BR" sz="3600" u="sng" dirty="0"/>
          </a:p>
        </p:txBody>
      </p:sp>
      <p:sp>
        <p:nvSpPr>
          <p:cNvPr id="2150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9DEE7A-16FF-4A7E-833D-5CED25D2916C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t-BR" smtClean="0"/>
          </a:p>
        </p:txBody>
      </p:sp>
      <p:sp>
        <p:nvSpPr>
          <p:cNvPr id="2150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1510" name="Espaço Reservado para Conteúdo 4"/>
          <p:cNvSpPr>
            <a:spLocks noGrp="1"/>
          </p:cNvSpPr>
          <p:nvPr>
            <p:ph idx="1"/>
          </p:nvPr>
        </p:nvSpPr>
        <p:spPr>
          <a:xfrm>
            <a:off x="0" y="1928813"/>
            <a:ext cx="9144000" cy="4357687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Exemplo: Lei que prevê certa providência de índole tributária </a:t>
            </a:r>
            <a:r>
              <a:rPr lang="pt-BR" sz="2400" smtClean="0">
                <a:latin typeface="Calibri" pitchFamily="34" charset="0"/>
              </a:rPr>
              <a:t>≠</a:t>
            </a:r>
            <a:r>
              <a:rPr lang="pt-BR" sz="2400" smtClean="0"/>
              <a:t> instituição ou aumento de tributo.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Lei não estabeleceu data de sua entrada em vigor.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smtClean="0"/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1200" smtClean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214313" y="3714750"/>
          <a:ext cx="8715435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5145"/>
                <a:gridCol w="2905145"/>
                <a:gridCol w="2905145"/>
              </a:tblGrid>
              <a:tr h="1714512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PUBLICAÇÃO: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10/02/2008</a:t>
                      </a:r>
                    </a:p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VIGÊNCIA: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45 dias após</a:t>
                      </a:r>
                    </a:p>
                    <a:p>
                      <a:pPr algn="ctr"/>
                      <a:r>
                        <a:rPr lang="pt-BR" dirty="0" smtClean="0"/>
                        <a:t>27/03/2008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EFICÁCIA: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Momento da incidência</a:t>
                      </a:r>
                    </a:p>
                    <a:p>
                      <a:pPr algn="ctr"/>
                      <a:r>
                        <a:rPr lang="pt-BR" dirty="0" smtClean="0"/>
                        <a:t>27/03/2008</a:t>
                      </a:r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VIGÊNCIA X FATO GERADOR</a:t>
            </a:r>
            <a:endParaRPr lang="pt-BR" sz="3600" u="sng" dirty="0"/>
          </a:p>
        </p:txBody>
      </p:sp>
      <p:sp>
        <p:nvSpPr>
          <p:cNvPr id="22532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131A10-2E32-4D6C-B141-55E78255F4D1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pt-BR" smtClean="0"/>
          </a:p>
        </p:txBody>
      </p:sp>
      <p:sp>
        <p:nvSpPr>
          <p:cNvPr id="22533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2534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929688" cy="42862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smtClean="0"/>
              <a:t>Vigência se submete ao: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smtClean="0"/>
          </a:p>
          <a:p>
            <a:pPr lvl="1" algn="just" eaLnBrk="1" hangingPunct="1">
              <a:lnSpc>
                <a:spcPct val="150000"/>
              </a:lnSpc>
            </a:pPr>
            <a:r>
              <a:rPr lang="pt-BR" sz="2400" smtClean="0"/>
              <a:t>Princípio da irretroatividade tributária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smtClean="0"/>
              <a:t>Norma –atinge→ Fator gerador → após entrada em vigor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VIGÊNCIA X FATO GERADOR</a:t>
            </a:r>
            <a:endParaRPr lang="pt-BR" sz="3600" u="sng" dirty="0"/>
          </a:p>
        </p:txBody>
      </p:sp>
      <p:sp>
        <p:nvSpPr>
          <p:cNvPr id="2355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3F39E8-8A52-4098-842C-4053FB249B3F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pt-BR" smtClean="0"/>
          </a:p>
        </p:txBody>
      </p:sp>
      <p:sp>
        <p:nvSpPr>
          <p:cNvPr id="23557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3558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929688" cy="45005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Lei que aumenta determinado tributo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Publicada em 15/12/2010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Não estabeleceu data de sua entrada em vigor.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357188" y="3786188"/>
          <a:ext cx="8429688" cy="2428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422"/>
                <a:gridCol w="2107422"/>
                <a:gridCol w="2107422"/>
                <a:gridCol w="2107422"/>
              </a:tblGrid>
              <a:tr h="2428892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PUBLICAÇÃO: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15/12/2010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VIGÊNCIA: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45 dias após</a:t>
                      </a:r>
                    </a:p>
                    <a:p>
                      <a:pPr algn="ctr"/>
                      <a:r>
                        <a:rPr lang="pt-BR" dirty="0" smtClean="0"/>
                        <a:t>29/01/2011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FATO</a:t>
                      </a:r>
                      <a:r>
                        <a:rPr lang="pt-BR" baseline="0" dirty="0" smtClean="0"/>
                        <a:t> GERADOR ATINGIDO APÓS:</a:t>
                      </a:r>
                    </a:p>
                    <a:p>
                      <a:pPr algn="ctr"/>
                      <a:endParaRPr lang="pt-BR" baseline="0" dirty="0" smtClean="0"/>
                    </a:p>
                    <a:p>
                      <a:pPr algn="ctr"/>
                      <a:r>
                        <a:rPr lang="pt-BR" baseline="0" dirty="0" smtClean="0"/>
                        <a:t>29/01/2011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EFICÁCIA:</a:t>
                      </a:r>
                    </a:p>
                    <a:p>
                      <a:pPr algn="ctr"/>
                      <a:r>
                        <a:rPr lang="pt-BR" dirty="0" smtClean="0"/>
                        <a:t>90</a:t>
                      </a:r>
                      <a:r>
                        <a:rPr lang="pt-BR" baseline="0" dirty="0" smtClean="0"/>
                        <a:t> dias após publicação</a:t>
                      </a:r>
                    </a:p>
                    <a:p>
                      <a:pPr algn="ctr"/>
                      <a:r>
                        <a:rPr lang="pt-BR" baseline="0" dirty="0" smtClean="0"/>
                        <a:t>14/03/2011</a:t>
                      </a:r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3571" name="CaixaDeTexto 9"/>
          <p:cNvSpPr txBox="1">
            <a:spLocks noChangeArrowheads="1"/>
          </p:cNvSpPr>
          <p:nvPr/>
        </p:nvSpPr>
        <p:spPr bwMode="auto">
          <a:xfrm>
            <a:off x="5357813" y="5857875"/>
            <a:ext cx="350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>
                <a:solidFill>
                  <a:srgbClr val="FF0000"/>
                </a:solidFill>
                <a:latin typeface="Lucida Sans Unicode" pitchFamily="34" charset="0"/>
              </a:rPr>
              <a:t>VIGÊNCIA </a:t>
            </a:r>
            <a:r>
              <a:rPr lang="pt-BR">
                <a:solidFill>
                  <a:srgbClr val="FF0000"/>
                </a:solidFill>
                <a:latin typeface="Calibri" pitchFamily="34" charset="0"/>
              </a:rPr>
              <a:t>↔</a:t>
            </a:r>
            <a:r>
              <a:rPr lang="pt-BR">
                <a:solidFill>
                  <a:srgbClr val="FF0000"/>
                </a:solidFill>
                <a:latin typeface="Lucida Sans Unicode" pitchFamily="34" charset="0"/>
              </a:rPr>
              <a:t> SEM INCIDÊNCIA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EXERCÍCIO</a:t>
            </a:r>
            <a:endParaRPr lang="pt-BR" sz="3600" u="sng" dirty="0"/>
          </a:p>
        </p:txBody>
      </p:sp>
      <p:sp>
        <p:nvSpPr>
          <p:cNvPr id="24580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C76C44-45E8-4F48-AC8C-71C26448BF2D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pt-BR" smtClean="0"/>
          </a:p>
        </p:txBody>
      </p:sp>
      <p:sp>
        <p:nvSpPr>
          <p:cNvPr id="24581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4582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929688" cy="45005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Lei que aumenta IOF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Publicada em 15/12/2010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Não estabeleceu data de sua entrada em vigor.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357188" y="3786188"/>
          <a:ext cx="8429688" cy="2428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422"/>
                <a:gridCol w="2107422"/>
                <a:gridCol w="2107422"/>
                <a:gridCol w="2107422"/>
              </a:tblGrid>
              <a:tr h="2428892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PUBLICAÇÃO: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15/12/2010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VIGÊNCIA: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FATO</a:t>
                      </a:r>
                      <a:r>
                        <a:rPr lang="pt-BR" baseline="0" dirty="0" smtClean="0"/>
                        <a:t> GERADOR ATINGIDO APÓS:</a:t>
                      </a:r>
                    </a:p>
                    <a:p>
                      <a:pPr algn="ctr"/>
                      <a:endParaRPr lang="pt-BR" baseline="0" dirty="0" smtClean="0"/>
                    </a:p>
                    <a:p>
                      <a:pPr algn="ctr"/>
                      <a:r>
                        <a:rPr lang="pt-BR" baseline="0" dirty="0" smtClean="0"/>
                        <a:t>?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EFICÁCIA: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?</a:t>
                      </a:r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50006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EXERCÍCIO: resposta</a:t>
            </a:r>
            <a:endParaRPr lang="pt-BR" sz="3600" u="sng" dirty="0"/>
          </a:p>
        </p:txBody>
      </p:sp>
      <p:sp>
        <p:nvSpPr>
          <p:cNvPr id="2560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999424-0820-41ED-A1D0-D197A0493BF9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pt-BR" smtClean="0"/>
          </a:p>
        </p:txBody>
      </p:sp>
      <p:sp>
        <p:nvSpPr>
          <p:cNvPr id="2560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5606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25"/>
            <a:ext cx="8929688" cy="471487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Lei que aumenta IOF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Publicada em 15/12/2010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Não estabeleceu data de sua entrada em vigor.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357188" y="3571875"/>
          <a:ext cx="8429688" cy="2428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422"/>
                <a:gridCol w="2107422"/>
                <a:gridCol w="2107422"/>
                <a:gridCol w="2107422"/>
              </a:tblGrid>
              <a:tr h="2428892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PUBLICAÇÃO: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15/12/2010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VIGÊNCIA: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45 dias após</a:t>
                      </a:r>
                    </a:p>
                    <a:p>
                      <a:pPr algn="ctr"/>
                      <a:r>
                        <a:rPr lang="pt-BR" dirty="0" smtClean="0"/>
                        <a:t>29/01/2011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FATO</a:t>
                      </a:r>
                      <a:r>
                        <a:rPr lang="pt-BR" baseline="0" dirty="0" smtClean="0"/>
                        <a:t> GERADOR ATINGIDO APÓS:</a:t>
                      </a:r>
                    </a:p>
                    <a:p>
                      <a:pPr algn="ctr"/>
                      <a:endParaRPr lang="pt-BR" baseline="0" dirty="0" smtClean="0"/>
                    </a:p>
                    <a:p>
                      <a:pPr algn="ctr"/>
                      <a:r>
                        <a:rPr lang="pt-BR" baseline="0" dirty="0" smtClean="0"/>
                        <a:t>29/01/2011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EFICÁCIA:</a:t>
                      </a:r>
                    </a:p>
                    <a:p>
                      <a:pPr algn="ctr"/>
                      <a:r>
                        <a:rPr lang="pt-BR" dirty="0" smtClean="0"/>
                        <a:t>Exceção</a:t>
                      </a:r>
                    </a:p>
                    <a:p>
                      <a:pPr algn="ctr"/>
                      <a:r>
                        <a:rPr lang="pt-BR" dirty="0" smtClean="0"/>
                        <a:t>(Art. 150,</a:t>
                      </a:r>
                      <a:r>
                        <a:rPr lang="pt-BR" dirty="0" smtClean="0">
                          <a:latin typeface="Calibri"/>
                        </a:rPr>
                        <a:t>§1º , CF)</a:t>
                      </a:r>
                      <a:endParaRPr lang="pt-BR" baseline="0" dirty="0" smtClean="0"/>
                    </a:p>
                    <a:p>
                      <a:pPr algn="ctr"/>
                      <a:r>
                        <a:rPr lang="pt-BR" baseline="0" dirty="0" smtClean="0"/>
                        <a:t>29/01/2011</a:t>
                      </a:r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Nuvem 10"/>
          <p:cNvSpPr/>
          <p:nvPr/>
        </p:nvSpPr>
        <p:spPr>
          <a:xfrm>
            <a:off x="2571750" y="5572125"/>
            <a:ext cx="2000250" cy="128587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rgbClr val="FFFF00"/>
                </a:solidFill>
              </a:rPr>
              <a:t>Regra da Vigência da LICC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VIGÊNCIA DA LEI CESSA DE 2 FORMAS:</a:t>
            </a:r>
            <a:endParaRPr lang="pt-BR" sz="3600" u="sng" dirty="0"/>
          </a:p>
        </p:txBody>
      </p:sp>
      <p:sp>
        <p:nvSpPr>
          <p:cNvPr id="2662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038318-E0D5-4C5C-881C-73116FF36DE6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pt-BR" smtClean="0"/>
          </a:p>
        </p:txBody>
      </p:sp>
      <p:sp>
        <p:nvSpPr>
          <p:cNvPr id="2662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9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9144000" cy="4643437"/>
          </a:xfrm>
        </p:spPr>
        <p:txBody>
          <a:bodyPr>
            <a:normAutofit fontScale="85000" lnSpcReduction="10000"/>
          </a:bodyPr>
          <a:lstStyle/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pt-BR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REVOGAÇÃO (total):</a:t>
            </a:r>
          </a:p>
          <a:p>
            <a:pPr marL="621792" lvl="1" algn="just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pt-BR" sz="2400" dirty="0" smtClean="0"/>
              <a:t>cessação total dos efeitos pela lei revogadora;</a:t>
            </a:r>
          </a:p>
          <a:p>
            <a:pPr marL="621792" lvl="1" algn="just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pt-BR" sz="2400" dirty="0" smtClean="0"/>
              <a:t>desaparecimento da lei revogada;</a:t>
            </a:r>
          </a:p>
          <a:p>
            <a:pPr marL="621792" lvl="1" algn="just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pt-BR" sz="2400" dirty="0" smtClean="0"/>
              <a:t>lei perde vigência e eficácia = </a:t>
            </a:r>
            <a:r>
              <a:rPr lang="pt-BR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 Morta!</a:t>
            </a:r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pt-BR" sz="2800" dirty="0" smtClean="0"/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pt-BR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DERROGAÇÃO (parcial):</a:t>
            </a:r>
          </a:p>
          <a:p>
            <a:pPr marL="621792" lvl="1" algn="just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pt-BR" sz="2400" dirty="0" smtClean="0"/>
              <a:t>cessação parcial dos efeitos pela lei revogadora;</a:t>
            </a:r>
          </a:p>
          <a:p>
            <a:pPr marL="621792" lvl="1" algn="just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pt-BR" sz="2400" dirty="0" smtClean="0"/>
              <a:t>coexistência das leis derrogada e derrogadora;</a:t>
            </a:r>
          </a:p>
          <a:p>
            <a:pPr marL="621792" lvl="1" algn="just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pt-BR" sz="2400" dirty="0" smtClean="0"/>
              <a:t>lei perde eficácia p/det. situação </a:t>
            </a:r>
            <a:r>
              <a:rPr lang="pt-BR" sz="2400" dirty="0" smtClean="0">
                <a:latin typeface="Calibri"/>
              </a:rPr>
              <a:t>→</a:t>
            </a:r>
            <a:r>
              <a:rPr lang="pt-BR" sz="2400" dirty="0" smtClean="0"/>
              <a:t> continua vigente = </a:t>
            </a:r>
            <a:r>
              <a:rPr lang="pt-BR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 Ferida!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>
                <a:effectLst/>
              </a:rPr>
              <a:t>LICC</a:t>
            </a:r>
            <a:endParaRPr lang="pt-BR" sz="3600" dirty="0">
              <a:effectLst/>
            </a:endParaRPr>
          </a:p>
        </p:txBody>
      </p:sp>
      <p:sp>
        <p:nvSpPr>
          <p:cNvPr id="27652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4B1078-1A3A-48F6-9312-758FE39CDC17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pt-BR" smtClean="0"/>
          </a:p>
        </p:txBody>
      </p:sp>
      <p:sp>
        <p:nvSpPr>
          <p:cNvPr id="27653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7654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4429125"/>
          </a:xfrm>
        </p:spPr>
        <p:txBody>
          <a:bodyPr/>
          <a:lstStyle/>
          <a:p>
            <a:pPr algn="just" eaLnBrk="1" hangingPunct="1">
              <a:buFont typeface="Wingdings 3" pitchFamily="18" charset="2"/>
              <a:buNone/>
            </a:pPr>
            <a:r>
              <a:rPr lang="pt-BR" sz="2400" smtClean="0"/>
              <a:t>	“Art. 2</a:t>
            </a:r>
            <a:r>
              <a:rPr lang="pt-BR" sz="2400" u="sng" baseline="30000" smtClean="0"/>
              <a:t>o</a:t>
            </a:r>
            <a:r>
              <a:rPr lang="pt-BR" sz="2400" smtClean="0"/>
              <a:t>  Não se destinando à vigência temporária, a lei terá vigor até que outra a modifique ou revogue.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pt-BR" sz="2400" smtClean="0"/>
              <a:t> 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pt-BR" sz="2400" smtClean="0"/>
              <a:t>	§ 1</a:t>
            </a:r>
            <a:r>
              <a:rPr lang="pt-BR" sz="2400" u="sng" baseline="30000" smtClean="0"/>
              <a:t>o</a:t>
            </a:r>
            <a:r>
              <a:rPr lang="pt-BR" sz="2400" smtClean="0"/>
              <a:t>  A lei posterior revoga a anterior quando expressamente o declare, quando seja com ela incompatível ou quando regule inteiramente a matéria de que tratava a lei anterior. </a:t>
            </a:r>
          </a:p>
          <a:p>
            <a:pPr algn="just" eaLnBrk="1" hangingPunct="1">
              <a:buFont typeface="Wingdings 3" pitchFamily="18" charset="2"/>
              <a:buNone/>
            </a:pPr>
            <a:endParaRPr lang="pt-BR" sz="2400" smtClean="0"/>
          </a:p>
          <a:p>
            <a:pPr algn="just" eaLnBrk="1" hangingPunct="1">
              <a:buFont typeface="Wingdings 3" pitchFamily="18" charset="2"/>
              <a:buNone/>
            </a:pPr>
            <a:r>
              <a:rPr lang="pt-BR" sz="2400" smtClean="0"/>
              <a:t>	§ 2</a:t>
            </a:r>
            <a:r>
              <a:rPr lang="pt-BR" sz="2400" u="sng" baseline="30000" smtClean="0"/>
              <a:t>o</a:t>
            </a:r>
            <a:r>
              <a:rPr lang="pt-BR" sz="2400" smtClean="0"/>
              <a:t>  A lei nova, que estabeleça disposições gerais ou especiais a par das já existentes, não revoga nem modifica a lei anterior. (...).”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VIGÊNCIA </a:t>
            </a:r>
            <a:r>
              <a:rPr lang="pt-BR" sz="3600" dirty="0" smtClean="0">
                <a:latin typeface="Calibri"/>
              </a:rPr>
              <a:t>≠</a:t>
            </a:r>
            <a:r>
              <a:rPr lang="pt-BR" sz="3600" dirty="0" smtClean="0"/>
              <a:t> EFICÁCIA</a:t>
            </a:r>
            <a:endParaRPr lang="pt-BR" sz="3600" u="sng" dirty="0"/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42294E-A010-4453-B81F-7F5A7A6ED10C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t-BR" smtClean="0"/>
          </a:p>
        </p:txBody>
      </p:sp>
      <p:sp>
        <p:nvSpPr>
          <p:cNvPr id="102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024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44291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smtClean="0"/>
              <a:t>“Vigência é a qualidade daquilo que está em vigor, isto é, diz respeito à validade formal da lei.” </a:t>
            </a:r>
            <a:r>
              <a:rPr lang="pt-BR" sz="1200" smtClean="0"/>
              <a:t>(HARADA, 2010, p.468)</a:t>
            </a:r>
            <a:endParaRPr lang="pt-BR" sz="2400" smtClean="0"/>
          </a:p>
          <a:p>
            <a:pPr algn="just" eaLnBrk="1" hangingPunct="1">
              <a:lnSpc>
                <a:spcPct val="150000"/>
              </a:lnSpc>
            </a:pPr>
            <a:endParaRPr lang="pt-BR" sz="2400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smtClean="0"/>
              <a:t>“(...) vigência é aquele atributo da lei que lhe confere plena disponibilidade para sua aplicação.” </a:t>
            </a:r>
            <a:r>
              <a:rPr lang="pt-BR" sz="1200" smtClean="0"/>
              <a:t>(BASTOS, 1992, p.127)</a:t>
            </a:r>
            <a:endParaRPr lang="pt-BR" sz="2400" smtClean="0"/>
          </a:p>
          <a:p>
            <a:pPr algn="just" eaLnBrk="1" hangingPunct="1">
              <a:lnSpc>
                <a:spcPct val="150000"/>
              </a:lnSpc>
            </a:pPr>
            <a:endParaRPr lang="pt-BR" sz="2400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smtClean="0"/>
              <a:t>“(...) vigência é a vocação para incidência.” </a:t>
            </a:r>
            <a:r>
              <a:rPr lang="pt-BR" sz="1200" smtClean="0"/>
              <a:t>(Sabbag, 2011, 629)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>
                <a:effectLst/>
              </a:rPr>
              <a:t>NÃO HÁ REPRISTINAÇÃO</a:t>
            </a:r>
            <a:endParaRPr lang="pt-BR" sz="3600" dirty="0">
              <a:effectLst/>
            </a:endParaRPr>
          </a:p>
        </p:txBody>
      </p:sp>
      <p:sp>
        <p:nvSpPr>
          <p:cNvPr id="2867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9C01A5-07F9-4EE0-ACAA-24068D66093C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pt-BR" smtClean="0"/>
          </a:p>
        </p:txBody>
      </p:sp>
      <p:sp>
        <p:nvSpPr>
          <p:cNvPr id="28677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867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9001125" cy="42862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200" smtClean="0"/>
              <a:t>Repristinação = revigoramento automático da lei</a:t>
            </a:r>
          </a:p>
          <a:p>
            <a:pPr algn="just" eaLnBrk="1" hangingPunct="1">
              <a:lnSpc>
                <a:spcPct val="150000"/>
              </a:lnSpc>
            </a:pPr>
            <a:endParaRPr lang="pt-BR" sz="2200" smtClean="0"/>
          </a:p>
          <a:p>
            <a:pPr algn="just" eaLnBrk="1" hangingPunct="1">
              <a:buFont typeface="Wingdings 3" pitchFamily="18" charset="2"/>
              <a:buNone/>
            </a:pPr>
            <a:r>
              <a:rPr lang="pt-BR" sz="1800" smtClean="0"/>
              <a:t>	Art. 2</a:t>
            </a:r>
            <a:r>
              <a:rPr lang="pt-BR" sz="1800" u="sng" baseline="30000" smtClean="0"/>
              <a:t>o</a:t>
            </a:r>
            <a:r>
              <a:rPr lang="pt-BR" sz="1800" smtClean="0"/>
              <a:t>  Não se destinando à vigência temporária, a lei terá vigor até que outra a modifique ou revogue.</a:t>
            </a:r>
          </a:p>
          <a:p>
            <a:pPr algn="just" eaLnBrk="1" hangingPunct="1">
              <a:buFont typeface="Wingdings 3" pitchFamily="18" charset="2"/>
              <a:buNone/>
            </a:pPr>
            <a:endParaRPr lang="pt-BR" sz="1800" smtClean="0"/>
          </a:p>
          <a:p>
            <a:pPr algn="just" eaLnBrk="1" hangingPunct="1">
              <a:buFont typeface="Wingdings 3" pitchFamily="18" charset="2"/>
              <a:buNone/>
            </a:pPr>
            <a:r>
              <a:rPr lang="pt-BR" sz="1800" smtClean="0"/>
              <a:t>	§ 1</a:t>
            </a:r>
            <a:r>
              <a:rPr lang="pt-BR" sz="1800" u="sng" baseline="30000" smtClean="0"/>
              <a:t>o</a:t>
            </a:r>
            <a:r>
              <a:rPr lang="pt-BR" sz="1800" smtClean="0"/>
              <a:t>  A lei posterior revoga a anterior quando expressamente o declare, quando seja com ela incompatível ou quando regule inteiramente a matéria de que tratava a lei anterior. 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pt-BR" sz="1800" smtClean="0"/>
              <a:t>	(...)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pt-BR" sz="1800" smtClean="0"/>
              <a:t>	§ 3</a:t>
            </a:r>
            <a:r>
              <a:rPr lang="pt-BR" sz="1800" u="sng" baseline="30000" smtClean="0"/>
              <a:t>o</a:t>
            </a:r>
            <a:r>
              <a:rPr lang="pt-BR" sz="1800" smtClean="0"/>
              <a:t>  </a:t>
            </a:r>
            <a:r>
              <a:rPr lang="pt-BR" sz="1800" u="sng" smtClean="0"/>
              <a:t>Salvo disposição em contrário</a:t>
            </a:r>
            <a:r>
              <a:rPr lang="pt-BR" sz="1800" smtClean="0"/>
              <a:t>, a </a:t>
            </a:r>
            <a:r>
              <a:rPr lang="pt-BR" sz="1800" u="sng" smtClean="0"/>
              <a:t>lei revogada não se restaura</a:t>
            </a:r>
            <a:r>
              <a:rPr lang="pt-BR" sz="1800" smtClean="0"/>
              <a:t> por ter a </a:t>
            </a:r>
            <a:r>
              <a:rPr lang="pt-BR" sz="1800" u="sng" smtClean="0"/>
              <a:t>lei revogadora perdido a vigência</a:t>
            </a:r>
            <a:r>
              <a:rPr lang="pt-BR" sz="1800" smtClean="0"/>
              <a:t>.</a:t>
            </a:r>
          </a:p>
          <a:p>
            <a:pPr algn="just" eaLnBrk="1" hangingPunct="1">
              <a:lnSpc>
                <a:spcPct val="150000"/>
              </a:lnSpc>
            </a:pPr>
            <a:endParaRPr lang="pt-BR" sz="1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FF1700-966D-47C3-A339-DCA562FBA393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pt-BR" smtClean="0"/>
          </a:p>
        </p:txBody>
      </p:sp>
      <p:sp>
        <p:nvSpPr>
          <p:cNvPr id="29700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graphicFrame>
        <p:nvGraphicFramePr>
          <p:cNvPr id="11" name="Espaço Reservado para Conteúdo 10"/>
          <p:cNvGraphicFramePr>
            <a:graphicFrameLocks noGrp="1"/>
          </p:cNvGraphicFramePr>
          <p:nvPr>
            <p:ph idx="1"/>
          </p:nvPr>
        </p:nvGraphicFramePr>
        <p:xfrm>
          <a:off x="500034" y="1428736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aio 11"/>
          <p:cNvSpPr/>
          <p:nvPr/>
        </p:nvSpPr>
        <p:spPr>
          <a:xfrm>
            <a:off x="5572132" y="2928934"/>
            <a:ext cx="1143008" cy="71438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>
                <a:solidFill>
                  <a:srgbClr val="FF0000"/>
                </a:solidFill>
              </a:rPr>
              <a:t>REVOGA</a:t>
            </a:r>
          </a:p>
        </p:txBody>
      </p:sp>
      <p:sp>
        <p:nvSpPr>
          <p:cNvPr id="14" name="Raio 13"/>
          <p:cNvSpPr/>
          <p:nvPr/>
        </p:nvSpPr>
        <p:spPr>
          <a:xfrm>
            <a:off x="2357422" y="2714620"/>
            <a:ext cx="1143008" cy="71438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>
                <a:solidFill>
                  <a:srgbClr val="FF0000"/>
                </a:solidFill>
              </a:rPr>
              <a:t>REVOGA</a:t>
            </a:r>
          </a:p>
        </p:txBody>
      </p:sp>
      <p:sp>
        <p:nvSpPr>
          <p:cNvPr id="15" name="Nuvem 14"/>
          <p:cNvSpPr/>
          <p:nvPr/>
        </p:nvSpPr>
        <p:spPr>
          <a:xfrm>
            <a:off x="3500438" y="5357813"/>
            <a:ext cx="2143125" cy="13573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dirty="0"/>
              <a:t>Lei Y só volta a ter eficácia se a Lei W expressamente estabelecer seu revigoramento</a:t>
            </a:r>
          </a:p>
        </p:txBody>
      </p:sp>
      <p:sp>
        <p:nvSpPr>
          <p:cNvPr id="17" name="Símbolo de 'Não' 16"/>
          <p:cNvSpPr/>
          <p:nvPr/>
        </p:nvSpPr>
        <p:spPr>
          <a:xfrm>
            <a:off x="4143372" y="3000372"/>
            <a:ext cx="928694" cy="1643074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000" b="1" dirty="0">
                <a:solidFill>
                  <a:srgbClr val="FF0000"/>
                </a:solidFill>
              </a:rPr>
              <a:t>REPRISTINAÇÃO</a:t>
            </a:r>
          </a:p>
        </p:txBody>
      </p:sp>
      <p:sp>
        <p:nvSpPr>
          <p:cNvPr id="29706" name="CaixaDeTexto 17"/>
          <p:cNvSpPr txBox="1">
            <a:spLocks noChangeArrowheads="1"/>
          </p:cNvSpPr>
          <p:nvPr/>
        </p:nvSpPr>
        <p:spPr bwMode="auto">
          <a:xfrm>
            <a:off x="3643313" y="35718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2</a:t>
            </a:r>
          </a:p>
        </p:txBody>
      </p:sp>
      <p:sp>
        <p:nvSpPr>
          <p:cNvPr id="29707" name="CaixaDeTexto 18"/>
          <p:cNvSpPr txBox="1">
            <a:spLocks noChangeArrowheads="1"/>
          </p:cNvSpPr>
          <p:nvPr/>
        </p:nvSpPr>
        <p:spPr bwMode="auto">
          <a:xfrm>
            <a:off x="5214938" y="35004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1</a:t>
            </a:r>
          </a:p>
        </p:txBody>
      </p:sp>
      <p:sp>
        <p:nvSpPr>
          <p:cNvPr id="29708" name="CaixaDeTexto 19"/>
          <p:cNvSpPr txBox="1">
            <a:spLocks noChangeArrowheads="1"/>
          </p:cNvSpPr>
          <p:nvPr/>
        </p:nvSpPr>
        <p:spPr bwMode="auto">
          <a:xfrm>
            <a:off x="4429125" y="4786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VIGÊNCIA DA LEGISLAÇÃO TRIBUTÁRIA NO TEMPO</a:t>
            </a:r>
            <a:endParaRPr lang="pt-BR" sz="2800" u="sng" dirty="0"/>
          </a:p>
        </p:txBody>
      </p:sp>
      <p:sp>
        <p:nvSpPr>
          <p:cNvPr id="3072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B957C4-A41A-41F5-BDED-CA768E3C9D92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pt-BR" smtClean="0"/>
          </a:p>
        </p:txBody>
      </p:sp>
      <p:sp>
        <p:nvSpPr>
          <p:cNvPr id="3072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9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686800" cy="4286250"/>
          </a:xfrm>
        </p:spPr>
        <p:txBody>
          <a:bodyPr>
            <a:normAutofit/>
          </a:bodyPr>
          <a:lstStyle/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pt-BR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REGRADA EM 2 DISPOSITIVOS LEGAIS:</a:t>
            </a:r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pt-BR" sz="2600" dirty="0" smtClean="0"/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pt-BR" sz="2600" dirty="0" smtClean="0"/>
              <a:t>Art. 103, CTN;</a:t>
            </a:r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pt-BR" sz="2600" dirty="0" smtClean="0"/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pt-BR" sz="2600" dirty="0" smtClean="0"/>
              <a:t>Art. 104, CTN</a:t>
            </a:r>
            <a:r>
              <a:rPr lang="pt-BR" sz="2200" dirty="0" smtClean="0"/>
              <a:t>					</a:t>
            </a:r>
            <a:endParaRPr lang="pt-BR" sz="1500" dirty="0" smtClean="0"/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None/>
              <a:defRPr/>
            </a:pPr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VIGÊNCIA DA LEGISLAÇÃO TRIBUTÁRIA NO TEMPO</a:t>
            </a:r>
            <a:endParaRPr lang="pt-BR" sz="2800" u="sng" dirty="0"/>
          </a:p>
        </p:txBody>
      </p:sp>
      <p:sp>
        <p:nvSpPr>
          <p:cNvPr id="3174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E105B4-CF91-4A00-9395-30A071F572E7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pt-BR" smtClean="0"/>
          </a:p>
        </p:txBody>
      </p:sp>
      <p:sp>
        <p:nvSpPr>
          <p:cNvPr id="3174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9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686800" cy="4286250"/>
          </a:xfrm>
        </p:spPr>
        <p:txBody>
          <a:bodyPr>
            <a:normAutofit lnSpcReduction="1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Art. 103. </a:t>
            </a:r>
            <a:r>
              <a:rPr lang="pt-BR" sz="2400" u="sng" dirty="0" smtClean="0"/>
              <a:t>Salvo disposição em contrário</a:t>
            </a:r>
            <a:r>
              <a:rPr lang="pt-BR" sz="2400" dirty="0" smtClean="0"/>
              <a:t>, entram em </a:t>
            </a:r>
            <a:r>
              <a:rPr lang="pt-BR" sz="2400" u="sng" dirty="0" smtClean="0"/>
              <a:t>vigor</a:t>
            </a:r>
            <a:r>
              <a:rPr lang="pt-BR" sz="2400" dirty="0" smtClean="0"/>
              <a:t>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I - os </a:t>
            </a:r>
            <a:r>
              <a:rPr lang="pt-BR" sz="2400" u="sng" dirty="0" smtClean="0"/>
              <a:t>atos administrativos</a:t>
            </a:r>
            <a:r>
              <a:rPr lang="pt-BR" sz="2400" dirty="0" smtClean="0"/>
              <a:t> a que se refere o inciso I do artigo 100, </a:t>
            </a:r>
            <a:r>
              <a:rPr lang="pt-BR" sz="2400" u="sng" dirty="0" smtClean="0"/>
              <a:t>na data da sua publicação</a:t>
            </a:r>
            <a:r>
              <a:rPr lang="pt-BR" sz="2400" dirty="0" smtClean="0"/>
              <a:t>; </a:t>
            </a:r>
            <a:r>
              <a:rPr lang="pt-BR" sz="1400" dirty="0" smtClean="0">
                <a:solidFill>
                  <a:srgbClr val="FF0000"/>
                </a:solidFill>
              </a:rPr>
              <a:t>(portarias ministeriais...)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pt-BR" sz="24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II - as </a:t>
            </a:r>
            <a:r>
              <a:rPr lang="pt-BR" sz="2400" u="sng" dirty="0" smtClean="0"/>
              <a:t>decisões</a:t>
            </a:r>
            <a:r>
              <a:rPr lang="pt-BR" sz="2400" dirty="0" smtClean="0"/>
              <a:t> a que se refere o inciso II do artigo 100, quanto a seus efeitos normativos, </a:t>
            </a:r>
            <a:r>
              <a:rPr lang="pt-BR" sz="2400" u="sng" dirty="0" smtClean="0"/>
              <a:t>30 (trinta) dias </a:t>
            </a:r>
            <a:r>
              <a:rPr lang="pt-BR" sz="2400" dirty="0" smtClean="0"/>
              <a:t>após a data da sua </a:t>
            </a:r>
            <a:r>
              <a:rPr lang="pt-BR" sz="2400" u="sng" dirty="0" smtClean="0"/>
              <a:t>publicação</a:t>
            </a:r>
            <a:r>
              <a:rPr lang="pt-BR" sz="2400" dirty="0" smtClean="0"/>
              <a:t>; </a:t>
            </a:r>
            <a:r>
              <a:rPr lang="pt-BR" sz="1400" dirty="0" smtClean="0">
                <a:solidFill>
                  <a:srgbClr val="FF0000"/>
                </a:solidFill>
              </a:rPr>
              <a:t>(resoluções </a:t>
            </a:r>
            <a:r>
              <a:rPr lang="pt-BR" sz="1400" dirty="0" err="1" smtClean="0">
                <a:solidFill>
                  <a:srgbClr val="FF0000"/>
                </a:solidFill>
              </a:rPr>
              <a:t>conama</a:t>
            </a:r>
            <a:r>
              <a:rPr lang="pt-BR" sz="1400" dirty="0" smtClean="0">
                <a:solidFill>
                  <a:srgbClr val="FF0000"/>
                </a:solidFill>
              </a:rPr>
              <a:t>...)</a:t>
            </a:r>
            <a:endParaRPr lang="pt-BR" sz="14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pt-BR" sz="24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III - os </a:t>
            </a:r>
            <a:r>
              <a:rPr lang="pt-BR" sz="2400" u="sng" dirty="0" smtClean="0"/>
              <a:t>convênios</a:t>
            </a:r>
            <a:r>
              <a:rPr lang="pt-BR" sz="2400" dirty="0" smtClean="0"/>
              <a:t> a que se refere o inciso IV do artigo 100, na </a:t>
            </a:r>
            <a:r>
              <a:rPr lang="pt-BR" sz="2400" u="sng" dirty="0" smtClean="0"/>
              <a:t>data neles prevista</a:t>
            </a:r>
            <a:r>
              <a:rPr lang="pt-BR" sz="2400" dirty="0" smtClean="0"/>
              <a:t>.</a:t>
            </a:r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NORMAS COMPLEMENTARES</a:t>
            </a:r>
            <a:endParaRPr lang="pt-BR" sz="3600" u="sng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858250" cy="4786312"/>
          </a:xfrm>
        </p:spPr>
        <p:txBody>
          <a:bodyPr>
            <a:normAutofit fontScale="77500" lnSpcReduction="2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Art. 100. São normas complementares das leis, dos tratados e das convenções internacionais e dos decretos: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 	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I - os atos normativos expedidos pelas autoridades administrativas;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 	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II - as decisões dos órgãos singulares ou coletivos de jurisdição administrativa, a que a lei atribua eficácia normativa;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       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III - as práticas reiteradamente observadas pelas autoridades administrativas;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     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IV - os convênios que entre si celebrem a União, os Estados, o Distrito Federal e os Municípios.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   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Parágrafo único. A observância das normas referidas neste artigo exclui a imposição de penalidades, a cobrança de juros de mora e a atualização do valor monetário da base de cálculo do tributo.</a:t>
            </a:r>
            <a:r>
              <a:rPr lang="pt-BR" sz="1700" dirty="0" smtClean="0"/>
              <a:t>						                                                                     (CTN)</a:t>
            </a:r>
            <a:endParaRPr lang="pt-BR" sz="1700" dirty="0"/>
          </a:p>
        </p:txBody>
      </p:sp>
      <p:sp>
        <p:nvSpPr>
          <p:cNvPr id="32773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D4C630-C611-4F7F-9D52-CFACFB02749D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pt-BR" smtClean="0"/>
          </a:p>
        </p:txBody>
      </p:sp>
      <p:sp>
        <p:nvSpPr>
          <p:cNvPr id="32774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VIGÊNCIA DAS NORMAS COMPLEMENTARES</a:t>
            </a:r>
            <a:endParaRPr lang="pt-BR" sz="2800" u="sng" dirty="0"/>
          </a:p>
        </p:txBody>
      </p:sp>
      <p:sp>
        <p:nvSpPr>
          <p:cNvPr id="3379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48637D-15AF-4C0D-BE9B-6B62BF35BD8A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pt-BR" smtClean="0"/>
          </a:p>
        </p:txBody>
      </p:sp>
      <p:sp>
        <p:nvSpPr>
          <p:cNvPr id="33797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357188" y="2214563"/>
          <a:ext cx="8443914" cy="3643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1957"/>
                <a:gridCol w="4221957"/>
              </a:tblGrid>
              <a:tr h="770909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NORMA COMPLEMENTAR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VIGÊNCIA</a:t>
                      </a:r>
                      <a:endParaRPr lang="pt-BR" dirty="0"/>
                    </a:p>
                  </a:txBody>
                  <a:tcPr anchor="ctr"/>
                </a:tc>
              </a:tr>
              <a:tr h="770909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Atos normativos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Na data da publicação</a:t>
                      </a:r>
                      <a:endParaRPr lang="pt-BR" dirty="0"/>
                    </a:p>
                  </a:txBody>
                  <a:tcPr anchor="ctr"/>
                </a:tc>
              </a:tr>
              <a:tr h="1330611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Decisões administrativas com eficácia normativa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30 dias após a publicação</a:t>
                      </a:r>
                      <a:endParaRPr lang="pt-BR" dirty="0"/>
                    </a:p>
                  </a:txBody>
                  <a:tcPr anchor="ctr"/>
                </a:tc>
              </a:tr>
              <a:tr h="770909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Convênios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Na data neles prevista</a:t>
                      </a:r>
                    </a:p>
                    <a:p>
                      <a:pPr algn="ctr"/>
                      <a:r>
                        <a:rPr lang="pt-BR" dirty="0" smtClean="0"/>
                        <a:t>(caso não determine </a:t>
                      </a:r>
                      <a:r>
                        <a:rPr lang="pt-BR" dirty="0" smtClean="0">
                          <a:latin typeface="Calibri"/>
                        </a:rPr>
                        <a:t>→ 45 dias – LICC)</a:t>
                      </a:r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VIGÊNCIA DA LEGISLAÇÃO TRIBUTÁRIA NO TEMPO</a:t>
            </a:r>
            <a:endParaRPr lang="pt-BR" sz="2800" u="sng" dirty="0"/>
          </a:p>
        </p:txBody>
      </p:sp>
      <p:sp>
        <p:nvSpPr>
          <p:cNvPr id="34820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3F1D5E-CB69-44C4-BCCF-F240D46B3F0A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pt-BR" smtClean="0"/>
          </a:p>
        </p:txBody>
      </p:sp>
      <p:sp>
        <p:nvSpPr>
          <p:cNvPr id="34821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9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686800" cy="4286250"/>
          </a:xfrm>
        </p:spPr>
        <p:txBody>
          <a:bodyPr>
            <a:normAutofit lnSpcReduction="1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Art. 104. </a:t>
            </a:r>
            <a:r>
              <a:rPr lang="pt-BR" sz="2400" u="sng" dirty="0" smtClean="0"/>
              <a:t>Entram</a:t>
            </a:r>
            <a:r>
              <a:rPr lang="pt-BR" sz="2400" dirty="0" smtClean="0"/>
              <a:t> em </a:t>
            </a:r>
            <a:r>
              <a:rPr lang="pt-BR" sz="2400" u="sng" dirty="0" smtClean="0"/>
              <a:t>vigor</a:t>
            </a:r>
            <a:r>
              <a:rPr lang="pt-BR" sz="2400" dirty="0" smtClean="0"/>
              <a:t> no </a:t>
            </a:r>
            <a:r>
              <a:rPr lang="pt-BR" sz="2400" u="sng" dirty="0" smtClean="0"/>
              <a:t>primeiro dia do exercício seguinte</a:t>
            </a:r>
            <a:r>
              <a:rPr lang="pt-BR" sz="2400" dirty="0" smtClean="0"/>
              <a:t> àquele em que ocorra a sua </a:t>
            </a:r>
            <a:r>
              <a:rPr lang="pt-BR" sz="2400" u="sng" dirty="0" smtClean="0"/>
              <a:t>publicação</a:t>
            </a:r>
            <a:r>
              <a:rPr lang="pt-BR" sz="2400" dirty="0" smtClean="0"/>
              <a:t> os dispositivos de lei, </a:t>
            </a:r>
            <a:r>
              <a:rPr lang="pt-BR" sz="2400" u="sng" dirty="0" smtClean="0"/>
              <a:t>referentes a impostos sobre o patrimônio ou a renda</a:t>
            </a:r>
            <a:r>
              <a:rPr lang="pt-BR" sz="2400" dirty="0" smtClean="0"/>
              <a:t>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I - que </a:t>
            </a:r>
            <a:r>
              <a:rPr lang="pt-BR" sz="2400" u="sng" dirty="0" smtClean="0"/>
              <a:t>instituem ou majoram</a:t>
            </a:r>
            <a:r>
              <a:rPr lang="pt-BR" sz="2400" dirty="0" smtClean="0"/>
              <a:t> tais impostos;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pt-BR" sz="24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II - que </a:t>
            </a:r>
            <a:r>
              <a:rPr lang="pt-BR" sz="2400" u="sng" dirty="0" smtClean="0"/>
              <a:t>definem novas hipóteses de incidência</a:t>
            </a:r>
            <a:r>
              <a:rPr lang="pt-BR" sz="2400" dirty="0" smtClean="0"/>
              <a:t>;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pt-BR" sz="24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400" dirty="0" smtClean="0"/>
              <a:t>	III - que </a:t>
            </a:r>
            <a:r>
              <a:rPr lang="pt-BR" sz="2400" u="sng" dirty="0" smtClean="0"/>
              <a:t>extinguem ou reduzem isenções</a:t>
            </a:r>
            <a:r>
              <a:rPr lang="pt-BR" sz="2400" dirty="0" smtClean="0"/>
              <a:t>, salvo se a lei dispuser de maneira mais favorável ao contribuinte, e observado o disposto no artigo 178.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INCONSTITUCIONALIDADE ?</a:t>
            </a:r>
            <a:endParaRPr lang="pt-BR" sz="3600" u="sng" dirty="0"/>
          </a:p>
        </p:txBody>
      </p:sp>
      <p:sp>
        <p:nvSpPr>
          <p:cNvPr id="358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E95791-E1C4-4076-AC2B-0A8437D5BB4E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pt-BR" smtClean="0"/>
          </a:p>
        </p:txBody>
      </p:sp>
      <p:sp>
        <p:nvSpPr>
          <p:cNvPr id="358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5846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686800" cy="45005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800" smtClean="0"/>
              <a:t>Vários doutrinadores advogam pela inconstitucionalidade do Art. 104, do CTN</a:t>
            </a:r>
          </a:p>
          <a:p>
            <a:pPr algn="just" eaLnBrk="1" hangingPunct="1">
              <a:lnSpc>
                <a:spcPct val="150000"/>
              </a:lnSpc>
            </a:pPr>
            <a:endParaRPr lang="pt-BR" sz="2800" smtClean="0"/>
          </a:p>
          <a:p>
            <a:pPr algn="just" eaLnBrk="1" hangingPunct="1">
              <a:lnSpc>
                <a:spcPct val="150000"/>
              </a:lnSpc>
            </a:pPr>
            <a:r>
              <a:rPr lang="pt-BR" sz="2800" smtClean="0"/>
              <a:t>Art. 104, CTN </a:t>
            </a:r>
            <a:r>
              <a:rPr lang="pt-BR" sz="2800" smtClean="0">
                <a:latin typeface="Calibri" pitchFamily="34" charset="0"/>
              </a:rPr>
              <a:t>→ trata sobre vigência</a:t>
            </a:r>
          </a:p>
          <a:p>
            <a:pPr algn="just" eaLnBrk="1" hangingPunct="1">
              <a:lnSpc>
                <a:spcPct val="150000"/>
              </a:lnSpc>
            </a:pPr>
            <a:endParaRPr lang="pt-BR" sz="2800" smtClean="0">
              <a:latin typeface="Calibri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pt-BR" sz="2800" smtClean="0">
                <a:latin typeface="Calibri" pitchFamily="34" charset="0"/>
              </a:rPr>
              <a:t>Princípio da anterioridade → trata sobre eficácia</a:t>
            </a:r>
            <a:endParaRPr lang="pt-BR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INCONSTITUCIONALIDADE ?</a:t>
            </a:r>
            <a:endParaRPr lang="pt-BR" sz="3600" u="sng" dirty="0"/>
          </a:p>
        </p:txBody>
      </p:sp>
      <p:sp>
        <p:nvSpPr>
          <p:cNvPr id="368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F07BCE-97F8-4B9F-89D0-A12A959A77C0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pt-BR" smtClean="0"/>
          </a:p>
        </p:txBody>
      </p:sp>
      <p:sp>
        <p:nvSpPr>
          <p:cNvPr id="368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6870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686800" cy="42862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800" smtClean="0"/>
              <a:t>Art. 104, CTN </a:t>
            </a:r>
            <a:r>
              <a:rPr lang="pt-BR" sz="2800" smtClean="0">
                <a:latin typeface="Calibri" pitchFamily="34" charset="0"/>
              </a:rPr>
              <a:t>→ regula regra especial de vigência de algumas leis tributárias</a:t>
            </a:r>
          </a:p>
          <a:p>
            <a:pPr algn="just" eaLnBrk="1" hangingPunct="1">
              <a:lnSpc>
                <a:spcPct val="150000"/>
              </a:lnSpc>
            </a:pPr>
            <a:endParaRPr lang="pt-BR" sz="2800" smtClean="0">
              <a:latin typeface="Calibri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pt-BR" sz="2800" smtClean="0">
                <a:latin typeface="Calibri" pitchFamily="34" charset="0"/>
              </a:rPr>
              <a:t>Há doutrinadores que entendem que o art. 104, CTN: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BR" sz="2400" smtClean="0">
                <a:latin typeface="Calibri" pitchFamily="34" charset="0"/>
              </a:rPr>
              <a:t>Revogado;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BR" sz="2400" smtClean="0">
                <a:latin typeface="Calibri" pitchFamily="34" charset="0"/>
              </a:rPr>
              <a:t>Derrogados (incisos I e II).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INCONSTITUCIONALIDADE ?</a:t>
            </a:r>
            <a:endParaRPr lang="pt-BR" sz="3600" u="sng" dirty="0"/>
          </a:p>
        </p:txBody>
      </p:sp>
      <p:sp>
        <p:nvSpPr>
          <p:cNvPr id="37892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7E62B3-75E5-4024-8468-CA48AA5CA569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pt-BR" smtClean="0"/>
          </a:p>
        </p:txBody>
      </p:sp>
      <p:sp>
        <p:nvSpPr>
          <p:cNvPr id="37893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9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38"/>
            <a:ext cx="8686800" cy="4500562"/>
          </a:xfrm>
        </p:spPr>
        <p:txBody>
          <a:bodyPr>
            <a:normAutofit fontScale="92500" lnSpcReduction="20000"/>
          </a:bodyPr>
          <a:lstStyle/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pt-BR" sz="2800" dirty="0" smtClean="0"/>
              <a:t>	</a:t>
            </a:r>
            <a:r>
              <a:rPr lang="pt-BR" sz="2400" dirty="0" smtClean="0"/>
              <a:t>Inconstitucionalidade do 104, CTN, é apregoada uma vez que este choca-se com a CF/88, que:</a:t>
            </a:r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/>
              <a:t>Não diz respeito apenas a impostos sobre patrimônio e renda, mas a tributos de forma geral;</a:t>
            </a:r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/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/>
              <a:t>Não se refere a entrada em vigor, mas eficácia</a:t>
            </a:r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/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/>
              <a:t>Não obstante, há bancas examinadoras cobrando o Art. 104, CTN </a:t>
            </a:r>
            <a:r>
              <a:rPr lang="pt-BR" sz="1500" dirty="0" smtClean="0"/>
              <a:t>(SABBAG, 2011, 638)</a:t>
            </a:r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pt-BR" sz="2800" dirty="0" smtClean="0"/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pt-BR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VIGÊNCIA </a:t>
            </a:r>
            <a:r>
              <a:rPr lang="pt-BR" sz="3600" dirty="0" smtClean="0">
                <a:latin typeface="Calibri"/>
              </a:rPr>
              <a:t>≠</a:t>
            </a:r>
            <a:r>
              <a:rPr lang="pt-BR" sz="3600" dirty="0" smtClean="0"/>
              <a:t> EFICÁCIA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2EB3B4-82E5-4E2C-92FC-EAFC1363682E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pt-BR" smtClean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686800" cy="42862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smtClean="0"/>
              <a:t>“(...) eficácia diz respeito à incidência da norma legal sobre o fato concreto, resultando na produção de um efeito jurídico.” </a:t>
            </a:r>
            <a:r>
              <a:rPr lang="pt-BR" sz="1200" smtClean="0"/>
              <a:t>(HARADA, 2010, p.468)</a:t>
            </a:r>
            <a:endParaRPr lang="pt-BR" sz="2400" smtClean="0"/>
          </a:p>
          <a:p>
            <a:pPr algn="just" eaLnBrk="1" hangingPunct="1">
              <a:lnSpc>
                <a:spcPct val="150000"/>
              </a:lnSpc>
            </a:pPr>
            <a:endParaRPr lang="pt-BR" sz="2400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smtClean="0"/>
              <a:t>“(...) a incidência surge como reflexo natural da norma vigente – vacacionada a incidir.” </a:t>
            </a:r>
            <a:r>
              <a:rPr lang="pt-BR" sz="1200" smtClean="0"/>
              <a:t>(Sabbag, 2011, 630)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VIGÊNCIA DA LEGISLAÇÃO TRIBUTÁRIA NO ESPAÇO</a:t>
            </a:r>
            <a:endParaRPr lang="pt-BR" sz="2800" u="sng" dirty="0"/>
          </a:p>
        </p:txBody>
      </p:sp>
      <p:sp>
        <p:nvSpPr>
          <p:cNvPr id="3891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B1177F-4600-4DDC-A130-1CDF7A4F415C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pt-BR" smtClean="0"/>
          </a:p>
        </p:txBody>
      </p:sp>
      <p:sp>
        <p:nvSpPr>
          <p:cNvPr id="38917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89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9144000" cy="42862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600" smtClean="0"/>
              <a:t>PRINCÍPIO DA TERRITORIALIDADE:</a:t>
            </a:r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Leis Federais </a:t>
            </a:r>
            <a:r>
              <a:rPr lang="pt-BR" sz="2400" smtClean="0"/>
              <a:t>→ erradia efeitos por todo o território nacional</a:t>
            </a:r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Lei Estadual de MT </a:t>
            </a:r>
            <a:r>
              <a:rPr lang="pt-BR" sz="2400" smtClean="0"/>
              <a:t>→ erradia efeitos por todo o território de MT</a:t>
            </a:r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Lei Municipal de Cuiabá </a:t>
            </a:r>
            <a:r>
              <a:rPr lang="pt-BR" sz="2400" smtClean="0"/>
              <a:t>→ erradia efeitos por todo o território do município de Cuiabá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EXTRATERRITORIALIDADE DA NORMA TRIBUTÁRIA</a:t>
            </a:r>
            <a:endParaRPr lang="pt-BR" sz="2800" u="sng" dirty="0"/>
          </a:p>
        </p:txBody>
      </p:sp>
      <p:sp>
        <p:nvSpPr>
          <p:cNvPr id="39940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0E1DF9-CFD3-4428-AC4B-413753A36FB7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pt-BR" smtClean="0"/>
          </a:p>
        </p:txBody>
      </p:sp>
      <p:sp>
        <p:nvSpPr>
          <p:cNvPr id="39941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9942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9144000" cy="42862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600" smtClean="0"/>
              <a:t>EXCEÇÕES AO PRINCÍPIO DA TERRITORIALIDADE: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“Art. 102. A </a:t>
            </a:r>
            <a:r>
              <a:rPr lang="pt-BR" sz="2400" u="sng" smtClean="0"/>
              <a:t>legislação tributária</a:t>
            </a:r>
            <a:r>
              <a:rPr lang="pt-BR" sz="2400" smtClean="0"/>
              <a:t> dos Estados, do Distrito Federal e dos Municípios </a:t>
            </a:r>
            <a:r>
              <a:rPr lang="pt-BR" sz="2400" u="sng" smtClean="0"/>
              <a:t>vigora</a:t>
            </a:r>
            <a:r>
              <a:rPr lang="pt-BR" sz="2400" smtClean="0"/>
              <a:t>, no País, </a:t>
            </a:r>
            <a:r>
              <a:rPr lang="pt-BR" sz="2400" u="sng" smtClean="0"/>
              <a:t>fora dos respectivos territórios</a:t>
            </a:r>
            <a:r>
              <a:rPr lang="pt-BR" sz="2400" smtClean="0"/>
              <a:t>, nos </a:t>
            </a:r>
            <a:r>
              <a:rPr lang="pt-BR" sz="2400" u="sng" smtClean="0"/>
              <a:t>limites</a:t>
            </a:r>
            <a:r>
              <a:rPr lang="pt-BR" sz="2400" smtClean="0"/>
              <a:t> em que lhe </a:t>
            </a:r>
            <a:r>
              <a:rPr lang="pt-BR" sz="2400" u="sng" smtClean="0"/>
              <a:t>reconheçam extraterritorialidade os convênios</a:t>
            </a:r>
            <a:r>
              <a:rPr lang="pt-BR" sz="2400" smtClean="0"/>
              <a:t> de que participem, ou do que disponham esta ou outras </a:t>
            </a:r>
            <a:r>
              <a:rPr lang="pt-BR" sz="2400" u="sng" smtClean="0"/>
              <a:t>leis</a:t>
            </a:r>
            <a:r>
              <a:rPr lang="pt-BR" sz="2400" smtClean="0"/>
              <a:t> de normas gerais expedidas pela União.” 			</a:t>
            </a:r>
            <a:r>
              <a:rPr lang="pt-BR" sz="1600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40964" name="Espaço Reservado para Número de Slide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1916F1-5711-4FA6-B9EA-BBFED4AAB8FE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pt-BR" smtClean="0"/>
          </a:p>
        </p:txBody>
      </p:sp>
      <p:sp>
        <p:nvSpPr>
          <p:cNvPr id="40965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APENAS LEI VIGENTE </a:t>
            </a:r>
            <a:r>
              <a:rPr lang="pt-BR" sz="3600" dirty="0" smtClean="0">
                <a:latin typeface="Calibri"/>
              </a:rPr>
              <a:t>→</a:t>
            </a:r>
            <a:r>
              <a:rPr lang="pt-BR" sz="3600" dirty="0" smtClean="0"/>
              <a:t> INCIDIR</a:t>
            </a:r>
            <a:endParaRPr lang="pt-BR" sz="3600" u="sng" dirty="0"/>
          </a:p>
        </p:txBody>
      </p:sp>
      <p:sp>
        <p:nvSpPr>
          <p:cNvPr id="12292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65020C-4F09-4B04-94F2-4139B242F7CF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pt-BR" smtClean="0"/>
          </a:p>
        </p:txBody>
      </p:sp>
      <p:sp>
        <p:nvSpPr>
          <p:cNvPr id="12293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9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9144000" cy="4286250"/>
          </a:xfrm>
        </p:spPr>
        <p:txBody>
          <a:bodyPr>
            <a:normAutofit/>
          </a:bodyPr>
          <a:lstStyle/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/>
              <a:t>Lei em vigor –</a:t>
            </a:r>
            <a:r>
              <a:rPr lang="pt-BR" sz="1800" u="sng" dirty="0" smtClean="0"/>
              <a:t>ocorre hipótese de incidência</a:t>
            </a:r>
            <a:r>
              <a:rPr lang="pt-BR" sz="2400" dirty="0" smtClean="0">
                <a:latin typeface="Calibri"/>
              </a:rPr>
              <a:t>→ </a:t>
            </a:r>
            <a:r>
              <a:rPr lang="pt-BR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INCIDE</a:t>
            </a:r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latin typeface="Calibri"/>
            </a:endParaRPr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latin typeface="Calibri"/>
              </a:rPr>
              <a:t>Norma sem eficácia social:</a:t>
            </a:r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latin typeface="Calibri"/>
            </a:endParaRPr>
          </a:p>
          <a:p>
            <a:pPr marL="621792" lvl="1" algn="just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pt-BR" sz="2000" dirty="0" smtClean="0">
                <a:latin typeface="Calibri"/>
              </a:rPr>
              <a:t>Crime de adultério (até 2005)</a:t>
            </a:r>
          </a:p>
          <a:p>
            <a:pPr marL="621792" lvl="1" algn="just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pt-BR" sz="2000" dirty="0" smtClean="0">
              <a:latin typeface="Calibri"/>
            </a:endParaRPr>
          </a:p>
          <a:p>
            <a:pPr marL="859536" lvl="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"/>
              <a:defRPr/>
            </a:pPr>
            <a:r>
              <a:rPr lang="pt-BR" sz="2000" dirty="0" smtClean="0">
                <a:latin typeface="Calibri"/>
              </a:rPr>
              <a:t>Havia o tipo penal → faltava eficácia social → revogado pele Lei n. 11.106/05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VIGÊNCIA DA LEGISLAÇÃO TRIBUTÁRIA</a:t>
            </a:r>
            <a:endParaRPr lang="pt-BR" sz="3600" u="sng" dirty="0"/>
          </a:p>
        </p:txBody>
      </p:sp>
      <p:sp>
        <p:nvSpPr>
          <p:cNvPr id="1331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612295-A8FA-466C-8CAF-FA980F003F25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pt-BR" smtClean="0"/>
          </a:p>
        </p:txBody>
      </p:sp>
      <p:sp>
        <p:nvSpPr>
          <p:cNvPr id="13317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686800" cy="42862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800" smtClean="0"/>
              <a:t>A vigência da legislação tributária ocorre no:</a:t>
            </a:r>
          </a:p>
          <a:p>
            <a:pPr algn="just" eaLnBrk="1" hangingPunct="1">
              <a:lnSpc>
                <a:spcPct val="150000"/>
              </a:lnSpc>
            </a:pPr>
            <a:endParaRPr lang="pt-BR" sz="2800" smtClean="0"/>
          </a:p>
          <a:p>
            <a:pPr lvl="1" algn="just" eaLnBrk="1" hangingPunct="1">
              <a:lnSpc>
                <a:spcPct val="150000"/>
              </a:lnSpc>
            </a:pPr>
            <a:r>
              <a:rPr lang="pt-BR" sz="2800" smtClean="0"/>
              <a:t>Tempo;</a:t>
            </a:r>
          </a:p>
          <a:p>
            <a:pPr lvl="1" algn="just" eaLnBrk="1" hangingPunct="1">
              <a:lnSpc>
                <a:spcPct val="150000"/>
              </a:lnSpc>
            </a:pPr>
            <a:endParaRPr lang="pt-BR" sz="2800" smtClean="0"/>
          </a:p>
          <a:p>
            <a:pPr lvl="1" algn="just" eaLnBrk="1" hangingPunct="1">
              <a:lnSpc>
                <a:spcPct val="150000"/>
              </a:lnSpc>
            </a:pPr>
            <a:r>
              <a:rPr lang="pt-BR" sz="2800" smtClean="0"/>
              <a:t>Espaço.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VIGÊNCIA DA LEGISLAÇÃO TRIBUTÁRIA NO TEMPO</a:t>
            </a:r>
            <a:endParaRPr lang="pt-BR" sz="2800" u="sng" dirty="0"/>
          </a:p>
        </p:txBody>
      </p:sp>
      <p:sp>
        <p:nvSpPr>
          <p:cNvPr id="14340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E29A18-11A6-4D3F-8B92-0D4E238E7BAE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pt-BR" smtClean="0"/>
          </a:p>
        </p:txBody>
      </p:sp>
      <p:sp>
        <p:nvSpPr>
          <p:cNvPr id="14341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9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686800" cy="4286250"/>
          </a:xfrm>
        </p:spPr>
        <p:txBody>
          <a:bodyPr>
            <a:normAutofit fontScale="92500" lnSpcReduction="10000"/>
          </a:bodyPr>
          <a:lstStyle/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pt-BR" sz="2600" dirty="0" smtClean="0"/>
              <a:t>Vigência no tempo, em regra, prevalece:</a:t>
            </a:r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pt-BR" sz="2600" dirty="0" smtClean="0"/>
              <a:t>As disposições legais que definem a vigência das normas jurídicas em geral:</a:t>
            </a:r>
          </a:p>
          <a:p>
            <a:pPr marL="621792" lvl="1" algn="just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pt-BR" sz="2600" dirty="0" smtClean="0"/>
              <a:t>Lei de Introdução ao Código Civil (LICC) → 45 dias</a:t>
            </a:r>
          </a:p>
          <a:p>
            <a:pPr marL="621792" lvl="1" algn="just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pt-BR" sz="2200" dirty="0" smtClean="0"/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pt-BR" sz="2200" dirty="0" smtClean="0"/>
              <a:t>	“Art. 1</a:t>
            </a:r>
            <a:r>
              <a:rPr lang="pt-BR" sz="2200" u="sng" baseline="30000" dirty="0" smtClean="0"/>
              <a:t>o</a:t>
            </a:r>
            <a:r>
              <a:rPr lang="pt-BR" sz="2200" dirty="0" smtClean="0"/>
              <a:t>  </a:t>
            </a:r>
            <a:r>
              <a:rPr lang="pt-BR" sz="2200" u="sng" dirty="0" smtClean="0"/>
              <a:t>Salvo disposição contrária</a:t>
            </a:r>
            <a:r>
              <a:rPr lang="pt-BR" sz="2200" dirty="0" smtClean="0"/>
              <a:t>, a </a:t>
            </a:r>
            <a:r>
              <a:rPr lang="pt-BR" sz="2200" u="sng" dirty="0" smtClean="0"/>
              <a:t>lei começa a vigorar</a:t>
            </a:r>
            <a:r>
              <a:rPr lang="pt-BR" sz="2200" dirty="0" smtClean="0"/>
              <a:t> em todo o país </a:t>
            </a:r>
            <a:r>
              <a:rPr lang="pt-BR" sz="2200" u="sng" dirty="0" smtClean="0"/>
              <a:t>quarenta e cinco dias</a:t>
            </a:r>
            <a:r>
              <a:rPr lang="pt-BR" sz="2200" dirty="0" smtClean="0"/>
              <a:t> depois de oficialmente </a:t>
            </a:r>
            <a:r>
              <a:rPr lang="pt-BR" sz="2200" u="sng" dirty="0" smtClean="0"/>
              <a:t>publicada</a:t>
            </a:r>
            <a:r>
              <a:rPr lang="pt-BR" sz="2200" dirty="0" smtClean="0"/>
              <a:t>.” 							        </a:t>
            </a:r>
            <a:r>
              <a:rPr lang="pt-BR" sz="1500" dirty="0" smtClean="0"/>
              <a:t>(LICC)</a:t>
            </a:r>
          </a:p>
          <a:p>
            <a:pPr marL="365760" indent="-256032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None/>
              <a:defRPr/>
            </a:pPr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VIGÊNCIA DA LEGISLAÇÃO TRIBUTÁRIA NO TEMPO</a:t>
            </a:r>
            <a:endParaRPr lang="pt-BR" sz="2800" u="sng" dirty="0"/>
          </a:p>
        </p:txBody>
      </p:sp>
      <p:sp>
        <p:nvSpPr>
          <p:cNvPr id="1536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55DB03-C0FA-482B-A286-1F50F4D32211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t-BR" smtClean="0"/>
          </a:p>
        </p:txBody>
      </p:sp>
      <p:sp>
        <p:nvSpPr>
          <p:cNvPr id="1536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714500"/>
            <a:ext cx="9001125" cy="45720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u="sng" smtClean="0"/>
              <a:t>Desdobramentos</a:t>
            </a:r>
            <a:r>
              <a:rPr lang="pt-BR" sz="2400" b="1" smtClean="0"/>
              <a:t>:</a:t>
            </a:r>
          </a:p>
          <a:p>
            <a:pPr algn="just" eaLnBrk="1" hangingPunct="1">
              <a:lnSpc>
                <a:spcPct val="150000"/>
              </a:lnSpc>
            </a:pPr>
            <a:r>
              <a:rPr lang="pt-BR" sz="2400" smtClean="0"/>
              <a:t>Própria lei –</a:t>
            </a:r>
            <a:r>
              <a:rPr lang="pt-BR" sz="1800" u="sng" smtClean="0"/>
              <a:t>pode trazer</a:t>
            </a:r>
            <a:r>
              <a:rPr lang="pt-BR" sz="2400" smtClean="0"/>
              <a:t>→ data de início da sua vigência;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smtClean="0"/>
              <a:t>Lei –</a:t>
            </a:r>
            <a:r>
              <a:rPr lang="pt-BR" sz="1800" u="sng" smtClean="0"/>
              <a:t>sem vigência no seu bojo</a:t>
            </a:r>
            <a:r>
              <a:rPr lang="pt-BR" sz="2400" smtClean="0">
                <a:latin typeface="Calibri" pitchFamily="34" charset="0"/>
              </a:rPr>
              <a:t>→ vigência = 45 dias da publicação;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smtClean="0">
              <a:latin typeface="Calibri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pt-BR" sz="2400" smtClean="0">
                <a:latin typeface="Calibri" pitchFamily="34" charset="0"/>
              </a:rPr>
              <a:t>Publicação ← </a:t>
            </a:r>
            <a:r>
              <a:rPr lang="pt-BR" sz="2400" i="1" smtClean="0">
                <a:latin typeface="Calibri" pitchFamily="34" charset="0"/>
              </a:rPr>
              <a:t>vacatio legis </a:t>
            </a:r>
            <a:r>
              <a:rPr lang="pt-BR" sz="2400" smtClean="0">
                <a:latin typeface="Calibri" pitchFamily="34" charset="0"/>
              </a:rPr>
              <a:t>→ Vigência.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i="1" dirty="0" smtClean="0"/>
              <a:t>VACATIO LEGIS</a:t>
            </a:r>
            <a:endParaRPr lang="pt-BR" sz="3600" i="1" u="sng" dirty="0"/>
          </a:p>
        </p:txBody>
      </p:sp>
      <p:sp>
        <p:nvSpPr>
          <p:cNvPr id="1638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705282-FA2A-4C7D-A6DE-DCC0A19281D1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pt-BR" smtClean="0"/>
          </a:p>
        </p:txBody>
      </p:sp>
      <p:sp>
        <p:nvSpPr>
          <p:cNvPr id="1638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6390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686800" cy="42862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800" smtClean="0"/>
              <a:t>Publicação ← </a:t>
            </a:r>
            <a:r>
              <a:rPr lang="pt-BR" sz="2800" i="1" smtClean="0"/>
              <a:t>vacatio legis </a:t>
            </a:r>
            <a:r>
              <a:rPr lang="pt-BR" sz="2800" smtClean="0"/>
              <a:t>→ Vigência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BR" sz="2000" smtClean="0"/>
              <a:t>Lei existe;</a:t>
            </a:r>
          </a:p>
          <a:p>
            <a:pPr lvl="1" algn="just" eaLnBrk="1" hangingPunct="1">
              <a:lnSpc>
                <a:spcPct val="150000"/>
              </a:lnSpc>
            </a:pPr>
            <a:endParaRPr lang="pt-BR" sz="2000" smtClean="0"/>
          </a:p>
          <a:p>
            <a:pPr lvl="1" algn="just" eaLnBrk="1" hangingPunct="1">
              <a:lnSpc>
                <a:spcPct val="150000"/>
              </a:lnSpc>
            </a:pPr>
            <a:r>
              <a:rPr lang="pt-BR" sz="2000" smtClean="0"/>
              <a:t>Tem validade;</a:t>
            </a:r>
          </a:p>
          <a:p>
            <a:pPr lvl="1" algn="just" eaLnBrk="1" hangingPunct="1">
              <a:lnSpc>
                <a:spcPct val="150000"/>
              </a:lnSpc>
            </a:pPr>
            <a:endParaRPr lang="pt-BR" sz="2000" smtClean="0"/>
          </a:p>
          <a:p>
            <a:pPr lvl="1" algn="just" eaLnBrk="1" hangingPunct="1">
              <a:lnSpc>
                <a:spcPct val="150000"/>
              </a:lnSpc>
            </a:pPr>
            <a:r>
              <a:rPr lang="pt-BR" sz="2000" smtClean="0"/>
              <a:t>Mas é ainda inábil a produzir efeitos, pela ausência de vigência.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i="1" dirty="0" smtClean="0"/>
              <a:t>VACATIO LEGIS </a:t>
            </a:r>
            <a:r>
              <a:rPr lang="pt-BR" sz="3600" dirty="0" smtClean="0"/>
              <a:t>= VACÂNCIA DA LEI</a:t>
            </a:r>
            <a:endParaRPr lang="pt-BR" sz="3600" u="sng" dirty="0"/>
          </a:p>
        </p:txBody>
      </p:sp>
      <p:sp>
        <p:nvSpPr>
          <p:cNvPr id="17412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F7D475-C55C-45BA-9FBC-023A0CB4EE1F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pt-BR" smtClean="0"/>
          </a:p>
        </p:txBody>
      </p:sp>
      <p:sp>
        <p:nvSpPr>
          <p:cNvPr id="17413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7414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9001125" cy="42862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800" smtClean="0"/>
              <a:t>Vigência da lei –</a:t>
            </a:r>
            <a:r>
              <a:rPr lang="pt-BR" sz="1800" u="sng" smtClean="0"/>
              <a:t>não coincide</a:t>
            </a:r>
            <a:r>
              <a:rPr lang="pt-BR" sz="2800" smtClean="0">
                <a:latin typeface="Calibri" pitchFamily="34" charset="0"/>
              </a:rPr>
              <a:t>→ publicação → </a:t>
            </a:r>
            <a:r>
              <a:rPr lang="pt-BR" sz="2800" i="1" smtClean="0">
                <a:latin typeface="Calibri" pitchFamily="34" charset="0"/>
              </a:rPr>
              <a:t>vacatio legis</a:t>
            </a:r>
          </a:p>
          <a:p>
            <a:pPr algn="just" eaLnBrk="1" hangingPunct="1">
              <a:lnSpc>
                <a:spcPct val="150000"/>
              </a:lnSpc>
            </a:pPr>
            <a:endParaRPr lang="pt-BR" sz="2800" i="1" smtClean="0">
              <a:latin typeface="Calibri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pt-BR" sz="2800" smtClean="0"/>
              <a:t>Na maioria das leis tributária: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BR" sz="2400" smtClean="0"/>
              <a:t>Data de publicação –</a:t>
            </a:r>
            <a:r>
              <a:rPr lang="pt-BR" sz="1400" u="sng" smtClean="0"/>
              <a:t>coincide</a:t>
            </a:r>
            <a:r>
              <a:rPr lang="pt-BR" sz="2400" smtClean="0">
                <a:latin typeface="Calibri" pitchFamily="34" charset="0"/>
              </a:rPr>
              <a:t>→ vigência</a:t>
            </a:r>
          </a:p>
          <a:p>
            <a:pPr lvl="2" algn="just" eaLnBrk="1" hangingPunct="1">
              <a:lnSpc>
                <a:spcPct val="150000"/>
              </a:lnSpc>
            </a:pPr>
            <a:r>
              <a:rPr lang="pt-BR" sz="2200" smtClean="0">
                <a:latin typeface="Calibri" pitchFamily="34" charset="0"/>
              </a:rPr>
              <a:t>Entram em vigor → na data da publicação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1662</TotalTime>
  <Words>993</Words>
  <Application>Microsoft Office PowerPoint</Application>
  <PresentationFormat>Apresentação na tela (4:3)</PresentationFormat>
  <Paragraphs>321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3" baseType="lpstr">
      <vt:lpstr>Concurso</vt:lpstr>
      <vt:lpstr>DISCIPLINA: Direito Tributário</vt:lpstr>
      <vt:lpstr>VIGÊNCIA ≠ EFICÁCIA</vt:lpstr>
      <vt:lpstr>VIGÊNCIA ≠ EFICÁCIA</vt:lpstr>
      <vt:lpstr>APENAS LEI VIGENTE → INCIDIR</vt:lpstr>
      <vt:lpstr>VIGÊNCIA DA LEGISLAÇÃO TRIBUTÁRIA</vt:lpstr>
      <vt:lpstr>VIGÊNCIA DA LEGISLAÇÃO TRIBUTÁRIA NO TEMPO</vt:lpstr>
      <vt:lpstr>VIGÊNCIA DA LEGISLAÇÃO TRIBUTÁRIA NO TEMPO</vt:lpstr>
      <vt:lpstr>VACATIO LEGIS</vt:lpstr>
      <vt:lpstr>VACATIO LEGIS = VACÂNCIA DA LEI</vt:lpstr>
      <vt:lpstr>VIGÊNCIA X EFICÁCIA</vt:lpstr>
      <vt:lpstr>VIGÊNCIA X EFICÁCIA</vt:lpstr>
      <vt:lpstr>VIGÊNCIA X EFICÁCIA</vt:lpstr>
      <vt:lpstr>VIGÊNCIA X EFICÁCIA</vt:lpstr>
      <vt:lpstr>VIGÊNCIA X FATO GERADOR</vt:lpstr>
      <vt:lpstr>VIGÊNCIA X FATO GERADOR</vt:lpstr>
      <vt:lpstr>EXERCÍCIO</vt:lpstr>
      <vt:lpstr>EXERCÍCIO: resposta</vt:lpstr>
      <vt:lpstr>VIGÊNCIA DA LEI CESSA DE 2 FORMAS:</vt:lpstr>
      <vt:lpstr>LICC</vt:lpstr>
      <vt:lpstr>NÃO HÁ REPRISTINAÇÃO</vt:lpstr>
      <vt:lpstr>Slide 21</vt:lpstr>
      <vt:lpstr>VIGÊNCIA DA LEGISLAÇÃO TRIBUTÁRIA NO TEMPO</vt:lpstr>
      <vt:lpstr>VIGÊNCIA DA LEGISLAÇÃO TRIBUTÁRIA NO TEMPO</vt:lpstr>
      <vt:lpstr>NORMAS COMPLEMENTARES</vt:lpstr>
      <vt:lpstr>VIGÊNCIA DAS NORMAS COMPLEMENTARES</vt:lpstr>
      <vt:lpstr>VIGÊNCIA DA LEGISLAÇÃO TRIBUTÁRIA NO TEMPO</vt:lpstr>
      <vt:lpstr>INCONSTITUCIONALIDADE ?</vt:lpstr>
      <vt:lpstr>INCONSTITUCIONALIDADE ?</vt:lpstr>
      <vt:lpstr>INCONSTITUCIONALIDADE ?</vt:lpstr>
      <vt:lpstr>VIGÊNCIA DA LEGISLAÇÃO TRIBUTÁRIA NO ESPAÇO</vt:lpstr>
      <vt:lpstr>EXTRATERRITORIALIDADE DA NORMA TRIBUTÁRIA</vt:lpstr>
      <vt:lpstr>BOA TARDE!   BOA NOITE!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205</cp:revision>
  <dcterms:created xsi:type="dcterms:W3CDTF">2011-02-08T02:22:21Z</dcterms:created>
  <dcterms:modified xsi:type="dcterms:W3CDTF">2012-03-08T16:37:40Z</dcterms:modified>
</cp:coreProperties>
</file>