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45"/>
  </p:notesMasterIdLst>
  <p:sldIdLst>
    <p:sldId id="370" r:id="rId2"/>
    <p:sldId id="301" r:id="rId3"/>
    <p:sldId id="293" r:id="rId4"/>
    <p:sldId id="340" r:id="rId5"/>
    <p:sldId id="341" r:id="rId6"/>
    <p:sldId id="342" r:id="rId7"/>
    <p:sldId id="343" r:id="rId8"/>
    <p:sldId id="344" r:id="rId9"/>
    <p:sldId id="346" r:id="rId10"/>
    <p:sldId id="345" r:id="rId11"/>
    <p:sldId id="347" r:id="rId12"/>
    <p:sldId id="349" r:id="rId13"/>
    <p:sldId id="348" r:id="rId14"/>
    <p:sldId id="284" r:id="rId15"/>
    <p:sldId id="350" r:id="rId16"/>
    <p:sldId id="351" r:id="rId17"/>
    <p:sldId id="352" r:id="rId18"/>
    <p:sldId id="303" r:id="rId19"/>
    <p:sldId id="302" r:id="rId20"/>
    <p:sldId id="304" r:id="rId21"/>
    <p:sldId id="353" r:id="rId22"/>
    <p:sldId id="354" r:id="rId23"/>
    <p:sldId id="355" r:id="rId24"/>
    <p:sldId id="356" r:id="rId25"/>
    <p:sldId id="357" r:id="rId26"/>
    <p:sldId id="358" r:id="rId27"/>
    <p:sldId id="305" r:id="rId28"/>
    <p:sldId id="359" r:id="rId29"/>
    <p:sldId id="360" r:id="rId30"/>
    <p:sldId id="361" r:id="rId31"/>
    <p:sldId id="362" r:id="rId32"/>
    <p:sldId id="307" r:id="rId33"/>
    <p:sldId id="363" r:id="rId34"/>
    <p:sldId id="364" r:id="rId35"/>
    <p:sldId id="308" r:id="rId36"/>
    <p:sldId id="310" r:id="rId37"/>
    <p:sldId id="309" r:id="rId38"/>
    <p:sldId id="365" r:id="rId39"/>
    <p:sldId id="366" r:id="rId40"/>
    <p:sldId id="367" r:id="rId41"/>
    <p:sldId id="368" r:id="rId42"/>
    <p:sldId id="369" r:id="rId43"/>
    <p:sldId id="339" r:id="rId44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81" autoAdjust="0"/>
  </p:normalViewPr>
  <p:slideViewPr>
    <p:cSldViewPr>
      <p:cViewPr varScale="1">
        <p:scale>
          <a:sx n="82" d="100"/>
          <a:sy n="82" d="100"/>
        </p:scale>
        <p:origin x="-1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52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2E1710-15D2-4095-93D2-6C6A5F48D74A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</dgm:pt>
    <dgm:pt modelId="{71D28C35-6E1C-4FC9-B2FB-A925085250A2}">
      <dgm:prSet phldrT="[Texto]" custT="1"/>
      <dgm:spPr/>
      <dgm:t>
        <a:bodyPr/>
        <a:lstStyle/>
        <a:p>
          <a:r>
            <a:rPr lang="pt-BR" sz="2200" b="1" u="sng" dirty="0" smtClean="0"/>
            <a:t>NATUREZA FEDERAL</a:t>
          </a:r>
        </a:p>
        <a:p>
          <a:r>
            <a:rPr lang="pt-BR" sz="2000" dirty="0" smtClean="0"/>
            <a:t>Se referem à Competência Tributária da União</a:t>
          </a:r>
          <a:endParaRPr lang="pt-BR" sz="2000" dirty="0"/>
        </a:p>
      </dgm:t>
    </dgm:pt>
    <dgm:pt modelId="{315E756D-1B30-4658-847F-D40B453C566D}" type="parTrans" cxnId="{0DF36D4C-F09F-492C-B292-9E92F2860E1F}">
      <dgm:prSet/>
      <dgm:spPr/>
      <dgm:t>
        <a:bodyPr/>
        <a:lstStyle/>
        <a:p>
          <a:endParaRPr lang="pt-BR"/>
        </a:p>
      </dgm:t>
    </dgm:pt>
    <dgm:pt modelId="{507817FC-5C13-40BF-89D1-6BCA328B8BF4}" type="sibTrans" cxnId="{0DF36D4C-F09F-492C-B292-9E92F2860E1F}">
      <dgm:prSet/>
      <dgm:spPr/>
      <dgm:t>
        <a:bodyPr/>
        <a:lstStyle/>
        <a:p>
          <a:endParaRPr lang="pt-BR"/>
        </a:p>
      </dgm:t>
    </dgm:pt>
    <dgm:pt modelId="{578CB543-AF89-4628-B787-179031F2BDD0}">
      <dgm:prSet phldrT="[Texto]" custT="1"/>
      <dgm:spPr/>
      <dgm:t>
        <a:bodyPr/>
        <a:lstStyle/>
        <a:p>
          <a:r>
            <a:rPr lang="pt-BR" sz="2200" b="1" u="sng" dirty="0" smtClean="0"/>
            <a:t>NATUREZA NACIONAL</a:t>
          </a:r>
        </a:p>
        <a:p>
          <a:r>
            <a:rPr lang="pt-BR" sz="1800" dirty="0" smtClean="0"/>
            <a:t>Subordinam todos os entes federados</a:t>
          </a:r>
        </a:p>
        <a:p>
          <a:r>
            <a:rPr lang="pt-BR" sz="1800" dirty="0" smtClean="0"/>
            <a:t>União, Estados, Municípios</a:t>
          </a:r>
          <a:endParaRPr lang="pt-BR" sz="1800" dirty="0"/>
        </a:p>
      </dgm:t>
    </dgm:pt>
    <dgm:pt modelId="{738120D7-AD3F-4AC1-9F17-661685347D08}" type="parTrans" cxnId="{84C13DC7-1C9B-4A93-9B7F-1114DA027084}">
      <dgm:prSet/>
      <dgm:spPr/>
      <dgm:t>
        <a:bodyPr/>
        <a:lstStyle/>
        <a:p>
          <a:endParaRPr lang="pt-BR"/>
        </a:p>
      </dgm:t>
    </dgm:pt>
    <dgm:pt modelId="{BE488938-2371-4E6D-9393-7DA0C40F1800}" type="sibTrans" cxnId="{84C13DC7-1C9B-4A93-9B7F-1114DA027084}">
      <dgm:prSet/>
      <dgm:spPr/>
      <dgm:t>
        <a:bodyPr/>
        <a:lstStyle/>
        <a:p>
          <a:endParaRPr lang="pt-BR"/>
        </a:p>
      </dgm:t>
    </dgm:pt>
    <dgm:pt modelId="{92E87D48-C3CF-4E5A-A3C4-914EEDB52BF6}" type="pres">
      <dgm:prSet presAssocID="{212E1710-15D2-4095-93D2-6C6A5F48D74A}" presName="Name0" presStyleCnt="0">
        <dgm:presLayoutVars>
          <dgm:dir/>
          <dgm:resizeHandles val="exact"/>
        </dgm:presLayoutVars>
      </dgm:prSet>
      <dgm:spPr/>
    </dgm:pt>
    <dgm:pt modelId="{7DDB03F7-EA66-4FF7-B130-769925BA8F25}" type="pres">
      <dgm:prSet presAssocID="{212E1710-15D2-4095-93D2-6C6A5F48D74A}" presName="fgShape" presStyleLbl="fgShp" presStyleIdx="0" presStyleCnt="1"/>
      <dgm:spPr/>
    </dgm:pt>
    <dgm:pt modelId="{B5C34996-76C2-4E18-9802-6AB805BC75C7}" type="pres">
      <dgm:prSet presAssocID="{212E1710-15D2-4095-93D2-6C6A5F48D74A}" presName="linComp" presStyleCnt="0"/>
      <dgm:spPr/>
    </dgm:pt>
    <dgm:pt modelId="{0EC8E887-91BB-419C-BD92-7ECFB8B6051B}" type="pres">
      <dgm:prSet presAssocID="{71D28C35-6E1C-4FC9-B2FB-A925085250A2}" presName="compNode" presStyleCnt="0"/>
      <dgm:spPr/>
    </dgm:pt>
    <dgm:pt modelId="{E1CCD1E2-E4A4-4A52-8D32-31F2500EB278}" type="pres">
      <dgm:prSet presAssocID="{71D28C35-6E1C-4FC9-B2FB-A925085250A2}" presName="bkgdShape" presStyleLbl="node1" presStyleIdx="0" presStyleCnt="2"/>
      <dgm:spPr/>
      <dgm:t>
        <a:bodyPr/>
        <a:lstStyle/>
        <a:p>
          <a:endParaRPr lang="pt-BR"/>
        </a:p>
      </dgm:t>
    </dgm:pt>
    <dgm:pt modelId="{C47A2E20-69CA-422B-ABF2-CC613B817355}" type="pres">
      <dgm:prSet presAssocID="{71D28C35-6E1C-4FC9-B2FB-A925085250A2}" presName="node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0FE61CC-1D4B-4FEF-9BF8-F5C9B471E70E}" type="pres">
      <dgm:prSet presAssocID="{71D28C35-6E1C-4FC9-B2FB-A925085250A2}" presName="invisiNode" presStyleLbl="node1" presStyleIdx="0" presStyleCnt="2"/>
      <dgm:spPr/>
    </dgm:pt>
    <dgm:pt modelId="{49271605-B2D0-48BE-A4AE-EF674C343321}" type="pres">
      <dgm:prSet presAssocID="{71D28C35-6E1C-4FC9-B2FB-A925085250A2}" presName="imagNode" presStyleLbl="fgImgPlace1" presStyleIdx="0" presStyleCnt="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6927121A-00BE-4C06-BFD7-409BA5933E47}" type="pres">
      <dgm:prSet presAssocID="{507817FC-5C13-40BF-89D1-6BCA328B8BF4}" presName="sibTrans" presStyleLbl="sibTrans2D1" presStyleIdx="0" presStyleCnt="0"/>
      <dgm:spPr/>
      <dgm:t>
        <a:bodyPr/>
        <a:lstStyle/>
        <a:p>
          <a:endParaRPr lang="pt-BR"/>
        </a:p>
      </dgm:t>
    </dgm:pt>
    <dgm:pt modelId="{8132E0D1-70F9-44A8-B0D6-7D2E8BA2C75B}" type="pres">
      <dgm:prSet presAssocID="{578CB543-AF89-4628-B787-179031F2BDD0}" presName="compNode" presStyleCnt="0"/>
      <dgm:spPr/>
    </dgm:pt>
    <dgm:pt modelId="{6CE91E95-463B-47CF-B55E-1AB6B58AE8AC}" type="pres">
      <dgm:prSet presAssocID="{578CB543-AF89-4628-B787-179031F2BDD0}" presName="bkgdShape" presStyleLbl="node1" presStyleIdx="1" presStyleCnt="2"/>
      <dgm:spPr/>
      <dgm:t>
        <a:bodyPr/>
        <a:lstStyle/>
        <a:p>
          <a:endParaRPr lang="pt-BR"/>
        </a:p>
      </dgm:t>
    </dgm:pt>
    <dgm:pt modelId="{39E48F59-0548-46B0-9027-AEAE3FEFD60B}" type="pres">
      <dgm:prSet presAssocID="{578CB543-AF89-4628-B787-179031F2BDD0}" presName="node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D992E19-5D70-4F52-980E-BBB07FFD5AF6}" type="pres">
      <dgm:prSet presAssocID="{578CB543-AF89-4628-B787-179031F2BDD0}" presName="invisiNode" presStyleLbl="node1" presStyleIdx="1" presStyleCnt="2"/>
      <dgm:spPr/>
    </dgm:pt>
    <dgm:pt modelId="{93B1B5DD-3A36-4BB7-87DC-05188EDB6539}" type="pres">
      <dgm:prSet presAssocID="{578CB543-AF89-4628-B787-179031F2BDD0}" presName="imagNode" presStyleLbl="fgImgPlace1" presStyleIdx="1" presStyleCnt="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</dgm:ptLst>
  <dgm:cxnLst>
    <dgm:cxn modelId="{CF6086CF-64BE-4B35-A703-550C63F74DB8}" type="presOf" srcId="{578CB543-AF89-4628-B787-179031F2BDD0}" destId="{39E48F59-0548-46B0-9027-AEAE3FEFD60B}" srcOrd="1" destOrd="0" presId="urn:microsoft.com/office/officeart/2005/8/layout/hList7"/>
    <dgm:cxn modelId="{81607346-09D6-4168-BE39-9519E132F5D3}" type="presOf" srcId="{71D28C35-6E1C-4FC9-B2FB-A925085250A2}" destId="{E1CCD1E2-E4A4-4A52-8D32-31F2500EB278}" srcOrd="0" destOrd="0" presId="urn:microsoft.com/office/officeart/2005/8/layout/hList7"/>
    <dgm:cxn modelId="{84C13DC7-1C9B-4A93-9B7F-1114DA027084}" srcId="{212E1710-15D2-4095-93D2-6C6A5F48D74A}" destId="{578CB543-AF89-4628-B787-179031F2BDD0}" srcOrd="1" destOrd="0" parTransId="{738120D7-AD3F-4AC1-9F17-661685347D08}" sibTransId="{BE488938-2371-4E6D-9393-7DA0C40F1800}"/>
    <dgm:cxn modelId="{5C3F3708-269B-4C63-AC9B-544311C1BCA4}" type="presOf" srcId="{507817FC-5C13-40BF-89D1-6BCA328B8BF4}" destId="{6927121A-00BE-4C06-BFD7-409BA5933E47}" srcOrd="0" destOrd="0" presId="urn:microsoft.com/office/officeart/2005/8/layout/hList7"/>
    <dgm:cxn modelId="{95ADE795-CEBD-4160-AD0A-4CA19A65FCC6}" type="presOf" srcId="{212E1710-15D2-4095-93D2-6C6A5F48D74A}" destId="{92E87D48-C3CF-4E5A-A3C4-914EEDB52BF6}" srcOrd="0" destOrd="0" presId="urn:microsoft.com/office/officeart/2005/8/layout/hList7"/>
    <dgm:cxn modelId="{6C42635E-9BBD-46D1-BF40-81C4E7F73ED5}" type="presOf" srcId="{71D28C35-6E1C-4FC9-B2FB-A925085250A2}" destId="{C47A2E20-69CA-422B-ABF2-CC613B817355}" srcOrd="1" destOrd="0" presId="urn:microsoft.com/office/officeart/2005/8/layout/hList7"/>
    <dgm:cxn modelId="{F36FAAE4-FF97-4CCA-8C75-8F351E02CC63}" type="presOf" srcId="{578CB543-AF89-4628-B787-179031F2BDD0}" destId="{6CE91E95-463B-47CF-B55E-1AB6B58AE8AC}" srcOrd="0" destOrd="0" presId="urn:microsoft.com/office/officeart/2005/8/layout/hList7"/>
    <dgm:cxn modelId="{0DF36D4C-F09F-492C-B292-9E92F2860E1F}" srcId="{212E1710-15D2-4095-93D2-6C6A5F48D74A}" destId="{71D28C35-6E1C-4FC9-B2FB-A925085250A2}" srcOrd="0" destOrd="0" parTransId="{315E756D-1B30-4658-847F-D40B453C566D}" sibTransId="{507817FC-5C13-40BF-89D1-6BCA328B8BF4}"/>
    <dgm:cxn modelId="{3E1A85F5-4D34-4BE2-903E-1816AA9577E3}" type="presParOf" srcId="{92E87D48-C3CF-4E5A-A3C4-914EEDB52BF6}" destId="{7DDB03F7-EA66-4FF7-B130-769925BA8F25}" srcOrd="0" destOrd="0" presId="urn:microsoft.com/office/officeart/2005/8/layout/hList7"/>
    <dgm:cxn modelId="{5DAEE79C-44DA-4191-AD20-3DB20E0ECA76}" type="presParOf" srcId="{92E87D48-C3CF-4E5A-A3C4-914EEDB52BF6}" destId="{B5C34996-76C2-4E18-9802-6AB805BC75C7}" srcOrd="1" destOrd="0" presId="urn:microsoft.com/office/officeart/2005/8/layout/hList7"/>
    <dgm:cxn modelId="{5FC20A6B-E7B4-4DA6-88C7-AE7B13F4BA39}" type="presParOf" srcId="{B5C34996-76C2-4E18-9802-6AB805BC75C7}" destId="{0EC8E887-91BB-419C-BD92-7ECFB8B6051B}" srcOrd="0" destOrd="0" presId="urn:microsoft.com/office/officeart/2005/8/layout/hList7"/>
    <dgm:cxn modelId="{67269DD9-AAA7-4D87-9092-FBE06EC02BA5}" type="presParOf" srcId="{0EC8E887-91BB-419C-BD92-7ECFB8B6051B}" destId="{E1CCD1E2-E4A4-4A52-8D32-31F2500EB278}" srcOrd="0" destOrd="0" presId="urn:microsoft.com/office/officeart/2005/8/layout/hList7"/>
    <dgm:cxn modelId="{286021B3-FF4C-4F0E-AED2-9FFCA757DB16}" type="presParOf" srcId="{0EC8E887-91BB-419C-BD92-7ECFB8B6051B}" destId="{C47A2E20-69CA-422B-ABF2-CC613B817355}" srcOrd="1" destOrd="0" presId="urn:microsoft.com/office/officeart/2005/8/layout/hList7"/>
    <dgm:cxn modelId="{EB7A55D4-5165-4042-A8E5-DBFAB6F51BAB}" type="presParOf" srcId="{0EC8E887-91BB-419C-BD92-7ECFB8B6051B}" destId="{80FE61CC-1D4B-4FEF-9BF8-F5C9B471E70E}" srcOrd="2" destOrd="0" presId="urn:microsoft.com/office/officeart/2005/8/layout/hList7"/>
    <dgm:cxn modelId="{EF736A14-71CB-4761-AFA5-EE73583B53C7}" type="presParOf" srcId="{0EC8E887-91BB-419C-BD92-7ECFB8B6051B}" destId="{49271605-B2D0-48BE-A4AE-EF674C343321}" srcOrd="3" destOrd="0" presId="urn:microsoft.com/office/officeart/2005/8/layout/hList7"/>
    <dgm:cxn modelId="{5E11B579-4DDF-42A9-918A-3671D316F031}" type="presParOf" srcId="{B5C34996-76C2-4E18-9802-6AB805BC75C7}" destId="{6927121A-00BE-4C06-BFD7-409BA5933E47}" srcOrd="1" destOrd="0" presId="urn:microsoft.com/office/officeart/2005/8/layout/hList7"/>
    <dgm:cxn modelId="{DF312B83-2104-4668-AD63-E38C7A118BBD}" type="presParOf" srcId="{B5C34996-76C2-4E18-9802-6AB805BC75C7}" destId="{8132E0D1-70F9-44A8-B0D6-7D2E8BA2C75B}" srcOrd="2" destOrd="0" presId="urn:microsoft.com/office/officeart/2005/8/layout/hList7"/>
    <dgm:cxn modelId="{C7BB626B-8B40-4164-AEF4-BDC9C74A75DA}" type="presParOf" srcId="{8132E0D1-70F9-44A8-B0D6-7D2E8BA2C75B}" destId="{6CE91E95-463B-47CF-B55E-1AB6B58AE8AC}" srcOrd="0" destOrd="0" presId="urn:microsoft.com/office/officeart/2005/8/layout/hList7"/>
    <dgm:cxn modelId="{501786D5-9C56-4D11-8B6E-ED164FAF873B}" type="presParOf" srcId="{8132E0D1-70F9-44A8-B0D6-7D2E8BA2C75B}" destId="{39E48F59-0548-46B0-9027-AEAE3FEFD60B}" srcOrd="1" destOrd="0" presId="urn:microsoft.com/office/officeart/2005/8/layout/hList7"/>
    <dgm:cxn modelId="{43CFB2DB-5F98-44AE-BB13-F7243DFAAE64}" type="presParOf" srcId="{8132E0D1-70F9-44A8-B0D6-7D2E8BA2C75B}" destId="{7D992E19-5D70-4F52-980E-BBB07FFD5AF6}" srcOrd="2" destOrd="0" presId="urn:microsoft.com/office/officeart/2005/8/layout/hList7"/>
    <dgm:cxn modelId="{8BC69AC7-3823-4D1D-8161-18E67C918DBC}" type="presParOf" srcId="{8132E0D1-70F9-44A8-B0D6-7D2E8BA2C75B}" destId="{93B1B5DD-3A36-4BB7-87DC-05188EDB6539}" srcOrd="3" destOrd="0" presId="urn:microsoft.com/office/officeart/2005/8/layout/hList7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FAB125-2FB0-4F74-B7F8-C072E7B3204D}" type="datetimeFigureOut">
              <a:rPr lang="pt-BR" smtClean="0"/>
              <a:pPr/>
              <a:t>20/2/2012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CC91C2-83FF-485C-BD48-D5D83B5AA5D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ângulo retângul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grpSp>
        <p:nvGrpSpPr>
          <p:cNvPr id="2" name="Grupo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orma liv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ector reto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1907416-6E13-46BF-99F8-11D9FA659DAF}" type="datetime1">
              <a:rPr lang="pt-BR" smtClean="0"/>
              <a:pPr/>
              <a:t>20/2/2012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6076BE-0688-4DBB-B329-6F2AD2A7E9B2}" type="datetime1">
              <a:rPr lang="pt-BR" smtClean="0"/>
              <a:pPr/>
              <a:t>20/2/2012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DF491A-9D25-4F94-8DAC-D0859AB5418B}" type="datetime1">
              <a:rPr lang="pt-BR" smtClean="0"/>
              <a:pPr/>
              <a:t>20/2/2012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046A70-B073-409A-8B3C-EB9886C9EA09}" type="datetime1">
              <a:rPr lang="pt-BR" smtClean="0"/>
              <a:pPr/>
              <a:t>20/2/2012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23F1F1-6A0C-4FA8-A7EF-74143ED1BCCF}" type="datetime1">
              <a:rPr lang="pt-BR" smtClean="0"/>
              <a:pPr/>
              <a:t>20/2/2012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Divis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Divis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B47E22-E225-475F-90D2-7A82F23B5D6C}" type="datetime1">
              <a:rPr lang="pt-BR" smtClean="0"/>
              <a:pPr/>
              <a:t>20/2/2012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E53FC3-B5F3-4A17-AAB2-C21D160B8CC6}" type="datetime1">
              <a:rPr lang="pt-BR" smtClean="0"/>
              <a:pPr/>
              <a:t>20/2/2012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E48F9C-FC46-492F-A5DF-F26DC8E571FA}" type="datetime1">
              <a:rPr lang="pt-BR" smtClean="0"/>
              <a:pPr/>
              <a:t>20/2/2012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494B2F-6E9F-4617-B12B-F6B05E00ABC9}" type="datetime1">
              <a:rPr lang="pt-BR" smtClean="0"/>
              <a:pPr/>
              <a:t>20/2/2012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183B799-FD2D-4663-A84F-39A848328550}" type="datetime1">
              <a:rPr lang="pt-BR" smtClean="0"/>
              <a:pPr/>
              <a:t>20/2/2012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E205800-F4CC-4895-BB42-0B642E094490}" type="datetime1">
              <a:rPr lang="pt-BR" smtClean="0"/>
              <a:pPr/>
              <a:t>20/2/2012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orma livre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ângulo retângu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ector reto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ivis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Divis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8C2F634-58F1-41A0-B8A1-FA9708D35DBC}" type="datetime1">
              <a:rPr lang="pt-BR" smtClean="0"/>
              <a:pPr/>
              <a:t>20/2/2012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pr.miranda@gmail.com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professormiranda.blogspot.com/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v_3UV_-Czik&amp;feature=related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857256"/>
          </a:xfrm>
        </p:spPr>
        <p:txBody>
          <a:bodyPr>
            <a:normAutofit/>
          </a:bodyPr>
          <a:lstStyle/>
          <a:p>
            <a:pPr algn="ctr"/>
            <a:r>
              <a:rPr lang="pt-BR" sz="3200" u="sng" dirty="0" smtClean="0"/>
              <a:t>DISCIPLINA: Direito Tributário</a:t>
            </a:r>
            <a:endParaRPr lang="pt-BR" sz="3200" u="sng" dirty="0"/>
          </a:p>
        </p:txBody>
      </p:sp>
      <p:pic>
        <p:nvPicPr>
          <p:cNvPr id="4" name="Imagem 3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m 4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ubtítulo 2"/>
          <p:cNvSpPr>
            <a:spLocks noGrp="1"/>
          </p:cNvSpPr>
          <p:nvPr>
            <p:ph type="subTitle" idx="1"/>
          </p:nvPr>
        </p:nvSpPr>
        <p:spPr>
          <a:xfrm>
            <a:off x="142844" y="1142984"/>
            <a:ext cx="8715436" cy="3857652"/>
          </a:xfrm>
        </p:spPr>
        <p:txBody>
          <a:bodyPr>
            <a:normAutofit fontScale="47500" lnSpcReduction="20000"/>
          </a:bodyPr>
          <a:lstStyle/>
          <a:p>
            <a:pPr algn="l"/>
            <a:r>
              <a:rPr lang="pt-BR" sz="4200" dirty="0" smtClean="0"/>
              <a:t>AULA 2 </a:t>
            </a:r>
            <a:r>
              <a:rPr lang="pt-BR" sz="4200" smtClean="0"/>
              <a:t>_ FONTES DO DIREITO TRIBUTÁRIO</a:t>
            </a:r>
            <a:endParaRPr lang="pt-BR" sz="4200" dirty="0" smtClean="0"/>
          </a:p>
          <a:p>
            <a:pPr algn="l"/>
            <a:endParaRPr lang="pt-BR" sz="4200" dirty="0" smtClean="0"/>
          </a:p>
          <a:p>
            <a:pPr algn="l"/>
            <a:r>
              <a:rPr lang="pt-BR" sz="2900" dirty="0" smtClean="0"/>
              <a:t>Prof. </a:t>
            </a:r>
            <a:r>
              <a:rPr lang="pt-BR" sz="2900" dirty="0" err="1" smtClean="0"/>
              <a:t>Msc</a:t>
            </a:r>
            <a:r>
              <a:rPr lang="pt-BR" sz="2900" dirty="0" smtClean="0"/>
              <a:t>. João Paulo Rocha de Miranda</a:t>
            </a:r>
          </a:p>
          <a:p>
            <a:pPr algn="l"/>
            <a:r>
              <a:rPr lang="pt-BR" sz="2900" dirty="0" smtClean="0"/>
              <a:t>Advogado (UFMT) e  </a:t>
            </a:r>
            <a:r>
              <a:rPr lang="pt-BR" sz="2900" dirty="0" err="1" smtClean="0"/>
              <a:t>Zootecnista</a:t>
            </a:r>
            <a:r>
              <a:rPr lang="pt-BR" sz="2900" dirty="0" smtClean="0"/>
              <a:t> (UFSM)</a:t>
            </a:r>
          </a:p>
          <a:p>
            <a:pPr algn="l"/>
            <a:r>
              <a:rPr lang="pt-BR" sz="2900" dirty="0" smtClean="0"/>
              <a:t>Mestre em Direito Agroambiental (UFMT)</a:t>
            </a:r>
          </a:p>
          <a:p>
            <a:pPr algn="l"/>
            <a:r>
              <a:rPr lang="pt-BR" sz="2900" dirty="0" smtClean="0"/>
              <a:t>Especialista em Sociedade e Desenvolvimento Regional (UFMT)</a:t>
            </a:r>
          </a:p>
          <a:p>
            <a:pPr algn="l"/>
            <a:r>
              <a:rPr lang="pt-BR" sz="2900" dirty="0" smtClean="0"/>
              <a:t>Especialista em Direito Ambiental e desenvolvimento Sustentável (FESPMP-MT/UNIC)</a:t>
            </a:r>
          </a:p>
          <a:p>
            <a:pPr algn="l"/>
            <a:r>
              <a:rPr lang="pt-BR" sz="2900" dirty="0" smtClean="0"/>
              <a:t>Membro Comissão Meio Ambiente OAB-MT</a:t>
            </a:r>
          </a:p>
          <a:p>
            <a:pPr algn="l"/>
            <a:r>
              <a:rPr lang="pt-BR" sz="2900" dirty="0" smtClean="0"/>
              <a:t>Membro da Comissão Nacional de Saúde Ambiental do CFMVZ</a:t>
            </a:r>
          </a:p>
          <a:p>
            <a:pPr algn="l"/>
            <a:endParaRPr lang="pt-BR" sz="2900" dirty="0" smtClean="0"/>
          </a:p>
          <a:p>
            <a:pPr algn="l"/>
            <a:r>
              <a:rPr lang="pt-BR" sz="2900" dirty="0" smtClean="0"/>
              <a:t>CONTATOS:</a:t>
            </a:r>
          </a:p>
          <a:p>
            <a:pPr algn="l"/>
            <a:r>
              <a:rPr lang="pt-BR" sz="2900" dirty="0" err="1" smtClean="0"/>
              <a:t>E-mail</a:t>
            </a:r>
            <a:r>
              <a:rPr lang="pt-BR" sz="2900" dirty="0" smtClean="0"/>
              <a:t>: </a:t>
            </a:r>
            <a:r>
              <a:rPr lang="pt-BR" sz="2900" dirty="0" smtClean="0">
                <a:hlinkClick r:id="rId3"/>
              </a:rPr>
              <a:t>jpr.miranda@gmail.com</a:t>
            </a:r>
            <a:endParaRPr lang="pt-BR" sz="2900" dirty="0" smtClean="0"/>
          </a:p>
          <a:p>
            <a:pPr algn="l"/>
            <a:endParaRPr lang="pt-BR" sz="2900" dirty="0" smtClean="0"/>
          </a:p>
          <a:p>
            <a:pPr algn="l"/>
            <a:r>
              <a:rPr lang="pt-BR" sz="2900" dirty="0" err="1" smtClean="0"/>
              <a:t>Skype</a:t>
            </a:r>
            <a:r>
              <a:rPr lang="pt-BR" sz="2900" dirty="0" smtClean="0"/>
              <a:t>: </a:t>
            </a:r>
            <a:r>
              <a:rPr lang="pt-BR" sz="2900" dirty="0" err="1" smtClean="0"/>
              <a:t>jpr</a:t>
            </a:r>
            <a:r>
              <a:rPr lang="pt-BR" sz="2900" dirty="0" smtClean="0"/>
              <a:t>.</a:t>
            </a:r>
            <a:r>
              <a:rPr lang="pt-BR" sz="2900" dirty="0" err="1" smtClean="0"/>
              <a:t>miranda</a:t>
            </a:r>
            <a:endParaRPr lang="pt-BR" sz="2900" dirty="0" smtClean="0"/>
          </a:p>
          <a:p>
            <a:pPr algn="l"/>
            <a:endParaRPr lang="pt-BR" sz="2900" dirty="0" smtClean="0"/>
          </a:p>
          <a:p>
            <a:pPr algn="l"/>
            <a:r>
              <a:rPr lang="pt-BR" sz="2900" dirty="0" smtClean="0"/>
              <a:t>Blog: </a:t>
            </a:r>
            <a:r>
              <a:rPr lang="pt-BR" sz="2900" dirty="0" smtClean="0">
                <a:hlinkClick r:id="rId4"/>
              </a:rPr>
              <a:t>http://professormiranda.blogspot.com/</a:t>
            </a:r>
            <a:endParaRPr lang="pt-BR" sz="2900" dirty="0" smtClean="0"/>
          </a:p>
          <a:p>
            <a:pPr algn="l"/>
            <a:endParaRPr lang="pt-BR" sz="15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857256"/>
          </a:xfrm>
        </p:spPr>
        <p:txBody>
          <a:bodyPr>
            <a:normAutofit/>
          </a:bodyPr>
          <a:lstStyle/>
          <a:p>
            <a:pPr algn="ctr"/>
            <a:r>
              <a:rPr lang="pt-BR" dirty="0" smtClean="0"/>
              <a:t>LEIS ORDINÁRIAS</a:t>
            </a:r>
            <a:endParaRPr lang="pt-BR" dirty="0"/>
          </a:p>
        </p:txBody>
      </p:sp>
      <p:sp>
        <p:nvSpPr>
          <p:cNvPr id="5" name="Espaço Reservado para Conteúdo 7"/>
          <p:cNvSpPr txBox="1">
            <a:spLocks/>
          </p:cNvSpPr>
          <p:nvPr/>
        </p:nvSpPr>
        <p:spPr>
          <a:xfrm>
            <a:off x="142844" y="2214554"/>
            <a:ext cx="8786874" cy="464344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algn="just">
              <a:buNone/>
            </a:pPr>
            <a:r>
              <a:rPr lang="pt-BR" sz="2800" b="1" u="sng" dirty="0" smtClean="0"/>
              <a:t>Postulado do Princípio da Legalidade</a:t>
            </a:r>
          </a:p>
          <a:p>
            <a:pPr algn="just">
              <a:buNone/>
            </a:pPr>
            <a:endParaRPr lang="pt-BR" sz="2800" b="1" u="sng" dirty="0" smtClean="0"/>
          </a:p>
          <a:p>
            <a:pPr algn="just"/>
            <a:r>
              <a:rPr lang="pt-BR" sz="2800" dirty="0" smtClean="0"/>
              <a:t>Art. 150. Sem prejuízo de outras garantias asseguradas ao contribuinte, é </a:t>
            </a:r>
            <a:r>
              <a:rPr lang="pt-BR" sz="2800" u="sng" dirty="0" smtClean="0"/>
              <a:t>vedado à União, aos Estados, ao Distrito Federal e aos Municípios</a:t>
            </a:r>
            <a:r>
              <a:rPr lang="pt-BR" sz="2800" dirty="0" smtClean="0"/>
              <a:t>:</a:t>
            </a:r>
          </a:p>
          <a:p>
            <a:pPr algn="just"/>
            <a:endParaRPr lang="pt-BR" sz="2800" dirty="0" smtClean="0"/>
          </a:p>
          <a:p>
            <a:pPr algn="just"/>
            <a:r>
              <a:rPr lang="pt-BR" sz="2800" dirty="0" smtClean="0"/>
              <a:t>I - </a:t>
            </a:r>
            <a:r>
              <a:rPr lang="pt-BR" sz="2800" u="sng" dirty="0" smtClean="0"/>
              <a:t>exigir</a:t>
            </a:r>
            <a:r>
              <a:rPr lang="pt-BR" sz="2800" dirty="0" smtClean="0"/>
              <a:t> ou </a:t>
            </a:r>
            <a:r>
              <a:rPr lang="pt-BR" sz="2800" u="sng" dirty="0" smtClean="0"/>
              <a:t>aumentar</a:t>
            </a:r>
            <a:r>
              <a:rPr lang="pt-BR" sz="2800" dirty="0" smtClean="0"/>
              <a:t> </a:t>
            </a:r>
            <a:r>
              <a:rPr lang="pt-BR" sz="2800" u="sng" dirty="0" smtClean="0"/>
              <a:t>tributo</a:t>
            </a:r>
            <a:r>
              <a:rPr lang="pt-BR" sz="2800" dirty="0" smtClean="0"/>
              <a:t> </a:t>
            </a:r>
            <a:r>
              <a:rPr lang="pt-BR" sz="2800" u="sng" dirty="0" smtClean="0"/>
              <a:t>sem lei</a:t>
            </a:r>
            <a:r>
              <a:rPr lang="pt-BR" sz="2800" dirty="0" smtClean="0"/>
              <a:t> que o estabeleça;</a:t>
            </a:r>
          </a:p>
          <a:p>
            <a:pPr algn="r"/>
            <a:r>
              <a:rPr lang="pt-BR" dirty="0" smtClean="0"/>
              <a:t>(CF)</a:t>
            </a: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10</a:t>
            </a:fld>
            <a:endParaRPr lang="pt-BR"/>
          </a:p>
        </p:txBody>
      </p:sp>
      <p:sp>
        <p:nvSpPr>
          <p:cNvPr id="9" name="Espaço Reservado para Rodapé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7"/>
          <p:cNvSpPr txBox="1">
            <a:spLocks/>
          </p:cNvSpPr>
          <p:nvPr/>
        </p:nvSpPr>
        <p:spPr>
          <a:xfrm>
            <a:off x="142844" y="1214422"/>
            <a:ext cx="8786874" cy="5643578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/>
          <a:p>
            <a:pPr algn="just"/>
            <a:r>
              <a:rPr kumimoji="0" lang="pt-BR" sz="29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</a:t>
            </a:r>
            <a:r>
              <a:rPr lang="pt-BR" sz="2900" dirty="0" smtClean="0"/>
              <a:t>Art. 97. Somente a lei pode estabelecer:</a:t>
            </a:r>
          </a:p>
          <a:p>
            <a:pPr algn="just"/>
            <a:endParaRPr lang="pt-BR" sz="2900" dirty="0" smtClean="0"/>
          </a:p>
          <a:p>
            <a:pPr algn="just"/>
            <a:r>
              <a:rPr lang="pt-BR" sz="2900" dirty="0" smtClean="0"/>
              <a:t>I - a </a:t>
            </a:r>
            <a:r>
              <a:rPr lang="pt-BR" sz="2900" u="sng" dirty="0" smtClean="0"/>
              <a:t>instituição de tri</a:t>
            </a:r>
            <a:r>
              <a:rPr lang="pt-BR" sz="2900" dirty="0" smtClean="0"/>
              <a:t>butos, ou a sua </a:t>
            </a:r>
            <a:r>
              <a:rPr lang="pt-BR" sz="2900" u="sng" dirty="0" smtClean="0"/>
              <a:t>extinção</a:t>
            </a:r>
            <a:r>
              <a:rPr lang="pt-BR" sz="2900" dirty="0" smtClean="0"/>
              <a:t>;</a:t>
            </a:r>
          </a:p>
          <a:p>
            <a:pPr algn="just"/>
            <a:endParaRPr lang="pt-BR" sz="2900" dirty="0" smtClean="0"/>
          </a:p>
          <a:p>
            <a:pPr algn="just"/>
            <a:r>
              <a:rPr lang="pt-BR" sz="2900" dirty="0" smtClean="0"/>
              <a:t>II - a </a:t>
            </a:r>
            <a:r>
              <a:rPr lang="pt-BR" sz="2900" u="sng" dirty="0" smtClean="0"/>
              <a:t>majoração de tributos</a:t>
            </a:r>
            <a:r>
              <a:rPr lang="pt-BR" sz="2900" dirty="0" smtClean="0"/>
              <a:t>, ou sua redução, ressalvado o disposto nos artigos 21, 26, 39, 57 e 65;</a:t>
            </a:r>
          </a:p>
          <a:p>
            <a:pPr algn="just"/>
            <a:endParaRPr lang="pt-BR" sz="2900" dirty="0" smtClean="0"/>
          </a:p>
          <a:p>
            <a:pPr algn="just"/>
            <a:r>
              <a:rPr lang="pt-BR" sz="2900" dirty="0" smtClean="0"/>
              <a:t>III - a </a:t>
            </a:r>
            <a:r>
              <a:rPr lang="pt-BR" sz="2900" u="sng" dirty="0" smtClean="0"/>
              <a:t>definição do fato gerador</a:t>
            </a:r>
            <a:r>
              <a:rPr lang="pt-BR" sz="2900" dirty="0" smtClean="0"/>
              <a:t> da obrigação tributária principal, ressalvado o disposto no inciso I do § 3º do artigo 52, e do seu sujeito passivo;</a:t>
            </a:r>
          </a:p>
          <a:p>
            <a:pPr algn="just"/>
            <a:endParaRPr lang="pt-BR" sz="2900" dirty="0" smtClean="0"/>
          </a:p>
          <a:p>
            <a:pPr algn="just"/>
            <a:r>
              <a:rPr lang="pt-BR" sz="2900" dirty="0" smtClean="0"/>
              <a:t>IV - a fixação de </a:t>
            </a:r>
            <a:r>
              <a:rPr lang="pt-BR" sz="2900" u="sng" dirty="0" smtClean="0"/>
              <a:t>alíquota do tributo e da sua base de cálculo</a:t>
            </a:r>
            <a:r>
              <a:rPr lang="pt-BR" sz="2900" dirty="0" smtClean="0"/>
              <a:t>, ressalvado o disposto nos artigos 21, 26, 39, 57 e 65;</a:t>
            </a:r>
          </a:p>
          <a:p>
            <a:pPr algn="just"/>
            <a:endParaRPr lang="pt-BR" sz="2900" dirty="0" smtClean="0"/>
          </a:p>
          <a:p>
            <a:pPr algn="just"/>
            <a:r>
              <a:rPr lang="pt-BR" sz="2900" dirty="0" smtClean="0"/>
              <a:t>V - a </a:t>
            </a:r>
            <a:r>
              <a:rPr lang="pt-BR" sz="2900" u="sng" dirty="0" smtClean="0"/>
              <a:t>cominação de penalidades</a:t>
            </a:r>
            <a:r>
              <a:rPr lang="pt-BR" sz="2900" dirty="0" smtClean="0"/>
              <a:t> para as ações ou omissões contrárias a seus dispositivos, ou para outras infrações nela definidas;</a:t>
            </a:r>
          </a:p>
          <a:p>
            <a:pPr algn="just"/>
            <a:endParaRPr lang="pt-BR" sz="2900" dirty="0" smtClean="0"/>
          </a:p>
          <a:p>
            <a:pPr algn="just"/>
            <a:r>
              <a:rPr lang="pt-BR" sz="2900" dirty="0" smtClean="0"/>
              <a:t>VI - as hipóteses de </a:t>
            </a:r>
            <a:r>
              <a:rPr lang="pt-BR" sz="2900" u="sng" dirty="0" smtClean="0"/>
              <a:t>exclusão, suspensão e extinção de créditos tributários</a:t>
            </a:r>
            <a:r>
              <a:rPr lang="pt-BR" sz="2900" dirty="0" smtClean="0"/>
              <a:t>, ou de </a:t>
            </a:r>
            <a:r>
              <a:rPr lang="pt-BR" sz="2900" u="sng" dirty="0" smtClean="0"/>
              <a:t>dispensa ou redução de penalidades</a:t>
            </a:r>
            <a:r>
              <a:rPr lang="pt-BR" sz="2900" dirty="0" smtClean="0"/>
              <a:t>.</a:t>
            </a:r>
          </a:p>
          <a:p>
            <a:pPr marL="365760" marR="0" lvl="0" indent="-256032" algn="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(CTN)</a:t>
            </a: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714380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/>
              <a:t>LEIS COMPLEMENTARES</a:t>
            </a:r>
            <a:endParaRPr lang="pt-BR" sz="3200" dirty="0"/>
          </a:p>
        </p:txBody>
      </p:sp>
      <p:sp>
        <p:nvSpPr>
          <p:cNvPr id="8" name="Espaço Reservado para Conteúdo 7"/>
          <p:cNvSpPr>
            <a:spLocks noGrp="1"/>
          </p:cNvSpPr>
          <p:nvPr>
            <p:ph idx="1"/>
          </p:nvPr>
        </p:nvSpPr>
        <p:spPr>
          <a:xfrm>
            <a:off x="0" y="1785926"/>
            <a:ext cx="8858280" cy="435771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sz="2400" b="1" dirty="0" smtClean="0"/>
              <a:t>	</a:t>
            </a:r>
            <a:r>
              <a:rPr lang="pt-BR" sz="2400" b="1" u="sng" dirty="0" smtClean="0"/>
              <a:t>Em regra basta Leis ordinárias para tratar de matérias tributárias, mas há exceções que a CF exige Lei Complementar de </a:t>
            </a:r>
            <a:r>
              <a:rPr lang="pt-BR" sz="2400" b="1" u="sng" dirty="0" smtClean="0">
                <a:hlinkClick r:id="rId2" action="ppaction://hlinksldjump"/>
              </a:rPr>
              <a:t>natureza federal</a:t>
            </a:r>
            <a:r>
              <a:rPr lang="pt-BR" sz="2400" b="1" u="sng" dirty="0" smtClean="0"/>
              <a:t>: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Empréstimo compulsório (Art. 148);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Imposto da competência residual (Art. 154, I, CF);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Contribuições sociais além da CF (Art. 195, </a:t>
            </a:r>
            <a:r>
              <a:rPr lang="pt-BR" dirty="0" smtClean="0">
                <a:latin typeface="Calibri"/>
              </a:rPr>
              <a:t>§</a:t>
            </a:r>
            <a:r>
              <a:rPr lang="pt-BR" dirty="0" smtClean="0"/>
              <a:t>4º);</a:t>
            </a:r>
          </a:p>
          <a:p>
            <a:pPr algn="just"/>
            <a:endParaRPr lang="pt-BR" dirty="0" smtClean="0"/>
          </a:p>
          <a:p>
            <a:pPr algn="just"/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6715140" y="6357958"/>
            <a:ext cx="24288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dirty="0" smtClean="0">
                <a:hlinkClick r:id="rId3" action="ppaction://hlinksldjump"/>
              </a:rPr>
              <a:t>FUNÇÕES DA LC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12</a:t>
            </a:fld>
            <a:endParaRPr lang="pt-BR"/>
          </a:p>
        </p:txBody>
      </p:sp>
      <p:sp>
        <p:nvSpPr>
          <p:cNvPr id="7" name="Espaço Reservado para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a 5"/>
          <p:cNvGraphicFramePr/>
          <p:nvPr/>
        </p:nvGraphicFramePr>
        <p:xfrm>
          <a:off x="1285852" y="1214422"/>
          <a:ext cx="6715172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43108" y="5429264"/>
            <a:ext cx="5000628" cy="357190"/>
          </a:xfrm>
        </p:spPr>
        <p:txBody>
          <a:bodyPr>
            <a:normAutofit fontScale="90000"/>
          </a:bodyPr>
          <a:lstStyle/>
          <a:p>
            <a:pPr algn="ctr"/>
            <a:r>
              <a:rPr lang="pt-BR" sz="2000" dirty="0" smtClean="0">
                <a:solidFill>
                  <a:srgbClr val="002060"/>
                </a:solidFill>
              </a:rPr>
              <a:t>NATUREZA DAS LEIS COMPLEMENTARES</a:t>
            </a:r>
            <a:endParaRPr lang="pt-BR" sz="2000" dirty="0">
              <a:solidFill>
                <a:srgbClr val="002060"/>
              </a:solidFill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5857884" y="6500834"/>
            <a:ext cx="3286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dirty="0" smtClean="0">
                <a:hlinkClick r:id="rId6" action="ppaction://hlinksldjump"/>
              </a:rPr>
              <a:t>LEIS COMPLEMENTARES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0" y="2071678"/>
            <a:ext cx="135729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1400" dirty="0" smtClean="0"/>
              <a:t>EX:</a:t>
            </a:r>
          </a:p>
          <a:p>
            <a:pPr algn="just"/>
            <a:r>
              <a:rPr lang="pt-BR" sz="1400" dirty="0" smtClean="0"/>
              <a:t>LC criando Empréstimo Compulsório </a:t>
            </a:r>
          </a:p>
          <a:p>
            <a:pPr algn="just"/>
            <a:endParaRPr lang="pt-BR" sz="1400" dirty="0" smtClean="0"/>
          </a:p>
          <a:p>
            <a:pPr algn="just"/>
            <a:r>
              <a:rPr lang="pt-BR" sz="1400" dirty="0" smtClean="0"/>
              <a:t>Criou norma federal </a:t>
            </a:r>
          </a:p>
          <a:p>
            <a:pPr algn="just"/>
            <a:endParaRPr lang="pt-BR" sz="1400" dirty="0" smtClean="0"/>
          </a:p>
          <a:p>
            <a:pPr algn="just"/>
            <a:r>
              <a:rPr lang="pt-BR" sz="1400" dirty="0" smtClean="0"/>
              <a:t>Nada afeta os demais entes federados</a:t>
            </a:r>
            <a:endParaRPr lang="pt-BR" sz="1400" dirty="0"/>
          </a:p>
        </p:txBody>
      </p:sp>
      <p:sp>
        <p:nvSpPr>
          <p:cNvPr id="9" name="CaixaDeTexto 8"/>
          <p:cNvSpPr txBox="1"/>
          <p:nvPr/>
        </p:nvSpPr>
        <p:spPr>
          <a:xfrm>
            <a:off x="7929586" y="2071678"/>
            <a:ext cx="1214414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1400" dirty="0" smtClean="0"/>
              <a:t>EX:</a:t>
            </a:r>
          </a:p>
          <a:p>
            <a:pPr algn="just"/>
            <a:r>
              <a:rPr lang="pt-BR" sz="1400" dirty="0" smtClean="0"/>
              <a:t>LC altera CTN- altera prescrição</a:t>
            </a:r>
          </a:p>
          <a:p>
            <a:pPr algn="just"/>
            <a:endParaRPr lang="pt-BR" sz="1400" dirty="0" smtClean="0"/>
          </a:p>
          <a:p>
            <a:pPr algn="just"/>
            <a:r>
              <a:rPr lang="pt-BR" sz="1400" dirty="0" smtClean="0"/>
              <a:t>Criou norma nacional </a:t>
            </a:r>
          </a:p>
          <a:p>
            <a:pPr algn="just"/>
            <a:endParaRPr lang="pt-BR" sz="1400" dirty="0" smtClean="0"/>
          </a:p>
          <a:p>
            <a:pPr algn="just"/>
            <a:r>
              <a:rPr lang="pt-BR" sz="1400" dirty="0" smtClean="0"/>
              <a:t>Aplicada aos demais entes federados</a:t>
            </a:r>
            <a:endParaRPr lang="pt-BR" sz="1400" dirty="0"/>
          </a:p>
        </p:txBody>
      </p:sp>
      <p:sp>
        <p:nvSpPr>
          <p:cNvPr id="10" name="Espaço Reservado para Número de Slid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13</a:t>
            </a:fld>
            <a:endParaRPr lang="pt-BR"/>
          </a:p>
        </p:txBody>
      </p:sp>
      <p:sp>
        <p:nvSpPr>
          <p:cNvPr id="11" name="Espaço Reservado para Rodapé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FUNÇÕES DAS LEIS COMPLEMENTARES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0" y="2071678"/>
            <a:ext cx="9001156" cy="4435679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pt-BR" dirty="0" smtClean="0"/>
              <a:t>	Art. 146. Cabe à lei complementar:</a:t>
            </a:r>
          </a:p>
          <a:p>
            <a:pPr algn="just">
              <a:buNone/>
            </a:pPr>
            <a:r>
              <a:rPr lang="pt-BR" dirty="0" smtClean="0"/>
              <a:t>	I - </a:t>
            </a:r>
            <a:r>
              <a:rPr lang="pt-BR" u="sng" dirty="0" smtClean="0"/>
              <a:t>dispor</a:t>
            </a:r>
            <a:r>
              <a:rPr lang="pt-BR" dirty="0" smtClean="0"/>
              <a:t> sobre </a:t>
            </a:r>
            <a:r>
              <a:rPr lang="pt-BR" u="sng" dirty="0" smtClean="0"/>
              <a:t>conflitos de competência</a:t>
            </a:r>
            <a:r>
              <a:rPr lang="pt-BR" dirty="0" smtClean="0"/>
              <a:t>, em matéria tributária, entre a União, os Estados, o Distrito Federal e os Municípios;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II - </a:t>
            </a:r>
            <a:r>
              <a:rPr lang="pt-BR" u="sng" dirty="0" smtClean="0"/>
              <a:t>regular as limitações constitucionais</a:t>
            </a:r>
            <a:r>
              <a:rPr lang="pt-BR" dirty="0" smtClean="0"/>
              <a:t> ao poder de tributar;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III - </a:t>
            </a:r>
            <a:r>
              <a:rPr lang="pt-BR" u="sng" dirty="0" smtClean="0"/>
              <a:t>estabelecer</a:t>
            </a:r>
            <a:r>
              <a:rPr lang="pt-BR" dirty="0" smtClean="0"/>
              <a:t> </a:t>
            </a:r>
            <a:r>
              <a:rPr lang="pt-BR" u="sng" dirty="0" smtClean="0"/>
              <a:t>normas gerais</a:t>
            </a:r>
            <a:r>
              <a:rPr lang="pt-BR" dirty="0" smtClean="0"/>
              <a:t> em </a:t>
            </a:r>
            <a:r>
              <a:rPr lang="pt-BR" u="sng" dirty="0" smtClean="0"/>
              <a:t>matéria de legislação tributária</a:t>
            </a:r>
            <a:r>
              <a:rPr lang="pt-BR" dirty="0" smtClean="0"/>
              <a:t>, especialmente sobre: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14</a:t>
            </a:fld>
            <a:endParaRPr lang="pt-BR"/>
          </a:p>
        </p:txBody>
      </p:sp>
      <p:sp>
        <p:nvSpPr>
          <p:cNvPr id="7" name="Espaço Reservado para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FUNÇÕES DAS LEIS COMPLEMENTARES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0" y="2071678"/>
            <a:ext cx="9001156" cy="4435679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pt-BR" dirty="0" smtClean="0"/>
              <a:t>	Art. 146. Cabe à lei complementar:</a:t>
            </a:r>
          </a:p>
          <a:p>
            <a:pPr algn="just">
              <a:buNone/>
            </a:pPr>
            <a:r>
              <a:rPr lang="pt-BR" dirty="0" smtClean="0"/>
              <a:t>	I - </a:t>
            </a:r>
            <a:r>
              <a:rPr lang="pt-BR" u="sng" dirty="0" smtClean="0"/>
              <a:t>dispor</a:t>
            </a:r>
            <a:r>
              <a:rPr lang="pt-BR" dirty="0" smtClean="0"/>
              <a:t> sobre </a:t>
            </a:r>
            <a:r>
              <a:rPr lang="pt-BR" u="sng" dirty="0" smtClean="0"/>
              <a:t>conflitos de competência</a:t>
            </a:r>
            <a:r>
              <a:rPr lang="pt-BR" dirty="0" smtClean="0"/>
              <a:t>, em matéria tributária, entre a União, os Estados, o Distrito Federal e os Municípios; (Ex: CTN = LC </a:t>
            </a:r>
            <a:r>
              <a:rPr lang="pt-BR" dirty="0" smtClean="0">
                <a:latin typeface="Calibri"/>
              </a:rPr>
              <a:t>→ define IPTU ≠ ITR)</a:t>
            </a:r>
            <a:endParaRPr lang="pt-BR" dirty="0" smtClean="0"/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II - </a:t>
            </a:r>
            <a:r>
              <a:rPr lang="pt-BR" u="sng" dirty="0" smtClean="0"/>
              <a:t>regular as limitações constitucionais</a:t>
            </a:r>
            <a:r>
              <a:rPr lang="pt-BR" dirty="0" smtClean="0"/>
              <a:t> ao poder de tributar; (Ex: Imunidade Art. 150, VI, c </a:t>
            </a:r>
            <a:r>
              <a:rPr lang="pt-BR" dirty="0" smtClean="0">
                <a:latin typeface="Calibri"/>
              </a:rPr>
              <a:t>→ LC = CTN </a:t>
            </a:r>
            <a:r>
              <a:rPr lang="pt-BR" dirty="0" err="1" smtClean="0">
                <a:latin typeface="Calibri"/>
              </a:rPr>
              <a:t>Art</a:t>
            </a:r>
            <a:r>
              <a:rPr lang="pt-BR" dirty="0" smtClean="0">
                <a:latin typeface="Calibri"/>
              </a:rPr>
              <a:t> 14)</a:t>
            </a:r>
            <a:endParaRPr lang="pt-BR" dirty="0" smtClean="0"/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III - </a:t>
            </a:r>
            <a:r>
              <a:rPr lang="pt-BR" u="sng" dirty="0" smtClean="0"/>
              <a:t>estabelecer</a:t>
            </a:r>
            <a:r>
              <a:rPr lang="pt-BR" dirty="0" smtClean="0"/>
              <a:t> </a:t>
            </a:r>
            <a:r>
              <a:rPr lang="pt-BR" u="sng" dirty="0" smtClean="0"/>
              <a:t>normas gerais</a:t>
            </a:r>
            <a:r>
              <a:rPr lang="pt-BR" dirty="0" smtClean="0"/>
              <a:t> em </a:t>
            </a:r>
            <a:r>
              <a:rPr lang="pt-BR" u="sng" dirty="0" smtClean="0"/>
              <a:t>matéria de legislação tributária</a:t>
            </a:r>
            <a:r>
              <a:rPr lang="pt-BR" dirty="0" smtClean="0"/>
              <a:t>, (...). (Ex: Art. 150, III, b = Prescrição e decadência </a:t>
            </a:r>
            <a:r>
              <a:rPr lang="pt-BR" dirty="0" smtClean="0">
                <a:latin typeface="Calibri"/>
              </a:rPr>
              <a:t>→ STF cabe à LC → CTN </a:t>
            </a:r>
            <a:r>
              <a:rPr lang="pt-BR" dirty="0" err="1" smtClean="0">
                <a:latin typeface="Calibri"/>
              </a:rPr>
              <a:t>Arts</a:t>
            </a:r>
            <a:r>
              <a:rPr lang="pt-BR" dirty="0" smtClean="0">
                <a:latin typeface="Calibri"/>
              </a:rPr>
              <a:t>. 173 e 174 = 5 anos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15</a:t>
            </a:fld>
            <a:endParaRPr lang="pt-BR"/>
          </a:p>
        </p:txBody>
      </p:sp>
      <p:sp>
        <p:nvSpPr>
          <p:cNvPr id="7" name="Espaço Reservado para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CRITÉRIOS ESPECIAIS DE TRIBUTAÇÃO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428596" y="2071678"/>
            <a:ext cx="8286808" cy="4435679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dirty="0" smtClean="0"/>
              <a:t>	 Art. 146-A. </a:t>
            </a:r>
            <a:r>
              <a:rPr lang="pt-BR" u="sng" dirty="0" smtClean="0"/>
              <a:t>Lei complementar</a:t>
            </a:r>
            <a:r>
              <a:rPr lang="pt-BR" dirty="0" smtClean="0"/>
              <a:t> poderá </a:t>
            </a:r>
            <a:r>
              <a:rPr lang="pt-BR" u="sng" dirty="0" smtClean="0"/>
              <a:t>estabelecer critérios especiais de tributação</a:t>
            </a:r>
            <a:r>
              <a:rPr lang="pt-BR" dirty="0" smtClean="0"/>
              <a:t>, com o </a:t>
            </a:r>
            <a:r>
              <a:rPr lang="pt-BR" u="sng" dirty="0" smtClean="0"/>
              <a:t>objetivo</a:t>
            </a:r>
            <a:r>
              <a:rPr lang="pt-BR" dirty="0" smtClean="0"/>
              <a:t> de </a:t>
            </a:r>
            <a:r>
              <a:rPr lang="pt-BR" u="sng" dirty="0" smtClean="0"/>
              <a:t>prevenir desequilíbrios da concorrência</a:t>
            </a:r>
            <a:r>
              <a:rPr lang="pt-BR" dirty="0" smtClean="0"/>
              <a:t>, sem prejuízo da competência de a União, por lei, estabelecer normas de igual objetivo.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16</a:t>
            </a:fld>
            <a:endParaRPr lang="pt-BR"/>
          </a:p>
        </p:txBody>
      </p:sp>
      <p:sp>
        <p:nvSpPr>
          <p:cNvPr id="7" name="Espaço Reservado para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Espaço Reservado para Conteúdo 7"/>
          <p:cNvGraphicFramePr>
            <a:graphicFrameLocks noGrp="1"/>
          </p:cNvGraphicFramePr>
          <p:nvPr>
            <p:ph idx="1"/>
          </p:nvPr>
        </p:nvGraphicFramePr>
        <p:xfrm>
          <a:off x="0" y="1214422"/>
          <a:ext cx="9144000" cy="56435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8926"/>
                <a:gridCol w="1643074"/>
                <a:gridCol w="3000396"/>
                <a:gridCol w="1571604"/>
              </a:tblGrid>
              <a:tr h="378340">
                <a:tc gridSpan="4"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CASOS EM QUE CF EXIGE LEI COMPLEMENTAR FEDERAL E NACIONAL</a:t>
                      </a:r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</a:tr>
              <a:tr h="662096">
                <a:tc gridSpan="2"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NORMA FEDERAL</a:t>
                      </a:r>
                    </a:p>
                    <a:p>
                      <a:pPr algn="ctr"/>
                      <a:r>
                        <a:rPr lang="pt-BR" dirty="0" smtClean="0"/>
                        <a:t>(competência tributária da União)</a:t>
                      </a:r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t-BR" dirty="0" smtClean="0">
                          <a:solidFill>
                            <a:srgbClr val="FF0000"/>
                          </a:solidFill>
                        </a:rPr>
                        <a:t>NORMA NACIONAL</a:t>
                      </a:r>
                    </a:p>
                    <a:p>
                      <a:pPr algn="ctr"/>
                      <a:r>
                        <a:rPr lang="pt-BR" dirty="0" smtClean="0">
                          <a:solidFill>
                            <a:srgbClr val="FF0000"/>
                          </a:solidFill>
                        </a:rPr>
                        <a:t>(aplicada à todos entes federados)</a:t>
                      </a:r>
                      <a:endParaRPr lang="pt-BR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</a:tr>
              <a:tr h="662096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Empréstimos compulsórios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Art. 148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>
                          <a:solidFill>
                            <a:srgbClr val="FF0000"/>
                          </a:solidFill>
                        </a:rPr>
                        <a:t>Disposições sobre conflitos de competência</a:t>
                      </a:r>
                      <a:endParaRPr lang="pt-BR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>
                          <a:solidFill>
                            <a:srgbClr val="FF0000"/>
                          </a:solidFill>
                        </a:rPr>
                        <a:t>Art. 146, I</a:t>
                      </a:r>
                      <a:endParaRPr lang="pt-BR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1229606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Impostos sobre grandes fortunas (definição)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Art. 153, VII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>
                          <a:solidFill>
                            <a:srgbClr val="FF0000"/>
                          </a:solidFill>
                        </a:rPr>
                        <a:t>Regulamentações das limitações constitucionais ao poder de tributar</a:t>
                      </a:r>
                      <a:endParaRPr lang="pt-BR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>
                          <a:solidFill>
                            <a:srgbClr val="FF0000"/>
                          </a:solidFill>
                        </a:rPr>
                        <a:t>Art. 146, II</a:t>
                      </a:r>
                      <a:endParaRPr lang="pt-BR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1198078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Impostos da competência</a:t>
                      </a:r>
                      <a:r>
                        <a:rPr lang="pt-BR" baseline="0" dirty="0" smtClean="0"/>
                        <a:t> residual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Art. 154, I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>
                          <a:solidFill>
                            <a:srgbClr val="FF0000"/>
                          </a:solidFill>
                        </a:rPr>
                        <a:t>Normas gerais em matéria de legislação tributária </a:t>
                      </a:r>
                      <a:r>
                        <a:rPr lang="pt-BR" sz="800" dirty="0" smtClean="0">
                          <a:solidFill>
                            <a:srgbClr val="FF0000"/>
                          </a:solidFill>
                        </a:rPr>
                        <a:t>(ex: fato gerador, base de cálculo, contribuintes, obrigação, lançamento, crédito, prescrição e decadência e etc.)</a:t>
                      </a:r>
                      <a:endParaRPr lang="pt-BR" sz="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>
                          <a:solidFill>
                            <a:srgbClr val="FF0000"/>
                          </a:solidFill>
                        </a:rPr>
                        <a:t>Art. 146, III</a:t>
                      </a:r>
                      <a:endParaRPr lang="pt-BR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1513361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Outras contribuições sociais, além das previstas nos incisos do art. 195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Art. 195, </a:t>
                      </a:r>
                      <a:r>
                        <a:rPr lang="pt-BR" dirty="0" smtClean="0">
                          <a:latin typeface="Calibri"/>
                        </a:rPr>
                        <a:t>§4º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>
                          <a:solidFill>
                            <a:srgbClr val="FF0000"/>
                          </a:solidFill>
                        </a:rPr>
                        <a:t>Critérios especiais de tributação com o objetivo de prevenir desequilíbrios  na concorrência</a:t>
                      </a:r>
                      <a:endParaRPr lang="pt-BR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>
                          <a:solidFill>
                            <a:srgbClr val="FF0000"/>
                          </a:solidFill>
                        </a:rPr>
                        <a:t>Art. 146-A</a:t>
                      </a:r>
                      <a:endParaRPr lang="pt-BR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2" name="Espaço Reservado para Número de Slid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17</a:t>
            </a:fld>
            <a:endParaRPr lang="pt-BR"/>
          </a:p>
        </p:txBody>
      </p:sp>
      <p:sp>
        <p:nvSpPr>
          <p:cNvPr id="13" name="Espaço Reservado para Rodapé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642942"/>
          </a:xfrm>
        </p:spPr>
        <p:txBody>
          <a:bodyPr>
            <a:normAutofit/>
          </a:bodyPr>
          <a:lstStyle/>
          <a:p>
            <a:pPr algn="ctr"/>
            <a:r>
              <a:rPr lang="pt-BR" sz="2800" dirty="0" smtClean="0"/>
              <a:t>LEIS DELEGADAS</a:t>
            </a:r>
            <a:endParaRPr lang="pt-BR" sz="2800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0" y="1785926"/>
            <a:ext cx="8543956" cy="4572032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pt-BR" sz="2200" dirty="0" smtClean="0"/>
              <a:t>Congresso- por solicitação do Presidente→ delega o poder de produzir leis</a:t>
            </a:r>
          </a:p>
          <a:p>
            <a:pPr algn="just">
              <a:lnSpc>
                <a:spcPct val="150000"/>
              </a:lnSpc>
            </a:pPr>
            <a:endParaRPr lang="pt-BR" sz="2200" dirty="0" smtClean="0"/>
          </a:p>
          <a:p>
            <a:pPr algn="just">
              <a:lnSpc>
                <a:spcPct val="150000"/>
              </a:lnSpc>
            </a:pPr>
            <a:r>
              <a:rPr lang="pt-BR" sz="2200" dirty="0" smtClean="0"/>
              <a:t>Delegação apenas para matérias que exijam Lei Ordinária</a:t>
            </a:r>
          </a:p>
          <a:p>
            <a:pPr lvl="1" algn="just">
              <a:lnSpc>
                <a:spcPct val="150000"/>
              </a:lnSpc>
            </a:pPr>
            <a:r>
              <a:rPr lang="pt-BR" sz="2200" dirty="0" smtClean="0"/>
              <a:t>Jamais matérias que exijam Lei Complementar</a:t>
            </a:r>
          </a:p>
          <a:p>
            <a:pPr algn="just">
              <a:lnSpc>
                <a:spcPct val="150000"/>
              </a:lnSpc>
            </a:pPr>
            <a:endParaRPr lang="pt-BR" sz="2200" dirty="0" smtClean="0"/>
          </a:p>
          <a:p>
            <a:pPr algn="just">
              <a:lnSpc>
                <a:spcPct val="150000"/>
              </a:lnSpc>
            </a:pPr>
            <a:r>
              <a:rPr lang="pt-BR" sz="2200" dirty="0" smtClean="0">
                <a:hlinkClick r:id="rId2" action="ppaction://hlinksldjump"/>
              </a:rPr>
              <a:t>ART. 68, CF</a:t>
            </a:r>
            <a:endParaRPr lang="pt-BR" sz="2200" dirty="0" smtClean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18</a:t>
            </a:fld>
            <a:endParaRPr lang="pt-BR"/>
          </a:p>
        </p:txBody>
      </p:sp>
      <p:sp>
        <p:nvSpPr>
          <p:cNvPr id="7" name="Espaço Reservado para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0" y="1285860"/>
            <a:ext cx="8929718" cy="5429288"/>
          </a:xfrm>
        </p:spPr>
        <p:txBody>
          <a:bodyPr>
            <a:normAutofit fontScale="62500" lnSpcReduction="20000"/>
          </a:bodyPr>
          <a:lstStyle/>
          <a:p>
            <a:pPr algn="just">
              <a:buNone/>
            </a:pPr>
            <a:r>
              <a:rPr lang="pt-BR" sz="2900" dirty="0" smtClean="0"/>
              <a:t>	 Art. 68. As leis delegadas serão elaboradas pelo Presidente da República, que deverá solicitar a delegação ao Congresso Nacional.</a:t>
            </a:r>
          </a:p>
          <a:p>
            <a:pPr algn="just">
              <a:buNone/>
            </a:pPr>
            <a:r>
              <a:rPr lang="pt-BR" sz="2900" dirty="0" smtClean="0"/>
              <a:t>	</a:t>
            </a:r>
          </a:p>
          <a:p>
            <a:pPr algn="just">
              <a:buNone/>
            </a:pPr>
            <a:r>
              <a:rPr lang="pt-BR" sz="2900" dirty="0" smtClean="0"/>
              <a:t>	§ 1º - Não serão objeto de delegação os atos de competência exclusiva do Congresso Nacional, os de competência privativa da Câmara dos Deputados ou do Senado Federal, a matéria reservada à lei complementar, nem a legislação sobre:</a:t>
            </a:r>
          </a:p>
          <a:p>
            <a:pPr algn="just">
              <a:buNone/>
            </a:pPr>
            <a:r>
              <a:rPr lang="pt-BR" sz="2900" dirty="0" smtClean="0"/>
              <a:t>	I - organização do Poder Judiciário e do Ministério Público, a carreira e a garantia de seus membros;</a:t>
            </a:r>
          </a:p>
          <a:p>
            <a:pPr algn="just">
              <a:buNone/>
            </a:pPr>
            <a:endParaRPr lang="pt-BR" sz="2900" dirty="0" smtClean="0"/>
          </a:p>
          <a:p>
            <a:pPr algn="just">
              <a:buNone/>
            </a:pPr>
            <a:r>
              <a:rPr lang="pt-BR" sz="2900" dirty="0" smtClean="0"/>
              <a:t>	II - nacionalidade, cidadania, direitos individuais, políticos e eleitorais;</a:t>
            </a:r>
          </a:p>
          <a:p>
            <a:pPr algn="just">
              <a:buNone/>
            </a:pPr>
            <a:endParaRPr lang="pt-BR" sz="2900" dirty="0" smtClean="0"/>
          </a:p>
          <a:p>
            <a:pPr algn="just">
              <a:buNone/>
            </a:pPr>
            <a:r>
              <a:rPr lang="pt-BR" sz="2900" dirty="0" smtClean="0"/>
              <a:t>	III - planos plurianuais, diretrizes orçamentárias e orçamentos.</a:t>
            </a:r>
          </a:p>
          <a:p>
            <a:pPr algn="just">
              <a:buNone/>
            </a:pPr>
            <a:endParaRPr lang="pt-BR" sz="2900" dirty="0" smtClean="0"/>
          </a:p>
          <a:p>
            <a:pPr algn="just">
              <a:buNone/>
            </a:pPr>
            <a:r>
              <a:rPr lang="pt-BR" sz="2900" dirty="0" smtClean="0"/>
              <a:t>	§ 2º - A delegação ao Presidente da República terá a forma de resolução do Congresso Nacional, que especificará seu conteúdo e os termos de seu exercício.</a:t>
            </a:r>
          </a:p>
          <a:p>
            <a:pPr algn="just">
              <a:buNone/>
            </a:pPr>
            <a:endParaRPr lang="pt-BR" sz="2900" dirty="0" smtClean="0"/>
          </a:p>
          <a:p>
            <a:pPr algn="just">
              <a:buNone/>
            </a:pPr>
            <a:r>
              <a:rPr lang="pt-BR" sz="2900" dirty="0" smtClean="0"/>
              <a:t>	§ 3º - Se a resolução determinar a apreciação do projeto pelo Congresso Nacional, este a fará em votação única, vedada qualquer emenda.</a:t>
            </a:r>
          </a:p>
          <a:p>
            <a:pPr algn="r">
              <a:lnSpc>
                <a:spcPct val="150000"/>
              </a:lnSpc>
              <a:buNone/>
            </a:pPr>
            <a:r>
              <a:rPr lang="pt-BR" sz="1700" dirty="0" smtClean="0"/>
              <a:t>(CF)</a:t>
            </a:r>
            <a:endParaRPr lang="pt-BR" sz="1700" dirty="0"/>
          </a:p>
        </p:txBody>
      </p:sp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19</a:t>
            </a:fld>
            <a:endParaRPr lang="pt-BR"/>
          </a:p>
        </p:txBody>
      </p:sp>
      <p:sp>
        <p:nvSpPr>
          <p:cNvPr id="9" name="Espaço Reservado para Rodapé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PRINCÍPIOS DO DIREITO TRIBUTÁRIO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3435547"/>
          </a:xfrm>
        </p:spPr>
        <p:txBody>
          <a:bodyPr/>
          <a:lstStyle/>
          <a:p>
            <a:pPr>
              <a:buNone/>
            </a:pPr>
            <a:r>
              <a:rPr lang="pt-BR" dirty="0" smtClean="0">
                <a:hlinkClick r:id="rId2"/>
              </a:rPr>
              <a:t>http://www.youtube.com/watch?v=v_3UV_-</a:t>
            </a:r>
            <a:r>
              <a:rPr lang="pt-BR" dirty="0" err="1" smtClean="0">
                <a:hlinkClick r:id="rId2"/>
              </a:rPr>
              <a:t>Czik&amp;feature</a:t>
            </a:r>
            <a:r>
              <a:rPr lang="pt-BR" dirty="0" smtClean="0">
                <a:hlinkClick r:id="rId2"/>
              </a:rPr>
              <a:t>=</a:t>
            </a:r>
            <a:r>
              <a:rPr lang="pt-BR" dirty="0" err="1" smtClean="0">
                <a:hlinkClick r:id="rId2"/>
              </a:rPr>
              <a:t>related</a:t>
            </a:r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071570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MEDIDA PROVISÓRIA</a:t>
            </a:r>
            <a:endParaRPr lang="pt-BR" sz="3200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0" y="2071678"/>
            <a:ext cx="8686800" cy="4357718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</a:pPr>
            <a:r>
              <a:rPr lang="pt-BR" b="1" u="sng" dirty="0" smtClean="0"/>
              <a:t>MP</a:t>
            </a:r>
            <a:r>
              <a:rPr lang="pt-BR" dirty="0" smtClean="0"/>
              <a:t> </a:t>
            </a:r>
            <a:r>
              <a:rPr lang="pt-BR" dirty="0" smtClean="0">
                <a:latin typeface="Calibri"/>
              </a:rPr>
              <a:t>→ instituir ou majorar determinados </a:t>
            </a:r>
            <a:r>
              <a:rPr lang="pt-BR" b="1" u="sng" dirty="0" smtClean="0">
                <a:latin typeface="Calibri"/>
              </a:rPr>
              <a:t>IMPOSTOS</a:t>
            </a:r>
          </a:p>
          <a:p>
            <a:pPr algn="just">
              <a:lnSpc>
                <a:spcPct val="150000"/>
              </a:lnSpc>
            </a:pPr>
            <a:endParaRPr lang="pt-BR" b="1" u="sng" dirty="0" smtClean="0">
              <a:latin typeface="Calibri"/>
            </a:endParaRPr>
          </a:p>
          <a:p>
            <a:pPr algn="just">
              <a:lnSpc>
                <a:spcPct val="150000"/>
              </a:lnSpc>
            </a:pPr>
            <a:r>
              <a:rPr lang="pt-BR" b="1" u="sng" dirty="0" smtClean="0">
                <a:latin typeface="Calibri"/>
              </a:rPr>
              <a:t>Não se aplica a anterioridade do § 2º, do Art. 62, da CF:</a:t>
            </a:r>
          </a:p>
          <a:p>
            <a:pPr lvl="1" algn="just">
              <a:lnSpc>
                <a:spcPct val="150000"/>
              </a:lnSpc>
            </a:pPr>
            <a:endParaRPr lang="pt-BR" dirty="0" smtClean="0">
              <a:latin typeface="Calibri"/>
            </a:endParaRPr>
          </a:p>
          <a:p>
            <a:pPr lvl="1" algn="just">
              <a:lnSpc>
                <a:spcPct val="150000"/>
              </a:lnSpc>
            </a:pPr>
            <a:r>
              <a:rPr lang="pt-BR" dirty="0" smtClean="0">
                <a:latin typeface="Calibri"/>
              </a:rPr>
              <a:t>Redução de impostos;</a:t>
            </a:r>
          </a:p>
          <a:p>
            <a:pPr lvl="1" algn="just">
              <a:lnSpc>
                <a:spcPct val="150000"/>
              </a:lnSpc>
            </a:pPr>
            <a:endParaRPr lang="pt-BR" dirty="0" smtClean="0">
              <a:latin typeface="Calibri"/>
            </a:endParaRPr>
          </a:p>
          <a:p>
            <a:pPr lvl="1" algn="just">
              <a:lnSpc>
                <a:spcPct val="150000"/>
              </a:lnSpc>
            </a:pPr>
            <a:r>
              <a:rPr lang="pt-BR" dirty="0" smtClean="0">
                <a:latin typeface="Calibri"/>
              </a:rPr>
              <a:t>Instituição ou alteração de contribuição.</a:t>
            </a:r>
            <a:endParaRPr lang="pt-BR" dirty="0" smtClean="0"/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</a:t>
            </a: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20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0" y="1285860"/>
            <a:ext cx="8929718" cy="5429288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pt-BR" sz="2900" dirty="0" smtClean="0"/>
              <a:t>	</a:t>
            </a:r>
            <a:r>
              <a:rPr lang="pt-BR" sz="2000" dirty="0" smtClean="0"/>
              <a:t>Art. 62. Em caso de relevância e urgência, o Presidente da República poderá adotar medidas provisórias, com força de lei, devendo submetê-las de imediato ao Congresso Nacional. </a:t>
            </a:r>
          </a:p>
          <a:p>
            <a:pPr algn="just">
              <a:buNone/>
            </a:pPr>
            <a:endParaRPr lang="pt-BR" sz="2000" dirty="0" smtClean="0"/>
          </a:p>
          <a:p>
            <a:pPr algn="just">
              <a:buNone/>
            </a:pPr>
            <a:r>
              <a:rPr lang="pt-BR" sz="2000" dirty="0" smtClean="0"/>
              <a:t>	§ 1º É vedada a edição de medidas provisórias sobre matéria:</a:t>
            </a:r>
          </a:p>
          <a:p>
            <a:pPr algn="just">
              <a:buNone/>
            </a:pPr>
            <a:r>
              <a:rPr lang="pt-BR" sz="2000" dirty="0" smtClean="0"/>
              <a:t>	I - relativa a:</a:t>
            </a:r>
          </a:p>
          <a:p>
            <a:pPr algn="just">
              <a:buNone/>
            </a:pPr>
            <a:r>
              <a:rPr lang="pt-BR" sz="2000" dirty="0" smtClean="0"/>
              <a:t>	a) nacionalidade, cidadania, direitos políticos, partidos políticos e direito eleitoral</a:t>
            </a:r>
          </a:p>
          <a:p>
            <a:pPr algn="just">
              <a:buNone/>
            </a:pPr>
            <a:r>
              <a:rPr lang="pt-BR" sz="2000" dirty="0" smtClean="0"/>
              <a:t>	b) direito penal, processual penal e processual civil;</a:t>
            </a:r>
          </a:p>
          <a:p>
            <a:pPr algn="just">
              <a:buNone/>
            </a:pPr>
            <a:r>
              <a:rPr lang="pt-BR" sz="2000" dirty="0" smtClean="0"/>
              <a:t>	c) organização do Poder Judiciário e do Ministério Público, a carreira e a garantia de seus membros;</a:t>
            </a:r>
          </a:p>
          <a:p>
            <a:pPr algn="just">
              <a:buNone/>
            </a:pPr>
            <a:r>
              <a:rPr lang="pt-BR" sz="2000" dirty="0" smtClean="0"/>
              <a:t>	d) planos plurianuais, diretrizes orçamentárias, orçamento e créditos adicionais e suplementares, ressalvado o previsto no art. 167, § 3º;</a:t>
            </a:r>
          </a:p>
          <a:p>
            <a:pPr algn="just">
              <a:buNone/>
            </a:pPr>
            <a:r>
              <a:rPr lang="pt-BR" sz="2000" dirty="0" smtClean="0"/>
              <a:t>	</a:t>
            </a:r>
          </a:p>
          <a:p>
            <a:pPr algn="just">
              <a:buNone/>
            </a:pPr>
            <a:r>
              <a:rPr lang="pt-BR" sz="2000" dirty="0" smtClean="0"/>
              <a:t>	II - que vise a detenção ou seqüestro de bens, de poupança popular ou qualquer outro ativo financeiro;</a:t>
            </a:r>
          </a:p>
          <a:p>
            <a:pPr algn="just">
              <a:buNone/>
            </a:pPr>
            <a:endParaRPr lang="pt-BR" sz="2000" dirty="0" smtClean="0"/>
          </a:p>
          <a:p>
            <a:pPr algn="just">
              <a:buNone/>
            </a:pPr>
            <a:r>
              <a:rPr lang="pt-BR" sz="2000" dirty="0" smtClean="0"/>
              <a:t>	III - reservada a lei complementar;</a:t>
            </a:r>
          </a:p>
          <a:p>
            <a:pPr algn="just">
              <a:buNone/>
            </a:pPr>
            <a:endParaRPr lang="pt-BR" sz="2000" dirty="0" smtClean="0"/>
          </a:p>
          <a:p>
            <a:pPr algn="just">
              <a:buNone/>
            </a:pPr>
            <a:r>
              <a:rPr lang="pt-BR" sz="2000" dirty="0" smtClean="0"/>
              <a:t>	IV - já disciplinada em projeto de lei aprovado pelo Congresso Nacional e pendente de sanção ou veto do Presidente da República.</a:t>
            </a:r>
          </a:p>
          <a:p>
            <a:pPr algn="r">
              <a:lnSpc>
                <a:spcPct val="150000"/>
              </a:lnSpc>
              <a:buNone/>
            </a:pPr>
            <a:r>
              <a:rPr lang="pt-BR" sz="1700" dirty="0" smtClean="0"/>
              <a:t>(CF)</a:t>
            </a:r>
            <a:endParaRPr lang="pt-BR" sz="1700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21</a:t>
            </a:fld>
            <a:endParaRPr lang="pt-BR"/>
          </a:p>
        </p:txBody>
      </p:sp>
      <p:sp>
        <p:nvSpPr>
          <p:cNvPr id="7" name="Espaço Reservado para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0" y="1285860"/>
            <a:ext cx="8929718" cy="542928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sz="2900" dirty="0" smtClean="0"/>
              <a:t>	</a:t>
            </a:r>
            <a:r>
              <a:rPr lang="pt-BR" sz="2400" dirty="0" smtClean="0"/>
              <a:t>Art. 62. Em caso de relevância e urgência, o Presidente da República poderá adotar medidas provisórias, com força de lei, devendo submetê-las de imediato ao Congresso Nacional. </a:t>
            </a:r>
          </a:p>
          <a:p>
            <a:pPr algn="just">
              <a:buNone/>
            </a:pPr>
            <a:r>
              <a:rPr lang="pt-BR" sz="2400" dirty="0" smtClean="0"/>
              <a:t>	(...)	</a:t>
            </a:r>
          </a:p>
          <a:p>
            <a:pPr algn="just">
              <a:buNone/>
            </a:pPr>
            <a:endParaRPr lang="pt-BR" sz="2400" dirty="0" smtClean="0"/>
          </a:p>
          <a:p>
            <a:pPr algn="just">
              <a:buNone/>
            </a:pPr>
            <a:r>
              <a:rPr lang="pt-BR" sz="2400" dirty="0" smtClean="0"/>
              <a:t>	§ 2º </a:t>
            </a:r>
            <a:r>
              <a:rPr lang="pt-BR" sz="2400" u="sng" dirty="0" smtClean="0"/>
              <a:t>Medida provisória</a:t>
            </a:r>
            <a:r>
              <a:rPr lang="pt-BR" sz="2400" dirty="0" smtClean="0"/>
              <a:t> que implique </a:t>
            </a:r>
            <a:r>
              <a:rPr lang="pt-BR" sz="2400" u="sng" dirty="0" smtClean="0"/>
              <a:t>instituição ou majoração de impostos</a:t>
            </a:r>
            <a:r>
              <a:rPr lang="pt-BR" sz="2400" dirty="0" smtClean="0"/>
              <a:t>, </a:t>
            </a:r>
            <a:r>
              <a:rPr lang="pt-BR" sz="2400" dirty="0" smtClean="0">
                <a:hlinkClick r:id="rId2" action="ppaction://hlinksldjump"/>
              </a:rPr>
              <a:t>exceto</a:t>
            </a:r>
            <a:r>
              <a:rPr lang="pt-BR" sz="2400" dirty="0" smtClean="0"/>
              <a:t> os previstos nos </a:t>
            </a:r>
            <a:r>
              <a:rPr lang="pt-BR" sz="2400" dirty="0" err="1" smtClean="0"/>
              <a:t>arts</a:t>
            </a:r>
            <a:r>
              <a:rPr lang="pt-BR" sz="2400" dirty="0" smtClean="0"/>
              <a:t>. 153, I, II, IV, V, e 154, II, </a:t>
            </a:r>
            <a:r>
              <a:rPr lang="pt-BR" sz="2400" u="sng" dirty="0" smtClean="0"/>
              <a:t>só produzirá efeitos</a:t>
            </a:r>
            <a:r>
              <a:rPr lang="pt-BR" sz="2400" dirty="0" smtClean="0"/>
              <a:t> no </a:t>
            </a:r>
            <a:r>
              <a:rPr lang="pt-BR" sz="2400" u="sng" dirty="0" smtClean="0"/>
              <a:t>exercício financeiro seguinte</a:t>
            </a:r>
            <a:r>
              <a:rPr lang="pt-BR" sz="2400" dirty="0" smtClean="0"/>
              <a:t> se houver sido </a:t>
            </a:r>
            <a:r>
              <a:rPr lang="pt-BR" sz="2400" u="sng" dirty="0" smtClean="0"/>
              <a:t>convertida em lei até o último dia daquele em que foi editada</a:t>
            </a:r>
            <a:r>
              <a:rPr lang="pt-BR" sz="2400" dirty="0" smtClean="0"/>
              <a:t>.</a:t>
            </a:r>
          </a:p>
          <a:p>
            <a:pPr algn="r">
              <a:lnSpc>
                <a:spcPct val="150000"/>
              </a:lnSpc>
              <a:buNone/>
            </a:pPr>
            <a:r>
              <a:rPr lang="pt-BR" sz="1700" dirty="0" smtClean="0"/>
              <a:t>(CF)</a:t>
            </a:r>
            <a:endParaRPr lang="pt-BR" sz="1700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22</a:t>
            </a:fld>
            <a:endParaRPr lang="pt-BR"/>
          </a:p>
        </p:txBody>
      </p:sp>
      <p:sp>
        <p:nvSpPr>
          <p:cNvPr id="7" name="Espaço Reservado para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0" y="1285860"/>
            <a:ext cx="8929718" cy="5429288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pt-BR" sz="2900" dirty="0" smtClean="0"/>
              <a:t>	</a:t>
            </a:r>
            <a:r>
              <a:rPr lang="pt-BR" sz="2400" dirty="0" smtClean="0"/>
              <a:t>Art. 153. Compete à União instituir impostos sobre:</a:t>
            </a:r>
          </a:p>
          <a:p>
            <a:pPr algn="just">
              <a:buNone/>
            </a:pPr>
            <a:r>
              <a:rPr lang="pt-BR" sz="2400" dirty="0" smtClean="0"/>
              <a:t>	I - importação de produtos estrangeiros;</a:t>
            </a:r>
          </a:p>
          <a:p>
            <a:pPr algn="just">
              <a:buNone/>
            </a:pPr>
            <a:r>
              <a:rPr lang="pt-BR" sz="2400" dirty="0" smtClean="0"/>
              <a:t>	II - exportação, para o exterior, de produtos nacionais ou nacionalizados;</a:t>
            </a:r>
          </a:p>
          <a:p>
            <a:pPr algn="just">
              <a:buNone/>
            </a:pPr>
            <a:r>
              <a:rPr lang="pt-BR" sz="2400" dirty="0" smtClean="0"/>
              <a:t>	(...)</a:t>
            </a:r>
          </a:p>
          <a:p>
            <a:pPr algn="just">
              <a:buNone/>
            </a:pPr>
            <a:r>
              <a:rPr lang="pt-BR" sz="2400" dirty="0" smtClean="0"/>
              <a:t>	IV - produtos industrializados;</a:t>
            </a:r>
          </a:p>
          <a:p>
            <a:pPr algn="just">
              <a:buNone/>
            </a:pPr>
            <a:r>
              <a:rPr lang="pt-BR" sz="2400" dirty="0" smtClean="0"/>
              <a:t>	V - operações de crédito, câmbio e seguro, ou relativas a títulos ou valores mobiliários;</a:t>
            </a:r>
          </a:p>
          <a:p>
            <a:pPr algn="just">
              <a:buNone/>
            </a:pPr>
            <a:r>
              <a:rPr lang="pt-BR" sz="2400" dirty="0" smtClean="0"/>
              <a:t>	(...)</a:t>
            </a:r>
          </a:p>
          <a:p>
            <a:pPr algn="just">
              <a:buNone/>
            </a:pPr>
            <a:endParaRPr lang="pt-BR" sz="2400" dirty="0" smtClean="0"/>
          </a:p>
          <a:p>
            <a:pPr algn="just">
              <a:buNone/>
            </a:pPr>
            <a:r>
              <a:rPr lang="pt-BR" sz="2400" dirty="0" smtClean="0"/>
              <a:t>	Art. 154. A União poderá instituir:</a:t>
            </a:r>
          </a:p>
          <a:p>
            <a:pPr algn="just">
              <a:buNone/>
            </a:pPr>
            <a:r>
              <a:rPr lang="pt-BR" sz="2400" dirty="0" smtClean="0"/>
              <a:t>	(...)</a:t>
            </a:r>
          </a:p>
          <a:p>
            <a:pPr algn="just">
              <a:buNone/>
            </a:pPr>
            <a:r>
              <a:rPr lang="pt-BR" sz="2400" dirty="0" smtClean="0"/>
              <a:t>	II - na iminência ou no caso de guerra externa, impostos extraordinários, compreendidos ou não em sua competência tributária, os quais serão suprimidos, gradativamente, cessadas as causas de sua criação.</a:t>
            </a:r>
          </a:p>
          <a:p>
            <a:endParaRPr lang="pt-BR" sz="2400" dirty="0" smtClean="0"/>
          </a:p>
          <a:p>
            <a:pPr algn="r">
              <a:lnSpc>
                <a:spcPct val="150000"/>
              </a:lnSpc>
              <a:buNone/>
            </a:pPr>
            <a:r>
              <a:rPr lang="pt-BR" sz="1700" dirty="0" smtClean="0"/>
              <a:t>(CF)</a:t>
            </a:r>
            <a:endParaRPr lang="pt-BR" sz="1700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23</a:t>
            </a:fld>
            <a:endParaRPr lang="pt-BR"/>
          </a:p>
        </p:txBody>
      </p:sp>
      <p:sp>
        <p:nvSpPr>
          <p:cNvPr id="7" name="Espaço Reservado para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1071570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TRATADOS E CONVENÇÕES INTERNACIONAIS</a:t>
            </a:r>
            <a:endParaRPr lang="pt-BR" sz="3200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0" y="2071678"/>
            <a:ext cx="8686800" cy="4357718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</a:pPr>
            <a:r>
              <a:rPr lang="pt-BR" dirty="0" smtClean="0"/>
              <a:t>Tratados –firmados e ratificados</a:t>
            </a:r>
            <a:r>
              <a:rPr lang="pt-BR" dirty="0" smtClean="0">
                <a:latin typeface="Calibri"/>
              </a:rPr>
              <a:t>→ Presidente Rep. → referendados Congresso Nacional (decreto legislativo) → publicados pelo Executivo (decreto do executivo)</a:t>
            </a:r>
          </a:p>
          <a:p>
            <a:pPr algn="just">
              <a:lnSpc>
                <a:spcPct val="150000"/>
              </a:lnSpc>
            </a:pPr>
            <a:endParaRPr lang="pt-BR" dirty="0" smtClean="0">
              <a:latin typeface="Calibri"/>
            </a:endParaRPr>
          </a:p>
          <a:p>
            <a:pPr algn="just">
              <a:lnSpc>
                <a:spcPct val="150000"/>
              </a:lnSpc>
            </a:pPr>
            <a:r>
              <a:rPr lang="pt-BR" dirty="0" smtClean="0">
                <a:latin typeface="Calibri"/>
              </a:rPr>
              <a:t>STF → Tratado = Lei Ordinária Comum → </a:t>
            </a:r>
            <a:r>
              <a:rPr lang="pt-BR" dirty="0" err="1" smtClean="0">
                <a:latin typeface="Calibri"/>
              </a:rPr>
              <a:t>Supralegalidade</a:t>
            </a:r>
            <a:r>
              <a:rPr lang="pt-BR" dirty="0" smtClean="0">
                <a:latin typeface="Calibri"/>
              </a:rPr>
              <a:t>, não obstante à tese do Controle de </a:t>
            </a:r>
            <a:r>
              <a:rPr lang="pt-BR" dirty="0" err="1" smtClean="0">
                <a:latin typeface="Calibri"/>
              </a:rPr>
              <a:t>Convencionalidade</a:t>
            </a:r>
            <a:r>
              <a:rPr lang="pt-BR" dirty="0" smtClean="0">
                <a:latin typeface="Calibri"/>
              </a:rPr>
              <a:t> (</a:t>
            </a:r>
            <a:r>
              <a:rPr lang="pt-BR" dirty="0" err="1" smtClean="0">
                <a:latin typeface="Calibri"/>
              </a:rPr>
              <a:t>Mazzuoli</a:t>
            </a:r>
            <a:r>
              <a:rPr lang="pt-BR" dirty="0" smtClean="0">
                <a:latin typeface="Calibri"/>
              </a:rPr>
              <a:t>)</a:t>
            </a:r>
            <a:endParaRPr lang="pt-BR" dirty="0" smtClean="0"/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24</a:t>
            </a:fld>
            <a:endParaRPr lang="pt-BR"/>
          </a:p>
        </p:txBody>
      </p:sp>
      <p:sp>
        <p:nvSpPr>
          <p:cNvPr id="7" name="Espaço Reservado para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1071570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TRATADOS E CONVENÇÕES INTERNACIONAIS</a:t>
            </a:r>
            <a:endParaRPr lang="pt-BR" sz="3200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0" y="2071678"/>
            <a:ext cx="8686800" cy="4357718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50000"/>
              </a:lnSpc>
            </a:pPr>
            <a:r>
              <a:rPr lang="pt-BR" dirty="0" smtClean="0"/>
              <a:t>Porém em matéria tributária:</a:t>
            </a:r>
          </a:p>
          <a:p>
            <a:pPr algn="just">
              <a:lnSpc>
                <a:spcPct val="150000"/>
              </a:lnSpc>
            </a:pPr>
            <a:endParaRPr lang="pt-BR" dirty="0" smtClean="0"/>
          </a:p>
          <a:p>
            <a:pPr algn="just">
              <a:lnSpc>
                <a:spcPct val="150000"/>
              </a:lnSpc>
            </a:pPr>
            <a:r>
              <a:rPr lang="pt-BR" dirty="0" smtClean="0"/>
              <a:t>STF </a:t>
            </a:r>
            <a:r>
              <a:rPr lang="pt-BR" dirty="0" smtClean="0">
                <a:latin typeface="Calibri"/>
              </a:rPr>
              <a:t>→ Art. 98, do CTN → primazia TI → normas internas</a:t>
            </a:r>
          </a:p>
          <a:p>
            <a:pPr algn="just">
              <a:lnSpc>
                <a:spcPct val="150000"/>
              </a:lnSpc>
              <a:buNone/>
            </a:pPr>
            <a:endParaRPr lang="pt-BR" dirty="0" smtClean="0"/>
          </a:p>
          <a:p>
            <a:pPr algn="just">
              <a:lnSpc>
                <a:spcPct val="150000"/>
              </a:lnSpc>
              <a:buNone/>
            </a:pPr>
            <a:r>
              <a:rPr lang="pt-BR" dirty="0" smtClean="0"/>
              <a:t>	Art. 98. Os tratados e as convenções internacionais revogam ou modificam a legislação tributária interna, e serão observados pela que lhes sobrevenha.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25</a:t>
            </a:fld>
            <a:endParaRPr lang="pt-BR"/>
          </a:p>
        </p:txBody>
      </p:sp>
      <p:sp>
        <p:nvSpPr>
          <p:cNvPr id="7" name="Espaço Reservado para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1071570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TRATADOS E CONVENÇÕES INTERNACIONAIS</a:t>
            </a:r>
            <a:endParaRPr lang="pt-BR" sz="3200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0" y="2071678"/>
            <a:ext cx="8686800" cy="4357718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pt-BR" dirty="0" smtClean="0"/>
              <a:t>	STF </a:t>
            </a:r>
            <a:r>
              <a:rPr lang="pt-BR" dirty="0" smtClean="0">
                <a:latin typeface="Calibri"/>
              </a:rPr>
              <a:t>→ foi contra a tese de que TI firmados pela União prevendo exoneração de ICMS são inconstitucionais, por fundamento do Art. 151, III, da CF. Caso contrário seria impossível a integração econômica do Brasil com outros países.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Art. 151. É vedado à União:</a:t>
            </a:r>
          </a:p>
          <a:p>
            <a:pPr algn="just">
              <a:buNone/>
            </a:pPr>
            <a:r>
              <a:rPr lang="pt-BR" dirty="0" smtClean="0"/>
              <a:t>	(...)</a:t>
            </a:r>
          </a:p>
          <a:p>
            <a:pPr algn="just">
              <a:buNone/>
            </a:pPr>
            <a:r>
              <a:rPr lang="pt-BR" dirty="0" smtClean="0"/>
              <a:t>	III - instituir isenções de tributos da competência dos Estados, do Distrito Federal ou dos Municípios.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26</a:t>
            </a:fld>
            <a:endParaRPr lang="pt-BR"/>
          </a:p>
        </p:txBody>
      </p:sp>
      <p:sp>
        <p:nvSpPr>
          <p:cNvPr id="7" name="Espaço Reservado para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071570"/>
          </a:xfrm>
        </p:spPr>
        <p:txBody>
          <a:bodyPr>
            <a:normAutofit/>
          </a:bodyPr>
          <a:lstStyle/>
          <a:p>
            <a:pPr algn="ctr"/>
            <a:r>
              <a:rPr lang="pt-BR" dirty="0" smtClean="0"/>
              <a:t>RESOLUÇÕES DO SENADO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0" y="2285992"/>
            <a:ext cx="8686800" cy="4000528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pt-BR" b="1" u="sng" dirty="0" smtClean="0"/>
              <a:t>ATUAÇÃO LEGISLATIVA DO SENADO:</a:t>
            </a:r>
          </a:p>
          <a:p>
            <a:pPr algn="just">
              <a:lnSpc>
                <a:spcPct val="150000"/>
              </a:lnSpc>
            </a:pPr>
            <a:r>
              <a:rPr lang="pt-BR" dirty="0" smtClean="0"/>
              <a:t>Participa na elaboração de lei federais (LO e LC) via Congresso Nacional = Câmara + Senado;</a:t>
            </a:r>
          </a:p>
          <a:p>
            <a:pPr algn="just">
              <a:lnSpc>
                <a:spcPct val="150000"/>
              </a:lnSpc>
            </a:pPr>
            <a:endParaRPr lang="pt-BR" dirty="0" smtClean="0"/>
          </a:p>
          <a:p>
            <a:pPr algn="just">
              <a:lnSpc>
                <a:spcPct val="150000"/>
              </a:lnSpc>
            </a:pPr>
            <a:r>
              <a:rPr lang="pt-BR" dirty="0" smtClean="0"/>
              <a:t>Expede Resoluções que têm força de norma nacional </a:t>
            </a:r>
            <a:r>
              <a:rPr lang="pt-BR" dirty="0" smtClean="0">
                <a:latin typeface="Calibri"/>
              </a:rPr>
              <a:t>→ aplicando-se a toda federação.</a:t>
            </a:r>
            <a:endParaRPr lang="pt-BR" dirty="0" smtClean="0"/>
          </a:p>
          <a:p>
            <a:pPr algn="just">
              <a:lnSpc>
                <a:spcPct val="150000"/>
              </a:lnSpc>
            </a:pPr>
            <a:endParaRPr lang="pt-BR" dirty="0" smtClean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27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1071570"/>
          </a:xfrm>
        </p:spPr>
        <p:txBody>
          <a:bodyPr>
            <a:normAutofit/>
          </a:bodyPr>
          <a:lstStyle/>
          <a:p>
            <a:pPr algn="ctr"/>
            <a:r>
              <a:rPr lang="pt-BR" sz="2800" dirty="0" smtClean="0"/>
              <a:t>COMPETÊNCIA DO SENADO POR RESOLUÇÕES:</a:t>
            </a:r>
            <a:endParaRPr lang="pt-BR" sz="2800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0" y="2285992"/>
            <a:ext cx="8686800" cy="4000528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pt-BR" dirty="0" smtClean="0"/>
              <a:t>Fixar alíquotas máximas do </a:t>
            </a:r>
            <a:r>
              <a:rPr lang="pt-BR" dirty="0" smtClean="0">
                <a:hlinkClick r:id="rId2" action="ppaction://hlinksldjump"/>
              </a:rPr>
              <a:t>ITCMD</a:t>
            </a:r>
            <a:r>
              <a:rPr lang="pt-BR" dirty="0" smtClean="0"/>
              <a:t>;</a:t>
            </a:r>
          </a:p>
          <a:p>
            <a:pPr algn="just">
              <a:lnSpc>
                <a:spcPct val="150000"/>
              </a:lnSpc>
            </a:pPr>
            <a:endParaRPr lang="pt-BR" dirty="0" smtClean="0"/>
          </a:p>
          <a:p>
            <a:pPr algn="just">
              <a:lnSpc>
                <a:spcPct val="150000"/>
              </a:lnSpc>
            </a:pPr>
            <a:r>
              <a:rPr lang="pt-BR" dirty="0" smtClean="0"/>
              <a:t>Definir alíquotas interestaduais, mínimas e máximas de </a:t>
            </a:r>
            <a:r>
              <a:rPr lang="pt-BR" dirty="0" smtClean="0">
                <a:hlinkClick r:id="rId3" action="ppaction://hlinksldjump"/>
              </a:rPr>
              <a:t>ICMS</a:t>
            </a:r>
            <a:r>
              <a:rPr lang="pt-BR" dirty="0" smtClean="0"/>
              <a:t>;</a:t>
            </a:r>
          </a:p>
          <a:p>
            <a:pPr algn="just">
              <a:lnSpc>
                <a:spcPct val="150000"/>
              </a:lnSpc>
            </a:pPr>
            <a:endParaRPr lang="pt-BR" dirty="0" smtClean="0"/>
          </a:p>
          <a:p>
            <a:pPr algn="just">
              <a:lnSpc>
                <a:spcPct val="150000"/>
              </a:lnSpc>
            </a:pPr>
            <a:r>
              <a:rPr lang="pt-BR" dirty="0" smtClean="0"/>
              <a:t>Definir alíquotas mínimas do </a:t>
            </a:r>
            <a:r>
              <a:rPr lang="pt-BR" dirty="0" smtClean="0">
                <a:hlinkClick r:id="rId4" action="ppaction://hlinksldjump"/>
              </a:rPr>
              <a:t>IPVA</a:t>
            </a:r>
            <a:r>
              <a:rPr lang="pt-BR" dirty="0" smtClean="0"/>
              <a:t>.</a:t>
            </a:r>
          </a:p>
          <a:p>
            <a:pPr algn="just">
              <a:lnSpc>
                <a:spcPct val="150000"/>
              </a:lnSpc>
            </a:pPr>
            <a:endParaRPr lang="pt-BR" dirty="0" smtClean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28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0" y="1285860"/>
            <a:ext cx="8929718" cy="514353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sz="2400" dirty="0" smtClean="0"/>
              <a:t>	Art. 155. Compete aos Estados e ao Distrito Federal instituir impostos sobre:</a:t>
            </a:r>
          </a:p>
          <a:p>
            <a:pPr algn="just">
              <a:buNone/>
            </a:pPr>
            <a:r>
              <a:rPr lang="pt-BR" sz="2400" dirty="0" smtClean="0"/>
              <a:t>	</a:t>
            </a:r>
          </a:p>
          <a:p>
            <a:pPr algn="just">
              <a:buNone/>
            </a:pPr>
            <a:r>
              <a:rPr lang="pt-BR" sz="2400" dirty="0" smtClean="0"/>
              <a:t>	I - transmissão causa </a:t>
            </a:r>
            <a:r>
              <a:rPr lang="pt-BR" sz="2400" dirty="0" err="1" smtClean="0"/>
              <a:t>mortis</a:t>
            </a:r>
            <a:r>
              <a:rPr lang="pt-BR" sz="2400" dirty="0" smtClean="0"/>
              <a:t> e doação, de quaisquer bens ou direitos;</a:t>
            </a:r>
          </a:p>
          <a:p>
            <a:pPr algn="just">
              <a:buNone/>
            </a:pPr>
            <a:r>
              <a:rPr lang="pt-BR" sz="2400" dirty="0" smtClean="0"/>
              <a:t>	(...)</a:t>
            </a:r>
          </a:p>
          <a:p>
            <a:pPr algn="just">
              <a:buNone/>
            </a:pPr>
            <a:r>
              <a:rPr lang="pt-BR" sz="2400" dirty="0" smtClean="0"/>
              <a:t>	</a:t>
            </a:r>
          </a:p>
          <a:p>
            <a:pPr algn="just">
              <a:buNone/>
            </a:pPr>
            <a:r>
              <a:rPr lang="pt-BR" sz="2400" dirty="0" smtClean="0"/>
              <a:t>	§ 1.º O imposto previsto no inciso I:</a:t>
            </a:r>
          </a:p>
          <a:p>
            <a:pPr algn="just">
              <a:buNone/>
            </a:pPr>
            <a:r>
              <a:rPr lang="pt-BR" sz="2400" dirty="0" smtClean="0"/>
              <a:t>	(...)</a:t>
            </a:r>
          </a:p>
          <a:p>
            <a:pPr algn="just">
              <a:buNone/>
            </a:pPr>
            <a:r>
              <a:rPr lang="pt-BR" sz="2400" dirty="0" smtClean="0"/>
              <a:t>	</a:t>
            </a:r>
          </a:p>
          <a:p>
            <a:pPr algn="just">
              <a:buNone/>
            </a:pPr>
            <a:r>
              <a:rPr lang="pt-BR" sz="2400" dirty="0" smtClean="0"/>
              <a:t>	IV - terá suas alíquotas máximas fixadas pelo Senado Federal;                                                                      </a:t>
            </a:r>
            <a:r>
              <a:rPr lang="pt-BR" sz="1700" dirty="0" smtClean="0"/>
              <a:t>(CF)</a:t>
            </a:r>
            <a:endParaRPr lang="pt-BR" sz="1700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29</a:t>
            </a:fld>
            <a:endParaRPr lang="pt-BR"/>
          </a:p>
        </p:txBody>
      </p:sp>
      <p:sp>
        <p:nvSpPr>
          <p:cNvPr id="7" name="Espaço Reservado para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7000892" y="6500834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dirty="0" smtClean="0">
                <a:hlinkClick r:id="rId2" action="ppaction://hlinksldjump"/>
              </a:rPr>
              <a:t>SENADO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FONTES DO DIREITO TRIBUTÁRIO</a:t>
            </a:r>
            <a:endParaRPr lang="pt-BR" dirty="0"/>
          </a:p>
        </p:txBody>
      </p:sp>
      <p:sp>
        <p:nvSpPr>
          <p:cNvPr id="8" name="Espaço Reservado para Conteúdo 7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792737"/>
          </a:xfrm>
        </p:spPr>
        <p:txBody>
          <a:bodyPr>
            <a:normAutofit lnSpcReduction="10000"/>
          </a:bodyPr>
          <a:lstStyle/>
          <a:p>
            <a:pPr algn="just"/>
            <a:r>
              <a:rPr lang="pt-BR" dirty="0" smtClean="0"/>
              <a:t>Fontes Formais do DT = Legislação Tributária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“Art. 96. A expressão "</a:t>
            </a:r>
            <a:r>
              <a:rPr lang="pt-BR" u="sng" dirty="0" smtClean="0"/>
              <a:t>legislação tributária</a:t>
            </a:r>
            <a:r>
              <a:rPr lang="pt-BR" dirty="0" smtClean="0"/>
              <a:t>" </a:t>
            </a:r>
            <a:r>
              <a:rPr lang="pt-BR" u="sng" dirty="0" smtClean="0"/>
              <a:t>compreende</a:t>
            </a:r>
            <a:r>
              <a:rPr lang="pt-BR" dirty="0" smtClean="0"/>
              <a:t> as </a:t>
            </a:r>
            <a:r>
              <a:rPr lang="pt-BR" u="sng" dirty="0" smtClean="0"/>
              <a:t>leis</a:t>
            </a:r>
            <a:r>
              <a:rPr lang="pt-BR" dirty="0" smtClean="0"/>
              <a:t>, os </a:t>
            </a:r>
            <a:r>
              <a:rPr lang="pt-BR" u="sng" dirty="0" smtClean="0"/>
              <a:t>tratados</a:t>
            </a:r>
            <a:r>
              <a:rPr lang="pt-BR" dirty="0" smtClean="0"/>
              <a:t> e as convenções </a:t>
            </a:r>
            <a:r>
              <a:rPr lang="pt-BR" u="sng" dirty="0" smtClean="0"/>
              <a:t>internacionais</a:t>
            </a:r>
            <a:r>
              <a:rPr lang="pt-BR" dirty="0" smtClean="0"/>
              <a:t>, os </a:t>
            </a:r>
            <a:r>
              <a:rPr lang="pt-BR" u="sng" dirty="0" smtClean="0"/>
              <a:t>decretos</a:t>
            </a:r>
            <a:r>
              <a:rPr lang="pt-BR" dirty="0" smtClean="0"/>
              <a:t> e as </a:t>
            </a:r>
            <a:r>
              <a:rPr lang="pt-BR" u="sng" dirty="0" smtClean="0"/>
              <a:t>normas complementares</a:t>
            </a:r>
            <a:r>
              <a:rPr lang="pt-BR" dirty="0" smtClean="0"/>
              <a:t> que </a:t>
            </a:r>
            <a:r>
              <a:rPr lang="pt-BR" u="sng" dirty="0" smtClean="0"/>
              <a:t>versem</a:t>
            </a:r>
            <a:r>
              <a:rPr lang="pt-BR" dirty="0" smtClean="0"/>
              <a:t>, no todo ou em parte, </a:t>
            </a:r>
            <a:r>
              <a:rPr lang="pt-BR" u="sng" dirty="0" smtClean="0"/>
              <a:t>sobre tributos e relações jurídicas a eles pertinentes</a:t>
            </a:r>
            <a:r>
              <a:rPr lang="pt-BR" dirty="0" smtClean="0"/>
              <a:t>.”</a:t>
            </a:r>
          </a:p>
          <a:p>
            <a:pPr algn="r">
              <a:buNone/>
            </a:pPr>
            <a:r>
              <a:rPr lang="pt-BR" sz="1800" dirty="0" smtClean="0"/>
              <a:t>(CTN)</a:t>
            </a:r>
            <a:endParaRPr lang="pt-BR" sz="1800" dirty="0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</a:t>
            </a:fld>
            <a:endParaRPr lang="pt-BR"/>
          </a:p>
        </p:txBody>
      </p:sp>
      <p:sp>
        <p:nvSpPr>
          <p:cNvPr id="10" name="Espaço Reservado para Rodapé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0" y="1285860"/>
            <a:ext cx="8929718" cy="5000660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pt-BR" sz="2200" dirty="0" smtClean="0"/>
              <a:t>	Art. 155. Compete aos Estados e ao Distrito Federal instituir impostos sobre:</a:t>
            </a:r>
          </a:p>
          <a:p>
            <a:pPr algn="just">
              <a:buNone/>
            </a:pPr>
            <a:r>
              <a:rPr lang="pt-BR" sz="2200" dirty="0" smtClean="0"/>
              <a:t>	(...)</a:t>
            </a:r>
          </a:p>
          <a:p>
            <a:pPr algn="just">
              <a:buNone/>
            </a:pPr>
            <a:r>
              <a:rPr lang="pt-BR" sz="2200" dirty="0" smtClean="0"/>
              <a:t>	§ 2.º O imposto previsto no inciso II atenderá ao seguinte: (ICMS)</a:t>
            </a:r>
          </a:p>
          <a:p>
            <a:pPr algn="just">
              <a:buNone/>
            </a:pPr>
            <a:r>
              <a:rPr lang="pt-BR" sz="2200" dirty="0" smtClean="0"/>
              <a:t>	</a:t>
            </a:r>
          </a:p>
          <a:p>
            <a:pPr algn="just">
              <a:buNone/>
            </a:pPr>
            <a:r>
              <a:rPr lang="pt-BR" sz="2200" dirty="0" smtClean="0"/>
              <a:t>	IV - resolução do Senado Federal, de iniciativa do Presidente da República ou de um terço dos Senadores, aprovada pela maioria absoluta de seus membros, estabelecerá as alíquotas aplicáveis às operações e prestações, interestaduais e de exportação;</a:t>
            </a:r>
          </a:p>
          <a:p>
            <a:pPr algn="just">
              <a:buNone/>
            </a:pPr>
            <a:endParaRPr lang="pt-BR" sz="2200" dirty="0" smtClean="0"/>
          </a:p>
          <a:p>
            <a:pPr algn="just">
              <a:buNone/>
            </a:pPr>
            <a:r>
              <a:rPr lang="pt-BR" sz="2200" dirty="0" smtClean="0"/>
              <a:t>	V - é facultado ao Senado Federal:</a:t>
            </a:r>
          </a:p>
          <a:p>
            <a:pPr algn="just">
              <a:buNone/>
            </a:pPr>
            <a:r>
              <a:rPr lang="pt-BR" sz="2200" dirty="0" smtClean="0"/>
              <a:t>	a) estabelecer alíquotas mínimas nas operações internas, mediante resolução de iniciativa de um terço e aprovada pela maioria absoluta de seus membros;</a:t>
            </a:r>
          </a:p>
          <a:p>
            <a:pPr algn="just">
              <a:buNone/>
            </a:pPr>
            <a:r>
              <a:rPr lang="pt-BR" sz="2200" dirty="0" smtClean="0"/>
              <a:t>	b) fixar alíquotas máximas nas mesmas operações para resolver conflito específico que envolva interesse de Estados, mediante resolução de iniciativa da maioria absoluta e aprovada por dois terços de seus membros;                                                            </a:t>
            </a:r>
            <a:r>
              <a:rPr lang="pt-BR" sz="1700" dirty="0" smtClean="0"/>
              <a:t>(CF)</a:t>
            </a:r>
            <a:endParaRPr lang="pt-BR" sz="1700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30</a:t>
            </a:fld>
            <a:endParaRPr lang="pt-BR"/>
          </a:p>
        </p:txBody>
      </p:sp>
      <p:sp>
        <p:nvSpPr>
          <p:cNvPr id="7" name="Espaço Reservado para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7000892" y="6500834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dirty="0" smtClean="0">
                <a:hlinkClick r:id="rId2" action="ppaction://hlinksldjump"/>
              </a:rPr>
              <a:t>SENADO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0" y="1285860"/>
            <a:ext cx="8929718" cy="542928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sz="2900" dirty="0" smtClean="0"/>
              <a:t>	</a:t>
            </a:r>
            <a:r>
              <a:rPr lang="pt-BR" sz="2000" dirty="0" smtClean="0"/>
              <a:t>Art. 155. Compete aos Estados e ao Distrito Federal instituir impostos sobre:</a:t>
            </a:r>
          </a:p>
          <a:p>
            <a:pPr algn="just">
              <a:buNone/>
            </a:pPr>
            <a:r>
              <a:rPr lang="pt-BR" sz="2000" dirty="0" smtClean="0"/>
              <a:t>	(...)</a:t>
            </a:r>
          </a:p>
          <a:p>
            <a:pPr algn="just">
              <a:buNone/>
            </a:pPr>
            <a:endParaRPr lang="pt-BR" sz="2000" dirty="0" smtClean="0"/>
          </a:p>
          <a:p>
            <a:pPr algn="just">
              <a:buNone/>
            </a:pPr>
            <a:r>
              <a:rPr lang="pt-BR" sz="2000" dirty="0" smtClean="0"/>
              <a:t>	§ 6º O imposto previsto no inciso III: (IPVA)</a:t>
            </a:r>
          </a:p>
          <a:p>
            <a:pPr algn="just">
              <a:buNone/>
            </a:pPr>
            <a:endParaRPr lang="pt-BR" sz="2000" dirty="0" smtClean="0"/>
          </a:p>
          <a:p>
            <a:pPr algn="just">
              <a:buNone/>
            </a:pPr>
            <a:r>
              <a:rPr lang="pt-BR" sz="2000" dirty="0" smtClean="0"/>
              <a:t>	I - terá alíquotas mínimas fixadas pelo Senado Federal; </a:t>
            </a:r>
          </a:p>
          <a:p>
            <a:pPr algn="just">
              <a:buNone/>
            </a:pPr>
            <a:r>
              <a:rPr lang="pt-BR" sz="2000" dirty="0" smtClean="0"/>
              <a:t>	</a:t>
            </a:r>
          </a:p>
          <a:p>
            <a:pPr algn="just">
              <a:buNone/>
            </a:pPr>
            <a:r>
              <a:rPr lang="pt-BR" sz="2000" dirty="0" smtClean="0"/>
              <a:t>	II - poderá ter alíquotas diferenciadas em função do tipo e utilização.</a:t>
            </a:r>
          </a:p>
          <a:p>
            <a:endParaRPr lang="pt-BR" sz="2400" dirty="0" smtClean="0"/>
          </a:p>
          <a:p>
            <a:pPr algn="r">
              <a:lnSpc>
                <a:spcPct val="150000"/>
              </a:lnSpc>
              <a:buNone/>
            </a:pPr>
            <a:r>
              <a:rPr lang="pt-BR" sz="1700" dirty="0" smtClean="0"/>
              <a:t>(CF)</a:t>
            </a:r>
            <a:endParaRPr lang="pt-BR" sz="1700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31</a:t>
            </a:fld>
            <a:endParaRPr lang="pt-BR"/>
          </a:p>
        </p:txBody>
      </p:sp>
      <p:sp>
        <p:nvSpPr>
          <p:cNvPr id="7" name="Espaço Reservado para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071570"/>
          </a:xfrm>
        </p:spPr>
        <p:txBody>
          <a:bodyPr>
            <a:normAutofit/>
          </a:bodyPr>
          <a:lstStyle/>
          <a:p>
            <a:pPr algn="ctr"/>
            <a:r>
              <a:rPr lang="pt-BR" dirty="0" smtClean="0"/>
              <a:t>DECRETOS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4143404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pt-BR" sz="2200" dirty="0" smtClean="0"/>
              <a:t>Abaixo das leis;</a:t>
            </a:r>
          </a:p>
          <a:p>
            <a:pPr algn="just">
              <a:lnSpc>
                <a:spcPct val="150000"/>
              </a:lnSpc>
            </a:pPr>
            <a:r>
              <a:rPr lang="pt-BR" sz="2200" dirty="0" smtClean="0"/>
              <a:t>É um normativo criado pelo chefe do Executivo.</a:t>
            </a:r>
          </a:p>
          <a:p>
            <a:pPr algn="just">
              <a:lnSpc>
                <a:spcPct val="150000"/>
              </a:lnSpc>
              <a:buNone/>
            </a:pPr>
            <a:endParaRPr lang="pt-BR" sz="2200" dirty="0" smtClean="0"/>
          </a:p>
          <a:p>
            <a:pPr algn="just">
              <a:buNone/>
            </a:pPr>
            <a:r>
              <a:rPr lang="pt-BR" sz="2200" dirty="0" smtClean="0"/>
              <a:t>	“</a:t>
            </a:r>
            <a:r>
              <a:rPr lang="pt-BR" sz="2400" dirty="0" smtClean="0"/>
              <a:t>Art. 99. O conteúdo e o alcance dos decretos restringem-se aos das leis em função das quais sejam expedidos, determinados com observância das regras de interpretação estabelecidas nesta Lei.”</a:t>
            </a:r>
            <a:endParaRPr lang="pt-BR" sz="2200" dirty="0" smtClean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MATÉRIAS REGULADAS POR DECRETOS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143404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pt-BR" sz="2000" dirty="0" smtClean="0"/>
              <a:t>Decreto só pode regular a matéria veiculada pela lei tributária;</a:t>
            </a:r>
          </a:p>
          <a:p>
            <a:pPr algn="just">
              <a:lnSpc>
                <a:spcPct val="150000"/>
              </a:lnSpc>
            </a:pPr>
            <a:r>
              <a:rPr lang="pt-BR" sz="2000" dirty="0" smtClean="0"/>
              <a:t>Decreto não pode criar, alterar ou suprimir direitos e obrigações;</a:t>
            </a:r>
          </a:p>
          <a:p>
            <a:pPr algn="just">
              <a:lnSpc>
                <a:spcPct val="150000"/>
              </a:lnSpc>
            </a:pPr>
            <a:r>
              <a:rPr lang="pt-BR" sz="2000" dirty="0" smtClean="0"/>
              <a:t>Decreto, excepcionalmente, dentro dos limites legais, alterar alíquotas de determinados tributos:</a:t>
            </a:r>
          </a:p>
          <a:p>
            <a:pPr lvl="1" algn="just">
              <a:lnSpc>
                <a:spcPct val="150000"/>
              </a:lnSpc>
            </a:pPr>
            <a:r>
              <a:rPr lang="pt-BR" sz="2000" dirty="0" smtClean="0"/>
              <a:t>II, IE, IPI, IOF (Art. 153, § 1º, da CF);</a:t>
            </a:r>
          </a:p>
          <a:p>
            <a:pPr lvl="1" algn="just">
              <a:lnSpc>
                <a:spcPct val="150000"/>
              </a:lnSpc>
            </a:pPr>
            <a:r>
              <a:rPr lang="pt-BR" sz="2000" dirty="0" smtClean="0"/>
              <a:t>CIDE Combustíveis (Art. 177, § 4º, I, b, da CF).</a:t>
            </a: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071570"/>
          </a:xfrm>
        </p:spPr>
        <p:txBody>
          <a:bodyPr>
            <a:normAutofit/>
          </a:bodyPr>
          <a:lstStyle/>
          <a:p>
            <a:pPr algn="ctr"/>
            <a:r>
              <a:rPr lang="pt-BR" dirty="0" smtClean="0"/>
              <a:t>DECRETO ILEGAL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0" y="2000240"/>
            <a:ext cx="8929718" cy="428628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pt-BR" sz="2200" dirty="0" smtClean="0"/>
              <a:t>Executivo extrapolar limites competência (ex: alterando FG)</a:t>
            </a:r>
          </a:p>
          <a:p>
            <a:pPr algn="just">
              <a:lnSpc>
                <a:spcPct val="150000"/>
              </a:lnSpc>
            </a:pPr>
            <a:r>
              <a:rPr lang="pt-BR" sz="2200" dirty="0" smtClean="0"/>
              <a:t>Legislativo deverá sustar a aplicação desse decreto.</a:t>
            </a:r>
          </a:p>
          <a:p>
            <a:pPr algn="just">
              <a:lnSpc>
                <a:spcPct val="150000"/>
              </a:lnSpc>
              <a:buNone/>
            </a:pPr>
            <a:endParaRPr lang="pt-BR" sz="2200" dirty="0" smtClean="0"/>
          </a:p>
          <a:p>
            <a:pPr algn="just">
              <a:buNone/>
            </a:pPr>
            <a:r>
              <a:rPr lang="pt-BR" sz="2200" dirty="0" smtClean="0"/>
              <a:t>	“</a:t>
            </a:r>
            <a:r>
              <a:rPr lang="pt-BR" sz="2400" dirty="0" smtClean="0"/>
              <a:t>Art. 49. É da competência exclusiva do Congresso Nacional:</a:t>
            </a:r>
          </a:p>
          <a:p>
            <a:pPr algn="just">
              <a:buNone/>
            </a:pPr>
            <a:r>
              <a:rPr lang="pt-BR" sz="2400" dirty="0" smtClean="0"/>
              <a:t>	(...)</a:t>
            </a:r>
          </a:p>
          <a:p>
            <a:pPr algn="just">
              <a:buNone/>
            </a:pPr>
            <a:r>
              <a:rPr lang="pt-BR" sz="2400" dirty="0" smtClean="0"/>
              <a:t>	V - sustar os atos normativos do Poder Executivo que exorbitem do poder regulamentar ou dos limites de delegação legislativa; (...)</a:t>
            </a:r>
            <a:r>
              <a:rPr lang="pt-BR" sz="2200" dirty="0" smtClean="0"/>
              <a:t>”</a:t>
            </a: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CONSOLIDAÇÃO ANUAL DA LEGISLAÇÃO TRIBUTÁRIA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4000528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dirty="0" smtClean="0"/>
              <a:t>	</a:t>
            </a:r>
            <a:r>
              <a:rPr lang="pt-BR" sz="2800" dirty="0" smtClean="0"/>
              <a:t>“Art. 212. Os </a:t>
            </a:r>
            <a:r>
              <a:rPr lang="pt-BR" sz="2800" u="sng" dirty="0" smtClean="0"/>
              <a:t>Poderes Executivos federal, estaduais e municipais expedirão</a:t>
            </a:r>
            <a:r>
              <a:rPr lang="pt-BR" sz="2800" dirty="0" smtClean="0"/>
              <a:t>, por </a:t>
            </a:r>
            <a:r>
              <a:rPr lang="pt-BR" sz="2800" u="sng" dirty="0" smtClean="0"/>
              <a:t>decreto</a:t>
            </a:r>
            <a:r>
              <a:rPr lang="pt-BR" sz="2800" dirty="0" smtClean="0"/>
              <a:t>, dentro de 90 (noventa) dias da entrada em vigor desta Lei, a </a:t>
            </a:r>
            <a:r>
              <a:rPr lang="pt-BR" sz="2800" u="sng" dirty="0" smtClean="0"/>
              <a:t>consolidação, em texto único</a:t>
            </a:r>
            <a:r>
              <a:rPr lang="pt-BR" sz="2800" dirty="0" smtClean="0"/>
              <a:t>, da </a:t>
            </a:r>
            <a:r>
              <a:rPr lang="pt-BR" sz="2800" u="sng" dirty="0" smtClean="0"/>
              <a:t>legislação</a:t>
            </a:r>
            <a:r>
              <a:rPr lang="pt-BR" sz="2800" dirty="0" smtClean="0"/>
              <a:t> vigente, relativa a cada um dos </a:t>
            </a:r>
            <a:r>
              <a:rPr lang="pt-BR" sz="2800" u="sng" dirty="0" smtClean="0"/>
              <a:t>tributos</a:t>
            </a:r>
            <a:r>
              <a:rPr lang="pt-BR" sz="2800" dirty="0" smtClean="0"/>
              <a:t>, repetindo-se esta providência </a:t>
            </a:r>
            <a:r>
              <a:rPr lang="pt-BR" sz="2800" u="sng" dirty="0" smtClean="0"/>
              <a:t>até o dia 31 de janeiro de cada ano</a:t>
            </a:r>
            <a:r>
              <a:rPr lang="pt-BR" sz="2800" dirty="0" smtClean="0"/>
              <a:t>.”</a:t>
            </a:r>
          </a:p>
          <a:p>
            <a:pPr algn="just">
              <a:lnSpc>
                <a:spcPct val="150000"/>
              </a:lnSpc>
              <a:buNone/>
            </a:pPr>
            <a:r>
              <a:rPr lang="pt-BR" dirty="0" smtClean="0"/>
              <a:t>                                                                                </a:t>
            </a:r>
            <a:r>
              <a:rPr lang="pt-BR" sz="1900" dirty="0" smtClean="0"/>
              <a:t>(CTN)</a:t>
            </a:r>
          </a:p>
          <a:p>
            <a:pPr algn="just">
              <a:lnSpc>
                <a:spcPct val="150000"/>
              </a:lnSpc>
            </a:pPr>
            <a:endParaRPr lang="pt-BR" dirty="0" smtClean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João Paulo\Meus documentos\Minhas imagens\menu_31[1]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1142984"/>
          </a:xfrm>
          <a:prstGeom prst="rect">
            <a:avLst/>
          </a:prstGeom>
          <a:noFill/>
        </p:spPr>
      </p:pic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36</a:t>
            </a:fld>
            <a:endParaRPr lang="pt-BR"/>
          </a:p>
        </p:txBody>
      </p:sp>
      <p:sp>
        <p:nvSpPr>
          <p:cNvPr id="7" name="Espaço Reservado para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graphicFrame>
        <p:nvGraphicFramePr>
          <p:cNvPr id="10" name="Espaço Reservado para Conteúdo 9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79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279877"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>
                          <a:latin typeface="+mn-lt"/>
                        </a:rPr>
                        <a:t>EXIGE-SE LEI</a:t>
                      </a:r>
                      <a:endParaRPr lang="pt-BR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>
                          <a:solidFill>
                            <a:schemeClr val="bg1"/>
                          </a:solidFill>
                          <a:latin typeface="+mn-lt"/>
                        </a:rPr>
                        <a:t>PODEM SER REGULADOS POR DECRETO</a:t>
                      </a:r>
                      <a:endParaRPr lang="pt-BR" sz="12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695581"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>
                          <a:latin typeface="+mn-lt"/>
                        </a:rPr>
                        <a:t>Instituição,</a:t>
                      </a:r>
                      <a:r>
                        <a:rPr lang="pt-BR" sz="1200" baseline="0" dirty="0" smtClean="0">
                          <a:latin typeface="+mn-lt"/>
                        </a:rPr>
                        <a:t> majoração, redução e extinção de tributos (Exceto alíquotas do II, IE, IPI, IOF e CIDE Combustíveis)</a:t>
                      </a:r>
                      <a:endParaRPr lang="pt-BR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Prazo ou data do pagamento, sua antecipação ou adiamento (exceto se vencido ≠ perdão de multas por atraso)</a:t>
                      </a:r>
                      <a:endParaRPr lang="pt-BR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</a:tr>
              <a:tr h="769782"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>
                          <a:latin typeface="+mn-lt"/>
                        </a:rPr>
                        <a:t>Definição do fato gerador da obrigação principal e também das obrigações</a:t>
                      </a:r>
                      <a:r>
                        <a:rPr lang="pt-BR" sz="1200" baseline="0" dirty="0" smtClean="0">
                          <a:latin typeface="+mn-lt"/>
                        </a:rPr>
                        <a:t> acessórias (escriturar livros, prestar declarações e etc.)</a:t>
                      </a:r>
                      <a:endParaRPr lang="pt-BR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Locais de pagamento</a:t>
                      </a:r>
                      <a:endParaRPr lang="pt-BR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</a:tr>
              <a:tr h="769782"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>
                          <a:latin typeface="+mn-lt"/>
                        </a:rPr>
                        <a:t>A quantificação das obrigações: as alíquotas dos tributos, suas bases de cálculo, eventuais abatimentos</a:t>
                      </a:r>
                      <a:endParaRPr lang="pt-BR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Definição exclusivamente da forma dos formulários, boletos de pagamento, livros fiscais, fichas cadastrais, formulários de pedidos e recursos </a:t>
                      </a:r>
                      <a:r>
                        <a:rPr lang="pt-BR" sz="12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etc</a:t>
                      </a:r>
                      <a:endParaRPr lang="pt-BR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</a:tr>
              <a:tr h="947424"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>
                          <a:latin typeface="+mn-lt"/>
                        </a:rPr>
                        <a:t>A definição de quem deve pagar: os sujeitos passivos dos tributos</a:t>
                      </a:r>
                      <a:endParaRPr lang="pt-BR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Definição dos locais ou departamentos da administração em</a:t>
                      </a:r>
                      <a:r>
                        <a:rPr lang="pt-BR" sz="12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que serão protocolados os recursos administrativos, formulários para os recursos</a:t>
                      </a:r>
                      <a:endParaRPr lang="pt-BR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</a:tr>
              <a:tr h="414498"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>
                          <a:latin typeface="+mn-lt"/>
                        </a:rPr>
                        <a:t>A definição de</a:t>
                      </a:r>
                      <a:r>
                        <a:rPr lang="pt-BR" sz="1200" baseline="0" dirty="0" smtClean="0">
                          <a:latin typeface="+mn-lt"/>
                        </a:rPr>
                        <a:t> a quem se deve pagar: o sujeito ativo</a:t>
                      </a:r>
                      <a:endParaRPr lang="pt-BR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Consolidação da legislação tributária</a:t>
                      </a:r>
                      <a:endParaRPr lang="pt-BR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</a:tr>
              <a:tr h="496842"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>
                          <a:latin typeface="+mn-lt"/>
                        </a:rPr>
                        <a:t>As hipóteses de extinção do crédito: pagamento, compensação, transação, perdão e </a:t>
                      </a:r>
                      <a:r>
                        <a:rPr lang="pt-BR" sz="1200" dirty="0" err="1" smtClean="0">
                          <a:latin typeface="+mn-lt"/>
                        </a:rPr>
                        <a:t>etc</a:t>
                      </a:r>
                      <a:endParaRPr lang="pt-BR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</a:tr>
              <a:tr h="496842"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>
                          <a:latin typeface="+mn-lt"/>
                        </a:rPr>
                        <a:t>Qualquer benefício fiscal, por lei específica: isenção, remissão, anistia, parcelamento </a:t>
                      </a:r>
                      <a:r>
                        <a:rPr lang="pt-BR" sz="1200" dirty="0" err="1" smtClean="0">
                          <a:latin typeface="+mn-lt"/>
                        </a:rPr>
                        <a:t>etc</a:t>
                      </a:r>
                      <a:endParaRPr lang="pt-BR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</a:tr>
              <a:tr h="496842"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>
                          <a:latin typeface="+mn-lt"/>
                        </a:rPr>
                        <a:t>Definição dos atos administrativos para o lançamento dos tributos, sua arrecadação e fiscalização</a:t>
                      </a:r>
                      <a:endParaRPr lang="pt-BR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</a:tr>
              <a:tr h="695581"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>
                          <a:latin typeface="+mn-lt"/>
                        </a:rPr>
                        <a:t>Procedimentos dos recursos administrativos e atos decisórios da administração, assim como eventuais efeitos normativos destes</a:t>
                      </a:r>
                      <a:endParaRPr lang="pt-BR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</a:tr>
              <a:tr h="298105"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>
                          <a:latin typeface="+mn-lt"/>
                        </a:rPr>
                        <a:t>Qualquer penalidade aplicada aos sujeitos passivos</a:t>
                      </a:r>
                      <a:endParaRPr lang="pt-BR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</a:tr>
              <a:tr h="496842"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>
                          <a:latin typeface="+mn-lt"/>
                        </a:rPr>
                        <a:t>Fixação de garantia para o recebimento do crédito tributário</a:t>
                      </a:r>
                      <a:endParaRPr lang="pt-BR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785818"/>
          </a:xfrm>
        </p:spPr>
        <p:txBody>
          <a:bodyPr>
            <a:noAutofit/>
          </a:bodyPr>
          <a:lstStyle/>
          <a:p>
            <a:pPr algn="ctr"/>
            <a:r>
              <a:rPr lang="pt-BR" sz="3600" dirty="0" smtClean="0"/>
              <a:t>NORMAS COMPLEMENTARES</a:t>
            </a:r>
            <a:endParaRPr lang="pt-BR" sz="3600" u="sng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37</a:t>
            </a:fld>
            <a:endParaRPr lang="pt-BR"/>
          </a:p>
        </p:txBody>
      </p:sp>
      <p:sp>
        <p:nvSpPr>
          <p:cNvPr id="7" name="Espaço Reservado para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Conteúdo 4"/>
          <p:cNvSpPr>
            <a:spLocks noGrp="1"/>
          </p:cNvSpPr>
          <p:nvPr>
            <p:ph idx="1"/>
          </p:nvPr>
        </p:nvSpPr>
        <p:spPr>
          <a:xfrm>
            <a:off x="0" y="2000240"/>
            <a:ext cx="8686800" cy="428628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pt-BR" sz="2200" dirty="0" smtClean="0"/>
              <a:t>CTN criou uma classificação de normas complementares</a:t>
            </a:r>
          </a:p>
          <a:p>
            <a:pPr algn="just">
              <a:lnSpc>
                <a:spcPct val="150000"/>
              </a:lnSpc>
            </a:pPr>
            <a:endParaRPr lang="pt-BR" sz="2200" dirty="0" smtClean="0"/>
          </a:p>
          <a:p>
            <a:pPr algn="just">
              <a:lnSpc>
                <a:spcPct val="150000"/>
              </a:lnSpc>
            </a:pPr>
            <a:r>
              <a:rPr lang="pt-BR" sz="2200" dirty="0" smtClean="0"/>
              <a:t>Normas complementares são todas as outras que não as:</a:t>
            </a:r>
          </a:p>
          <a:p>
            <a:pPr lvl="1" algn="just">
              <a:lnSpc>
                <a:spcPct val="150000"/>
              </a:lnSpc>
            </a:pPr>
            <a:r>
              <a:rPr lang="pt-BR" sz="1800" dirty="0" smtClean="0"/>
              <a:t>Leis;</a:t>
            </a:r>
          </a:p>
          <a:p>
            <a:pPr lvl="1" algn="just">
              <a:lnSpc>
                <a:spcPct val="150000"/>
              </a:lnSpc>
            </a:pPr>
            <a:endParaRPr lang="pt-BR" sz="1800" dirty="0" smtClean="0"/>
          </a:p>
          <a:p>
            <a:pPr lvl="1" algn="just">
              <a:lnSpc>
                <a:spcPct val="150000"/>
              </a:lnSpc>
            </a:pPr>
            <a:r>
              <a:rPr lang="pt-BR" sz="1800" dirty="0" smtClean="0"/>
              <a:t>Tratados e convenções internacionais;</a:t>
            </a:r>
          </a:p>
          <a:p>
            <a:pPr lvl="1" algn="just">
              <a:lnSpc>
                <a:spcPct val="150000"/>
              </a:lnSpc>
            </a:pPr>
            <a:endParaRPr lang="pt-BR" sz="1800" dirty="0" smtClean="0"/>
          </a:p>
          <a:p>
            <a:pPr lvl="1" algn="just">
              <a:lnSpc>
                <a:spcPct val="150000"/>
              </a:lnSpc>
            </a:pPr>
            <a:r>
              <a:rPr lang="pt-BR" sz="1800" dirty="0" smtClean="0"/>
              <a:t>Decretos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785818"/>
          </a:xfrm>
        </p:spPr>
        <p:txBody>
          <a:bodyPr>
            <a:noAutofit/>
          </a:bodyPr>
          <a:lstStyle/>
          <a:p>
            <a:pPr algn="ctr"/>
            <a:r>
              <a:rPr lang="pt-BR" sz="3600" dirty="0" smtClean="0"/>
              <a:t>NORMAS COMPLEMENTARES</a:t>
            </a:r>
            <a:endParaRPr lang="pt-BR" sz="3600" u="sng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0" y="1785926"/>
            <a:ext cx="8858280" cy="4786346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pt-BR" sz="2400" dirty="0" smtClean="0"/>
              <a:t>	Art. 100. São normas complementares das leis, dos tratados e das convenções internacionais e dos decretos:</a:t>
            </a:r>
          </a:p>
          <a:p>
            <a:pPr algn="just">
              <a:buNone/>
            </a:pPr>
            <a:r>
              <a:rPr lang="pt-BR" sz="2400" dirty="0" smtClean="0"/>
              <a:t> 	</a:t>
            </a:r>
          </a:p>
          <a:p>
            <a:pPr algn="just">
              <a:buNone/>
            </a:pPr>
            <a:r>
              <a:rPr lang="pt-BR" sz="2400" dirty="0" smtClean="0"/>
              <a:t>	I - os atos normativos expedidos pelas autoridades administrativas;</a:t>
            </a:r>
          </a:p>
          <a:p>
            <a:pPr algn="just">
              <a:buNone/>
            </a:pPr>
            <a:r>
              <a:rPr lang="pt-BR" sz="2400" dirty="0" smtClean="0"/>
              <a:t> 	</a:t>
            </a:r>
          </a:p>
          <a:p>
            <a:pPr algn="just">
              <a:buNone/>
            </a:pPr>
            <a:r>
              <a:rPr lang="pt-BR" sz="2400" dirty="0" smtClean="0"/>
              <a:t>	II - as decisões dos órgãos singulares ou coletivos de jurisdição administrativa, a que a lei atribua eficácia normativa;</a:t>
            </a:r>
          </a:p>
          <a:p>
            <a:pPr algn="just">
              <a:buNone/>
            </a:pPr>
            <a:r>
              <a:rPr lang="pt-BR" sz="2400" dirty="0" smtClean="0"/>
              <a:t>        </a:t>
            </a:r>
          </a:p>
          <a:p>
            <a:pPr algn="just">
              <a:buNone/>
            </a:pPr>
            <a:r>
              <a:rPr lang="pt-BR" sz="2400" dirty="0" smtClean="0"/>
              <a:t>	III - as práticas reiteradamente observadas pelas autoridades administrativas;</a:t>
            </a:r>
          </a:p>
          <a:p>
            <a:pPr algn="just">
              <a:buNone/>
            </a:pPr>
            <a:r>
              <a:rPr lang="pt-BR" sz="2400" dirty="0" smtClean="0"/>
              <a:t>     </a:t>
            </a:r>
          </a:p>
          <a:p>
            <a:pPr algn="just">
              <a:buNone/>
            </a:pPr>
            <a:r>
              <a:rPr lang="pt-BR" sz="2400" dirty="0" smtClean="0"/>
              <a:t>	IV - os convênios que entre si celebrem a União, os Estados, o Distrito Federal e os Municípios.</a:t>
            </a:r>
          </a:p>
          <a:p>
            <a:pPr algn="just">
              <a:buNone/>
            </a:pPr>
            <a:r>
              <a:rPr lang="pt-BR" sz="2400" dirty="0" smtClean="0"/>
              <a:t>   </a:t>
            </a:r>
          </a:p>
          <a:p>
            <a:pPr algn="just">
              <a:buNone/>
            </a:pPr>
            <a:r>
              <a:rPr lang="pt-BR" sz="2400" dirty="0" smtClean="0"/>
              <a:t>	Parágrafo único. A observância das normas referidas neste artigo exclui a imposição de penalidades, a cobrança de juros de mora e a atualização do valor monetário da base de cálculo do tributo.</a:t>
            </a:r>
            <a:r>
              <a:rPr lang="pt-BR" sz="1700" dirty="0" smtClean="0"/>
              <a:t>						                                                                     (CTN)</a:t>
            </a:r>
            <a:endParaRPr lang="pt-BR" sz="1700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38</a:t>
            </a:fld>
            <a:endParaRPr lang="pt-BR"/>
          </a:p>
        </p:txBody>
      </p:sp>
      <p:sp>
        <p:nvSpPr>
          <p:cNvPr id="7" name="Espaço Reservado para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785818"/>
          </a:xfrm>
        </p:spPr>
        <p:txBody>
          <a:bodyPr>
            <a:noAutofit/>
          </a:bodyPr>
          <a:lstStyle/>
          <a:p>
            <a:pPr algn="ctr"/>
            <a:r>
              <a:rPr lang="pt-BR" sz="3600" dirty="0" smtClean="0"/>
              <a:t>NORMAS COMPLEMENTARES</a:t>
            </a:r>
            <a:endParaRPr lang="pt-BR" sz="3600" u="sng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0" y="1785926"/>
            <a:ext cx="9001156" cy="478634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sz="2400" dirty="0" smtClean="0"/>
              <a:t>	Art. 100. São normas complementares das leis, dos tratados e das convenções internacionais e dos decretos:</a:t>
            </a:r>
          </a:p>
          <a:p>
            <a:pPr algn="just">
              <a:buNone/>
            </a:pPr>
            <a:r>
              <a:rPr lang="pt-BR" sz="2400" dirty="0" smtClean="0"/>
              <a:t> 	I - os atos normativos expedidos pelas autoridades administrativas; (...)</a:t>
            </a:r>
          </a:p>
          <a:p>
            <a:pPr algn="just">
              <a:buNone/>
            </a:pPr>
            <a:r>
              <a:rPr lang="pt-BR" sz="2400" dirty="0" smtClean="0"/>
              <a:t>	</a:t>
            </a:r>
          </a:p>
          <a:p>
            <a:pPr algn="just"/>
            <a:r>
              <a:rPr lang="pt-BR" sz="2400" dirty="0" smtClean="0"/>
              <a:t>São os atos produzidos pelos órgãos inferiores ao chefe do Executivo (Ministros, Secretários, Diretores </a:t>
            </a:r>
            <a:r>
              <a:rPr lang="pt-BR" sz="2400" dirty="0" err="1" smtClean="0"/>
              <a:t>etc</a:t>
            </a:r>
            <a:r>
              <a:rPr lang="pt-BR" sz="2400" dirty="0" smtClean="0"/>
              <a:t>):</a:t>
            </a:r>
          </a:p>
          <a:p>
            <a:pPr lvl="1" algn="just"/>
            <a:r>
              <a:rPr lang="pt-BR" sz="2000" dirty="0" smtClean="0"/>
              <a:t>Portarias Ministeriais ou secretariais;</a:t>
            </a:r>
          </a:p>
          <a:p>
            <a:pPr lvl="1" algn="just"/>
            <a:r>
              <a:rPr lang="pt-BR" sz="2000" dirty="0" smtClean="0"/>
              <a:t>Atos normativos;</a:t>
            </a:r>
          </a:p>
          <a:p>
            <a:pPr lvl="1" algn="just"/>
            <a:r>
              <a:rPr lang="pt-BR" sz="2000" dirty="0" smtClean="0"/>
              <a:t>Circulares etc.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39</a:t>
            </a:fld>
            <a:endParaRPr lang="pt-BR"/>
          </a:p>
        </p:txBody>
      </p:sp>
      <p:sp>
        <p:nvSpPr>
          <p:cNvPr id="7" name="Espaço Reservado para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071570"/>
          </a:xfrm>
        </p:spPr>
        <p:txBody>
          <a:bodyPr>
            <a:normAutofit/>
          </a:bodyPr>
          <a:lstStyle/>
          <a:p>
            <a:pPr algn="ctr"/>
            <a:r>
              <a:rPr lang="pt-BR" dirty="0" smtClean="0"/>
              <a:t>LEI MAIOR</a:t>
            </a:r>
            <a:endParaRPr lang="pt-BR" dirty="0"/>
          </a:p>
        </p:txBody>
      </p:sp>
      <p:sp>
        <p:nvSpPr>
          <p:cNvPr id="8" name="Espaço Reservado para Conteúdo 7"/>
          <p:cNvSpPr>
            <a:spLocks noGrp="1"/>
          </p:cNvSpPr>
          <p:nvPr>
            <p:ph idx="1"/>
          </p:nvPr>
        </p:nvSpPr>
        <p:spPr>
          <a:xfrm>
            <a:off x="0" y="2214554"/>
            <a:ext cx="8686800" cy="3792737"/>
          </a:xfrm>
        </p:spPr>
        <p:txBody>
          <a:bodyPr/>
          <a:lstStyle/>
          <a:p>
            <a:pPr algn="just"/>
            <a:r>
              <a:rPr lang="pt-BR" dirty="0" smtClean="0"/>
              <a:t>Constituição da República Federativa do Brasil</a:t>
            </a:r>
          </a:p>
          <a:p>
            <a:pPr lvl="1" algn="just"/>
            <a:r>
              <a:rPr lang="pt-BR" dirty="0" smtClean="0"/>
              <a:t>Rege o Sistema Tributário Nacional;</a:t>
            </a:r>
          </a:p>
          <a:p>
            <a:pPr lvl="1" algn="just"/>
            <a:r>
              <a:rPr lang="pt-BR" dirty="0" smtClean="0"/>
              <a:t>Define Competências Tributárias;</a:t>
            </a:r>
          </a:p>
          <a:p>
            <a:pPr lvl="1" algn="just"/>
            <a:r>
              <a:rPr lang="pt-BR" dirty="0" smtClean="0"/>
              <a:t>Define características básicas de todos os tributos;</a:t>
            </a:r>
          </a:p>
          <a:p>
            <a:pPr lvl="1" algn="just"/>
            <a:r>
              <a:rPr lang="pt-BR" dirty="0" smtClean="0"/>
              <a:t>Interpretação legislação tributária -conformidade</a:t>
            </a:r>
            <a:r>
              <a:rPr lang="pt-BR" dirty="0" smtClean="0">
                <a:latin typeface="Calibri"/>
              </a:rPr>
              <a:t>→</a:t>
            </a:r>
            <a:r>
              <a:rPr lang="pt-BR" dirty="0" smtClean="0"/>
              <a:t> CF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Congresso Nacional </a:t>
            </a:r>
            <a:r>
              <a:rPr lang="pt-BR" dirty="0" smtClean="0">
                <a:latin typeface="Calibri"/>
              </a:rPr>
              <a:t>→ CF </a:t>
            </a:r>
            <a:r>
              <a:rPr lang="pt-BR" i="1" dirty="0" smtClean="0">
                <a:latin typeface="Calibri"/>
              </a:rPr>
              <a:t>quorum</a:t>
            </a:r>
            <a:r>
              <a:rPr lang="pt-BR" dirty="0" smtClean="0">
                <a:latin typeface="Calibri"/>
              </a:rPr>
              <a:t> qualificado, salvo:</a:t>
            </a:r>
          </a:p>
          <a:p>
            <a:pPr lvl="1" algn="just"/>
            <a:r>
              <a:rPr lang="pt-BR" dirty="0" smtClean="0">
                <a:latin typeface="Calibri"/>
              </a:rPr>
              <a:t>Cláusulas pétreas</a:t>
            </a:r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785818"/>
          </a:xfrm>
        </p:spPr>
        <p:txBody>
          <a:bodyPr>
            <a:noAutofit/>
          </a:bodyPr>
          <a:lstStyle/>
          <a:p>
            <a:pPr algn="ctr"/>
            <a:r>
              <a:rPr lang="pt-BR" sz="3600" dirty="0" smtClean="0"/>
              <a:t>NORMAS COMPLEMENTARES</a:t>
            </a:r>
            <a:endParaRPr lang="pt-BR" sz="3600" u="sng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0" y="1785926"/>
            <a:ext cx="8858280" cy="478634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sz="2400" dirty="0" smtClean="0"/>
              <a:t>	Art. 100. São normas complementares das leis, dos tratados e das convenções internacionais e dos decretos:</a:t>
            </a:r>
          </a:p>
          <a:p>
            <a:pPr algn="just">
              <a:buNone/>
            </a:pPr>
            <a:r>
              <a:rPr lang="pt-BR" sz="2400" dirty="0" smtClean="0"/>
              <a:t> 	(...)</a:t>
            </a:r>
          </a:p>
          <a:p>
            <a:pPr algn="just">
              <a:buNone/>
            </a:pPr>
            <a:r>
              <a:rPr lang="pt-BR" sz="2400" dirty="0" smtClean="0"/>
              <a:t> 	II - as decisões dos órgãos singulares ou coletivos de jurisdição administrativa, a que a lei atribua eficácia normativa; (...)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Determinadas decisões administrativas têm caráter normativo definido em lei:</a:t>
            </a:r>
          </a:p>
          <a:p>
            <a:pPr lvl="1" algn="just"/>
            <a:r>
              <a:rPr lang="pt-BR" sz="1600" dirty="0" smtClean="0"/>
              <a:t>Ex: Resoluções do CONAMA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40</a:t>
            </a:fld>
            <a:endParaRPr lang="pt-BR"/>
          </a:p>
        </p:txBody>
      </p:sp>
      <p:sp>
        <p:nvSpPr>
          <p:cNvPr id="7" name="Espaço Reservado para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785818"/>
          </a:xfrm>
        </p:spPr>
        <p:txBody>
          <a:bodyPr>
            <a:noAutofit/>
          </a:bodyPr>
          <a:lstStyle/>
          <a:p>
            <a:pPr algn="ctr"/>
            <a:r>
              <a:rPr lang="pt-BR" sz="3600" dirty="0" smtClean="0"/>
              <a:t>NORMAS COMPLEMENTARES</a:t>
            </a:r>
            <a:endParaRPr lang="pt-BR" sz="3600" u="sng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0" y="1785926"/>
            <a:ext cx="8858280" cy="478634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sz="2400" dirty="0" smtClean="0"/>
              <a:t>	Art. 100. São normas complementares das leis, dos tratados e das convenções internacionais e dos decretos:</a:t>
            </a:r>
          </a:p>
          <a:p>
            <a:pPr algn="just">
              <a:buNone/>
            </a:pPr>
            <a:r>
              <a:rPr lang="pt-BR" sz="2400" dirty="0" smtClean="0"/>
              <a:t> 	(...)</a:t>
            </a:r>
          </a:p>
          <a:p>
            <a:pPr algn="just">
              <a:buNone/>
            </a:pPr>
            <a:r>
              <a:rPr lang="pt-BR" sz="2400" dirty="0" smtClean="0"/>
              <a:t>	III - as práticas reiteradamente observadas pelas autoridades administrativas;(...)</a:t>
            </a:r>
          </a:p>
          <a:p>
            <a:pPr algn="just">
              <a:buNone/>
            </a:pPr>
            <a:endParaRPr lang="pt-BR" sz="2400" dirty="0" smtClean="0"/>
          </a:p>
          <a:p>
            <a:pPr algn="just"/>
            <a:r>
              <a:rPr lang="pt-BR" sz="2400" dirty="0" smtClean="0"/>
              <a:t>Práticas reiteradas da administração tributária (não do contribuinte!!!) = normas complementares</a:t>
            </a:r>
          </a:p>
          <a:p>
            <a:pPr algn="just"/>
            <a:r>
              <a:rPr lang="pt-BR" sz="2400" dirty="0" smtClean="0"/>
              <a:t>Observâncias de normas complementares não fasta obrigação de recolhimento do tributo </a:t>
            </a:r>
            <a:r>
              <a:rPr lang="pt-BR" sz="1000" dirty="0" smtClean="0"/>
              <a:t>(Ex: prática reiterada de não cobrança de 		   det. Tributo pela administração pode ser revista e cobrada a qualquer tempo, salvo prescrição e decadência).</a:t>
            </a:r>
          </a:p>
          <a:p>
            <a:pPr algn="just">
              <a:buNone/>
            </a:pPr>
            <a:endParaRPr lang="pt-BR" sz="1700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41</a:t>
            </a:fld>
            <a:endParaRPr lang="pt-BR"/>
          </a:p>
        </p:txBody>
      </p:sp>
      <p:sp>
        <p:nvSpPr>
          <p:cNvPr id="7" name="Espaço Reservado para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785818"/>
          </a:xfrm>
        </p:spPr>
        <p:txBody>
          <a:bodyPr>
            <a:noAutofit/>
          </a:bodyPr>
          <a:lstStyle/>
          <a:p>
            <a:pPr algn="ctr"/>
            <a:r>
              <a:rPr lang="pt-BR" sz="3600" dirty="0" smtClean="0"/>
              <a:t>NORMAS COMPLEMENTARES</a:t>
            </a:r>
            <a:endParaRPr lang="pt-BR" sz="3600" u="sng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0" y="1785926"/>
            <a:ext cx="8858280" cy="478634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sz="2400" dirty="0" smtClean="0"/>
              <a:t>	Art. 100. São normas complementares das leis, dos tratados e das convenções internacionais e dos decretos:	(...)</a:t>
            </a:r>
          </a:p>
          <a:p>
            <a:pPr algn="just">
              <a:buNone/>
            </a:pPr>
            <a:r>
              <a:rPr lang="pt-BR" sz="2400" dirty="0" smtClean="0"/>
              <a:t>  IV - os convênios que entre si celebrem a União, os Estados, o Distrito Federal e os Municípios. (...)</a:t>
            </a:r>
          </a:p>
          <a:p>
            <a:pPr algn="just">
              <a:buNone/>
            </a:pPr>
            <a:endParaRPr lang="pt-BR" sz="2400" dirty="0" smtClean="0"/>
          </a:p>
          <a:p>
            <a:pPr algn="just"/>
            <a:r>
              <a:rPr lang="pt-BR" sz="2400" dirty="0" smtClean="0"/>
              <a:t>São comuns os convênios entre os entes políticos, especialmente em relação ao ICMS</a:t>
            </a:r>
          </a:p>
          <a:p>
            <a:pPr lvl="1" algn="just"/>
            <a:r>
              <a:rPr lang="pt-BR" sz="2400" dirty="0" smtClean="0"/>
              <a:t>Convênios = normas complementares</a:t>
            </a:r>
            <a:endParaRPr lang="pt-BR" sz="2400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42</a:t>
            </a:fld>
            <a:endParaRPr lang="pt-BR"/>
          </a:p>
        </p:txBody>
      </p:sp>
      <p:sp>
        <p:nvSpPr>
          <p:cNvPr id="7" name="Espaço Reservado para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3000372"/>
            <a:ext cx="82296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BOA TARDE!</a:t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BOA NOITE!</a:t>
            </a:r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43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pt-BR" i="1" dirty="0" smtClean="0"/>
              <a:t>QUORUM</a:t>
            </a:r>
            <a:r>
              <a:rPr lang="pt-BR" dirty="0" smtClean="0"/>
              <a:t> QUALIFICADO</a:t>
            </a:r>
            <a:endParaRPr lang="pt-BR" dirty="0"/>
          </a:p>
        </p:txBody>
      </p:sp>
      <p:sp>
        <p:nvSpPr>
          <p:cNvPr id="8" name="Espaço Reservado para Conteúdo 7"/>
          <p:cNvSpPr>
            <a:spLocks noGrp="1"/>
          </p:cNvSpPr>
          <p:nvPr>
            <p:ph idx="1"/>
          </p:nvPr>
        </p:nvSpPr>
        <p:spPr>
          <a:xfrm>
            <a:off x="0" y="1785926"/>
            <a:ext cx="8686800" cy="5072074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pt-BR" dirty="0" smtClean="0"/>
              <a:t>	Art. 60. A </a:t>
            </a:r>
            <a:r>
              <a:rPr lang="pt-BR" u="sng" dirty="0" smtClean="0"/>
              <a:t>Constituição</a:t>
            </a:r>
            <a:r>
              <a:rPr lang="pt-BR" dirty="0" smtClean="0"/>
              <a:t> poderá ser </a:t>
            </a:r>
            <a:r>
              <a:rPr lang="pt-BR" u="sng" dirty="0" smtClean="0"/>
              <a:t>emendada</a:t>
            </a:r>
            <a:r>
              <a:rPr lang="pt-BR" dirty="0" smtClean="0"/>
              <a:t> mediante </a:t>
            </a:r>
            <a:r>
              <a:rPr lang="pt-BR" u="sng" dirty="0" smtClean="0"/>
              <a:t>proposta</a:t>
            </a:r>
            <a:r>
              <a:rPr lang="pt-BR" dirty="0" smtClean="0"/>
              <a:t>:</a:t>
            </a:r>
          </a:p>
          <a:p>
            <a:pPr algn="just">
              <a:buNone/>
            </a:pPr>
            <a:r>
              <a:rPr lang="pt-BR" dirty="0" smtClean="0"/>
              <a:t>	I - </a:t>
            </a:r>
            <a:r>
              <a:rPr lang="pt-BR" u="sng" dirty="0" smtClean="0"/>
              <a:t>de um terço</a:t>
            </a:r>
            <a:r>
              <a:rPr lang="pt-BR" dirty="0" smtClean="0"/>
              <a:t>, no </a:t>
            </a:r>
            <a:r>
              <a:rPr lang="pt-BR" u="sng" dirty="0" smtClean="0"/>
              <a:t>mínimo</a:t>
            </a:r>
            <a:r>
              <a:rPr lang="pt-BR" dirty="0" smtClean="0"/>
              <a:t>, dos </a:t>
            </a:r>
            <a:r>
              <a:rPr lang="pt-BR" u="sng" dirty="0" smtClean="0"/>
              <a:t>membros</a:t>
            </a:r>
            <a:r>
              <a:rPr lang="pt-BR" dirty="0" smtClean="0"/>
              <a:t> da </a:t>
            </a:r>
            <a:r>
              <a:rPr lang="pt-BR" u="sng" dirty="0" smtClean="0"/>
              <a:t>Câmara</a:t>
            </a:r>
            <a:r>
              <a:rPr lang="pt-BR" dirty="0" smtClean="0"/>
              <a:t> dos Deputados </a:t>
            </a:r>
            <a:r>
              <a:rPr lang="pt-BR" u="sng" dirty="0" smtClean="0"/>
              <a:t>ou</a:t>
            </a:r>
            <a:r>
              <a:rPr lang="pt-BR" dirty="0" smtClean="0"/>
              <a:t> do </a:t>
            </a:r>
            <a:r>
              <a:rPr lang="pt-BR" u="sng" dirty="0" smtClean="0"/>
              <a:t>Senado</a:t>
            </a:r>
            <a:r>
              <a:rPr lang="pt-BR" dirty="0" smtClean="0"/>
              <a:t> Federal;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II - do </a:t>
            </a:r>
            <a:r>
              <a:rPr lang="pt-BR" u="sng" dirty="0" smtClean="0"/>
              <a:t>Presidente</a:t>
            </a:r>
            <a:r>
              <a:rPr lang="pt-BR" dirty="0" smtClean="0"/>
              <a:t> da República;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III - de </a:t>
            </a:r>
            <a:r>
              <a:rPr lang="pt-BR" u="sng" dirty="0" smtClean="0"/>
              <a:t>mais</a:t>
            </a:r>
            <a:r>
              <a:rPr lang="pt-BR" dirty="0" smtClean="0"/>
              <a:t> da </a:t>
            </a:r>
            <a:r>
              <a:rPr lang="pt-BR" u="sng" dirty="0" smtClean="0"/>
              <a:t>metade</a:t>
            </a:r>
            <a:r>
              <a:rPr lang="pt-BR" dirty="0" smtClean="0"/>
              <a:t> das </a:t>
            </a:r>
            <a:r>
              <a:rPr lang="pt-BR" u="sng" dirty="0" smtClean="0"/>
              <a:t>Assembléias</a:t>
            </a:r>
            <a:r>
              <a:rPr lang="pt-BR" dirty="0" smtClean="0"/>
              <a:t> Legislativas das </a:t>
            </a:r>
            <a:r>
              <a:rPr lang="pt-BR" u="sng" dirty="0" smtClean="0"/>
              <a:t>unidades da Federação</a:t>
            </a:r>
            <a:r>
              <a:rPr lang="pt-BR" dirty="0" smtClean="0"/>
              <a:t>, manifestando-se, </a:t>
            </a:r>
            <a:r>
              <a:rPr lang="pt-BR" u="sng" dirty="0" smtClean="0"/>
              <a:t>cada uma delas, pela maioria</a:t>
            </a:r>
            <a:r>
              <a:rPr lang="pt-BR" dirty="0" smtClean="0"/>
              <a:t> relativa de seus </a:t>
            </a:r>
            <a:r>
              <a:rPr lang="pt-BR" u="sng" dirty="0" smtClean="0"/>
              <a:t>membros</a:t>
            </a:r>
            <a:r>
              <a:rPr lang="pt-BR" dirty="0" smtClean="0"/>
              <a:t>.</a:t>
            </a:r>
          </a:p>
          <a:p>
            <a:pPr algn="just">
              <a:buNone/>
            </a:pPr>
            <a:r>
              <a:rPr lang="pt-BR" dirty="0" smtClean="0"/>
              <a:t>	(...)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§ 2º - A </a:t>
            </a:r>
            <a:r>
              <a:rPr lang="pt-BR" u="sng" dirty="0" smtClean="0"/>
              <a:t>proposta</a:t>
            </a:r>
            <a:r>
              <a:rPr lang="pt-BR" dirty="0" smtClean="0"/>
              <a:t> será </a:t>
            </a:r>
            <a:r>
              <a:rPr lang="pt-BR" u="sng" dirty="0" smtClean="0"/>
              <a:t>discutida</a:t>
            </a:r>
            <a:r>
              <a:rPr lang="pt-BR" dirty="0" smtClean="0"/>
              <a:t> e </a:t>
            </a:r>
            <a:r>
              <a:rPr lang="pt-BR" u="sng" dirty="0" smtClean="0"/>
              <a:t>votada</a:t>
            </a:r>
            <a:r>
              <a:rPr lang="pt-BR" dirty="0" smtClean="0"/>
              <a:t> </a:t>
            </a:r>
            <a:r>
              <a:rPr lang="pt-BR" u="sng" dirty="0" smtClean="0"/>
              <a:t>em cada Casa do Congresso Nacional</a:t>
            </a:r>
            <a:r>
              <a:rPr lang="pt-BR" dirty="0" smtClean="0"/>
              <a:t>, </a:t>
            </a:r>
            <a:r>
              <a:rPr lang="pt-BR" u="sng" dirty="0" smtClean="0"/>
              <a:t>em dois turnos</a:t>
            </a:r>
            <a:r>
              <a:rPr lang="pt-BR" dirty="0" smtClean="0"/>
              <a:t>, considerando-se </a:t>
            </a:r>
            <a:r>
              <a:rPr lang="pt-BR" u="sng" dirty="0" smtClean="0"/>
              <a:t>aprovada</a:t>
            </a:r>
            <a:r>
              <a:rPr lang="pt-BR" dirty="0" smtClean="0"/>
              <a:t> se </a:t>
            </a:r>
            <a:r>
              <a:rPr lang="pt-BR" u="sng" dirty="0" smtClean="0"/>
              <a:t>obtiver, em ambos</a:t>
            </a:r>
            <a:r>
              <a:rPr lang="pt-BR" dirty="0" smtClean="0"/>
              <a:t>, </a:t>
            </a:r>
            <a:r>
              <a:rPr lang="pt-BR" u="sng" dirty="0" smtClean="0"/>
              <a:t>três quintos dos votos</a:t>
            </a:r>
            <a:r>
              <a:rPr lang="pt-BR" dirty="0" smtClean="0"/>
              <a:t> dos respectivos membros.</a:t>
            </a:r>
          </a:p>
          <a:p>
            <a:pPr algn="just">
              <a:buNone/>
            </a:pPr>
            <a:r>
              <a:rPr lang="pt-BR" dirty="0" smtClean="0"/>
              <a:t>	(...)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5</a:t>
            </a:fld>
            <a:endParaRPr lang="pt-BR"/>
          </a:p>
        </p:txBody>
      </p:sp>
      <p:sp>
        <p:nvSpPr>
          <p:cNvPr id="7" name="Espaço Reservado para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071570"/>
          </a:xfrm>
        </p:spPr>
        <p:txBody>
          <a:bodyPr>
            <a:normAutofit/>
          </a:bodyPr>
          <a:lstStyle/>
          <a:p>
            <a:pPr algn="ctr"/>
            <a:r>
              <a:rPr lang="pt-BR" dirty="0" smtClean="0"/>
              <a:t>CLÁUSULA PÉTREA</a:t>
            </a:r>
            <a:endParaRPr lang="pt-BR" dirty="0"/>
          </a:p>
        </p:txBody>
      </p:sp>
      <p:sp>
        <p:nvSpPr>
          <p:cNvPr id="8" name="Espaço Reservado para Conteúdo 7"/>
          <p:cNvSpPr>
            <a:spLocks noGrp="1"/>
          </p:cNvSpPr>
          <p:nvPr>
            <p:ph idx="1"/>
          </p:nvPr>
        </p:nvSpPr>
        <p:spPr>
          <a:xfrm>
            <a:off x="0" y="2214554"/>
            <a:ext cx="8929718" cy="4143404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pt-BR" dirty="0" smtClean="0"/>
              <a:t>	Art. 60. A Constituição poderá ser emendada mediante proposta:</a:t>
            </a:r>
          </a:p>
          <a:p>
            <a:pPr algn="just">
              <a:buNone/>
            </a:pPr>
            <a:r>
              <a:rPr lang="pt-BR" dirty="0" smtClean="0"/>
              <a:t>	(...)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§ 4º - </a:t>
            </a:r>
            <a:r>
              <a:rPr lang="pt-BR" u="sng" dirty="0" smtClean="0"/>
              <a:t>Não</a:t>
            </a:r>
            <a:r>
              <a:rPr lang="pt-BR" dirty="0" smtClean="0"/>
              <a:t> será </a:t>
            </a:r>
            <a:r>
              <a:rPr lang="pt-BR" u="sng" dirty="0" smtClean="0"/>
              <a:t>objeto</a:t>
            </a:r>
            <a:r>
              <a:rPr lang="pt-BR" dirty="0" smtClean="0"/>
              <a:t> de </a:t>
            </a:r>
            <a:r>
              <a:rPr lang="pt-BR" u="sng" dirty="0" smtClean="0"/>
              <a:t>deliberação</a:t>
            </a:r>
            <a:r>
              <a:rPr lang="pt-BR" dirty="0" smtClean="0"/>
              <a:t> a </a:t>
            </a:r>
            <a:r>
              <a:rPr lang="pt-BR" u="sng" dirty="0" smtClean="0"/>
              <a:t>proposta</a:t>
            </a:r>
            <a:r>
              <a:rPr lang="pt-BR" dirty="0" smtClean="0"/>
              <a:t> de emenda </a:t>
            </a:r>
            <a:r>
              <a:rPr lang="pt-BR" u="sng" dirty="0" smtClean="0"/>
              <a:t>tendente a abolir</a:t>
            </a:r>
            <a:r>
              <a:rPr lang="pt-BR" dirty="0" smtClean="0"/>
              <a:t>:</a:t>
            </a:r>
          </a:p>
          <a:p>
            <a:pPr algn="just">
              <a:buNone/>
            </a:pPr>
            <a:r>
              <a:rPr lang="pt-BR" dirty="0" smtClean="0"/>
              <a:t>	I - a forma federativa de Estado;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II - o voto direto, secreto, universal e periódico;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III - a separação dos Poderes;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IV - os direitos e garantias individuais.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071570"/>
          </a:xfrm>
        </p:spPr>
        <p:txBody>
          <a:bodyPr>
            <a:normAutofit/>
          </a:bodyPr>
          <a:lstStyle/>
          <a:p>
            <a:pPr algn="ctr"/>
            <a:r>
              <a:rPr lang="pt-BR" dirty="0" smtClean="0"/>
              <a:t>CLÁUSULA PÉTREA</a:t>
            </a:r>
            <a:endParaRPr lang="pt-BR" dirty="0"/>
          </a:p>
        </p:txBody>
      </p:sp>
      <p:sp>
        <p:nvSpPr>
          <p:cNvPr id="8" name="Espaço Reservado para Conteúdo 7"/>
          <p:cNvSpPr>
            <a:spLocks noGrp="1"/>
          </p:cNvSpPr>
          <p:nvPr>
            <p:ph idx="1"/>
          </p:nvPr>
        </p:nvSpPr>
        <p:spPr>
          <a:xfrm>
            <a:off x="0" y="2214554"/>
            <a:ext cx="8929718" cy="4143404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pt-BR" dirty="0" smtClean="0"/>
              <a:t>	Art. 60. A Constituição poderá ser emendada mediante proposta:</a:t>
            </a:r>
          </a:p>
          <a:p>
            <a:pPr algn="just">
              <a:buNone/>
            </a:pPr>
            <a:r>
              <a:rPr lang="pt-BR" dirty="0" smtClean="0"/>
              <a:t>	(...)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§ 4º - </a:t>
            </a:r>
            <a:r>
              <a:rPr lang="pt-BR" u="sng" dirty="0" smtClean="0"/>
              <a:t>Não</a:t>
            </a:r>
            <a:r>
              <a:rPr lang="pt-BR" dirty="0" smtClean="0"/>
              <a:t> será </a:t>
            </a:r>
            <a:r>
              <a:rPr lang="pt-BR" u="sng" dirty="0" smtClean="0"/>
              <a:t>objeto</a:t>
            </a:r>
            <a:r>
              <a:rPr lang="pt-BR" dirty="0" smtClean="0"/>
              <a:t> de </a:t>
            </a:r>
            <a:r>
              <a:rPr lang="pt-BR" u="sng" dirty="0" smtClean="0"/>
              <a:t>deliberação</a:t>
            </a:r>
            <a:r>
              <a:rPr lang="pt-BR" dirty="0" smtClean="0"/>
              <a:t> a </a:t>
            </a:r>
            <a:r>
              <a:rPr lang="pt-BR" u="sng" dirty="0" smtClean="0"/>
              <a:t>proposta</a:t>
            </a:r>
            <a:r>
              <a:rPr lang="pt-BR" dirty="0" smtClean="0"/>
              <a:t> de emenda </a:t>
            </a:r>
            <a:r>
              <a:rPr lang="pt-BR" u="sng" dirty="0" smtClean="0"/>
              <a:t>tendente a abolir</a:t>
            </a:r>
            <a:r>
              <a:rPr lang="pt-BR" dirty="0" smtClean="0"/>
              <a:t>:</a:t>
            </a:r>
          </a:p>
          <a:p>
            <a:pPr algn="just">
              <a:buNone/>
            </a:pPr>
            <a:r>
              <a:rPr lang="pt-BR" dirty="0" smtClean="0"/>
              <a:t>	I - a forma federativa de Estado;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II - o voto direto, secreto, universal e periódico;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III - a separação dos Poderes;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IV - os direitos e garantias individuais.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CLÁUSULA PÉTREA</a:t>
            </a:r>
            <a:endParaRPr lang="pt-BR" dirty="0"/>
          </a:p>
        </p:txBody>
      </p:sp>
      <p:sp>
        <p:nvSpPr>
          <p:cNvPr id="8" name="Espaço Reservado para Conteúdo 7"/>
          <p:cNvSpPr>
            <a:spLocks noGrp="1"/>
          </p:cNvSpPr>
          <p:nvPr>
            <p:ph idx="1"/>
          </p:nvPr>
        </p:nvSpPr>
        <p:spPr>
          <a:xfrm>
            <a:off x="0" y="1785926"/>
            <a:ext cx="8929718" cy="4572032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pt-BR" dirty="0" smtClean="0"/>
              <a:t>	Art. 60. A Constituição poderá ser emendada mediante proposta:</a:t>
            </a:r>
          </a:p>
          <a:p>
            <a:pPr algn="just">
              <a:buNone/>
            </a:pPr>
            <a:r>
              <a:rPr lang="pt-BR" dirty="0" smtClean="0"/>
              <a:t>	(...)</a:t>
            </a:r>
          </a:p>
          <a:p>
            <a:pPr algn="just">
              <a:buNone/>
            </a:pPr>
            <a:r>
              <a:rPr lang="pt-BR" dirty="0" smtClean="0"/>
              <a:t>	§ 4º - </a:t>
            </a:r>
            <a:r>
              <a:rPr lang="pt-BR" u="sng" dirty="0" smtClean="0"/>
              <a:t>Não</a:t>
            </a:r>
            <a:r>
              <a:rPr lang="pt-BR" dirty="0" smtClean="0"/>
              <a:t> será </a:t>
            </a:r>
            <a:r>
              <a:rPr lang="pt-BR" u="sng" dirty="0" smtClean="0"/>
              <a:t>objeto</a:t>
            </a:r>
            <a:r>
              <a:rPr lang="pt-BR" dirty="0" smtClean="0"/>
              <a:t> de </a:t>
            </a:r>
            <a:r>
              <a:rPr lang="pt-BR" u="sng" dirty="0" smtClean="0"/>
              <a:t>deliberação</a:t>
            </a:r>
            <a:r>
              <a:rPr lang="pt-BR" dirty="0" smtClean="0"/>
              <a:t> a </a:t>
            </a:r>
            <a:r>
              <a:rPr lang="pt-BR" u="sng" dirty="0" smtClean="0"/>
              <a:t>proposta</a:t>
            </a:r>
            <a:r>
              <a:rPr lang="pt-BR" dirty="0" smtClean="0"/>
              <a:t> de emenda </a:t>
            </a:r>
            <a:r>
              <a:rPr lang="pt-BR" u="sng" dirty="0" smtClean="0"/>
              <a:t>tendente a abolir</a:t>
            </a:r>
            <a:r>
              <a:rPr lang="pt-BR" dirty="0" smtClean="0"/>
              <a:t>:</a:t>
            </a:r>
          </a:p>
          <a:p>
            <a:pPr algn="just">
              <a:buNone/>
            </a:pPr>
            <a:r>
              <a:rPr lang="pt-BR" dirty="0" smtClean="0"/>
              <a:t>	I - a forma federativa de Estado;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II - o voto direto, secreto, universal e periódico;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III - a separação dos Poderes;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IV - os direitos e garantias individuais.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sz="2800" dirty="0" smtClean="0"/>
              <a:t>	STF –inconstitucional→ EC ↓ alcance Princípio Anterioridade</a:t>
            </a:r>
          </a:p>
          <a:p>
            <a:pPr algn="ctr">
              <a:buNone/>
            </a:pPr>
            <a:r>
              <a:rPr lang="pt-BR" sz="2800" dirty="0" smtClean="0"/>
              <a:t>	(por se tratar de garantia individual)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714380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/>
              <a:t>FONTES FORMAIS DO DIREITO TRIBUTÁRIO</a:t>
            </a:r>
            <a:endParaRPr lang="pt-BR" sz="3200" dirty="0"/>
          </a:p>
        </p:txBody>
      </p:sp>
      <p:sp>
        <p:nvSpPr>
          <p:cNvPr id="8" name="Espaço Reservado para Conteúdo 7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57718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pt-BR" dirty="0" smtClean="0"/>
              <a:t>Leis ordinárias;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Leis Complementares;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Medidas Provisórias;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Tratados e Convenções Internacionais;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Resoluções do Senado Federal;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Decretos;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Normas Complementares.</a:t>
            </a:r>
          </a:p>
          <a:p>
            <a:pPr algn="just"/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1394</TotalTime>
  <Words>1268</Words>
  <Application>Microsoft Office PowerPoint</Application>
  <PresentationFormat>Apresentação na tela (4:3)</PresentationFormat>
  <Paragraphs>439</Paragraphs>
  <Slides>43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43</vt:i4>
      </vt:variant>
    </vt:vector>
  </HeadingPairs>
  <TitlesOfParts>
    <vt:vector size="44" baseType="lpstr">
      <vt:lpstr>Concurso</vt:lpstr>
      <vt:lpstr>DISCIPLINA: Direito Tributário</vt:lpstr>
      <vt:lpstr>PRINCÍPIOS DO DIREITO TRIBUTÁRIO</vt:lpstr>
      <vt:lpstr>FONTES DO DIREITO TRIBUTÁRIO</vt:lpstr>
      <vt:lpstr>LEI MAIOR</vt:lpstr>
      <vt:lpstr>QUORUM QUALIFICADO</vt:lpstr>
      <vt:lpstr>CLÁUSULA PÉTREA</vt:lpstr>
      <vt:lpstr>CLÁUSULA PÉTREA</vt:lpstr>
      <vt:lpstr>CLÁUSULA PÉTREA</vt:lpstr>
      <vt:lpstr>FONTES FORMAIS DO DIREITO TRIBUTÁRIO</vt:lpstr>
      <vt:lpstr>LEIS ORDINÁRIAS</vt:lpstr>
      <vt:lpstr>Slide 11</vt:lpstr>
      <vt:lpstr>LEIS COMPLEMENTARES</vt:lpstr>
      <vt:lpstr>NATUREZA DAS LEIS COMPLEMENTARES</vt:lpstr>
      <vt:lpstr>FUNÇÕES DAS LEIS COMPLEMENTARES</vt:lpstr>
      <vt:lpstr>FUNÇÕES DAS LEIS COMPLEMENTARES</vt:lpstr>
      <vt:lpstr>CRITÉRIOS ESPECIAIS DE TRIBUTAÇÃO</vt:lpstr>
      <vt:lpstr>Slide 17</vt:lpstr>
      <vt:lpstr>LEIS DELEGADAS</vt:lpstr>
      <vt:lpstr>Slide 19</vt:lpstr>
      <vt:lpstr>MEDIDA PROVISÓRIA</vt:lpstr>
      <vt:lpstr>Slide 21</vt:lpstr>
      <vt:lpstr>Slide 22</vt:lpstr>
      <vt:lpstr>Slide 23</vt:lpstr>
      <vt:lpstr>TRATADOS E CONVENÇÕES INTERNACIONAIS</vt:lpstr>
      <vt:lpstr>TRATADOS E CONVENÇÕES INTERNACIONAIS</vt:lpstr>
      <vt:lpstr>TRATADOS E CONVENÇÕES INTERNACIONAIS</vt:lpstr>
      <vt:lpstr>RESOLUÇÕES DO SENADO</vt:lpstr>
      <vt:lpstr>COMPETÊNCIA DO SENADO POR RESOLUÇÕES:</vt:lpstr>
      <vt:lpstr>Slide 29</vt:lpstr>
      <vt:lpstr>Slide 30</vt:lpstr>
      <vt:lpstr>Slide 31</vt:lpstr>
      <vt:lpstr>DECRETOS</vt:lpstr>
      <vt:lpstr>MATÉRIAS REGULADAS POR DECRETOS</vt:lpstr>
      <vt:lpstr>DECRETO ILEGAL</vt:lpstr>
      <vt:lpstr>CONSOLIDAÇÃO ANUAL DA LEGISLAÇÃO TRIBUTÁRIA</vt:lpstr>
      <vt:lpstr>Slide 36</vt:lpstr>
      <vt:lpstr>NORMAS COMPLEMENTARES</vt:lpstr>
      <vt:lpstr>NORMAS COMPLEMENTARES</vt:lpstr>
      <vt:lpstr>NORMAS COMPLEMENTARES</vt:lpstr>
      <vt:lpstr>NORMAS COMPLEMENTARES</vt:lpstr>
      <vt:lpstr>NORMAS COMPLEMENTARES</vt:lpstr>
      <vt:lpstr>NORMAS COMPLEMENTARES</vt:lpstr>
      <vt:lpstr>BOA TARDE!   BOA NOITE!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ASPECTOS CONCEITUAIS DO DIREITO TRIBUTÁRIO</dc:title>
  <dc:creator>Empresa</dc:creator>
  <cp:lastModifiedBy>Empresa</cp:lastModifiedBy>
  <cp:revision>171</cp:revision>
  <dcterms:created xsi:type="dcterms:W3CDTF">2011-02-08T02:22:21Z</dcterms:created>
  <dcterms:modified xsi:type="dcterms:W3CDTF">2012-02-20T16:36:59Z</dcterms:modified>
</cp:coreProperties>
</file>