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29"/>
  </p:notesMasterIdLst>
  <p:sldIdLst>
    <p:sldId id="565" r:id="rId2"/>
    <p:sldId id="485" r:id="rId3"/>
    <p:sldId id="541" r:id="rId4"/>
    <p:sldId id="542" r:id="rId5"/>
    <p:sldId id="543" r:id="rId6"/>
    <p:sldId id="544" r:id="rId7"/>
    <p:sldId id="545" r:id="rId8"/>
    <p:sldId id="546" r:id="rId9"/>
    <p:sldId id="547" r:id="rId10"/>
    <p:sldId id="548" r:id="rId11"/>
    <p:sldId id="549" r:id="rId12"/>
    <p:sldId id="552" r:id="rId13"/>
    <p:sldId id="550" r:id="rId14"/>
    <p:sldId id="551" r:id="rId15"/>
    <p:sldId id="553" r:id="rId16"/>
    <p:sldId id="554" r:id="rId17"/>
    <p:sldId id="555" r:id="rId18"/>
    <p:sldId id="556" r:id="rId19"/>
    <p:sldId id="557" r:id="rId20"/>
    <p:sldId id="558" r:id="rId21"/>
    <p:sldId id="559" r:id="rId22"/>
    <p:sldId id="560" r:id="rId23"/>
    <p:sldId id="561" r:id="rId24"/>
    <p:sldId id="562" r:id="rId25"/>
    <p:sldId id="563" r:id="rId26"/>
    <p:sldId id="564" r:id="rId27"/>
    <p:sldId id="339" r:id="rId28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FC2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681" autoAdjust="0"/>
  </p:normalViewPr>
  <p:slideViewPr>
    <p:cSldViewPr>
      <p:cViewPr varScale="1">
        <p:scale>
          <a:sx n="82" d="100"/>
          <a:sy n="82" d="100"/>
        </p:scale>
        <p:origin x="-1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91000B7-FDC0-4F28-B0A6-44B5E9B93EF2}" type="datetimeFigureOut">
              <a:rPr lang="pt-BR"/>
              <a:pPr>
                <a:defRPr/>
              </a:pPr>
              <a:t>31/5/2012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30EBD79-C912-4531-83D4-5E52AAEAB32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iângulo retângulo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upo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orma livre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Conector reto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  <p:sp>
        <p:nvSpPr>
          <p:cNvPr id="11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B4413A4B-0F0C-4C18-AD04-F55A368E234D}" type="datetime1">
              <a:rPr lang="pt-BR"/>
              <a:pPr>
                <a:defRPr/>
              </a:pPr>
              <a:t>31/5/2012</a:t>
            </a:fld>
            <a:endParaRPr lang="pt-BR"/>
          </a:p>
        </p:txBody>
      </p:sp>
      <p:sp>
        <p:nvSpPr>
          <p:cNvPr id="12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13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5F40BFE4-4D66-43E1-AEF9-53EAB03FBC2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B046A-A42D-4B7F-B98B-18AADEAE67E3}" type="datetime1">
              <a:rPr lang="pt-BR"/>
              <a:pPr>
                <a:defRPr/>
              </a:pPr>
              <a:t>31/5/2012</a:t>
            </a:fld>
            <a:endParaRPr lang="pt-BR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B5E03-E3B5-40A3-AD35-2705758EB13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4F440-01DB-4EF1-8243-7D7D768BB5C3}" type="datetime1">
              <a:rPr lang="pt-BR"/>
              <a:pPr>
                <a:defRPr/>
              </a:pPr>
              <a:t>31/5/2012</a:t>
            </a:fld>
            <a:endParaRPr lang="pt-BR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66D6C-E61E-4923-ADF8-72BAA5C8BD8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6579A-A334-4BFE-B992-2F64302C8333}" type="datetime1">
              <a:rPr lang="pt-BR"/>
              <a:pPr>
                <a:defRPr/>
              </a:pPr>
              <a:t>31/5/2012</a:t>
            </a:fld>
            <a:endParaRPr lang="pt-BR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BBE61-C03E-46C5-9097-7F972120868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visa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Divisa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11D4CBC-BD90-41E2-86DE-3E1AC686E0A5}" type="datetime1">
              <a:rPr lang="pt-BR"/>
              <a:pPr>
                <a:defRPr/>
              </a:pPr>
              <a:t>31/5/2012</a:t>
            </a:fld>
            <a:endParaRPr lang="pt-BR"/>
          </a:p>
        </p:txBody>
      </p:sp>
      <p:sp>
        <p:nvSpPr>
          <p:cNvPr id="7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8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D1B292C-D1DF-49A3-9C3C-1F75AC1D3F5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993A751-07BA-46ED-9DBF-6B21E3926C54}" type="datetime1">
              <a:rPr lang="pt-BR"/>
              <a:pPr>
                <a:defRPr/>
              </a:pPr>
              <a:t>31/5/2012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57DC626-4017-40E8-A7A4-C3F366A7CAC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C32C05F-DCA8-48DC-BB29-752961559BFD}" type="datetime1">
              <a:rPr lang="pt-BR"/>
              <a:pPr>
                <a:defRPr/>
              </a:pPr>
              <a:t>31/5/2012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BE480B9-296E-4956-BF56-44987BF19CC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1A26B9E-5AF5-4381-9761-B2852B43164A}" type="datetime1">
              <a:rPr lang="pt-BR"/>
              <a:pPr>
                <a:defRPr/>
              </a:pPr>
              <a:t>31/5/2012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BE27C1D-1B52-4BC2-9246-475463BDF16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872AD-48BD-4491-A6B0-FACDCCFC11CE}" type="datetime1">
              <a:rPr lang="pt-BR"/>
              <a:pPr>
                <a:defRPr/>
              </a:pPr>
              <a:t>31/5/2012</a:t>
            </a:fld>
            <a:endParaRPr lang="pt-BR"/>
          </a:p>
        </p:txBody>
      </p:sp>
      <p:sp>
        <p:nvSpPr>
          <p:cNvPr id="3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4DB9E-5C0F-424D-B633-8CC522B86D8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98A9C44-8742-471A-BD9D-964593F3A98C}" type="datetime1">
              <a:rPr lang="pt-BR"/>
              <a:pPr>
                <a:defRPr/>
              </a:pPr>
              <a:t>31/5/2012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CC87339-D40B-4AC6-9C07-289BC728A00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rma livre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orma livre 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Triângulo retângulo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Conector reto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Divisa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Divisa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pt-BR" noProof="0" smtClean="0"/>
              <a:t>Clique no ícone para adicionar uma imagem</a:t>
            </a:r>
            <a:endParaRPr lang="en-US" noProof="0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1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CF1BD93-CE0B-4ED4-9BFC-F45416E30634}" type="datetime1">
              <a:rPr lang="pt-BR"/>
              <a:pPr>
                <a:defRPr/>
              </a:pPr>
              <a:t>31/5/2012</a:t>
            </a:fld>
            <a:endParaRPr lang="pt-BR"/>
          </a:p>
        </p:txBody>
      </p:sp>
      <p:sp>
        <p:nvSpPr>
          <p:cNvPr id="12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13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179ABD1-C8ED-46B9-9892-64316188A4B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033" name="Espaço Reservado para Texto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smtClean="0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6667AFB6-7B82-4DA2-ACE6-33538A7E365C}" type="datetime1">
              <a:rPr lang="pt-BR"/>
              <a:pPr>
                <a:defRPr/>
              </a:pPr>
              <a:t>31/5/2012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FD018942-DB3E-4B69-9EBB-4C0AA19D386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75" r:id="rId2"/>
    <p:sldLayoutId id="2147483780" r:id="rId3"/>
    <p:sldLayoutId id="2147483781" r:id="rId4"/>
    <p:sldLayoutId id="2147483782" r:id="rId5"/>
    <p:sldLayoutId id="2147483783" r:id="rId6"/>
    <p:sldLayoutId id="2147483776" r:id="rId7"/>
    <p:sldLayoutId id="2147483784" r:id="rId8"/>
    <p:sldLayoutId id="2147483785" r:id="rId9"/>
    <p:sldLayoutId id="2147483777" r:id="rId10"/>
    <p:sldLayoutId id="2147483778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pr.miranda@gmail.com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professormiranda.blogspot.com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idx="4294967295"/>
          </p:nvPr>
        </p:nvSpPr>
        <p:spPr>
          <a:xfrm>
            <a:off x="0" y="0"/>
            <a:ext cx="9144000" cy="857256"/>
          </a:xfrm>
        </p:spPr>
        <p:txBody>
          <a:bodyPr anchor="b"/>
          <a:lstStyle/>
          <a:p>
            <a:pPr algn="ctr" eaLnBrk="1" hangingPunct="1">
              <a:defRPr/>
            </a:pPr>
            <a:r>
              <a:rPr lang="pt-BR" sz="3200" u="sng" dirty="0" smtClean="0"/>
              <a:t>DISCIPLINA: Direito Tributário</a:t>
            </a:r>
            <a:endParaRPr lang="pt-BR" sz="3200" u="sng" dirty="0"/>
          </a:p>
        </p:txBody>
      </p:sp>
      <p:pic>
        <p:nvPicPr>
          <p:cNvPr id="51203" name="Imagem 3" descr="C:\Users\katiaaparecida\AppData\Local\Microsoft\Windows\Temporary Internet Files\Low\Content.IE5\9TQ5L8YE\Marca FCR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62063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4" name="Imagem 4" descr="C:\Users\katiaaparecida\AppData\Local\Microsoft\Windows\Temporary Internet Files\Low\Content.IE5\9TQ5L8YE\Marca FCR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81938" y="0"/>
            <a:ext cx="1262062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5" name="Subtítulo 2"/>
          <p:cNvSpPr>
            <a:spLocks noGrp="1"/>
          </p:cNvSpPr>
          <p:nvPr>
            <p:ph type="subTitle" idx="4294967295"/>
          </p:nvPr>
        </p:nvSpPr>
        <p:spPr>
          <a:xfrm>
            <a:off x="0" y="1052513"/>
            <a:ext cx="8715375" cy="4019550"/>
          </a:xfrm>
        </p:spPr>
        <p:txBody>
          <a:bodyPr lIns="45720" rIns="45720"/>
          <a:lstStyle/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800" dirty="0" smtClean="0">
                <a:solidFill>
                  <a:schemeClr val="tx2"/>
                </a:solidFill>
              </a:rPr>
              <a:t>AULA 14 – PRÁTICA TRIBUTÁRIA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endParaRPr lang="pt-BR" sz="2000" dirty="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dirty="0" smtClean="0">
                <a:solidFill>
                  <a:schemeClr val="tx2"/>
                </a:solidFill>
              </a:rPr>
              <a:t>Prof. </a:t>
            </a:r>
            <a:r>
              <a:rPr lang="pt-BR" sz="1400" dirty="0" err="1" smtClean="0">
                <a:solidFill>
                  <a:schemeClr val="tx2"/>
                </a:solidFill>
              </a:rPr>
              <a:t>Msc</a:t>
            </a:r>
            <a:r>
              <a:rPr lang="pt-BR" sz="1400" dirty="0" smtClean="0">
                <a:solidFill>
                  <a:schemeClr val="tx2"/>
                </a:solidFill>
              </a:rPr>
              <a:t>. João Paulo Rocha de Miranda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dirty="0" smtClean="0">
                <a:solidFill>
                  <a:schemeClr val="tx2"/>
                </a:solidFill>
              </a:rPr>
              <a:t>Advogado (UFMT) e  </a:t>
            </a:r>
            <a:r>
              <a:rPr lang="pt-BR" sz="1400" dirty="0" err="1" smtClean="0">
                <a:solidFill>
                  <a:schemeClr val="tx2"/>
                </a:solidFill>
              </a:rPr>
              <a:t>Zootecnista</a:t>
            </a:r>
            <a:r>
              <a:rPr lang="pt-BR" sz="1400" dirty="0" smtClean="0">
                <a:solidFill>
                  <a:schemeClr val="tx2"/>
                </a:solidFill>
              </a:rPr>
              <a:t> (UFSM)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dirty="0" smtClean="0">
                <a:solidFill>
                  <a:schemeClr val="tx2"/>
                </a:solidFill>
              </a:rPr>
              <a:t>Mestre em Direito Agroambiental (UFMT)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dirty="0" smtClean="0">
                <a:solidFill>
                  <a:schemeClr val="tx2"/>
                </a:solidFill>
              </a:rPr>
              <a:t>Especialista em Sociedade e Desenvolvimento Regional (UFMT)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dirty="0" smtClean="0">
                <a:solidFill>
                  <a:schemeClr val="tx2"/>
                </a:solidFill>
              </a:rPr>
              <a:t>Especialista em Direito Ambiental e desenvolvimento Sustentável (FESPMP-MT/UNIC)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dirty="0" smtClean="0">
                <a:solidFill>
                  <a:schemeClr val="tx2"/>
                </a:solidFill>
              </a:rPr>
              <a:t>Membro Comissão Meio Ambiente OAB-MT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dirty="0" smtClean="0">
                <a:solidFill>
                  <a:schemeClr val="tx2"/>
                </a:solidFill>
              </a:rPr>
              <a:t>Membro da Comissão Nacional de Saúde Ambiental do CFMVZ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endParaRPr lang="pt-BR" sz="1400" dirty="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dirty="0" smtClean="0">
                <a:solidFill>
                  <a:schemeClr val="tx2"/>
                </a:solidFill>
              </a:rPr>
              <a:t>CONTATOS: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dirty="0" err="1" smtClean="0">
                <a:solidFill>
                  <a:schemeClr val="tx2"/>
                </a:solidFill>
              </a:rPr>
              <a:t>E-mail</a:t>
            </a:r>
            <a:r>
              <a:rPr lang="pt-BR" sz="1400" dirty="0" smtClean="0">
                <a:solidFill>
                  <a:schemeClr val="tx2"/>
                </a:solidFill>
              </a:rPr>
              <a:t>: </a:t>
            </a:r>
            <a:r>
              <a:rPr lang="pt-BR" sz="1400" dirty="0" smtClean="0">
                <a:solidFill>
                  <a:schemeClr val="tx2"/>
                </a:solidFill>
                <a:hlinkClick r:id="rId3"/>
              </a:rPr>
              <a:t>jpr.miranda@gmail.com</a:t>
            </a:r>
            <a:endParaRPr lang="pt-BR" sz="1400" dirty="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endParaRPr lang="pt-BR" sz="1400" dirty="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dirty="0" err="1" smtClean="0">
                <a:solidFill>
                  <a:schemeClr val="tx2"/>
                </a:solidFill>
              </a:rPr>
              <a:t>Skype</a:t>
            </a:r>
            <a:r>
              <a:rPr lang="pt-BR" sz="1400" dirty="0" smtClean="0">
                <a:solidFill>
                  <a:schemeClr val="tx2"/>
                </a:solidFill>
              </a:rPr>
              <a:t>: </a:t>
            </a:r>
            <a:r>
              <a:rPr lang="pt-BR" sz="1400" dirty="0" err="1" smtClean="0">
                <a:solidFill>
                  <a:schemeClr val="tx2"/>
                </a:solidFill>
              </a:rPr>
              <a:t>jpr</a:t>
            </a:r>
            <a:r>
              <a:rPr lang="pt-BR" sz="1400" dirty="0" smtClean="0">
                <a:solidFill>
                  <a:schemeClr val="tx2"/>
                </a:solidFill>
              </a:rPr>
              <a:t>.</a:t>
            </a:r>
            <a:r>
              <a:rPr lang="pt-BR" sz="1400" dirty="0" err="1" smtClean="0">
                <a:solidFill>
                  <a:schemeClr val="tx2"/>
                </a:solidFill>
              </a:rPr>
              <a:t>miranda</a:t>
            </a:r>
            <a:endParaRPr lang="pt-BR" sz="1400" dirty="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endParaRPr lang="pt-BR" sz="1400" dirty="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dirty="0" smtClean="0">
                <a:solidFill>
                  <a:schemeClr val="tx2"/>
                </a:solidFill>
              </a:rPr>
              <a:t>Blog: </a:t>
            </a:r>
            <a:r>
              <a:rPr lang="pt-BR" sz="1400" dirty="0" smtClean="0">
                <a:solidFill>
                  <a:schemeClr val="tx2"/>
                </a:solidFill>
                <a:hlinkClick r:id="rId4"/>
              </a:rPr>
              <a:t>http://professormiranda.blogspot.com/</a:t>
            </a:r>
            <a:endParaRPr lang="pt-BR" sz="1400" dirty="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endParaRPr lang="pt-BR" sz="70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857256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3. MANDADO DE SEGURANÇA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C4FA2D-B37C-496A-9911-25AD03B7E1B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3318" name="Espaço Reservado para Conteúdo 4"/>
          <p:cNvSpPr>
            <a:spLocks noGrp="1"/>
          </p:cNvSpPr>
          <p:nvPr>
            <p:ph idx="1"/>
          </p:nvPr>
        </p:nvSpPr>
        <p:spPr>
          <a:xfrm>
            <a:off x="0" y="1928802"/>
            <a:ext cx="9001156" cy="4357699"/>
          </a:xfrm>
        </p:spPr>
        <p:txBody>
          <a:bodyPr/>
          <a:lstStyle/>
          <a:p>
            <a:pPr lvl="0" algn="just">
              <a:spcBef>
                <a:spcPts val="1800"/>
              </a:spcBef>
              <a:spcAft>
                <a:spcPts val="1800"/>
              </a:spcAft>
            </a:pPr>
            <a:r>
              <a:rPr lang="pt-BR" sz="2300" b="1" u="sng" dirty="0" smtClean="0"/>
              <a:t>CABIMENTO:</a:t>
            </a:r>
            <a:r>
              <a:rPr lang="pt-BR" sz="2300" dirty="0" smtClean="0"/>
              <a:t> </a:t>
            </a:r>
            <a:r>
              <a:rPr lang="pt-BR" sz="2300" u="sng" dirty="0" smtClean="0"/>
              <a:t>Antes ou depois do lançamento</a:t>
            </a:r>
            <a:r>
              <a:rPr lang="pt-BR" sz="2300" dirty="0" smtClean="0"/>
              <a:t>, para proteção de direito líquido e certo, violado ou ameaçado por ato ilegal ou abuso praticado por autoridade fiscal.</a:t>
            </a:r>
          </a:p>
          <a:p>
            <a:pPr lvl="0" algn="just">
              <a:spcBef>
                <a:spcPts val="1800"/>
              </a:spcBef>
              <a:spcAft>
                <a:spcPts val="1800"/>
              </a:spcAft>
            </a:pPr>
            <a:r>
              <a:rPr lang="pt-BR" sz="2300" b="1" u="sng" dirty="0" smtClean="0"/>
              <a:t>EMBASAMENTO:</a:t>
            </a:r>
            <a:r>
              <a:rPr lang="pt-BR" sz="2300" dirty="0" smtClean="0"/>
              <a:t> Art. 5º, LXIX, da CF/88 c/c Art. 282 c/c Lei 12.016/2009.</a:t>
            </a:r>
          </a:p>
          <a:p>
            <a:pPr lvl="0" algn="just">
              <a:spcBef>
                <a:spcPts val="1800"/>
              </a:spcBef>
              <a:spcAft>
                <a:spcPts val="1800"/>
              </a:spcAft>
            </a:pPr>
            <a:r>
              <a:rPr lang="pt-BR" sz="2300" b="1" u="sng" dirty="0" smtClean="0"/>
              <a:t>PARTES:</a:t>
            </a:r>
            <a:r>
              <a:rPr lang="pt-BR" sz="2300" dirty="0" smtClean="0"/>
              <a:t> Impetrante/impetrado (autoridade </a:t>
            </a:r>
            <a:r>
              <a:rPr lang="pt-BR" sz="2300" dirty="0" err="1" smtClean="0"/>
              <a:t>coatora</a:t>
            </a:r>
            <a:r>
              <a:rPr lang="pt-BR" sz="2300" dirty="0" smtClean="0"/>
              <a:t>)</a:t>
            </a:r>
            <a:endParaRPr lang="pt-BR" sz="2300" b="1" u="sng" dirty="0" smtClean="0"/>
          </a:p>
          <a:p>
            <a:pPr lvl="0" algn="just">
              <a:spcBef>
                <a:spcPts val="1800"/>
              </a:spcBef>
              <a:spcAft>
                <a:spcPts val="1800"/>
              </a:spcAft>
            </a:pPr>
            <a:r>
              <a:rPr lang="pt-BR" sz="2300" b="1" u="sng" dirty="0" smtClean="0"/>
              <a:t>COMPETÊNCIA:</a:t>
            </a:r>
            <a:r>
              <a:rPr lang="pt-BR" sz="2300" dirty="0" smtClean="0"/>
              <a:t> Local em que está sediado o órgão do qual faz parte a autoridade </a:t>
            </a:r>
            <a:r>
              <a:rPr lang="pt-BR" sz="2300" dirty="0" err="1" smtClean="0"/>
              <a:t>coatora</a:t>
            </a:r>
            <a:r>
              <a:rPr lang="pt-BR" sz="2300" dirty="0" smtClean="0"/>
              <a:t>.</a:t>
            </a:r>
            <a:endParaRPr lang="pt-BR" sz="2300" b="1" u="sng" dirty="0" smtClean="0"/>
          </a:p>
          <a:p>
            <a:endParaRPr lang="pt-BR" sz="24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857256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3. MANDADO DE SEGURANÇA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C4FA2D-B37C-496A-9911-25AD03B7E1B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3318" name="Espaço Reservado para Conteúdo 4"/>
          <p:cNvSpPr>
            <a:spLocks noGrp="1"/>
          </p:cNvSpPr>
          <p:nvPr>
            <p:ph idx="1"/>
          </p:nvPr>
        </p:nvSpPr>
        <p:spPr>
          <a:xfrm>
            <a:off x="0" y="2071678"/>
            <a:ext cx="9001156" cy="4214823"/>
          </a:xfrm>
        </p:spPr>
        <p:txBody>
          <a:bodyPr/>
          <a:lstStyle/>
          <a:p>
            <a:pPr lvl="0" algn="just">
              <a:spcBef>
                <a:spcPts val="1000"/>
              </a:spcBef>
              <a:spcAft>
                <a:spcPts val="1000"/>
              </a:spcAft>
            </a:pPr>
            <a:r>
              <a:rPr lang="pt-BR" sz="2300" b="1" u="sng" dirty="0" smtClean="0"/>
              <a:t>JUIZ:</a:t>
            </a:r>
            <a:r>
              <a:rPr lang="pt-BR" sz="2300" dirty="0" smtClean="0"/>
              <a:t> Depende se o tributo é de competência federal, estadual ou municipal:</a:t>
            </a:r>
          </a:p>
          <a:p>
            <a:pPr lvl="1" algn="just">
              <a:spcBef>
                <a:spcPts val="1000"/>
              </a:spcBef>
              <a:spcAft>
                <a:spcPts val="1000"/>
              </a:spcAft>
            </a:pPr>
            <a:r>
              <a:rPr lang="pt-BR" sz="1900" b="1" u="sng" dirty="0" smtClean="0"/>
              <a:t>Tributos estaduais ou municipais:</a:t>
            </a:r>
            <a:r>
              <a:rPr lang="pt-BR" sz="1900" dirty="0" smtClean="0"/>
              <a:t> Excelentíssimo Senhor Doutor Juiz de Direito da ___ Vara (da Fazenda Pública – se houver) da Comarca de _____.</a:t>
            </a:r>
          </a:p>
          <a:p>
            <a:pPr lvl="1" algn="just">
              <a:spcBef>
                <a:spcPts val="1000"/>
              </a:spcBef>
              <a:spcAft>
                <a:spcPts val="1000"/>
              </a:spcAft>
            </a:pPr>
            <a:r>
              <a:rPr lang="pt-BR" sz="1900" b="1" u="sng" dirty="0" smtClean="0"/>
              <a:t>Tributos federais:</a:t>
            </a:r>
            <a:r>
              <a:rPr lang="pt-BR" sz="1900" dirty="0" smtClean="0"/>
              <a:t> Excelentíssimo Senhor Doutor Juiz Federal da ___ Vara da Subseção Judiciária de _____.</a:t>
            </a:r>
            <a:endParaRPr lang="pt-BR" sz="1900" b="1" u="sng" dirty="0" smtClean="0"/>
          </a:p>
          <a:p>
            <a:pPr lvl="0" algn="just">
              <a:spcBef>
                <a:spcPts val="1800"/>
              </a:spcBef>
              <a:spcAft>
                <a:spcPts val="1800"/>
              </a:spcAft>
            </a:pPr>
            <a:r>
              <a:rPr lang="pt-BR" sz="2300" b="1" u="sng" dirty="0" smtClean="0"/>
              <a:t>POLO ATIVO:</a:t>
            </a:r>
            <a:r>
              <a:rPr lang="pt-BR" sz="2300" dirty="0" smtClean="0"/>
              <a:t> Contribuinte.</a:t>
            </a:r>
          </a:p>
          <a:p>
            <a:pPr lvl="0" algn="just">
              <a:spcBef>
                <a:spcPts val="1800"/>
              </a:spcBef>
              <a:spcAft>
                <a:spcPts val="1800"/>
              </a:spcAft>
            </a:pPr>
            <a:r>
              <a:rPr lang="pt-BR" sz="2300" b="1" u="sng" dirty="0" smtClean="0"/>
              <a:t>POLO PASSIVO:</a:t>
            </a:r>
            <a:r>
              <a:rPr lang="pt-BR" sz="2300" dirty="0" smtClean="0"/>
              <a:t> Autoridade </a:t>
            </a:r>
            <a:r>
              <a:rPr lang="pt-BR" sz="2300" dirty="0" err="1" smtClean="0"/>
              <a:t>coatora</a:t>
            </a:r>
            <a:endParaRPr lang="pt-BR" sz="24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142984"/>
            <a:ext cx="9144000" cy="500066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3. MANDADO DE SEGURANÇA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C4FA2D-B37C-496A-9911-25AD03B7E1B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3318" name="Espaço Reservado para Conteúdo 4"/>
          <p:cNvSpPr>
            <a:spLocks noGrp="1"/>
          </p:cNvSpPr>
          <p:nvPr>
            <p:ph idx="1"/>
          </p:nvPr>
        </p:nvSpPr>
        <p:spPr>
          <a:xfrm>
            <a:off x="0" y="1571612"/>
            <a:ext cx="9001156" cy="4714889"/>
          </a:xfrm>
        </p:spPr>
        <p:txBody>
          <a:bodyPr/>
          <a:lstStyle/>
          <a:p>
            <a:pPr lvl="0" algn="just">
              <a:spcBef>
                <a:spcPts val="1000"/>
              </a:spcBef>
              <a:spcAft>
                <a:spcPts val="1000"/>
              </a:spcAft>
            </a:pPr>
            <a:r>
              <a:rPr lang="pt-BR" sz="2300" b="1" u="sng" dirty="0" smtClean="0"/>
              <a:t>POLO PASSIVO:</a:t>
            </a:r>
            <a:r>
              <a:rPr lang="pt-BR" sz="2300" dirty="0" smtClean="0"/>
              <a:t> Autoridade </a:t>
            </a:r>
            <a:r>
              <a:rPr lang="pt-BR" sz="2300" dirty="0" err="1" smtClean="0"/>
              <a:t>coatora</a:t>
            </a:r>
            <a:r>
              <a:rPr lang="pt-BR" sz="2300" dirty="0" smtClean="0"/>
              <a:t>:</a:t>
            </a:r>
          </a:p>
          <a:p>
            <a:pPr lvl="1" algn="just">
              <a:spcBef>
                <a:spcPts val="1000"/>
              </a:spcBef>
              <a:spcAft>
                <a:spcPts val="1000"/>
              </a:spcAft>
            </a:pPr>
            <a:r>
              <a:rPr lang="pt-BR" sz="2000" b="1" u="sng" dirty="0" smtClean="0"/>
              <a:t>Tributos municipais:</a:t>
            </a:r>
          </a:p>
          <a:p>
            <a:pPr lvl="2" algn="just">
              <a:spcBef>
                <a:spcPts val="1000"/>
              </a:spcBef>
              <a:spcAft>
                <a:spcPts val="1000"/>
              </a:spcAft>
            </a:pPr>
            <a:r>
              <a:rPr lang="pt-BR" sz="1800" dirty="0" smtClean="0"/>
              <a:t>Diretor do Departamento de Rendas Imobiliárias (IPTU/ITBI/Cont. Mel.)</a:t>
            </a:r>
          </a:p>
          <a:p>
            <a:pPr lvl="2" algn="just">
              <a:spcBef>
                <a:spcPts val="1000"/>
              </a:spcBef>
              <a:spcAft>
                <a:spcPts val="1000"/>
              </a:spcAft>
            </a:pPr>
            <a:r>
              <a:rPr lang="pt-BR" sz="1800" dirty="0" smtClean="0"/>
              <a:t>Diretor do Departamento de Rendas Mobiliárias (ISS)</a:t>
            </a:r>
          </a:p>
          <a:p>
            <a:pPr lvl="1" algn="just">
              <a:spcBef>
                <a:spcPts val="1000"/>
              </a:spcBef>
              <a:spcAft>
                <a:spcPts val="1000"/>
              </a:spcAft>
            </a:pPr>
            <a:r>
              <a:rPr lang="pt-BR" sz="2000" b="1" u="sng" dirty="0" smtClean="0"/>
              <a:t>Tributos estaduais:</a:t>
            </a:r>
          </a:p>
          <a:p>
            <a:pPr lvl="2" algn="just">
              <a:spcBef>
                <a:spcPts val="1000"/>
              </a:spcBef>
              <a:spcAft>
                <a:spcPts val="1000"/>
              </a:spcAft>
            </a:pPr>
            <a:r>
              <a:rPr lang="pt-BR" sz="1800" dirty="0" smtClean="0"/>
              <a:t>Delegado Regional Tributário</a:t>
            </a:r>
            <a:endParaRPr lang="pt-BR" sz="2000" dirty="0" smtClean="0"/>
          </a:p>
          <a:p>
            <a:pPr lvl="1" algn="just">
              <a:spcBef>
                <a:spcPts val="1000"/>
              </a:spcBef>
              <a:spcAft>
                <a:spcPts val="1000"/>
              </a:spcAft>
            </a:pPr>
            <a:r>
              <a:rPr lang="pt-BR" sz="2000" b="1" u="sng" dirty="0" smtClean="0"/>
              <a:t>Tributos federais:</a:t>
            </a:r>
          </a:p>
          <a:p>
            <a:pPr lvl="2" algn="just">
              <a:spcBef>
                <a:spcPts val="1000"/>
              </a:spcBef>
              <a:spcAft>
                <a:spcPts val="1000"/>
              </a:spcAft>
            </a:pPr>
            <a:r>
              <a:rPr lang="pt-BR" sz="1800" dirty="0" smtClean="0"/>
              <a:t>Inspetor da Receita Federal do Brasil (Impostos aduaneiros: II e IE)</a:t>
            </a:r>
          </a:p>
          <a:p>
            <a:pPr lvl="2" algn="just">
              <a:spcBef>
                <a:spcPts val="1000"/>
              </a:spcBef>
              <a:spcAft>
                <a:spcPts val="1000"/>
              </a:spcAft>
            </a:pPr>
            <a:r>
              <a:rPr lang="pt-BR" sz="1800" dirty="0" smtClean="0"/>
              <a:t>Delegado da Receita Federal do Brasil (Impostos não aduaneiros)</a:t>
            </a:r>
          </a:p>
          <a:p>
            <a:pPr lvl="2" algn="just">
              <a:spcBef>
                <a:spcPts val="1000"/>
              </a:spcBef>
              <a:spcAft>
                <a:spcPts val="1000"/>
              </a:spcAft>
            </a:pPr>
            <a:endParaRPr lang="pt-BR" sz="1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500066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3. MANDADO DE SEGURANÇA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C4FA2D-B37C-496A-9911-25AD03B7E1B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3318" name="Espaço Reservado para Conteúdo 4"/>
          <p:cNvSpPr>
            <a:spLocks noGrp="1"/>
          </p:cNvSpPr>
          <p:nvPr>
            <p:ph idx="1"/>
          </p:nvPr>
        </p:nvSpPr>
        <p:spPr>
          <a:xfrm>
            <a:off x="0" y="1643050"/>
            <a:ext cx="9001156" cy="4643451"/>
          </a:xfrm>
        </p:spPr>
        <p:txBody>
          <a:bodyPr/>
          <a:lstStyle/>
          <a:p>
            <a:pPr lvl="0" algn="just">
              <a:spcBef>
                <a:spcPts val="600"/>
              </a:spcBef>
              <a:spcAft>
                <a:spcPts val="600"/>
              </a:spcAft>
            </a:pPr>
            <a:r>
              <a:rPr lang="pt-BR" sz="2300" b="1" u="sng" dirty="0" smtClean="0"/>
              <a:t>PETIÇÃO:</a:t>
            </a:r>
            <a:endParaRPr lang="pt-BR" sz="2300" dirty="0" smtClean="0"/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pt-BR" sz="1900" dirty="0" smtClean="0"/>
              <a:t>Dos fatos;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pt-BR" sz="1900" dirty="0" smtClean="0"/>
              <a:t>Do direito (artigo+fato+doutrina+jurisprudência+conclusão);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pt-BR" sz="1900" dirty="0" smtClean="0"/>
              <a:t>Da medida cautelar;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pt-BR" sz="1900" dirty="0" smtClean="0"/>
              <a:t>Do pedido.</a:t>
            </a:r>
          </a:p>
          <a:p>
            <a:pPr lvl="0" algn="just">
              <a:spcBef>
                <a:spcPts val="1000"/>
              </a:spcBef>
              <a:spcAft>
                <a:spcPts val="1000"/>
              </a:spcAft>
            </a:pPr>
            <a:endParaRPr lang="pt-BR" sz="2300" dirty="0" smtClean="0"/>
          </a:p>
          <a:p>
            <a:pPr lvl="0" algn="just">
              <a:spcBef>
                <a:spcPts val="1000"/>
              </a:spcBef>
              <a:spcAft>
                <a:spcPts val="1000"/>
              </a:spcAft>
            </a:pPr>
            <a:r>
              <a:rPr lang="pt-BR" sz="2300" b="1" u="sng" dirty="0" smtClean="0"/>
              <a:t>DA MEDIDA CAUTELAR:</a:t>
            </a:r>
            <a:r>
              <a:rPr lang="pt-BR" sz="2300" dirty="0" smtClean="0"/>
              <a:t> Art. 7º, III, da Lei 12.019/09</a:t>
            </a:r>
          </a:p>
          <a:p>
            <a:pPr lvl="4" algn="just">
              <a:spcBef>
                <a:spcPts val="1000"/>
              </a:spcBef>
              <a:spcAft>
                <a:spcPts val="1000"/>
              </a:spcAft>
            </a:pPr>
            <a:r>
              <a:rPr lang="pt-BR" dirty="0" smtClean="0"/>
              <a:t>Fumaça do bom direito (</a:t>
            </a:r>
            <a:r>
              <a:rPr lang="pt-BR" i="1" dirty="0" err="1" smtClean="0"/>
              <a:t>fumus</a:t>
            </a:r>
            <a:r>
              <a:rPr lang="pt-BR" i="1" dirty="0" smtClean="0"/>
              <a:t> </a:t>
            </a:r>
            <a:r>
              <a:rPr lang="pt-BR" i="1" dirty="0" err="1" smtClean="0"/>
              <a:t>boni</a:t>
            </a:r>
            <a:r>
              <a:rPr lang="pt-BR" i="1" dirty="0" smtClean="0"/>
              <a:t> </a:t>
            </a:r>
            <a:r>
              <a:rPr lang="pt-BR" i="1" dirty="0" err="1" smtClean="0"/>
              <a:t>iuris</a:t>
            </a:r>
            <a:r>
              <a:rPr lang="pt-BR" dirty="0" smtClean="0"/>
              <a:t>);</a:t>
            </a:r>
          </a:p>
          <a:p>
            <a:pPr lvl="8" algn="just">
              <a:spcBef>
                <a:spcPts val="1000"/>
              </a:spcBef>
              <a:spcAft>
                <a:spcPts val="1000"/>
              </a:spcAft>
            </a:pPr>
            <a:r>
              <a:rPr lang="pt-BR" sz="2000" i="1" dirty="0" err="1" smtClean="0"/>
              <a:t>Periculum</a:t>
            </a:r>
            <a:r>
              <a:rPr lang="pt-BR" sz="2000" i="1" dirty="0" smtClean="0"/>
              <a:t> in mora</a:t>
            </a:r>
            <a:r>
              <a:rPr lang="pt-BR" sz="2000" dirty="0" smtClean="0"/>
              <a:t>.</a:t>
            </a:r>
            <a:endParaRPr lang="pt-BR" sz="24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571504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3. MANDADO DE SEGURANÇA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C4FA2D-B37C-496A-9911-25AD03B7E1B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3318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64"/>
            <a:ext cx="9001156" cy="4429137"/>
          </a:xfrm>
        </p:spPr>
        <p:txBody>
          <a:bodyPr/>
          <a:lstStyle/>
          <a:p>
            <a:pPr lvl="0" algn="just">
              <a:spcBef>
                <a:spcPts val="600"/>
              </a:spcBef>
              <a:spcAft>
                <a:spcPts val="600"/>
              </a:spcAft>
            </a:pPr>
            <a:r>
              <a:rPr lang="pt-BR" sz="2300" b="1" u="sng" dirty="0" smtClean="0"/>
              <a:t>DO PEDIDO:</a:t>
            </a:r>
            <a:r>
              <a:rPr lang="pt-BR" sz="2300" dirty="0" smtClean="0"/>
              <a:t> </a:t>
            </a:r>
            <a:r>
              <a:rPr lang="pt-BR" sz="2300" i="1" dirty="0" smtClean="0"/>
              <a:t>Ex </a:t>
            </a:r>
            <a:r>
              <a:rPr lang="pt-BR" sz="2300" i="1" dirty="0" err="1" smtClean="0"/>
              <a:t>positis</a:t>
            </a:r>
            <a:r>
              <a:rPr lang="pt-BR" sz="2300" dirty="0" smtClean="0"/>
              <a:t>, requer a Impetrante: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A concessão do pedido liminar, a fim de suspender o crédito tributário, nos mesmos termos do art. 151, IV, do CTN;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O julgamento de procedência do pedido, confirmado-se a liminar e concedendo a segurança em caráter definitivo;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A notificação da autoridade </a:t>
            </a:r>
            <a:r>
              <a:rPr lang="pt-BR" sz="2000" dirty="0" err="1" smtClean="0"/>
              <a:t>coatora</a:t>
            </a:r>
            <a:r>
              <a:rPr lang="pt-BR" sz="2000" dirty="0" smtClean="0"/>
              <a:t>, para prestar informações no prazo de 10 dias, bem como a oitiva do Ministério Público;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A condenação da </a:t>
            </a:r>
            <a:r>
              <a:rPr lang="pt-BR" sz="2000" dirty="0" err="1" smtClean="0"/>
              <a:t>Impretrada</a:t>
            </a:r>
            <a:r>
              <a:rPr lang="pt-BR" sz="2000" dirty="0" smtClean="0"/>
              <a:t> nas custas processuais.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  <a:buNone/>
            </a:pPr>
            <a:endParaRPr lang="pt-BR" sz="2000" dirty="0" smtClean="0"/>
          </a:p>
          <a:p>
            <a:pPr lvl="1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000" dirty="0" smtClean="0"/>
              <a:t>	</a:t>
            </a:r>
            <a:r>
              <a:rPr lang="pt-BR" sz="2000" b="1" dirty="0" smtClean="0"/>
              <a:t>OBS: </a:t>
            </a:r>
            <a:r>
              <a:rPr lang="pt-BR" sz="2000" dirty="0" smtClean="0"/>
              <a:t>não há produção de provas nem condenação em honorários advocatícios em MS.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64294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4. AÇÃO DE REPETIÇÃO DO INDÉBITO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C4FA2D-B37C-496A-9911-25AD03B7E1B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3318" name="Espaço Reservado para Conteúdo 4"/>
          <p:cNvSpPr>
            <a:spLocks noGrp="1"/>
          </p:cNvSpPr>
          <p:nvPr>
            <p:ph idx="1"/>
          </p:nvPr>
        </p:nvSpPr>
        <p:spPr>
          <a:xfrm>
            <a:off x="0" y="1928802"/>
            <a:ext cx="9001156" cy="4357699"/>
          </a:xfrm>
        </p:spPr>
        <p:txBody>
          <a:bodyPr/>
          <a:lstStyle/>
          <a:p>
            <a:pPr lvl="0" algn="just">
              <a:spcBef>
                <a:spcPts val="1800"/>
              </a:spcBef>
              <a:spcAft>
                <a:spcPts val="1800"/>
              </a:spcAft>
            </a:pPr>
            <a:r>
              <a:rPr lang="pt-BR" sz="2300" b="1" u="sng" dirty="0" smtClean="0"/>
              <a:t>CABIMENTO:</a:t>
            </a:r>
            <a:r>
              <a:rPr lang="pt-BR" sz="2300" dirty="0" smtClean="0"/>
              <a:t> Quando tiver ocorrido pagamento indevido ou maior que o devido.</a:t>
            </a:r>
          </a:p>
          <a:p>
            <a:pPr lvl="0" algn="just">
              <a:spcBef>
                <a:spcPts val="1800"/>
              </a:spcBef>
              <a:spcAft>
                <a:spcPts val="1800"/>
              </a:spcAft>
            </a:pPr>
            <a:r>
              <a:rPr lang="pt-BR" sz="2300" b="1" u="sng" dirty="0" smtClean="0"/>
              <a:t>EMBASAMENTO:</a:t>
            </a:r>
            <a:r>
              <a:rPr lang="pt-BR" sz="2300" dirty="0" smtClean="0"/>
              <a:t> Art. 165, I c/c Art. 168, do CTN c/c Art. 282, do CPC.</a:t>
            </a:r>
          </a:p>
          <a:p>
            <a:pPr algn="just">
              <a:spcBef>
                <a:spcPts val="1800"/>
              </a:spcBef>
              <a:spcAft>
                <a:spcPts val="1800"/>
              </a:spcAft>
            </a:pPr>
            <a:r>
              <a:rPr lang="pt-BR" sz="2300" b="1" u="sng" dirty="0" smtClean="0"/>
              <a:t>PARTES:</a:t>
            </a:r>
            <a:r>
              <a:rPr lang="pt-BR" sz="2300" dirty="0" smtClean="0"/>
              <a:t> Autor/réu</a:t>
            </a:r>
            <a:endParaRPr lang="pt-BR" sz="2300" b="1" u="sng" dirty="0" smtClean="0"/>
          </a:p>
          <a:p>
            <a:pPr lvl="0" algn="just">
              <a:spcBef>
                <a:spcPts val="1800"/>
              </a:spcBef>
              <a:spcAft>
                <a:spcPts val="1800"/>
              </a:spcAft>
            </a:pPr>
            <a:r>
              <a:rPr lang="pt-BR" sz="2300" b="1" u="sng" dirty="0" smtClean="0"/>
              <a:t>COMPETÊNCIA:</a:t>
            </a:r>
            <a:r>
              <a:rPr lang="pt-BR" sz="2300" dirty="0" smtClean="0"/>
              <a:t> Domicílio do autor.</a:t>
            </a:r>
            <a:endParaRPr lang="pt-BR" sz="2300" b="1" u="sng" dirty="0" smtClean="0"/>
          </a:p>
          <a:p>
            <a:endParaRPr lang="pt-BR" sz="24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571504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4. AÇÃO DE REPETIÇÃO DO INDÉBITO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C4FA2D-B37C-496A-9911-25AD03B7E1B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3318" name="Espaço Reservado para Conteúdo 4"/>
          <p:cNvSpPr>
            <a:spLocks noGrp="1"/>
          </p:cNvSpPr>
          <p:nvPr>
            <p:ph idx="1"/>
          </p:nvPr>
        </p:nvSpPr>
        <p:spPr>
          <a:xfrm>
            <a:off x="0" y="1714488"/>
            <a:ext cx="9001156" cy="4572013"/>
          </a:xfrm>
        </p:spPr>
        <p:txBody>
          <a:bodyPr/>
          <a:lstStyle/>
          <a:p>
            <a:pPr lvl="0" algn="just">
              <a:spcBef>
                <a:spcPts val="1000"/>
              </a:spcBef>
              <a:spcAft>
                <a:spcPts val="1000"/>
              </a:spcAft>
            </a:pPr>
            <a:r>
              <a:rPr lang="pt-BR" sz="2300" b="1" u="sng" dirty="0" smtClean="0"/>
              <a:t>JUIZ:</a:t>
            </a:r>
            <a:r>
              <a:rPr lang="pt-BR" sz="2300" dirty="0" smtClean="0"/>
              <a:t> Depende se o tributo é de competência federal, estadual ou municipal:</a:t>
            </a:r>
          </a:p>
          <a:p>
            <a:pPr lvl="1" algn="just">
              <a:spcBef>
                <a:spcPts val="1000"/>
              </a:spcBef>
              <a:spcAft>
                <a:spcPts val="1000"/>
              </a:spcAft>
            </a:pPr>
            <a:r>
              <a:rPr lang="pt-BR" sz="1900" b="1" u="sng" dirty="0" smtClean="0"/>
              <a:t>Tributos estaduais ou municipais:</a:t>
            </a:r>
            <a:r>
              <a:rPr lang="pt-BR" sz="1900" dirty="0" smtClean="0"/>
              <a:t> Excelentíssimo Senhor Doutor Juiz de Direito da ___ Vara (da Fazenda Pública – se houver) da Comarca de _____.</a:t>
            </a:r>
          </a:p>
          <a:p>
            <a:pPr lvl="1" algn="just">
              <a:spcBef>
                <a:spcPts val="1000"/>
              </a:spcBef>
              <a:spcAft>
                <a:spcPts val="1000"/>
              </a:spcAft>
            </a:pPr>
            <a:r>
              <a:rPr lang="pt-BR" sz="1900" b="1" u="sng" dirty="0" smtClean="0"/>
              <a:t>Tributos federais:</a:t>
            </a:r>
            <a:r>
              <a:rPr lang="pt-BR" sz="1900" dirty="0" smtClean="0"/>
              <a:t> Excelentíssimo Senhor Doutor Juiz Federal da ___ Vara da Subseção Judiciária de _____.</a:t>
            </a:r>
            <a:endParaRPr lang="pt-BR" sz="1900" b="1" u="sng" dirty="0" smtClean="0"/>
          </a:p>
          <a:p>
            <a:pPr lvl="0" algn="just">
              <a:spcBef>
                <a:spcPts val="1800"/>
              </a:spcBef>
              <a:spcAft>
                <a:spcPts val="1800"/>
              </a:spcAft>
            </a:pPr>
            <a:r>
              <a:rPr lang="pt-BR" sz="2300" b="1" u="sng" dirty="0" smtClean="0"/>
              <a:t>POLO ATIVO:</a:t>
            </a:r>
            <a:r>
              <a:rPr lang="pt-BR" sz="2300" dirty="0" smtClean="0"/>
              <a:t> Contribuinte.</a:t>
            </a:r>
          </a:p>
          <a:p>
            <a:pPr lvl="0" algn="just">
              <a:spcBef>
                <a:spcPts val="1800"/>
              </a:spcBef>
              <a:spcAft>
                <a:spcPts val="1800"/>
              </a:spcAft>
            </a:pPr>
            <a:r>
              <a:rPr lang="pt-BR" sz="2300" b="1" u="sng" dirty="0" smtClean="0"/>
              <a:t>POLO PASSIVO:</a:t>
            </a:r>
            <a:r>
              <a:rPr lang="pt-BR" sz="2300" dirty="0" smtClean="0"/>
              <a:t> União/Estado/DF/Município.</a:t>
            </a:r>
            <a:endParaRPr lang="pt-BR" sz="24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571504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4. AÇÃO DE REPETIÇÃO DO INDÉBITO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C4FA2D-B37C-496A-9911-25AD03B7E1B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3318" name="Espaço Reservado para Conteúdo 4"/>
          <p:cNvSpPr>
            <a:spLocks noGrp="1"/>
          </p:cNvSpPr>
          <p:nvPr>
            <p:ph idx="1"/>
          </p:nvPr>
        </p:nvSpPr>
        <p:spPr>
          <a:xfrm>
            <a:off x="0" y="2214554"/>
            <a:ext cx="9001156" cy="4071947"/>
          </a:xfrm>
        </p:spPr>
        <p:txBody>
          <a:bodyPr/>
          <a:lstStyle/>
          <a:p>
            <a:pPr lvl="0" algn="just">
              <a:spcBef>
                <a:spcPts val="600"/>
              </a:spcBef>
              <a:spcAft>
                <a:spcPts val="600"/>
              </a:spcAft>
            </a:pPr>
            <a:r>
              <a:rPr lang="pt-BR" sz="2300" b="1" u="sng" dirty="0" smtClean="0"/>
              <a:t>PETIÇÃO:</a:t>
            </a:r>
            <a:endParaRPr lang="pt-BR" sz="2300" dirty="0" smtClean="0"/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pt-BR" sz="1900" dirty="0" smtClean="0"/>
              <a:t>Dos fatos;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pt-BR" sz="1900" dirty="0" smtClean="0"/>
              <a:t>Do direito (artigo+fato+doutrina+jurisprudência+conclusão);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pt-BR" sz="1900" dirty="0" smtClean="0"/>
              <a:t>Do pedido.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500066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4. AÇÃO DE REPETIÇÃO DO INDÉBITO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C4FA2D-B37C-496A-9911-25AD03B7E1B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3318" name="Espaço Reservado para Conteúdo 4"/>
          <p:cNvSpPr>
            <a:spLocks noGrp="1"/>
          </p:cNvSpPr>
          <p:nvPr>
            <p:ph idx="1"/>
          </p:nvPr>
        </p:nvSpPr>
        <p:spPr>
          <a:xfrm>
            <a:off x="0" y="1785926"/>
            <a:ext cx="9001156" cy="4500575"/>
          </a:xfrm>
        </p:spPr>
        <p:txBody>
          <a:bodyPr/>
          <a:lstStyle/>
          <a:p>
            <a:pPr lvl="0" algn="just">
              <a:spcBef>
                <a:spcPts val="600"/>
              </a:spcBef>
              <a:spcAft>
                <a:spcPts val="600"/>
              </a:spcAft>
            </a:pPr>
            <a:r>
              <a:rPr lang="pt-BR" sz="2300" b="1" u="sng" dirty="0" smtClean="0"/>
              <a:t>DO PEDIDO:</a:t>
            </a:r>
            <a:r>
              <a:rPr lang="pt-BR" sz="2300" dirty="0" smtClean="0"/>
              <a:t> </a:t>
            </a:r>
            <a:r>
              <a:rPr lang="pt-BR" sz="2300" i="1" dirty="0" smtClean="0"/>
              <a:t>Ex </a:t>
            </a:r>
            <a:r>
              <a:rPr lang="pt-BR" sz="2300" i="1" dirty="0" err="1" smtClean="0"/>
              <a:t>positis</a:t>
            </a:r>
            <a:r>
              <a:rPr lang="pt-BR" sz="2300" dirty="0" smtClean="0"/>
              <a:t>, requer a autora:</a:t>
            </a:r>
          </a:p>
          <a:p>
            <a:pPr lvl="1" algn="just">
              <a:spcBef>
                <a:spcPts val="1200"/>
              </a:spcBef>
              <a:spcAft>
                <a:spcPts val="1200"/>
              </a:spcAft>
            </a:pPr>
            <a:r>
              <a:rPr lang="pt-BR" sz="2000" dirty="0" smtClean="0"/>
              <a:t>A procedência do pedido, declarando-se o pagamento indevido (ou maior do que o devido), para fins de condenar a Ré à restituição dos valores, acrescidos de juros e correção monetária;</a:t>
            </a:r>
          </a:p>
          <a:p>
            <a:pPr lvl="1" algn="just">
              <a:spcBef>
                <a:spcPts val="1200"/>
              </a:spcBef>
              <a:spcAft>
                <a:spcPts val="1200"/>
              </a:spcAft>
            </a:pPr>
            <a:r>
              <a:rPr lang="pt-BR" sz="2000" dirty="0" smtClean="0"/>
              <a:t>A citação da ré, na pessoa do seu representante legal, para apresentar contestação;</a:t>
            </a:r>
          </a:p>
          <a:p>
            <a:pPr lvl="1" algn="just">
              <a:spcBef>
                <a:spcPts val="1200"/>
              </a:spcBef>
              <a:spcAft>
                <a:spcPts val="1200"/>
              </a:spcAft>
            </a:pPr>
            <a:r>
              <a:rPr lang="pt-BR" sz="2000" dirty="0" smtClean="0"/>
              <a:t>A condenação da ré nas custas processuais e honorários advocatícios;</a:t>
            </a:r>
          </a:p>
          <a:p>
            <a:pPr lvl="1" algn="just">
              <a:spcBef>
                <a:spcPts val="1200"/>
              </a:spcBef>
              <a:spcAft>
                <a:spcPts val="1200"/>
              </a:spcAft>
            </a:pPr>
            <a:r>
              <a:rPr lang="pt-BR" sz="2000" dirty="0" smtClean="0"/>
              <a:t>A produção de provas por todos os meios em Direito admitidos.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71438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5. AÇÃO DE CONSIGNAÇÃO EM PAGAMENTO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C4FA2D-B37C-496A-9911-25AD03B7E1B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3318" name="Espaço Reservado para Conteúdo 4"/>
          <p:cNvSpPr>
            <a:spLocks noGrp="1"/>
          </p:cNvSpPr>
          <p:nvPr>
            <p:ph idx="1"/>
          </p:nvPr>
        </p:nvSpPr>
        <p:spPr>
          <a:xfrm>
            <a:off x="0" y="1928802"/>
            <a:ext cx="9001156" cy="4357699"/>
          </a:xfrm>
        </p:spPr>
        <p:txBody>
          <a:bodyPr/>
          <a:lstStyle/>
          <a:p>
            <a:pPr lvl="0" algn="just">
              <a:spcBef>
                <a:spcPts val="1800"/>
              </a:spcBef>
              <a:spcAft>
                <a:spcPts val="1800"/>
              </a:spcAft>
            </a:pPr>
            <a:r>
              <a:rPr lang="pt-BR" sz="2300" b="1" u="sng" dirty="0" smtClean="0"/>
              <a:t>CABIMENTO:</a:t>
            </a:r>
            <a:r>
              <a:rPr lang="pt-BR" sz="2300" dirty="0" smtClean="0"/>
              <a:t> Quando houver recusa no recebimento do tributo (ou subordinação deste ao pagamento de multa, de outro tributo ou de adimplemento de obrigação acessória) ou no caso de bitributação.</a:t>
            </a:r>
          </a:p>
          <a:p>
            <a:pPr lvl="0" algn="just">
              <a:spcBef>
                <a:spcPts val="1800"/>
              </a:spcBef>
              <a:spcAft>
                <a:spcPts val="1800"/>
              </a:spcAft>
            </a:pPr>
            <a:r>
              <a:rPr lang="pt-BR" sz="2300" b="1" u="sng" dirty="0" smtClean="0"/>
              <a:t>EMBASAMENTO:</a:t>
            </a:r>
            <a:r>
              <a:rPr lang="pt-BR" sz="2300" dirty="0" smtClean="0"/>
              <a:t> Art. 164 e incisos, do CTN c/c Art. 282 c/c Art. 890 e seguintes, do CPC.</a:t>
            </a:r>
          </a:p>
          <a:p>
            <a:pPr algn="just">
              <a:spcBef>
                <a:spcPts val="1800"/>
              </a:spcBef>
              <a:spcAft>
                <a:spcPts val="1800"/>
              </a:spcAft>
            </a:pPr>
            <a:r>
              <a:rPr lang="pt-BR" sz="2300" b="1" u="sng" dirty="0" smtClean="0"/>
              <a:t>PARTES:</a:t>
            </a:r>
            <a:r>
              <a:rPr lang="pt-BR" sz="2300" dirty="0" smtClean="0"/>
              <a:t> Autor/réu</a:t>
            </a:r>
            <a:endParaRPr lang="pt-BR" sz="2300" b="1" u="sng" dirty="0" smtClean="0"/>
          </a:p>
          <a:p>
            <a:pPr lvl="0" algn="just">
              <a:spcBef>
                <a:spcPts val="1800"/>
              </a:spcBef>
              <a:spcAft>
                <a:spcPts val="1800"/>
              </a:spcAft>
            </a:pPr>
            <a:r>
              <a:rPr lang="pt-BR" sz="2300" b="1" u="sng" dirty="0" smtClean="0"/>
              <a:t>COMPETÊNCIA:</a:t>
            </a:r>
            <a:r>
              <a:rPr lang="pt-BR" sz="2300" dirty="0" smtClean="0"/>
              <a:t> Local onde deve se realizar o pagamento</a:t>
            </a:r>
            <a:endParaRPr lang="pt-BR" sz="2300" b="1" u="sng" dirty="0" smtClean="0"/>
          </a:p>
          <a:p>
            <a:endParaRPr lang="pt-BR" sz="24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857256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1. AÇÃO DECLARATÓRIA COM PEDIDO DE TUTELA ANTECIPADA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C4FA2D-B37C-496A-9911-25AD03B7E1B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3318" name="Espaço Reservado para Conteúdo 4"/>
          <p:cNvSpPr>
            <a:spLocks noGrp="1"/>
          </p:cNvSpPr>
          <p:nvPr>
            <p:ph idx="1"/>
          </p:nvPr>
        </p:nvSpPr>
        <p:spPr>
          <a:xfrm>
            <a:off x="0" y="2071678"/>
            <a:ext cx="9001156" cy="4214823"/>
          </a:xfrm>
        </p:spPr>
        <p:txBody>
          <a:bodyPr/>
          <a:lstStyle/>
          <a:p>
            <a:pPr lvl="0" algn="just">
              <a:spcBef>
                <a:spcPts val="1800"/>
              </a:spcBef>
              <a:spcAft>
                <a:spcPts val="1800"/>
              </a:spcAft>
            </a:pPr>
            <a:r>
              <a:rPr lang="pt-BR" sz="2300" b="1" u="sng" dirty="0" smtClean="0"/>
              <a:t>CABIMENTO:</a:t>
            </a:r>
            <a:r>
              <a:rPr lang="pt-BR" sz="2300" dirty="0" smtClean="0"/>
              <a:t> Quando o contribuinte queira se opor à exigência do fisco </a:t>
            </a:r>
            <a:r>
              <a:rPr lang="pt-BR" sz="2300" u="sng" dirty="0" smtClean="0"/>
              <a:t>antes do lançamento tributário.</a:t>
            </a:r>
            <a:r>
              <a:rPr lang="pt-BR" sz="2300" dirty="0" smtClean="0"/>
              <a:t> </a:t>
            </a:r>
            <a:r>
              <a:rPr lang="pt-BR" sz="2300" dirty="0" smtClean="0">
                <a:latin typeface="Lucida Sans Unicode"/>
                <a:cs typeface="Lucida Sans Unicode"/>
              </a:rPr>
              <a:t>⇛</a:t>
            </a:r>
            <a:r>
              <a:rPr lang="pt-BR" sz="2300" dirty="0" smtClean="0"/>
              <a:t>Declaração judicial da inexistência do vínculo obrigacional.</a:t>
            </a:r>
          </a:p>
          <a:p>
            <a:pPr lvl="0" algn="just">
              <a:spcBef>
                <a:spcPts val="1800"/>
              </a:spcBef>
              <a:spcAft>
                <a:spcPts val="1800"/>
              </a:spcAft>
            </a:pPr>
            <a:r>
              <a:rPr lang="pt-BR" sz="2300" b="1" u="sng" dirty="0" smtClean="0"/>
              <a:t>EMBASAMENTO:</a:t>
            </a:r>
            <a:r>
              <a:rPr lang="pt-BR" sz="2300" dirty="0" smtClean="0"/>
              <a:t> Art. 4º, I c/c Art. 282 c/c Art. 273, do CPC</a:t>
            </a:r>
          </a:p>
          <a:p>
            <a:pPr algn="just">
              <a:spcBef>
                <a:spcPts val="1800"/>
              </a:spcBef>
              <a:spcAft>
                <a:spcPts val="1800"/>
              </a:spcAft>
            </a:pPr>
            <a:r>
              <a:rPr lang="pt-BR" sz="2300" b="1" u="sng" dirty="0" smtClean="0"/>
              <a:t>PARTES:</a:t>
            </a:r>
            <a:r>
              <a:rPr lang="pt-BR" sz="2300" dirty="0" smtClean="0"/>
              <a:t> Autor/réu</a:t>
            </a:r>
            <a:endParaRPr lang="pt-BR" sz="2300" b="1" u="sng" dirty="0" smtClean="0"/>
          </a:p>
          <a:p>
            <a:pPr lvl="0" algn="just">
              <a:spcBef>
                <a:spcPts val="1800"/>
              </a:spcBef>
              <a:spcAft>
                <a:spcPts val="1800"/>
              </a:spcAft>
            </a:pPr>
            <a:r>
              <a:rPr lang="pt-BR" sz="2300" b="1" u="sng" dirty="0" smtClean="0"/>
              <a:t>COMPETÊNCIA:</a:t>
            </a:r>
            <a:r>
              <a:rPr lang="pt-BR" sz="2300" dirty="0" smtClean="0"/>
              <a:t> Sede da empresa ou domicílio do autor.</a:t>
            </a:r>
            <a:endParaRPr lang="pt-BR" sz="2300" b="1" u="sng" dirty="0" smtClean="0"/>
          </a:p>
          <a:p>
            <a:endParaRPr lang="pt-BR" sz="24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571504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5. AÇÃO DE CONSIGNAÇÃO EM PAGAMENTO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C4FA2D-B37C-496A-9911-25AD03B7E1B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3318" name="Espaço Reservado para Conteúdo 4"/>
          <p:cNvSpPr>
            <a:spLocks noGrp="1"/>
          </p:cNvSpPr>
          <p:nvPr>
            <p:ph idx="1"/>
          </p:nvPr>
        </p:nvSpPr>
        <p:spPr>
          <a:xfrm>
            <a:off x="0" y="1785926"/>
            <a:ext cx="9001156" cy="4500575"/>
          </a:xfrm>
        </p:spPr>
        <p:txBody>
          <a:bodyPr/>
          <a:lstStyle/>
          <a:p>
            <a:pPr lvl="0" algn="just">
              <a:spcBef>
                <a:spcPts val="1000"/>
              </a:spcBef>
              <a:spcAft>
                <a:spcPts val="1000"/>
              </a:spcAft>
            </a:pPr>
            <a:r>
              <a:rPr lang="pt-BR" sz="2300" b="1" u="sng" dirty="0" smtClean="0"/>
              <a:t>JUIZ:</a:t>
            </a:r>
            <a:r>
              <a:rPr lang="pt-BR" sz="2300" dirty="0" smtClean="0"/>
              <a:t> Depende se o tributo é de competência federal, estadual ou municipal:</a:t>
            </a:r>
          </a:p>
          <a:p>
            <a:pPr lvl="1" algn="just">
              <a:spcBef>
                <a:spcPts val="1000"/>
              </a:spcBef>
              <a:spcAft>
                <a:spcPts val="1000"/>
              </a:spcAft>
            </a:pPr>
            <a:r>
              <a:rPr lang="pt-BR" sz="1900" b="1" u="sng" dirty="0" smtClean="0"/>
              <a:t>Tributos estaduais ou municipais:</a:t>
            </a:r>
            <a:r>
              <a:rPr lang="pt-BR" sz="1900" dirty="0" smtClean="0"/>
              <a:t> Excelentíssimo Senhor Doutor Juiz de Direito da ___ Vara (da Fazenda Pública – se houver) da Comarca de _____.</a:t>
            </a:r>
          </a:p>
          <a:p>
            <a:pPr lvl="1" algn="just">
              <a:spcBef>
                <a:spcPts val="1000"/>
              </a:spcBef>
              <a:spcAft>
                <a:spcPts val="1000"/>
              </a:spcAft>
            </a:pPr>
            <a:r>
              <a:rPr lang="pt-BR" sz="1900" b="1" u="sng" dirty="0" smtClean="0"/>
              <a:t>Tributos federais:</a:t>
            </a:r>
            <a:r>
              <a:rPr lang="pt-BR" sz="1900" dirty="0" smtClean="0"/>
              <a:t> Excelentíssimo Senhor Doutor Juiz Federal da ___ Vara da Subseção Judiciária de _____.</a:t>
            </a:r>
            <a:endParaRPr lang="pt-BR" sz="1900" b="1" u="sng" dirty="0" smtClean="0"/>
          </a:p>
          <a:p>
            <a:pPr lvl="0" algn="just">
              <a:spcBef>
                <a:spcPts val="1800"/>
              </a:spcBef>
              <a:spcAft>
                <a:spcPts val="1800"/>
              </a:spcAft>
            </a:pPr>
            <a:r>
              <a:rPr lang="pt-BR" sz="2300" b="1" u="sng" dirty="0" smtClean="0"/>
              <a:t>POLO ATIVO:</a:t>
            </a:r>
            <a:r>
              <a:rPr lang="pt-BR" sz="2300" dirty="0" smtClean="0"/>
              <a:t> Contribuinte.</a:t>
            </a:r>
          </a:p>
          <a:p>
            <a:pPr lvl="0" algn="just">
              <a:spcBef>
                <a:spcPts val="1800"/>
              </a:spcBef>
              <a:spcAft>
                <a:spcPts val="1800"/>
              </a:spcAft>
            </a:pPr>
            <a:r>
              <a:rPr lang="pt-BR" sz="2300" b="1" u="sng" dirty="0" smtClean="0"/>
              <a:t>POLO PASSIVO:</a:t>
            </a:r>
            <a:r>
              <a:rPr lang="pt-BR" sz="2300" dirty="0" smtClean="0"/>
              <a:t> União/Estado/DF/Município.</a:t>
            </a:r>
            <a:endParaRPr lang="pt-BR" sz="24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64294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5. AÇÃO DE CONSIGNAÇÃO EM PAGAMENTO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C4FA2D-B37C-496A-9911-25AD03B7E1B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3318" name="Espaço Reservado para Conteúdo 4"/>
          <p:cNvSpPr>
            <a:spLocks noGrp="1"/>
          </p:cNvSpPr>
          <p:nvPr>
            <p:ph idx="1"/>
          </p:nvPr>
        </p:nvSpPr>
        <p:spPr>
          <a:xfrm>
            <a:off x="0" y="2071678"/>
            <a:ext cx="9001156" cy="4214823"/>
          </a:xfrm>
        </p:spPr>
        <p:txBody>
          <a:bodyPr/>
          <a:lstStyle/>
          <a:p>
            <a:pPr lvl="0" algn="just">
              <a:spcBef>
                <a:spcPts val="600"/>
              </a:spcBef>
              <a:spcAft>
                <a:spcPts val="600"/>
              </a:spcAft>
            </a:pPr>
            <a:r>
              <a:rPr lang="pt-BR" sz="2300" b="1" u="sng" dirty="0" smtClean="0"/>
              <a:t>PETIÇÃO:</a:t>
            </a:r>
            <a:endParaRPr lang="pt-BR" sz="2300" dirty="0" smtClean="0"/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pt-BR" sz="1900" dirty="0" smtClean="0"/>
              <a:t>Dos fatos;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pt-BR" sz="1900" dirty="0" smtClean="0"/>
              <a:t>Do direito (artigo+fato+doutrina+jurisprudência+conclusão);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pt-BR" sz="1900" dirty="0" smtClean="0"/>
              <a:t>Do pedido.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500066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5. AÇÃO DE CONSIGNAÇÃO EM PAGAMENTO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C4FA2D-B37C-496A-9911-25AD03B7E1B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3318" name="Espaço Reservado para Conteúdo 4"/>
          <p:cNvSpPr>
            <a:spLocks noGrp="1"/>
          </p:cNvSpPr>
          <p:nvPr>
            <p:ph idx="1"/>
          </p:nvPr>
        </p:nvSpPr>
        <p:spPr>
          <a:xfrm>
            <a:off x="0" y="1714488"/>
            <a:ext cx="9001156" cy="4572013"/>
          </a:xfrm>
        </p:spPr>
        <p:txBody>
          <a:bodyPr/>
          <a:lstStyle/>
          <a:p>
            <a:pPr lvl="0" algn="just">
              <a:spcBef>
                <a:spcPts val="600"/>
              </a:spcBef>
              <a:spcAft>
                <a:spcPts val="600"/>
              </a:spcAft>
            </a:pPr>
            <a:r>
              <a:rPr lang="pt-BR" sz="2300" b="1" u="sng" dirty="0" smtClean="0"/>
              <a:t>DO PEDIDO:</a:t>
            </a:r>
            <a:r>
              <a:rPr lang="pt-BR" sz="2300" dirty="0" smtClean="0"/>
              <a:t> </a:t>
            </a:r>
            <a:r>
              <a:rPr lang="pt-BR" sz="2300" i="1" dirty="0" smtClean="0"/>
              <a:t>Ex </a:t>
            </a:r>
            <a:r>
              <a:rPr lang="pt-BR" sz="2300" i="1" dirty="0" err="1" smtClean="0"/>
              <a:t>positis</a:t>
            </a:r>
            <a:r>
              <a:rPr lang="pt-BR" sz="2300" dirty="0" smtClean="0"/>
              <a:t>, requer a autora: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O deferimento do depósito judicial, na quantia devida, evitando-se a mora e suspendendo-se o crédito tributário, nos termos do Art. 151, II, do CTN.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A procedência do pedido, reputando-se efetuado o pagamento e convertendo-se a importância consignada em renda  da(o) ______, nos termos do Art. 156, III, do CTN, com </a:t>
            </a:r>
            <a:r>
              <a:rPr lang="pt-BR" sz="2000" dirty="0" err="1" smtClean="0"/>
              <a:t>consequente</a:t>
            </a:r>
            <a:r>
              <a:rPr lang="pt-BR" sz="2000" dirty="0" smtClean="0"/>
              <a:t> extinção do crédito tributário;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A citação da ré, na pessoa do seu representante legal, para apresentar contestação;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A condenação da ré nas custas processuais e honorários advocatícios;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A produção de provas por todos os meios em Direito admitidos.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571504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6. EMBARGOS À EXECUÇÃO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C4FA2D-B37C-496A-9911-25AD03B7E1B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3318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64"/>
            <a:ext cx="9001156" cy="4429137"/>
          </a:xfrm>
        </p:spPr>
        <p:txBody>
          <a:bodyPr/>
          <a:lstStyle/>
          <a:p>
            <a:pPr lvl="0" algn="just">
              <a:spcBef>
                <a:spcPts val="1800"/>
              </a:spcBef>
              <a:spcAft>
                <a:spcPts val="1800"/>
              </a:spcAft>
            </a:pPr>
            <a:r>
              <a:rPr lang="pt-BR" sz="2300" b="1" u="sng" dirty="0" smtClean="0"/>
              <a:t>CABIMENTO:</a:t>
            </a:r>
            <a:r>
              <a:rPr lang="pt-BR" sz="2300" dirty="0" smtClean="0"/>
              <a:t> Quando </a:t>
            </a:r>
            <a:r>
              <a:rPr lang="pt-BR" sz="2300" u="sng" dirty="0" smtClean="0"/>
              <a:t>já houver sido instaurada ação de execução fiscal</a:t>
            </a:r>
            <a:r>
              <a:rPr lang="pt-BR" sz="2300" dirty="0" smtClean="0"/>
              <a:t>.</a:t>
            </a:r>
          </a:p>
          <a:p>
            <a:pPr lvl="0" algn="just">
              <a:spcBef>
                <a:spcPts val="1800"/>
              </a:spcBef>
              <a:spcAft>
                <a:spcPts val="1800"/>
              </a:spcAft>
            </a:pPr>
            <a:r>
              <a:rPr lang="pt-BR" sz="2300" b="1" u="sng" dirty="0" smtClean="0"/>
              <a:t>EMBASAMENTO:</a:t>
            </a:r>
            <a:r>
              <a:rPr lang="pt-BR" sz="2300" dirty="0" smtClean="0"/>
              <a:t> Art. 16, da Lei 6.830/80 c/c Art. 282 c/c Art. 736 e seguintes, do CPC</a:t>
            </a:r>
          </a:p>
          <a:p>
            <a:pPr algn="just">
              <a:spcBef>
                <a:spcPts val="1800"/>
              </a:spcBef>
              <a:spcAft>
                <a:spcPts val="1800"/>
              </a:spcAft>
            </a:pPr>
            <a:r>
              <a:rPr lang="pt-BR" sz="2300" b="1" u="sng" dirty="0" smtClean="0"/>
              <a:t>PARTES:</a:t>
            </a:r>
            <a:r>
              <a:rPr lang="pt-BR" sz="2300" dirty="0" smtClean="0"/>
              <a:t> Embargante/Embargado</a:t>
            </a:r>
            <a:endParaRPr lang="pt-BR" sz="2300" b="1" u="sng" dirty="0" smtClean="0"/>
          </a:p>
          <a:p>
            <a:pPr lvl="0" algn="just">
              <a:spcBef>
                <a:spcPts val="1800"/>
              </a:spcBef>
              <a:spcAft>
                <a:spcPts val="1800"/>
              </a:spcAft>
            </a:pPr>
            <a:r>
              <a:rPr lang="pt-BR" sz="2300" b="1" u="sng" dirty="0" smtClean="0"/>
              <a:t>COMPETÊNCIA:</a:t>
            </a:r>
            <a:r>
              <a:rPr lang="pt-BR" sz="2300" dirty="0" smtClean="0"/>
              <a:t> Domicílio do devedor </a:t>
            </a:r>
            <a:r>
              <a:rPr lang="pt-BR" sz="1200" dirty="0" smtClean="0"/>
              <a:t>(por dependência à execução fiscal).</a:t>
            </a:r>
            <a:endParaRPr lang="pt-BR" sz="1200" b="1" u="sng" dirty="0" smtClean="0"/>
          </a:p>
          <a:p>
            <a:endParaRPr lang="pt-BR" sz="24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6. EMBARGOS À EXECUÇÃO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C4FA2D-B37C-496A-9911-25AD03B7E1B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3318" name="Espaço Reservado para Conteúdo 4"/>
          <p:cNvSpPr>
            <a:spLocks noGrp="1"/>
          </p:cNvSpPr>
          <p:nvPr>
            <p:ph idx="1"/>
          </p:nvPr>
        </p:nvSpPr>
        <p:spPr>
          <a:xfrm>
            <a:off x="0" y="1714488"/>
            <a:ext cx="9001156" cy="4572013"/>
          </a:xfrm>
        </p:spPr>
        <p:txBody>
          <a:bodyPr/>
          <a:lstStyle/>
          <a:p>
            <a:pPr lvl="0" algn="just">
              <a:spcBef>
                <a:spcPts val="1000"/>
              </a:spcBef>
              <a:spcAft>
                <a:spcPts val="1000"/>
              </a:spcAft>
            </a:pPr>
            <a:r>
              <a:rPr lang="pt-BR" sz="2300" b="1" u="sng" dirty="0" smtClean="0"/>
              <a:t>JUIZ:</a:t>
            </a:r>
            <a:r>
              <a:rPr lang="pt-BR" sz="2300" dirty="0" smtClean="0"/>
              <a:t> Depende se o tributo é de competência federal, estadual ou municipal:</a:t>
            </a:r>
          </a:p>
          <a:p>
            <a:pPr lvl="1" algn="just">
              <a:spcBef>
                <a:spcPts val="1000"/>
              </a:spcBef>
              <a:spcAft>
                <a:spcPts val="1000"/>
              </a:spcAft>
            </a:pPr>
            <a:r>
              <a:rPr lang="pt-BR" sz="1900" b="1" u="sng" dirty="0" smtClean="0"/>
              <a:t>Tributos estaduais ou municipais:</a:t>
            </a:r>
            <a:r>
              <a:rPr lang="pt-BR" sz="1900" dirty="0" smtClean="0"/>
              <a:t> Excelentíssimo Senhor Doutor Juiz de Direito da ___ Vara das Execuções Fiscais da Comarca de _____.</a:t>
            </a:r>
          </a:p>
          <a:p>
            <a:pPr lvl="1" algn="just">
              <a:spcBef>
                <a:spcPts val="1000"/>
              </a:spcBef>
              <a:spcAft>
                <a:spcPts val="1000"/>
              </a:spcAft>
            </a:pPr>
            <a:r>
              <a:rPr lang="pt-BR" sz="1900" b="1" u="sng" dirty="0" smtClean="0"/>
              <a:t>Tributos federais:</a:t>
            </a:r>
            <a:r>
              <a:rPr lang="pt-BR" sz="1900" dirty="0" smtClean="0"/>
              <a:t> Excelentíssimo Senhor Doutor Juiz Federal da ___ Vara das Execuções Fiscais da Subseção Judiciária de _____.</a:t>
            </a:r>
            <a:endParaRPr lang="pt-BR" sz="1900" b="1" u="sng" dirty="0" smtClean="0"/>
          </a:p>
          <a:p>
            <a:pPr lvl="0" algn="just">
              <a:spcBef>
                <a:spcPts val="1800"/>
              </a:spcBef>
              <a:spcAft>
                <a:spcPts val="1800"/>
              </a:spcAft>
            </a:pPr>
            <a:r>
              <a:rPr lang="pt-BR" sz="2300" b="1" u="sng" dirty="0" smtClean="0"/>
              <a:t>POLO ATIVO:</a:t>
            </a:r>
            <a:r>
              <a:rPr lang="pt-BR" sz="2300" dirty="0" smtClean="0"/>
              <a:t> Contribuinte.</a:t>
            </a:r>
          </a:p>
          <a:p>
            <a:pPr lvl="0" algn="just">
              <a:spcBef>
                <a:spcPts val="1800"/>
              </a:spcBef>
              <a:spcAft>
                <a:spcPts val="1800"/>
              </a:spcAft>
            </a:pPr>
            <a:r>
              <a:rPr lang="pt-BR" sz="2300" b="1" u="sng" dirty="0" smtClean="0"/>
              <a:t>POLO PASSIVO:</a:t>
            </a:r>
            <a:r>
              <a:rPr lang="pt-BR" sz="2300" dirty="0" smtClean="0"/>
              <a:t> União/Estado/DF/Município.</a:t>
            </a:r>
            <a:endParaRPr lang="pt-BR" sz="24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571504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6. EMBARGOS À EXECUÇÃO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C4FA2D-B37C-496A-9911-25AD03B7E1B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3318" name="Espaço Reservado para Conteúdo 4"/>
          <p:cNvSpPr>
            <a:spLocks noGrp="1"/>
          </p:cNvSpPr>
          <p:nvPr>
            <p:ph idx="1"/>
          </p:nvPr>
        </p:nvSpPr>
        <p:spPr>
          <a:xfrm>
            <a:off x="0" y="2071678"/>
            <a:ext cx="9001156" cy="4214823"/>
          </a:xfrm>
        </p:spPr>
        <p:txBody>
          <a:bodyPr/>
          <a:lstStyle/>
          <a:p>
            <a:pPr lvl="0" algn="just">
              <a:spcBef>
                <a:spcPts val="600"/>
              </a:spcBef>
              <a:spcAft>
                <a:spcPts val="600"/>
              </a:spcAft>
            </a:pPr>
            <a:r>
              <a:rPr lang="pt-BR" sz="2300" b="1" u="sng" dirty="0" smtClean="0"/>
              <a:t>PETIÇÃO:</a:t>
            </a:r>
            <a:endParaRPr lang="pt-BR" sz="2300" dirty="0" smtClean="0"/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pt-BR" sz="1900" dirty="0" smtClean="0"/>
              <a:t>Dos fatos;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pt-BR" sz="1900" dirty="0" smtClean="0"/>
              <a:t>Do direito (artigo+fato+doutrina+jurisprudência+conclusão);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pt-BR" sz="1900" dirty="0" smtClean="0"/>
              <a:t>Do pedido.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571504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6. EMBARGOS À EXECUÇÃO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C4FA2D-B37C-496A-9911-25AD03B7E1B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3318" name="Espaço Reservado para Conteúdo 4"/>
          <p:cNvSpPr>
            <a:spLocks noGrp="1"/>
          </p:cNvSpPr>
          <p:nvPr>
            <p:ph idx="1"/>
          </p:nvPr>
        </p:nvSpPr>
        <p:spPr>
          <a:xfrm>
            <a:off x="0" y="1785926"/>
            <a:ext cx="9001156" cy="4500575"/>
          </a:xfrm>
        </p:spPr>
        <p:txBody>
          <a:bodyPr/>
          <a:lstStyle/>
          <a:p>
            <a:pPr lvl="0" algn="just">
              <a:spcBef>
                <a:spcPts val="600"/>
              </a:spcBef>
              <a:spcAft>
                <a:spcPts val="600"/>
              </a:spcAft>
            </a:pPr>
            <a:r>
              <a:rPr lang="pt-BR" sz="2300" b="1" u="sng" dirty="0" smtClean="0"/>
              <a:t>DO PEDIDO:</a:t>
            </a:r>
            <a:r>
              <a:rPr lang="pt-BR" sz="2300" dirty="0" smtClean="0"/>
              <a:t> </a:t>
            </a:r>
            <a:r>
              <a:rPr lang="pt-BR" sz="2300" i="1" dirty="0" smtClean="0"/>
              <a:t>Ex </a:t>
            </a:r>
            <a:r>
              <a:rPr lang="pt-BR" sz="2300" i="1" dirty="0" err="1" smtClean="0"/>
              <a:t>positis</a:t>
            </a:r>
            <a:r>
              <a:rPr lang="pt-BR" sz="2300" dirty="0" smtClean="0"/>
              <a:t>, requer a Embargante:</a:t>
            </a:r>
          </a:p>
          <a:p>
            <a:pPr lvl="1" algn="just">
              <a:spcBef>
                <a:spcPts val="1200"/>
              </a:spcBef>
              <a:spcAft>
                <a:spcPts val="1200"/>
              </a:spcAft>
            </a:pPr>
            <a:r>
              <a:rPr lang="pt-BR" sz="2000" dirty="0" smtClean="0"/>
              <a:t>O julgamento da procedência dos embargos, extinguindo-se a execução fiscal e desconstituindo-se o crédito tributário plasmado no lançamento, com o </a:t>
            </a:r>
            <a:r>
              <a:rPr lang="pt-BR" sz="2000" dirty="0" err="1" smtClean="0"/>
              <a:t>consequente</a:t>
            </a:r>
            <a:r>
              <a:rPr lang="pt-BR" sz="2000" dirty="0" smtClean="0"/>
              <a:t> levantamento da garantia/penhora;</a:t>
            </a:r>
          </a:p>
          <a:p>
            <a:pPr lvl="1" algn="just">
              <a:spcBef>
                <a:spcPts val="1200"/>
              </a:spcBef>
              <a:spcAft>
                <a:spcPts val="1200"/>
              </a:spcAft>
            </a:pPr>
            <a:r>
              <a:rPr lang="pt-BR" sz="2000" dirty="0" smtClean="0"/>
              <a:t>A intimação da </a:t>
            </a:r>
            <a:r>
              <a:rPr lang="pt-BR" sz="2000" dirty="0" err="1" smtClean="0"/>
              <a:t>Exequente</a:t>
            </a:r>
            <a:r>
              <a:rPr lang="pt-BR" sz="2000" dirty="0" smtClean="0"/>
              <a:t>, ora embargada, para apresentar defesa;</a:t>
            </a:r>
          </a:p>
          <a:p>
            <a:pPr lvl="1" algn="just">
              <a:spcBef>
                <a:spcPts val="1200"/>
              </a:spcBef>
              <a:spcAft>
                <a:spcPts val="1200"/>
              </a:spcAft>
            </a:pPr>
            <a:r>
              <a:rPr lang="pt-BR" sz="2000" dirty="0" smtClean="0"/>
              <a:t>A condenação da Embargada nas custas processuais e honorários advocatícios;</a:t>
            </a:r>
          </a:p>
          <a:p>
            <a:pPr lvl="1" algn="just">
              <a:spcBef>
                <a:spcPts val="1200"/>
              </a:spcBef>
              <a:spcAft>
                <a:spcPts val="1200"/>
              </a:spcAft>
            </a:pPr>
            <a:r>
              <a:rPr lang="pt-BR" sz="2000" dirty="0" smtClean="0"/>
              <a:t>A produção de provas por todos os meios em Direito admitidos.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3000372"/>
            <a:ext cx="8229600" cy="107157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dirty="0" smtClean="0"/>
              <a:t>BOA TARDE!</a:t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BOA NOITE!</a:t>
            </a:r>
            <a:endParaRPr lang="pt-BR" dirty="0"/>
          </a:p>
        </p:txBody>
      </p:sp>
      <p:sp>
        <p:nvSpPr>
          <p:cNvPr id="40964" name="Espaço Reservado para Número de Slide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266C8A7-14E1-42AB-8E85-84734ECE0125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pt-BR"/>
          </a:p>
        </p:txBody>
      </p:sp>
      <p:sp>
        <p:nvSpPr>
          <p:cNvPr id="40965" name="Espaço Reservado para Rodapé 5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857256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1. AÇÃO DECLARATÓRIA COM PEDIDO DE TUTELA ANTECIPADA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C4FA2D-B37C-496A-9911-25AD03B7E1B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3318" name="Espaço Reservado para Conteúdo 4"/>
          <p:cNvSpPr>
            <a:spLocks noGrp="1"/>
          </p:cNvSpPr>
          <p:nvPr>
            <p:ph idx="1"/>
          </p:nvPr>
        </p:nvSpPr>
        <p:spPr>
          <a:xfrm>
            <a:off x="0" y="2071678"/>
            <a:ext cx="9001156" cy="4214823"/>
          </a:xfrm>
        </p:spPr>
        <p:txBody>
          <a:bodyPr/>
          <a:lstStyle/>
          <a:p>
            <a:pPr lvl="0" algn="just">
              <a:spcBef>
                <a:spcPts val="1000"/>
              </a:spcBef>
              <a:spcAft>
                <a:spcPts val="1000"/>
              </a:spcAft>
            </a:pPr>
            <a:r>
              <a:rPr lang="pt-BR" sz="2300" b="1" u="sng" dirty="0" smtClean="0"/>
              <a:t>JUIZ:</a:t>
            </a:r>
            <a:r>
              <a:rPr lang="pt-BR" sz="2300" dirty="0" smtClean="0"/>
              <a:t> Depende se o tributo é de competência federal, estadual ou municipal:</a:t>
            </a:r>
          </a:p>
          <a:p>
            <a:pPr lvl="1" algn="just">
              <a:spcBef>
                <a:spcPts val="1000"/>
              </a:spcBef>
              <a:spcAft>
                <a:spcPts val="1000"/>
              </a:spcAft>
            </a:pPr>
            <a:r>
              <a:rPr lang="pt-BR" sz="1900" b="1" u="sng" dirty="0" smtClean="0"/>
              <a:t>Tributos estaduais ou municipais:</a:t>
            </a:r>
            <a:r>
              <a:rPr lang="pt-BR" sz="1900" dirty="0" smtClean="0"/>
              <a:t> Excelentíssimo Senhor Doutor Juiz de Direito da ___ Vara (da Fazenda Pública – se houver) da Comarca de _____.</a:t>
            </a:r>
          </a:p>
          <a:p>
            <a:pPr lvl="1" algn="just">
              <a:spcBef>
                <a:spcPts val="1000"/>
              </a:spcBef>
              <a:spcAft>
                <a:spcPts val="1000"/>
              </a:spcAft>
            </a:pPr>
            <a:r>
              <a:rPr lang="pt-BR" sz="1900" b="1" u="sng" dirty="0" smtClean="0"/>
              <a:t>Tributos federais:</a:t>
            </a:r>
            <a:r>
              <a:rPr lang="pt-BR" sz="1900" dirty="0" smtClean="0"/>
              <a:t> Excelentíssimo Senhor Doutor Juiz Federal da ___ Vara da Subseção Judiciária de _____.</a:t>
            </a:r>
            <a:endParaRPr lang="pt-BR" sz="1900" b="1" u="sng" dirty="0" smtClean="0"/>
          </a:p>
          <a:p>
            <a:pPr lvl="0" algn="just">
              <a:spcBef>
                <a:spcPts val="1800"/>
              </a:spcBef>
              <a:spcAft>
                <a:spcPts val="1800"/>
              </a:spcAft>
            </a:pPr>
            <a:r>
              <a:rPr lang="pt-BR" sz="2300" b="1" u="sng" dirty="0" smtClean="0"/>
              <a:t>POLO ATIVO:</a:t>
            </a:r>
            <a:r>
              <a:rPr lang="pt-BR" sz="2300" dirty="0" smtClean="0"/>
              <a:t> Contribuinte.</a:t>
            </a:r>
          </a:p>
          <a:p>
            <a:pPr lvl="0" algn="just">
              <a:spcBef>
                <a:spcPts val="1800"/>
              </a:spcBef>
              <a:spcAft>
                <a:spcPts val="1800"/>
              </a:spcAft>
            </a:pPr>
            <a:r>
              <a:rPr lang="pt-BR" sz="2300" b="1" u="sng" dirty="0" smtClean="0"/>
              <a:t>POLO PASSIVO:</a:t>
            </a:r>
            <a:r>
              <a:rPr lang="pt-BR" sz="2300" dirty="0" smtClean="0"/>
              <a:t> União/Estado/DF/Município.</a:t>
            </a:r>
            <a:endParaRPr lang="pt-BR" sz="24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857256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1. AÇÃO DECLARATÓRIA COM PEDIDO DE TUTELA ANTECIPADA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C4FA2D-B37C-496A-9911-25AD03B7E1B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3318" name="Espaço Reservado para Conteúdo 4"/>
          <p:cNvSpPr>
            <a:spLocks noGrp="1"/>
          </p:cNvSpPr>
          <p:nvPr>
            <p:ph idx="1"/>
          </p:nvPr>
        </p:nvSpPr>
        <p:spPr>
          <a:xfrm>
            <a:off x="0" y="2071678"/>
            <a:ext cx="9001156" cy="4214823"/>
          </a:xfrm>
        </p:spPr>
        <p:txBody>
          <a:bodyPr/>
          <a:lstStyle/>
          <a:p>
            <a:pPr lvl="0" algn="just">
              <a:spcBef>
                <a:spcPts val="600"/>
              </a:spcBef>
              <a:spcAft>
                <a:spcPts val="600"/>
              </a:spcAft>
            </a:pPr>
            <a:r>
              <a:rPr lang="pt-BR" sz="2300" b="1" u="sng" dirty="0" smtClean="0"/>
              <a:t>PETIÇÃO:</a:t>
            </a:r>
            <a:endParaRPr lang="pt-BR" sz="2300" dirty="0" smtClean="0"/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pt-BR" sz="1900" dirty="0" smtClean="0"/>
              <a:t>Dos fatos;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pt-BR" sz="1900" dirty="0" smtClean="0"/>
              <a:t>Do direito (artigo+fato+doutrina+jurisprudência+conclusão);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pt-BR" sz="1900" dirty="0" smtClean="0"/>
              <a:t>Da antecipação de tutela;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pt-BR" sz="1900" dirty="0" smtClean="0"/>
              <a:t>Do pedido.</a:t>
            </a:r>
          </a:p>
          <a:p>
            <a:pPr lvl="0" algn="just">
              <a:spcBef>
                <a:spcPts val="1000"/>
              </a:spcBef>
              <a:spcAft>
                <a:spcPts val="1000"/>
              </a:spcAft>
            </a:pPr>
            <a:endParaRPr lang="pt-BR" sz="2300" dirty="0" smtClean="0"/>
          </a:p>
          <a:p>
            <a:pPr lvl="0" algn="just">
              <a:spcBef>
                <a:spcPts val="1000"/>
              </a:spcBef>
              <a:spcAft>
                <a:spcPts val="1000"/>
              </a:spcAft>
            </a:pPr>
            <a:r>
              <a:rPr lang="pt-BR" sz="2300" b="1" u="sng" dirty="0" smtClean="0"/>
              <a:t>DA TUTELA ANTECIPADA:</a:t>
            </a:r>
            <a:r>
              <a:rPr lang="pt-BR" sz="2300" dirty="0" smtClean="0"/>
              <a:t> Art. 273, do CPC</a:t>
            </a:r>
          </a:p>
          <a:p>
            <a:pPr lvl="4" algn="just">
              <a:spcBef>
                <a:spcPts val="1000"/>
              </a:spcBef>
              <a:spcAft>
                <a:spcPts val="1000"/>
              </a:spcAft>
            </a:pPr>
            <a:r>
              <a:rPr lang="pt-BR" i="1" dirty="0" err="1" smtClean="0"/>
              <a:t>Periculum</a:t>
            </a:r>
            <a:r>
              <a:rPr lang="pt-BR" i="1" dirty="0" smtClean="0"/>
              <a:t> in mora</a:t>
            </a:r>
            <a:r>
              <a:rPr lang="pt-BR" dirty="0" smtClean="0"/>
              <a:t>;</a:t>
            </a:r>
          </a:p>
          <a:p>
            <a:pPr lvl="8" algn="just">
              <a:spcBef>
                <a:spcPts val="1000"/>
              </a:spcBef>
              <a:spcAft>
                <a:spcPts val="1000"/>
              </a:spcAft>
            </a:pPr>
            <a:r>
              <a:rPr lang="pt-BR" sz="2000" dirty="0" smtClean="0"/>
              <a:t>Prova inequívoca da verossimilhança das alegações.</a:t>
            </a:r>
            <a:endParaRPr lang="pt-BR" sz="24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857256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1. AÇÃO DECLARATÓRIA COM PEDIDO DE TUTELA ANTECIPADA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C4FA2D-B37C-496A-9911-25AD03B7E1B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3318" name="Espaço Reservado para Conteúdo 4"/>
          <p:cNvSpPr>
            <a:spLocks noGrp="1"/>
          </p:cNvSpPr>
          <p:nvPr>
            <p:ph idx="1"/>
          </p:nvPr>
        </p:nvSpPr>
        <p:spPr>
          <a:xfrm>
            <a:off x="0" y="2071678"/>
            <a:ext cx="9001156" cy="4214823"/>
          </a:xfrm>
        </p:spPr>
        <p:txBody>
          <a:bodyPr/>
          <a:lstStyle/>
          <a:p>
            <a:pPr lvl="0" algn="just">
              <a:spcBef>
                <a:spcPts val="600"/>
              </a:spcBef>
              <a:spcAft>
                <a:spcPts val="600"/>
              </a:spcAft>
            </a:pPr>
            <a:r>
              <a:rPr lang="pt-BR" sz="2300" b="1" u="sng" dirty="0" smtClean="0"/>
              <a:t>DO PEDIDO:</a:t>
            </a:r>
            <a:r>
              <a:rPr lang="pt-BR" sz="2300" dirty="0" smtClean="0"/>
              <a:t> </a:t>
            </a:r>
            <a:r>
              <a:rPr lang="pt-BR" sz="2300" i="1" dirty="0" smtClean="0"/>
              <a:t>Ex </a:t>
            </a:r>
            <a:r>
              <a:rPr lang="pt-BR" sz="2300" i="1" dirty="0" err="1" smtClean="0"/>
              <a:t>positis</a:t>
            </a:r>
            <a:r>
              <a:rPr lang="pt-BR" sz="2300" dirty="0" smtClean="0"/>
              <a:t>, requer a autora: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A concessão do pedido de tutela antecipada, a fim de suspender o crédito tributário, nos mesmos termos do art. 151, V, do CTN;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A procedência do pedido, declarando-se a inexistência da relação jurídico-tributária e confirmando-se a tutela anteriormente concedida;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A citação da ré, na pessoa do seu representante legal, para apresentar contestação;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A condenação da ré nas custas processuais e honorários advocatícios;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A produção de provas por todos os meios em Direito admitidos.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857256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2. AÇÃO ANULATÓRIA DE DÉBITO FISCAL COM PEDIDO DE TUTELA ANTECIPADA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C4FA2D-B37C-496A-9911-25AD03B7E1B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3318" name="Espaço Reservado para Conteúdo 4"/>
          <p:cNvSpPr>
            <a:spLocks noGrp="1"/>
          </p:cNvSpPr>
          <p:nvPr>
            <p:ph idx="1"/>
          </p:nvPr>
        </p:nvSpPr>
        <p:spPr>
          <a:xfrm>
            <a:off x="0" y="2143116"/>
            <a:ext cx="9001156" cy="4143385"/>
          </a:xfrm>
        </p:spPr>
        <p:txBody>
          <a:bodyPr/>
          <a:lstStyle/>
          <a:p>
            <a:pPr lvl="0" algn="just">
              <a:spcBef>
                <a:spcPts val="1800"/>
              </a:spcBef>
              <a:spcAft>
                <a:spcPts val="1800"/>
              </a:spcAft>
            </a:pPr>
            <a:r>
              <a:rPr lang="pt-BR" sz="2300" b="1" u="sng" dirty="0" smtClean="0"/>
              <a:t>CABIMENTO:</a:t>
            </a:r>
            <a:r>
              <a:rPr lang="pt-BR" sz="2300" dirty="0" smtClean="0"/>
              <a:t> Quando o contribuinte queira se opor à pretensão do fisco que </a:t>
            </a:r>
            <a:r>
              <a:rPr lang="pt-BR" sz="2300" u="sng" dirty="0" smtClean="0"/>
              <a:t>já constituiu o crédito tributário por meio do lançamento</a:t>
            </a:r>
            <a:r>
              <a:rPr lang="pt-BR" sz="2300" dirty="0" smtClean="0"/>
              <a:t> e irá, certamente, inscrevê-lo na dívida ativa e executá-lo.</a:t>
            </a:r>
          </a:p>
          <a:p>
            <a:pPr lvl="0" algn="just">
              <a:spcBef>
                <a:spcPts val="1800"/>
              </a:spcBef>
              <a:spcAft>
                <a:spcPts val="1800"/>
              </a:spcAft>
            </a:pPr>
            <a:r>
              <a:rPr lang="pt-BR" sz="2300" b="1" u="sng" dirty="0" smtClean="0"/>
              <a:t>EMBASAMENTO:</a:t>
            </a:r>
            <a:r>
              <a:rPr lang="pt-BR" sz="2300" dirty="0" smtClean="0"/>
              <a:t> Art. 38, da Lei 6.830/80 c/c Art. 282 c/c Art. 273, do CPC</a:t>
            </a:r>
          </a:p>
          <a:p>
            <a:pPr algn="just">
              <a:spcBef>
                <a:spcPts val="1800"/>
              </a:spcBef>
              <a:spcAft>
                <a:spcPts val="1800"/>
              </a:spcAft>
            </a:pPr>
            <a:r>
              <a:rPr lang="pt-BR" sz="2300" b="1" u="sng" dirty="0" smtClean="0"/>
              <a:t>PARTES:</a:t>
            </a:r>
            <a:r>
              <a:rPr lang="pt-BR" sz="2300" dirty="0" smtClean="0"/>
              <a:t> Autor/réu</a:t>
            </a:r>
            <a:endParaRPr lang="pt-BR" sz="2300" b="1" u="sng" dirty="0" smtClean="0"/>
          </a:p>
          <a:p>
            <a:pPr lvl="0" algn="just">
              <a:spcBef>
                <a:spcPts val="1800"/>
              </a:spcBef>
              <a:spcAft>
                <a:spcPts val="1800"/>
              </a:spcAft>
            </a:pPr>
            <a:r>
              <a:rPr lang="pt-BR" sz="2300" b="1" u="sng" dirty="0" smtClean="0"/>
              <a:t>COMPETÊNCIA:</a:t>
            </a:r>
            <a:r>
              <a:rPr lang="pt-BR" sz="2300" dirty="0" smtClean="0"/>
              <a:t> Domicílio do autor.</a:t>
            </a:r>
            <a:endParaRPr lang="pt-BR" sz="2300" b="1" u="sng" dirty="0" smtClean="0"/>
          </a:p>
          <a:p>
            <a:endParaRPr lang="pt-BR" sz="24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857256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2. AÇÃO ANULATÓRIA DE DÉBITO FISCAL COM PEDIDO DE TUTELA ANTECIPADA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C4FA2D-B37C-496A-9911-25AD03B7E1B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3318" name="Espaço Reservado para Conteúdo 4"/>
          <p:cNvSpPr>
            <a:spLocks noGrp="1"/>
          </p:cNvSpPr>
          <p:nvPr>
            <p:ph idx="1"/>
          </p:nvPr>
        </p:nvSpPr>
        <p:spPr>
          <a:xfrm>
            <a:off x="0" y="2071678"/>
            <a:ext cx="9001156" cy="4214823"/>
          </a:xfrm>
        </p:spPr>
        <p:txBody>
          <a:bodyPr/>
          <a:lstStyle/>
          <a:p>
            <a:pPr lvl="0" algn="just">
              <a:spcBef>
                <a:spcPts val="1000"/>
              </a:spcBef>
              <a:spcAft>
                <a:spcPts val="1000"/>
              </a:spcAft>
            </a:pPr>
            <a:r>
              <a:rPr lang="pt-BR" sz="2300" b="1" u="sng" dirty="0" smtClean="0"/>
              <a:t>JUIZ:</a:t>
            </a:r>
            <a:r>
              <a:rPr lang="pt-BR" sz="2300" dirty="0" smtClean="0"/>
              <a:t> Depende se o tributo é de competência federal, estadual ou municipal:</a:t>
            </a:r>
          </a:p>
          <a:p>
            <a:pPr lvl="1" algn="just">
              <a:spcBef>
                <a:spcPts val="1000"/>
              </a:spcBef>
              <a:spcAft>
                <a:spcPts val="1000"/>
              </a:spcAft>
            </a:pPr>
            <a:r>
              <a:rPr lang="pt-BR" sz="1900" b="1" u="sng" dirty="0" smtClean="0"/>
              <a:t>Tributos estaduais ou municipais:</a:t>
            </a:r>
            <a:r>
              <a:rPr lang="pt-BR" sz="1900" dirty="0" smtClean="0"/>
              <a:t> Excelentíssimo Senhor Doutor Juiz de Direito da ___ Vara (da Fazenda Pública – se houver) da Comarca de _____.</a:t>
            </a:r>
          </a:p>
          <a:p>
            <a:pPr lvl="1" algn="just">
              <a:spcBef>
                <a:spcPts val="1000"/>
              </a:spcBef>
              <a:spcAft>
                <a:spcPts val="1000"/>
              </a:spcAft>
            </a:pPr>
            <a:r>
              <a:rPr lang="pt-BR" sz="1900" b="1" u="sng" dirty="0" smtClean="0"/>
              <a:t>Tributos federais:</a:t>
            </a:r>
            <a:r>
              <a:rPr lang="pt-BR" sz="1900" dirty="0" smtClean="0"/>
              <a:t> Excelentíssimo Senhor Doutor Juiz Federal da ___ Vara da Subseção Judiciária de _____.</a:t>
            </a:r>
            <a:endParaRPr lang="pt-BR" sz="1900" b="1" u="sng" dirty="0" smtClean="0"/>
          </a:p>
          <a:p>
            <a:pPr lvl="0" algn="just">
              <a:spcBef>
                <a:spcPts val="1800"/>
              </a:spcBef>
              <a:spcAft>
                <a:spcPts val="1800"/>
              </a:spcAft>
            </a:pPr>
            <a:r>
              <a:rPr lang="pt-BR" sz="2300" b="1" u="sng" dirty="0" smtClean="0"/>
              <a:t>POLO ATIVO:</a:t>
            </a:r>
            <a:r>
              <a:rPr lang="pt-BR" sz="2300" dirty="0" smtClean="0"/>
              <a:t> Contribuinte.</a:t>
            </a:r>
          </a:p>
          <a:p>
            <a:pPr lvl="0" algn="just">
              <a:spcBef>
                <a:spcPts val="1800"/>
              </a:spcBef>
              <a:spcAft>
                <a:spcPts val="1800"/>
              </a:spcAft>
            </a:pPr>
            <a:r>
              <a:rPr lang="pt-BR" sz="2300" b="1" u="sng" dirty="0" smtClean="0"/>
              <a:t>POLO PASSIVO:</a:t>
            </a:r>
            <a:r>
              <a:rPr lang="pt-BR" sz="2300" dirty="0" smtClean="0"/>
              <a:t> União/Estado/DF/Município.</a:t>
            </a:r>
            <a:endParaRPr lang="pt-BR" sz="24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857256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2. AÇÃO ANULATÓRIA DE DÉBITO FISCAL COM PEDIDO DE TUTELA ANTECIPADA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C4FA2D-B37C-496A-9911-25AD03B7E1B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3318" name="Espaço Reservado para Conteúdo 4"/>
          <p:cNvSpPr>
            <a:spLocks noGrp="1"/>
          </p:cNvSpPr>
          <p:nvPr>
            <p:ph idx="1"/>
          </p:nvPr>
        </p:nvSpPr>
        <p:spPr>
          <a:xfrm>
            <a:off x="0" y="2071678"/>
            <a:ext cx="9001156" cy="4214823"/>
          </a:xfrm>
        </p:spPr>
        <p:txBody>
          <a:bodyPr/>
          <a:lstStyle/>
          <a:p>
            <a:pPr lvl="0" algn="just">
              <a:spcBef>
                <a:spcPts val="600"/>
              </a:spcBef>
              <a:spcAft>
                <a:spcPts val="600"/>
              </a:spcAft>
            </a:pPr>
            <a:r>
              <a:rPr lang="pt-BR" sz="2300" b="1" u="sng" dirty="0" smtClean="0"/>
              <a:t>PETIÇÃO:</a:t>
            </a:r>
            <a:endParaRPr lang="pt-BR" sz="2300" dirty="0" smtClean="0"/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pt-BR" sz="1900" dirty="0" smtClean="0"/>
              <a:t>Dos fatos;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pt-BR" sz="1900" dirty="0" smtClean="0"/>
              <a:t>Do direito (artigo+fato+doutrina+jurisprudência+conclusão);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pt-BR" sz="1900" dirty="0" smtClean="0"/>
              <a:t>Da antecipação de tutela;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pt-BR" sz="1900" dirty="0" smtClean="0"/>
              <a:t>Do pedido.</a:t>
            </a:r>
          </a:p>
          <a:p>
            <a:pPr lvl="0" algn="just">
              <a:spcBef>
                <a:spcPts val="1000"/>
              </a:spcBef>
              <a:spcAft>
                <a:spcPts val="1000"/>
              </a:spcAft>
            </a:pPr>
            <a:endParaRPr lang="pt-BR" sz="2300" dirty="0" smtClean="0"/>
          </a:p>
          <a:p>
            <a:pPr lvl="0" algn="just">
              <a:spcBef>
                <a:spcPts val="1000"/>
              </a:spcBef>
              <a:spcAft>
                <a:spcPts val="1000"/>
              </a:spcAft>
            </a:pPr>
            <a:r>
              <a:rPr lang="pt-BR" sz="2300" b="1" u="sng" dirty="0" smtClean="0"/>
              <a:t>DA TUTELA ANTECIPADA:</a:t>
            </a:r>
            <a:r>
              <a:rPr lang="pt-BR" sz="2300" dirty="0" smtClean="0"/>
              <a:t> Art. 273, do CPC</a:t>
            </a:r>
          </a:p>
          <a:p>
            <a:pPr lvl="4" algn="just">
              <a:spcBef>
                <a:spcPts val="1000"/>
              </a:spcBef>
              <a:spcAft>
                <a:spcPts val="1000"/>
              </a:spcAft>
            </a:pPr>
            <a:r>
              <a:rPr lang="pt-BR" i="1" dirty="0" err="1" smtClean="0"/>
              <a:t>Periculum</a:t>
            </a:r>
            <a:r>
              <a:rPr lang="pt-BR" i="1" dirty="0" smtClean="0"/>
              <a:t> in mora</a:t>
            </a:r>
            <a:r>
              <a:rPr lang="pt-BR" dirty="0" smtClean="0"/>
              <a:t>;</a:t>
            </a:r>
          </a:p>
          <a:p>
            <a:pPr lvl="8" algn="just">
              <a:spcBef>
                <a:spcPts val="1000"/>
              </a:spcBef>
              <a:spcAft>
                <a:spcPts val="1000"/>
              </a:spcAft>
            </a:pPr>
            <a:r>
              <a:rPr lang="pt-BR" sz="2000" dirty="0" smtClean="0"/>
              <a:t>Prova inequívoca da verossimilhança das alegações.</a:t>
            </a:r>
            <a:endParaRPr lang="pt-BR" sz="24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857256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2. AÇÃO ANULATÓRIA DE DÉBITO FISCAL COM PEDIDO DE TUTELA ANTECIPADA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C4FA2D-B37C-496A-9911-25AD03B7E1B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3318" name="Espaço Reservado para Conteúdo 4"/>
          <p:cNvSpPr>
            <a:spLocks noGrp="1"/>
          </p:cNvSpPr>
          <p:nvPr>
            <p:ph idx="1"/>
          </p:nvPr>
        </p:nvSpPr>
        <p:spPr>
          <a:xfrm>
            <a:off x="0" y="2071678"/>
            <a:ext cx="9001156" cy="4214823"/>
          </a:xfrm>
        </p:spPr>
        <p:txBody>
          <a:bodyPr/>
          <a:lstStyle/>
          <a:p>
            <a:pPr lvl="0" algn="just">
              <a:spcBef>
                <a:spcPts val="600"/>
              </a:spcBef>
              <a:spcAft>
                <a:spcPts val="600"/>
              </a:spcAft>
            </a:pPr>
            <a:r>
              <a:rPr lang="pt-BR" sz="2300" b="1" u="sng" dirty="0" smtClean="0"/>
              <a:t>DO PEDIDO:</a:t>
            </a:r>
            <a:r>
              <a:rPr lang="pt-BR" sz="2300" dirty="0" smtClean="0"/>
              <a:t> </a:t>
            </a:r>
            <a:r>
              <a:rPr lang="pt-BR" sz="2300" i="1" dirty="0" smtClean="0"/>
              <a:t>Ex </a:t>
            </a:r>
            <a:r>
              <a:rPr lang="pt-BR" sz="2300" i="1" dirty="0" err="1" smtClean="0"/>
              <a:t>positis</a:t>
            </a:r>
            <a:r>
              <a:rPr lang="pt-BR" sz="2300" dirty="0" smtClean="0"/>
              <a:t>, requer a autora: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A concessão do pedido de tutela antecipada, a fim de suspender o crédito tributário, nos mesmos termos do art. 151, V, do CTN;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A procedência do pedido, anulando-se o crédito tributário, formalizado por intermédio do lançamento, e confirmado-se a tutela anteriormente concedida;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A citação da ré, na pessoa do seu representante legal, para apresentar contestação;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A condenação da ré nas custas processuais e honorários advocatícios;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A produção de provas por todos os meios em Direito admitidos.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3092</TotalTime>
  <Words>1829</Words>
  <Application>Microsoft Office PowerPoint</Application>
  <PresentationFormat>Apresentação na tela (4:3)</PresentationFormat>
  <Paragraphs>206</Paragraphs>
  <Slides>27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27</vt:i4>
      </vt:variant>
    </vt:vector>
  </HeadingPairs>
  <TitlesOfParts>
    <vt:vector size="28" baseType="lpstr">
      <vt:lpstr>Concurso</vt:lpstr>
      <vt:lpstr>DISCIPLINA: Direito Tributário</vt:lpstr>
      <vt:lpstr>1. AÇÃO DECLARATÓRIA COM PEDIDO DE TUTELA ANTECIPADA</vt:lpstr>
      <vt:lpstr>1. AÇÃO DECLARATÓRIA COM PEDIDO DE TUTELA ANTECIPADA</vt:lpstr>
      <vt:lpstr>1. AÇÃO DECLARATÓRIA COM PEDIDO DE TUTELA ANTECIPADA</vt:lpstr>
      <vt:lpstr>1. AÇÃO DECLARATÓRIA COM PEDIDO DE TUTELA ANTECIPADA</vt:lpstr>
      <vt:lpstr>2. AÇÃO ANULATÓRIA DE DÉBITO FISCAL COM PEDIDO DE TUTELA ANTECIPADA</vt:lpstr>
      <vt:lpstr>2. AÇÃO ANULATÓRIA DE DÉBITO FISCAL COM PEDIDO DE TUTELA ANTECIPADA</vt:lpstr>
      <vt:lpstr>2. AÇÃO ANULATÓRIA DE DÉBITO FISCAL COM PEDIDO DE TUTELA ANTECIPADA</vt:lpstr>
      <vt:lpstr>2. AÇÃO ANULATÓRIA DE DÉBITO FISCAL COM PEDIDO DE TUTELA ANTECIPADA</vt:lpstr>
      <vt:lpstr>3. MANDADO DE SEGURANÇA</vt:lpstr>
      <vt:lpstr>3. MANDADO DE SEGURANÇA</vt:lpstr>
      <vt:lpstr>3. MANDADO DE SEGURANÇA</vt:lpstr>
      <vt:lpstr>3. MANDADO DE SEGURANÇA</vt:lpstr>
      <vt:lpstr>3. MANDADO DE SEGURANÇA</vt:lpstr>
      <vt:lpstr>4. AÇÃO DE REPETIÇÃO DO INDÉBITO</vt:lpstr>
      <vt:lpstr>4. AÇÃO DE REPETIÇÃO DO INDÉBITO</vt:lpstr>
      <vt:lpstr>4. AÇÃO DE REPETIÇÃO DO INDÉBITO</vt:lpstr>
      <vt:lpstr>4. AÇÃO DE REPETIÇÃO DO INDÉBITO</vt:lpstr>
      <vt:lpstr>5. AÇÃO DE CONSIGNAÇÃO EM PAGAMENTO</vt:lpstr>
      <vt:lpstr>5. AÇÃO DE CONSIGNAÇÃO EM PAGAMENTO</vt:lpstr>
      <vt:lpstr>5. AÇÃO DE CONSIGNAÇÃO EM PAGAMENTO</vt:lpstr>
      <vt:lpstr>5. AÇÃO DE CONSIGNAÇÃO EM PAGAMENTO</vt:lpstr>
      <vt:lpstr>6. EMBARGOS À EXECUÇÃO</vt:lpstr>
      <vt:lpstr>6. EMBARGOS À EXECUÇÃO</vt:lpstr>
      <vt:lpstr>6. EMBARGOS À EXECUÇÃO</vt:lpstr>
      <vt:lpstr>6. EMBARGOS À EXECUÇÃO</vt:lpstr>
      <vt:lpstr>BOA TARDE!   BOA NOITE!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ASPECTOS CONCEITUAIS DO DIREITO TRIBUTÁRIO</dc:title>
  <dc:creator>Empresa</dc:creator>
  <cp:lastModifiedBy>Empresa</cp:lastModifiedBy>
  <cp:revision>463</cp:revision>
  <dcterms:created xsi:type="dcterms:W3CDTF">2011-02-08T02:22:21Z</dcterms:created>
  <dcterms:modified xsi:type="dcterms:W3CDTF">2012-05-31T17:58:38Z</dcterms:modified>
</cp:coreProperties>
</file>