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8"/>
  </p:notesMasterIdLst>
  <p:sldIdLst>
    <p:sldId id="541" r:id="rId2"/>
    <p:sldId id="486" r:id="rId3"/>
    <p:sldId id="485" r:id="rId4"/>
    <p:sldId id="530" r:id="rId5"/>
    <p:sldId id="531" r:id="rId6"/>
    <p:sldId id="501" r:id="rId7"/>
    <p:sldId id="527" r:id="rId8"/>
    <p:sldId id="502" r:id="rId9"/>
    <p:sldId id="503" r:id="rId10"/>
    <p:sldId id="528" r:id="rId11"/>
    <p:sldId id="488" r:id="rId12"/>
    <p:sldId id="504" r:id="rId13"/>
    <p:sldId id="505" r:id="rId14"/>
    <p:sldId id="529" r:id="rId15"/>
    <p:sldId id="439" r:id="rId16"/>
    <p:sldId id="493" r:id="rId17"/>
    <p:sldId id="494" r:id="rId18"/>
    <p:sldId id="532" r:id="rId19"/>
    <p:sldId id="533" r:id="rId20"/>
    <p:sldId id="479" r:id="rId21"/>
    <p:sldId id="534" r:id="rId22"/>
    <p:sldId id="506" r:id="rId23"/>
    <p:sldId id="507" r:id="rId24"/>
    <p:sldId id="520" r:id="rId25"/>
    <p:sldId id="521" r:id="rId26"/>
    <p:sldId id="524" r:id="rId27"/>
    <p:sldId id="523" r:id="rId28"/>
    <p:sldId id="525" r:id="rId29"/>
    <p:sldId id="535" r:id="rId30"/>
    <p:sldId id="536" r:id="rId31"/>
    <p:sldId id="526" r:id="rId32"/>
    <p:sldId id="537" r:id="rId33"/>
    <p:sldId id="538" r:id="rId34"/>
    <p:sldId id="539" r:id="rId35"/>
    <p:sldId id="540" r:id="rId36"/>
    <p:sldId id="339" r:id="rId3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C16EC9-C0A3-4D2C-80F2-FE0F427369E7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491234F4-363B-416E-9057-3D009297E951}">
      <dgm:prSet phldrT="[Texto]"/>
      <dgm:spPr/>
      <dgm:t>
        <a:bodyPr/>
        <a:lstStyle/>
        <a:p>
          <a:r>
            <a:rPr lang="pt-BR" b="1" u="sng" dirty="0" smtClean="0"/>
            <a:t>SUSPENÇÃO</a:t>
          </a:r>
        </a:p>
        <a:p>
          <a:r>
            <a:rPr lang="pt-BR" dirty="0" smtClean="0"/>
            <a:t>Paralisação temporária da exigibilidade</a:t>
          </a:r>
        </a:p>
        <a:p>
          <a:r>
            <a:rPr lang="pt-BR" dirty="0" smtClean="0"/>
            <a:t>CT</a:t>
          </a:r>
          <a:endParaRPr lang="pt-BR" dirty="0"/>
        </a:p>
      </dgm:t>
    </dgm:pt>
    <dgm:pt modelId="{C388FF19-D726-48F5-BFCD-F1B8951AC0B4}" type="parTrans" cxnId="{F7E8F544-8256-4F75-9445-D73F1622D848}">
      <dgm:prSet/>
      <dgm:spPr/>
      <dgm:t>
        <a:bodyPr/>
        <a:lstStyle/>
        <a:p>
          <a:endParaRPr lang="pt-BR"/>
        </a:p>
      </dgm:t>
    </dgm:pt>
    <dgm:pt modelId="{346A13BA-DC0B-4AC0-8440-3142C4A75746}" type="sibTrans" cxnId="{F7E8F544-8256-4F75-9445-D73F1622D848}">
      <dgm:prSet/>
      <dgm:spPr/>
      <dgm:t>
        <a:bodyPr/>
        <a:lstStyle/>
        <a:p>
          <a:endParaRPr lang="pt-BR"/>
        </a:p>
      </dgm:t>
    </dgm:pt>
    <dgm:pt modelId="{09D0DC7F-95D2-4594-BDC0-D3729204A1B7}">
      <dgm:prSet phldrT="[Texto]"/>
      <dgm:spPr/>
      <dgm:t>
        <a:bodyPr/>
        <a:lstStyle/>
        <a:p>
          <a:r>
            <a:rPr lang="pt-BR" b="1" u="sng" dirty="0" smtClean="0"/>
            <a:t>EXTINÇÃO</a:t>
          </a:r>
        </a:p>
        <a:p>
          <a:r>
            <a:rPr lang="pt-BR" dirty="0" smtClean="0"/>
            <a:t>Desaparecimento</a:t>
          </a:r>
        </a:p>
        <a:p>
          <a:r>
            <a:rPr lang="pt-BR" dirty="0" smtClean="0"/>
            <a:t>OT</a:t>
          </a:r>
          <a:endParaRPr lang="pt-BR" dirty="0"/>
        </a:p>
      </dgm:t>
    </dgm:pt>
    <dgm:pt modelId="{3AE272CB-E723-4ECA-A890-F117CCCE5C2E}" type="parTrans" cxnId="{B2B37379-2D1E-478A-B698-26D0A263215A}">
      <dgm:prSet/>
      <dgm:spPr/>
      <dgm:t>
        <a:bodyPr/>
        <a:lstStyle/>
        <a:p>
          <a:endParaRPr lang="pt-BR"/>
        </a:p>
      </dgm:t>
    </dgm:pt>
    <dgm:pt modelId="{242601A8-3153-477F-A3D9-75395EF11589}" type="sibTrans" cxnId="{B2B37379-2D1E-478A-B698-26D0A263215A}">
      <dgm:prSet/>
      <dgm:spPr/>
      <dgm:t>
        <a:bodyPr/>
        <a:lstStyle/>
        <a:p>
          <a:endParaRPr lang="pt-BR"/>
        </a:p>
      </dgm:t>
    </dgm:pt>
    <dgm:pt modelId="{9DEC7601-37F1-4868-BA1F-F1354D884086}">
      <dgm:prSet phldrT="[Texto]"/>
      <dgm:spPr/>
      <dgm:t>
        <a:bodyPr/>
        <a:lstStyle/>
        <a:p>
          <a:r>
            <a:rPr lang="pt-BR" b="1" u="sng" dirty="0" smtClean="0"/>
            <a:t>EXCLUSÃO</a:t>
          </a:r>
        </a:p>
        <a:p>
          <a:r>
            <a:rPr lang="pt-BR" dirty="0" smtClean="0"/>
            <a:t>Não exigibilidade CT</a:t>
          </a:r>
          <a:endParaRPr lang="pt-BR" dirty="0"/>
        </a:p>
      </dgm:t>
    </dgm:pt>
    <dgm:pt modelId="{A1FF5D38-26D8-4822-9BCD-1CE122700F32}" type="parTrans" cxnId="{E8737553-C3BF-42A5-A449-61B2D1847D8E}">
      <dgm:prSet/>
      <dgm:spPr/>
      <dgm:t>
        <a:bodyPr/>
        <a:lstStyle/>
        <a:p>
          <a:endParaRPr lang="pt-BR"/>
        </a:p>
      </dgm:t>
    </dgm:pt>
    <dgm:pt modelId="{B200385F-624B-4418-BA65-258C25EB577B}" type="sibTrans" cxnId="{E8737553-C3BF-42A5-A449-61B2D1847D8E}">
      <dgm:prSet/>
      <dgm:spPr/>
      <dgm:t>
        <a:bodyPr/>
        <a:lstStyle/>
        <a:p>
          <a:endParaRPr lang="pt-BR"/>
        </a:p>
      </dgm:t>
    </dgm:pt>
    <dgm:pt modelId="{2B89BDE7-AE03-4552-A69F-7EEC2765CFA5}" type="pres">
      <dgm:prSet presAssocID="{C7C16EC9-C0A3-4D2C-80F2-FE0F427369E7}" presName="linearFlow" presStyleCnt="0">
        <dgm:presLayoutVars>
          <dgm:dir/>
          <dgm:resizeHandles val="exact"/>
        </dgm:presLayoutVars>
      </dgm:prSet>
      <dgm:spPr/>
    </dgm:pt>
    <dgm:pt modelId="{82A8B3DA-23E3-42C6-889A-DF38C7CEC7C4}" type="pres">
      <dgm:prSet presAssocID="{491234F4-363B-416E-9057-3D009297E95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746EBC6-D5D5-439D-8E37-256568BABA84}" type="pres">
      <dgm:prSet presAssocID="{346A13BA-DC0B-4AC0-8440-3142C4A75746}" presName="spacerL" presStyleCnt="0"/>
      <dgm:spPr/>
    </dgm:pt>
    <dgm:pt modelId="{B724ECE0-6EE4-4000-A38F-6E470D31A995}" type="pres">
      <dgm:prSet presAssocID="{346A13BA-DC0B-4AC0-8440-3142C4A75746}" presName="sibTrans" presStyleLbl="sibTrans2D1" presStyleIdx="0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F24BF9D2-0BE0-499C-A8B9-5423EDB3CD97}" type="pres">
      <dgm:prSet presAssocID="{346A13BA-DC0B-4AC0-8440-3142C4A75746}" presName="spacerR" presStyleCnt="0"/>
      <dgm:spPr/>
    </dgm:pt>
    <dgm:pt modelId="{EE268E2D-01C8-4030-9514-B6D17E1CFD4C}" type="pres">
      <dgm:prSet presAssocID="{09D0DC7F-95D2-4594-BDC0-D3729204A1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93214D-1A3E-4FB7-B199-9C28AC89DAE8}" type="pres">
      <dgm:prSet presAssocID="{242601A8-3153-477F-A3D9-75395EF11589}" presName="spacerL" presStyleCnt="0"/>
      <dgm:spPr/>
    </dgm:pt>
    <dgm:pt modelId="{C54ECADE-CB44-4060-ABD1-79B31469438C}" type="pres">
      <dgm:prSet presAssocID="{242601A8-3153-477F-A3D9-75395EF11589}" presName="sibTrans" presStyleLbl="sibTrans2D1" presStyleIdx="1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C1996D9B-F696-40DA-845D-85DF6AAD88DA}" type="pres">
      <dgm:prSet presAssocID="{242601A8-3153-477F-A3D9-75395EF11589}" presName="spacerR" presStyleCnt="0"/>
      <dgm:spPr/>
    </dgm:pt>
    <dgm:pt modelId="{3BCC9BF3-4269-45BF-8E96-4532664936DA}" type="pres">
      <dgm:prSet presAssocID="{9DEC7601-37F1-4868-BA1F-F1354D88408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CDC750D-A0C1-493F-ABF9-23B54E5DE53D}" type="presOf" srcId="{491234F4-363B-416E-9057-3D009297E951}" destId="{82A8B3DA-23E3-42C6-889A-DF38C7CEC7C4}" srcOrd="0" destOrd="0" presId="urn:microsoft.com/office/officeart/2005/8/layout/equation1"/>
    <dgm:cxn modelId="{A225FFD1-7083-465A-A522-B088A3C2AB30}" type="presOf" srcId="{346A13BA-DC0B-4AC0-8440-3142C4A75746}" destId="{B724ECE0-6EE4-4000-A38F-6E470D31A995}" srcOrd="0" destOrd="0" presId="urn:microsoft.com/office/officeart/2005/8/layout/equation1"/>
    <dgm:cxn modelId="{E8737553-C3BF-42A5-A449-61B2D1847D8E}" srcId="{C7C16EC9-C0A3-4D2C-80F2-FE0F427369E7}" destId="{9DEC7601-37F1-4868-BA1F-F1354D884086}" srcOrd="2" destOrd="0" parTransId="{A1FF5D38-26D8-4822-9BCD-1CE122700F32}" sibTransId="{B200385F-624B-4418-BA65-258C25EB577B}"/>
    <dgm:cxn modelId="{B2B37379-2D1E-478A-B698-26D0A263215A}" srcId="{C7C16EC9-C0A3-4D2C-80F2-FE0F427369E7}" destId="{09D0DC7F-95D2-4594-BDC0-D3729204A1B7}" srcOrd="1" destOrd="0" parTransId="{3AE272CB-E723-4ECA-A890-F117CCCE5C2E}" sibTransId="{242601A8-3153-477F-A3D9-75395EF11589}"/>
    <dgm:cxn modelId="{0143B4AF-BC54-4160-B917-3D7016FB0C2E}" type="presOf" srcId="{9DEC7601-37F1-4868-BA1F-F1354D884086}" destId="{3BCC9BF3-4269-45BF-8E96-4532664936DA}" srcOrd="0" destOrd="0" presId="urn:microsoft.com/office/officeart/2005/8/layout/equation1"/>
    <dgm:cxn modelId="{7DC0F1A8-51B9-47A7-9159-70F59647E944}" type="presOf" srcId="{C7C16EC9-C0A3-4D2C-80F2-FE0F427369E7}" destId="{2B89BDE7-AE03-4552-A69F-7EEC2765CFA5}" srcOrd="0" destOrd="0" presId="urn:microsoft.com/office/officeart/2005/8/layout/equation1"/>
    <dgm:cxn modelId="{F7E8F544-8256-4F75-9445-D73F1622D848}" srcId="{C7C16EC9-C0A3-4D2C-80F2-FE0F427369E7}" destId="{491234F4-363B-416E-9057-3D009297E951}" srcOrd="0" destOrd="0" parTransId="{C388FF19-D726-48F5-BFCD-F1B8951AC0B4}" sibTransId="{346A13BA-DC0B-4AC0-8440-3142C4A75746}"/>
    <dgm:cxn modelId="{F166E643-00FD-4231-AC66-46309C006E56}" type="presOf" srcId="{09D0DC7F-95D2-4594-BDC0-D3729204A1B7}" destId="{EE268E2D-01C8-4030-9514-B6D17E1CFD4C}" srcOrd="0" destOrd="0" presId="urn:microsoft.com/office/officeart/2005/8/layout/equation1"/>
    <dgm:cxn modelId="{71A7C8FA-A52F-4B97-B033-D9147AE2AFD9}" type="presOf" srcId="{242601A8-3153-477F-A3D9-75395EF11589}" destId="{C54ECADE-CB44-4060-ABD1-79B31469438C}" srcOrd="0" destOrd="0" presId="urn:microsoft.com/office/officeart/2005/8/layout/equation1"/>
    <dgm:cxn modelId="{94C7A91E-B282-4BE2-A66D-D49BF5787866}" type="presParOf" srcId="{2B89BDE7-AE03-4552-A69F-7EEC2765CFA5}" destId="{82A8B3DA-23E3-42C6-889A-DF38C7CEC7C4}" srcOrd="0" destOrd="0" presId="urn:microsoft.com/office/officeart/2005/8/layout/equation1"/>
    <dgm:cxn modelId="{56CC6A7B-B0E4-4895-B3FD-C9326F1CB139}" type="presParOf" srcId="{2B89BDE7-AE03-4552-A69F-7EEC2765CFA5}" destId="{B746EBC6-D5D5-439D-8E37-256568BABA84}" srcOrd="1" destOrd="0" presId="urn:microsoft.com/office/officeart/2005/8/layout/equation1"/>
    <dgm:cxn modelId="{184520FF-AC8B-4B2D-9E7C-8C5019B2B583}" type="presParOf" srcId="{2B89BDE7-AE03-4552-A69F-7EEC2765CFA5}" destId="{B724ECE0-6EE4-4000-A38F-6E470D31A995}" srcOrd="2" destOrd="0" presId="urn:microsoft.com/office/officeart/2005/8/layout/equation1"/>
    <dgm:cxn modelId="{4D6D1C3B-9026-4752-AC63-49FC3A2FDA36}" type="presParOf" srcId="{2B89BDE7-AE03-4552-A69F-7EEC2765CFA5}" destId="{F24BF9D2-0BE0-499C-A8B9-5423EDB3CD97}" srcOrd="3" destOrd="0" presId="urn:microsoft.com/office/officeart/2005/8/layout/equation1"/>
    <dgm:cxn modelId="{0EC31489-4A39-4D17-AB5C-DACBAF9437C5}" type="presParOf" srcId="{2B89BDE7-AE03-4552-A69F-7EEC2765CFA5}" destId="{EE268E2D-01C8-4030-9514-B6D17E1CFD4C}" srcOrd="4" destOrd="0" presId="urn:microsoft.com/office/officeart/2005/8/layout/equation1"/>
    <dgm:cxn modelId="{35C9C6A1-ECC3-4DC1-86AC-5808452EF779}" type="presParOf" srcId="{2B89BDE7-AE03-4552-A69F-7EEC2765CFA5}" destId="{5B93214D-1A3E-4FB7-B199-9C28AC89DAE8}" srcOrd="5" destOrd="0" presId="urn:microsoft.com/office/officeart/2005/8/layout/equation1"/>
    <dgm:cxn modelId="{D7180EDF-D5BA-46E7-84E4-A32075B2E008}" type="presParOf" srcId="{2B89BDE7-AE03-4552-A69F-7EEC2765CFA5}" destId="{C54ECADE-CB44-4060-ABD1-79B31469438C}" srcOrd="6" destOrd="0" presId="urn:microsoft.com/office/officeart/2005/8/layout/equation1"/>
    <dgm:cxn modelId="{0887432E-673C-43B8-8A46-AAA2232B383D}" type="presParOf" srcId="{2B89BDE7-AE03-4552-A69F-7EEC2765CFA5}" destId="{C1996D9B-F696-40DA-845D-85DF6AAD88DA}" srcOrd="7" destOrd="0" presId="urn:microsoft.com/office/officeart/2005/8/layout/equation1"/>
    <dgm:cxn modelId="{B75D177D-EB18-48CB-8D54-FF9DE35565DB}" type="presParOf" srcId="{2B89BDE7-AE03-4552-A69F-7EEC2765CFA5}" destId="{3BCC9BF3-4269-45BF-8E96-4532664936DA}" srcOrd="8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1000B7-FDC0-4F28-B0A6-44B5E9B93EF2}" type="datetimeFigureOut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0EBD79-C912-4531-83D4-5E52AAEAB32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413A4B-0F0C-4C18-AD04-F55A368E234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40BFE4-4D66-43E1-AEF9-53EAB03FBC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046A-A42D-4B7F-B98B-18AADEAE67E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5E03-E3B5-40A3-AD35-2705758EB13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F440-01DB-4EF1-8243-7D7D768BB5C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66D6C-E61E-4923-ADF8-72BAA5C8BD8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579A-A334-4BFE-B992-2F64302C8333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BE61-C03E-46C5-9097-7F97212086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1D4CBC-BD90-41E2-86DE-3E1AC686E0A5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1B292C-D1DF-49A3-9C3C-1F75AC1D3F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93A751-07BA-46ED-9DBF-6B21E3926C5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7DC626-4017-40E8-A7A4-C3F366A7CA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32C05F-DCA8-48DC-BB29-752961559BFD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E480B9-296E-4956-BF56-44987BF19CC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A26B9E-5AF5-4381-9761-B2852B43164A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E27C1D-1B52-4BC2-9246-475463BDF16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872AD-48BD-4491-A6B0-FACDCCFC11CE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4DB9E-5C0F-424D-B633-8CC522B86D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A9C44-8742-471A-BD9D-964593F3A98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C87339-D40B-4AC6-9C07-289BC728A0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F1BD93-CE0B-4ED4-9BFC-F45416E30634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179ABD1-C8ED-46B9-9892-64316188A4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667AFB6-7B82-4DA2-ACE6-33538A7E365C}" type="datetime1">
              <a:rPr lang="pt-BR"/>
              <a:pPr>
                <a:defRPr/>
              </a:pPr>
              <a:t>31/5/2012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D018942-DB3E-4B69-9EBB-4C0AA19D38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80" r:id="rId3"/>
    <p:sldLayoutId id="2147483781" r:id="rId4"/>
    <p:sldLayoutId id="2147483782" r:id="rId5"/>
    <p:sldLayoutId id="2147483783" r:id="rId6"/>
    <p:sldLayoutId id="2147483776" r:id="rId7"/>
    <p:sldLayoutId id="2147483784" r:id="rId8"/>
    <p:sldLayoutId id="2147483785" r:id="rId9"/>
    <p:sldLayoutId id="2147483777" r:id="rId10"/>
    <p:sldLayoutId id="21474837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1203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pt-BR" sz="1800" dirty="0" smtClean="0">
                <a:solidFill>
                  <a:schemeClr val="tx2"/>
                </a:solidFill>
              </a:rPr>
              <a:t>AULA 13 – </a:t>
            </a:r>
            <a:r>
              <a:rPr lang="pt-BR" sz="1800" u="sng" dirty="0" smtClean="0"/>
              <a:t>SUSPENSÃO, EXTINÇÃO E EXCLUSÃO DO CRÉDITO TRIBUTÁRIO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pt-BR" sz="20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Prof. </a:t>
            </a:r>
            <a:r>
              <a:rPr lang="pt-BR" sz="1400" dirty="0" err="1" smtClean="0">
                <a:solidFill>
                  <a:schemeClr val="tx2"/>
                </a:solidFill>
              </a:rPr>
              <a:t>Msc</a:t>
            </a:r>
            <a:r>
              <a:rPr lang="pt-BR" sz="1400" dirty="0" smtClean="0">
                <a:solidFill>
                  <a:schemeClr val="tx2"/>
                </a:solidFill>
              </a:rPr>
              <a:t>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Advogado (UFMT) e  </a:t>
            </a:r>
            <a:r>
              <a:rPr lang="pt-BR" sz="1400" dirty="0" err="1" smtClean="0">
                <a:solidFill>
                  <a:schemeClr val="tx2"/>
                </a:solidFill>
              </a:rPr>
              <a:t>Zootecnista</a:t>
            </a:r>
            <a:r>
              <a:rPr lang="pt-BR" sz="1400" dirty="0" smtClean="0">
                <a:solidFill>
                  <a:schemeClr val="tx2"/>
                </a:solidFill>
              </a:rPr>
              <a:t>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E-mail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err="1" smtClean="0">
                <a:solidFill>
                  <a:schemeClr val="tx2"/>
                </a:solidFill>
              </a:rPr>
              <a:t>Skype</a:t>
            </a:r>
            <a:r>
              <a:rPr lang="pt-BR" sz="1400" dirty="0" smtClean="0">
                <a:solidFill>
                  <a:schemeClr val="tx2"/>
                </a:solidFill>
              </a:rPr>
              <a:t>: </a:t>
            </a:r>
            <a:r>
              <a:rPr lang="pt-BR" sz="1400" dirty="0" err="1" smtClean="0">
                <a:solidFill>
                  <a:schemeClr val="tx2"/>
                </a:solidFill>
              </a:rPr>
              <a:t>jpr</a:t>
            </a:r>
            <a:r>
              <a:rPr lang="pt-BR" sz="1400" dirty="0" smtClean="0">
                <a:solidFill>
                  <a:schemeClr val="tx2"/>
                </a:solidFill>
              </a:rPr>
              <a:t>.</a:t>
            </a:r>
            <a:r>
              <a:rPr lang="pt-BR" sz="1400" dirty="0" err="1" smtClean="0">
                <a:solidFill>
                  <a:schemeClr val="tx2"/>
                </a:solidFill>
              </a:rPr>
              <a:t>miranda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dirty="0" smtClean="0">
                <a:solidFill>
                  <a:schemeClr val="tx2"/>
                </a:solidFill>
              </a:rPr>
              <a:t>Blog: </a:t>
            </a:r>
            <a:r>
              <a:rPr lang="pt-BR" sz="1400" dirty="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143517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152. A moratória somente pode ser concedida: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II - em caráter individual, por despacho da autoridade administrativa, desde que autorizada por lei nas condições do inciso anterior.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Parágrafo único. A lei concessiva de moratória pode circunscrever expressamente a sua aplicabilidade à determinada região do território da pessoa jurídica de direito público que a expedir, ou a determinada classe ou categoria de sujeitos passivos.</a:t>
            </a:r>
          </a:p>
          <a:p>
            <a:pPr algn="r">
              <a:buNone/>
            </a:pPr>
            <a:r>
              <a:rPr lang="pt-BR" sz="1800" dirty="0" smtClean="0"/>
              <a:t>(CTN)</a:t>
            </a:r>
          </a:p>
          <a:p>
            <a:pPr algn="just">
              <a:buNone/>
            </a:pP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DEPÓSITO DO MONTANTE INTEGRAL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02"/>
            <a:ext cx="8858280" cy="492919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O contribuinte para discutir o crédito tributário, pela via administrativa ou judicial, deposita o valor integral do tributo. O depósito pode ser anterior ou posterior à constituição do crédito tributário. Pode ocorrer inscrição da dívida desde que informe a suspensão da exigibilidade. O depósito não é pagamento e sim uma garantia.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RECLAMAÇÕES E RECURSOS ADMINISTRATIVOS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	</a:t>
            </a:r>
            <a:r>
              <a:rPr lang="pt-PT" sz="2400" b="1" dirty="0" smtClean="0"/>
              <a:t>Impede a formação definitiva do crédito tributário. Importante lembrar que o STF julgou inconstitucional a exigência de depósito prévio nos recursos administrativos.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CONCESSÃO DE MEDIDA LIMINAR EM MANDADO DE SEGURANÇA</a:t>
            </a:r>
            <a:endParaRPr lang="pt-BR" sz="2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Pode ser repressivo ou suspensivo. A suspensão ocorre com a liminar, não com a sentença transitada em julgado. Com a liminar a fazenda pública fica impedida de ajuizar a execução.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dirty="0" smtClean="0"/>
              <a:t>CONCESSÃO DE MEDIDA LIMINAR OU DE TUTELA ANTECIPADA</a:t>
            </a:r>
            <a:endParaRPr lang="pt-BR" sz="2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8858280" cy="4786321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Não importa a modalidade de ação ajuizada, com a concessão da liminar ou mesmo da antecipação de tutela, evita que o sujeito passivo arque com o ônus tributário antes que seja apreciado o mérito a a sentença tenha transitado em julgado.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PARCELAMENTO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214282" y="2000240"/>
            <a:ext cx="8572560" cy="485776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A Lei Complementar nº 104/2001 incluiu o parcelamento entre as hipóteses de suspensão. Será concedido na forma e condições previstas em lei específica, aplicando subsidiariamente as regras da moratória.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EXTINÇÃO DO CRÉDITO TRIBUTÁRIO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428596" y="2357430"/>
            <a:ext cx="8358246" cy="450057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PT" sz="2400" b="1" dirty="0" smtClean="0"/>
              <a:t>	Extinção do crédito tributário é qualquer ato jurídico ou fato jurídico que faça desaparecer a obrigação respectiva. </a:t>
            </a:r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MODALIDADES DE EXTINÇÃO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1142976" y="1643050"/>
            <a:ext cx="7786742" cy="5214950"/>
          </a:xfrm>
        </p:spPr>
        <p:txBody>
          <a:bodyPr/>
          <a:lstStyle/>
          <a:p>
            <a:pPr lvl="0"/>
            <a:r>
              <a:rPr lang="pt-PT" sz="2400" dirty="0" smtClean="0"/>
              <a:t>pagamento do crédito tributário;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compensação;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transação;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remissão;</a:t>
            </a:r>
          </a:p>
          <a:p>
            <a:pPr lvl="0"/>
            <a:endParaRPr lang="pt-PT" sz="2400" dirty="0" smtClean="0"/>
          </a:p>
          <a:p>
            <a:pPr lvl="0"/>
            <a:r>
              <a:rPr lang="pt-PT" sz="2400" dirty="0" smtClean="0"/>
              <a:t>decadência;</a:t>
            </a:r>
          </a:p>
          <a:p>
            <a:pPr lvl="0"/>
            <a:endParaRPr lang="pt-PT" sz="2400" dirty="0" smtClean="0"/>
          </a:p>
          <a:p>
            <a:pPr lvl="0"/>
            <a:r>
              <a:rPr lang="pt-PT" sz="2400" dirty="0" smtClean="0"/>
              <a:t>prescrição;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MODALIDADES DE EXTINÇÃO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lvl="0"/>
            <a:r>
              <a:rPr lang="pt-BR" sz="2400" dirty="0" smtClean="0"/>
              <a:t>(...)</a:t>
            </a:r>
          </a:p>
          <a:p>
            <a:pPr lvl="0"/>
            <a:r>
              <a:rPr lang="pt-PT" sz="2400" dirty="0" smtClean="0"/>
              <a:t>pela conversão do depósito em renda;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com a homologação dp pagamento antecipado;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com a consignação em pagamento;</a:t>
            </a:r>
          </a:p>
          <a:p>
            <a:pPr lvl="0"/>
            <a:endParaRPr lang="pt-BR" sz="2400" dirty="0" smtClean="0"/>
          </a:p>
          <a:p>
            <a:pPr lvl="0"/>
            <a:r>
              <a:rPr lang="pt-PT" sz="2400" dirty="0" smtClean="0"/>
              <a:t>com a decisão administrativa favorável ao sujeito passivo de caráter irreformável;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MODALIDADES DE EXTINÇÃO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5214950"/>
          </a:xfrm>
        </p:spPr>
        <p:txBody>
          <a:bodyPr/>
          <a:lstStyle/>
          <a:p>
            <a:pPr lvl="0"/>
            <a:r>
              <a:rPr lang="pt-PT" sz="2400" dirty="0" smtClean="0"/>
              <a:t>(...)</a:t>
            </a:r>
          </a:p>
          <a:p>
            <a:pPr lvl="0"/>
            <a:endParaRPr lang="pt-PT" sz="2400" dirty="0" smtClean="0"/>
          </a:p>
          <a:p>
            <a:pPr lvl="0"/>
            <a:r>
              <a:rPr lang="pt-PT" sz="2400" dirty="0" smtClean="0"/>
              <a:t>com a decisão judicial transitada em julgado;</a:t>
            </a:r>
            <a:endParaRPr lang="pt-BR" sz="2400" dirty="0" smtClean="0"/>
          </a:p>
          <a:p>
            <a:pPr lvl="0"/>
            <a:endParaRPr lang="pt-PT" sz="2400" dirty="0" smtClean="0"/>
          </a:p>
          <a:p>
            <a:pPr lvl="0"/>
            <a:r>
              <a:rPr lang="pt-PT" sz="2400" dirty="0" smtClean="0"/>
              <a:t>dação em pagamento em bens imóveis.</a:t>
            </a:r>
          </a:p>
          <a:p>
            <a:pPr lvl="0"/>
            <a:endParaRPr lang="pt-PT" sz="2400" dirty="0" smtClean="0"/>
          </a:p>
          <a:p>
            <a:pPr lvl="0"/>
            <a:r>
              <a:rPr lang="pt-PT" sz="2400" dirty="0" smtClean="0"/>
              <a:t>Art. 156, do CTN.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SUSPENSÃO DO CRÉDITO TRIBUTÁRIO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428596" y="2500306"/>
            <a:ext cx="8429684" cy="435769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PT" sz="2000" dirty="0" smtClean="0"/>
              <a:t>	</a:t>
            </a:r>
            <a:r>
              <a:rPr lang="pt-PT" sz="2800" dirty="0" smtClean="0"/>
              <a:t>É a paralisação temporária da exigibilidade do crédito tributário, por meio de norma tributária.</a:t>
            </a:r>
            <a:endParaRPr lang="pt-BR" sz="2800" dirty="0" smtClean="0"/>
          </a:p>
          <a:p>
            <a:pPr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500" dirty="0" smtClean="0"/>
              <a:t>COMPENSAÇÃO</a:t>
            </a:r>
            <a:endParaRPr lang="pt-BR" sz="25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8"/>
            <a:ext cx="9001156" cy="478632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	Ocorre quando duas pessoas por serem, ao mesmo tempo, credoras e devedoras uma da outra podem extinguir suas obrigações pelo simples encontro de contas. O CTN (art. 170) prevê que a compensação deve estar prevista em lei; além disso, os créditos devem ser líquidos e certos, vencidos ou vincendos.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143517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170. A lei pode, nas condições e sob as garantias que estipular, ou cuja estipulação em cada caso atribuir à autoridade administrativa, autorizar a compensação de créditos tributários com créditos líquidos e certos, vencidos ou vincendos, do sujeito passivo contra a Fazenda pública.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Parágrafo único. Sendo vincendo o crédito do sujeito passivo, a lei determinará, para os efeitos deste artigo, a apuração do seu montante, não podendo, porém, cominar redução maior que a correspondente ao juro de 1% (um por cento) ao mês pelo tempo a decorrer entre a data da compensação e a do vencimento.</a:t>
            </a:r>
          </a:p>
          <a:p>
            <a:pPr algn="r">
              <a:buNone/>
            </a:pPr>
            <a:r>
              <a:rPr lang="pt-BR" sz="1800" dirty="0" smtClean="0"/>
              <a:t>(CTN)</a:t>
            </a:r>
          </a:p>
          <a:p>
            <a:pPr algn="just">
              <a:buNone/>
            </a:pP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TRANSAÇÃO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40"/>
            <a:ext cx="9001156" cy="485776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	Ocorrem concessões recíprocas entre o sujeito ativo (FISCO) e do sujeito passivo (contribuinte) da obrigação tributária. Também deve ser autorizada por lei.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REMISSÃO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1" dirty="0" smtClean="0"/>
              <a:t>Perdão total ou parcial do principal vencido. A remissão não é aplicada às penalidades por falta de pagamento desse crédito tributário.Logo, o contribuinte (sujeito passivo ou devedor) será dispensado de pagar o tributo vencido porém será obrigado a pagar a multa devida pela ausência de recolhimento do mesmo.</a:t>
            </a:r>
            <a:endParaRPr lang="pt-BR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5286388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</a:t>
            </a:r>
            <a:r>
              <a:rPr lang="pt-PT" sz="2400" b="1" u="sng" dirty="0" smtClean="0"/>
              <a:t>Prescrição:</a:t>
            </a:r>
            <a:r>
              <a:rPr lang="pt-PT" sz="2400" b="1" dirty="0" smtClean="0"/>
              <a:t> </a:t>
            </a:r>
            <a:r>
              <a:rPr lang="pt-PT" sz="2400" dirty="0" smtClean="0"/>
              <a:t>Perda do direito da pretensão de exigibilidade. Prazo de 5 anos. Prazo em que a Fazenda Pública tem o direito de cobrar judicialmente o contribuinte.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1" dirty="0" smtClean="0"/>
          </a:p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</a:t>
            </a:r>
            <a:r>
              <a:rPr lang="pt-PT" sz="2400" b="1" u="sng" dirty="0" smtClean="0"/>
              <a:t>Decadência</a:t>
            </a:r>
            <a:r>
              <a:rPr lang="pt-PT" sz="2400" u="sng" dirty="0" smtClean="0"/>
              <a:t>: </a:t>
            </a:r>
            <a:r>
              <a:rPr lang="pt-PT" sz="2400" dirty="0" smtClean="0"/>
              <a:t>Perda do próprio direito. A Fazenda Pública não pode mais efetuar o lançamento tributário. Prazo de 5 anos.</a:t>
            </a: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PRESCRIÇÃO &amp; DECADÊNCIA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Quando o contribuinte perde a ação o valor do depósito é convertido em favor da Fazenda Pública, independentemente de execução fiscal.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CONVERSÃO DO DEPÓSITO EM RENDA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Quando a fazenda homologa expressa ou tacitamente o pagamento antecipado pelo contribuinte. Ocorre nos lançamentos por homologação.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PAGAMENTO ANTECIPADO</a:t>
            </a:r>
            <a:endParaRPr lang="pt-BR" sz="28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Quando o sujeito da obrigação tributária se propõe a pagar e não está conseguindo. Ocorre sempre na esfera judicial, quando a Fazenda pública se recusa a receber o valor que o contribuinte propõe a pagar ou há dúvida a quem seria devido o tributo.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CONSIGNAÇÃO EM PAGAMENTO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357158" y="2071678"/>
            <a:ext cx="8501122" cy="478632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Decisão proferida no âmbito dos processos administrativos fiscais (Decreto 70.235/1972). Faz coisa julgada contra o fisco.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DECISÃO ADMINISTRATIVA IRREFORMÁVEL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357158" y="2071678"/>
            <a:ext cx="8501122" cy="478632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Decisão Judicial Transitada em Julgado: O Poder Judiciário reconhece que o crédito tributário não é devido, não há recurso pela fazenda pública no prazo de lei e a sentença transita em julgado.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DECISÃO ADMINISTRATIVA IRREFORMÁVEL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MODALIDADE DE SUSPENÇÃO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001156" cy="4714889"/>
          </a:xfrm>
        </p:spPr>
        <p:txBody>
          <a:bodyPr/>
          <a:lstStyle/>
          <a:p>
            <a:pPr>
              <a:buNone/>
            </a:pPr>
            <a:r>
              <a:rPr lang="pt-PT" sz="2400" b="1" u="sng" dirty="0" smtClean="0"/>
              <a:t>Modalidade de suspensão admitidas pelo art. 151, CTN:</a:t>
            </a:r>
            <a:endParaRPr lang="pt-BR" sz="2400" b="1" u="sng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Moratória;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o depósito do montante integral</a:t>
            </a:r>
            <a:endParaRPr lang="pt-BR" sz="2300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as reclamações e os recursos administrativos</a:t>
            </a:r>
            <a:endParaRPr lang="pt-BR" sz="2300" dirty="0" smtClean="0"/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a concessão de medida liminar em mandado de segurança</a:t>
            </a:r>
            <a:r>
              <a:rPr lang="pt-BR" sz="2300" dirty="0" smtClean="0"/>
              <a:t>;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a concesão de medida liminar ou de tutela antecipada, em outras espécies de ação judicial;</a:t>
            </a:r>
          </a:p>
          <a:p>
            <a:pPr lvl="0" algn="just">
              <a:spcBef>
                <a:spcPts val="1000"/>
              </a:spcBef>
              <a:spcAft>
                <a:spcPts val="1000"/>
              </a:spcAft>
            </a:pPr>
            <a:r>
              <a:rPr lang="pt-PT" sz="2300" dirty="0" smtClean="0"/>
              <a:t>Parcelamento.</a:t>
            </a:r>
            <a:endParaRPr lang="pt-BR" sz="2300" dirty="0" smtClean="0"/>
          </a:p>
          <a:p>
            <a:endParaRPr lang="pt-BR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357158" y="2071678"/>
            <a:ext cx="8501122" cy="478632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Forma de extinção do crédito tributário criada pela LC 104/01. O Contribuinte pode oferecer bens imóveis espontaneamente ao Fisco para liquidar seus créditos tributários.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DAÇÃO EM PAGAMENTO DE BENS IMÓVEIS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/>
              <a:t>	</a:t>
            </a:r>
            <a:r>
              <a:rPr lang="pt-PT" sz="2400" b="1" dirty="0" smtClean="0"/>
              <a:t>A exclusão ocorre exclusivamente em caso de promulgação de lei que determina a não-exigibilidade do crédito tributário por parte do sujeito ativo (Estado). As modalidades de exclusão previstas são:</a:t>
            </a: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EXCLUSÃO DO CRÉDITO TRIBUTÁRIO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/>
              <a:t>	A exclusão ocorre exclusivamente em caso de promulgação de lei que determina a não-exigibilidade do crédito tributário por parte do sujeito ativo (Estado). As modalidades de exclusão previstas são:</a:t>
            </a:r>
          </a:p>
          <a:p>
            <a:pPr algn="just">
              <a:buNone/>
            </a:pPr>
            <a:endParaRPr lang="pt-BR" sz="2400" b="1" dirty="0" smtClean="0"/>
          </a:p>
          <a:p>
            <a:pPr lvl="0" algn="just"/>
            <a:r>
              <a:rPr lang="pt-PT" sz="2400" b="1" dirty="0" smtClean="0"/>
              <a:t>Isenção;</a:t>
            </a:r>
          </a:p>
          <a:p>
            <a:pPr lvl="0" algn="just"/>
            <a:endParaRPr lang="pt-BR" sz="2400" b="1" dirty="0" smtClean="0"/>
          </a:p>
          <a:p>
            <a:pPr lvl="0" algn="just"/>
            <a:r>
              <a:rPr lang="pt-PT" sz="2400" b="1" dirty="0" smtClean="0"/>
              <a:t>Anistia</a:t>
            </a:r>
            <a:r>
              <a:rPr lang="pt-BR" sz="2400" b="1" dirty="0" smtClean="0"/>
              <a:t>.</a:t>
            </a: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EXCLUSÃO DO CRÉDITO TRIBUTÁRIO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642910" y="1857364"/>
            <a:ext cx="7786742" cy="50006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800" b="1" dirty="0" smtClean="0"/>
              <a:t>É a dispensa do tributo devido.</a:t>
            </a:r>
          </a:p>
          <a:p>
            <a:pPr algn="just">
              <a:lnSpc>
                <a:spcPct val="150000"/>
              </a:lnSpc>
            </a:pPr>
            <a:endParaRPr lang="pt-PT" sz="2800" b="1" dirty="0" smtClean="0"/>
          </a:p>
          <a:p>
            <a:pPr algn="just">
              <a:lnSpc>
                <a:spcPct val="150000"/>
              </a:lnSpc>
            </a:pPr>
            <a:r>
              <a:rPr lang="pt-PT" sz="2800" b="1" dirty="0" smtClean="0"/>
              <a:t>Ex.: isenção de imposto de renda.</a:t>
            </a:r>
            <a:endParaRPr lang="pt-BR" sz="2800" b="1" dirty="0" smtClean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ISENÇÃO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571472" y="1857364"/>
            <a:ext cx="7929618" cy="5000636"/>
          </a:xfrm>
        </p:spPr>
        <p:txBody>
          <a:bodyPr/>
          <a:lstStyle/>
          <a:p>
            <a:pPr algn="just"/>
            <a:r>
              <a:rPr lang="pt-PT" sz="2800" b="1" dirty="0" smtClean="0"/>
              <a:t>É a exclusão das penalidades e não do crédito tributário.</a:t>
            </a:r>
          </a:p>
          <a:p>
            <a:pPr algn="just"/>
            <a:endParaRPr lang="pt-PT" sz="2800" b="1" dirty="0" smtClean="0"/>
          </a:p>
          <a:p>
            <a:pPr algn="just"/>
            <a:r>
              <a:rPr lang="pt-PT" sz="2800" b="1" dirty="0" smtClean="0"/>
              <a:t>Ex.: exclusão de juros e multas.</a:t>
            </a:r>
            <a:endParaRPr lang="pt-BR" sz="2800" b="1" dirty="0" smtClean="0"/>
          </a:p>
          <a:p>
            <a:pPr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ANISTIA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C1902-042D-4BD2-98A2-6DD41B31439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66C8A7-14E1-42AB-8E85-84734ECE012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143517"/>
          </a:xfrm>
        </p:spPr>
        <p:txBody>
          <a:bodyPr/>
          <a:lstStyle/>
          <a:p>
            <a:pPr>
              <a:buNone/>
            </a:pPr>
            <a:r>
              <a:rPr lang="pt-BR" sz="2000" dirty="0" smtClean="0"/>
              <a:t>	Art. 151. Suspendem a exigibilidade do crédito tributário:</a:t>
            </a:r>
          </a:p>
          <a:p>
            <a:pPr>
              <a:buNone/>
            </a:pPr>
            <a:r>
              <a:rPr lang="pt-BR" sz="2000" dirty="0" smtClean="0"/>
              <a:t>	I - moratória;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	II - o depósito do seu montante integral;</a:t>
            </a:r>
          </a:p>
          <a:p>
            <a:pPr>
              <a:buNone/>
            </a:pPr>
            <a:r>
              <a:rPr lang="pt-BR" sz="2000" dirty="0" smtClean="0"/>
              <a:t>	</a:t>
            </a:r>
          </a:p>
          <a:p>
            <a:pPr>
              <a:buNone/>
            </a:pPr>
            <a:r>
              <a:rPr lang="pt-BR" sz="2000" dirty="0" smtClean="0"/>
              <a:t>	III - as reclamações e os recursos, nos termos das leis reguladoras do processo tributário administrativo;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	IV - a concessão de medida liminar em mandado de segurança.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	V – a concessão de medida liminar ou de tutela antecipada, em outras espécies de ação judicial;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	VI – o parcelamento.</a:t>
            </a:r>
          </a:p>
          <a:p>
            <a:pPr>
              <a:buNone/>
            </a:pPr>
            <a:r>
              <a:rPr lang="pt-BR" sz="2000" dirty="0" smtClean="0"/>
              <a:t>	(...)       </a:t>
            </a:r>
          </a:p>
          <a:p>
            <a:pPr algn="r">
              <a:buNone/>
            </a:pPr>
            <a:r>
              <a:rPr lang="pt-BR" sz="2000" dirty="0" smtClean="0"/>
              <a:t>(CTN)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000" dirty="0" smtClean="0"/>
              <a:t>       </a:t>
            </a: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14351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Art. 151. Suspendem a exigibilidade do crédito tributário: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(...)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Parágrafo único. O disposto neste artigo não dispensa o cumprimento das obrigações assessórios dependentes da obrigação principal cujo crédito seja suspenso, ou dela conseqüentes.</a:t>
            </a:r>
          </a:p>
          <a:p>
            <a:pPr algn="r">
              <a:buNone/>
            </a:pPr>
            <a:r>
              <a:rPr lang="pt-BR" sz="2000" dirty="0" smtClean="0"/>
              <a:t>(CTN)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000" dirty="0" smtClean="0"/>
              <a:t>       </a:t>
            </a: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MORATÓRIA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4429137"/>
          </a:xfrm>
        </p:spPr>
        <p:txBody>
          <a:bodyPr/>
          <a:lstStyle/>
          <a:p>
            <a:pPr algn="just"/>
            <a:r>
              <a:rPr lang="pt-PT" sz="2400" dirty="0" smtClean="0"/>
              <a:t>É a postergação do prazo para pagamento do tributo devido;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Pode ser concedido:</a:t>
            </a:r>
          </a:p>
          <a:p>
            <a:pPr lvl="1" algn="just"/>
            <a:r>
              <a:rPr lang="pt-PT" sz="2200" dirty="0" smtClean="0"/>
              <a:t>de modo geral;</a:t>
            </a:r>
          </a:p>
          <a:p>
            <a:pPr lvl="1" algn="just"/>
            <a:endParaRPr lang="pt-PT" sz="2200" dirty="0" smtClean="0"/>
          </a:p>
          <a:p>
            <a:pPr lvl="1" algn="just"/>
            <a:r>
              <a:rPr lang="pt-PT" sz="2200" dirty="0" smtClean="0"/>
              <a:t>individual.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Sempre dependerá de lei para a sua concessão.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MORATÓRIA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4429137"/>
          </a:xfrm>
        </p:spPr>
        <p:txBody>
          <a:bodyPr/>
          <a:lstStyle/>
          <a:p>
            <a:pPr algn="just"/>
            <a:r>
              <a:rPr lang="pt-PT" sz="2400" dirty="0" smtClean="0"/>
              <a:t>Somente pode ser concedido se:</a:t>
            </a:r>
          </a:p>
          <a:p>
            <a:pPr lvl="1" algn="just"/>
            <a:r>
              <a:rPr lang="pt-PT" sz="2000" dirty="0" smtClean="0"/>
              <a:t>o crédito já fora constituído;</a:t>
            </a:r>
          </a:p>
          <a:p>
            <a:pPr lvl="1" algn="just"/>
            <a:endParaRPr lang="pt-PT" sz="2000" dirty="0" smtClean="0"/>
          </a:p>
          <a:p>
            <a:pPr lvl="1" algn="just"/>
            <a:r>
              <a:rPr lang="pt-PT" sz="2000" dirty="0" smtClean="0"/>
              <a:t>o lançamento foi iniciado.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sz="2400" dirty="0" smtClean="0"/>
              <a:t>A competência para concedê-la:</a:t>
            </a:r>
          </a:p>
          <a:p>
            <a:pPr lvl="1" algn="just"/>
            <a:r>
              <a:rPr lang="pt-PT" sz="2000" dirty="0" smtClean="0"/>
              <a:t>em regra, é da pessoa jurídica de direito público competente para instituir o tributo;</a:t>
            </a:r>
          </a:p>
          <a:p>
            <a:pPr algn="just"/>
            <a:endParaRPr lang="pt-PT" sz="2400" dirty="0" smtClean="0"/>
          </a:p>
          <a:p>
            <a:pPr lvl="1" algn="just"/>
            <a:r>
              <a:rPr lang="pt-PT" sz="2000" dirty="0" smtClean="0"/>
              <a:t>Para alguns doutrinadores a União poderá conceder moratória sobre qualquer tributo em caso de guerra externa.</a:t>
            </a:r>
            <a:endParaRPr lang="pt-B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CLASSIFICAÇÃO DA MORATÓRIA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2071679"/>
            <a:ext cx="9001156" cy="4214822"/>
          </a:xfrm>
        </p:spPr>
        <p:txBody>
          <a:bodyPr/>
          <a:lstStyle/>
          <a:p>
            <a:pPr marL="566737" indent="-457200">
              <a:buNone/>
            </a:pPr>
            <a:r>
              <a:rPr lang="pt-PT" sz="2400" b="1" u="sng" dirty="0" smtClean="0"/>
              <a:t>Geral:</a:t>
            </a:r>
          </a:p>
          <a:p>
            <a:pPr marL="566737" indent="-457200">
              <a:buNone/>
            </a:pPr>
            <a:r>
              <a:rPr lang="pt-PT" sz="2400" dirty="0" smtClean="0"/>
              <a:t>	aquela concedida por lei, sem necessidade de despacho da autoridade administrativa.</a:t>
            </a:r>
          </a:p>
          <a:p>
            <a:pPr marL="566737" indent="-457200">
              <a:buNone/>
            </a:pPr>
            <a:endParaRPr lang="pt-PT" sz="2400" dirty="0" smtClean="0"/>
          </a:p>
          <a:p>
            <a:pPr marL="566737" indent="-457200">
              <a:buNone/>
            </a:pPr>
            <a:r>
              <a:rPr lang="pt-PT" sz="2400" b="1" u="sng" dirty="0" smtClean="0"/>
              <a:t>Individual:</a:t>
            </a:r>
          </a:p>
          <a:p>
            <a:pPr marL="566737" indent="-457200">
              <a:buNone/>
            </a:pPr>
            <a:r>
              <a:rPr lang="pt-PT" sz="2400" dirty="0" smtClean="0"/>
              <a:t>	benefício cujo direito ao favor será reconhecido por despacho da autoridade administrativa, desde que autorizada por lei.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FA2D-B37C-496A-9911-25AD03B7E1B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3318" name="Espaço Reservado para Conteúdo 4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143517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Art. 152. A moratória somente pode ser concedida: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I - em caráter geral: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a) pela pessoa jurídica de direito público competente para instituir o tributo a que se refira;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b) pela União, quanto a tributos de competência dos Estados, do Distrito Federal ou dos Municípios, quando simultaneamente concedida quanto aos tributos de competência federal e às obrigações de direito privado;</a:t>
            </a:r>
          </a:p>
          <a:p>
            <a:pPr algn="r">
              <a:buNone/>
            </a:pPr>
            <a:endParaRPr lang="pt-BR" sz="1800" dirty="0" smtClean="0"/>
          </a:p>
          <a:p>
            <a:pPr algn="r">
              <a:buNone/>
            </a:pPr>
            <a:r>
              <a:rPr lang="pt-BR" sz="1800" dirty="0" smtClean="0"/>
              <a:t>(CTN)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000" dirty="0" smtClean="0"/>
              <a:t>       </a:t>
            </a:r>
            <a:endParaRPr lang="pt-BR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2955</TotalTime>
  <Words>598</Words>
  <Application>Microsoft Office PowerPoint</Application>
  <PresentationFormat>Apresentação na tela (4:3)</PresentationFormat>
  <Paragraphs>220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37" baseType="lpstr">
      <vt:lpstr>Concurso</vt:lpstr>
      <vt:lpstr>DISCIPLINA: Direito Tributário</vt:lpstr>
      <vt:lpstr>SUSPENSÃO DO CRÉDITO TRIBUTÁRIO</vt:lpstr>
      <vt:lpstr>MODALIDADE DE SUSPENÇÃO</vt:lpstr>
      <vt:lpstr>Slide 4</vt:lpstr>
      <vt:lpstr>Slide 5</vt:lpstr>
      <vt:lpstr>MORATÓRIA</vt:lpstr>
      <vt:lpstr>MORATÓRIA</vt:lpstr>
      <vt:lpstr>CLASSIFICAÇÃO DA MORATÓRIA</vt:lpstr>
      <vt:lpstr>Slide 9</vt:lpstr>
      <vt:lpstr>Slide 10</vt:lpstr>
      <vt:lpstr>DEPÓSITO DO MONTANTE INTEGRAL</vt:lpstr>
      <vt:lpstr>RECLAMAÇÕES E RECURSOS ADMINISTRATIVOS</vt:lpstr>
      <vt:lpstr>CONCESSÃO DE MEDIDA LIMINAR EM MANDADO DE SEGURANÇA</vt:lpstr>
      <vt:lpstr>CONCESSÃO DE MEDIDA LIMINAR OU DE TUTELA ANTECIPADA</vt:lpstr>
      <vt:lpstr>PARCELAMENTO</vt:lpstr>
      <vt:lpstr>EXTINÇÃO DO CRÉDITO TRIBUTÁRIO</vt:lpstr>
      <vt:lpstr>MODALIDADES DE EXTINÇÃO</vt:lpstr>
      <vt:lpstr>MODALIDADES DE EXTINÇÃO</vt:lpstr>
      <vt:lpstr>MODALIDADES DE EXTINÇÃO</vt:lpstr>
      <vt:lpstr>COMPENSAÇÃO</vt:lpstr>
      <vt:lpstr>Slide 21</vt:lpstr>
      <vt:lpstr>TRANSAÇÃO</vt:lpstr>
      <vt:lpstr>REMISSÃO</vt:lpstr>
      <vt:lpstr>PRESCRIÇÃO &amp; DECADÊNCIA</vt:lpstr>
      <vt:lpstr>CONVERSÃO DO DEPÓSITO EM RENDA</vt:lpstr>
      <vt:lpstr>PAGAMENTO ANTECIPADO</vt:lpstr>
      <vt:lpstr>CONSIGNAÇÃO EM PAGAMENTO</vt:lpstr>
      <vt:lpstr>DECISÃO ADMINISTRATIVA IRREFORMÁVEL</vt:lpstr>
      <vt:lpstr>DECISÃO ADMINISTRATIVA IRREFORMÁVEL</vt:lpstr>
      <vt:lpstr>DAÇÃO EM PAGAMENTO DE BENS IMÓVEIS</vt:lpstr>
      <vt:lpstr>EXCLUSÃO DO CRÉDITO TRIBUTÁRIO</vt:lpstr>
      <vt:lpstr>EXCLUSÃO DO CRÉDITO TRIBUTÁRIO</vt:lpstr>
      <vt:lpstr>ISENÇÃO</vt:lpstr>
      <vt:lpstr>ANISTIA</vt:lpstr>
      <vt:lpstr>Slide 35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429</cp:revision>
  <dcterms:created xsi:type="dcterms:W3CDTF">2011-02-08T02:22:21Z</dcterms:created>
  <dcterms:modified xsi:type="dcterms:W3CDTF">2012-05-31T17:58:15Z</dcterms:modified>
</cp:coreProperties>
</file>