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6"/>
  </p:notesMasterIdLst>
  <p:sldIdLst>
    <p:sldId id="527" r:id="rId2"/>
    <p:sldId id="486" r:id="rId3"/>
    <p:sldId id="485" r:id="rId4"/>
    <p:sldId id="501" r:id="rId5"/>
    <p:sldId id="502" r:id="rId6"/>
    <p:sldId id="503" r:id="rId7"/>
    <p:sldId id="488" r:id="rId8"/>
    <p:sldId id="504" r:id="rId9"/>
    <p:sldId id="505" r:id="rId10"/>
    <p:sldId id="439" r:id="rId11"/>
    <p:sldId id="469" r:id="rId12"/>
    <p:sldId id="493" r:id="rId13"/>
    <p:sldId id="494" r:id="rId14"/>
    <p:sldId id="479" r:id="rId15"/>
    <p:sldId id="506" r:id="rId16"/>
    <p:sldId id="507" r:id="rId17"/>
    <p:sldId id="495" r:id="rId18"/>
    <p:sldId id="510" r:id="rId19"/>
    <p:sldId id="511" r:id="rId20"/>
    <p:sldId id="512" r:id="rId21"/>
    <p:sldId id="513" r:id="rId22"/>
    <p:sldId id="514" r:id="rId23"/>
    <p:sldId id="515" r:id="rId24"/>
    <p:sldId id="516" r:id="rId25"/>
    <p:sldId id="517" r:id="rId26"/>
    <p:sldId id="518" r:id="rId27"/>
    <p:sldId id="519" r:id="rId28"/>
    <p:sldId id="520" r:id="rId29"/>
    <p:sldId id="521" r:id="rId30"/>
    <p:sldId id="524" r:id="rId31"/>
    <p:sldId id="523" r:id="rId32"/>
    <p:sldId id="525" r:id="rId33"/>
    <p:sldId id="526" r:id="rId34"/>
    <p:sldId id="339" r:id="rId35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C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45F093-59D1-4ED0-BBF9-6F236DAD7C36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E44DD8D-DA7F-4D35-8B26-14D596C30106}">
      <dgm:prSet phldrT="[Texto]"/>
      <dgm:spPr/>
      <dgm:t>
        <a:bodyPr/>
        <a:lstStyle/>
        <a:p>
          <a:r>
            <a:rPr lang="pt-BR" dirty="0" smtClean="0"/>
            <a:t>FISCO</a:t>
          </a:r>
        </a:p>
        <a:p>
          <a:r>
            <a:rPr lang="pt-BR" dirty="0" smtClean="0"/>
            <a:t>busca receber</a:t>
          </a:r>
          <a:endParaRPr lang="pt-BR" dirty="0"/>
        </a:p>
      </dgm:t>
    </dgm:pt>
    <dgm:pt modelId="{1F02F6A5-1E93-4414-A466-D81041859510}" type="parTrans" cxnId="{81ED772A-AFA8-43FE-9133-37D1C40FC1D5}">
      <dgm:prSet/>
      <dgm:spPr/>
      <dgm:t>
        <a:bodyPr/>
        <a:lstStyle/>
        <a:p>
          <a:endParaRPr lang="pt-BR"/>
        </a:p>
      </dgm:t>
    </dgm:pt>
    <dgm:pt modelId="{F747A0A0-59F1-4854-AFA8-3D48C746AB16}" type="sibTrans" cxnId="{81ED772A-AFA8-43FE-9133-37D1C40FC1D5}">
      <dgm:prSet/>
      <dgm:spPr/>
      <dgm:t>
        <a:bodyPr/>
        <a:lstStyle/>
        <a:p>
          <a:endParaRPr lang="pt-BR"/>
        </a:p>
      </dgm:t>
    </dgm:pt>
    <dgm:pt modelId="{891010BB-4548-4DE8-9348-B56FC8F853B9}">
      <dgm:prSet phldrT="[Texto]"/>
      <dgm:spPr/>
      <dgm:t>
        <a:bodyPr/>
        <a:lstStyle/>
        <a:p>
          <a:r>
            <a:rPr lang="pt-BR" dirty="0" smtClean="0"/>
            <a:t>TRIBUTO</a:t>
          </a:r>
          <a:endParaRPr lang="pt-BR" dirty="0"/>
        </a:p>
      </dgm:t>
    </dgm:pt>
    <dgm:pt modelId="{EDE5C421-E523-4718-89DB-14EBAF9D640D}" type="parTrans" cxnId="{E013D696-2B69-474D-84A0-1B1B1BC5CEEB}">
      <dgm:prSet/>
      <dgm:spPr/>
      <dgm:t>
        <a:bodyPr/>
        <a:lstStyle/>
        <a:p>
          <a:endParaRPr lang="pt-BR"/>
        </a:p>
      </dgm:t>
    </dgm:pt>
    <dgm:pt modelId="{6AC0443E-A1D7-4CC7-9D81-0B618F23C2BA}" type="sibTrans" cxnId="{E013D696-2B69-474D-84A0-1B1B1BC5CEEB}">
      <dgm:prSet/>
      <dgm:spPr/>
      <dgm:t>
        <a:bodyPr/>
        <a:lstStyle/>
        <a:p>
          <a:endParaRPr lang="pt-BR"/>
        </a:p>
      </dgm:t>
    </dgm:pt>
    <dgm:pt modelId="{8F436EF3-741E-4927-93D4-595B748981D0}">
      <dgm:prSet phldrT="[Texto]"/>
      <dgm:spPr/>
      <dgm:t>
        <a:bodyPr/>
        <a:lstStyle/>
        <a:p>
          <a:r>
            <a:rPr lang="pt-BR" dirty="0" smtClean="0"/>
            <a:t>PENALIDADE</a:t>
          </a:r>
        </a:p>
        <a:p>
          <a:r>
            <a:rPr lang="pt-BR" dirty="0" smtClean="0"/>
            <a:t>PECUNIÁRIA</a:t>
          </a:r>
          <a:endParaRPr lang="pt-BR" dirty="0"/>
        </a:p>
      </dgm:t>
    </dgm:pt>
    <dgm:pt modelId="{2EC7E549-5105-443D-92CF-2DE18C0FD34C}" type="parTrans" cxnId="{5042DC32-546F-4748-8C45-0131134A7523}">
      <dgm:prSet/>
      <dgm:spPr/>
      <dgm:t>
        <a:bodyPr/>
        <a:lstStyle/>
        <a:p>
          <a:endParaRPr lang="pt-BR"/>
        </a:p>
      </dgm:t>
    </dgm:pt>
    <dgm:pt modelId="{EB1DA86E-992E-49DE-9DC8-7A5FC8D37295}" type="sibTrans" cxnId="{5042DC32-546F-4748-8C45-0131134A7523}">
      <dgm:prSet/>
      <dgm:spPr/>
      <dgm:t>
        <a:bodyPr/>
        <a:lstStyle/>
        <a:p>
          <a:endParaRPr lang="pt-BR"/>
        </a:p>
      </dgm:t>
    </dgm:pt>
    <dgm:pt modelId="{CCF04E34-57BC-495C-9344-57EF92540490}" type="pres">
      <dgm:prSet presAssocID="{2945F093-59D1-4ED0-BBF9-6F236DAD7C3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AF502C4-359E-4D0A-87A0-DCC2D9CA46A8}" type="pres">
      <dgm:prSet presAssocID="{FE44DD8D-DA7F-4D35-8B26-14D596C30106}" presName="root1" presStyleCnt="0"/>
      <dgm:spPr/>
    </dgm:pt>
    <dgm:pt modelId="{E7B16059-358A-4E7A-8F4C-BB178A58849D}" type="pres">
      <dgm:prSet presAssocID="{FE44DD8D-DA7F-4D35-8B26-14D596C3010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CFA2B2F-C74D-48DD-B45C-C8A6F30C9F90}" type="pres">
      <dgm:prSet presAssocID="{FE44DD8D-DA7F-4D35-8B26-14D596C30106}" presName="level2hierChild" presStyleCnt="0"/>
      <dgm:spPr/>
    </dgm:pt>
    <dgm:pt modelId="{1C6117E1-B106-4E37-BDC5-0224573B1C80}" type="pres">
      <dgm:prSet presAssocID="{EDE5C421-E523-4718-89DB-14EBAF9D640D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680F760F-E6C2-4F18-9CED-246719AEEAB7}" type="pres">
      <dgm:prSet presAssocID="{EDE5C421-E523-4718-89DB-14EBAF9D640D}" presName="connTx" presStyleLbl="parChTrans1D2" presStyleIdx="0" presStyleCnt="2"/>
      <dgm:spPr/>
      <dgm:t>
        <a:bodyPr/>
        <a:lstStyle/>
        <a:p>
          <a:endParaRPr lang="pt-BR"/>
        </a:p>
      </dgm:t>
    </dgm:pt>
    <dgm:pt modelId="{2739E566-C7E6-4DC4-8F7D-D116E55E4E45}" type="pres">
      <dgm:prSet presAssocID="{891010BB-4548-4DE8-9348-B56FC8F853B9}" presName="root2" presStyleCnt="0"/>
      <dgm:spPr/>
    </dgm:pt>
    <dgm:pt modelId="{4472AB0D-07D9-48F9-B058-E968F5D03E4C}" type="pres">
      <dgm:prSet presAssocID="{891010BB-4548-4DE8-9348-B56FC8F853B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3ACF829-4336-483A-9421-6AEA6180CEDF}" type="pres">
      <dgm:prSet presAssocID="{891010BB-4548-4DE8-9348-B56FC8F853B9}" presName="level3hierChild" presStyleCnt="0"/>
      <dgm:spPr/>
    </dgm:pt>
    <dgm:pt modelId="{023E1B6D-E179-4F50-8024-AAB632E60BD4}" type="pres">
      <dgm:prSet presAssocID="{2EC7E549-5105-443D-92CF-2DE18C0FD34C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3F3D8FFD-2694-42BF-9B23-FB64BB7203DC}" type="pres">
      <dgm:prSet presAssocID="{2EC7E549-5105-443D-92CF-2DE18C0FD34C}" presName="connTx" presStyleLbl="parChTrans1D2" presStyleIdx="1" presStyleCnt="2"/>
      <dgm:spPr/>
      <dgm:t>
        <a:bodyPr/>
        <a:lstStyle/>
        <a:p>
          <a:endParaRPr lang="pt-BR"/>
        </a:p>
      </dgm:t>
    </dgm:pt>
    <dgm:pt modelId="{9C76CFF6-3B65-4FAC-9614-B48C722082CB}" type="pres">
      <dgm:prSet presAssocID="{8F436EF3-741E-4927-93D4-595B748981D0}" presName="root2" presStyleCnt="0"/>
      <dgm:spPr/>
    </dgm:pt>
    <dgm:pt modelId="{C4BB3082-4BF3-4617-A50E-43136EF5A413}" type="pres">
      <dgm:prSet presAssocID="{8F436EF3-741E-4927-93D4-595B748981D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23BD886-4657-4E63-9D72-1C49F832A3C4}" type="pres">
      <dgm:prSet presAssocID="{8F436EF3-741E-4927-93D4-595B748981D0}" presName="level3hierChild" presStyleCnt="0"/>
      <dgm:spPr/>
    </dgm:pt>
  </dgm:ptLst>
  <dgm:cxnLst>
    <dgm:cxn modelId="{A7D686E7-85A5-4CD4-B910-1A076488C1AE}" type="presOf" srcId="{FE44DD8D-DA7F-4D35-8B26-14D596C30106}" destId="{E7B16059-358A-4E7A-8F4C-BB178A58849D}" srcOrd="0" destOrd="0" presId="urn:microsoft.com/office/officeart/2005/8/layout/hierarchy2"/>
    <dgm:cxn modelId="{AB65C286-973F-4AA7-B55F-7F8C4CA508A3}" type="presOf" srcId="{2945F093-59D1-4ED0-BBF9-6F236DAD7C36}" destId="{CCF04E34-57BC-495C-9344-57EF92540490}" srcOrd="0" destOrd="0" presId="urn:microsoft.com/office/officeart/2005/8/layout/hierarchy2"/>
    <dgm:cxn modelId="{81ED772A-AFA8-43FE-9133-37D1C40FC1D5}" srcId="{2945F093-59D1-4ED0-BBF9-6F236DAD7C36}" destId="{FE44DD8D-DA7F-4D35-8B26-14D596C30106}" srcOrd="0" destOrd="0" parTransId="{1F02F6A5-1E93-4414-A466-D81041859510}" sibTransId="{F747A0A0-59F1-4854-AFA8-3D48C746AB16}"/>
    <dgm:cxn modelId="{5042DC32-546F-4748-8C45-0131134A7523}" srcId="{FE44DD8D-DA7F-4D35-8B26-14D596C30106}" destId="{8F436EF3-741E-4927-93D4-595B748981D0}" srcOrd="1" destOrd="0" parTransId="{2EC7E549-5105-443D-92CF-2DE18C0FD34C}" sibTransId="{EB1DA86E-992E-49DE-9DC8-7A5FC8D37295}"/>
    <dgm:cxn modelId="{A0543E2A-4CF7-4829-AAFB-1F81F202BB19}" type="presOf" srcId="{EDE5C421-E523-4718-89DB-14EBAF9D640D}" destId="{680F760F-E6C2-4F18-9CED-246719AEEAB7}" srcOrd="1" destOrd="0" presId="urn:microsoft.com/office/officeart/2005/8/layout/hierarchy2"/>
    <dgm:cxn modelId="{6D83B204-C1E5-492E-894C-3F57576394FC}" type="presOf" srcId="{2EC7E549-5105-443D-92CF-2DE18C0FD34C}" destId="{3F3D8FFD-2694-42BF-9B23-FB64BB7203DC}" srcOrd="1" destOrd="0" presId="urn:microsoft.com/office/officeart/2005/8/layout/hierarchy2"/>
    <dgm:cxn modelId="{B171DF3B-0FB6-409E-8D3B-066963D73D31}" type="presOf" srcId="{891010BB-4548-4DE8-9348-B56FC8F853B9}" destId="{4472AB0D-07D9-48F9-B058-E968F5D03E4C}" srcOrd="0" destOrd="0" presId="urn:microsoft.com/office/officeart/2005/8/layout/hierarchy2"/>
    <dgm:cxn modelId="{E013D696-2B69-474D-84A0-1B1B1BC5CEEB}" srcId="{FE44DD8D-DA7F-4D35-8B26-14D596C30106}" destId="{891010BB-4548-4DE8-9348-B56FC8F853B9}" srcOrd="0" destOrd="0" parTransId="{EDE5C421-E523-4718-89DB-14EBAF9D640D}" sibTransId="{6AC0443E-A1D7-4CC7-9D81-0B618F23C2BA}"/>
    <dgm:cxn modelId="{93C68117-3222-4566-863A-3935A278FBCD}" type="presOf" srcId="{EDE5C421-E523-4718-89DB-14EBAF9D640D}" destId="{1C6117E1-B106-4E37-BDC5-0224573B1C80}" srcOrd="0" destOrd="0" presId="urn:microsoft.com/office/officeart/2005/8/layout/hierarchy2"/>
    <dgm:cxn modelId="{C98B5943-03AB-45F2-B167-85553335B354}" type="presOf" srcId="{8F436EF3-741E-4927-93D4-595B748981D0}" destId="{C4BB3082-4BF3-4617-A50E-43136EF5A413}" srcOrd="0" destOrd="0" presId="urn:microsoft.com/office/officeart/2005/8/layout/hierarchy2"/>
    <dgm:cxn modelId="{EC98B04E-A867-40A8-86B3-DAD42CF458E9}" type="presOf" srcId="{2EC7E549-5105-443D-92CF-2DE18C0FD34C}" destId="{023E1B6D-E179-4F50-8024-AAB632E60BD4}" srcOrd="0" destOrd="0" presId="urn:microsoft.com/office/officeart/2005/8/layout/hierarchy2"/>
    <dgm:cxn modelId="{58F72D2A-0308-4061-A4D9-DABCEBD06A44}" type="presParOf" srcId="{CCF04E34-57BC-495C-9344-57EF92540490}" destId="{4AF502C4-359E-4D0A-87A0-DCC2D9CA46A8}" srcOrd="0" destOrd="0" presId="urn:microsoft.com/office/officeart/2005/8/layout/hierarchy2"/>
    <dgm:cxn modelId="{229F4548-CE93-4C58-857C-F2ADE3E6AC4E}" type="presParOf" srcId="{4AF502C4-359E-4D0A-87A0-DCC2D9CA46A8}" destId="{E7B16059-358A-4E7A-8F4C-BB178A58849D}" srcOrd="0" destOrd="0" presId="urn:microsoft.com/office/officeart/2005/8/layout/hierarchy2"/>
    <dgm:cxn modelId="{AFFD1712-60F9-4FFA-9002-6D82F2C594E1}" type="presParOf" srcId="{4AF502C4-359E-4D0A-87A0-DCC2D9CA46A8}" destId="{FCFA2B2F-C74D-48DD-B45C-C8A6F30C9F90}" srcOrd="1" destOrd="0" presId="urn:microsoft.com/office/officeart/2005/8/layout/hierarchy2"/>
    <dgm:cxn modelId="{09206B10-F669-4EB9-9C94-4FE58D3EA4CC}" type="presParOf" srcId="{FCFA2B2F-C74D-48DD-B45C-C8A6F30C9F90}" destId="{1C6117E1-B106-4E37-BDC5-0224573B1C80}" srcOrd="0" destOrd="0" presId="urn:microsoft.com/office/officeart/2005/8/layout/hierarchy2"/>
    <dgm:cxn modelId="{68C70CD3-3916-4247-9B91-0DB7795A8DF4}" type="presParOf" srcId="{1C6117E1-B106-4E37-BDC5-0224573B1C80}" destId="{680F760F-E6C2-4F18-9CED-246719AEEAB7}" srcOrd="0" destOrd="0" presId="urn:microsoft.com/office/officeart/2005/8/layout/hierarchy2"/>
    <dgm:cxn modelId="{1A9A1259-B1DE-4323-9A5F-5C7DDDABEE57}" type="presParOf" srcId="{FCFA2B2F-C74D-48DD-B45C-C8A6F30C9F90}" destId="{2739E566-C7E6-4DC4-8F7D-D116E55E4E45}" srcOrd="1" destOrd="0" presId="urn:microsoft.com/office/officeart/2005/8/layout/hierarchy2"/>
    <dgm:cxn modelId="{026BD0C9-9AEF-4C05-9C86-9F4744359ABE}" type="presParOf" srcId="{2739E566-C7E6-4DC4-8F7D-D116E55E4E45}" destId="{4472AB0D-07D9-48F9-B058-E968F5D03E4C}" srcOrd="0" destOrd="0" presId="urn:microsoft.com/office/officeart/2005/8/layout/hierarchy2"/>
    <dgm:cxn modelId="{B181C98B-696B-4C5B-9404-4E983736A341}" type="presParOf" srcId="{2739E566-C7E6-4DC4-8F7D-D116E55E4E45}" destId="{93ACF829-4336-483A-9421-6AEA6180CEDF}" srcOrd="1" destOrd="0" presId="urn:microsoft.com/office/officeart/2005/8/layout/hierarchy2"/>
    <dgm:cxn modelId="{AF7EEB25-93E0-46D0-A689-56D841B3E444}" type="presParOf" srcId="{FCFA2B2F-C74D-48DD-B45C-C8A6F30C9F90}" destId="{023E1B6D-E179-4F50-8024-AAB632E60BD4}" srcOrd="2" destOrd="0" presId="urn:microsoft.com/office/officeart/2005/8/layout/hierarchy2"/>
    <dgm:cxn modelId="{91937D90-69F0-483B-95C8-105DBBF65CF0}" type="presParOf" srcId="{023E1B6D-E179-4F50-8024-AAB632E60BD4}" destId="{3F3D8FFD-2694-42BF-9B23-FB64BB7203DC}" srcOrd="0" destOrd="0" presId="urn:microsoft.com/office/officeart/2005/8/layout/hierarchy2"/>
    <dgm:cxn modelId="{B1608DE7-8E67-421D-AB4F-D6AD30919E33}" type="presParOf" srcId="{FCFA2B2F-C74D-48DD-B45C-C8A6F30C9F90}" destId="{9C76CFF6-3B65-4FAC-9614-B48C722082CB}" srcOrd="3" destOrd="0" presId="urn:microsoft.com/office/officeart/2005/8/layout/hierarchy2"/>
    <dgm:cxn modelId="{6F329DC8-9AA7-4253-9080-7B58FAF03D50}" type="presParOf" srcId="{9C76CFF6-3B65-4FAC-9614-B48C722082CB}" destId="{C4BB3082-4BF3-4617-A50E-43136EF5A413}" srcOrd="0" destOrd="0" presId="urn:microsoft.com/office/officeart/2005/8/layout/hierarchy2"/>
    <dgm:cxn modelId="{1BB272FB-7D07-44CA-B50F-B8D48AA6A684}" type="presParOf" srcId="{9C76CFF6-3B65-4FAC-9614-B48C722082CB}" destId="{823BD886-4657-4E63-9D72-1C49F832A3C4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45F093-59D1-4ED0-BBF9-6F236DAD7C36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E44DD8D-DA7F-4D35-8B26-14D596C30106}">
      <dgm:prSet phldrT="[Texto]"/>
      <dgm:spPr/>
      <dgm:t>
        <a:bodyPr/>
        <a:lstStyle/>
        <a:p>
          <a:r>
            <a:rPr lang="pt-BR" dirty="0" smtClean="0"/>
            <a:t>FISCO</a:t>
          </a:r>
        </a:p>
        <a:p>
          <a:r>
            <a:rPr lang="pt-BR" dirty="0" smtClean="0"/>
            <a:t>busca receber</a:t>
          </a:r>
          <a:endParaRPr lang="pt-BR" dirty="0"/>
        </a:p>
      </dgm:t>
    </dgm:pt>
    <dgm:pt modelId="{1F02F6A5-1E93-4414-A466-D81041859510}" type="parTrans" cxnId="{81ED772A-AFA8-43FE-9133-37D1C40FC1D5}">
      <dgm:prSet/>
      <dgm:spPr/>
      <dgm:t>
        <a:bodyPr/>
        <a:lstStyle/>
        <a:p>
          <a:endParaRPr lang="pt-BR"/>
        </a:p>
      </dgm:t>
    </dgm:pt>
    <dgm:pt modelId="{F747A0A0-59F1-4854-AFA8-3D48C746AB16}" type="sibTrans" cxnId="{81ED772A-AFA8-43FE-9133-37D1C40FC1D5}">
      <dgm:prSet/>
      <dgm:spPr/>
      <dgm:t>
        <a:bodyPr/>
        <a:lstStyle/>
        <a:p>
          <a:endParaRPr lang="pt-BR"/>
        </a:p>
      </dgm:t>
    </dgm:pt>
    <dgm:pt modelId="{891010BB-4548-4DE8-9348-B56FC8F853B9}">
      <dgm:prSet phldrT="[Texto]"/>
      <dgm:spPr/>
      <dgm:t>
        <a:bodyPr/>
        <a:lstStyle/>
        <a:p>
          <a:r>
            <a:rPr lang="pt-BR" dirty="0" smtClean="0"/>
            <a:t>CONTRIBUINTE</a:t>
          </a:r>
          <a:endParaRPr lang="pt-BR" dirty="0"/>
        </a:p>
      </dgm:t>
    </dgm:pt>
    <dgm:pt modelId="{EDE5C421-E523-4718-89DB-14EBAF9D640D}" type="parTrans" cxnId="{E013D696-2B69-474D-84A0-1B1B1BC5CEEB}">
      <dgm:prSet/>
      <dgm:spPr/>
      <dgm:t>
        <a:bodyPr/>
        <a:lstStyle/>
        <a:p>
          <a:endParaRPr lang="pt-BR"/>
        </a:p>
      </dgm:t>
    </dgm:pt>
    <dgm:pt modelId="{6AC0443E-A1D7-4CC7-9D81-0B618F23C2BA}" type="sibTrans" cxnId="{E013D696-2B69-474D-84A0-1B1B1BC5CEEB}">
      <dgm:prSet/>
      <dgm:spPr/>
      <dgm:t>
        <a:bodyPr/>
        <a:lstStyle/>
        <a:p>
          <a:endParaRPr lang="pt-BR"/>
        </a:p>
      </dgm:t>
    </dgm:pt>
    <dgm:pt modelId="{8F436EF3-741E-4927-93D4-595B748981D0}">
      <dgm:prSet phldrT="[Texto]"/>
      <dgm:spPr/>
      <dgm:t>
        <a:bodyPr/>
        <a:lstStyle/>
        <a:p>
          <a:r>
            <a:rPr lang="pt-BR" dirty="0" smtClean="0"/>
            <a:t>RESPONSÁVEIS</a:t>
          </a:r>
          <a:endParaRPr lang="pt-BR" dirty="0"/>
        </a:p>
      </dgm:t>
    </dgm:pt>
    <dgm:pt modelId="{2EC7E549-5105-443D-92CF-2DE18C0FD34C}" type="parTrans" cxnId="{5042DC32-546F-4748-8C45-0131134A7523}">
      <dgm:prSet/>
      <dgm:spPr/>
      <dgm:t>
        <a:bodyPr/>
        <a:lstStyle/>
        <a:p>
          <a:endParaRPr lang="pt-BR"/>
        </a:p>
      </dgm:t>
    </dgm:pt>
    <dgm:pt modelId="{EB1DA86E-992E-49DE-9DC8-7A5FC8D37295}" type="sibTrans" cxnId="{5042DC32-546F-4748-8C45-0131134A7523}">
      <dgm:prSet/>
      <dgm:spPr/>
      <dgm:t>
        <a:bodyPr/>
        <a:lstStyle/>
        <a:p>
          <a:endParaRPr lang="pt-BR"/>
        </a:p>
      </dgm:t>
    </dgm:pt>
    <dgm:pt modelId="{CCF04E34-57BC-495C-9344-57EF92540490}" type="pres">
      <dgm:prSet presAssocID="{2945F093-59D1-4ED0-BBF9-6F236DAD7C3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AF502C4-359E-4D0A-87A0-DCC2D9CA46A8}" type="pres">
      <dgm:prSet presAssocID="{FE44DD8D-DA7F-4D35-8B26-14D596C30106}" presName="root1" presStyleCnt="0"/>
      <dgm:spPr/>
    </dgm:pt>
    <dgm:pt modelId="{E7B16059-358A-4E7A-8F4C-BB178A58849D}" type="pres">
      <dgm:prSet presAssocID="{FE44DD8D-DA7F-4D35-8B26-14D596C3010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CFA2B2F-C74D-48DD-B45C-C8A6F30C9F90}" type="pres">
      <dgm:prSet presAssocID="{FE44DD8D-DA7F-4D35-8B26-14D596C30106}" presName="level2hierChild" presStyleCnt="0"/>
      <dgm:spPr/>
    </dgm:pt>
    <dgm:pt modelId="{1C6117E1-B106-4E37-BDC5-0224573B1C80}" type="pres">
      <dgm:prSet presAssocID="{EDE5C421-E523-4718-89DB-14EBAF9D640D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680F760F-E6C2-4F18-9CED-246719AEEAB7}" type="pres">
      <dgm:prSet presAssocID="{EDE5C421-E523-4718-89DB-14EBAF9D640D}" presName="connTx" presStyleLbl="parChTrans1D2" presStyleIdx="0" presStyleCnt="2"/>
      <dgm:spPr/>
      <dgm:t>
        <a:bodyPr/>
        <a:lstStyle/>
        <a:p>
          <a:endParaRPr lang="pt-BR"/>
        </a:p>
      </dgm:t>
    </dgm:pt>
    <dgm:pt modelId="{2739E566-C7E6-4DC4-8F7D-D116E55E4E45}" type="pres">
      <dgm:prSet presAssocID="{891010BB-4548-4DE8-9348-B56FC8F853B9}" presName="root2" presStyleCnt="0"/>
      <dgm:spPr/>
    </dgm:pt>
    <dgm:pt modelId="{4472AB0D-07D9-48F9-B058-E968F5D03E4C}" type="pres">
      <dgm:prSet presAssocID="{891010BB-4548-4DE8-9348-B56FC8F853B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3ACF829-4336-483A-9421-6AEA6180CEDF}" type="pres">
      <dgm:prSet presAssocID="{891010BB-4548-4DE8-9348-B56FC8F853B9}" presName="level3hierChild" presStyleCnt="0"/>
      <dgm:spPr/>
    </dgm:pt>
    <dgm:pt modelId="{023E1B6D-E179-4F50-8024-AAB632E60BD4}" type="pres">
      <dgm:prSet presAssocID="{2EC7E549-5105-443D-92CF-2DE18C0FD34C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3F3D8FFD-2694-42BF-9B23-FB64BB7203DC}" type="pres">
      <dgm:prSet presAssocID="{2EC7E549-5105-443D-92CF-2DE18C0FD34C}" presName="connTx" presStyleLbl="parChTrans1D2" presStyleIdx="1" presStyleCnt="2"/>
      <dgm:spPr/>
      <dgm:t>
        <a:bodyPr/>
        <a:lstStyle/>
        <a:p>
          <a:endParaRPr lang="pt-BR"/>
        </a:p>
      </dgm:t>
    </dgm:pt>
    <dgm:pt modelId="{9C76CFF6-3B65-4FAC-9614-B48C722082CB}" type="pres">
      <dgm:prSet presAssocID="{8F436EF3-741E-4927-93D4-595B748981D0}" presName="root2" presStyleCnt="0"/>
      <dgm:spPr/>
    </dgm:pt>
    <dgm:pt modelId="{C4BB3082-4BF3-4617-A50E-43136EF5A413}" type="pres">
      <dgm:prSet presAssocID="{8F436EF3-741E-4927-93D4-595B748981D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23BD886-4657-4E63-9D72-1C49F832A3C4}" type="pres">
      <dgm:prSet presAssocID="{8F436EF3-741E-4927-93D4-595B748981D0}" presName="level3hierChild" presStyleCnt="0"/>
      <dgm:spPr/>
    </dgm:pt>
  </dgm:ptLst>
  <dgm:cxnLst>
    <dgm:cxn modelId="{B72A9B0E-2BC2-4002-8EF5-58F9D3D49326}" type="presOf" srcId="{8F436EF3-741E-4927-93D4-595B748981D0}" destId="{C4BB3082-4BF3-4617-A50E-43136EF5A413}" srcOrd="0" destOrd="0" presId="urn:microsoft.com/office/officeart/2005/8/layout/hierarchy2"/>
    <dgm:cxn modelId="{5042DC32-546F-4748-8C45-0131134A7523}" srcId="{FE44DD8D-DA7F-4D35-8B26-14D596C30106}" destId="{8F436EF3-741E-4927-93D4-595B748981D0}" srcOrd="1" destOrd="0" parTransId="{2EC7E549-5105-443D-92CF-2DE18C0FD34C}" sibTransId="{EB1DA86E-992E-49DE-9DC8-7A5FC8D37295}"/>
    <dgm:cxn modelId="{EBD701EF-69D1-49C2-AA54-E2E3C5EBDE99}" type="presOf" srcId="{EDE5C421-E523-4718-89DB-14EBAF9D640D}" destId="{680F760F-E6C2-4F18-9CED-246719AEEAB7}" srcOrd="1" destOrd="0" presId="urn:microsoft.com/office/officeart/2005/8/layout/hierarchy2"/>
    <dgm:cxn modelId="{065C3517-FE7F-4A75-8338-78D7BDC69CE1}" type="presOf" srcId="{FE44DD8D-DA7F-4D35-8B26-14D596C30106}" destId="{E7B16059-358A-4E7A-8F4C-BB178A58849D}" srcOrd="0" destOrd="0" presId="urn:microsoft.com/office/officeart/2005/8/layout/hierarchy2"/>
    <dgm:cxn modelId="{52A1C9E9-B4FC-4A3A-A984-015D8271979F}" type="presOf" srcId="{2EC7E549-5105-443D-92CF-2DE18C0FD34C}" destId="{023E1B6D-E179-4F50-8024-AAB632E60BD4}" srcOrd="0" destOrd="0" presId="urn:microsoft.com/office/officeart/2005/8/layout/hierarchy2"/>
    <dgm:cxn modelId="{D2EEAE67-6382-42E7-87A4-AD0599D1B7BF}" type="presOf" srcId="{891010BB-4548-4DE8-9348-B56FC8F853B9}" destId="{4472AB0D-07D9-48F9-B058-E968F5D03E4C}" srcOrd="0" destOrd="0" presId="urn:microsoft.com/office/officeart/2005/8/layout/hierarchy2"/>
    <dgm:cxn modelId="{81ED772A-AFA8-43FE-9133-37D1C40FC1D5}" srcId="{2945F093-59D1-4ED0-BBF9-6F236DAD7C36}" destId="{FE44DD8D-DA7F-4D35-8B26-14D596C30106}" srcOrd="0" destOrd="0" parTransId="{1F02F6A5-1E93-4414-A466-D81041859510}" sibTransId="{F747A0A0-59F1-4854-AFA8-3D48C746AB16}"/>
    <dgm:cxn modelId="{C85F4432-A444-43EC-836D-49C2B8D10C27}" type="presOf" srcId="{2945F093-59D1-4ED0-BBF9-6F236DAD7C36}" destId="{CCF04E34-57BC-495C-9344-57EF92540490}" srcOrd="0" destOrd="0" presId="urn:microsoft.com/office/officeart/2005/8/layout/hierarchy2"/>
    <dgm:cxn modelId="{F510FF71-BE09-4CD7-87A6-7710A91E861F}" type="presOf" srcId="{EDE5C421-E523-4718-89DB-14EBAF9D640D}" destId="{1C6117E1-B106-4E37-BDC5-0224573B1C80}" srcOrd="0" destOrd="0" presId="urn:microsoft.com/office/officeart/2005/8/layout/hierarchy2"/>
    <dgm:cxn modelId="{E013D696-2B69-474D-84A0-1B1B1BC5CEEB}" srcId="{FE44DD8D-DA7F-4D35-8B26-14D596C30106}" destId="{891010BB-4548-4DE8-9348-B56FC8F853B9}" srcOrd="0" destOrd="0" parTransId="{EDE5C421-E523-4718-89DB-14EBAF9D640D}" sibTransId="{6AC0443E-A1D7-4CC7-9D81-0B618F23C2BA}"/>
    <dgm:cxn modelId="{DB7BA8B9-4E5D-4A85-9171-5B091B93515D}" type="presOf" srcId="{2EC7E549-5105-443D-92CF-2DE18C0FD34C}" destId="{3F3D8FFD-2694-42BF-9B23-FB64BB7203DC}" srcOrd="1" destOrd="0" presId="urn:microsoft.com/office/officeart/2005/8/layout/hierarchy2"/>
    <dgm:cxn modelId="{7CD1354B-E256-4E7C-B47D-7C589D16B2FA}" type="presParOf" srcId="{CCF04E34-57BC-495C-9344-57EF92540490}" destId="{4AF502C4-359E-4D0A-87A0-DCC2D9CA46A8}" srcOrd="0" destOrd="0" presId="urn:microsoft.com/office/officeart/2005/8/layout/hierarchy2"/>
    <dgm:cxn modelId="{92C50EF6-0049-4D0B-A5C7-79BBB7A03C6A}" type="presParOf" srcId="{4AF502C4-359E-4D0A-87A0-DCC2D9CA46A8}" destId="{E7B16059-358A-4E7A-8F4C-BB178A58849D}" srcOrd="0" destOrd="0" presId="urn:microsoft.com/office/officeart/2005/8/layout/hierarchy2"/>
    <dgm:cxn modelId="{E70891AD-B44E-4706-B24E-BFF0FA84B06A}" type="presParOf" srcId="{4AF502C4-359E-4D0A-87A0-DCC2D9CA46A8}" destId="{FCFA2B2F-C74D-48DD-B45C-C8A6F30C9F90}" srcOrd="1" destOrd="0" presId="urn:microsoft.com/office/officeart/2005/8/layout/hierarchy2"/>
    <dgm:cxn modelId="{D64142BE-6585-4955-9534-BDFFAF531A3A}" type="presParOf" srcId="{FCFA2B2F-C74D-48DD-B45C-C8A6F30C9F90}" destId="{1C6117E1-B106-4E37-BDC5-0224573B1C80}" srcOrd="0" destOrd="0" presId="urn:microsoft.com/office/officeart/2005/8/layout/hierarchy2"/>
    <dgm:cxn modelId="{91F9FE0C-7333-42F4-BC68-2D8BB0F3DB59}" type="presParOf" srcId="{1C6117E1-B106-4E37-BDC5-0224573B1C80}" destId="{680F760F-E6C2-4F18-9CED-246719AEEAB7}" srcOrd="0" destOrd="0" presId="urn:microsoft.com/office/officeart/2005/8/layout/hierarchy2"/>
    <dgm:cxn modelId="{6561F48F-C3B5-4D0B-AC8D-7C4FF096B257}" type="presParOf" srcId="{FCFA2B2F-C74D-48DD-B45C-C8A6F30C9F90}" destId="{2739E566-C7E6-4DC4-8F7D-D116E55E4E45}" srcOrd="1" destOrd="0" presId="urn:microsoft.com/office/officeart/2005/8/layout/hierarchy2"/>
    <dgm:cxn modelId="{E4B08DCD-51C4-4FBE-8F27-00454CA643FF}" type="presParOf" srcId="{2739E566-C7E6-4DC4-8F7D-D116E55E4E45}" destId="{4472AB0D-07D9-48F9-B058-E968F5D03E4C}" srcOrd="0" destOrd="0" presId="urn:microsoft.com/office/officeart/2005/8/layout/hierarchy2"/>
    <dgm:cxn modelId="{074F6D9E-6449-4D81-AE6D-6D6656998521}" type="presParOf" srcId="{2739E566-C7E6-4DC4-8F7D-D116E55E4E45}" destId="{93ACF829-4336-483A-9421-6AEA6180CEDF}" srcOrd="1" destOrd="0" presId="urn:microsoft.com/office/officeart/2005/8/layout/hierarchy2"/>
    <dgm:cxn modelId="{958D90BF-F7F4-492A-8025-E614ABE5CBBC}" type="presParOf" srcId="{FCFA2B2F-C74D-48DD-B45C-C8A6F30C9F90}" destId="{023E1B6D-E179-4F50-8024-AAB632E60BD4}" srcOrd="2" destOrd="0" presId="urn:microsoft.com/office/officeart/2005/8/layout/hierarchy2"/>
    <dgm:cxn modelId="{AD554F22-0072-4239-BDFB-78054FC4DB31}" type="presParOf" srcId="{023E1B6D-E179-4F50-8024-AAB632E60BD4}" destId="{3F3D8FFD-2694-42BF-9B23-FB64BB7203DC}" srcOrd="0" destOrd="0" presId="urn:microsoft.com/office/officeart/2005/8/layout/hierarchy2"/>
    <dgm:cxn modelId="{CFFE3052-1271-44CB-9EC1-156DB36839C5}" type="presParOf" srcId="{FCFA2B2F-C74D-48DD-B45C-C8A6F30C9F90}" destId="{9C76CFF6-3B65-4FAC-9614-B48C722082CB}" srcOrd="3" destOrd="0" presId="urn:microsoft.com/office/officeart/2005/8/layout/hierarchy2"/>
    <dgm:cxn modelId="{4E084B11-7C8D-4D47-B1EB-CA1A8594CCF0}" type="presParOf" srcId="{9C76CFF6-3B65-4FAC-9614-B48C722082CB}" destId="{C4BB3082-4BF3-4617-A50E-43136EF5A413}" srcOrd="0" destOrd="0" presId="urn:microsoft.com/office/officeart/2005/8/layout/hierarchy2"/>
    <dgm:cxn modelId="{BB585E46-BC18-4753-A021-0626D4C556C6}" type="presParOf" srcId="{9C76CFF6-3B65-4FAC-9614-B48C722082CB}" destId="{823BD886-4657-4E63-9D72-1C49F832A3C4}" srcOrd="1" destOrd="0" presId="urn:microsoft.com/office/officeart/2005/8/layout/hierarchy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E2C4C5-0D2C-4B9F-92D8-4E661BAD083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84FAE36-D42C-4F80-B7DC-FE46FF428644}">
      <dgm:prSet phldrT="[Texto]"/>
      <dgm:spPr/>
      <dgm:t>
        <a:bodyPr/>
        <a:lstStyle/>
        <a:p>
          <a:pPr algn="just"/>
          <a:r>
            <a:rPr lang="pt-BR" dirty="0" smtClean="0"/>
            <a:t>Impossibilidade de se cobrar o débito tributário do contribuinte</a:t>
          </a:r>
          <a:endParaRPr lang="pt-BR" dirty="0"/>
        </a:p>
      </dgm:t>
    </dgm:pt>
    <dgm:pt modelId="{65DA2569-2892-4110-9669-5E1B2BA0BCCD}" type="parTrans" cxnId="{AE7BD66D-52A0-4A49-A5D8-EE8BC33F9209}">
      <dgm:prSet/>
      <dgm:spPr/>
      <dgm:t>
        <a:bodyPr/>
        <a:lstStyle/>
        <a:p>
          <a:endParaRPr lang="pt-BR"/>
        </a:p>
      </dgm:t>
    </dgm:pt>
    <dgm:pt modelId="{1225C153-27BD-4211-B6CB-12946C31D6D3}" type="sibTrans" cxnId="{AE7BD66D-52A0-4A49-A5D8-EE8BC33F9209}">
      <dgm:prSet/>
      <dgm:spPr/>
      <dgm:t>
        <a:bodyPr/>
        <a:lstStyle/>
        <a:p>
          <a:endParaRPr lang="pt-BR"/>
        </a:p>
      </dgm:t>
    </dgm:pt>
    <dgm:pt modelId="{C3BB4998-515A-4747-8E09-9C980779A0F8}">
      <dgm:prSet phldrT="[Texto]"/>
      <dgm:spPr/>
      <dgm:t>
        <a:bodyPr/>
        <a:lstStyle/>
        <a:p>
          <a:endParaRPr lang="pt-BR" dirty="0"/>
        </a:p>
      </dgm:t>
    </dgm:pt>
    <dgm:pt modelId="{AE80C6C1-F57E-4D39-A56E-A409F5586204}" type="parTrans" cxnId="{F358B032-E868-4CA0-8BD1-82EBC1AC739F}">
      <dgm:prSet/>
      <dgm:spPr/>
      <dgm:t>
        <a:bodyPr/>
        <a:lstStyle/>
        <a:p>
          <a:endParaRPr lang="pt-BR"/>
        </a:p>
      </dgm:t>
    </dgm:pt>
    <dgm:pt modelId="{683860F7-D9F7-49DB-BB92-079A160157C3}" type="sibTrans" cxnId="{F358B032-E868-4CA0-8BD1-82EBC1AC739F}">
      <dgm:prSet/>
      <dgm:spPr/>
      <dgm:t>
        <a:bodyPr/>
        <a:lstStyle/>
        <a:p>
          <a:endParaRPr lang="pt-BR"/>
        </a:p>
      </dgm:t>
    </dgm:pt>
    <dgm:pt modelId="{7190FF4F-7549-41BC-881E-CF2641251FB2}">
      <dgm:prSet phldrT="[Texto]"/>
      <dgm:spPr/>
      <dgm:t>
        <a:bodyPr/>
        <a:lstStyle/>
        <a:p>
          <a:pPr algn="just"/>
          <a:r>
            <a:rPr lang="pt-BR" dirty="0" smtClean="0"/>
            <a:t>Intervenção ou omissão do responsável que influa no inadimplemento</a:t>
          </a:r>
          <a:endParaRPr lang="pt-BR" dirty="0"/>
        </a:p>
      </dgm:t>
    </dgm:pt>
    <dgm:pt modelId="{B479C3CF-0B75-4489-AD98-0DCE636593E9}" type="parTrans" cxnId="{57EC5050-BFAB-42EE-8156-0C5D8BC6229C}">
      <dgm:prSet/>
      <dgm:spPr/>
      <dgm:t>
        <a:bodyPr/>
        <a:lstStyle/>
        <a:p>
          <a:endParaRPr lang="pt-BR"/>
        </a:p>
      </dgm:t>
    </dgm:pt>
    <dgm:pt modelId="{BF1E19B2-3BEF-4A4B-9FEA-14B0B7C64A5E}" type="sibTrans" cxnId="{57EC5050-BFAB-42EE-8156-0C5D8BC6229C}">
      <dgm:prSet/>
      <dgm:spPr/>
      <dgm:t>
        <a:bodyPr/>
        <a:lstStyle/>
        <a:p>
          <a:endParaRPr lang="pt-BR"/>
        </a:p>
      </dgm:t>
    </dgm:pt>
    <dgm:pt modelId="{7674B092-14D1-4826-A388-D30EEBD4C8AF}">
      <dgm:prSet phldrT="[Texto]"/>
      <dgm:spPr/>
      <dgm:t>
        <a:bodyPr/>
        <a:lstStyle/>
        <a:p>
          <a:endParaRPr lang="pt-BR" dirty="0"/>
        </a:p>
      </dgm:t>
    </dgm:pt>
    <dgm:pt modelId="{58DB3777-2E62-4DE9-9B56-0E8741431555}" type="parTrans" cxnId="{12A30181-376E-4911-982C-F1852530F098}">
      <dgm:prSet/>
      <dgm:spPr/>
      <dgm:t>
        <a:bodyPr/>
        <a:lstStyle/>
        <a:p>
          <a:endParaRPr lang="pt-BR"/>
        </a:p>
      </dgm:t>
    </dgm:pt>
    <dgm:pt modelId="{1F48BD49-4C63-4442-B7DE-3221212A5CFD}" type="sibTrans" cxnId="{12A30181-376E-4911-982C-F1852530F098}">
      <dgm:prSet/>
      <dgm:spPr/>
      <dgm:t>
        <a:bodyPr/>
        <a:lstStyle/>
        <a:p>
          <a:endParaRPr lang="pt-BR"/>
        </a:p>
      </dgm:t>
    </dgm:pt>
    <dgm:pt modelId="{46F4F176-31E5-41E5-B732-7C6C83D5E983}" type="pres">
      <dgm:prSet presAssocID="{BBE2C4C5-0D2C-4B9F-92D8-4E661BAD08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A1E90EC-6BE6-4119-9EB1-A2EE704E30DC}" type="pres">
      <dgm:prSet presAssocID="{884FAE36-D42C-4F80-B7DC-FE46FF42864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0E4AFB-B3C9-4B65-B3A0-D0527AA8370D}" type="pres">
      <dgm:prSet presAssocID="{884FAE36-D42C-4F80-B7DC-FE46FF42864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A85403-5A02-4484-9E50-71A4BF448369}" type="pres">
      <dgm:prSet presAssocID="{7190FF4F-7549-41BC-881E-CF2641251FB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49A6F8B-74A0-442C-BD87-D7D0DC858816}" type="pres">
      <dgm:prSet presAssocID="{7190FF4F-7549-41BC-881E-CF2641251FB2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E7BD66D-52A0-4A49-A5D8-EE8BC33F9209}" srcId="{BBE2C4C5-0D2C-4B9F-92D8-4E661BAD0831}" destId="{884FAE36-D42C-4F80-B7DC-FE46FF428644}" srcOrd="0" destOrd="0" parTransId="{65DA2569-2892-4110-9669-5E1B2BA0BCCD}" sibTransId="{1225C153-27BD-4211-B6CB-12946C31D6D3}"/>
    <dgm:cxn modelId="{E869B76E-6353-4255-8A3B-E6569609F35B}" type="presOf" srcId="{7674B092-14D1-4826-A388-D30EEBD4C8AF}" destId="{B49A6F8B-74A0-442C-BD87-D7D0DC858816}" srcOrd="0" destOrd="0" presId="urn:microsoft.com/office/officeart/2005/8/layout/vList2"/>
    <dgm:cxn modelId="{4BD2D47D-20A6-4FD8-9075-01A63786B40E}" type="presOf" srcId="{C3BB4998-515A-4747-8E09-9C980779A0F8}" destId="{DA0E4AFB-B3C9-4B65-B3A0-D0527AA8370D}" srcOrd="0" destOrd="0" presId="urn:microsoft.com/office/officeart/2005/8/layout/vList2"/>
    <dgm:cxn modelId="{57EC5050-BFAB-42EE-8156-0C5D8BC6229C}" srcId="{BBE2C4C5-0D2C-4B9F-92D8-4E661BAD0831}" destId="{7190FF4F-7549-41BC-881E-CF2641251FB2}" srcOrd="1" destOrd="0" parTransId="{B479C3CF-0B75-4489-AD98-0DCE636593E9}" sibTransId="{BF1E19B2-3BEF-4A4B-9FEA-14B0B7C64A5E}"/>
    <dgm:cxn modelId="{D773022D-935D-455C-AE54-68BBEEDCCB3B}" type="presOf" srcId="{884FAE36-D42C-4F80-B7DC-FE46FF428644}" destId="{8A1E90EC-6BE6-4119-9EB1-A2EE704E30DC}" srcOrd="0" destOrd="0" presId="urn:microsoft.com/office/officeart/2005/8/layout/vList2"/>
    <dgm:cxn modelId="{12A30181-376E-4911-982C-F1852530F098}" srcId="{7190FF4F-7549-41BC-881E-CF2641251FB2}" destId="{7674B092-14D1-4826-A388-D30EEBD4C8AF}" srcOrd="0" destOrd="0" parTransId="{58DB3777-2E62-4DE9-9B56-0E8741431555}" sibTransId="{1F48BD49-4C63-4442-B7DE-3221212A5CFD}"/>
    <dgm:cxn modelId="{25E1FC20-B7F7-4DA1-9A3C-527BD0B63FA1}" type="presOf" srcId="{7190FF4F-7549-41BC-881E-CF2641251FB2}" destId="{A4A85403-5A02-4484-9E50-71A4BF448369}" srcOrd="0" destOrd="0" presId="urn:microsoft.com/office/officeart/2005/8/layout/vList2"/>
    <dgm:cxn modelId="{F358B032-E868-4CA0-8BD1-82EBC1AC739F}" srcId="{884FAE36-D42C-4F80-B7DC-FE46FF428644}" destId="{C3BB4998-515A-4747-8E09-9C980779A0F8}" srcOrd="0" destOrd="0" parTransId="{AE80C6C1-F57E-4D39-A56E-A409F5586204}" sibTransId="{683860F7-D9F7-49DB-BB92-079A160157C3}"/>
    <dgm:cxn modelId="{9E00EF4C-B5FC-48AC-825C-A845D058895D}" type="presOf" srcId="{BBE2C4C5-0D2C-4B9F-92D8-4E661BAD0831}" destId="{46F4F176-31E5-41E5-B732-7C6C83D5E983}" srcOrd="0" destOrd="0" presId="urn:microsoft.com/office/officeart/2005/8/layout/vList2"/>
    <dgm:cxn modelId="{1DA27B95-DF2B-4E66-B8E5-6A5A960C2F82}" type="presParOf" srcId="{46F4F176-31E5-41E5-B732-7C6C83D5E983}" destId="{8A1E90EC-6BE6-4119-9EB1-A2EE704E30DC}" srcOrd="0" destOrd="0" presId="urn:microsoft.com/office/officeart/2005/8/layout/vList2"/>
    <dgm:cxn modelId="{A724AB7F-6D2F-4D2B-9407-154E446FEFAF}" type="presParOf" srcId="{46F4F176-31E5-41E5-B732-7C6C83D5E983}" destId="{DA0E4AFB-B3C9-4B65-B3A0-D0527AA8370D}" srcOrd="1" destOrd="0" presId="urn:microsoft.com/office/officeart/2005/8/layout/vList2"/>
    <dgm:cxn modelId="{4F0E153F-806F-4602-AD42-16EDA8CFAD8F}" type="presParOf" srcId="{46F4F176-31E5-41E5-B732-7C6C83D5E983}" destId="{A4A85403-5A02-4484-9E50-71A4BF448369}" srcOrd="2" destOrd="0" presId="urn:microsoft.com/office/officeart/2005/8/layout/vList2"/>
    <dgm:cxn modelId="{3B8E1C03-EC98-473D-9B20-0A03732929DA}" type="presParOf" srcId="{46F4F176-31E5-41E5-B732-7C6C83D5E983}" destId="{B49A6F8B-74A0-442C-BD87-D7D0DC858816}" srcOrd="3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B80AEA-C2FE-4E09-817B-725D8CEA256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6B12236-B268-4B40-AE31-4E80349EFA83}">
      <dgm:prSet phldrT="[Texto]"/>
      <dgm:spPr/>
      <dgm:t>
        <a:bodyPr/>
        <a:lstStyle/>
        <a:p>
          <a:r>
            <a:rPr lang="pt-BR" dirty="0" smtClean="0"/>
            <a:t>CULPA</a:t>
          </a:r>
          <a:endParaRPr lang="pt-BR" dirty="0"/>
        </a:p>
      </dgm:t>
    </dgm:pt>
    <dgm:pt modelId="{69C5F367-384A-4EE7-A547-AB4BF4FB5C7E}" type="parTrans" cxnId="{63719F35-DA2E-4605-B099-C7E68C50D6E9}">
      <dgm:prSet/>
      <dgm:spPr/>
      <dgm:t>
        <a:bodyPr/>
        <a:lstStyle/>
        <a:p>
          <a:endParaRPr lang="pt-BR"/>
        </a:p>
      </dgm:t>
    </dgm:pt>
    <dgm:pt modelId="{3D304E18-AD13-4A13-9D0E-FB3A8AB01B11}" type="sibTrans" cxnId="{63719F35-DA2E-4605-B099-C7E68C50D6E9}">
      <dgm:prSet/>
      <dgm:spPr/>
      <dgm:t>
        <a:bodyPr/>
        <a:lstStyle/>
        <a:p>
          <a:endParaRPr lang="pt-BR"/>
        </a:p>
      </dgm:t>
    </dgm:pt>
    <dgm:pt modelId="{6B3CED46-9950-4FF7-BE4A-05442D17E291}">
      <dgm:prSet phldrT="[Texto]"/>
      <dgm:spPr/>
      <dgm:t>
        <a:bodyPr/>
        <a:lstStyle/>
        <a:p>
          <a:r>
            <a:rPr lang="pt-BR" dirty="0" smtClean="0"/>
            <a:t>Inércia</a:t>
          </a:r>
          <a:endParaRPr lang="pt-BR" dirty="0"/>
        </a:p>
      </dgm:t>
    </dgm:pt>
    <dgm:pt modelId="{D46B8BBF-744B-4065-A8EA-BD090B0B5A74}" type="parTrans" cxnId="{8ECD80B7-A1A4-4F10-8544-47C24B501E79}">
      <dgm:prSet/>
      <dgm:spPr/>
      <dgm:t>
        <a:bodyPr/>
        <a:lstStyle/>
        <a:p>
          <a:endParaRPr lang="pt-BR"/>
        </a:p>
      </dgm:t>
    </dgm:pt>
    <dgm:pt modelId="{4EEB046C-7063-4C8B-8016-3DB7F43EF649}" type="sibTrans" cxnId="{8ECD80B7-A1A4-4F10-8544-47C24B501E79}">
      <dgm:prSet/>
      <dgm:spPr/>
      <dgm:t>
        <a:bodyPr/>
        <a:lstStyle/>
        <a:p>
          <a:endParaRPr lang="pt-BR"/>
        </a:p>
      </dgm:t>
    </dgm:pt>
    <dgm:pt modelId="{44D572CC-9D0A-401E-9803-E1E9E143BC92}">
      <dgm:prSet phldrT="[Texto]"/>
      <dgm:spPr/>
      <dgm:t>
        <a:bodyPr/>
        <a:lstStyle/>
        <a:p>
          <a:r>
            <a:rPr lang="pt-BR" dirty="0" smtClean="0"/>
            <a:t>Descuido</a:t>
          </a:r>
          <a:endParaRPr lang="pt-BR" dirty="0"/>
        </a:p>
      </dgm:t>
    </dgm:pt>
    <dgm:pt modelId="{454C4BEE-3EAD-46C6-B762-65852CFDD9BC}" type="parTrans" cxnId="{6D56638D-1DF7-4057-89BD-95E80D8A9ED1}">
      <dgm:prSet/>
      <dgm:spPr/>
      <dgm:t>
        <a:bodyPr/>
        <a:lstStyle/>
        <a:p>
          <a:endParaRPr lang="pt-BR"/>
        </a:p>
      </dgm:t>
    </dgm:pt>
    <dgm:pt modelId="{AA4F46E7-3764-4564-97F3-2B762C970EE4}" type="sibTrans" cxnId="{6D56638D-1DF7-4057-89BD-95E80D8A9ED1}">
      <dgm:prSet/>
      <dgm:spPr/>
      <dgm:t>
        <a:bodyPr/>
        <a:lstStyle/>
        <a:p>
          <a:endParaRPr lang="pt-BR"/>
        </a:p>
      </dgm:t>
    </dgm:pt>
    <dgm:pt modelId="{8A7E09F5-44C8-4818-A573-409192DDA066}">
      <dgm:prSet phldrT="[Texto]"/>
      <dgm:spPr/>
      <dgm:t>
        <a:bodyPr/>
        <a:lstStyle/>
        <a:p>
          <a:r>
            <a:rPr lang="pt-BR" dirty="0" smtClean="0"/>
            <a:t>DOLO</a:t>
          </a:r>
          <a:endParaRPr lang="pt-BR" dirty="0"/>
        </a:p>
      </dgm:t>
    </dgm:pt>
    <dgm:pt modelId="{26F78BF3-D0F6-400B-A1C7-2ABE4E067CB5}" type="parTrans" cxnId="{65C44A84-1DED-46C8-93ED-26D9FB1CDE11}">
      <dgm:prSet/>
      <dgm:spPr/>
      <dgm:t>
        <a:bodyPr/>
        <a:lstStyle/>
        <a:p>
          <a:endParaRPr lang="pt-BR"/>
        </a:p>
      </dgm:t>
    </dgm:pt>
    <dgm:pt modelId="{DE073A2E-3B04-43B0-8EF6-DBA92781843A}" type="sibTrans" cxnId="{65C44A84-1DED-46C8-93ED-26D9FB1CDE11}">
      <dgm:prSet/>
      <dgm:spPr/>
      <dgm:t>
        <a:bodyPr/>
        <a:lstStyle/>
        <a:p>
          <a:endParaRPr lang="pt-BR"/>
        </a:p>
      </dgm:t>
    </dgm:pt>
    <dgm:pt modelId="{C8941C62-6452-4FBF-A890-B2CA64B31510}">
      <dgm:prSet phldrT="[Texto]"/>
      <dgm:spPr/>
      <dgm:t>
        <a:bodyPr/>
        <a:lstStyle/>
        <a:p>
          <a:r>
            <a:rPr lang="pt-BR" dirty="0" smtClean="0"/>
            <a:t>Dolo contra o contribuinte</a:t>
          </a:r>
          <a:endParaRPr lang="pt-BR" dirty="0"/>
        </a:p>
      </dgm:t>
    </dgm:pt>
    <dgm:pt modelId="{5947200D-B0C1-4C08-991E-79A422916C33}" type="parTrans" cxnId="{EF849289-B5A0-4B68-A32A-FAB912F2FE20}">
      <dgm:prSet/>
      <dgm:spPr/>
      <dgm:t>
        <a:bodyPr/>
        <a:lstStyle/>
        <a:p>
          <a:endParaRPr lang="pt-BR"/>
        </a:p>
      </dgm:t>
    </dgm:pt>
    <dgm:pt modelId="{25571CEE-D3E7-416A-B9FE-131DA2B524EC}" type="sibTrans" cxnId="{EF849289-B5A0-4B68-A32A-FAB912F2FE20}">
      <dgm:prSet/>
      <dgm:spPr/>
      <dgm:t>
        <a:bodyPr/>
        <a:lstStyle/>
        <a:p>
          <a:endParaRPr lang="pt-BR"/>
        </a:p>
      </dgm:t>
    </dgm:pt>
    <dgm:pt modelId="{357BC26C-ADB2-4720-B260-FB7B17E0FB2D}">
      <dgm:prSet phldrT="[Texto]"/>
      <dgm:spPr/>
      <dgm:t>
        <a:bodyPr/>
        <a:lstStyle/>
        <a:p>
          <a:r>
            <a:rPr lang="pt-BR" dirty="0" smtClean="0"/>
            <a:t>Responsabilidade disposta no Art. 135, do CTN</a:t>
          </a:r>
          <a:endParaRPr lang="pt-BR" dirty="0"/>
        </a:p>
      </dgm:t>
    </dgm:pt>
    <dgm:pt modelId="{36223CF0-0488-4772-859F-E578172677BB}" type="parTrans" cxnId="{62F95856-7340-41A4-BB74-762CB703D897}">
      <dgm:prSet/>
      <dgm:spPr/>
      <dgm:t>
        <a:bodyPr/>
        <a:lstStyle/>
        <a:p>
          <a:endParaRPr lang="pt-BR"/>
        </a:p>
      </dgm:t>
    </dgm:pt>
    <dgm:pt modelId="{CA42CAB0-686F-455A-B195-2F75F11ABCC5}" type="sibTrans" cxnId="{62F95856-7340-41A4-BB74-762CB703D897}">
      <dgm:prSet/>
      <dgm:spPr/>
      <dgm:t>
        <a:bodyPr/>
        <a:lstStyle/>
        <a:p>
          <a:endParaRPr lang="pt-BR"/>
        </a:p>
      </dgm:t>
    </dgm:pt>
    <dgm:pt modelId="{BD588389-28DD-4F1A-B3C3-363244159309}">
      <dgm:prSet phldrT="[Texto]"/>
      <dgm:spPr/>
      <dgm:t>
        <a:bodyPr/>
        <a:lstStyle/>
        <a:p>
          <a:r>
            <a:rPr lang="pt-BR" dirty="0" smtClean="0"/>
            <a:t>Responsabilidade disposta no Art. 134, do CTN</a:t>
          </a:r>
          <a:endParaRPr lang="pt-BR" dirty="0"/>
        </a:p>
      </dgm:t>
    </dgm:pt>
    <dgm:pt modelId="{0B38A6E8-4CA3-41E7-B6B2-238E9FA12B39}" type="parTrans" cxnId="{25CF9C8A-AE3B-4E7F-9A52-1E12A50606E6}">
      <dgm:prSet/>
      <dgm:spPr/>
      <dgm:t>
        <a:bodyPr/>
        <a:lstStyle/>
        <a:p>
          <a:endParaRPr lang="pt-BR"/>
        </a:p>
      </dgm:t>
    </dgm:pt>
    <dgm:pt modelId="{380BF2C5-1CA1-48CA-A017-5EF166534411}" type="sibTrans" cxnId="{25CF9C8A-AE3B-4E7F-9A52-1E12A50606E6}">
      <dgm:prSet/>
      <dgm:spPr/>
      <dgm:t>
        <a:bodyPr/>
        <a:lstStyle/>
        <a:p>
          <a:endParaRPr lang="pt-BR"/>
        </a:p>
      </dgm:t>
    </dgm:pt>
    <dgm:pt modelId="{66EDAEDA-9C39-47FD-A37D-222F5030210B}" type="pres">
      <dgm:prSet presAssocID="{1FB80AEA-C2FE-4E09-817B-725D8CEA256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763975F-DEA4-41E9-BA82-951FC133E389}" type="pres">
      <dgm:prSet presAssocID="{16B12236-B268-4B40-AE31-4E80349EFA83}" presName="composite" presStyleCnt="0"/>
      <dgm:spPr/>
    </dgm:pt>
    <dgm:pt modelId="{07AFFBB5-5245-48A5-BD66-24AEE29C1C20}" type="pres">
      <dgm:prSet presAssocID="{16B12236-B268-4B40-AE31-4E80349EFA83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6AC881B-3274-4518-901F-A406407E131B}" type="pres">
      <dgm:prSet presAssocID="{16B12236-B268-4B40-AE31-4E80349EFA83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837F41E-41A3-4A39-9062-D29FC31E56F2}" type="pres">
      <dgm:prSet presAssocID="{3D304E18-AD13-4A13-9D0E-FB3A8AB01B11}" presName="sp" presStyleCnt="0"/>
      <dgm:spPr/>
    </dgm:pt>
    <dgm:pt modelId="{51515F2E-CEA1-472C-9338-91BBA035C813}" type="pres">
      <dgm:prSet presAssocID="{8A7E09F5-44C8-4818-A573-409192DDA066}" presName="composite" presStyleCnt="0"/>
      <dgm:spPr/>
    </dgm:pt>
    <dgm:pt modelId="{9D898F9F-F998-49E3-9D05-D49BFD430375}" type="pres">
      <dgm:prSet presAssocID="{8A7E09F5-44C8-4818-A573-409192DDA066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828616F-EC17-4434-AED5-3471C37A7D6B}" type="pres">
      <dgm:prSet presAssocID="{8A7E09F5-44C8-4818-A573-409192DDA066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F849289-B5A0-4B68-A32A-FAB912F2FE20}" srcId="{8A7E09F5-44C8-4818-A573-409192DDA066}" destId="{C8941C62-6452-4FBF-A890-B2CA64B31510}" srcOrd="0" destOrd="0" parTransId="{5947200D-B0C1-4C08-991E-79A422916C33}" sibTransId="{25571CEE-D3E7-416A-B9FE-131DA2B524EC}"/>
    <dgm:cxn modelId="{8E329F06-F6F2-4D7A-AE35-8112AAF181F2}" type="presOf" srcId="{8A7E09F5-44C8-4818-A573-409192DDA066}" destId="{9D898F9F-F998-49E3-9D05-D49BFD430375}" srcOrd="0" destOrd="0" presId="urn:microsoft.com/office/officeart/2005/8/layout/chevron2"/>
    <dgm:cxn modelId="{7D6E9785-F03E-4F52-8CAB-C1F745CBC8CF}" type="presOf" srcId="{44D572CC-9D0A-401E-9803-E1E9E143BC92}" destId="{96AC881B-3274-4518-901F-A406407E131B}" srcOrd="0" destOrd="1" presId="urn:microsoft.com/office/officeart/2005/8/layout/chevron2"/>
    <dgm:cxn modelId="{C10163D9-3BCC-42AA-A0F6-9B7AB079AA1A}" type="presOf" srcId="{16B12236-B268-4B40-AE31-4E80349EFA83}" destId="{07AFFBB5-5245-48A5-BD66-24AEE29C1C20}" srcOrd="0" destOrd="0" presId="urn:microsoft.com/office/officeart/2005/8/layout/chevron2"/>
    <dgm:cxn modelId="{63719F35-DA2E-4605-B099-C7E68C50D6E9}" srcId="{1FB80AEA-C2FE-4E09-817B-725D8CEA2569}" destId="{16B12236-B268-4B40-AE31-4E80349EFA83}" srcOrd="0" destOrd="0" parTransId="{69C5F367-384A-4EE7-A547-AB4BF4FB5C7E}" sibTransId="{3D304E18-AD13-4A13-9D0E-FB3A8AB01B11}"/>
    <dgm:cxn modelId="{66C85F1A-8F4D-4B5F-95A9-3009B7EAD695}" type="presOf" srcId="{C8941C62-6452-4FBF-A890-B2CA64B31510}" destId="{1828616F-EC17-4434-AED5-3471C37A7D6B}" srcOrd="0" destOrd="0" presId="urn:microsoft.com/office/officeart/2005/8/layout/chevron2"/>
    <dgm:cxn modelId="{8ECD80B7-A1A4-4F10-8544-47C24B501E79}" srcId="{16B12236-B268-4B40-AE31-4E80349EFA83}" destId="{6B3CED46-9950-4FF7-BE4A-05442D17E291}" srcOrd="0" destOrd="0" parTransId="{D46B8BBF-744B-4065-A8EA-BD090B0B5A74}" sibTransId="{4EEB046C-7063-4C8B-8016-3DB7F43EF649}"/>
    <dgm:cxn modelId="{54E9936C-DD74-45DB-AFC9-2410F0E77400}" type="presOf" srcId="{6B3CED46-9950-4FF7-BE4A-05442D17E291}" destId="{96AC881B-3274-4518-901F-A406407E131B}" srcOrd="0" destOrd="0" presId="urn:microsoft.com/office/officeart/2005/8/layout/chevron2"/>
    <dgm:cxn modelId="{6D56638D-1DF7-4057-89BD-95E80D8A9ED1}" srcId="{16B12236-B268-4B40-AE31-4E80349EFA83}" destId="{44D572CC-9D0A-401E-9803-E1E9E143BC92}" srcOrd="1" destOrd="0" parTransId="{454C4BEE-3EAD-46C6-B762-65852CFDD9BC}" sibTransId="{AA4F46E7-3764-4564-97F3-2B762C970EE4}"/>
    <dgm:cxn modelId="{65C44A84-1DED-46C8-93ED-26D9FB1CDE11}" srcId="{1FB80AEA-C2FE-4E09-817B-725D8CEA2569}" destId="{8A7E09F5-44C8-4818-A573-409192DDA066}" srcOrd="1" destOrd="0" parTransId="{26F78BF3-D0F6-400B-A1C7-2ABE4E067CB5}" sibTransId="{DE073A2E-3B04-43B0-8EF6-DBA92781843A}"/>
    <dgm:cxn modelId="{62F95856-7340-41A4-BB74-762CB703D897}" srcId="{8A7E09F5-44C8-4818-A573-409192DDA066}" destId="{357BC26C-ADB2-4720-B260-FB7B17E0FB2D}" srcOrd="1" destOrd="0" parTransId="{36223CF0-0488-4772-859F-E578172677BB}" sibTransId="{CA42CAB0-686F-455A-B195-2F75F11ABCC5}"/>
    <dgm:cxn modelId="{2241C526-26E2-4A7D-8920-BA7BE19AFE31}" type="presOf" srcId="{357BC26C-ADB2-4720-B260-FB7B17E0FB2D}" destId="{1828616F-EC17-4434-AED5-3471C37A7D6B}" srcOrd="0" destOrd="1" presId="urn:microsoft.com/office/officeart/2005/8/layout/chevron2"/>
    <dgm:cxn modelId="{03149A63-9E5E-4510-8AF5-FCF33B0DAF7D}" type="presOf" srcId="{BD588389-28DD-4F1A-B3C3-363244159309}" destId="{96AC881B-3274-4518-901F-A406407E131B}" srcOrd="0" destOrd="2" presId="urn:microsoft.com/office/officeart/2005/8/layout/chevron2"/>
    <dgm:cxn modelId="{25CF9C8A-AE3B-4E7F-9A52-1E12A50606E6}" srcId="{16B12236-B268-4B40-AE31-4E80349EFA83}" destId="{BD588389-28DD-4F1A-B3C3-363244159309}" srcOrd="2" destOrd="0" parTransId="{0B38A6E8-4CA3-41E7-B6B2-238E9FA12B39}" sibTransId="{380BF2C5-1CA1-48CA-A017-5EF166534411}"/>
    <dgm:cxn modelId="{E2D2CE23-2D63-4A5B-AF9F-B0A60728B6BC}" type="presOf" srcId="{1FB80AEA-C2FE-4E09-817B-725D8CEA2569}" destId="{66EDAEDA-9C39-47FD-A37D-222F5030210B}" srcOrd="0" destOrd="0" presId="urn:microsoft.com/office/officeart/2005/8/layout/chevron2"/>
    <dgm:cxn modelId="{EF9C4532-1CD2-4161-A0C7-D7948B3DD709}" type="presParOf" srcId="{66EDAEDA-9C39-47FD-A37D-222F5030210B}" destId="{9763975F-DEA4-41E9-BA82-951FC133E389}" srcOrd="0" destOrd="0" presId="urn:microsoft.com/office/officeart/2005/8/layout/chevron2"/>
    <dgm:cxn modelId="{C8DF8411-5B5B-4B03-9EF0-2A8F7AFFD85B}" type="presParOf" srcId="{9763975F-DEA4-41E9-BA82-951FC133E389}" destId="{07AFFBB5-5245-48A5-BD66-24AEE29C1C20}" srcOrd="0" destOrd="0" presId="urn:microsoft.com/office/officeart/2005/8/layout/chevron2"/>
    <dgm:cxn modelId="{9D033B72-DBD9-4243-B36D-BB2485B8E7D9}" type="presParOf" srcId="{9763975F-DEA4-41E9-BA82-951FC133E389}" destId="{96AC881B-3274-4518-901F-A406407E131B}" srcOrd="1" destOrd="0" presId="urn:microsoft.com/office/officeart/2005/8/layout/chevron2"/>
    <dgm:cxn modelId="{4B65FA2E-EA4D-4A0F-9AD9-1A736576B4D5}" type="presParOf" srcId="{66EDAEDA-9C39-47FD-A37D-222F5030210B}" destId="{8837F41E-41A3-4A39-9062-D29FC31E56F2}" srcOrd="1" destOrd="0" presId="urn:microsoft.com/office/officeart/2005/8/layout/chevron2"/>
    <dgm:cxn modelId="{56AE4D14-14D3-4E0F-B63B-D155437E6ECB}" type="presParOf" srcId="{66EDAEDA-9C39-47FD-A37D-222F5030210B}" destId="{51515F2E-CEA1-472C-9338-91BBA035C813}" srcOrd="2" destOrd="0" presId="urn:microsoft.com/office/officeart/2005/8/layout/chevron2"/>
    <dgm:cxn modelId="{73ED357A-C49C-4711-B180-18662DC91FDF}" type="presParOf" srcId="{51515F2E-CEA1-472C-9338-91BBA035C813}" destId="{9D898F9F-F998-49E3-9D05-D49BFD430375}" srcOrd="0" destOrd="0" presId="urn:microsoft.com/office/officeart/2005/8/layout/chevron2"/>
    <dgm:cxn modelId="{F3E04DE5-4AC2-42C4-9BB1-CCFEC529D7DC}" type="presParOf" srcId="{51515F2E-CEA1-472C-9338-91BBA035C813}" destId="{1828616F-EC17-4434-AED5-3471C37A7D6B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1000B7-FDC0-4F28-B0A6-44B5E9B93EF2}" type="datetimeFigureOut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0EBD79-C912-4531-83D4-5E52AAEAB32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4413A4B-0F0C-4C18-AD04-F55A368E234D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F40BFE4-4D66-43E1-AEF9-53EAB03FBC2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B046A-A42D-4B7F-B98B-18AADEAE67E3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B5E03-E3B5-40A3-AD35-2705758EB13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4F440-01DB-4EF1-8243-7D7D768BB5C3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66D6C-E61E-4923-ADF8-72BAA5C8BD8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6579A-A334-4BFE-B992-2F64302C8333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BE61-C03E-46C5-9097-7F972120868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1D4CBC-BD90-41E2-86DE-3E1AC686E0A5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1B292C-D1DF-49A3-9C3C-1F75AC1D3F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93A751-07BA-46ED-9DBF-6B21E3926C54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7DC626-4017-40E8-A7A4-C3F366A7CAC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32C05F-DCA8-48DC-BB29-752961559BFD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E480B9-296E-4956-BF56-44987BF19CC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A26B9E-5AF5-4381-9761-B2852B43164A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E27C1D-1B52-4BC2-9246-475463BDF16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872AD-48BD-4491-A6B0-FACDCCFC11CE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4DB9E-5C0F-424D-B633-8CC522B86D8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8A9C44-8742-471A-BD9D-964593F3A98C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C87339-D40B-4AC6-9C07-289BC728A00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CF1BD93-CE0B-4ED4-9BFC-F45416E30634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179ABD1-C8ED-46B9-9892-64316188A4B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667AFB6-7B82-4DA2-ACE6-33538A7E365C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D018942-DB3E-4B69-9EBB-4C0AA19D386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5" r:id="rId2"/>
    <p:sldLayoutId id="2147483780" r:id="rId3"/>
    <p:sldLayoutId id="2147483781" r:id="rId4"/>
    <p:sldLayoutId id="2147483782" r:id="rId5"/>
    <p:sldLayoutId id="2147483783" r:id="rId6"/>
    <p:sldLayoutId id="2147483776" r:id="rId7"/>
    <p:sldLayoutId id="2147483784" r:id="rId8"/>
    <p:sldLayoutId id="2147483785" r:id="rId9"/>
    <p:sldLayoutId id="2147483777" r:id="rId10"/>
    <p:sldLayoutId id="214748377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CONV&#202;NIO%20ICMS%2013.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857256"/>
          </a:xfrm>
        </p:spPr>
        <p:txBody>
          <a:bodyPr anchor="b"/>
          <a:lstStyle/>
          <a:p>
            <a:pPr algn="ctr" eaLnBrk="1" hangingPunct="1">
              <a:defRPr/>
            </a:pPr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pic>
        <p:nvPicPr>
          <p:cNvPr id="51203" name="Imagem 3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Imagem 4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Subtítulo 2"/>
          <p:cNvSpPr>
            <a:spLocks noGrp="1"/>
          </p:cNvSpPr>
          <p:nvPr>
            <p:ph type="subTitle" idx="4294967295"/>
          </p:nvPr>
        </p:nvSpPr>
        <p:spPr>
          <a:xfrm>
            <a:off x="0" y="1052513"/>
            <a:ext cx="8715375" cy="4019550"/>
          </a:xfrm>
        </p:spPr>
        <p:txBody>
          <a:bodyPr lIns="45720" rIns="45720"/>
          <a:lstStyle/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800" smtClean="0">
                <a:solidFill>
                  <a:schemeClr val="tx2"/>
                </a:solidFill>
              </a:rPr>
              <a:t>AULA 12 </a:t>
            </a:r>
            <a:r>
              <a:rPr lang="pt-BR" sz="1800" dirty="0" smtClean="0">
                <a:solidFill>
                  <a:schemeClr val="tx2"/>
                </a:solidFill>
              </a:rPr>
              <a:t>– RESPONSABILIDADE TRIBUTÁRIA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20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Prof. </a:t>
            </a:r>
            <a:r>
              <a:rPr lang="pt-BR" sz="1400" dirty="0" err="1" smtClean="0">
                <a:solidFill>
                  <a:schemeClr val="tx2"/>
                </a:solidFill>
              </a:rPr>
              <a:t>Msc</a:t>
            </a:r>
            <a:r>
              <a:rPr lang="pt-BR" sz="1400" dirty="0" smtClean="0">
                <a:solidFill>
                  <a:schemeClr val="tx2"/>
                </a:solidFill>
              </a:rPr>
              <a:t>. João Paulo Rocha de Miranda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Advogado (UFMT) e  </a:t>
            </a:r>
            <a:r>
              <a:rPr lang="pt-BR" sz="1400" dirty="0" err="1" smtClean="0">
                <a:solidFill>
                  <a:schemeClr val="tx2"/>
                </a:solidFill>
              </a:rPr>
              <a:t>Zootecnista</a:t>
            </a:r>
            <a:r>
              <a:rPr lang="pt-BR" sz="1400" dirty="0" smtClean="0">
                <a:solidFill>
                  <a:schemeClr val="tx2"/>
                </a:solidFill>
              </a:rPr>
              <a:t> (UFSM)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Mestre em Direito Agroambiental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Especialista em Sociedade e Desenvolvimento Regional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Especialista em Direito Ambiental e desenvolvimento Sustentável (FESPMP-MT/UNIC)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Membro Comissão Meio Ambiente OAB-MT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Membro da Comissão Nacional de Saúde Ambiental do CFMVZ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CONTATOS: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err="1" smtClean="0">
                <a:solidFill>
                  <a:schemeClr val="tx2"/>
                </a:solidFill>
              </a:rPr>
              <a:t>E-mail</a:t>
            </a:r>
            <a:r>
              <a:rPr lang="pt-BR" sz="1400" dirty="0" smtClean="0">
                <a:solidFill>
                  <a:schemeClr val="tx2"/>
                </a:solidFill>
              </a:rPr>
              <a:t>: </a:t>
            </a:r>
            <a:r>
              <a:rPr lang="pt-BR" sz="1400" dirty="0" smtClean="0">
                <a:solidFill>
                  <a:schemeClr val="tx2"/>
                </a:solidFill>
                <a:hlinkClick r:id="rId3"/>
              </a:rPr>
              <a:t>jpr.miranda@gmail.com</a:t>
            </a: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err="1" smtClean="0">
                <a:solidFill>
                  <a:schemeClr val="tx2"/>
                </a:solidFill>
              </a:rPr>
              <a:t>Skype</a:t>
            </a:r>
            <a:r>
              <a:rPr lang="pt-BR" sz="1400" dirty="0" smtClean="0">
                <a:solidFill>
                  <a:schemeClr val="tx2"/>
                </a:solidFill>
              </a:rPr>
              <a:t>: </a:t>
            </a:r>
            <a:r>
              <a:rPr lang="pt-BR" sz="1400" dirty="0" err="1" smtClean="0">
                <a:solidFill>
                  <a:schemeClr val="tx2"/>
                </a:solidFill>
              </a:rPr>
              <a:t>jpr</a:t>
            </a:r>
            <a:r>
              <a:rPr lang="pt-BR" sz="1400" dirty="0" smtClean="0">
                <a:solidFill>
                  <a:schemeClr val="tx2"/>
                </a:solidFill>
              </a:rPr>
              <a:t>.</a:t>
            </a:r>
            <a:r>
              <a:rPr lang="pt-BR" sz="1400" dirty="0" err="1" smtClean="0">
                <a:solidFill>
                  <a:schemeClr val="tx2"/>
                </a:solidFill>
              </a:rPr>
              <a:t>miranda</a:t>
            </a: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Blog: </a:t>
            </a:r>
            <a:r>
              <a:rPr lang="pt-BR" sz="1400" dirty="0" smtClean="0">
                <a:solidFill>
                  <a:schemeClr val="tx2"/>
                </a:solidFill>
                <a:hlinkClick r:id="rId4"/>
              </a:rPr>
              <a:t>http://professormiranda.blogspot.com/</a:t>
            </a: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7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RESPONSABILIDADE DOS SUCESSORES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8929718" cy="52149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Débitos tributários referentes aos impostos cujo fato gerador é a propriedade </a:t>
            </a:r>
            <a:r>
              <a:rPr lang="pt-BR" sz="2400" dirty="0" smtClean="0">
                <a:latin typeface="Lucida Sans Unicode"/>
                <a:cs typeface="Lucida Sans Unicode"/>
              </a:rPr>
              <a:t>⇛</a:t>
            </a:r>
            <a:r>
              <a:rPr lang="pt-BR" sz="2400" dirty="0" smtClean="0"/>
              <a:t>obrigação </a:t>
            </a:r>
            <a:r>
              <a:rPr lang="pt-BR" sz="2400" i="1" dirty="0" err="1" smtClean="0"/>
              <a:t>propter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rem</a:t>
            </a:r>
            <a:endParaRPr lang="pt-BR" sz="2400" i="1" dirty="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i="1" dirty="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Isto é,</a:t>
            </a:r>
            <a:r>
              <a:rPr lang="pt-BR" sz="2400" i="1" dirty="0" smtClean="0"/>
              <a:t> </a:t>
            </a:r>
            <a:r>
              <a:rPr lang="pt-BR" sz="2400" dirty="0" smtClean="0"/>
              <a:t>acompanham o imóvel independente da transmissão da propriedade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dirty="0" smtClean="0"/>
          </a:p>
          <a:p>
            <a:r>
              <a:rPr lang="pt-BR" sz="2400" dirty="0" smtClean="0"/>
              <a:t>Arrematação/adjudicação </a:t>
            </a:r>
            <a:r>
              <a:rPr lang="pt-BR" sz="2400" dirty="0" smtClean="0">
                <a:latin typeface="Lucida Sans Unicode"/>
                <a:cs typeface="Lucida Sans Unicode"/>
              </a:rPr>
              <a:t>⇛ </a:t>
            </a:r>
            <a:r>
              <a:rPr lang="pt-BR" sz="2400" dirty="0" smtClean="0"/>
              <a:t>absoluta irresponsabilidade 				     do arrematante ou adjudicante</a:t>
            </a: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5643578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100" b="1" dirty="0" smtClean="0"/>
              <a:t>	Art. 130. Os créditos tributários relativos a impostos cujo fato gerador seja a propriedade, o domínio útil ou a posse de bens imóveis, e bem assim os relativos a taxas pela prestação de serviços referentes a tais bens, ou a contribuições de melhoria, </a:t>
            </a:r>
            <a:r>
              <a:rPr lang="pt-BR" sz="2100" b="1" dirty="0" err="1" smtClean="0"/>
              <a:t>subrogam-se</a:t>
            </a:r>
            <a:r>
              <a:rPr lang="pt-BR" sz="2100" b="1" dirty="0" smtClean="0"/>
              <a:t> na pessoa dos respectivos adquirentes, </a:t>
            </a:r>
            <a:r>
              <a:rPr lang="pt-BR" sz="2100" b="1" u="sng" dirty="0" smtClean="0"/>
              <a:t>salvo quando conste do título a prova de sua quitação</a:t>
            </a:r>
            <a:r>
              <a:rPr lang="pt-BR" sz="2100" b="1" dirty="0" smtClean="0"/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2100" b="1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100" b="1" dirty="0" smtClean="0"/>
              <a:t>	Parágrafo único. No caso de arrematação em hasta pública, a sub-rogação ocorre sobre o respectivo preço.</a:t>
            </a:r>
          </a:p>
          <a:p>
            <a:pPr>
              <a:buNone/>
            </a:pPr>
            <a:endParaRPr lang="pt-BR" sz="2400" dirty="0" smtClean="0"/>
          </a:p>
          <a:p>
            <a:pPr algn="r" eaLnBrk="1" hangingPunct="1">
              <a:lnSpc>
                <a:spcPct val="125000"/>
              </a:lnSpc>
              <a:buNone/>
            </a:pPr>
            <a:r>
              <a:rPr lang="pt-BR" sz="1200" b="1" dirty="0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ARREMATAÇÃO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8929718" cy="52149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dirty="0" smtClean="0"/>
              <a:t>Débitos tributários </a:t>
            </a:r>
            <a:r>
              <a:rPr lang="pt-BR" sz="1800" dirty="0" smtClean="0"/>
              <a:t>=suportado</a:t>
            </a:r>
            <a:r>
              <a:rPr lang="pt-BR" sz="1800" dirty="0" smtClean="0">
                <a:cs typeface="Lucida Sans Unicode"/>
              </a:rPr>
              <a:t>⇛</a:t>
            </a:r>
            <a:r>
              <a:rPr lang="pt-BR" sz="2400" b="1" dirty="0" smtClean="0">
                <a:latin typeface="Lucida Sans Unicode"/>
                <a:cs typeface="Lucida Sans Unicode"/>
              </a:rPr>
              <a:t> </a:t>
            </a:r>
            <a:r>
              <a:rPr lang="pt-BR" sz="2400" b="1" dirty="0" smtClean="0"/>
              <a:t>pelo montante pago pelo 					arrematante </a:t>
            </a:r>
            <a:r>
              <a:rPr lang="pt-BR" sz="2000" b="1" dirty="0" smtClean="0"/>
              <a:t>(não responsável)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dirty="0" smtClean="0"/>
              <a:t>$ depositado pelo arrematante </a:t>
            </a:r>
            <a:r>
              <a:rPr lang="pt-BR" sz="2000" dirty="0" smtClean="0"/>
              <a:t>=cobrir</a:t>
            </a:r>
            <a:r>
              <a:rPr lang="pt-BR" sz="2000" dirty="0" smtClean="0">
                <a:cs typeface="Lucida Sans Unicode"/>
              </a:rPr>
              <a:t>⇛</a:t>
            </a:r>
            <a:r>
              <a:rPr lang="pt-BR" sz="2000" dirty="0" smtClean="0"/>
              <a:t> </a:t>
            </a:r>
            <a:r>
              <a:rPr lang="pt-BR" sz="2400" b="1" dirty="0" smtClean="0"/>
              <a:t>débito tributário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b="1" dirty="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dirty="0" smtClean="0"/>
              <a:t>⇧$</a:t>
            </a:r>
            <a:r>
              <a:rPr lang="pt-BR" sz="2400" b="1" dirty="0" smtClean="0">
                <a:cs typeface="Lucida Sans Unicode"/>
              </a:rPr>
              <a:t>⇛</a:t>
            </a:r>
            <a:r>
              <a:rPr lang="pt-BR" sz="2400" b="1" dirty="0" smtClean="0"/>
              <a:t> paga tributos e ≠ </a:t>
            </a:r>
            <a:r>
              <a:rPr lang="pt-BR" sz="2400" b="1" dirty="0" smtClean="0">
                <a:cs typeface="Lucida Sans Unicode"/>
              </a:rPr>
              <a:t>⇛ </a:t>
            </a:r>
            <a:r>
              <a:rPr lang="pt-BR" sz="2400" b="1" dirty="0" smtClean="0"/>
              <a:t>credor da execução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b="1" dirty="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dirty="0" smtClean="0"/>
              <a:t>⇩$</a:t>
            </a:r>
            <a:r>
              <a:rPr lang="pt-BR" sz="2400" b="1" dirty="0" smtClean="0">
                <a:cs typeface="Lucida Sans Unicode"/>
              </a:rPr>
              <a:t>⇛</a:t>
            </a:r>
            <a:r>
              <a:rPr lang="pt-BR" sz="2400" b="1" dirty="0" smtClean="0"/>
              <a:t> paga tributos </a:t>
            </a:r>
            <a:r>
              <a:rPr lang="pt-BR" sz="2400" b="1" dirty="0" smtClean="0">
                <a:cs typeface="Lucida Sans Unicode"/>
              </a:rPr>
              <a:t>⇛ </a:t>
            </a:r>
            <a:r>
              <a:rPr lang="pt-BR" sz="2400" b="1" dirty="0" smtClean="0"/>
              <a:t>credor da execução buscar outros 					       bens do sujeito passivo</a:t>
            </a:r>
            <a:endParaRPr lang="pt-BR" sz="2400" dirty="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PESSOALMENTE RESPONSÁVEIS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8929718" cy="5214950"/>
          </a:xfrm>
        </p:spPr>
        <p:txBody>
          <a:bodyPr/>
          <a:lstStyle/>
          <a:p>
            <a:pPr algn="just">
              <a:buNone/>
            </a:pPr>
            <a:r>
              <a:rPr lang="pt-BR" sz="2400" b="1" dirty="0" smtClean="0"/>
              <a:t>	Art. 131. São pessoalmente responsáveis:</a:t>
            </a:r>
          </a:p>
          <a:p>
            <a:pPr algn="just">
              <a:buNone/>
            </a:pPr>
            <a:r>
              <a:rPr lang="pt-BR" sz="2400" b="1" dirty="0" smtClean="0"/>
              <a:t>	I - o adquirente ou remitente, pelos tributos relativos aos bens adquiridos ou remidos;</a:t>
            </a:r>
          </a:p>
          <a:p>
            <a:pPr algn="just">
              <a:buNone/>
            </a:pPr>
            <a:endParaRPr lang="pt-BR" sz="2400" b="1" dirty="0" smtClean="0"/>
          </a:p>
          <a:p>
            <a:pPr algn="just">
              <a:buNone/>
            </a:pPr>
            <a:r>
              <a:rPr lang="pt-BR" sz="2400" b="1" dirty="0" smtClean="0"/>
              <a:t>	II - o sucessor a qualquer título e o cônjuge meeiro, pelos tributos devidos pelo de </a:t>
            </a:r>
            <a:r>
              <a:rPr lang="pt-BR" sz="2400" b="1" dirty="0" err="1" smtClean="0"/>
              <a:t>cujus</a:t>
            </a:r>
            <a:r>
              <a:rPr lang="pt-BR" sz="2400" b="1" dirty="0" smtClean="0"/>
              <a:t> até a data da partilha ou adjudicação, limitada esta responsabilidade ao montante do quinhão do legado ou da meação;</a:t>
            </a:r>
          </a:p>
          <a:p>
            <a:pPr algn="just">
              <a:buNone/>
            </a:pPr>
            <a:endParaRPr lang="pt-BR" sz="2400" b="1" dirty="0" smtClean="0"/>
          </a:p>
          <a:p>
            <a:pPr algn="just">
              <a:buNone/>
            </a:pPr>
            <a:r>
              <a:rPr lang="pt-BR" sz="2400" b="1" dirty="0" smtClean="0"/>
              <a:t>	III - o espólio, pelos tributos devidos pelo de </a:t>
            </a:r>
            <a:r>
              <a:rPr lang="pt-BR" sz="2400" b="1" dirty="0" err="1" smtClean="0"/>
              <a:t>cujus</a:t>
            </a:r>
            <a:r>
              <a:rPr lang="pt-BR" sz="2400" b="1" dirty="0" smtClean="0"/>
              <a:t> até a data da abertura da sucessão.</a:t>
            </a:r>
          </a:p>
          <a:p>
            <a:pPr algn="r">
              <a:buNone/>
            </a:pPr>
            <a:r>
              <a:rPr lang="pt-BR" sz="1600" b="1" dirty="0" smtClean="0"/>
              <a:t>(CTN)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500" dirty="0" smtClean="0"/>
              <a:t>PESSOALMENTE RESPONSÁVEIS: adquirente ou remitente</a:t>
            </a:r>
            <a:endParaRPr lang="pt-BR" sz="25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9001156" cy="5286388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rPr lang="pt-BR" sz="2400" b="1" u="sng" dirty="0" smtClean="0"/>
              <a:t>Extensão do inciso I, do Art. 131, do CTN: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dirty="0" smtClean="0"/>
              <a:t>Além dos bens imóveis;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dirty="0" smtClean="0"/>
              <a:t>Todas as espécies de bens;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dirty="0" smtClean="0"/>
              <a:t>Sem limitação quanto ao valor.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PESSOALMENTE RESPONSÁVEIS: sucessor e cônjuge meeiro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9001156" cy="5286388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rPr lang="pt-BR" sz="2400" b="1" u="sng" dirty="0" smtClean="0"/>
              <a:t>Extensão do inciso II, do Art. 131, do CTN: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dirty="0" smtClean="0"/>
              <a:t>Há limitação quanto ao valor:</a:t>
            </a:r>
          </a:p>
          <a:p>
            <a:pPr lvl="1"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dirty="0" smtClean="0"/>
              <a:t>Montante do quinhão do legado;</a:t>
            </a:r>
          </a:p>
          <a:p>
            <a:pPr lvl="1"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dirty="0" smtClean="0"/>
              <a:t>Montante do quinhão da meação.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PESSOALMENTE RESPONSÁVEIS: espólio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9001156" cy="5286388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rPr lang="pt-BR" sz="2400" b="1" u="sng" dirty="0" smtClean="0"/>
              <a:t>Extensão do inciso III, do Art. 131, do CTN:</a:t>
            </a:r>
          </a:p>
          <a:p>
            <a:pPr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dirty="0" smtClean="0"/>
              <a:t>Há limitação quanto ao valor:</a:t>
            </a:r>
          </a:p>
          <a:p>
            <a:pPr lvl="1"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dirty="0" smtClean="0"/>
              <a:t>Responde até suas próprias forças</a:t>
            </a:r>
          </a:p>
          <a:p>
            <a:pPr lvl="1" algn="just" eaLnBrk="1" hangingPunct="1">
              <a:lnSpc>
                <a:spcPct val="125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dirty="0" smtClean="0"/>
              <a:t>Isto é, o valor total do espólio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ALIENAÇÃO PESSOA DE DIREITO PRIVADO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9001156" cy="5286388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	</a:t>
            </a:r>
            <a:r>
              <a:rPr lang="pt-BR" sz="2000" b="1" dirty="0" smtClean="0"/>
              <a:t>Art. 133. A pessoa natural ou jurídica de direito privado que adquirir de outra, por qualquer título, fundo de comércio ou estabelecimento comercial, industrial ou profissional, e continuar a respectiva exploração, sob a mesma ou outra razão social ou sob firma ou nome individual, responde pelos tributos, relativos ao fundo ou estabelecimento adquirido, devidos até à data do ato:</a:t>
            </a:r>
          </a:p>
          <a:p>
            <a:pPr algn="just">
              <a:buNone/>
            </a:pPr>
            <a:endParaRPr lang="pt-BR" sz="2000" b="1" dirty="0" smtClean="0"/>
          </a:p>
          <a:p>
            <a:pPr algn="just">
              <a:buNone/>
            </a:pPr>
            <a:r>
              <a:rPr lang="pt-BR" sz="2000" b="1" dirty="0" smtClean="0"/>
              <a:t>	I - integralmente, se o alienante cessar a exploração do comércio, indústria ou atividade;</a:t>
            </a:r>
          </a:p>
          <a:p>
            <a:pPr algn="just">
              <a:buNone/>
            </a:pPr>
            <a:endParaRPr lang="pt-BR" sz="2000" b="1" dirty="0" smtClean="0"/>
          </a:p>
          <a:p>
            <a:pPr algn="just">
              <a:buNone/>
            </a:pPr>
            <a:r>
              <a:rPr lang="pt-BR" sz="2000" b="1" dirty="0" smtClean="0"/>
              <a:t>	II - subsidiariamente com o alienante, se este prosseguir na exploração ou iniciar dentro de seis meses a contar da data da alienação, nova atividade no mesmo ou em outro ramo de comércio, indústria ou profissão. (...)</a:t>
            </a:r>
          </a:p>
          <a:p>
            <a:pPr algn="r">
              <a:buNone/>
            </a:pPr>
            <a:r>
              <a:rPr lang="pt-BR" sz="1400" b="1" dirty="0" smtClean="0"/>
              <a:t>(CTN)</a:t>
            </a:r>
            <a:endParaRPr lang="pt-BR" sz="1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8929718" cy="5214950"/>
          </a:xfrm>
        </p:spPr>
        <p:txBody>
          <a:bodyPr/>
          <a:lstStyle/>
          <a:p>
            <a:pPr algn="just">
              <a:buNone/>
            </a:pPr>
            <a:r>
              <a:rPr lang="pt-BR" sz="2400" b="1" dirty="0" smtClean="0"/>
              <a:t>	(...)</a:t>
            </a:r>
          </a:p>
          <a:p>
            <a:pPr algn="just">
              <a:buNone/>
            </a:pPr>
            <a:endParaRPr lang="pt-BR" sz="2400" b="1" dirty="0" smtClean="0"/>
          </a:p>
          <a:p>
            <a:pPr algn="just">
              <a:buNone/>
            </a:pPr>
            <a:r>
              <a:rPr lang="pt-BR" sz="2400" b="1" dirty="0" smtClean="0"/>
              <a:t>	</a:t>
            </a:r>
            <a:r>
              <a:rPr lang="pt-BR" sz="2400" dirty="0" smtClean="0"/>
              <a:t>§ 1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 O disposto no </a:t>
            </a:r>
            <a:r>
              <a:rPr lang="pt-BR" sz="2400" b="1" dirty="0" smtClean="0"/>
              <a:t>caput </a:t>
            </a:r>
            <a:r>
              <a:rPr lang="pt-BR" sz="2400" dirty="0" smtClean="0"/>
              <a:t>deste artigo não se aplica na hipótese de alienação judicial: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I – em processo de falência;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II – de filial ou unidade produtiva isolada, em processo de recuperação judicial</a:t>
            </a:r>
          </a:p>
          <a:p>
            <a:pPr algn="just">
              <a:buNone/>
            </a:pPr>
            <a:endParaRPr lang="pt-BR" sz="2400" dirty="0" smtClean="0"/>
          </a:p>
          <a:p>
            <a:pPr algn="r">
              <a:buNone/>
            </a:pPr>
            <a:r>
              <a:rPr lang="pt-BR" sz="2400" dirty="0" smtClean="0"/>
              <a:t>	 </a:t>
            </a:r>
            <a:r>
              <a:rPr lang="pt-BR" sz="1600" b="1" dirty="0" smtClean="0"/>
              <a:t>(CTN)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5643578"/>
          </a:xfrm>
        </p:spPr>
        <p:txBody>
          <a:bodyPr/>
          <a:lstStyle/>
          <a:p>
            <a:pPr algn="just">
              <a:spcBef>
                <a:spcPts val="0"/>
              </a:spcBef>
              <a:buNone/>
            </a:pPr>
            <a:r>
              <a:rPr lang="pt-BR" sz="2400" b="1" dirty="0" smtClean="0"/>
              <a:t>	</a:t>
            </a:r>
            <a:r>
              <a:rPr lang="pt-BR" sz="2400" dirty="0" smtClean="0"/>
              <a:t>(...)</a:t>
            </a:r>
          </a:p>
          <a:p>
            <a:pPr algn="just">
              <a:spcBef>
                <a:spcPts val="0"/>
              </a:spcBef>
              <a:buNone/>
            </a:pPr>
            <a:r>
              <a:rPr lang="pt-BR" sz="2400" dirty="0" smtClean="0"/>
              <a:t>	§ 2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 Não se aplica o disposto no § 1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 deste artigo quando o adquirente for:</a:t>
            </a:r>
          </a:p>
          <a:p>
            <a:pPr algn="just">
              <a:spcBef>
                <a:spcPts val="0"/>
              </a:spcBef>
              <a:buNone/>
            </a:pPr>
            <a:r>
              <a:rPr lang="pt-BR" sz="2400" dirty="0" smtClean="0"/>
              <a:t>	I – sócio da sociedade falida ou em recuperação judicial, ou sociedade controlada pelo devedor falido ou em recuperação judicial</a:t>
            </a:r>
          </a:p>
          <a:p>
            <a:pPr algn="just">
              <a:spcBef>
                <a:spcPts val="0"/>
              </a:spcBef>
              <a:buNone/>
            </a:pPr>
            <a:endParaRPr lang="pt-BR" sz="2400" dirty="0" smtClean="0"/>
          </a:p>
          <a:p>
            <a:pPr algn="just">
              <a:spcBef>
                <a:spcPts val="0"/>
              </a:spcBef>
              <a:buNone/>
            </a:pPr>
            <a:r>
              <a:rPr lang="pt-BR" sz="2400" dirty="0" smtClean="0"/>
              <a:t>	II – parente, em linha reta ou colateral até o 4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 (quarto) grau, consangüíneo ou afim, do devedor falido ou em recuperação judicial ou de qualquer de seus sócios; ou </a:t>
            </a:r>
          </a:p>
          <a:p>
            <a:pPr algn="just">
              <a:spcBef>
                <a:spcPts val="0"/>
              </a:spcBef>
              <a:buNone/>
            </a:pPr>
            <a:endParaRPr lang="pt-BR" sz="2400" dirty="0" smtClean="0"/>
          </a:p>
          <a:p>
            <a:pPr algn="just">
              <a:spcBef>
                <a:spcPts val="0"/>
              </a:spcBef>
              <a:buNone/>
            </a:pPr>
            <a:r>
              <a:rPr lang="pt-BR" sz="2400" dirty="0" smtClean="0"/>
              <a:t>	III – identificado como agente do falido ou do devedor em recuperação judicial com o objetivo de fraudar a sucessão tributária.	</a:t>
            </a:r>
          </a:p>
          <a:p>
            <a:pPr algn="r">
              <a:buNone/>
            </a:pPr>
            <a:r>
              <a:rPr lang="pt-BR" sz="1600" b="1" dirty="0" smtClean="0"/>
              <a:t>(CTN)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RESPONSABILIDADE TOTAL OU SUPLETIVA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714356"/>
            <a:ext cx="8858280" cy="6143644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dirty="0" smtClean="0"/>
              <a:t>Art. 128, CTN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800" dirty="0" smtClean="0"/>
              <a:t>	Art. 128. Sem prejuízo do disposto neste capítulo, a lei pode atribuir de modo expresso a responsabilidade pelo crédito tributário a terceira pessoa, vinculada ao fato gerador da respectiva obrigação, excluindo a responsabilidade do contribuinte ou atribuindo-a a este em caráter supletivo do cumprimento total ou parcial da referida obrigação.</a:t>
            </a:r>
            <a:endParaRPr lang="pt-BR" sz="1800" b="1" dirty="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dirty="0" smtClean="0"/>
              <a:t>Responsabilidade total</a:t>
            </a:r>
          </a:p>
          <a:p>
            <a:pPr lvl="1"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b="1" dirty="0" smtClean="0"/>
              <a:t>excluindo dever do contribuinte (Ex: IR retido na fonte)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b="1" dirty="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dirty="0" smtClean="0"/>
              <a:t>Responsabilidade supletiva </a:t>
            </a:r>
            <a:r>
              <a:rPr lang="pt-BR" sz="1800" b="1" dirty="0" smtClean="0"/>
              <a:t>ou </a:t>
            </a:r>
            <a:r>
              <a:rPr lang="pt-BR" sz="2400" b="1" dirty="0" smtClean="0"/>
              <a:t>subsidiária</a:t>
            </a:r>
          </a:p>
          <a:p>
            <a:pPr lvl="1"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b="1" dirty="0" smtClean="0"/>
              <a:t>Responsável responde na inadimplência do contribuinte </a:t>
            </a:r>
            <a:r>
              <a:rPr lang="pt-BR" sz="1600" b="1" dirty="0" smtClean="0"/>
              <a:t>(Ex: Tutor)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8929718" cy="5214950"/>
          </a:xfrm>
        </p:spPr>
        <p:txBody>
          <a:bodyPr/>
          <a:lstStyle/>
          <a:p>
            <a:pPr algn="just">
              <a:buNone/>
            </a:pPr>
            <a:r>
              <a:rPr lang="pt-BR" sz="2400" b="1" dirty="0" smtClean="0"/>
              <a:t>	</a:t>
            </a:r>
            <a:r>
              <a:rPr lang="pt-BR" sz="2400" dirty="0" smtClean="0"/>
              <a:t>(...)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§ 3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 Em processo da falência, o produto da alienação judicial de empresa, filial ou unidade produtiva isolada permanecerá em conta de depósito à disposição do juízo de falência pelo prazo de 1 (um) ano, contado da data de alienação, somente podendo ser utilizado para o pagamento de créditos </a:t>
            </a:r>
            <a:r>
              <a:rPr lang="pt-BR" sz="2400" dirty="0" err="1" smtClean="0"/>
              <a:t>extraconcursais</a:t>
            </a:r>
            <a:r>
              <a:rPr lang="pt-BR" sz="2400" dirty="0" smtClean="0"/>
              <a:t> ou de créditos que preferem ao tributário. </a:t>
            </a:r>
          </a:p>
          <a:p>
            <a:pPr algn="r">
              <a:buNone/>
            </a:pPr>
            <a:r>
              <a:rPr lang="pt-BR" sz="1600" b="1" dirty="0" smtClean="0"/>
              <a:t>(CTN)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RESPONSABILIDADE DE TERCEIROS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8929718" cy="5214950"/>
          </a:xfrm>
        </p:spPr>
        <p:txBody>
          <a:bodyPr/>
          <a:lstStyle/>
          <a:p>
            <a:pPr algn="just">
              <a:buNone/>
            </a:pPr>
            <a:r>
              <a:rPr lang="pt-BR" sz="2400" b="1" dirty="0" smtClean="0"/>
              <a:t>	</a:t>
            </a:r>
            <a:r>
              <a:rPr lang="pt-BR" sz="2400" dirty="0" smtClean="0"/>
              <a:t> Art. 134. Nos casos de impossibilidade de exigência do cumprimento da obrigação principal pelo contribuinte, respondem solidariamente com este nos atos em que intervierem ou pelas omissões de que forem responsáveis:</a:t>
            </a:r>
          </a:p>
          <a:p>
            <a:pPr algn="just">
              <a:buNone/>
            </a:pPr>
            <a:r>
              <a:rPr lang="pt-BR" sz="2400" dirty="0" smtClean="0"/>
              <a:t>	I - os pais, pelos tributos devidos por seus filhos menores;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II - os tutores e curadores, pelos tributos devidos por seus tutelados ou curatelados;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III - os administradores de bens de terceiros, pelos tributos devidos por estes; (...)</a:t>
            </a:r>
          </a:p>
          <a:p>
            <a:pPr algn="just">
              <a:buNone/>
            </a:pPr>
            <a:r>
              <a:rPr lang="pt-BR" sz="2400" dirty="0" smtClean="0"/>
              <a:t>       </a:t>
            </a: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142984"/>
            <a:ext cx="8929718" cy="5715016"/>
          </a:xfrm>
        </p:spPr>
        <p:txBody>
          <a:bodyPr/>
          <a:lstStyle/>
          <a:p>
            <a:pPr algn="just">
              <a:buNone/>
            </a:pPr>
            <a:r>
              <a:rPr lang="pt-BR" sz="2400" b="1" dirty="0" smtClean="0"/>
              <a:t>	</a:t>
            </a:r>
            <a:r>
              <a:rPr lang="pt-BR" sz="2400" dirty="0" smtClean="0"/>
              <a:t> (...)</a:t>
            </a:r>
          </a:p>
          <a:p>
            <a:pPr algn="just">
              <a:buNone/>
            </a:pPr>
            <a:r>
              <a:rPr lang="pt-BR" sz="2400" dirty="0" smtClean="0"/>
              <a:t>	IV - o inventariante, pelos tributos devidos pelo espólio;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V - o síndico e o comissário, pelos tributos devidos pela massa falida ou pelo concordatário;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VI - os tabeliães, escrivães e demais serventuários de ofício, pelos tributos devidos sobre os atos praticados por eles, ou perante eles, em razão do seu ofício;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VII - os sócios, no caso de liquidação de sociedade de pessoas.</a:t>
            </a:r>
          </a:p>
          <a:p>
            <a:pPr algn="just">
              <a:buNone/>
            </a:pPr>
            <a:r>
              <a:rPr lang="pt-BR" sz="2400" dirty="0" smtClean="0"/>
              <a:t>	Parágrafo único. O disposto neste artigo só se aplica, em matéria de penalidades, às de caráter moratório.</a:t>
            </a: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RESPONSABILIDADE DE TERCEIROS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dirty="0" smtClean="0"/>
              <a:t>A responsabilidade de 3º </a:t>
            </a:r>
            <a:r>
              <a:rPr lang="pt-BR" sz="2400" b="1" dirty="0" smtClean="0">
                <a:cs typeface="Lucida Sans Unicode"/>
              </a:rPr>
              <a:t>≅ sanção aos pais </a:t>
            </a:r>
            <a:r>
              <a:rPr lang="pt-BR" sz="2000" b="1" dirty="0" smtClean="0">
                <a:cs typeface="Lucida Sans Unicode"/>
              </a:rPr>
              <a:t>(responsáveis)</a:t>
            </a: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b="1" dirty="0" smtClean="0">
              <a:cs typeface="Lucida Sans Unicode"/>
            </a:endParaRP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dirty="0" smtClean="0"/>
          </a:p>
        </p:txBody>
      </p:sp>
      <p:graphicFrame>
        <p:nvGraphicFramePr>
          <p:cNvPr id="9" name="Diagrama 8"/>
          <p:cNvGraphicFramePr/>
          <p:nvPr/>
        </p:nvGraphicFramePr>
        <p:xfrm>
          <a:off x="214282" y="1785926"/>
          <a:ext cx="8643998" cy="507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RESPONSABILIDADE DE TERCEIROS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dirty="0" smtClean="0"/>
              <a:t>A responsabilidade de 3º </a:t>
            </a:r>
            <a:r>
              <a:rPr lang="pt-BR" sz="2400" b="1" dirty="0" smtClean="0">
                <a:cs typeface="Lucida Sans Unicode"/>
              </a:rPr>
              <a:t>= </a:t>
            </a:r>
            <a:r>
              <a:rPr lang="pt-BR" sz="2400" b="1" u="sng" dirty="0" smtClean="0">
                <a:cs typeface="Lucida Sans Unicode"/>
              </a:rPr>
              <a:t>Responsabilidade Solidária com ordem de preferência</a:t>
            </a:r>
            <a:endParaRPr lang="pt-BR" sz="2000" b="1" u="sng" dirty="0" smtClean="0">
              <a:cs typeface="Lucida Sans Unicode"/>
            </a:endParaRP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b="1" dirty="0" smtClean="0">
              <a:cs typeface="Lucida Sans Unicode"/>
            </a:endParaRP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pt-BR" sz="2400" dirty="0" smtClean="0"/>
          </a:p>
        </p:txBody>
      </p:sp>
      <p:graphicFrame>
        <p:nvGraphicFramePr>
          <p:cNvPr id="9" name="Diagrama 8"/>
          <p:cNvGraphicFramePr/>
          <p:nvPr/>
        </p:nvGraphicFramePr>
        <p:xfrm>
          <a:off x="285720" y="1428736"/>
          <a:ext cx="8643998" cy="6215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RESPONSABILIDADE DE TERCEIROS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dirty="0" smtClean="0"/>
              <a:t>Condições para a responsabilidade de 3º:</a:t>
            </a:r>
            <a:endParaRPr lang="pt-BR" sz="2000" b="1" u="sng" dirty="0" smtClean="0">
              <a:cs typeface="Lucida Sans Unicode"/>
            </a:endParaRP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400" b="1" dirty="0" smtClean="0">
              <a:cs typeface="Lucida Sans Unicode"/>
            </a:endParaRPr>
          </a:p>
        </p:txBody>
      </p:sp>
      <p:graphicFrame>
        <p:nvGraphicFramePr>
          <p:cNvPr id="8" name="Diagrama 7"/>
          <p:cNvGraphicFramePr/>
          <p:nvPr/>
        </p:nvGraphicFramePr>
        <p:xfrm>
          <a:off x="142844" y="2143116"/>
          <a:ext cx="8858312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RESPONSABILIDADE DE TERCEIROS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b="1" dirty="0" smtClean="0"/>
              <a:t>Responsabilidade de 3º por:</a:t>
            </a:r>
            <a:endParaRPr lang="pt-BR" sz="2000" b="1" u="sng" dirty="0" smtClean="0">
              <a:cs typeface="Lucida Sans Unicode"/>
            </a:endParaRPr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400" b="1" dirty="0" smtClean="0">
              <a:cs typeface="Lucida Sans Unicode"/>
            </a:endParaRPr>
          </a:p>
        </p:txBody>
      </p:sp>
      <p:graphicFrame>
        <p:nvGraphicFramePr>
          <p:cNvPr id="9" name="Diagrama 8"/>
          <p:cNvGraphicFramePr/>
          <p:nvPr/>
        </p:nvGraphicFramePr>
        <p:xfrm>
          <a:off x="214282" y="2214554"/>
          <a:ext cx="8715436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	Art. 135. São pessoalmente responsáveis pelos créditos correspondentes a obrigações tributárias resultantes de atos praticados com excesso de poderes ou infração de lei, contrato social ou estatutos: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I - as pessoas referidas no artigo anterior;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II - os mandatários, prepostos e empregados;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III - os diretores, gerentes ou representantes de pessoas jurídicas de direito privado.</a:t>
            </a:r>
          </a:p>
          <a:p>
            <a:pPr algn="r">
              <a:buNone/>
            </a:pPr>
            <a:r>
              <a:rPr lang="pt-BR" sz="1600" dirty="0" smtClean="0"/>
              <a:t>(CTN)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RESPONSABILIDADE PESSOAL SUBSIDIÁRIA</a:t>
            </a:r>
            <a:endParaRPr lang="pt-BR" sz="28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/>
            <a:r>
              <a:rPr lang="pt-BR" sz="2400" dirty="0" smtClean="0"/>
              <a:t>Há quem entenda que não cabe cobrança daquele que naturalmente ocuparia o </a:t>
            </a:r>
            <a:r>
              <a:rPr lang="pt-BR" sz="2400" dirty="0" err="1" smtClean="0"/>
              <a:t>polo</a:t>
            </a:r>
            <a:r>
              <a:rPr lang="pt-BR" sz="2400" dirty="0" smtClean="0"/>
              <a:t> passivo da obrigação (filho menor, mandante, empresa etc.) </a:t>
            </a:r>
            <a:r>
              <a:rPr lang="pt-BR" sz="2400" dirty="0" smtClean="0">
                <a:latin typeface="Lucida Sans Unicode"/>
                <a:cs typeface="Lucida Sans Unicode"/>
              </a:rPr>
              <a:t>⇛</a:t>
            </a:r>
            <a:r>
              <a:rPr lang="pt-BR" sz="2400" dirty="0" smtClean="0"/>
              <a:t>  </a:t>
            </a:r>
            <a:r>
              <a:rPr lang="pt-BR" sz="2400" b="1" u="sng" dirty="0" smtClean="0"/>
              <a:t>prejudicados</a:t>
            </a:r>
          </a:p>
          <a:p>
            <a:pPr algn="just"/>
            <a:endParaRPr lang="pt-BR" sz="2400" b="1" u="sng" dirty="0" smtClean="0"/>
          </a:p>
          <a:p>
            <a:pPr algn="just"/>
            <a:r>
              <a:rPr lang="pt-BR" sz="2400" dirty="0" smtClean="0"/>
              <a:t>Jurisprudência </a:t>
            </a:r>
            <a:r>
              <a:rPr lang="pt-BR" sz="2400" dirty="0" smtClean="0">
                <a:latin typeface="Lucida Sans Unicode"/>
                <a:cs typeface="Lucida Sans Unicode"/>
              </a:rPr>
              <a:t>⇛</a:t>
            </a:r>
            <a:r>
              <a:rPr lang="pt-BR" sz="2400" dirty="0" smtClean="0"/>
              <a:t> responsabilidade subsidiária</a:t>
            </a:r>
          </a:p>
          <a:p>
            <a:pPr algn="just">
              <a:buNone/>
            </a:pPr>
            <a:r>
              <a:rPr lang="pt-BR" sz="2400" dirty="0" smtClean="0"/>
              <a:t>				  especialmente dos administradores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STJ </a:t>
            </a:r>
            <a:r>
              <a:rPr lang="pt-BR" sz="2400" dirty="0" smtClean="0">
                <a:latin typeface="Lucida Sans Unicode"/>
                <a:cs typeface="Lucida Sans Unicode"/>
              </a:rPr>
              <a:t>⇛</a:t>
            </a:r>
            <a:r>
              <a:rPr lang="pt-BR" sz="2400" dirty="0" smtClean="0"/>
              <a:t> não localizar empresa no endereço registrado:</a:t>
            </a:r>
          </a:p>
          <a:p>
            <a:pPr lvl="3" algn="just"/>
            <a:r>
              <a:rPr lang="pt-BR" sz="2000" dirty="0" smtClean="0"/>
              <a:t>Presume-se dissolução irregular</a:t>
            </a:r>
          </a:p>
          <a:p>
            <a:pPr algn="just"/>
            <a:endParaRPr lang="pt-BR" sz="2000" dirty="0" smtClean="0"/>
          </a:p>
          <a:p>
            <a:pPr lvl="3" algn="just"/>
            <a:r>
              <a:rPr lang="pt-BR" sz="2000" dirty="0" smtClean="0"/>
              <a:t>E, portanto, responsabilidade dos sócios</a:t>
            </a:r>
            <a:endParaRPr lang="pt-BR" sz="2000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RESPONSABILIDADE PESSOAL SUBSIDIÁRIA</a:t>
            </a:r>
            <a:endParaRPr lang="pt-BR" sz="28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/>
            <a:r>
              <a:rPr lang="pt-BR" sz="2400" dirty="0" smtClean="0"/>
              <a:t>Art. 136, do CTN </a:t>
            </a:r>
            <a:r>
              <a:rPr lang="pt-BR" sz="2400" dirty="0" smtClean="0">
                <a:cs typeface="Lucida Sans Unicode"/>
              </a:rPr>
              <a:t>⇛</a:t>
            </a:r>
            <a:r>
              <a:rPr lang="pt-BR" sz="2400" dirty="0" smtClean="0"/>
              <a:t> objetividade </a:t>
            </a:r>
            <a:r>
              <a:rPr lang="pt-BR" sz="2400" dirty="0" smtClean="0">
                <a:cs typeface="Lucida Sans Unicode"/>
              </a:rPr>
              <a:t>⇛</a:t>
            </a:r>
            <a:r>
              <a:rPr lang="pt-BR" sz="2400" b="1" u="sng" dirty="0" smtClean="0"/>
              <a:t>infrações tributárias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Art. 136. Salvo disposição de lei em contrário, a responsabilidade por infrações da legislação tributária independe da intenção do agente ou do responsável e da efetividade, natureza e extensão dos efeitos do ato.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(CTN)</a:t>
            </a:r>
            <a:endParaRPr lang="pt-BR" sz="2400" dirty="0" smtClean="0"/>
          </a:p>
          <a:p>
            <a:pPr algn="just"/>
            <a:endParaRPr lang="pt-BR" sz="2400" b="1" u="sng" dirty="0" smtClean="0"/>
          </a:p>
          <a:p>
            <a:pPr algn="just"/>
            <a:endParaRPr lang="pt-BR" sz="2400" dirty="0" smtClean="0"/>
          </a:p>
          <a:p>
            <a:pPr lvl="1" algn="just">
              <a:buNone/>
            </a:pPr>
            <a:endParaRPr lang="pt-BR" sz="2000" b="1" u="sng" dirty="0" smtClean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RESPONSABILIDADE OBJETIVA POR INFRAÇÕES</a:t>
            </a:r>
            <a:endParaRPr lang="pt-BR" sz="28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SUJEIÇÃO PASSIVA INDIRETA:  2ESPÉCIES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9"/>
            <a:ext cx="9001156" cy="4214822"/>
          </a:xfrm>
        </p:spPr>
        <p:txBody>
          <a:bodyPr/>
          <a:lstStyle/>
          <a:p>
            <a:r>
              <a:rPr lang="pt-BR" sz="2400" b="1" u="sng" dirty="0" smtClean="0"/>
              <a:t>POR SUBSTITUIÇÃO:</a:t>
            </a:r>
            <a:endParaRPr lang="pt-BR" sz="2400" b="1" u="sng" dirty="0" smtClean="0">
              <a:latin typeface="Lucida Sans Unicode"/>
              <a:cs typeface="Lucida Sans Unicode"/>
            </a:endParaRPr>
          </a:p>
          <a:p>
            <a:endParaRPr lang="pt-BR" sz="2400" b="1" u="sng" dirty="0" smtClean="0">
              <a:latin typeface="Lucida Sans Unicode"/>
              <a:cs typeface="Lucida Sans Unicode"/>
            </a:endParaRPr>
          </a:p>
          <a:p>
            <a:pPr lvl="1"/>
            <a:r>
              <a:rPr lang="pt-BR" sz="2000" b="1" dirty="0" smtClean="0">
                <a:cs typeface="Lucida Sans Unicode"/>
              </a:rPr>
              <a:t>3º </a:t>
            </a:r>
            <a:r>
              <a:rPr lang="pt-BR" sz="2000" dirty="0" smtClean="0">
                <a:cs typeface="Lucida Sans Unicode"/>
              </a:rPr>
              <a:t>=substituição imediata⇛ </a:t>
            </a:r>
            <a:r>
              <a:rPr lang="pt-BR" sz="2000" b="1" dirty="0" smtClean="0">
                <a:cs typeface="Lucida Sans Unicode"/>
              </a:rPr>
              <a:t>contribuinte</a:t>
            </a:r>
            <a:endParaRPr lang="pt-BR" sz="2000" b="1" dirty="0" smtClean="0"/>
          </a:p>
          <a:p>
            <a:endParaRPr lang="pt-BR" sz="2400" b="1" dirty="0" smtClean="0"/>
          </a:p>
          <a:p>
            <a:endParaRPr lang="pt-BR" sz="2400" b="1" dirty="0" smtClean="0"/>
          </a:p>
          <a:p>
            <a:r>
              <a:rPr lang="pt-BR" sz="2400" b="1" u="sng" dirty="0" smtClean="0"/>
              <a:t>POR TRANSFERÊNCIA: </a:t>
            </a:r>
          </a:p>
          <a:p>
            <a:endParaRPr lang="pt-BR" sz="2400" b="1" dirty="0" smtClean="0"/>
          </a:p>
          <a:p>
            <a:pPr lvl="1"/>
            <a:r>
              <a:rPr lang="pt-BR" sz="2000" b="1" dirty="0" smtClean="0">
                <a:cs typeface="Lucida Sans Unicode"/>
              </a:rPr>
              <a:t>3º </a:t>
            </a:r>
            <a:r>
              <a:rPr lang="pt-BR" sz="2000" dirty="0" smtClean="0">
                <a:cs typeface="Lucida Sans Unicode"/>
              </a:rPr>
              <a:t>=substituição por evento futuro⇛ </a:t>
            </a:r>
            <a:r>
              <a:rPr lang="pt-BR" sz="2000" b="1" dirty="0" smtClean="0">
                <a:cs typeface="Lucida Sans Unicode"/>
              </a:rPr>
              <a:t>contribuinte</a:t>
            </a:r>
            <a:endParaRPr lang="pt-BR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/>
            <a:r>
              <a:rPr lang="pt-BR" sz="2400" dirty="0" smtClean="0"/>
              <a:t>Independe, portanto, do:</a:t>
            </a:r>
          </a:p>
          <a:p>
            <a:pPr lvl="1" algn="just"/>
            <a:r>
              <a:rPr lang="pt-BR" sz="2000" dirty="0" smtClean="0"/>
              <a:t>Dolo </a:t>
            </a:r>
            <a:r>
              <a:rPr lang="pt-BR" sz="2000" dirty="0" smtClean="0">
                <a:cs typeface="Lucida Sans Unicode"/>
              </a:rPr>
              <a:t>⇛ </a:t>
            </a:r>
            <a:r>
              <a:rPr lang="pt-BR" sz="2000" dirty="0" smtClean="0"/>
              <a:t>lei </a:t>
            </a:r>
            <a:r>
              <a:rPr lang="pt-BR" sz="2000" dirty="0" smtClean="0">
                <a:cs typeface="Lucida Sans Unicode"/>
              </a:rPr>
              <a:t>⇛</a:t>
            </a:r>
            <a:r>
              <a:rPr lang="pt-BR" sz="2000" dirty="0" smtClean="0"/>
              <a:t> indicar dolo como configurador de ilícito tributário;</a:t>
            </a:r>
          </a:p>
          <a:p>
            <a:pPr lvl="1" algn="just"/>
            <a:endParaRPr lang="pt-BR" sz="2000" dirty="0" smtClean="0"/>
          </a:p>
          <a:p>
            <a:pPr lvl="1" algn="just"/>
            <a:r>
              <a:rPr lang="pt-BR" sz="2000" dirty="0" smtClean="0"/>
              <a:t>Existência ou extensão de algum dano causado pelo ato ilícito</a:t>
            </a:r>
          </a:p>
          <a:p>
            <a:pPr lvl="1" algn="just"/>
            <a:endParaRPr lang="pt-BR" sz="2000" dirty="0" smtClean="0"/>
          </a:p>
          <a:p>
            <a:pPr lvl="1" algn="just"/>
            <a:r>
              <a:rPr lang="pt-BR" sz="2000" dirty="0" smtClean="0"/>
              <a:t>Ex: Contribuinte esquece de emitir NF, mas recolhe os impostos devidos </a:t>
            </a:r>
            <a:r>
              <a:rPr lang="pt-BR" sz="2000" dirty="0" smtClean="0">
                <a:cs typeface="Lucida Sans Unicode"/>
              </a:rPr>
              <a:t>⇛</a:t>
            </a:r>
            <a:r>
              <a:rPr lang="pt-BR" sz="2000" dirty="0" smtClean="0"/>
              <a:t> não houve dolo nem dano ao fisco </a:t>
            </a:r>
            <a:r>
              <a:rPr lang="pt-BR" sz="2000" dirty="0" smtClean="0">
                <a:cs typeface="Lucida Sans Unicode"/>
              </a:rPr>
              <a:t>⇛ </a:t>
            </a:r>
            <a:r>
              <a:rPr lang="pt-BR" sz="2000" b="1" u="sng" dirty="0" smtClean="0"/>
              <a:t>multa pela não </a:t>
            </a:r>
            <a:r>
              <a:rPr lang="pt-BR" sz="2000" dirty="0" smtClean="0"/>
              <a:t>							      </a:t>
            </a:r>
            <a:r>
              <a:rPr lang="pt-BR" sz="2000" b="1" u="sng" dirty="0" smtClean="0"/>
              <a:t>emissão de NF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Art. 137, do CTN </a:t>
            </a:r>
            <a:r>
              <a:rPr lang="pt-BR" sz="2400" dirty="0" smtClean="0">
                <a:cs typeface="Lucida Sans Unicode"/>
              </a:rPr>
              <a:t>⇛</a:t>
            </a:r>
            <a:r>
              <a:rPr lang="pt-BR" sz="2400" dirty="0" smtClean="0"/>
              <a:t> salienta a responsabilidade por dolo</a:t>
            </a:r>
            <a:endParaRPr lang="pt-BR" sz="2400" b="1" u="sng" dirty="0" smtClean="0"/>
          </a:p>
          <a:p>
            <a:pPr algn="just"/>
            <a:endParaRPr lang="pt-BR" sz="2400" b="1" u="sng" dirty="0" smtClean="0"/>
          </a:p>
          <a:p>
            <a:pPr algn="just"/>
            <a:endParaRPr lang="pt-BR" sz="2400" dirty="0" smtClean="0"/>
          </a:p>
          <a:p>
            <a:pPr lvl="1" algn="just">
              <a:buNone/>
            </a:pPr>
            <a:endParaRPr lang="pt-BR" sz="2000" b="1" u="sng" dirty="0" smtClean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RESPONSABILIDADE OBJETIVA POR INFRAÇÕES</a:t>
            </a:r>
            <a:endParaRPr lang="pt-BR" sz="28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/>
            <a:r>
              <a:rPr lang="pt-BR" sz="2400" dirty="0" smtClean="0"/>
              <a:t>Art. 138, do CTN </a:t>
            </a:r>
            <a:r>
              <a:rPr lang="pt-BR" sz="2400" dirty="0" smtClean="0">
                <a:cs typeface="Lucida Sans Unicode"/>
              </a:rPr>
              <a:t>⇛</a:t>
            </a:r>
            <a:r>
              <a:rPr lang="pt-BR" sz="2400" dirty="0" smtClean="0"/>
              <a:t> Denúncia espontânea:</a:t>
            </a:r>
          </a:p>
          <a:p>
            <a:pPr lvl="1" algn="just"/>
            <a:r>
              <a:rPr lang="pt-BR" sz="2000" dirty="0" smtClean="0"/>
              <a:t>exclui responsabilidade por infrações</a:t>
            </a:r>
            <a:endParaRPr lang="pt-BR" sz="2000" b="1" u="sng" dirty="0" smtClean="0"/>
          </a:p>
          <a:p>
            <a:pPr algn="just">
              <a:buNone/>
            </a:pPr>
            <a:r>
              <a:rPr lang="pt-BR" sz="2200" dirty="0" smtClean="0"/>
              <a:t>	</a:t>
            </a:r>
          </a:p>
          <a:p>
            <a:pPr algn="just">
              <a:buNone/>
            </a:pPr>
            <a:r>
              <a:rPr lang="pt-BR" sz="2200" dirty="0" smtClean="0"/>
              <a:t>	“Art. 138. A responsabilidade é excluída pela denúncia espontânea da infração, acompanhada, se for o caso, do pagamento do tributo devido e dos juros de mora, ou do depósito da importância arbitrada pela autoridade administrativa, quando o montante do tributo dependa de apuração.</a:t>
            </a:r>
          </a:p>
          <a:p>
            <a:pPr algn="just">
              <a:buNone/>
            </a:pPr>
            <a:endParaRPr lang="pt-BR" sz="2200" dirty="0" smtClean="0"/>
          </a:p>
          <a:p>
            <a:pPr algn="just">
              <a:buNone/>
            </a:pPr>
            <a:r>
              <a:rPr lang="pt-BR" sz="2200" dirty="0" smtClean="0"/>
              <a:t>	Parágrafo único. Não se considera espontânea a denúncia apresentada após o início de qualquer procedimento administrativo ou medida de fiscalização, relacionados com a infração.”</a:t>
            </a:r>
          </a:p>
          <a:p>
            <a:pPr lvl="1" algn="just">
              <a:buNone/>
            </a:pPr>
            <a:endParaRPr lang="pt-BR" sz="2000" b="1" u="sng" dirty="0" smtClean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200" dirty="0" smtClean="0"/>
              <a:t>DENÚNCIA ESPONTÂNEA: EXCUDENTE DE RESPONSABILIDADE</a:t>
            </a:r>
            <a:endParaRPr lang="pt-BR" sz="2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/>
            <a:r>
              <a:rPr lang="pt-BR" sz="2400" b="1" dirty="0" smtClean="0"/>
              <a:t>TFR Súmula nº 208</a:t>
            </a:r>
            <a:r>
              <a:rPr lang="pt-BR" sz="2400" dirty="0" smtClean="0"/>
              <a:t> (13-05-1986 - DJ 22-05-86)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b="1" dirty="0" smtClean="0"/>
              <a:t>	“</a:t>
            </a:r>
            <a:r>
              <a:rPr lang="pt-BR" sz="2400" dirty="0" smtClean="0"/>
              <a:t>A simples confissão da dívida, acompanhada do seu pedido de parcelamento, não configura denúncia espontânea.”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b="1" dirty="0" smtClean="0"/>
              <a:t>Para que haja afastamento de multa:</a:t>
            </a:r>
          </a:p>
          <a:p>
            <a:pPr algn="just"/>
            <a:endParaRPr lang="pt-BR" sz="2400" dirty="0" smtClean="0"/>
          </a:p>
          <a:p>
            <a:pPr lvl="1" algn="just"/>
            <a:r>
              <a:rPr lang="pt-BR" sz="2400" dirty="0" smtClean="0"/>
              <a:t>Pagar integralmente o tributo + juros</a:t>
            </a:r>
          </a:p>
          <a:p>
            <a:pPr algn="just"/>
            <a:endParaRPr lang="pt-BR" sz="2400" b="1" u="sng" dirty="0" smtClean="0"/>
          </a:p>
          <a:p>
            <a:pPr algn="just"/>
            <a:endParaRPr lang="pt-BR" sz="2400" dirty="0" smtClean="0"/>
          </a:p>
          <a:p>
            <a:pPr lvl="1" algn="just">
              <a:buNone/>
            </a:pPr>
            <a:endParaRPr lang="pt-BR" sz="2000" b="1" u="sng" dirty="0" smtClean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200" dirty="0" smtClean="0"/>
              <a:t>DENÚNCIA ESPONTÂNEA: EXCUDENTE DE RESPONSABILIDADE</a:t>
            </a:r>
            <a:endParaRPr lang="pt-BR" sz="2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>
              <a:buNone/>
            </a:pPr>
            <a:r>
              <a:rPr lang="pt-BR" sz="2400" b="1" dirty="0" smtClean="0"/>
              <a:t>	Judiciário tem afastado o benefício da denúncia espontânea nos seguintes casos:</a:t>
            </a:r>
          </a:p>
          <a:p>
            <a:pPr algn="just"/>
            <a:endParaRPr lang="pt-BR" sz="2400" b="1" u="sng" dirty="0" smtClean="0"/>
          </a:p>
          <a:p>
            <a:pPr algn="just"/>
            <a:r>
              <a:rPr lang="pt-BR" sz="2400" b="1" u="sng" dirty="0" smtClean="0"/>
              <a:t>Obrigações puramente formais </a:t>
            </a:r>
            <a:r>
              <a:rPr lang="pt-BR" sz="2400" b="1" dirty="0" smtClean="0">
                <a:latin typeface="Lucida Sans Unicode"/>
                <a:cs typeface="Lucida Sans Unicode"/>
              </a:rPr>
              <a:t>⇛ declaração do IR 						         extemporaneamente</a:t>
            </a:r>
          </a:p>
          <a:p>
            <a:pPr algn="just"/>
            <a:endParaRPr lang="pt-BR" sz="2400" b="1" dirty="0" smtClean="0">
              <a:latin typeface="Lucida Sans Unicode"/>
              <a:cs typeface="Lucida Sans Unicode"/>
            </a:endParaRPr>
          </a:p>
          <a:p>
            <a:pPr algn="just"/>
            <a:r>
              <a:rPr lang="pt-BR" sz="2400" b="1" u="sng" dirty="0" smtClean="0">
                <a:latin typeface="Lucida Sans Unicode"/>
                <a:cs typeface="Lucida Sans Unicode"/>
              </a:rPr>
              <a:t>Tributos lançados por homologação </a:t>
            </a:r>
            <a:r>
              <a:rPr lang="pt-BR" sz="2400" b="1" dirty="0" smtClean="0">
                <a:latin typeface="Lucida Sans Unicode"/>
                <a:cs typeface="Lucida Sans Unicode"/>
              </a:rPr>
              <a:t>⇛ não recolhidos</a:t>
            </a:r>
          </a:p>
          <a:p>
            <a:pPr algn="just"/>
            <a:endParaRPr lang="pt-BR" sz="2400" b="1" dirty="0" smtClean="0">
              <a:latin typeface="Lucida Sans Unicode"/>
              <a:cs typeface="Lucida Sans Unicode"/>
            </a:endParaRPr>
          </a:p>
          <a:p>
            <a:pPr algn="just">
              <a:buNone/>
            </a:pPr>
            <a:r>
              <a:rPr lang="pt-BR" sz="2400" b="1" dirty="0" smtClean="0">
                <a:latin typeface="Lucida Sans Unicode"/>
                <a:cs typeface="Lucida Sans Unicode"/>
              </a:rPr>
              <a:t>	Em ambos os casos serão devidas as penalidades (multas moratórias e </a:t>
            </a:r>
            <a:r>
              <a:rPr lang="pt-BR" sz="2400" b="1" dirty="0" err="1" smtClean="0">
                <a:latin typeface="Lucida Sans Unicode"/>
                <a:cs typeface="Lucida Sans Unicode"/>
              </a:rPr>
              <a:t>sancionatórias</a:t>
            </a:r>
            <a:r>
              <a:rPr lang="pt-BR" sz="2400" b="1" dirty="0" smtClean="0">
                <a:latin typeface="Lucida Sans Unicode"/>
                <a:cs typeface="Lucida Sans Unicode"/>
              </a:rPr>
              <a:t>)</a:t>
            </a:r>
            <a:endParaRPr lang="pt-BR" sz="2000" b="1" dirty="0" smtClean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200" dirty="0" smtClean="0"/>
              <a:t>DENÚNCIA ESPONTÂNEA: EXCUDENTE DE RESPONSABILIDADE</a:t>
            </a:r>
            <a:endParaRPr lang="pt-BR" sz="2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40964" name="Espaço Reservado para Número de Slide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66C8A7-14E1-42AB-8E85-84734ECE0125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pt-BR"/>
          </a:p>
        </p:txBody>
      </p:sp>
      <p:sp>
        <p:nvSpPr>
          <p:cNvPr id="40965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000" dirty="0" smtClean="0"/>
              <a:t>SUJEIÇÃO PASSIVA INDIRETA POR SUBSTITUIÇÃO</a:t>
            </a:r>
            <a:endParaRPr lang="pt-BR" sz="30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9"/>
            <a:ext cx="9001156" cy="4214822"/>
          </a:xfrm>
        </p:spPr>
        <p:txBody>
          <a:bodyPr/>
          <a:lstStyle/>
          <a:p>
            <a:pPr algn="just"/>
            <a:r>
              <a:rPr lang="pt-BR" sz="2400" b="1" dirty="0" smtClean="0"/>
              <a:t>A lei de imediato indica um 3º para figurar no </a:t>
            </a:r>
            <a:r>
              <a:rPr lang="pt-BR" sz="2400" b="1" dirty="0" err="1" smtClean="0"/>
              <a:t>polo</a:t>
            </a:r>
            <a:r>
              <a:rPr lang="pt-BR" sz="2400" b="1" dirty="0" smtClean="0"/>
              <a:t> passivo da relação obrigacional, em substituição àquele que naturalmente deveria ocupá-lo: o </a:t>
            </a:r>
            <a:r>
              <a:rPr lang="pt-BR" sz="2400" b="1" u="sng" dirty="0" smtClean="0"/>
              <a:t>contribuinte</a:t>
            </a:r>
          </a:p>
          <a:p>
            <a:pPr algn="just"/>
            <a:endParaRPr lang="pt-BR" sz="2400" b="1" u="sng" dirty="0" smtClean="0"/>
          </a:p>
          <a:p>
            <a:pPr algn="just"/>
            <a:r>
              <a:rPr lang="pt-BR" sz="2400" b="1" dirty="0" smtClean="0"/>
              <a:t>Ex: responsabilidade da empresa empregadora recolher o IR sobre os salários, retendo o tributo na fonte</a:t>
            </a:r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Desde FG </a:t>
            </a:r>
            <a:r>
              <a:rPr lang="pt-BR" sz="1600" dirty="0" smtClean="0"/>
              <a:t>=empresa figura no pólo passivo por substituição</a:t>
            </a:r>
            <a:r>
              <a:rPr lang="pt-BR" sz="1600" dirty="0" smtClean="0">
                <a:cs typeface="Lucida Sans Unicode"/>
              </a:rPr>
              <a:t>⇛</a:t>
            </a:r>
            <a:r>
              <a:rPr lang="pt-BR" sz="1600" dirty="0" smtClean="0"/>
              <a:t>  </a:t>
            </a:r>
            <a:r>
              <a:rPr lang="pt-BR" sz="2400" b="1" dirty="0" smtClean="0"/>
              <a:t>empregado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900" dirty="0" smtClean="0"/>
              <a:t>SUJEIÇÃO PASSIVA INDIRETA POR TRANSFERÊNCIA</a:t>
            </a:r>
            <a:endParaRPr lang="pt-BR" sz="29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9"/>
            <a:ext cx="9001156" cy="4214822"/>
          </a:xfrm>
        </p:spPr>
        <p:txBody>
          <a:bodyPr/>
          <a:lstStyle/>
          <a:p>
            <a:pPr algn="just"/>
            <a:r>
              <a:rPr lang="pt-BR" sz="2400" b="1" dirty="0" smtClean="0"/>
              <a:t>A obrigação nasce em face do contribuinte, mas é transferida a um 3º devido a um evento futuro</a:t>
            </a:r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Ex: Responsabilidade do herdeiro que, por conta da morte do contribuinte, passa a ser o sujeito passivo dos tributos devidos pelo </a:t>
            </a:r>
            <a:r>
              <a:rPr lang="pt-BR" sz="2400" b="1" i="1" dirty="0" smtClean="0"/>
              <a:t>de </a:t>
            </a:r>
            <a:r>
              <a:rPr lang="pt-BR" sz="2400" b="1" i="1" dirty="0" err="1" smtClean="0"/>
              <a:t>cujus</a:t>
            </a:r>
            <a:endParaRPr lang="pt-BR" sz="2400" b="1" dirty="0" smtClean="0"/>
          </a:p>
          <a:p>
            <a:pPr algn="just"/>
            <a:endParaRPr lang="pt-BR" sz="2400" b="1" i="1" dirty="0" smtClean="0"/>
          </a:p>
          <a:p>
            <a:pPr algn="just"/>
            <a:r>
              <a:rPr lang="pt-BR" sz="2400" b="1" dirty="0" smtClean="0"/>
              <a:t>OT contribuinte </a:t>
            </a:r>
            <a:r>
              <a:rPr lang="pt-BR" sz="2000" dirty="0" smtClean="0"/>
              <a:t>=evento futuro (morte) transfere</a:t>
            </a:r>
            <a:r>
              <a:rPr lang="pt-BR" sz="2000" dirty="0" smtClean="0">
                <a:cs typeface="Lucida Sans Unicode"/>
              </a:rPr>
              <a:t>⇛</a:t>
            </a:r>
            <a:r>
              <a:rPr lang="pt-BR" sz="2000" dirty="0" smtClean="0"/>
              <a:t> </a:t>
            </a:r>
            <a:r>
              <a:rPr lang="pt-BR" sz="2400" b="1" dirty="0" smtClean="0"/>
              <a:t>Herdeiro</a:t>
            </a:r>
            <a:endParaRPr lang="pt-BR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900" dirty="0" smtClean="0"/>
              <a:t>SUBSTITUIÇÃO TRIBUTÁRIA PARA FRENTE</a:t>
            </a:r>
            <a:endParaRPr lang="pt-BR" sz="29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9"/>
            <a:ext cx="9001156" cy="4214822"/>
          </a:xfrm>
        </p:spPr>
        <p:txBody>
          <a:bodyPr/>
          <a:lstStyle/>
          <a:p>
            <a:pPr algn="just"/>
            <a:r>
              <a:rPr lang="pt-BR" sz="2400" b="1" dirty="0" smtClean="0"/>
              <a:t>Existe antes da ocorrência do fato gerador </a:t>
            </a:r>
            <a:r>
              <a:rPr lang="pt-BR" sz="2400" b="1" dirty="0" smtClean="0">
                <a:latin typeface="Lucida Sans Unicode"/>
                <a:cs typeface="Lucida Sans Unicode"/>
              </a:rPr>
              <a:t>⇛ </a:t>
            </a:r>
            <a:r>
              <a:rPr lang="pt-BR" sz="1600" b="1" dirty="0" smtClean="0"/>
              <a:t>Art. 150,§7º, CF</a:t>
            </a:r>
            <a:endParaRPr lang="pt-BR" sz="2400" b="1" dirty="0" smtClean="0"/>
          </a:p>
          <a:p>
            <a:pPr algn="just"/>
            <a:endParaRPr lang="pt-BR" sz="2400" b="1" dirty="0" smtClean="0"/>
          </a:p>
          <a:p>
            <a:pPr algn="just">
              <a:buNone/>
            </a:pPr>
            <a:r>
              <a:rPr lang="pt-BR" sz="2000" b="1" dirty="0" smtClean="0"/>
              <a:t>	“Art. 150. Sem prejuízo de outras garantias asseguradas ao contribuinte, é vedado à União, aos Estados, ao Distrito Federal e aos Municípios:</a:t>
            </a:r>
          </a:p>
          <a:p>
            <a:pPr algn="just">
              <a:buNone/>
            </a:pPr>
            <a:r>
              <a:rPr lang="pt-BR" sz="2000" b="1" dirty="0" smtClean="0"/>
              <a:t>	(...)</a:t>
            </a:r>
          </a:p>
          <a:p>
            <a:pPr algn="just">
              <a:buNone/>
            </a:pPr>
            <a:r>
              <a:rPr lang="pt-BR" sz="2000" b="1" dirty="0" smtClean="0"/>
              <a:t>	7.º A lei poderá atribuir a sujeito passivo de obrigação tributária a condição de responsável pelo pagamento de imposto ou contribuição, cujo fato gerador deva ocorrer posteriormente, assegurada a imediata e preferencial restituição da quantia paga, caso não se realize o fato gerador presumido.”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SUBSTITUIÇÃO TRIBUTÁRIA PARA FRENTE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8858280" cy="4786321"/>
          </a:xfrm>
        </p:spPr>
        <p:txBody>
          <a:bodyPr/>
          <a:lstStyle/>
          <a:p>
            <a:pPr algn="just"/>
            <a:r>
              <a:rPr lang="pt-BR" sz="2400" b="1" dirty="0" smtClean="0"/>
              <a:t>Ex: montadoras de veículos ao vender o carro para as concessionárias já recolhem  o ICMS, o qual seria devido na venda ao consumidor final</a:t>
            </a:r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Há um adiantamento no recolhimento antes da ocorrência do FG </a:t>
            </a:r>
            <a:r>
              <a:rPr lang="pt-BR" sz="2400" b="1" dirty="0" smtClean="0">
                <a:latin typeface="Lucida Sans Unicode"/>
                <a:cs typeface="Lucida Sans Unicode"/>
              </a:rPr>
              <a:t>⇛</a:t>
            </a:r>
            <a:r>
              <a:rPr lang="pt-BR" sz="2400" b="1" dirty="0" smtClean="0"/>
              <a:t> venda do carro ao consumidor final</a:t>
            </a:r>
          </a:p>
          <a:p>
            <a:pPr algn="just"/>
            <a:endParaRPr lang="pt-BR" sz="2400" b="1" dirty="0" smtClean="0"/>
          </a:p>
          <a:p>
            <a:pPr algn="just"/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SUBSTITUIÇÃO TRIBUTÁRIA PARA FRENTE: DEVOLUÇÃO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8858280" cy="4786321"/>
          </a:xfrm>
        </p:spPr>
        <p:txBody>
          <a:bodyPr/>
          <a:lstStyle/>
          <a:p>
            <a:pPr algn="just"/>
            <a:r>
              <a:rPr lang="pt-BR" sz="2400" b="1" dirty="0" smtClean="0"/>
              <a:t>STF </a:t>
            </a:r>
            <a:r>
              <a:rPr lang="pt-BR" sz="2400" b="1" dirty="0" smtClean="0">
                <a:cs typeface="Lucida Sans Unicode"/>
              </a:rPr>
              <a:t>⇛</a:t>
            </a:r>
            <a:r>
              <a:rPr lang="pt-BR" sz="2400" b="1" dirty="0" smtClean="0"/>
              <a:t> entende pela devolução da quantia “adiantada” apenas no caso da não ocorrência do fato gerador futuro</a:t>
            </a:r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STF </a:t>
            </a:r>
            <a:r>
              <a:rPr lang="pt-BR" sz="2400" b="1" dirty="0" smtClean="0">
                <a:cs typeface="Lucida Sans Unicode"/>
              </a:rPr>
              <a:t>⇛</a:t>
            </a:r>
            <a:r>
              <a:rPr lang="pt-BR" sz="2400" b="1" dirty="0" smtClean="0"/>
              <a:t> Venda $ </a:t>
            </a:r>
            <a:r>
              <a:rPr lang="pt-BR" sz="2400" b="1" dirty="0" smtClean="0">
                <a:cs typeface="Lucida Sans Unicode"/>
              </a:rPr>
              <a:t>⇓ ⇛ não há devolução ⇛ FG ocorreu</a:t>
            </a:r>
            <a:endParaRPr lang="pt-BR" sz="2400" b="1" dirty="0" smtClean="0"/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Entendimentos: STF ≠ STJ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400" dirty="0" smtClean="0"/>
              <a:t>SUBSTITUIÇÃO TRIBUTÁRIA PARA FRENTE: DEVOLUÇÃO</a:t>
            </a:r>
            <a:endParaRPr lang="pt-BR" sz="24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8858280" cy="4786321"/>
          </a:xfrm>
        </p:spPr>
        <p:txBody>
          <a:bodyPr/>
          <a:lstStyle/>
          <a:p>
            <a:pPr algn="just"/>
            <a:r>
              <a:rPr lang="pt-BR" sz="2400" b="1" dirty="0" smtClean="0"/>
              <a:t>STJ </a:t>
            </a:r>
            <a:r>
              <a:rPr lang="pt-BR" sz="1600" dirty="0" smtClean="0"/>
              <a:t>=aplicação decisão STF </a:t>
            </a:r>
            <a:r>
              <a:rPr lang="pt-BR" sz="1600" dirty="0" smtClean="0">
                <a:cs typeface="Lucida Sans Unicode"/>
              </a:rPr>
              <a:t>⇛</a:t>
            </a:r>
            <a:r>
              <a:rPr lang="pt-BR" sz="1600" dirty="0" smtClean="0"/>
              <a:t> </a:t>
            </a:r>
            <a:r>
              <a:rPr lang="pt-BR" sz="2400" b="1" dirty="0" smtClean="0"/>
              <a:t>signatários Convênio ICMS 13/97</a:t>
            </a:r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STJ </a:t>
            </a:r>
            <a:r>
              <a:rPr lang="pt-BR" sz="1200" b="1" dirty="0" smtClean="0"/>
              <a:t>=entende pela devolução das ≠s</a:t>
            </a:r>
            <a:r>
              <a:rPr lang="pt-BR" sz="1200" b="1" dirty="0" smtClean="0">
                <a:cs typeface="Lucida Sans Unicode"/>
              </a:rPr>
              <a:t>⇛</a:t>
            </a:r>
            <a:r>
              <a:rPr lang="pt-BR" sz="1200" b="1" dirty="0" smtClean="0"/>
              <a:t> </a:t>
            </a:r>
            <a:r>
              <a:rPr lang="pt-BR" sz="2400" b="1" dirty="0" smtClean="0"/>
              <a:t>não signatários (SP, PR, SC e PE)</a:t>
            </a:r>
          </a:p>
          <a:p>
            <a:pPr algn="just"/>
            <a:endParaRPr lang="pt-BR" sz="2400" b="1" dirty="0" smtClean="0"/>
          </a:p>
          <a:p>
            <a:pPr algn="just"/>
            <a:endParaRPr lang="pt-BR" sz="2400" b="1" dirty="0" smtClean="0"/>
          </a:p>
          <a:p>
            <a:pPr algn="ctr">
              <a:buNone/>
            </a:pPr>
            <a:r>
              <a:rPr lang="pt-BR" sz="2400" b="1" dirty="0" smtClean="0">
                <a:hlinkClick r:id="rId2" action="ppaction://hlinkfile"/>
              </a:rPr>
              <a:t>CONVÊNIO ICMS 13.</a:t>
            </a:r>
            <a:r>
              <a:rPr lang="pt-BR" sz="2400" b="1" dirty="0" err="1" smtClean="0">
                <a:hlinkClick r:id="rId2" action="ppaction://hlinkfile"/>
              </a:rPr>
              <a:t>doc</a:t>
            </a:r>
            <a:endParaRPr lang="pt-BR" sz="2400" b="1" dirty="0" smtClean="0"/>
          </a:p>
          <a:p>
            <a:pPr algn="just"/>
            <a:endParaRPr lang="pt-BR" sz="2400" b="1" dirty="0" smtClean="0"/>
          </a:p>
          <a:p>
            <a:pPr algn="just">
              <a:buNone/>
            </a:pPr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2885</TotalTime>
  <Words>836</Words>
  <Application>Microsoft Office PowerPoint</Application>
  <PresentationFormat>Apresentação na tela (4:3)</PresentationFormat>
  <Paragraphs>273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Concurso</vt:lpstr>
      <vt:lpstr>DISCIPLINA: Direito Tributário</vt:lpstr>
      <vt:lpstr>RESPONSABILIDADE TOTAL OU SUPLETIVA</vt:lpstr>
      <vt:lpstr>SUJEIÇÃO PASSIVA INDIRETA:  2ESPÉCIES</vt:lpstr>
      <vt:lpstr>SUJEIÇÃO PASSIVA INDIRETA POR SUBSTITUIÇÃO</vt:lpstr>
      <vt:lpstr>SUJEIÇÃO PASSIVA INDIRETA POR TRANSFERÊNCIA</vt:lpstr>
      <vt:lpstr>SUBSTITUIÇÃO TRIBUTÁRIA PARA FRENTE</vt:lpstr>
      <vt:lpstr>SUBSTITUIÇÃO TRIBUTÁRIA PARA FRENTE</vt:lpstr>
      <vt:lpstr>SUBSTITUIÇÃO TRIBUTÁRIA PARA FRENTE: DEVOLUÇÃO</vt:lpstr>
      <vt:lpstr>SUBSTITUIÇÃO TRIBUTÁRIA PARA FRENTE: DEVOLUÇÃO</vt:lpstr>
      <vt:lpstr>RESPONSABILIDADE DOS SUCESSORES</vt:lpstr>
      <vt:lpstr>Slide 11</vt:lpstr>
      <vt:lpstr>ARREMATAÇÃO</vt:lpstr>
      <vt:lpstr>PESSOALMENTE RESPONSÁVEIS</vt:lpstr>
      <vt:lpstr>PESSOALMENTE RESPONSÁVEIS: adquirente ou remitente</vt:lpstr>
      <vt:lpstr>PESSOALMENTE RESPONSÁVEIS: sucessor e cônjuge meeiro</vt:lpstr>
      <vt:lpstr>PESSOALMENTE RESPONSÁVEIS: espólio</vt:lpstr>
      <vt:lpstr>ALIENAÇÃO PESSOA DE DIREITO PRIVADO</vt:lpstr>
      <vt:lpstr>Slide 18</vt:lpstr>
      <vt:lpstr>Slide 19</vt:lpstr>
      <vt:lpstr>Slide 20</vt:lpstr>
      <vt:lpstr>RESPONSABILIDADE DE TERCEIROS</vt:lpstr>
      <vt:lpstr>Slide 22</vt:lpstr>
      <vt:lpstr>RESPONSABILIDADE DE TERCEIROS</vt:lpstr>
      <vt:lpstr>RESPONSABILIDADE DE TERCEIROS</vt:lpstr>
      <vt:lpstr>RESPONSABILIDADE DE TERCEIROS</vt:lpstr>
      <vt:lpstr>RESPONSABILIDADE DE TERCEIROS</vt:lpstr>
      <vt:lpstr>RESPONSABILIDADE PESSOAL SUBSIDIÁRIA</vt:lpstr>
      <vt:lpstr>RESPONSABILIDADE PESSOAL SUBSIDIÁRIA</vt:lpstr>
      <vt:lpstr>RESPONSABILIDADE OBJETIVA POR INFRAÇÕES</vt:lpstr>
      <vt:lpstr>RESPONSABILIDADE OBJETIVA POR INFRAÇÕES</vt:lpstr>
      <vt:lpstr>DENÚNCIA ESPONTÂNEA: EXCUDENTE DE RESPONSABILIDADE</vt:lpstr>
      <vt:lpstr>DENÚNCIA ESPONTÂNEA: EXCUDENTE DE RESPONSABILIDADE</vt:lpstr>
      <vt:lpstr>DENÚNCIA ESPONTÂNEA: EXCUDENTE DE RESPONSABILIDADE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412</cp:revision>
  <dcterms:created xsi:type="dcterms:W3CDTF">2011-02-08T02:22:21Z</dcterms:created>
  <dcterms:modified xsi:type="dcterms:W3CDTF">2012-05-31T17:57:59Z</dcterms:modified>
</cp:coreProperties>
</file>