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0"/>
  </p:notesMasterIdLst>
  <p:sldIdLst>
    <p:sldId id="503" r:id="rId2"/>
    <p:sldId id="468" r:id="rId3"/>
    <p:sldId id="415" r:id="rId4"/>
    <p:sldId id="486" r:id="rId5"/>
    <p:sldId id="485" r:id="rId6"/>
    <p:sldId id="487" r:id="rId7"/>
    <p:sldId id="488" r:id="rId8"/>
    <p:sldId id="489" r:id="rId9"/>
    <p:sldId id="439" r:id="rId10"/>
    <p:sldId id="490" r:id="rId11"/>
    <p:sldId id="491" r:id="rId12"/>
    <p:sldId id="469" r:id="rId13"/>
    <p:sldId id="492" r:id="rId14"/>
    <p:sldId id="493" r:id="rId15"/>
    <p:sldId id="494" r:id="rId16"/>
    <p:sldId id="472" r:id="rId17"/>
    <p:sldId id="478" r:id="rId18"/>
    <p:sldId id="479" r:id="rId19"/>
    <p:sldId id="495" r:id="rId20"/>
    <p:sldId id="496" r:id="rId21"/>
    <p:sldId id="480" r:id="rId22"/>
    <p:sldId id="484" r:id="rId23"/>
    <p:sldId id="498" r:id="rId24"/>
    <p:sldId id="497" r:id="rId25"/>
    <p:sldId id="499" r:id="rId26"/>
    <p:sldId id="500" r:id="rId27"/>
    <p:sldId id="501" r:id="rId28"/>
    <p:sldId id="339" r:id="rId2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C9EE32-C8DC-4B5B-8094-9B30C27B4ED6}" type="doc">
      <dgm:prSet loTypeId="urn:microsoft.com/office/officeart/2005/8/layout/radial3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pt-BR"/>
        </a:p>
      </dgm:t>
    </dgm:pt>
    <dgm:pt modelId="{A23148B2-D852-4534-BC0D-4357CCE4245C}">
      <dgm:prSet phldrT="[Texto]"/>
      <dgm:spPr/>
      <dgm:t>
        <a:bodyPr/>
        <a:lstStyle/>
        <a:p>
          <a:r>
            <a:rPr lang="pt-BR" dirty="0" smtClean="0"/>
            <a:t>OBRIGAÇÃO TRIBUTÁRIA</a:t>
          </a:r>
          <a:endParaRPr lang="pt-BR" dirty="0"/>
        </a:p>
      </dgm:t>
    </dgm:pt>
    <dgm:pt modelId="{ED543B71-12E3-4781-B092-31447A6E1F38}" type="parTrans" cxnId="{1A14B918-46D8-4E07-BD83-42B93916BA48}">
      <dgm:prSet/>
      <dgm:spPr/>
      <dgm:t>
        <a:bodyPr/>
        <a:lstStyle/>
        <a:p>
          <a:endParaRPr lang="pt-BR"/>
        </a:p>
      </dgm:t>
    </dgm:pt>
    <dgm:pt modelId="{E371BDE0-53D6-4C40-A7C3-D74D84DCC3BA}" type="sibTrans" cxnId="{1A14B918-46D8-4E07-BD83-42B93916BA48}">
      <dgm:prSet/>
      <dgm:spPr/>
      <dgm:t>
        <a:bodyPr/>
        <a:lstStyle/>
        <a:p>
          <a:endParaRPr lang="pt-BR"/>
        </a:p>
      </dgm:t>
    </dgm:pt>
    <dgm:pt modelId="{66238253-628B-40FB-987E-213F521D9219}">
      <dgm:prSet phldrT="[Texto]"/>
      <dgm:spPr/>
      <dgm:t>
        <a:bodyPr/>
        <a:lstStyle/>
        <a:p>
          <a:r>
            <a:rPr lang="pt-BR" dirty="0" smtClean="0"/>
            <a:t>Sujeito Ativo Tributário</a:t>
          </a:r>
          <a:endParaRPr lang="pt-BR" dirty="0"/>
        </a:p>
      </dgm:t>
    </dgm:pt>
    <dgm:pt modelId="{3A9A8D8C-C4DA-4AEA-800D-0587346C1307}" type="parTrans" cxnId="{CB51FFB5-70C5-4EDF-ABD0-6A9E1C9DE88B}">
      <dgm:prSet/>
      <dgm:spPr/>
      <dgm:t>
        <a:bodyPr/>
        <a:lstStyle/>
        <a:p>
          <a:endParaRPr lang="pt-BR"/>
        </a:p>
      </dgm:t>
    </dgm:pt>
    <dgm:pt modelId="{F489B055-CB11-4A34-92A0-E75F02453120}" type="sibTrans" cxnId="{CB51FFB5-70C5-4EDF-ABD0-6A9E1C9DE88B}">
      <dgm:prSet/>
      <dgm:spPr/>
      <dgm:t>
        <a:bodyPr/>
        <a:lstStyle/>
        <a:p>
          <a:endParaRPr lang="pt-BR"/>
        </a:p>
      </dgm:t>
    </dgm:pt>
    <dgm:pt modelId="{D13467D9-00B5-4275-9336-3EFA0FB71419}">
      <dgm:prSet phldrT="[Texto]"/>
      <dgm:spPr/>
      <dgm:t>
        <a:bodyPr/>
        <a:lstStyle/>
        <a:p>
          <a:r>
            <a:rPr lang="pt-BR" dirty="0" smtClean="0"/>
            <a:t>Sujeito Passivo Tributário</a:t>
          </a:r>
          <a:endParaRPr lang="pt-BR" dirty="0"/>
        </a:p>
      </dgm:t>
    </dgm:pt>
    <dgm:pt modelId="{BD0E8C17-7E65-4B94-A97C-0FF3AA3AF547}" type="parTrans" cxnId="{DEC27127-0F65-4781-8742-DC2EE9255115}">
      <dgm:prSet/>
      <dgm:spPr/>
      <dgm:t>
        <a:bodyPr/>
        <a:lstStyle/>
        <a:p>
          <a:endParaRPr lang="pt-BR"/>
        </a:p>
      </dgm:t>
    </dgm:pt>
    <dgm:pt modelId="{1839E611-53C5-45D7-A73B-1D51E8D10D12}" type="sibTrans" cxnId="{DEC27127-0F65-4781-8742-DC2EE9255115}">
      <dgm:prSet/>
      <dgm:spPr/>
      <dgm:t>
        <a:bodyPr/>
        <a:lstStyle/>
        <a:p>
          <a:endParaRPr lang="pt-BR"/>
        </a:p>
      </dgm:t>
    </dgm:pt>
    <dgm:pt modelId="{16B15776-567A-4CAA-B6C5-0804AC459FA8}" type="pres">
      <dgm:prSet presAssocID="{5FC9EE32-C8DC-4B5B-8094-9B30C27B4E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0D4FFDF-4540-4573-8B0C-B0053903F423}" type="pres">
      <dgm:prSet presAssocID="{5FC9EE32-C8DC-4B5B-8094-9B30C27B4ED6}" presName="radial" presStyleCnt="0">
        <dgm:presLayoutVars>
          <dgm:animLvl val="ctr"/>
        </dgm:presLayoutVars>
      </dgm:prSet>
      <dgm:spPr/>
    </dgm:pt>
    <dgm:pt modelId="{815E079D-0365-4B48-A1DD-D5A54866388F}" type="pres">
      <dgm:prSet presAssocID="{A23148B2-D852-4534-BC0D-4357CCE4245C}" presName="centerShape" presStyleLbl="vennNode1" presStyleIdx="0" presStyleCnt="3"/>
      <dgm:spPr/>
      <dgm:t>
        <a:bodyPr/>
        <a:lstStyle/>
        <a:p>
          <a:endParaRPr lang="pt-BR"/>
        </a:p>
      </dgm:t>
    </dgm:pt>
    <dgm:pt modelId="{A5B04758-4741-4AB3-82D0-56A898931E12}" type="pres">
      <dgm:prSet presAssocID="{66238253-628B-40FB-987E-213F521D9219}" presName="node" presStyleLbl="vennNode1" presStyleIdx="1" presStyleCnt="3" custRadScaleRad="105976" custRadScaleInc="-5180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E7DE8B-3A03-4F4E-8CFC-DBA0FC37EC3B}" type="pres">
      <dgm:prSet presAssocID="{D13467D9-00B5-4275-9336-3EFA0FB71419}" presName="node" presStyleLbl="vennNode1" presStyleIdx="2" presStyleCnt="3" custRadScaleRad="102476" custRadScaleInc="-4799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B51FFB5-70C5-4EDF-ABD0-6A9E1C9DE88B}" srcId="{A23148B2-D852-4534-BC0D-4357CCE4245C}" destId="{66238253-628B-40FB-987E-213F521D9219}" srcOrd="0" destOrd="0" parTransId="{3A9A8D8C-C4DA-4AEA-800D-0587346C1307}" sibTransId="{F489B055-CB11-4A34-92A0-E75F02453120}"/>
    <dgm:cxn modelId="{C858ECD2-8B57-43F2-9CE4-09E72B593B06}" type="presOf" srcId="{66238253-628B-40FB-987E-213F521D9219}" destId="{A5B04758-4741-4AB3-82D0-56A898931E12}" srcOrd="0" destOrd="0" presId="urn:microsoft.com/office/officeart/2005/8/layout/radial3"/>
    <dgm:cxn modelId="{1A14B918-46D8-4E07-BD83-42B93916BA48}" srcId="{5FC9EE32-C8DC-4B5B-8094-9B30C27B4ED6}" destId="{A23148B2-D852-4534-BC0D-4357CCE4245C}" srcOrd="0" destOrd="0" parTransId="{ED543B71-12E3-4781-B092-31447A6E1F38}" sibTransId="{E371BDE0-53D6-4C40-A7C3-D74D84DCC3BA}"/>
    <dgm:cxn modelId="{9E567FCF-8884-45AD-8355-94ECB8E120A4}" type="presOf" srcId="{5FC9EE32-C8DC-4B5B-8094-9B30C27B4ED6}" destId="{16B15776-567A-4CAA-B6C5-0804AC459FA8}" srcOrd="0" destOrd="0" presId="urn:microsoft.com/office/officeart/2005/8/layout/radial3"/>
    <dgm:cxn modelId="{5510D025-EEC6-4A5C-B374-CB0A85EF5A46}" type="presOf" srcId="{A23148B2-D852-4534-BC0D-4357CCE4245C}" destId="{815E079D-0365-4B48-A1DD-D5A54866388F}" srcOrd="0" destOrd="0" presId="urn:microsoft.com/office/officeart/2005/8/layout/radial3"/>
    <dgm:cxn modelId="{3953B473-68FE-4FE0-9B4D-855A0C4BBD18}" type="presOf" srcId="{D13467D9-00B5-4275-9336-3EFA0FB71419}" destId="{5DE7DE8B-3A03-4F4E-8CFC-DBA0FC37EC3B}" srcOrd="0" destOrd="0" presId="urn:microsoft.com/office/officeart/2005/8/layout/radial3"/>
    <dgm:cxn modelId="{DEC27127-0F65-4781-8742-DC2EE9255115}" srcId="{A23148B2-D852-4534-BC0D-4357CCE4245C}" destId="{D13467D9-00B5-4275-9336-3EFA0FB71419}" srcOrd="1" destOrd="0" parTransId="{BD0E8C17-7E65-4B94-A97C-0FF3AA3AF547}" sibTransId="{1839E611-53C5-45D7-A73B-1D51E8D10D12}"/>
    <dgm:cxn modelId="{6565CF18-3F6E-4C78-9009-A2E3BB2502DE}" type="presParOf" srcId="{16B15776-567A-4CAA-B6C5-0804AC459FA8}" destId="{E0D4FFDF-4540-4573-8B0C-B0053903F423}" srcOrd="0" destOrd="0" presId="urn:microsoft.com/office/officeart/2005/8/layout/radial3"/>
    <dgm:cxn modelId="{B8FB8EB7-1EFA-4488-92FA-A67A99262035}" type="presParOf" srcId="{E0D4FFDF-4540-4573-8B0C-B0053903F423}" destId="{815E079D-0365-4B48-A1DD-D5A54866388F}" srcOrd="0" destOrd="0" presId="urn:microsoft.com/office/officeart/2005/8/layout/radial3"/>
    <dgm:cxn modelId="{C78A594D-E85E-4EDF-9BE8-BB7D0CD893A3}" type="presParOf" srcId="{E0D4FFDF-4540-4573-8B0C-B0053903F423}" destId="{A5B04758-4741-4AB3-82D0-56A898931E12}" srcOrd="1" destOrd="0" presId="urn:microsoft.com/office/officeart/2005/8/layout/radial3"/>
    <dgm:cxn modelId="{13D8571B-F2E1-4DF3-A01B-EF85F7FB772C}" type="presParOf" srcId="{E0D4FFDF-4540-4573-8B0C-B0053903F423}" destId="{5DE7DE8B-3A03-4F4E-8CFC-DBA0FC37EC3B}" srcOrd="2" destOrd="0" presId="urn:microsoft.com/office/officeart/2005/8/layout/radial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3D1987-435F-4C38-A1EB-0C244FC5A2C7}" type="datetimeFigureOut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2FBBC0-C264-4087-AC83-CAB4CB4D486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A87729C-0DBC-4CFA-8151-4F39ADE786F7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4246522-3101-4295-8D6C-DF009867FA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073BB-52B4-44D2-9305-63C802FF8CF3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9143-FFD8-4B37-BFE5-D98066FD004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B2B1D-ADF9-4DC1-9AAF-E600FF9F7F9D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C328E-D7CE-40E2-8706-151DE7FBB1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8CF1-C8B7-465C-A863-5834C22D9FCF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AD565-EB15-48C5-86B9-CA7898056E3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CC259B-3606-4539-AE4F-CAA9BC6487F5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F93755-10BF-45BA-8227-D4E8ADF653B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F1308A-6FC9-4333-9BE6-77CEE815D0CF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CE9159-ECBB-4721-AACD-EF01918049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C4F640-57F5-48A7-91A1-7392D98708E3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797A1C-BD2F-4023-8B7F-307DF1DCB8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37CF0A-60DC-4286-99EF-DC3880EE5F30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EA2C0B-5BE3-4975-804C-D8D30B522F3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1AA72-DFA7-4E77-B1FC-DC648AD38389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2D3E-A399-4009-B788-F5555A5B8BB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11FC51-8682-4693-B254-DB4397D7AF2C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5D7C2E-3C86-4910-9E23-0CAAF3CAC04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7262284-226E-4195-A2BF-9B73DFAA67EE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06B12AB-1D53-4346-92E6-B596AE9909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0BDA82B-E479-40B3-A25F-E746C6FCE5B1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DF5C4AE-7D80-409E-B82E-CF4366DDC2D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1203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smtClean="0">
                <a:solidFill>
                  <a:schemeClr val="tx2"/>
                </a:solidFill>
              </a:rPr>
              <a:t>AULA 11 – SUJEITO PASSIVO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Prof. Msc.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Advogado (UFMT) e  Zootecnista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E-mail: </a:t>
            </a:r>
            <a:r>
              <a:rPr lang="pt-BR" sz="140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Skype: jpr.miranda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Blog: </a:t>
            </a:r>
            <a:r>
              <a:rPr lang="pt-BR" sz="140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CONTRIBUINTES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273B1C-664D-4994-88B7-9F60F904C9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3557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smtClean="0"/>
              <a:t>IPTU</a:t>
            </a:r>
            <a:r>
              <a:rPr lang="pt-BR" sz="2400" smtClean="0"/>
              <a:t> ⇛ Proprietário (Titular situação que configura FG)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smtClean="0"/>
              <a:t>IR</a:t>
            </a:r>
            <a:r>
              <a:rPr lang="pt-BR" sz="2400" smtClean="0"/>
              <a:t> ⇛ quem aufere renda (quem efetuou o fato gerador)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smtClean="0"/>
              <a:t>ITBI</a:t>
            </a:r>
            <a:r>
              <a:rPr lang="pt-BR" sz="2400" smtClean="0"/>
              <a:t> ⇛ vendedor e comprador </a:t>
            </a:r>
            <a:r>
              <a:rPr lang="pt-BR" sz="2000" smtClean="0"/>
              <a:t>(mais de uma pessoa direta relacionada ao fato gerador – sem interesse comum: um que comprar e outro vender) </a:t>
            </a:r>
            <a:r>
              <a:rPr lang="pt-BR" sz="2400" smtClean="0"/>
              <a:t>⇛ </a:t>
            </a:r>
            <a:r>
              <a:rPr lang="pt-BR" sz="2400" b="1" u="sng" smtClean="0"/>
              <a:t>lei define contribuinte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SOLIDARIEDADE EM MATÉRIA TRIBUTÁRIA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F7124-EAA5-4441-BDB2-E069646A059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4581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u="sng" smtClean="0"/>
              <a:t>Não há solidariedade ativa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smtClean="0"/>
              <a:t>2 ou + pessoas no polo </a:t>
            </a:r>
            <a:r>
              <a:rPr lang="pt-BR" sz="2400" b="1" u="sng" smtClean="0"/>
              <a:t>passivo</a:t>
            </a:r>
            <a:r>
              <a:rPr lang="pt-BR" sz="2400" b="1" smtClean="0"/>
              <a:t> da relação obrigacional tributária ⇛ </a:t>
            </a:r>
            <a:r>
              <a:rPr lang="pt-BR" sz="2400" u="sng" smtClean="0"/>
              <a:t>respondem igualmente pelo débito: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Pessoas com interesse comum no fato gerador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Pessoas expressamente designadas por lei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05E560-32A3-40A1-8460-0EC6A628026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5604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38"/>
            <a:ext cx="8929688" cy="56435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b="1" smtClean="0"/>
              <a:t>	Art. 124. São solidariamente obrigadas:</a:t>
            </a:r>
          </a:p>
          <a:p>
            <a:pPr algn="just">
              <a:buFont typeface="Wingdings 3" pitchFamily="18" charset="2"/>
              <a:buNone/>
            </a:pPr>
            <a:endParaRPr lang="pt-BR" sz="2400" b="1" smtClean="0"/>
          </a:p>
          <a:p>
            <a:pPr algn="just">
              <a:buFont typeface="Wingdings 3" pitchFamily="18" charset="2"/>
              <a:buNone/>
            </a:pPr>
            <a:r>
              <a:rPr lang="pt-BR" sz="2400" b="1" smtClean="0"/>
              <a:t>	I - as pessoas que tenham interesse comum na situação que constitua o fato gerador da obrigação principal;</a:t>
            </a:r>
          </a:p>
          <a:p>
            <a:pPr algn="just">
              <a:buFont typeface="Wingdings 3" pitchFamily="18" charset="2"/>
              <a:buNone/>
            </a:pPr>
            <a:endParaRPr lang="pt-BR" sz="2400" b="1" smtClean="0"/>
          </a:p>
          <a:p>
            <a:pPr algn="just">
              <a:buFont typeface="Wingdings 3" pitchFamily="18" charset="2"/>
              <a:buNone/>
            </a:pPr>
            <a:r>
              <a:rPr lang="pt-BR" sz="2400" b="1" smtClean="0"/>
              <a:t>	II - as pessoas expressamente designadas por lei.</a:t>
            </a:r>
          </a:p>
          <a:p>
            <a:pPr algn="just">
              <a:buFont typeface="Wingdings 3" pitchFamily="18" charset="2"/>
              <a:buNone/>
            </a:pPr>
            <a:endParaRPr lang="pt-BR" sz="2400" b="1" smtClean="0"/>
          </a:p>
          <a:p>
            <a:pPr algn="just">
              <a:buFont typeface="Wingdings 3" pitchFamily="18" charset="2"/>
              <a:buNone/>
            </a:pPr>
            <a:r>
              <a:rPr lang="pt-BR" sz="2400" b="1" smtClean="0"/>
              <a:t>	Parágrafo único. A solidariedade referida neste artigo não comporta benefício de ordem</a:t>
            </a:r>
            <a:r>
              <a:rPr lang="pt-BR" sz="2400" smtClean="0"/>
              <a:t>.</a:t>
            </a:r>
          </a:p>
          <a:p>
            <a:pPr algn="r" eaLnBrk="1" hangingPunct="1">
              <a:lnSpc>
                <a:spcPct val="125000"/>
              </a:lnSpc>
              <a:buFont typeface="Wingdings 3" pitchFamily="18" charset="2"/>
              <a:buNone/>
            </a:pPr>
            <a:r>
              <a:rPr lang="pt-BR" sz="16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SOLIDARIEDADE EM MATÉRIA TRIBUTÁRIA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87FEA7-0680-4CEA-9FB8-BE02E6F75E4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6629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u="sng" smtClean="0"/>
              <a:t>Solidariedade Natural: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smtClean="0"/>
              <a:t>	</a:t>
            </a:r>
            <a:r>
              <a:rPr lang="pt-BR" sz="2400" smtClean="0"/>
              <a:t>“as pessoas que tenham interesse comum na situação que constitua o fato gerador da obrigação principal.”</a:t>
            </a:r>
            <a:endParaRPr lang="pt-BR" sz="2400" u="sng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u="sng" smtClean="0"/>
              <a:t>Solidariedade Legal: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smtClean="0"/>
              <a:t>	</a:t>
            </a:r>
            <a:r>
              <a:rPr lang="pt-BR" sz="2400" smtClean="0"/>
              <a:t>“as pessoas expressamente designadas por lei.”</a:t>
            </a:r>
            <a:endParaRPr lang="pt-BR" sz="2400" u="sng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SOLIDARIEDADE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126823-0614-4E67-90B5-F56C99908FA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NATURAL: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Co-proprietários do imóvel urbano ⇛ solidários ⇛ IPTU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Vendedor e comprador ⇛ ITBI </a:t>
            </a:r>
            <a:r>
              <a:rPr lang="pt-BR" sz="2400" smtClean="0">
                <a:latin typeface="Calibri" pitchFamily="34" charset="0"/>
              </a:rPr>
              <a:t>≠ </a:t>
            </a:r>
            <a:r>
              <a:rPr lang="pt-BR" sz="2400" smtClean="0"/>
              <a:t>Solidariedade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LEGAL: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Mesmo sem interesse comum ⇛ solidariedade ⇛ Lei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BENEFÍCIO DE ORDEM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983856-D993-4631-8E43-8B421086E613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8677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Não há benefício de ordem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Fazenda pode exigir a obrigação integral de qualquer um dos coobrigados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Não cabendo pleitear que:</a:t>
            </a:r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smtClean="0"/>
              <a:t>A cobrança seja tentada contra outro;</a:t>
            </a:r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smtClean="0"/>
              <a:t>Que lhe seja cobrada apenas sua co-parte do tributo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EFEITOS DA SOLIDARIEDADE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A5D29D-E26D-45E5-90D4-CAAF2158A83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9701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Art. 125. Salvo disposição de lei em contrário, são os seguintes os efeitos da solidariedade: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 - o pagamento efetuado por um dos obrigados aproveita aos demais;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 - a isenção ou remissão de crédito exonera todos os obrigados, salvo se outorgada pessoalmente a um deles, subsistindo, nesse caso, a solidariedade quanto aos demais pelo saldo;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III - a interrupção da prescrição, em favor ou contra um dos obrigados, favorece ou prejudica aos demais.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CAPACIDADE TRIBUTÁRIA PASSIVA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767517-BCD8-4A30-8A7C-F80D5561F88B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072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Art. 126. A capacidade tributária passiva independe: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 - da capacidade civil das pessoas naturais;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 - de achar-se a pessoa natural sujeita a medidas que importem privação ou limitação do exercício de atividades civis, comerciais ou profissionais, ou da administração direta de seus bens ou negócios;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III - de estar a pessoa jurídica regularmente constituída, bastando que configure uma unidade econômica ou profissional.</a:t>
            </a:r>
          </a:p>
          <a:p>
            <a:pPr algn="r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160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CAPACIDADE TRIBUTÁRIA PASSIVA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138C5D-87B7-423A-89D9-12198982A21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1749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25"/>
            <a:ext cx="9001125" cy="528637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Obrigação tributária =surge⇛ </a:t>
            </a:r>
            <a:r>
              <a:rPr lang="pt-BR" sz="2400" b="1" u="sng" smtClean="0"/>
              <a:t>Fato Gerador </a:t>
            </a:r>
            <a:r>
              <a:rPr lang="pt-BR" sz="2400" smtClean="0"/>
              <a:t>≠ Ato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b="1" smtClean="0"/>
              <a:t>Logo</a:t>
            </a:r>
            <a:r>
              <a:rPr lang="pt-BR" sz="2400" smtClean="0"/>
              <a:t>=independe</a:t>
            </a:r>
            <a:r>
              <a:rPr lang="pt-BR" sz="2400" smtClean="0">
                <a:cs typeface="Lucida Sans Unicode" pitchFamily="34" charset="0"/>
              </a:rPr>
              <a:t>⇛</a:t>
            </a:r>
            <a:r>
              <a:rPr lang="pt-BR" sz="2400" smtClean="0"/>
              <a:t> </a:t>
            </a:r>
            <a:r>
              <a:rPr lang="pt-BR" sz="2400" b="1" smtClean="0"/>
              <a:t>Vontade</a:t>
            </a:r>
            <a:r>
              <a:rPr lang="pt-BR" sz="2400" smtClean="0"/>
              <a:t>=para</a:t>
            </a:r>
            <a:r>
              <a:rPr lang="pt-BR" sz="2400" smtClean="0">
                <a:cs typeface="Lucida Sans Unicode" pitchFamily="34" charset="0"/>
              </a:rPr>
              <a:t>⇛</a:t>
            </a:r>
            <a:r>
              <a:rPr lang="pt-BR" sz="2400" smtClean="0"/>
              <a:t> </a:t>
            </a:r>
            <a:r>
              <a:rPr lang="pt-BR" sz="2400" b="1" u="sng" smtClean="0"/>
              <a:t>Incidência Tributária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b="1" smtClean="0"/>
              <a:t>Capacidade Civil </a:t>
            </a:r>
            <a:r>
              <a:rPr lang="pt-BR" sz="2400" smtClean="0"/>
              <a:t>=requisito</a:t>
            </a:r>
            <a:r>
              <a:rPr lang="pt-BR" sz="2400" smtClean="0">
                <a:cs typeface="Lucida Sans Unicode" pitchFamily="34" charset="0"/>
              </a:rPr>
              <a:t>⇛</a:t>
            </a:r>
            <a:r>
              <a:rPr lang="pt-BR" sz="2400" smtClean="0"/>
              <a:t> </a:t>
            </a:r>
            <a:r>
              <a:rPr lang="pt-BR" sz="2400" b="1" smtClean="0"/>
              <a:t>Ato </a:t>
            </a:r>
            <a:r>
              <a:rPr lang="pt-BR" sz="2400" smtClean="0"/>
              <a:t>≠ </a:t>
            </a:r>
            <a:r>
              <a:rPr lang="pt-BR" sz="2400" b="1" smtClean="0"/>
              <a:t>Obrigação tributária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t-BR" sz="2400" b="1" smtClean="0"/>
              <a:t>Portanto um criança deve pagar: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t-BR" sz="2000" smtClean="0"/>
              <a:t>IR de seus rendimentos: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t-BR" sz="2000" smtClean="0"/>
              <a:t>IPTU de sua propriedade imóvel urbana;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t-BR" sz="2000" smtClean="0"/>
              <a:t>IPVA de seus veículos...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CAPACIDADE TRIBUTÁRIA PASSIVA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7D9AC-406D-4AFD-B02F-BEE5DE57D4A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2773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25"/>
            <a:ext cx="9001125" cy="528637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2400" b="1" u="sng" smtClean="0"/>
              <a:t>Não se eximem das obrigações tributárias advindas de suas atividades: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Alguém com a capacidade de administração de seus bens limitadas (falido)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Alguém com privação de suas atividades profissionais (advogado cassado pela OAB)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POLOS DA OBRIGAÇÃO TRIBUTÁRIA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D54CA3-329F-4C12-AD8F-B57155033B2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CAPACIDADE TRIBUTÁRIA PASSIVA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97D4DA-544D-4C80-8EB4-B571733129A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3797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25"/>
            <a:ext cx="9001125" cy="528637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2400" b="1" u="sng" smtClean="0"/>
              <a:t>Não se eximem das obrigações tributárias advindas de suas operações: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Empresa que não tenha sido regularmente constituída;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Empresa que esteja com registros irregulares.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endParaRPr lang="pt-BR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DOMICÍLIO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B380C-B349-4230-A9F5-D61CAA19FA5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4821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8929688" cy="5143500"/>
          </a:xfrm>
        </p:spPr>
        <p:txBody>
          <a:bodyPr/>
          <a:lstStyle/>
          <a:p>
            <a:pPr algn="just"/>
            <a:r>
              <a:rPr lang="pt-BR" sz="2400" smtClean="0"/>
              <a:t>É o local onde as notificações do fisco serão entregues</a:t>
            </a:r>
          </a:p>
          <a:p>
            <a:pPr algn="just"/>
            <a:endParaRPr lang="pt-BR" sz="2400" smtClean="0"/>
          </a:p>
          <a:p>
            <a:pPr algn="just"/>
            <a:r>
              <a:rPr lang="pt-BR" sz="2400" smtClean="0"/>
              <a:t>Indica a repartição competente para o recolhimento do tributo</a:t>
            </a:r>
          </a:p>
          <a:p>
            <a:pPr algn="just"/>
            <a:endParaRPr lang="pt-BR" sz="2400" smtClean="0"/>
          </a:p>
          <a:p>
            <a:pPr algn="just"/>
            <a:r>
              <a:rPr lang="pt-BR" sz="2400" smtClean="0"/>
              <a:t>É onde o sujeito passivo será demandado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“Art. 159. Quando a legislação tributária não dispuser a respeito, o pagamento é efetuado na repartição competente do domicílio do sujeito passivo.”            </a:t>
            </a:r>
            <a:r>
              <a:rPr lang="pt-BR" sz="160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NA FALTA DE ELEIÇÃO, CONSIDERA-SE DOMICÍLIO TRIBUTÁRIO:</a:t>
            </a:r>
            <a:endParaRPr lang="pt-BR" sz="2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FEEA71-F49C-4807-965F-F87206601D13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584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127. Na falta de eleição, pelo contribuinte ou responsável, de domicílio tributário, na forma da legislação aplicável, considera-se como tal: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 - quanto às </a:t>
            </a:r>
            <a:r>
              <a:rPr lang="pt-BR" sz="2400" b="1" u="sng" smtClean="0"/>
              <a:t>pessoas naturais</a:t>
            </a:r>
            <a:r>
              <a:rPr lang="pt-BR" sz="2400" smtClean="0"/>
              <a:t>, a sua residência habitual, ou, sendo esta incerta ou desconhecida, o centro habitual de sua atividade; (...)”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       </a:t>
            </a:r>
            <a:endParaRPr lang="pt-BR" sz="2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NA FALTA DE ELEIÇÃO, CONSIDERA-SE DOMICÍLIO TRIBUTÁRIO:</a:t>
            </a:r>
            <a:endParaRPr lang="pt-BR" sz="2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504A44-A4EE-41D4-8D15-F284AE9DA38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6869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127. Na falta de eleição, pelo contribuinte ou responsável, de domicílio tributário, na forma da legislação aplicável, considera-se como tal: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 (...)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 - quanto às </a:t>
            </a:r>
            <a:r>
              <a:rPr lang="pt-BR" sz="2400" b="1" u="sng" smtClean="0"/>
              <a:t>pessoas jurídicas de direito privado ou às firmas individuais</a:t>
            </a:r>
            <a:r>
              <a:rPr lang="pt-BR" sz="2400" smtClean="0"/>
              <a:t>, o lugar da sua sede, ou, em relação aos atos ou fatos que derem origem à obrigação, o de cada estabelecimento;</a:t>
            </a:r>
            <a:r>
              <a:rPr lang="pt-BR" sz="2200" smtClean="0"/>
              <a:t> (...)”</a:t>
            </a:r>
            <a:endParaRPr lang="pt-BR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NA FALTA DE ELEIÇÃO, CONSIDERA-SE DOMICÍLIO TRIBUTÁRIO:</a:t>
            </a:r>
            <a:endParaRPr lang="pt-BR" sz="2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D832A2-E24E-4D8A-AF50-33EB61D640A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7893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127. Na falta de eleição, pelo contribuinte ou responsável, de domicílio tributário, na forma da legislação aplicável, considera-se como tal: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(...)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III - quanto às </a:t>
            </a:r>
            <a:r>
              <a:rPr lang="pt-BR" sz="2400" b="1" u="sng" smtClean="0"/>
              <a:t>pessoas jurídicas de direito público</a:t>
            </a:r>
            <a:r>
              <a:rPr lang="pt-BR" sz="2400" smtClean="0"/>
              <a:t>, qualquer de suas repartições no território da entidade tributante. (...)</a:t>
            </a:r>
            <a:r>
              <a:rPr lang="pt-BR" sz="2200" smtClean="0"/>
              <a:t>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CONSIDERA-SE DOMICÍLIO TRIBUTÁRIO: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315942-4FF3-4A31-B712-8E0122B9DB6B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8917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127. Na falta de eleição, pelo contribuinte ou responsável, de domicílio tributário, na forma da legislação aplicável, considera-se como tal: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(...)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§ 1º Quando </a:t>
            </a:r>
            <a:r>
              <a:rPr lang="pt-BR" sz="2400" u="sng" smtClean="0"/>
              <a:t>não couber</a:t>
            </a:r>
            <a:r>
              <a:rPr lang="pt-BR" sz="2400" smtClean="0"/>
              <a:t> a aplicação das regras fixadas em </a:t>
            </a:r>
            <a:r>
              <a:rPr lang="pt-BR" sz="2400" u="sng" smtClean="0"/>
              <a:t>qualquer dos incisos deste artigo</a:t>
            </a:r>
            <a:r>
              <a:rPr lang="pt-BR" sz="2400" smtClean="0"/>
              <a:t>, considerar-se-á como </a:t>
            </a:r>
            <a:r>
              <a:rPr lang="pt-BR" sz="2400" u="sng" smtClean="0"/>
              <a:t>domicílio tributário</a:t>
            </a:r>
            <a:r>
              <a:rPr lang="pt-BR" sz="2400" smtClean="0"/>
              <a:t> do contribuinte ou responsável o </a:t>
            </a:r>
            <a:r>
              <a:rPr lang="pt-BR" sz="2400" u="sng" smtClean="0"/>
              <a:t>lugar da situação dos bens ou da ocorrência dos atos ou fatos que deram origem à obrigação</a:t>
            </a:r>
            <a:r>
              <a:rPr lang="pt-BR" sz="2400" smtClean="0"/>
              <a:t>. (...)”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RECUSA DE DOMICÍLIO TRIBUTÁRIO ELEITO: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2125A-8420-4140-BC1F-CF064E07721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9941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127. Na falta de eleição, pelo contribuinte ou responsável, de domicílio tributário, na forma da legislação aplicável, considera-se como tal: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(...)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§ 2º A </a:t>
            </a:r>
            <a:r>
              <a:rPr lang="pt-BR" sz="2400" u="sng" smtClean="0"/>
              <a:t>autoridade administrativa</a:t>
            </a:r>
            <a:r>
              <a:rPr lang="pt-BR" sz="2400" smtClean="0"/>
              <a:t> pode </a:t>
            </a:r>
            <a:r>
              <a:rPr lang="pt-BR" sz="2400" u="sng" smtClean="0"/>
              <a:t>recusar</a:t>
            </a:r>
            <a:r>
              <a:rPr lang="pt-BR" sz="2400" smtClean="0"/>
              <a:t> o </a:t>
            </a:r>
            <a:r>
              <a:rPr lang="pt-BR" sz="2400" u="sng" smtClean="0"/>
              <a:t>domicílio eleito</a:t>
            </a:r>
            <a:r>
              <a:rPr lang="pt-BR" sz="2400" smtClean="0"/>
              <a:t>, quando </a:t>
            </a:r>
            <a:r>
              <a:rPr lang="pt-BR" sz="2400" u="sng" smtClean="0"/>
              <a:t>impossibilite ou dificulte a arrecadação ou a fiscalização do tributo</a:t>
            </a:r>
            <a:r>
              <a:rPr lang="pt-BR" sz="2400" smtClean="0"/>
              <a:t>, aplicando-se então a regra do parágrafo anterior.”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Ex: Contribuinte do IPVA de MT =indica</a:t>
            </a:r>
            <a:r>
              <a:rPr lang="pt-BR" sz="2400" smtClean="0">
                <a:cs typeface="Lucida Sans Unicode" pitchFamily="34" charset="0"/>
              </a:rPr>
              <a:t>⇛</a:t>
            </a:r>
            <a:r>
              <a:rPr lang="pt-BR" sz="2400" smtClean="0"/>
              <a:t> domicílio no RJ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TRABALHO SOBRE IMPOSTOS EM ESPÉCIE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AB54A2-1C62-4791-8139-93CBC144458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096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8929688" cy="5143500"/>
          </a:xfrm>
        </p:spPr>
        <p:txBody>
          <a:bodyPr/>
          <a:lstStyle/>
          <a:p>
            <a:pPr algn="just"/>
            <a:r>
              <a:rPr lang="pt-BR" sz="2400" smtClean="0"/>
              <a:t>GRUPO 1: Impostos da União</a:t>
            </a:r>
          </a:p>
          <a:p>
            <a:pPr lvl="1" algn="just"/>
            <a:r>
              <a:rPr lang="pt-BR" sz="2000" smtClean="0"/>
              <a:t>II, IE e IR</a:t>
            </a:r>
          </a:p>
          <a:p>
            <a:pPr lvl="1" algn="just"/>
            <a:endParaRPr lang="pt-BR" sz="2000" smtClean="0"/>
          </a:p>
          <a:p>
            <a:pPr algn="just"/>
            <a:r>
              <a:rPr lang="pt-BR" sz="2400" smtClean="0"/>
              <a:t>GRUPO 2:Impostos da União</a:t>
            </a:r>
          </a:p>
          <a:p>
            <a:pPr lvl="1" algn="just"/>
            <a:r>
              <a:rPr lang="pt-BR" sz="2000" smtClean="0"/>
              <a:t>IPI, IOF e ITR</a:t>
            </a:r>
          </a:p>
          <a:p>
            <a:pPr algn="just"/>
            <a:endParaRPr lang="pt-BR" sz="2400" smtClean="0"/>
          </a:p>
          <a:p>
            <a:pPr algn="just"/>
            <a:r>
              <a:rPr lang="pt-BR" sz="2400" smtClean="0"/>
              <a:t>GRUPO 3: Impostos Estaduais</a:t>
            </a:r>
          </a:p>
          <a:p>
            <a:pPr lvl="1" algn="just"/>
            <a:r>
              <a:rPr lang="pt-BR" sz="2000" smtClean="0"/>
              <a:t>ITCMD, ICMS e IPVA</a:t>
            </a:r>
          </a:p>
          <a:p>
            <a:pPr algn="just"/>
            <a:endParaRPr lang="pt-BR" sz="2400" smtClean="0"/>
          </a:p>
          <a:p>
            <a:pPr algn="just"/>
            <a:r>
              <a:rPr lang="pt-BR" sz="2400" smtClean="0"/>
              <a:t>GRUPO 4: Impostos Municipais</a:t>
            </a:r>
          </a:p>
          <a:p>
            <a:pPr lvl="1" algn="just"/>
            <a:r>
              <a:rPr lang="pt-BR" sz="2000" smtClean="0"/>
              <a:t>IPTU, ITBI e ISS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8A88-00F7-4A8B-A53A-34D0713D825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SUJEITO PASSIVO DA OBRIGAÇÃO TRIBUTÁRIA PRINCIPAL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D68D36-5ACF-484E-96BC-6990D032A7C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6389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8858250" cy="457200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smtClean="0"/>
              <a:t>Art. 121. </a:t>
            </a:r>
            <a:r>
              <a:rPr lang="pt-BR" sz="2400" u="sng" smtClean="0"/>
              <a:t>Sujeito passivo</a:t>
            </a:r>
            <a:r>
              <a:rPr lang="pt-BR" sz="2400" smtClean="0"/>
              <a:t> da </a:t>
            </a:r>
            <a:r>
              <a:rPr lang="pt-BR" sz="2400" u="sng" smtClean="0"/>
              <a:t>obrigação principal</a:t>
            </a:r>
            <a:r>
              <a:rPr lang="pt-BR" sz="2400" smtClean="0"/>
              <a:t> é a </a:t>
            </a:r>
            <a:r>
              <a:rPr lang="pt-BR" sz="2400" u="sng" smtClean="0"/>
              <a:t>pessoa</a:t>
            </a:r>
            <a:r>
              <a:rPr lang="pt-BR" sz="2400" smtClean="0"/>
              <a:t> </a:t>
            </a:r>
            <a:r>
              <a:rPr lang="pt-BR" sz="2400" u="sng" smtClean="0"/>
              <a:t>obrigada</a:t>
            </a:r>
            <a:r>
              <a:rPr lang="pt-BR" sz="2400" smtClean="0"/>
              <a:t> ao </a:t>
            </a:r>
            <a:r>
              <a:rPr lang="pt-BR" sz="2400" u="sng" smtClean="0"/>
              <a:t>pagamento</a:t>
            </a:r>
            <a:r>
              <a:rPr lang="pt-BR" sz="2400" smtClean="0"/>
              <a:t> de </a:t>
            </a:r>
            <a:r>
              <a:rPr lang="pt-BR" sz="2400" u="sng" smtClean="0"/>
              <a:t>tributo</a:t>
            </a:r>
            <a:r>
              <a:rPr lang="pt-BR" sz="2400" smtClean="0"/>
              <a:t> ou </a:t>
            </a:r>
            <a:r>
              <a:rPr lang="pt-BR" sz="2400" u="sng" smtClean="0"/>
              <a:t>penalidade pecuniária</a:t>
            </a:r>
            <a:r>
              <a:rPr lang="pt-BR" sz="2400" smtClean="0"/>
              <a:t>.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Parágrafo único. O sujeito passivo da obrigação principal diz-se: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 - </a:t>
            </a:r>
            <a:r>
              <a:rPr lang="pt-BR" sz="2400" b="1" u="sng" smtClean="0"/>
              <a:t>contribuinte</a:t>
            </a:r>
            <a:r>
              <a:rPr lang="pt-BR" sz="2400" smtClean="0"/>
              <a:t>, quando tenha relação pessoal e direta com a situação que constitua o respectivo fato gerador;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 - </a:t>
            </a:r>
            <a:r>
              <a:rPr lang="pt-BR" sz="2400" b="1" u="sng" smtClean="0"/>
              <a:t>responsável</a:t>
            </a:r>
            <a:r>
              <a:rPr lang="pt-BR" sz="2400" smtClean="0"/>
              <a:t>, quando, sem revestir a condição de contribuinte, sua obrigação decorra de disposição expressa de lei.</a:t>
            </a:r>
          </a:p>
          <a:p>
            <a:pPr algn="r">
              <a:buFont typeface="Wingdings 3" pitchFamily="18" charset="2"/>
              <a:buNone/>
            </a:pPr>
            <a:r>
              <a:rPr lang="pt-BR" sz="16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SUJEITO PASSIVO DA OBRIGAÇÃO TRIBUTÁRIA PRINCIPAL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78C4F1-3F14-4B01-B05F-708DF56923D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7413" name="Espaço Reservado para Conteúdo 4"/>
          <p:cNvSpPr>
            <a:spLocks noGrp="1"/>
          </p:cNvSpPr>
          <p:nvPr>
            <p:ph idx="1"/>
          </p:nvPr>
        </p:nvSpPr>
        <p:spPr>
          <a:xfrm>
            <a:off x="428625" y="2143125"/>
            <a:ext cx="8429625" cy="471487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u="sng" smtClean="0"/>
              <a:t>SUJEITO PASSIVO DIRETO </a:t>
            </a:r>
            <a:r>
              <a:rPr lang="pt-BR" sz="2400" smtClean="0"/>
              <a:t>⇛ Contribuinte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u="sng" smtClean="0"/>
              <a:t>SUJEITO PASSIVO INDIRETO </a:t>
            </a:r>
            <a:r>
              <a:rPr lang="pt-BR" sz="2400" smtClean="0"/>
              <a:t>⇛ Responsável tributário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SUJEITO PASSIVO DA OBRIGAÇÃO TRIBUTÁRIA ACESSÓRIA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4C32E0-DD93-4BA7-8A02-BAE8D92A3A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8437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88"/>
            <a:ext cx="8858250" cy="4214812"/>
          </a:xfrm>
        </p:spPr>
        <p:txBody>
          <a:bodyPr/>
          <a:lstStyle/>
          <a:p>
            <a:endParaRPr lang="pt-BR" sz="2400" b="1" smtClean="0"/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122. Sujeito passivo da obrigação acessória é a pessoa obrigada às prestações que constituam o seu objeto.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18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DEFINIÇÃO LEGAL DO SUJEITO PASSIVO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612380-2F44-4B8C-8F1B-FB23122B271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9461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88"/>
            <a:ext cx="8858250" cy="4214812"/>
          </a:xfrm>
        </p:spPr>
        <p:txBody>
          <a:bodyPr/>
          <a:lstStyle/>
          <a:p>
            <a:endParaRPr lang="pt-BR" sz="2400" b="1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</a:t>
            </a:r>
            <a:r>
              <a:rPr lang="pt-BR" sz="2400" smtClean="0"/>
              <a:t> Art. 123. Salvo disposições de lei em contrário, as convenções particulares, relativas à responsabilidade pelo pagamento de tributos, não podem ser opostas à Fazenda Pública, para modificar a definição legal do sujeito passivo das obrigações tributárias correspondentes.</a:t>
            </a:r>
            <a:endParaRPr lang="pt-BR" sz="2400" b="1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18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DEFINIÇÃO LEGAL DO SUJEITO PASSIVO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7B61A-F347-44CA-A86C-9C32B8E4A56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048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88"/>
            <a:ext cx="8858250" cy="4786312"/>
          </a:xfrm>
        </p:spPr>
        <p:txBody>
          <a:bodyPr/>
          <a:lstStyle/>
          <a:p>
            <a:r>
              <a:rPr lang="pt-BR" sz="2400" b="1" smtClean="0"/>
              <a:t>Não pode ser alterada por convenção particular</a:t>
            </a:r>
          </a:p>
          <a:p>
            <a:pPr lvl="1"/>
            <a:r>
              <a:rPr lang="pt-BR" sz="2000" b="1" smtClean="0"/>
              <a:t>Contrato de locação ⇛ IPTU</a:t>
            </a:r>
          </a:p>
          <a:p>
            <a:endParaRPr lang="pt-BR" sz="2400" b="1" smtClean="0"/>
          </a:p>
          <a:p>
            <a:r>
              <a:rPr lang="pt-BR" sz="2400" b="1" smtClean="0"/>
              <a:t>Somente a Lei pode definir o sujeito passivo</a:t>
            </a:r>
          </a:p>
          <a:p>
            <a:endParaRPr lang="pt-BR" sz="2400" b="1" smtClean="0"/>
          </a:p>
          <a:p>
            <a:r>
              <a:rPr lang="pt-BR" sz="2400" b="1" smtClean="0"/>
              <a:t>Impostos previstos pela CF ⇛ LC Federal</a:t>
            </a:r>
          </a:p>
          <a:p>
            <a:pPr lvl="1"/>
            <a:r>
              <a:rPr lang="pt-BR" sz="2000" b="1" smtClean="0"/>
              <a:t>ICMS ⇛ LC 87/96 (federal)</a:t>
            </a:r>
          </a:p>
          <a:p>
            <a:endParaRPr lang="pt-BR" sz="2400" b="1" smtClean="0"/>
          </a:p>
          <a:p>
            <a:r>
              <a:rPr lang="pt-BR" sz="2400" b="1" smtClean="0"/>
              <a:t>Art. 146, III, a, da CF/88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DEFINIÇÃO LEGAL DO SUJEITO PASSIVO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4777E4-3404-47A7-AF8A-25A2C41DF63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150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88"/>
            <a:ext cx="8858250" cy="421481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“Art. 146. Cabe à lei complementar: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(...)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III - estabelecer normas gerais em matéria de legislação tributária, especialmente sobre: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a) definição de tributos e de suas espécies, bem como, em relação aos impostos discriminados nesta Constituição, a dos respectivos fatos geradores, bases de cálculo e </a:t>
            </a:r>
            <a:r>
              <a:rPr lang="pt-BR" sz="2400" b="1" u="sng" smtClean="0"/>
              <a:t>contribuintes</a:t>
            </a:r>
            <a:r>
              <a:rPr lang="pt-BR" sz="2400" smtClean="0"/>
              <a:t>; (...)”</a:t>
            </a:r>
          </a:p>
          <a:p>
            <a:pPr algn="r">
              <a:buFont typeface="Wingdings 3" pitchFamily="18" charset="2"/>
              <a:buNone/>
            </a:pPr>
            <a:r>
              <a:rPr lang="pt-BR" sz="1800" smtClean="0"/>
              <a:t>(CTN)</a:t>
            </a:r>
          </a:p>
          <a:p>
            <a:pPr>
              <a:buFont typeface="Wingdings 3" pitchFamily="18" charset="2"/>
              <a:buNone/>
            </a:pPr>
            <a:endParaRPr lang="pt-BR" sz="2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CONTRIBUINTES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45FEA-8249-4704-A215-055CD064E97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2533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5214937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Sujeito Passivo Direto ou Natural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É quem efetuou o fato gerador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Titular da situação que configura o fato gerador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Quem beneficiou-se diretamente pela situação que corresponde ao fato gerador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2664</TotalTime>
  <Words>579</Words>
  <Application>Microsoft Office PowerPoint</Application>
  <PresentationFormat>Apresentação na tela (4:3)</PresentationFormat>
  <Paragraphs>221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Concurso</vt:lpstr>
      <vt:lpstr>DISCIPLINA: Direito Tributário</vt:lpstr>
      <vt:lpstr>POLOS DA OBRIGAÇÃO TRIBUTÁRIA</vt:lpstr>
      <vt:lpstr>SUJEITO PASSIVO DA OBRIGAÇÃO TRIBUTÁRIA PRINCIPAL</vt:lpstr>
      <vt:lpstr>SUJEITO PASSIVO DA OBRIGAÇÃO TRIBUTÁRIA PRINCIPAL</vt:lpstr>
      <vt:lpstr>SUJEITO PASSIVO DA OBRIGAÇÃO TRIBUTÁRIA ACESSÓRIA</vt:lpstr>
      <vt:lpstr>DEFINIÇÃO LEGAL DO SUJEITO PASSIVO</vt:lpstr>
      <vt:lpstr>DEFINIÇÃO LEGAL DO SUJEITO PASSIVO</vt:lpstr>
      <vt:lpstr>DEFINIÇÃO LEGAL DO SUJEITO PASSIVO</vt:lpstr>
      <vt:lpstr>CONTRIBUINTES</vt:lpstr>
      <vt:lpstr>CONTRIBUINTES</vt:lpstr>
      <vt:lpstr>SOLIDARIEDADE EM MATÉRIA TRIBUTÁRIA</vt:lpstr>
      <vt:lpstr>Slide 12</vt:lpstr>
      <vt:lpstr>SOLIDARIEDADE EM MATÉRIA TRIBUTÁRIA</vt:lpstr>
      <vt:lpstr>SOLIDARIEDADE</vt:lpstr>
      <vt:lpstr>BENEFÍCIO DE ORDEM</vt:lpstr>
      <vt:lpstr>EFEITOS DA SOLIDARIEDADE</vt:lpstr>
      <vt:lpstr>CAPACIDADE TRIBUTÁRIA PASSIVA</vt:lpstr>
      <vt:lpstr>CAPACIDADE TRIBUTÁRIA PASSIVA</vt:lpstr>
      <vt:lpstr>CAPACIDADE TRIBUTÁRIA PASSIVA</vt:lpstr>
      <vt:lpstr>CAPACIDADE TRIBUTÁRIA PASSIVA</vt:lpstr>
      <vt:lpstr>DOMICÍLIO TRIBUTÁRIO</vt:lpstr>
      <vt:lpstr>NA FALTA DE ELEIÇÃO, CONSIDERA-SE DOMICÍLIO TRIBUTÁRIO:</vt:lpstr>
      <vt:lpstr>NA FALTA DE ELEIÇÃO, CONSIDERA-SE DOMICÍLIO TRIBUTÁRIO:</vt:lpstr>
      <vt:lpstr>NA FALTA DE ELEIÇÃO, CONSIDERA-SE DOMICÍLIO TRIBUTÁRIO:</vt:lpstr>
      <vt:lpstr>CONSIDERA-SE DOMICÍLIO TRIBUTÁRIO:</vt:lpstr>
      <vt:lpstr>RECUSA DE DOMICÍLIO TRIBUTÁRIO ELEITO:</vt:lpstr>
      <vt:lpstr>TRABALHO SOBRE IMPOSTOS EM ESPÉCIE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368</cp:revision>
  <dcterms:created xsi:type="dcterms:W3CDTF">2011-02-08T02:22:21Z</dcterms:created>
  <dcterms:modified xsi:type="dcterms:W3CDTF">2012-05-21T17:34:21Z</dcterms:modified>
</cp:coreProperties>
</file>