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23"/>
  </p:notesMasterIdLst>
  <p:sldIdLst>
    <p:sldId id="485" r:id="rId2"/>
    <p:sldId id="468" r:id="rId3"/>
    <p:sldId id="415" r:id="rId4"/>
    <p:sldId id="439" r:id="rId5"/>
    <p:sldId id="469" r:id="rId6"/>
    <p:sldId id="470" r:id="rId7"/>
    <p:sldId id="471" r:id="rId8"/>
    <p:sldId id="472" r:id="rId9"/>
    <p:sldId id="473" r:id="rId10"/>
    <p:sldId id="474" r:id="rId11"/>
    <p:sldId id="475" r:id="rId12"/>
    <p:sldId id="476" r:id="rId13"/>
    <p:sldId id="477" r:id="rId14"/>
    <p:sldId id="478" r:id="rId15"/>
    <p:sldId id="479" r:id="rId16"/>
    <p:sldId id="480" r:id="rId17"/>
    <p:sldId id="481" r:id="rId18"/>
    <p:sldId id="482" r:id="rId19"/>
    <p:sldId id="483" r:id="rId20"/>
    <p:sldId id="484" r:id="rId21"/>
    <p:sldId id="339" r:id="rId22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FC2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81" autoAdjust="0"/>
  </p:normalViewPr>
  <p:slideViewPr>
    <p:cSldViewPr>
      <p:cViewPr varScale="1">
        <p:scale>
          <a:sx n="82" d="100"/>
          <a:sy n="82" d="100"/>
        </p:scale>
        <p:origin x="-1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52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F1B5978-0DEB-4592-802C-76BA0DCA261D}" type="datetimeFigureOut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321EA26-3B2C-4E95-9A9F-B34FCEEC7E4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iângulo retângulo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upo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orma livre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Conector reto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11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715BAD7-176B-4F2A-8504-308BD1666901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12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3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58238AB-8F17-4523-A43B-E399F558444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AE1EE-2CBA-4C1E-B0FC-77CD246B6F9E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A1BE2-68C1-49AD-9A58-F00693D7AD1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EFA04-A887-4F5B-8693-F0641AE95633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8F241-6C1A-4C75-9086-42A0DB0FAF7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E1395-8808-4723-8E9F-D623818ECAEF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ECF6C-0552-44DC-B8DE-3E588FB0809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visa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Divisa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5E95288-5734-4F9D-A7ED-4474DA437906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FD06DED-283A-4362-B2DA-2E815066803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D01906E-ED80-482A-BFDD-B86BA9F03582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EA8F46C-6358-46FC-A064-FF33163653B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9BDD7FA-28AA-45E7-8469-439EBBAC980B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7E866A-E9EB-4848-AC9F-E1F02FB4BAA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F9CA0E0-3E1D-4D79-9CAD-764D75DE35DD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7F6493F-DEC0-41A4-86CA-69E378406C1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783A0-B73B-4682-AC9D-FC18C83F6DA8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3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7063A-07D8-4F72-A9E9-8115EF98C07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4830B83-65D7-488D-A6D9-B7D231D759AB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0EC16F9-FC4D-4AD4-A51F-3746F6BA7B3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a livre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orma livre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Triângulo retângulo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Conector reto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Divisa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Divisa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pt-BR" noProof="0" smtClean="0"/>
              <a:t>Clique no ícone para adicionar uma imagem</a:t>
            </a:r>
            <a:endParaRPr lang="en-US" noProof="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1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48441E5-F8B2-4226-8083-8903912A3259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12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3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49A26D5-5411-4484-BC19-E1271E977B7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033" name="Espaço Reservado para Texto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smtClean="0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CD0A36B9-265D-47B9-8BE4-9E28ED3A4BE4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E13DAF0A-EEF2-4461-9B0D-17D2CE35DA4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  <p:sldLayoutId id="2147483698" r:id="rId4"/>
    <p:sldLayoutId id="2147483699" r:id="rId5"/>
    <p:sldLayoutId id="2147483700" r:id="rId6"/>
    <p:sldLayoutId id="2147483694" r:id="rId7"/>
    <p:sldLayoutId id="2147483701" r:id="rId8"/>
    <p:sldLayoutId id="2147483702" r:id="rId9"/>
    <p:sldLayoutId id="2147483693" r:id="rId10"/>
    <p:sldLayoutId id="2147483692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pr.miranda@gmail.com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professormiranda.blogspot.com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lanalto.gov.br/ccivil_03/Leis/2002/L10406.htm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9144000" cy="857256"/>
          </a:xfrm>
        </p:spPr>
        <p:txBody>
          <a:bodyPr anchor="b"/>
          <a:lstStyle/>
          <a:p>
            <a:pPr algn="ctr" eaLnBrk="1" hangingPunct="1">
              <a:defRPr/>
            </a:pPr>
            <a:r>
              <a:rPr lang="pt-BR" sz="3200" u="sng" dirty="0" smtClean="0"/>
              <a:t>DISCIPLINA: Direito Tributário</a:t>
            </a:r>
            <a:endParaRPr lang="pt-BR" sz="3200" u="sng" dirty="0"/>
          </a:p>
        </p:txBody>
      </p:sp>
      <p:pic>
        <p:nvPicPr>
          <p:cNvPr id="43011" name="Imagem 3" descr="C:\Users\katiaaparecida\AppData\Local\Microsoft\Windows\Temporary Internet Files\Low\Content.IE5\9TQ5L8YE\Marca FCR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62063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Imagem 4" descr="C:\Users\katiaaparecida\AppData\Local\Microsoft\Windows\Temporary Internet Files\Low\Content.IE5\9TQ5L8YE\Marca FCR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81938" y="0"/>
            <a:ext cx="1262062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3" name="Subtítulo 2"/>
          <p:cNvSpPr>
            <a:spLocks noGrp="1"/>
          </p:cNvSpPr>
          <p:nvPr>
            <p:ph type="subTitle" idx="4294967295"/>
          </p:nvPr>
        </p:nvSpPr>
        <p:spPr>
          <a:xfrm>
            <a:off x="0" y="1052513"/>
            <a:ext cx="8715375" cy="4019550"/>
          </a:xfrm>
        </p:spPr>
        <p:txBody>
          <a:bodyPr lIns="45720" rIns="45720"/>
          <a:lstStyle/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800" smtClean="0">
                <a:solidFill>
                  <a:schemeClr val="tx2"/>
                </a:solidFill>
              </a:rPr>
              <a:t>AULA 10 – Garantias e Privilégios do Crédito Tributário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endParaRPr lang="pt-BR" sz="20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Prof. Msc. João Paulo Rocha de Miranda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Advogado (UFMT) e  Zootecnista (UFSM)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Mestre em Direito Agroambiental (UFMT)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Especialista em Sociedade e Desenvolvimento Regional (UFMT)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Especialista em Direito Ambiental e desenvolvimento Sustentável (FESPMP-MT/UNIC)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Membro Comissão Meio Ambiente OAB-MT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Membro da Comissão Nacional de Saúde Ambiental do CFMVZ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endParaRPr lang="pt-BR" sz="1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CONTATOS: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E-mail: </a:t>
            </a:r>
            <a:r>
              <a:rPr lang="pt-BR" sz="1400" smtClean="0">
                <a:solidFill>
                  <a:schemeClr val="tx2"/>
                </a:solidFill>
                <a:hlinkClick r:id="rId3"/>
              </a:rPr>
              <a:t>jpr.miranda@gmail.com</a:t>
            </a:r>
            <a:endParaRPr lang="pt-BR" sz="1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endParaRPr lang="pt-BR" sz="1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Skype: jpr.miranda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endParaRPr lang="pt-BR" sz="1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Blog: </a:t>
            </a:r>
            <a:r>
              <a:rPr lang="pt-BR" sz="1400" smtClean="0">
                <a:solidFill>
                  <a:schemeClr val="tx2"/>
                </a:solidFill>
                <a:hlinkClick r:id="rId4"/>
              </a:rPr>
              <a:t>http://professormiranda.blogspot.com/</a:t>
            </a:r>
            <a:endParaRPr lang="pt-BR" sz="1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endParaRPr lang="pt-BR" sz="7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7C5097D-66D9-4A6D-AD5E-BFA3D2BBB745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23556" name="Espaço Reservado para Conteúdo 4"/>
          <p:cNvSpPr>
            <a:spLocks noGrp="1"/>
          </p:cNvSpPr>
          <p:nvPr>
            <p:ph idx="1"/>
          </p:nvPr>
        </p:nvSpPr>
        <p:spPr>
          <a:xfrm>
            <a:off x="0" y="1214438"/>
            <a:ext cx="8929688" cy="5643562"/>
          </a:xfrm>
        </p:spPr>
        <p:txBody>
          <a:bodyPr/>
          <a:lstStyle/>
          <a:p>
            <a:pPr algn="just">
              <a:buFont typeface="Wingdings 3" pitchFamily="18" charset="2"/>
              <a:buNone/>
            </a:pPr>
            <a:r>
              <a:rPr lang="pt-BR" sz="2000" smtClean="0"/>
              <a:t>	</a:t>
            </a:r>
            <a:r>
              <a:rPr lang="pt-BR" sz="2200" smtClean="0"/>
              <a:t>Art. 4º Não se beneficiará do disposto nesta lei aquele que, sabendo-se insolvente, adquire de má-fé imóvel mais valioso para transferir a residência familiar, desfazendo-se ou não da moradia antiga.</a:t>
            </a:r>
          </a:p>
          <a:p>
            <a:pPr algn="just">
              <a:buFont typeface="Wingdings 3" pitchFamily="18" charset="2"/>
              <a:buNone/>
            </a:pPr>
            <a:endParaRPr lang="pt-BR" sz="2200" smtClean="0"/>
          </a:p>
          <a:p>
            <a:pPr algn="just">
              <a:buFont typeface="Wingdings 3" pitchFamily="18" charset="2"/>
              <a:buNone/>
            </a:pPr>
            <a:r>
              <a:rPr lang="pt-BR" sz="2200" smtClean="0"/>
              <a:t>	§ 1º Neste caso, poderá o juiz, na respectiva ação do credor, transferir a impenhorabilidade para a moradia familiar anterior, ou anular-lhe a venda, liberando a mais valiosa para execução ou concurso, conforme a hipótese.</a:t>
            </a:r>
          </a:p>
          <a:p>
            <a:pPr algn="just">
              <a:buFont typeface="Wingdings 3" pitchFamily="18" charset="2"/>
              <a:buNone/>
            </a:pPr>
            <a:endParaRPr lang="pt-BR" sz="2200" smtClean="0"/>
          </a:p>
          <a:p>
            <a:pPr algn="just">
              <a:buFont typeface="Wingdings 3" pitchFamily="18" charset="2"/>
              <a:buNone/>
            </a:pPr>
            <a:r>
              <a:rPr lang="pt-BR" sz="2200" smtClean="0"/>
              <a:t>	§ 2º Quando a residência familiar constituir-se em imóvel rural, a impenhorabilidade restringir-se-á à sede de moradia, com os respectivos bens móveis, e, nos casos do art. 5º, inciso XXVI, da Constituição, à área limitada como pequena propriedade rural.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A1B65B-86BE-42A7-B4B8-DA72C6916B29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24580" name="Espaço Reservado para Conteúdo 4"/>
          <p:cNvSpPr>
            <a:spLocks noGrp="1"/>
          </p:cNvSpPr>
          <p:nvPr>
            <p:ph idx="1"/>
          </p:nvPr>
        </p:nvSpPr>
        <p:spPr>
          <a:xfrm>
            <a:off x="0" y="1214438"/>
            <a:ext cx="8929688" cy="5643562"/>
          </a:xfrm>
        </p:spPr>
        <p:txBody>
          <a:bodyPr/>
          <a:lstStyle/>
          <a:p>
            <a:pPr algn="just">
              <a:buFont typeface="Wingdings 3" pitchFamily="18" charset="2"/>
              <a:buNone/>
            </a:pPr>
            <a:r>
              <a:rPr lang="pt-BR" sz="2000" smtClean="0"/>
              <a:t>	</a:t>
            </a:r>
            <a:endParaRPr lang="pt-BR" sz="2200" smtClean="0"/>
          </a:p>
        </p:txBody>
      </p:sp>
      <p:sp>
        <p:nvSpPr>
          <p:cNvPr id="6" name="Retângulo 5"/>
          <p:cNvSpPr/>
          <p:nvPr/>
        </p:nvSpPr>
        <p:spPr>
          <a:xfrm>
            <a:off x="214313" y="1214438"/>
            <a:ext cx="8715375" cy="4662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pt-BR" sz="2200" dirty="0">
                <a:latin typeface="+mn-lt"/>
                <a:cs typeface="+mn-cs"/>
              </a:rPr>
              <a:t>Art. 5º Para os efeitos de impenhorabilidade, de que trata esta lei, considera-se residência um único imóvel utilizado pelo casal ou pela entidade familiar para moradia permanente.</a:t>
            </a:r>
          </a:p>
          <a:p>
            <a:pPr algn="just">
              <a:lnSpc>
                <a:spcPct val="150000"/>
              </a:lnSpc>
              <a:defRPr/>
            </a:pPr>
            <a:endParaRPr lang="pt-BR" sz="2200" dirty="0">
              <a:latin typeface="+mn-lt"/>
              <a:cs typeface="+mn-cs"/>
            </a:endParaRPr>
          </a:p>
          <a:p>
            <a:pPr algn="just">
              <a:lnSpc>
                <a:spcPct val="150000"/>
              </a:lnSpc>
              <a:defRPr/>
            </a:pPr>
            <a:r>
              <a:rPr lang="pt-BR" sz="2200" dirty="0">
                <a:latin typeface="+mn-lt"/>
                <a:cs typeface="+mn-cs"/>
              </a:rPr>
              <a:t>Parágrafo único. Na hipótese de o casal, ou entidade familiar, ser possuidor de vários imóveis utilizados como residência, a impenhorabilidade recairá sobre o de menor valor, salvo se outro tiver sido registrado, para esse fim, no Registro de Imóveis e na forma do </a:t>
            </a:r>
            <a:r>
              <a:rPr lang="pt-BR" sz="2200" dirty="0">
                <a:latin typeface="+mn-lt"/>
                <a:cs typeface="+mn-cs"/>
                <a:hlinkClick r:id="rId2" action="ppaction://hlinkfile"/>
              </a:rPr>
              <a:t>art. 70 do Código Civil.</a:t>
            </a:r>
            <a:endParaRPr lang="pt-BR" sz="2200" dirty="0">
              <a:latin typeface="+mn-lt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CB66C10-0BBB-4A4E-8103-01C626560F5E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25604" name="Espaço Reservado para Conteúdo 4"/>
          <p:cNvSpPr>
            <a:spLocks noGrp="1"/>
          </p:cNvSpPr>
          <p:nvPr>
            <p:ph idx="1"/>
          </p:nvPr>
        </p:nvSpPr>
        <p:spPr>
          <a:xfrm>
            <a:off x="214313" y="1214438"/>
            <a:ext cx="8715375" cy="5286375"/>
          </a:xfrm>
        </p:spPr>
        <p:txBody>
          <a:bodyPr/>
          <a:lstStyle/>
          <a:p>
            <a:pPr algn="just">
              <a:buFont typeface="Wingdings 3" pitchFamily="18" charset="2"/>
              <a:buNone/>
            </a:pPr>
            <a:r>
              <a:rPr lang="pt-BR" sz="2000" smtClean="0"/>
              <a:t>	</a:t>
            </a:r>
            <a:endParaRPr lang="pt-BR" sz="2200" smtClean="0"/>
          </a:p>
        </p:txBody>
      </p:sp>
      <p:sp>
        <p:nvSpPr>
          <p:cNvPr id="6" name="Retângulo 5"/>
          <p:cNvSpPr/>
          <p:nvPr/>
        </p:nvSpPr>
        <p:spPr>
          <a:xfrm>
            <a:off x="285750" y="1285875"/>
            <a:ext cx="8572500" cy="45243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pt-BR" sz="2400" dirty="0">
                <a:latin typeface="+mn-lt"/>
                <a:cs typeface="+mn-cs"/>
              </a:rPr>
              <a:t>Art. 6º São canceladas as execuções suspensas pela Medida Provisória nº 143, de 8 de março de 1990, que deu origem a esta lei.</a:t>
            </a:r>
          </a:p>
          <a:p>
            <a:pPr algn="just">
              <a:lnSpc>
                <a:spcPct val="150000"/>
              </a:lnSpc>
              <a:defRPr/>
            </a:pPr>
            <a:endParaRPr lang="pt-BR" sz="2400" dirty="0">
              <a:latin typeface="+mn-lt"/>
              <a:cs typeface="+mn-cs"/>
            </a:endParaRPr>
          </a:p>
          <a:p>
            <a:pPr algn="just">
              <a:lnSpc>
                <a:spcPct val="150000"/>
              </a:lnSpc>
              <a:defRPr/>
            </a:pPr>
            <a:r>
              <a:rPr lang="pt-BR" sz="2400" dirty="0">
                <a:latin typeface="+mn-lt"/>
                <a:cs typeface="+mn-cs"/>
              </a:rPr>
              <a:t>Art. 7º Esta lei entra em vigor na data de sua publicação.</a:t>
            </a:r>
          </a:p>
          <a:p>
            <a:pPr algn="just">
              <a:lnSpc>
                <a:spcPct val="150000"/>
              </a:lnSpc>
              <a:defRPr/>
            </a:pPr>
            <a:endParaRPr lang="pt-BR" sz="2400" dirty="0">
              <a:latin typeface="+mn-lt"/>
              <a:cs typeface="+mn-cs"/>
            </a:endParaRPr>
          </a:p>
          <a:p>
            <a:pPr algn="just">
              <a:lnSpc>
                <a:spcPct val="150000"/>
              </a:lnSpc>
              <a:defRPr/>
            </a:pPr>
            <a:r>
              <a:rPr lang="pt-BR" sz="2400" dirty="0">
                <a:latin typeface="+mn-lt"/>
                <a:cs typeface="+mn-cs"/>
              </a:rPr>
              <a:t>Art. 8º Revogam-se as disposições em contrário.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8ACBB8-437C-4E28-8660-F9B39739790C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26628" name="Espaço Reservado para Conteúdo 4"/>
          <p:cNvSpPr>
            <a:spLocks noGrp="1"/>
          </p:cNvSpPr>
          <p:nvPr>
            <p:ph idx="1"/>
          </p:nvPr>
        </p:nvSpPr>
        <p:spPr>
          <a:xfrm>
            <a:off x="214313" y="1214438"/>
            <a:ext cx="8715375" cy="5286375"/>
          </a:xfrm>
        </p:spPr>
        <p:txBody>
          <a:bodyPr/>
          <a:lstStyle/>
          <a:p>
            <a:pPr algn="just">
              <a:buFont typeface="Wingdings 3" pitchFamily="18" charset="2"/>
              <a:buNone/>
            </a:pPr>
            <a:r>
              <a:rPr lang="pt-BR" sz="2000" smtClean="0"/>
              <a:t>	</a:t>
            </a:r>
            <a:endParaRPr lang="pt-BR" sz="2200" smtClean="0"/>
          </a:p>
        </p:txBody>
      </p:sp>
      <p:sp>
        <p:nvSpPr>
          <p:cNvPr id="6" name="Retângulo 5"/>
          <p:cNvSpPr/>
          <p:nvPr/>
        </p:nvSpPr>
        <p:spPr>
          <a:xfrm>
            <a:off x="285750" y="1285875"/>
            <a:ext cx="8572500" cy="45243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pt-BR" sz="2400" b="1" u="sng" dirty="0">
                <a:latin typeface="+mn-lt"/>
                <a:cs typeface="+mn-cs"/>
              </a:rPr>
              <a:t>A LC 118/2005 </a:t>
            </a:r>
            <a:r>
              <a:rPr lang="pt-BR" sz="2400" b="1" u="sng" dirty="0">
                <a:latin typeface="Calibri"/>
                <a:cs typeface="+mn-cs"/>
              </a:rPr>
              <a:t>→</a:t>
            </a:r>
            <a:r>
              <a:rPr lang="pt-BR" sz="2400" b="1" u="sng" dirty="0">
                <a:latin typeface="+mn-lt"/>
                <a:cs typeface="+mn-cs"/>
              </a:rPr>
              <a:t> Art. 185-A no CTN</a:t>
            </a:r>
          </a:p>
          <a:p>
            <a:pPr algn="just">
              <a:lnSpc>
                <a:spcPct val="150000"/>
              </a:lnSpc>
              <a:defRPr/>
            </a:pPr>
            <a:r>
              <a:rPr lang="pt-BR" sz="2400" dirty="0">
                <a:latin typeface="+mn-lt"/>
                <a:cs typeface="+mn-cs"/>
              </a:rPr>
              <a:t>Juiz pode determinar indisponibilidade dos bens e direitos do sujeito passivo: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pt-BR" sz="2400" dirty="0">
                <a:latin typeface="+mn-lt"/>
                <a:cs typeface="+mn-cs"/>
              </a:rPr>
              <a:t> Não pague;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  <a:defRPr/>
            </a:pPr>
            <a:endParaRPr lang="pt-BR" sz="2400" dirty="0">
              <a:latin typeface="+mn-lt"/>
              <a:cs typeface="+mn-cs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pt-BR" sz="2400" dirty="0">
                <a:latin typeface="+mn-lt"/>
                <a:cs typeface="+mn-cs"/>
              </a:rPr>
              <a:t> Não apresente bens à penhora;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  <a:defRPr/>
            </a:pPr>
            <a:endParaRPr lang="pt-BR" sz="2400" dirty="0">
              <a:latin typeface="+mn-lt"/>
              <a:cs typeface="+mn-cs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pt-BR" sz="2400" dirty="0">
                <a:latin typeface="+mn-lt"/>
                <a:cs typeface="+mn-cs"/>
              </a:rPr>
              <a:t> Não sejam encontrados bens penhoráveis.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PREFERÊNCIA DO CRÉDITO TRIBUTÁRIO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899873E-8DE3-4B32-9D90-194B162F2795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27653" name="Espaço Reservado para Conteúdo 4"/>
          <p:cNvSpPr>
            <a:spLocks noGrp="1"/>
          </p:cNvSpPr>
          <p:nvPr>
            <p:ph idx="1"/>
          </p:nvPr>
        </p:nvSpPr>
        <p:spPr>
          <a:xfrm>
            <a:off x="0" y="2000250"/>
            <a:ext cx="8929688" cy="4857750"/>
          </a:xfrm>
        </p:spPr>
        <p:txBody>
          <a:bodyPr/>
          <a:lstStyle/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Font typeface="Wingdings 3" pitchFamily="18" charset="2"/>
              <a:buNone/>
            </a:pPr>
            <a:r>
              <a:rPr lang="pt-BR" sz="2400" smtClean="0"/>
              <a:t>	O crédito tributário prefere a qualquer outro, seja qual for sua natureza ou o tempo de sua constituição, ressalvados:</a:t>
            </a: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Font typeface="Wingdings 3" pitchFamily="18" charset="2"/>
              <a:buNone/>
            </a:pPr>
            <a:endParaRPr lang="pt-BR" sz="2400" smtClean="0"/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smtClean="0"/>
              <a:t>Créditos decorrentes da legislação do trabalho;</a:t>
            </a: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endParaRPr lang="pt-BR" sz="2400" smtClean="0"/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smtClean="0"/>
              <a:t>Créditos decorrentes do acidente de trabalho</a:t>
            </a:r>
          </a:p>
          <a:p>
            <a:pPr algn="r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Font typeface="Wingdings 3" pitchFamily="18" charset="2"/>
              <a:buNone/>
            </a:pPr>
            <a:r>
              <a:rPr lang="pt-BR" sz="2400" smtClean="0"/>
              <a:t>(Art. 186, do CTN)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000" dirty="0" smtClean="0"/>
              <a:t>PREFERÊNCIA DO CRÉDITO TRIBUTÁRIO NO CASO DE FALÊNCIA</a:t>
            </a:r>
            <a:endParaRPr lang="pt-BR" sz="20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94AB9AB-2D2C-47B0-9E60-ADD9C815E5BD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28677" name="Espaço Reservado para Conteúdo 4"/>
          <p:cNvSpPr>
            <a:spLocks noGrp="1"/>
          </p:cNvSpPr>
          <p:nvPr>
            <p:ph idx="1"/>
          </p:nvPr>
        </p:nvSpPr>
        <p:spPr>
          <a:xfrm>
            <a:off x="0" y="1571625"/>
            <a:ext cx="8929688" cy="5286375"/>
          </a:xfrm>
        </p:spPr>
        <p:txBody>
          <a:bodyPr/>
          <a:lstStyle/>
          <a:p>
            <a:pPr algn="just" eaLnBrk="1" hangingPunct="1">
              <a:lnSpc>
                <a:spcPct val="125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sz="2000" smtClean="0"/>
              <a:t>Créditos decorrentes da legislação do trabalho;</a:t>
            </a:r>
          </a:p>
          <a:p>
            <a:pPr algn="just" eaLnBrk="1" hangingPunct="1">
              <a:lnSpc>
                <a:spcPct val="125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sz="2000" smtClean="0"/>
              <a:t>Créditos extraconcursais; </a:t>
            </a:r>
            <a:r>
              <a:rPr lang="pt-BR" sz="1800" smtClean="0">
                <a:solidFill>
                  <a:srgbClr val="FF0000"/>
                </a:solidFill>
              </a:rPr>
              <a:t>(Art.188, CTN)</a:t>
            </a:r>
          </a:p>
          <a:p>
            <a:pPr algn="just" eaLnBrk="1" hangingPunct="1">
              <a:lnSpc>
                <a:spcPct val="125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sz="2000" smtClean="0"/>
              <a:t>Importâncias passíveis de restituição, nos termos da lei     falimentar;</a:t>
            </a:r>
          </a:p>
          <a:p>
            <a:pPr algn="just" eaLnBrk="1" hangingPunct="1">
              <a:lnSpc>
                <a:spcPct val="125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sz="2000" smtClean="0"/>
              <a:t>Créditos com garantia real, no limite do valor do bem gravado;</a:t>
            </a:r>
          </a:p>
          <a:p>
            <a:pPr algn="just" eaLnBrk="1" hangingPunct="1">
              <a:lnSpc>
                <a:spcPct val="125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sz="2000" smtClean="0"/>
              <a:t>Créditos  fato gerador ocorrido antes do processo de falência.</a:t>
            </a:r>
          </a:p>
          <a:p>
            <a:pPr algn="r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Font typeface="Wingdings 3" pitchFamily="18" charset="2"/>
              <a:buNone/>
            </a:pPr>
            <a:r>
              <a:rPr lang="pt-BR" sz="1400" smtClean="0"/>
              <a:t>(Art. 186, parágrafo único, do CTN)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COBRANÇA JUDICIAL DO CRÉDITO TRIBUTÁRIO</a:t>
            </a:r>
            <a:endParaRPr lang="pt-BR" sz="28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0B5629-E667-441A-BE90-4E0C1CD24C85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29701" name="Espaço Reservado para Conteúdo 4"/>
          <p:cNvSpPr>
            <a:spLocks noGrp="1"/>
          </p:cNvSpPr>
          <p:nvPr>
            <p:ph idx="1"/>
          </p:nvPr>
        </p:nvSpPr>
        <p:spPr>
          <a:xfrm>
            <a:off x="0" y="1714500"/>
            <a:ext cx="8929688" cy="5143500"/>
          </a:xfrm>
        </p:spPr>
        <p:txBody>
          <a:bodyPr/>
          <a:lstStyle/>
          <a:p>
            <a:pPr algn="just">
              <a:buFont typeface="Wingdings 3" pitchFamily="18" charset="2"/>
              <a:buNone/>
            </a:pPr>
            <a:r>
              <a:rPr lang="pt-BR" sz="2000" smtClean="0"/>
              <a:t>	A </a:t>
            </a:r>
            <a:r>
              <a:rPr lang="pt-BR" sz="2000" u="sng" smtClean="0"/>
              <a:t>cobrança judicial do crédito tributário não é sujeita</a:t>
            </a:r>
            <a:r>
              <a:rPr lang="pt-BR" sz="2000" smtClean="0"/>
              <a:t> a </a:t>
            </a:r>
            <a:r>
              <a:rPr lang="pt-BR" sz="2000" u="sng" smtClean="0"/>
              <a:t>concurso de credores</a:t>
            </a:r>
            <a:r>
              <a:rPr lang="pt-BR" sz="2000" smtClean="0"/>
              <a:t> ou </a:t>
            </a:r>
            <a:r>
              <a:rPr lang="pt-BR" sz="2000" u="sng" smtClean="0"/>
              <a:t>habilitação em falência</a:t>
            </a:r>
            <a:r>
              <a:rPr lang="pt-BR" sz="2000" smtClean="0"/>
              <a:t>, </a:t>
            </a:r>
            <a:r>
              <a:rPr lang="pt-BR" sz="2000" u="sng" smtClean="0"/>
              <a:t>recuperação judicial</a:t>
            </a:r>
            <a:r>
              <a:rPr lang="pt-BR" sz="2000" smtClean="0"/>
              <a:t>, </a:t>
            </a:r>
            <a:r>
              <a:rPr lang="pt-BR" sz="2000" u="sng" smtClean="0"/>
              <a:t>concordata</a:t>
            </a:r>
            <a:r>
              <a:rPr lang="pt-BR" sz="2000" smtClean="0"/>
              <a:t>, </a:t>
            </a:r>
            <a:r>
              <a:rPr lang="pt-BR" sz="2000" u="sng" smtClean="0"/>
              <a:t>inventário</a:t>
            </a:r>
            <a:r>
              <a:rPr lang="pt-BR" sz="2000" smtClean="0"/>
              <a:t> ou </a:t>
            </a:r>
            <a:r>
              <a:rPr lang="pt-BR" sz="2000" u="sng" smtClean="0"/>
              <a:t>arrolamento</a:t>
            </a:r>
            <a:r>
              <a:rPr lang="pt-BR" sz="2000" smtClean="0"/>
              <a:t>. </a:t>
            </a:r>
          </a:p>
          <a:p>
            <a:pPr algn="just"/>
            <a:endParaRPr lang="pt-BR" sz="2000" smtClean="0"/>
          </a:p>
          <a:p>
            <a:pPr algn="just">
              <a:buFont typeface="Wingdings 3" pitchFamily="18" charset="2"/>
              <a:buNone/>
            </a:pPr>
            <a:r>
              <a:rPr lang="pt-BR" sz="2000" smtClean="0"/>
              <a:t>	O </a:t>
            </a:r>
            <a:r>
              <a:rPr lang="pt-BR" sz="2000" u="sng" smtClean="0"/>
              <a:t>concurso de preferência</a:t>
            </a:r>
            <a:r>
              <a:rPr lang="pt-BR" sz="2000" smtClean="0"/>
              <a:t> somente se verifica entre </a:t>
            </a:r>
            <a:r>
              <a:rPr lang="pt-BR" sz="2000" u="sng" smtClean="0"/>
              <a:t>pessoas jurídicas de direito público</a:t>
            </a:r>
            <a:r>
              <a:rPr lang="pt-BR" sz="2000" smtClean="0"/>
              <a:t>, na seguinte ordem:</a:t>
            </a:r>
          </a:p>
          <a:p>
            <a:pPr algn="just">
              <a:buFont typeface="Wingdings 3" pitchFamily="18" charset="2"/>
              <a:buNone/>
            </a:pPr>
            <a:endParaRPr lang="pt-BR" sz="2000" smtClean="0"/>
          </a:p>
          <a:p>
            <a:pPr algn="just"/>
            <a:r>
              <a:rPr lang="pt-BR" sz="2000" smtClean="0"/>
              <a:t>União e suas autarquias </a:t>
            </a:r>
            <a:r>
              <a:rPr lang="pt-BR" sz="1400" smtClean="0"/>
              <a:t>(Art. 29, parágrafo único, da Lei 6.830/80</a:t>
            </a:r>
            <a:r>
              <a:rPr lang="pt-BR" sz="2000" smtClean="0"/>
              <a:t>);</a:t>
            </a:r>
          </a:p>
          <a:p>
            <a:pPr algn="just"/>
            <a:endParaRPr lang="pt-BR" sz="2000" smtClean="0"/>
          </a:p>
          <a:p>
            <a:pPr algn="just"/>
            <a:r>
              <a:rPr lang="pt-BR" sz="2000" smtClean="0"/>
              <a:t>Estados, Distrito Federal e Territórios, conjuntamente e pró rata;</a:t>
            </a:r>
          </a:p>
          <a:p>
            <a:pPr algn="just"/>
            <a:endParaRPr lang="pt-BR" sz="2000" smtClean="0"/>
          </a:p>
          <a:p>
            <a:pPr algn="just"/>
            <a:r>
              <a:rPr lang="pt-BR" sz="2000" smtClean="0"/>
              <a:t>Municípios, conjuntamente e pró rata.</a:t>
            </a:r>
          </a:p>
          <a:p>
            <a:pPr algn="just">
              <a:buFont typeface="Wingdings 3" pitchFamily="18" charset="2"/>
              <a:buNone/>
            </a:pPr>
            <a:endParaRPr lang="pt-BR" sz="2000" smtClean="0"/>
          </a:p>
          <a:p>
            <a:pPr algn="r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Font typeface="Wingdings 3" pitchFamily="18" charset="2"/>
              <a:buNone/>
            </a:pPr>
            <a:r>
              <a:rPr lang="pt-BR" sz="1400" smtClean="0"/>
              <a:t>(Art. 187, do CTN c/c Art. 29, parágrafo único, da Lei 6.830/80)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REGRAS DE PREFERÊNCIA DO CRÉDITO TRIBUTÁRIO</a:t>
            </a:r>
            <a:endParaRPr lang="pt-BR" sz="28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CD461C4-3790-4EBB-9BFB-CA2CA39C72F2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30725" name="Espaço Reservado para Conteúdo 4"/>
          <p:cNvSpPr>
            <a:spLocks noGrp="1"/>
          </p:cNvSpPr>
          <p:nvPr>
            <p:ph idx="1"/>
          </p:nvPr>
        </p:nvSpPr>
        <p:spPr>
          <a:xfrm>
            <a:off x="0" y="1785938"/>
            <a:ext cx="8929688" cy="5072062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sz="2400" b="1" smtClean="0"/>
              <a:t>Inventário ou arrolamento </a:t>
            </a:r>
            <a:r>
              <a:rPr lang="pt-BR" sz="2400" smtClean="0"/>
              <a:t>→ Créditos tributários vencidos ou vincendos, a cargo do de cujus ou de seu espólio, exigíveis no decurso do processo de inventário ou arrolamento → têm preferência absoluta sobre quaisquer outros. (Art. 189, do CTN)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REGRAS DE PREFERÊNCIA DO CRÉDITO TRIBUTÁRIO</a:t>
            </a:r>
            <a:endParaRPr lang="pt-BR" sz="28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CB2933-1C23-4058-AAC1-EBDFB4454C06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31749" name="Espaço Reservado para Conteúdo 4"/>
          <p:cNvSpPr>
            <a:spLocks noGrp="1"/>
          </p:cNvSpPr>
          <p:nvPr>
            <p:ph idx="1"/>
          </p:nvPr>
        </p:nvSpPr>
        <p:spPr>
          <a:xfrm>
            <a:off x="0" y="1785938"/>
            <a:ext cx="8929688" cy="5072062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sz="2400" b="1" smtClean="0"/>
              <a:t>Liquidação judicial ou voluntária </a:t>
            </a:r>
            <a:r>
              <a:rPr lang="pt-BR" sz="2400" smtClean="0"/>
              <a:t>→ São pagos preferencialmente a quaisquer outros os créditos tributários vencidos ou vincendos, a cargo de pessoas jurídicas de direito privado em liquidação judicial ou voluntária, exigíveis no decurso da liquidação.</a:t>
            </a:r>
          </a:p>
          <a:p>
            <a:pPr algn="r" eaLnBrk="1" hangingPunct="1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  <a:buFont typeface="Wingdings 3" pitchFamily="18" charset="2"/>
              <a:buNone/>
            </a:pPr>
            <a:r>
              <a:rPr lang="pt-BR" sz="2000" smtClean="0"/>
              <a:t>(Art. 190, do CTN)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CERTIDÃO NEGATIVA DE DÉBITOS FISCAIS</a:t>
            </a:r>
            <a:endParaRPr lang="pt-BR" sz="28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9BE219-1E79-44DE-8F1D-9C63AC0DE626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32773" name="Espaço Reservado para Conteúdo 4"/>
          <p:cNvSpPr>
            <a:spLocks noGrp="1"/>
          </p:cNvSpPr>
          <p:nvPr>
            <p:ph idx="1"/>
          </p:nvPr>
        </p:nvSpPr>
        <p:spPr>
          <a:xfrm>
            <a:off x="0" y="1785938"/>
            <a:ext cx="8929688" cy="5072062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  <a:buFont typeface="Wingdings 3" pitchFamily="18" charset="2"/>
              <a:buNone/>
            </a:pPr>
            <a:r>
              <a:rPr lang="pt-BR" sz="2400" b="1" smtClean="0"/>
              <a:t>Há necessidade de prova de quitação dos tributos para:</a:t>
            </a:r>
          </a:p>
          <a:p>
            <a:pPr algn="just" eaLnBrk="1" hangingPunct="1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sz="2400" smtClean="0"/>
              <a:t>Extinção das obrigações do falido (Art. 191, do CTN)</a:t>
            </a:r>
          </a:p>
          <a:p>
            <a:pPr algn="just" eaLnBrk="1" hangingPunct="1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sz="2400" smtClean="0"/>
              <a:t>Concessão de recuperação judicial (Art. 191-A, do CTN)</a:t>
            </a:r>
          </a:p>
          <a:p>
            <a:pPr algn="just" eaLnBrk="1" hangingPunct="1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sz="2400" smtClean="0"/>
              <a:t>Sentença de julgamento de partilha ou adjudicação (Art. 192, do CTN)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500174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CRÉDITO TRIBUTÁRIO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E49AB8A-4A68-42B8-AFC1-62211F3A3370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5" name="Espaço Reservado para Conteúdo 4"/>
          <p:cNvSpPr>
            <a:spLocks noGrp="1"/>
          </p:cNvSpPr>
          <p:nvPr>
            <p:ph idx="1"/>
          </p:nvPr>
        </p:nvSpPr>
        <p:spPr>
          <a:xfrm>
            <a:off x="714375" y="2071688"/>
            <a:ext cx="7858125" cy="4786312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spcBef>
                <a:spcPts val="600"/>
              </a:spcBef>
            </a:pPr>
            <a:r>
              <a:rPr lang="pt-BR" sz="2400" b="1" smtClean="0"/>
              <a:t>Crédito tributário = privilegiado</a:t>
            </a:r>
          </a:p>
          <a:p>
            <a:pPr algn="just" eaLnBrk="1" hangingPunct="1">
              <a:lnSpc>
                <a:spcPct val="150000"/>
              </a:lnSpc>
              <a:spcBef>
                <a:spcPts val="600"/>
              </a:spcBef>
            </a:pPr>
            <a:endParaRPr lang="pt-BR" sz="2400" b="1" smtClean="0"/>
          </a:p>
          <a:p>
            <a:pPr algn="just" eaLnBrk="1" hangingPunct="1">
              <a:lnSpc>
                <a:spcPct val="150000"/>
              </a:lnSpc>
              <a:spcBef>
                <a:spcPts val="600"/>
              </a:spcBef>
            </a:pPr>
            <a:r>
              <a:rPr lang="pt-BR" sz="2400" b="1" smtClean="0"/>
              <a:t>Art. 183, parágrafo único:</a:t>
            </a:r>
          </a:p>
          <a:p>
            <a:pPr algn="just" eaLnBrk="1" hangingPunct="1">
              <a:lnSpc>
                <a:spcPct val="150000"/>
              </a:lnSpc>
              <a:spcBef>
                <a:spcPts val="600"/>
              </a:spcBef>
            </a:pPr>
            <a:endParaRPr lang="pt-BR" sz="2400" b="1" smtClean="0"/>
          </a:p>
          <a:p>
            <a:pPr lvl="1" algn="just" eaLnBrk="1" hangingPunct="1">
              <a:lnSpc>
                <a:spcPct val="150000"/>
              </a:lnSpc>
              <a:spcBef>
                <a:spcPts val="600"/>
              </a:spcBef>
            </a:pPr>
            <a:r>
              <a:rPr lang="pt-BR" sz="2000" b="1" smtClean="0"/>
              <a:t>Fixa determinadas garantias ao seu pagamento </a:t>
            </a:r>
            <a:r>
              <a:rPr lang="pt-BR" sz="2000" b="1" smtClean="0">
                <a:latin typeface="Calibri" pitchFamily="34" charset="0"/>
              </a:rPr>
              <a:t>→ NATUREZA IMUTÁVEL</a:t>
            </a:r>
            <a:endParaRPr lang="pt-BR" sz="2000" b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CERTIDÃO NEGATIVA DE DÉBITOS FISCAIS</a:t>
            </a:r>
            <a:endParaRPr lang="pt-BR" sz="28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6303689-E84B-48DF-BDD2-E5153AD3C1FD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33797" name="Espaço Reservado para Conteúdo 4"/>
          <p:cNvSpPr>
            <a:spLocks noGrp="1"/>
          </p:cNvSpPr>
          <p:nvPr>
            <p:ph idx="1"/>
          </p:nvPr>
        </p:nvSpPr>
        <p:spPr>
          <a:xfrm>
            <a:off x="0" y="1785938"/>
            <a:ext cx="8929688" cy="5072062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  <a:buFont typeface="Wingdings 3" pitchFamily="18" charset="2"/>
              <a:buNone/>
            </a:pPr>
            <a:r>
              <a:rPr lang="pt-BR" sz="2200" smtClean="0"/>
              <a:t>	Art. 193. </a:t>
            </a:r>
            <a:r>
              <a:rPr lang="pt-BR" sz="2200" u="sng" smtClean="0"/>
              <a:t>Salvo</a:t>
            </a:r>
            <a:r>
              <a:rPr lang="pt-BR" sz="2200" smtClean="0"/>
              <a:t> quando </a:t>
            </a:r>
            <a:r>
              <a:rPr lang="pt-BR" sz="2200" u="sng" smtClean="0"/>
              <a:t>expressamente autorizado por lei</a:t>
            </a:r>
            <a:r>
              <a:rPr lang="pt-BR" sz="2200" smtClean="0"/>
              <a:t>, </a:t>
            </a:r>
            <a:r>
              <a:rPr lang="pt-BR" sz="2200" u="sng" smtClean="0"/>
              <a:t>nenhum departamento da administração pública da União, dos Estados, do Distrito Federal, ou dos Municípios, ou sua autarquia</a:t>
            </a:r>
            <a:r>
              <a:rPr lang="pt-BR" sz="2200" smtClean="0"/>
              <a:t>, </a:t>
            </a:r>
            <a:r>
              <a:rPr lang="pt-BR" sz="2200" u="sng" smtClean="0"/>
              <a:t>celebrará contrato ou aceitará proposta em concorrência pública</a:t>
            </a:r>
            <a:r>
              <a:rPr lang="pt-BR" sz="2200" smtClean="0"/>
              <a:t> </a:t>
            </a:r>
            <a:r>
              <a:rPr lang="pt-BR" sz="2200" u="sng" smtClean="0"/>
              <a:t>sem que o contratante</a:t>
            </a:r>
            <a:r>
              <a:rPr lang="pt-BR" sz="2200" smtClean="0"/>
              <a:t> ou proponente </a:t>
            </a:r>
            <a:r>
              <a:rPr lang="pt-BR" sz="2200" u="sng" smtClean="0"/>
              <a:t>faça prova da quitação de todos os tributos devidos</a:t>
            </a:r>
            <a:r>
              <a:rPr lang="pt-BR" sz="2200" smtClean="0"/>
              <a:t> à Fazenda Pública interessada, relativos à atividade em cujo exercício contrata ou concorre.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3000372"/>
            <a:ext cx="8229600" cy="107157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dirty="0" smtClean="0"/>
              <a:t>BOA TARDE!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BOA NOITE!</a:t>
            </a:r>
            <a:endParaRPr lang="pt-BR" dirty="0"/>
          </a:p>
        </p:txBody>
      </p:sp>
      <p:sp>
        <p:nvSpPr>
          <p:cNvPr id="40964" name="Espaço Reservado para Número de Slide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4AE5219-86AB-4F75-8367-92D15C93D6D1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pt-BR"/>
          </a:p>
        </p:txBody>
      </p:sp>
      <p:sp>
        <p:nvSpPr>
          <p:cNvPr id="40965" name="Espaço Reservado para Rodapé 5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357298"/>
            <a:ext cx="82296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GARANTIAS DO CRÉDITO TRIBUTÁRIO</a:t>
            </a:r>
            <a:endParaRPr lang="pt-BR" sz="28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64C29E2-26D9-49C7-8EF1-0B3A9688A8CB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6389" name="Espaço Reservado para Conteúdo 4"/>
          <p:cNvSpPr>
            <a:spLocks noGrp="1"/>
          </p:cNvSpPr>
          <p:nvPr>
            <p:ph idx="1"/>
          </p:nvPr>
        </p:nvSpPr>
        <p:spPr>
          <a:xfrm>
            <a:off x="0" y="2071688"/>
            <a:ext cx="8858250" cy="4214812"/>
          </a:xfrm>
        </p:spPr>
        <p:txBody>
          <a:bodyPr/>
          <a:lstStyle/>
          <a:p>
            <a:pPr algn="just">
              <a:buFont typeface="Wingdings 3" pitchFamily="18" charset="2"/>
              <a:buNone/>
            </a:pPr>
            <a:r>
              <a:rPr lang="pt-BR" sz="2800" b="1" smtClean="0"/>
              <a:t>	</a:t>
            </a:r>
            <a:r>
              <a:rPr lang="pt-BR" sz="2400" smtClean="0"/>
              <a:t>Art. 183. A </a:t>
            </a:r>
            <a:r>
              <a:rPr lang="pt-BR" sz="2400" u="sng" smtClean="0"/>
              <a:t>enumeração</a:t>
            </a:r>
            <a:r>
              <a:rPr lang="pt-BR" sz="2400" smtClean="0"/>
              <a:t> das </a:t>
            </a:r>
            <a:r>
              <a:rPr lang="pt-BR" sz="2400" u="sng" smtClean="0"/>
              <a:t>garantias</a:t>
            </a:r>
            <a:r>
              <a:rPr lang="pt-BR" sz="2400" smtClean="0"/>
              <a:t> atribuídas neste Capítulo ao crédito tributário </a:t>
            </a:r>
            <a:r>
              <a:rPr lang="pt-BR" sz="2400" u="sng" smtClean="0"/>
              <a:t>não exclui outras que sejam expressamente previstas em lei</a:t>
            </a:r>
            <a:r>
              <a:rPr lang="pt-BR" sz="2400" smtClean="0"/>
              <a:t>, em função da natureza ou das características do tributo a que se refiram.</a:t>
            </a:r>
          </a:p>
          <a:p>
            <a:pPr algn="just">
              <a:buFont typeface="Wingdings 3" pitchFamily="18" charset="2"/>
              <a:buNone/>
            </a:pPr>
            <a:endParaRPr lang="pt-BR" sz="2400" smtClean="0"/>
          </a:p>
          <a:p>
            <a:pPr algn="just">
              <a:buFont typeface="Wingdings 3" pitchFamily="18" charset="2"/>
              <a:buNone/>
            </a:pPr>
            <a:r>
              <a:rPr lang="pt-BR" sz="2400" smtClean="0"/>
              <a:t>	Parágrafo único. A </a:t>
            </a:r>
            <a:r>
              <a:rPr lang="pt-BR" sz="2400" u="sng" smtClean="0"/>
              <a:t>natureza das garantias atribuídas ao crédito tributário não altera a natureza deste nem a da obrigação tributária</a:t>
            </a:r>
            <a:r>
              <a:rPr lang="pt-BR" sz="2400" smtClean="0"/>
              <a:t> a que corresponda.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endParaRPr lang="pt-BR" sz="2400" b="1" smtClean="0"/>
          </a:p>
          <a:p>
            <a:pPr algn="r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1800" b="1" smtClean="0"/>
              <a:t>(CTN)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400" dirty="0" smtClean="0"/>
              <a:t>RESPONDE PELO PAGAMENTO DO CRÉDITO TRIBUTÁRIO</a:t>
            </a:r>
            <a:endParaRPr lang="pt-BR" sz="24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3337FBE-9C29-4A95-83F8-C1B2AF70D52E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7413" name="Espaço Reservado para Conteúdo 4"/>
          <p:cNvSpPr>
            <a:spLocks noGrp="1"/>
          </p:cNvSpPr>
          <p:nvPr>
            <p:ph idx="1"/>
          </p:nvPr>
        </p:nvSpPr>
        <p:spPr>
          <a:xfrm>
            <a:off x="0" y="2000250"/>
            <a:ext cx="8929688" cy="4857750"/>
          </a:xfrm>
        </p:spPr>
        <p:txBody>
          <a:bodyPr/>
          <a:lstStyle/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smtClean="0"/>
              <a:t>A totalidade dos bens e das rendas do sujeito passivo;</a:t>
            </a: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smtClean="0"/>
              <a:t>Espólio ou sua massa falida </a:t>
            </a:r>
            <a:r>
              <a:rPr lang="pt-BR" sz="2000" smtClean="0"/>
              <a:t>(inclusive os gravados por ônus real ou cláusula de inalienabilidade ou impenhorabilidade)</a:t>
            </a: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Font typeface="Wingdings 3" pitchFamily="18" charset="2"/>
              <a:buNone/>
            </a:pPr>
            <a:r>
              <a:rPr lang="pt-BR" sz="2400" b="1" u="sng" smtClean="0"/>
              <a:t>Excetuados:</a:t>
            </a: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smtClean="0"/>
              <a:t>Bens e rendas que a lei declare absolutamente impenhoráveis</a:t>
            </a: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smtClean="0"/>
              <a:t>Sem prejuízo dos privilégios especiais sobre determinados bens.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FBB836-4012-407D-8698-7FD5C45F9BBF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8436" name="Espaço Reservado para Conteúdo 4"/>
          <p:cNvSpPr>
            <a:spLocks noGrp="1"/>
          </p:cNvSpPr>
          <p:nvPr>
            <p:ph idx="1"/>
          </p:nvPr>
        </p:nvSpPr>
        <p:spPr>
          <a:xfrm>
            <a:off x="0" y="1214438"/>
            <a:ext cx="8929688" cy="5643562"/>
          </a:xfrm>
        </p:spPr>
        <p:txBody>
          <a:bodyPr/>
          <a:lstStyle/>
          <a:p>
            <a:pPr algn="just" eaLnBrk="1" hangingPunct="1">
              <a:lnSpc>
                <a:spcPct val="125000"/>
              </a:lnSpc>
              <a:buFont typeface="Wingdings 3" pitchFamily="18" charset="2"/>
              <a:buNone/>
            </a:pPr>
            <a:r>
              <a:rPr lang="pt-BR" sz="2800" b="1" smtClean="0"/>
              <a:t>	</a:t>
            </a:r>
            <a:r>
              <a:rPr lang="pt-BR" sz="2400" smtClean="0"/>
              <a:t>Art. 184. </a:t>
            </a:r>
            <a:r>
              <a:rPr lang="pt-BR" sz="2400" u="sng" smtClean="0"/>
              <a:t>Sem prejuízo dos privilégios especiais sobre determinados bens</a:t>
            </a:r>
            <a:r>
              <a:rPr lang="pt-BR" sz="2400" smtClean="0"/>
              <a:t>, que sejam </a:t>
            </a:r>
            <a:r>
              <a:rPr lang="pt-BR" sz="2400" u="sng" smtClean="0"/>
              <a:t>previstos em lei</a:t>
            </a:r>
            <a:r>
              <a:rPr lang="pt-BR" sz="2400" smtClean="0"/>
              <a:t>, </a:t>
            </a:r>
            <a:r>
              <a:rPr lang="pt-BR" sz="2400" u="sng" smtClean="0"/>
              <a:t>responde pelo pagamento do crédito tributário</a:t>
            </a:r>
            <a:r>
              <a:rPr lang="pt-BR" sz="2400" smtClean="0"/>
              <a:t> a </a:t>
            </a:r>
            <a:r>
              <a:rPr lang="pt-BR" sz="2400" u="sng" smtClean="0"/>
              <a:t>totalidade dos bens e das rendas</a:t>
            </a:r>
            <a:r>
              <a:rPr lang="pt-BR" sz="2400" smtClean="0"/>
              <a:t>, de qualquer origem ou natureza, do sujeito passivo, seu </a:t>
            </a:r>
            <a:r>
              <a:rPr lang="pt-BR" sz="2400" u="sng" smtClean="0"/>
              <a:t>espólio ou sua massa falida</a:t>
            </a:r>
            <a:r>
              <a:rPr lang="pt-BR" sz="2400" smtClean="0"/>
              <a:t>, inclusive os gravados por ônus real ou cláusula de inalienabilidade ou impenhorabilidade, seja qual for a data da constituição do ônus ou da cláusula, </a:t>
            </a:r>
            <a:r>
              <a:rPr lang="pt-BR" sz="2400" u="sng" smtClean="0"/>
              <a:t>excetuados unicamente os bens e rendas que a lei declare absolutamente impenhoráveis</a:t>
            </a:r>
            <a:r>
              <a:rPr lang="pt-BR" sz="2400" smtClean="0"/>
              <a:t>.</a:t>
            </a:r>
          </a:p>
          <a:p>
            <a:pPr algn="r" eaLnBrk="1" hangingPunct="1">
              <a:lnSpc>
                <a:spcPct val="125000"/>
              </a:lnSpc>
              <a:buFont typeface="Wingdings 3" pitchFamily="18" charset="2"/>
              <a:buNone/>
            </a:pPr>
            <a:r>
              <a:rPr lang="pt-BR" sz="2000" b="1" smtClean="0"/>
              <a:t>(CTN)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400" dirty="0" smtClean="0"/>
              <a:t>BENS IMPENHORÁVEIS MESMO PARA O PAGAMENTO DO CRÉDITO TRIBUTÁRIO</a:t>
            </a:r>
            <a:endParaRPr lang="pt-BR" sz="24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35A2CF-C58A-45A1-8115-C741C2D6DC2D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9461" name="Espaço Reservado para Conteúdo 4"/>
          <p:cNvSpPr>
            <a:spLocks noGrp="1"/>
          </p:cNvSpPr>
          <p:nvPr>
            <p:ph idx="1"/>
          </p:nvPr>
        </p:nvSpPr>
        <p:spPr>
          <a:xfrm>
            <a:off x="0" y="2000250"/>
            <a:ext cx="8929688" cy="4857750"/>
          </a:xfrm>
        </p:spPr>
        <p:txBody>
          <a:bodyPr/>
          <a:lstStyle/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Font typeface="Wingdings 3" pitchFamily="18" charset="2"/>
              <a:buNone/>
            </a:pPr>
            <a:r>
              <a:rPr lang="pt-BR" sz="2400" b="1" u="sng" smtClean="0"/>
              <a:t>Art. 649, do CPC:</a:t>
            </a: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smtClean="0"/>
              <a:t>Móveis, pertences e utilidades domésticas;</a:t>
            </a: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smtClean="0"/>
              <a:t>Salários e cia...;</a:t>
            </a: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smtClean="0"/>
              <a:t>Vestuários;</a:t>
            </a: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smtClean="0"/>
              <a:t>Livros, máquinas ferramentas e equipamentos necessários ao exercício profissional;</a:t>
            </a: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smtClean="0"/>
              <a:t>Pequena propriedade rural;</a:t>
            </a: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smtClean="0"/>
              <a:t>Etc...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85860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400" dirty="0" smtClean="0"/>
              <a:t>BENS IMPENHORÁVEIS MESMO PARA O PAGAMENTO DO CRÉDITO TRIBUTÁRIO</a:t>
            </a:r>
            <a:endParaRPr lang="pt-BR" sz="24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5B22B54-9639-4B8B-BAF8-D645E3EABF36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20485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75"/>
            <a:ext cx="8929688" cy="5000625"/>
          </a:xfrm>
        </p:spPr>
        <p:txBody>
          <a:bodyPr/>
          <a:lstStyle/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Font typeface="Wingdings 3" pitchFamily="18" charset="2"/>
              <a:buNone/>
            </a:pPr>
            <a:r>
              <a:rPr lang="pt-BR" sz="2400" b="1" u="sng" smtClean="0"/>
              <a:t>LEI Nº 8.009, DE 29 DE MARÇO DE 1990:</a:t>
            </a: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smtClean="0"/>
              <a:t>Bens de família</a:t>
            </a:r>
          </a:p>
          <a:p>
            <a:pPr algn="just">
              <a:buFont typeface="Wingdings 3" pitchFamily="18" charset="2"/>
              <a:buNone/>
            </a:pPr>
            <a:r>
              <a:rPr lang="pt-BR" sz="2400" smtClean="0"/>
              <a:t>	</a:t>
            </a:r>
            <a:r>
              <a:rPr lang="pt-BR" sz="2000" smtClean="0"/>
              <a:t>Art. 1º O imóvel residencial próprio do casal, ou da entidade familiar, é impenhorável e não responderá por qualquer tipo de dívida civil, comercial, fiscal,previdenciária ou de outra natureza, contraída pelos cônjuges ou pelos pais ou filhos que sejam seus proprietários e nele residam, salvo nas hipóteses previstas nesta lei.</a:t>
            </a:r>
          </a:p>
          <a:p>
            <a:pPr algn="just">
              <a:buFont typeface="Wingdings 3" pitchFamily="18" charset="2"/>
              <a:buNone/>
            </a:pPr>
            <a:r>
              <a:rPr lang="pt-BR" sz="2000" smtClean="0"/>
              <a:t>	Parágrafo único. A impenhorabilidade compreende o imóvel sobre o qual se assentam a construção, as plantações, as benfeitorias de qualquer natureza e todos os equipamentos, inclusive os de uso profissional, ou móveis que guarnecem a casa, desde que quitados.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400" dirty="0" smtClean="0"/>
              <a:t>BENS IMPENHORÁVEIS MESMO PARA O PAGAMENTO DO CRÉDITO TRIBUTÁRIO</a:t>
            </a:r>
            <a:endParaRPr lang="pt-BR" sz="24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935B1F3-B34B-448B-9BC4-98002B5C8FAE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21509" name="Espaço Reservado para Conteúdo 4"/>
          <p:cNvSpPr>
            <a:spLocks noGrp="1"/>
          </p:cNvSpPr>
          <p:nvPr>
            <p:ph idx="1"/>
          </p:nvPr>
        </p:nvSpPr>
        <p:spPr>
          <a:xfrm>
            <a:off x="0" y="2000250"/>
            <a:ext cx="8929688" cy="4857750"/>
          </a:xfrm>
        </p:spPr>
        <p:txBody>
          <a:bodyPr/>
          <a:lstStyle/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Font typeface="Wingdings 3" pitchFamily="18" charset="2"/>
              <a:buNone/>
            </a:pPr>
            <a:r>
              <a:rPr lang="pt-BR" sz="2400" b="1" u="sng" smtClean="0"/>
              <a:t>LEI Nº 8.009, DE 29 DE MARÇO DE 1990:</a:t>
            </a:r>
          </a:p>
          <a:p>
            <a:pPr algn="just">
              <a:buFont typeface="Wingdings 3" pitchFamily="18" charset="2"/>
              <a:buNone/>
            </a:pPr>
            <a:r>
              <a:rPr lang="pt-BR" sz="2400" smtClean="0"/>
              <a:t>	Art. 2º Excluem-se da impenhorabilidade os veículos de transporte, obras de arte e adornos suntuosos.</a:t>
            </a:r>
          </a:p>
          <a:p>
            <a:pPr algn="just">
              <a:buFont typeface="Wingdings 3" pitchFamily="18" charset="2"/>
              <a:buNone/>
            </a:pPr>
            <a:endParaRPr lang="pt-BR" sz="2400" smtClean="0"/>
          </a:p>
          <a:p>
            <a:pPr algn="just">
              <a:buFont typeface="Wingdings 3" pitchFamily="18" charset="2"/>
              <a:buNone/>
            </a:pPr>
            <a:r>
              <a:rPr lang="pt-BR" sz="2400" smtClean="0"/>
              <a:t>	Parágrafo único. No caso de imóvel locado, a impenhorabilidade aplica-se aos bens móveis quitados que guarneçam a residência e que sejam de propriedade do locatário, observado o disposto neste artigo.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B1105A-EFAC-4A3E-A2A1-284511ECF72C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22532" name="Espaço Reservado para Conteúdo 4"/>
          <p:cNvSpPr>
            <a:spLocks noGrp="1"/>
          </p:cNvSpPr>
          <p:nvPr>
            <p:ph idx="1"/>
          </p:nvPr>
        </p:nvSpPr>
        <p:spPr>
          <a:xfrm>
            <a:off x="0" y="1143000"/>
            <a:ext cx="8929688" cy="5715000"/>
          </a:xfrm>
        </p:spPr>
        <p:txBody>
          <a:bodyPr/>
          <a:lstStyle/>
          <a:p>
            <a:pPr algn="just">
              <a:buFont typeface="Wingdings 3" pitchFamily="18" charset="2"/>
              <a:buNone/>
            </a:pPr>
            <a:r>
              <a:rPr lang="pt-BR" sz="2400" smtClean="0"/>
              <a:t>	</a:t>
            </a:r>
            <a:r>
              <a:rPr lang="pt-BR" sz="1800" smtClean="0"/>
              <a:t>Art. 3º A impenhorabilidade é oponível em qualquer processo de execução civil, fiscal, previdenciária, trabalhista ou de outra natureza, salvo se movido:</a:t>
            </a:r>
          </a:p>
          <a:p>
            <a:pPr algn="just">
              <a:buFont typeface="Wingdings 3" pitchFamily="18" charset="2"/>
              <a:buNone/>
            </a:pPr>
            <a:r>
              <a:rPr lang="pt-BR" sz="1800" smtClean="0"/>
              <a:t>	I - em razão dos créditos de trabalhadores da própria residência e das respectivas contribuições previdenciárias;</a:t>
            </a:r>
          </a:p>
          <a:p>
            <a:pPr algn="just">
              <a:buFont typeface="Wingdings 3" pitchFamily="18" charset="2"/>
              <a:buNone/>
            </a:pPr>
            <a:r>
              <a:rPr lang="pt-BR" sz="1800" smtClean="0"/>
              <a:t>	II - pelo titular do crédito decorrente do financiamento destinado à construção ou à aquisição do imóvel, no limite dos créditos e acréscimos constituídos em função do respectivo contrato;</a:t>
            </a:r>
          </a:p>
          <a:p>
            <a:pPr algn="just">
              <a:buFont typeface="Wingdings 3" pitchFamily="18" charset="2"/>
              <a:buNone/>
            </a:pPr>
            <a:r>
              <a:rPr lang="pt-BR" sz="1800" smtClean="0"/>
              <a:t>	III -- pelo credor de pensão alimentícia;</a:t>
            </a:r>
          </a:p>
          <a:p>
            <a:pPr algn="just">
              <a:buFont typeface="Wingdings 3" pitchFamily="18" charset="2"/>
              <a:buNone/>
            </a:pPr>
            <a:r>
              <a:rPr lang="pt-BR" sz="1800" smtClean="0"/>
              <a:t>	IV - para cobrança de impostos, predial ou territorial, taxas e contribuições devidas em função do imóvel familiar;</a:t>
            </a:r>
          </a:p>
          <a:p>
            <a:pPr algn="just">
              <a:buFont typeface="Wingdings 3" pitchFamily="18" charset="2"/>
              <a:buNone/>
            </a:pPr>
            <a:r>
              <a:rPr lang="pt-BR" sz="1800" smtClean="0"/>
              <a:t>	V - para execução de hipoteca sobre o imóvel oferecido como garantia real pelo casal ou pela entidade familiar;</a:t>
            </a:r>
          </a:p>
          <a:p>
            <a:pPr algn="just">
              <a:buFont typeface="Wingdings 3" pitchFamily="18" charset="2"/>
              <a:buNone/>
            </a:pPr>
            <a:r>
              <a:rPr lang="pt-BR" sz="1800" smtClean="0"/>
              <a:t>	VI - por ter sido adquirido com produto de crime ou para execução de sentença penal condenatória a ressarcimento, indenização ou perdimento de bens.</a:t>
            </a:r>
          </a:p>
          <a:p>
            <a:pPr algn="just">
              <a:buFont typeface="Wingdings 3" pitchFamily="18" charset="2"/>
              <a:buNone/>
            </a:pPr>
            <a:r>
              <a:rPr lang="pt-BR" sz="1800" smtClean="0"/>
              <a:t>	VII - por obrigação decorrente de fiança concedida em contrato de locação</a:t>
            </a:r>
            <a:r>
              <a:rPr lang="pt-BR" sz="2400" smtClean="0"/>
              <a:t>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2465</TotalTime>
  <Words>661</Words>
  <Application>Microsoft Office PowerPoint</Application>
  <PresentationFormat>Apresentação na tela (4:3)</PresentationFormat>
  <Paragraphs>145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21</vt:i4>
      </vt:variant>
    </vt:vector>
  </HeadingPairs>
  <TitlesOfParts>
    <vt:vector size="22" baseType="lpstr">
      <vt:lpstr>Concurso</vt:lpstr>
      <vt:lpstr>DISCIPLINA: Direito Tributário</vt:lpstr>
      <vt:lpstr>CRÉDITO TRIBUTÁRIO</vt:lpstr>
      <vt:lpstr>GARANTIAS DO CRÉDITO TRIBUTÁRIO</vt:lpstr>
      <vt:lpstr>RESPONDE PELO PAGAMENTO DO CRÉDITO TRIBUTÁRIO</vt:lpstr>
      <vt:lpstr>Slide 5</vt:lpstr>
      <vt:lpstr>BENS IMPENHORÁVEIS MESMO PARA O PAGAMENTO DO CRÉDITO TRIBUTÁRIO</vt:lpstr>
      <vt:lpstr>BENS IMPENHORÁVEIS MESMO PARA O PAGAMENTO DO CRÉDITO TRIBUTÁRIO</vt:lpstr>
      <vt:lpstr>BENS IMPENHORÁVEIS MESMO PARA O PAGAMENTO DO CRÉDITO TRIBUTÁRIO</vt:lpstr>
      <vt:lpstr>Slide 9</vt:lpstr>
      <vt:lpstr>Slide 10</vt:lpstr>
      <vt:lpstr>Slide 11</vt:lpstr>
      <vt:lpstr>Slide 12</vt:lpstr>
      <vt:lpstr>Slide 13</vt:lpstr>
      <vt:lpstr>PREFERÊNCIA DO CRÉDITO TRIBUTÁRIO</vt:lpstr>
      <vt:lpstr>PREFERÊNCIA DO CRÉDITO TRIBUTÁRIO NO CASO DE FALÊNCIA</vt:lpstr>
      <vt:lpstr>COBRANÇA JUDICIAL DO CRÉDITO TRIBUTÁRIO</vt:lpstr>
      <vt:lpstr>REGRAS DE PREFERÊNCIA DO CRÉDITO TRIBUTÁRIO</vt:lpstr>
      <vt:lpstr>REGRAS DE PREFERÊNCIA DO CRÉDITO TRIBUTÁRIO</vt:lpstr>
      <vt:lpstr>CERTIDÃO NEGATIVA DE DÉBITOS FISCAIS</vt:lpstr>
      <vt:lpstr>CERTIDÃO NEGATIVA DE DÉBITOS FISCAIS</vt:lpstr>
      <vt:lpstr>BOA TARDE!   BOA NOITE!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CONCEITUAIS DO DIREITO TRIBUTÁRIO</dc:title>
  <dc:creator>Empresa</dc:creator>
  <cp:lastModifiedBy>Empresa</cp:lastModifiedBy>
  <cp:revision>341</cp:revision>
  <dcterms:created xsi:type="dcterms:W3CDTF">2011-02-08T02:22:21Z</dcterms:created>
  <dcterms:modified xsi:type="dcterms:W3CDTF">2012-05-21T17:33:55Z</dcterms:modified>
</cp:coreProperties>
</file>