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ms-office.legacyDiagramTex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76"/>
  </p:notesMasterIdLst>
  <p:sldIdLst>
    <p:sldId id="299" r:id="rId2"/>
    <p:sldId id="298" r:id="rId3"/>
    <p:sldId id="30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02" r:id="rId38"/>
    <p:sldId id="301" r:id="rId39"/>
    <p:sldId id="303" r:id="rId40"/>
    <p:sldId id="319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23" r:id="rId55"/>
    <p:sldId id="320" r:id="rId56"/>
    <p:sldId id="322" r:id="rId57"/>
    <p:sldId id="321" r:id="rId58"/>
    <p:sldId id="324" r:id="rId59"/>
    <p:sldId id="325" r:id="rId60"/>
    <p:sldId id="326" r:id="rId61"/>
    <p:sldId id="328" r:id="rId62"/>
    <p:sldId id="327" r:id="rId63"/>
    <p:sldId id="329" r:id="rId64"/>
    <p:sldId id="331" r:id="rId65"/>
    <p:sldId id="332" r:id="rId66"/>
    <p:sldId id="333" r:id="rId67"/>
    <p:sldId id="336" r:id="rId68"/>
    <p:sldId id="337" r:id="rId69"/>
    <p:sldId id="334" r:id="rId70"/>
    <p:sldId id="338" r:id="rId71"/>
    <p:sldId id="335" r:id="rId72"/>
    <p:sldId id="339" r:id="rId73"/>
    <p:sldId id="340" r:id="rId74"/>
    <p:sldId id="296" r:id="rId75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81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dLbls>
            <c:showVal val="1"/>
            <c:showLeaderLines val="1"/>
          </c:dLbls>
          <c:cat>
            <c:strRef>
              <c:f>Plan1!$A$2:$A$3</c:f>
              <c:strCache>
                <c:ptCount val="2"/>
                <c:pt idx="0">
                  <c:v>T.I.</c:v>
                </c:pt>
                <c:pt idx="1">
                  <c:v>Demais áreas</c:v>
                </c:pt>
              </c:strCache>
            </c:strRef>
          </c:cat>
          <c:val>
            <c:numRef>
              <c:f>Plan1!$B$2:$B$3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dLbls>
            <c:showVal val="1"/>
            <c:showLeaderLines val="1"/>
          </c:dLbls>
          <c:cat>
            <c:strRef>
              <c:f>Plan1!$A$2:$A$3</c:f>
              <c:strCache>
                <c:ptCount val="2"/>
                <c:pt idx="0">
                  <c:v>T.I.</c:v>
                </c:pt>
                <c:pt idx="1">
                  <c:v>Demais áreas</c:v>
                </c:pt>
              </c:strCache>
            </c:strRef>
          </c:cat>
          <c:val>
            <c:numRef>
              <c:f>Plan1!$B$2:$B$3</c:f>
              <c:numCache>
                <c:formatCode>General</c:formatCode>
                <c:ptCount val="2"/>
                <c:pt idx="0">
                  <c:v>21</c:v>
                </c:pt>
                <c:pt idx="1">
                  <c:v>79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dLbls>
            <c:showVal val="1"/>
            <c:showLeaderLines val="1"/>
          </c:dLbls>
          <c:cat>
            <c:strRef>
              <c:f>Plan1!$A$2:$A$3</c:f>
              <c:strCache>
                <c:ptCount val="2"/>
                <c:pt idx="0">
                  <c:v>Amazônia Legal</c:v>
                </c:pt>
                <c:pt idx="1">
                  <c:v>Demais regiões</c:v>
                </c:pt>
              </c:strCache>
            </c:strRef>
          </c:cat>
          <c:val>
            <c:numRef>
              <c:f>Plan1!$B$2:$B$3</c:f>
              <c:numCache>
                <c:formatCode>General</c:formatCode>
                <c:ptCount val="2"/>
                <c:pt idx="0">
                  <c:v>98.61</c:v>
                </c:pt>
                <c:pt idx="1">
                  <c:v>1.39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53DFE-CD24-4F3E-A09A-1F3448540D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23B022B-8252-485F-9358-D5A8811F706B}">
      <dgm:prSet phldrT="[Texto]"/>
      <dgm:spPr/>
      <dgm:t>
        <a:bodyPr/>
        <a:lstStyle/>
        <a:p>
          <a:r>
            <a:rPr lang="pt-BR" dirty="0" smtClean="0"/>
            <a:t>SNUC</a:t>
          </a:r>
          <a:endParaRPr lang="pt-BR" dirty="0"/>
        </a:p>
      </dgm:t>
    </dgm:pt>
    <dgm:pt modelId="{E3757115-0716-4117-BD05-7C26FDD7E28C}" type="parTrans" cxnId="{51E78D3A-16C7-43C6-BDDE-BCB8F23483CD}">
      <dgm:prSet/>
      <dgm:spPr/>
      <dgm:t>
        <a:bodyPr/>
        <a:lstStyle/>
        <a:p>
          <a:endParaRPr lang="pt-BR"/>
        </a:p>
      </dgm:t>
    </dgm:pt>
    <dgm:pt modelId="{DC75F39F-726C-4616-9696-ED2D51E3D53E}" type="sibTrans" cxnId="{51E78D3A-16C7-43C6-BDDE-BCB8F23483CD}">
      <dgm:prSet/>
      <dgm:spPr/>
      <dgm:t>
        <a:bodyPr/>
        <a:lstStyle/>
        <a:p>
          <a:endParaRPr lang="pt-BR"/>
        </a:p>
      </dgm:t>
    </dgm:pt>
    <dgm:pt modelId="{358AF156-2144-4045-A6DC-4FB8627B3FA0}">
      <dgm:prSet phldrT="[Texto]"/>
      <dgm:spPr/>
      <dgm:t>
        <a:bodyPr/>
        <a:lstStyle/>
        <a:p>
          <a:r>
            <a:rPr lang="pt-BR" dirty="0" smtClean="0"/>
            <a:t>Unidade de Proteção Integral</a:t>
          </a:r>
          <a:endParaRPr lang="pt-BR" dirty="0"/>
        </a:p>
      </dgm:t>
    </dgm:pt>
    <dgm:pt modelId="{688B4208-16EE-4CF9-9292-45042A435622}" type="parTrans" cxnId="{95B71493-9749-4788-8FF3-6073A51F904A}">
      <dgm:prSet/>
      <dgm:spPr/>
      <dgm:t>
        <a:bodyPr/>
        <a:lstStyle/>
        <a:p>
          <a:endParaRPr lang="pt-BR"/>
        </a:p>
      </dgm:t>
    </dgm:pt>
    <dgm:pt modelId="{EEB011BC-B835-4FC3-AAAD-04B2560F54FC}" type="sibTrans" cxnId="{95B71493-9749-4788-8FF3-6073A51F904A}">
      <dgm:prSet/>
      <dgm:spPr/>
      <dgm:t>
        <a:bodyPr/>
        <a:lstStyle/>
        <a:p>
          <a:endParaRPr lang="pt-BR"/>
        </a:p>
      </dgm:t>
    </dgm:pt>
    <dgm:pt modelId="{3C818B2C-644E-442D-921E-F973A3299B5F}">
      <dgm:prSet phldrT="[Texto]"/>
      <dgm:spPr/>
      <dgm:t>
        <a:bodyPr/>
        <a:lstStyle/>
        <a:p>
          <a:r>
            <a:rPr lang="pt-BR" dirty="0" smtClean="0">
              <a:solidFill>
                <a:schemeClr val="tx1"/>
              </a:solidFill>
              <a:effectLst/>
            </a:rPr>
            <a:t>O objetivo é preservar a natureza, sendo admitido apenas o uso indireto dos seus recursos naturais, com exceção dos casos previstos nesta Lei</a:t>
          </a:r>
          <a:endParaRPr lang="pt-BR" dirty="0">
            <a:solidFill>
              <a:schemeClr val="tx1"/>
            </a:solidFill>
            <a:effectLst/>
          </a:endParaRPr>
        </a:p>
      </dgm:t>
    </dgm:pt>
    <dgm:pt modelId="{F199D0F6-FDF6-4548-889C-DC5C3EEE3791}" type="parTrans" cxnId="{8C3D5D10-4366-48F9-B613-B9CC02BB91C1}">
      <dgm:prSet/>
      <dgm:spPr/>
      <dgm:t>
        <a:bodyPr/>
        <a:lstStyle/>
        <a:p>
          <a:endParaRPr lang="pt-BR"/>
        </a:p>
      </dgm:t>
    </dgm:pt>
    <dgm:pt modelId="{E7AFD129-8C41-4343-A90C-58C54B114560}" type="sibTrans" cxnId="{8C3D5D10-4366-48F9-B613-B9CC02BB91C1}">
      <dgm:prSet/>
      <dgm:spPr/>
      <dgm:t>
        <a:bodyPr/>
        <a:lstStyle/>
        <a:p>
          <a:endParaRPr lang="pt-BR"/>
        </a:p>
      </dgm:t>
    </dgm:pt>
    <dgm:pt modelId="{D825B993-3F94-43D3-8754-AC6735FACABC}">
      <dgm:prSet phldrT="[Texto]"/>
      <dgm:spPr/>
      <dgm:t>
        <a:bodyPr/>
        <a:lstStyle/>
        <a:p>
          <a:r>
            <a:rPr lang="pt-BR" dirty="0" smtClean="0"/>
            <a:t>Unidade de Desenvolvimento Sustentável</a:t>
          </a:r>
          <a:endParaRPr lang="pt-BR" dirty="0"/>
        </a:p>
      </dgm:t>
    </dgm:pt>
    <dgm:pt modelId="{7F2F2E72-7A55-40F1-85F5-7323C5A54ECF}" type="parTrans" cxnId="{47913B33-309F-4355-B7D2-2848F66AA642}">
      <dgm:prSet/>
      <dgm:spPr/>
      <dgm:t>
        <a:bodyPr/>
        <a:lstStyle/>
        <a:p>
          <a:endParaRPr lang="pt-BR"/>
        </a:p>
      </dgm:t>
    </dgm:pt>
    <dgm:pt modelId="{8F2E2499-ED2D-471A-852E-1350CA235B7E}" type="sibTrans" cxnId="{47913B33-309F-4355-B7D2-2848F66AA642}">
      <dgm:prSet/>
      <dgm:spPr/>
      <dgm:t>
        <a:bodyPr/>
        <a:lstStyle/>
        <a:p>
          <a:endParaRPr lang="pt-BR"/>
        </a:p>
      </dgm:t>
    </dgm:pt>
    <dgm:pt modelId="{9D95BE58-45AE-4DD4-9E21-E0975A8C1E6F}">
      <dgm:prSet phldrT="[Texto]"/>
      <dgm:spPr/>
      <dgm:t>
        <a:bodyPr/>
        <a:lstStyle/>
        <a:p>
          <a:r>
            <a:rPr lang="pt-BR" dirty="0" smtClean="0">
              <a:effectLst/>
            </a:rPr>
            <a:t>O objetivo é compatibilizar a conservação da natureza com o uso sustentável de parcela dos seus recursos naturais</a:t>
          </a:r>
          <a:endParaRPr lang="pt-BR" dirty="0">
            <a:effectLst/>
          </a:endParaRPr>
        </a:p>
      </dgm:t>
    </dgm:pt>
    <dgm:pt modelId="{148F5222-C66F-48B3-B587-D6ED4368FAC6}" type="parTrans" cxnId="{9C81F404-08ED-4B31-AA37-4727F4A77BE5}">
      <dgm:prSet/>
      <dgm:spPr/>
      <dgm:t>
        <a:bodyPr/>
        <a:lstStyle/>
        <a:p>
          <a:endParaRPr lang="pt-BR"/>
        </a:p>
      </dgm:t>
    </dgm:pt>
    <dgm:pt modelId="{56C03576-1A68-4011-989F-F1E8704E747B}" type="sibTrans" cxnId="{9C81F404-08ED-4B31-AA37-4727F4A77BE5}">
      <dgm:prSet/>
      <dgm:spPr/>
      <dgm:t>
        <a:bodyPr/>
        <a:lstStyle/>
        <a:p>
          <a:endParaRPr lang="pt-BR"/>
        </a:p>
      </dgm:t>
    </dgm:pt>
    <dgm:pt modelId="{29C89A9B-D10D-4871-826F-D54DAA7B1FCC}" type="pres">
      <dgm:prSet presAssocID="{45E53DFE-CD24-4F3E-A09A-1F3448540D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07D5495-BBE9-4155-B79B-FA5233BCB161}" type="pres">
      <dgm:prSet presAssocID="{723B022B-8252-485F-9358-D5A8811F706B}" presName="hierRoot1" presStyleCnt="0"/>
      <dgm:spPr/>
    </dgm:pt>
    <dgm:pt modelId="{65418B91-033A-44C3-8781-E4D7CF9BBE27}" type="pres">
      <dgm:prSet presAssocID="{723B022B-8252-485F-9358-D5A8811F706B}" presName="composite" presStyleCnt="0"/>
      <dgm:spPr/>
    </dgm:pt>
    <dgm:pt modelId="{B2319462-80A9-438A-9AD7-12B6132B504C}" type="pres">
      <dgm:prSet presAssocID="{723B022B-8252-485F-9358-D5A8811F706B}" presName="background" presStyleLbl="node0" presStyleIdx="0" presStyleCnt="1"/>
      <dgm:spPr/>
    </dgm:pt>
    <dgm:pt modelId="{D5E1F3A4-7FA8-40B7-82B4-4161F0889DA4}" type="pres">
      <dgm:prSet presAssocID="{723B022B-8252-485F-9358-D5A8811F706B}" presName="text" presStyleLbl="fgAcc0" presStyleIdx="0" presStyleCnt="1">
        <dgm:presLayoutVars>
          <dgm:chPref val="3"/>
        </dgm:presLayoutVars>
      </dgm:prSet>
      <dgm:spPr/>
    </dgm:pt>
    <dgm:pt modelId="{B1B09A7D-6EA2-4590-BB9C-BF88BF936DE2}" type="pres">
      <dgm:prSet presAssocID="{723B022B-8252-485F-9358-D5A8811F706B}" presName="hierChild2" presStyleCnt="0"/>
      <dgm:spPr/>
    </dgm:pt>
    <dgm:pt modelId="{C70D38C6-8A00-40F8-87E2-AA3335FCBF9E}" type="pres">
      <dgm:prSet presAssocID="{688B4208-16EE-4CF9-9292-45042A435622}" presName="Name10" presStyleLbl="parChTrans1D2" presStyleIdx="0" presStyleCnt="2"/>
      <dgm:spPr/>
    </dgm:pt>
    <dgm:pt modelId="{EEFA23A8-1480-4A1D-A37C-7793AA402F84}" type="pres">
      <dgm:prSet presAssocID="{358AF156-2144-4045-A6DC-4FB8627B3FA0}" presName="hierRoot2" presStyleCnt="0"/>
      <dgm:spPr/>
    </dgm:pt>
    <dgm:pt modelId="{030FBD2C-7B0D-44C3-9A76-2F23C05ED9E6}" type="pres">
      <dgm:prSet presAssocID="{358AF156-2144-4045-A6DC-4FB8627B3FA0}" presName="composite2" presStyleCnt="0"/>
      <dgm:spPr/>
    </dgm:pt>
    <dgm:pt modelId="{D5F6E13C-0AB3-4B02-9A8A-BCBFFDE37CA8}" type="pres">
      <dgm:prSet presAssocID="{358AF156-2144-4045-A6DC-4FB8627B3FA0}" presName="background2" presStyleLbl="node2" presStyleIdx="0" presStyleCnt="2"/>
      <dgm:spPr/>
    </dgm:pt>
    <dgm:pt modelId="{FC954B4D-0B39-46C2-A37E-BB3F94B35F12}" type="pres">
      <dgm:prSet presAssocID="{358AF156-2144-4045-A6DC-4FB8627B3FA0}" presName="text2" presStyleLbl="fgAcc2" presStyleIdx="0" presStyleCnt="2" custScaleX="14774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338B431-82F3-4FAB-B895-3EBA6F44EAD2}" type="pres">
      <dgm:prSet presAssocID="{358AF156-2144-4045-A6DC-4FB8627B3FA0}" presName="hierChild3" presStyleCnt="0"/>
      <dgm:spPr/>
    </dgm:pt>
    <dgm:pt modelId="{F0970D9D-49E5-49B7-8F94-D4F72E0323D5}" type="pres">
      <dgm:prSet presAssocID="{F199D0F6-FDF6-4548-889C-DC5C3EEE3791}" presName="Name17" presStyleLbl="parChTrans1D3" presStyleIdx="0" presStyleCnt="2"/>
      <dgm:spPr/>
    </dgm:pt>
    <dgm:pt modelId="{C6C830F9-1948-4D99-B03E-343D02E90F3F}" type="pres">
      <dgm:prSet presAssocID="{3C818B2C-644E-442D-921E-F973A3299B5F}" presName="hierRoot3" presStyleCnt="0"/>
      <dgm:spPr/>
    </dgm:pt>
    <dgm:pt modelId="{FBC0E89B-9D7F-415D-BE8E-841A88495664}" type="pres">
      <dgm:prSet presAssocID="{3C818B2C-644E-442D-921E-F973A3299B5F}" presName="composite3" presStyleCnt="0"/>
      <dgm:spPr/>
    </dgm:pt>
    <dgm:pt modelId="{EB0E5539-5445-4413-B3F9-351D7135A02D}" type="pres">
      <dgm:prSet presAssocID="{3C818B2C-644E-442D-921E-F973A3299B5F}" presName="background3" presStyleLbl="node3" presStyleIdx="0" presStyleCnt="2"/>
      <dgm:spPr/>
    </dgm:pt>
    <dgm:pt modelId="{B62E75C3-E23F-4991-B7EC-8CDE54D9FC81}" type="pres">
      <dgm:prSet presAssocID="{3C818B2C-644E-442D-921E-F973A3299B5F}" presName="text3" presStyleLbl="fgAcc3" presStyleIdx="0" presStyleCnt="2" custScaleX="15427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5409E17-A02B-412D-BBB6-057288CCA27F}" type="pres">
      <dgm:prSet presAssocID="{3C818B2C-644E-442D-921E-F973A3299B5F}" presName="hierChild4" presStyleCnt="0"/>
      <dgm:spPr/>
    </dgm:pt>
    <dgm:pt modelId="{B7E68137-3283-4EA9-93E3-AEF7FD39E7F4}" type="pres">
      <dgm:prSet presAssocID="{7F2F2E72-7A55-40F1-85F5-7323C5A54ECF}" presName="Name10" presStyleLbl="parChTrans1D2" presStyleIdx="1" presStyleCnt="2"/>
      <dgm:spPr/>
    </dgm:pt>
    <dgm:pt modelId="{97BD3E82-6887-4292-BA37-AA81A11ED751}" type="pres">
      <dgm:prSet presAssocID="{D825B993-3F94-43D3-8754-AC6735FACABC}" presName="hierRoot2" presStyleCnt="0"/>
      <dgm:spPr/>
    </dgm:pt>
    <dgm:pt modelId="{C6BFC33E-FC27-4227-9ACD-060C393992E4}" type="pres">
      <dgm:prSet presAssocID="{D825B993-3F94-43D3-8754-AC6735FACABC}" presName="composite2" presStyleCnt="0"/>
      <dgm:spPr/>
    </dgm:pt>
    <dgm:pt modelId="{33E5CA39-5C2D-4A9B-8621-318CEC120625}" type="pres">
      <dgm:prSet presAssocID="{D825B993-3F94-43D3-8754-AC6735FACABC}" presName="background2" presStyleLbl="node2" presStyleIdx="1" presStyleCnt="2"/>
      <dgm:spPr/>
    </dgm:pt>
    <dgm:pt modelId="{6296C3C1-D2F6-43EA-8272-C7A09D726162}" type="pres">
      <dgm:prSet presAssocID="{D825B993-3F94-43D3-8754-AC6735FACABC}" presName="text2" presStyleLbl="fgAcc2" presStyleIdx="1" presStyleCnt="2" custScaleX="142023">
        <dgm:presLayoutVars>
          <dgm:chPref val="3"/>
        </dgm:presLayoutVars>
      </dgm:prSet>
      <dgm:spPr/>
    </dgm:pt>
    <dgm:pt modelId="{1A543A37-493D-4499-A272-99EB38391563}" type="pres">
      <dgm:prSet presAssocID="{D825B993-3F94-43D3-8754-AC6735FACABC}" presName="hierChild3" presStyleCnt="0"/>
      <dgm:spPr/>
    </dgm:pt>
    <dgm:pt modelId="{74F4AB18-1459-4D74-9879-376A032D3938}" type="pres">
      <dgm:prSet presAssocID="{148F5222-C66F-48B3-B587-D6ED4368FAC6}" presName="Name17" presStyleLbl="parChTrans1D3" presStyleIdx="1" presStyleCnt="2"/>
      <dgm:spPr/>
    </dgm:pt>
    <dgm:pt modelId="{A56BF719-72C5-4078-A2DA-3107426AAFC4}" type="pres">
      <dgm:prSet presAssocID="{9D95BE58-45AE-4DD4-9E21-E0975A8C1E6F}" presName="hierRoot3" presStyleCnt="0"/>
      <dgm:spPr/>
    </dgm:pt>
    <dgm:pt modelId="{4D568982-F3E6-47FB-9384-7F6FF106F487}" type="pres">
      <dgm:prSet presAssocID="{9D95BE58-45AE-4DD4-9E21-E0975A8C1E6F}" presName="composite3" presStyleCnt="0"/>
      <dgm:spPr/>
    </dgm:pt>
    <dgm:pt modelId="{B9306D29-154C-404F-A5A5-A1BE46BB205E}" type="pres">
      <dgm:prSet presAssocID="{9D95BE58-45AE-4DD4-9E21-E0975A8C1E6F}" presName="background3" presStyleLbl="node3" presStyleIdx="1" presStyleCnt="2"/>
      <dgm:spPr/>
    </dgm:pt>
    <dgm:pt modelId="{2E7D7731-925C-4A0C-8B26-003E782334F1}" type="pres">
      <dgm:prSet presAssocID="{9D95BE58-45AE-4DD4-9E21-E0975A8C1E6F}" presName="text3" presStyleLbl="fgAcc3" presStyleIdx="1" presStyleCnt="2" custScaleX="14802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FCBB67B-6CE7-4EEC-B3EF-6973051C6131}" type="pres">
      <dgm:prSet presAssocID="{9D95BE58-45AE-4DD4-9E21-E0975A8C1E6F}" presName="hierChild4" presStyleCnt="0"/>
      <dgm:spPr/>
    </dgm:pt>
  </dgm:ptLst>
  <dgm:cxnLst>
    <dgm:cxn modelId="{A8957347-1FCE-431C-981A-59BD28CB4E94}" type="presOf" srcId="{723B022B-8252-485F-9358-D5A8811F706B}" destId="{D5E1F3A4-7FA8-40B7-82B4-4161F0889DA4}" srcOrd="0" destOrd="0" presId="urn:microsoft.com/office/officeart/2005/8/layout/hierarchy1"/>
    <dgm:cxn modelId="{47913B33-309F-4355-B7D2-2848F66AA642}" srcId="{723B022B-8252-485F-9358-D5A8811F706B}" destId="{D825B993-3F94-43D3-8754-AC6735FACABC}" srcOrd="1" destOrd="0" parTransId="{7F2F2E72-7A55-40F1-85F5-7323C5A54ECF}" sibTransId="{8F2E2499-ED2D-471A-852E-1350CA235B7E}"/>
    <dgm:cxn modelId="{C326CD0F-DBA0-4BE7-BFC4-DBD5EE1F8E0A}" type="presOf" srcId="{148F5222-C66F-48B3-B587-D6ED4368FAC6}" destId="{74F4AB18-1459-4D74-9879-376A032D3938}" srcOrd="0" destOrd="0" presId="urn:microsoft.com/office/officeart/2005/8/layout/hierarchy1"/>
    <dgm:cxn modelId="{703DFA8B-483C-4FA1-B766-832E34F3ADF4}" type="presOf" srcId="{3C818B2C-644E-442D-921E-F973A3299B5F}" destId="{B62E75C3-E23F-4991-B7EC-8CDE54D9FC81}" srcOrd="0" destOrd="0" presId="urn:microsoft.com/office/officeart/2005/8/layout/hierarchy1"/>
    <dgm:cxn modelId="{A6BDC731-5668-46AA-A529-20B18BF1B898}" type="presOf" srcId="{D825B993-3F94-43D3-8754-AC6735FACABC}" destId="{6296C3C1-D2F6-43EA-8272-C7A09D726162}" srcOrd="0" destOrd="0" presId="urn:microsoft.com/office/officeart/2005/8/layout/hierarchy1"/>
    <dgm:cxn modelId="{863F21C5-94D0-4356-A1DD-26C1422DF0FC}" type="presOf" srcId="{358AF156-2144-4045-A6DC-4FB8627B3FA0}" destId="{FC954B4D-0B39-46C2-A37E-BB3F94B35F12}" srcOrd="0" destOrd="0" presId="urn:microsoft.com/office/officeart/2005/8/layout/hierarchy1"/>
    <dgm:cxn modelId="{6DCA4F14-3EA0-4BC9-B63C-0E9B808FC2A2}" type="presOf" srcId="{9D95BE58-45AE-4DD4-9E21-E0975A8C1E6F}" destId="{2E7D7731-925C-4A0C-8B26-003E782334F1}" srcOrd="0" destOrd="0" presId="urn:microsoft.com/office/officeart/2005/8/layout/hierarchy1"/>
    <dgm:cxn modelId="{95B71493-9749-4788-8FF3-6073A51F904A}" srcId="{723B022B-8252-485F-9358-D5A8811F706B}" destId="{358AF156-2144-4045-A6DC-4FB8627B3FA0}" srcOrd="0" destOrd="0" parTransId="{688B4208-16EE-4CF9-9292-45042A435622}" sibTransId="{EEB011BC-B835-4FC3-AAAD-04B2560F54FC}"/>
    <dgm:cxn modelId="{71FCD050-5475-4D8F-B783-A48719BE18B5}" type="presOf" srcId="{45E53DFE-CD24-4F3E-A09A-1F3448540DA4}" destId="{29C89A9B-D10D-4871-826F-D54DAA7B1FCC}" srcOrd="0" destOrd="0" presId="urn:microsoft.com/office/officeart/2005/8/layout/hierarchy1"/>
    <dgm:cxn modelId="{8C3D5D10-4366-48F9-B613-B9CC02BB91C1}" srcId="{358AF156-2144-4045-A6DC-4FB8627B3FA0}" destId="{3C818B2C-644E-442D-921E-F973A3299B5F}" srcOrd="0" destOrd="0" parTransId="{F199D0F6-FDF6-4548-889C-DC5C3EEE3791}" sibTransId="{E7AFD129-8C41-4343-A90C-58C54B114560}"/>
    <dgm:cxn modelId="{89E63785-DBE8-47A2-9087-C351C2AFACB2}" type="presOf" srcId="{688B4208-16EE-4CF9-9292-45042A435622}" destId="{C70D38C6-8A00-40F8-87E2-AA3335FCBF9E}" srcOrd="0" destOrd="0" presId="urn:microsoft.com/office/officeart/2005/8/layout/hierarchy1"/>
    <dgm:cxn modelId="{5235CF94-5DB0-4EAF-AFCA-2700375F27A8}" type="presOf" srcId="{F199D0F6-FDF6-4548-889C-DC5C3EEE3791}" destId="{F0970D9D-49E5-49B7-8F94-D4F72E0323D5}" srcOrd="0" destOrd="0" presId="urn:microsoft.com/office/officeart/2005/8/layout/hierarchy1"/>
    <dgm:cxn modelId="{9C81F404-08ED-4B31-AA37-4727F4A77BE5}" srcId="{D825B993-3F94-43D3-8754-AC6735FACABC}" destId="{9D95BE58-45AE-4DD4-9E21-E0975A8C1E6F}" srcOrd="0" destOrd="0" parTransId="{148F5222-C66F-48B3-B587-D6ED4368FAC6}" sibTransId="{56C03576-1A68-4011-989F-F1E8704E747B}"/>
    <dgm:cxn modelId="{20AA154B-9CBD-45D4-A7AB-C0AD8111E3EE}" type="presOf" srcId="{7F2F2E72-7A55-40F1-85F5-7323C5A54ECF}" destId="{B7E68137-3283-4EA9-93E3-AEF7FD39E7F4}" srcOrd="0" destOrd="0" presId="urn:microsoft.com/office/officeart/2005/8/layout/hierarchy1"/>
    <dgm:cxn modelId="{51E78D3A-16C7-43C6-BDDE-BCB8F23483CD}" srcId="{45E53DFE-CD24-4F3E-A09A-1F3448540DA4}" destId="{723B022B-8252-485F-9358-D5A8811F706B}" srcOrd="0" destOrd="0" parTransId="{E3757115-0716-4117-BD05-7C26FDD7E28C}" sibTransId="{DC75F39F-726C-4616-9696-ED2D51E3D53E}"/>
    <dgm:cxn modelId="{AC430D53-D226-4F89-A876-6C3CB8F838EB}" type="presParOf" srcId="{29C89A9B-D10D-4871-826F-D54DAA7B1FCC}" destId="{B07D5495-BBE9-4155-B79B-FA5233BCB161}" srcOrd="0" destOrd="0" presId="urn:microsoft.com/office/officeart/2005/8/layout/hierarchy1"/>
    <dgm:cxn modelId="{6380F96A-218B-4A23-9E9B-D144AD3F1838}" type="presParOf" srcId="{B07D5495-BBE9-4155-B79B-FA5233BCB161}" destId="{65418B91-033A-44C3-8781-E4D7CF9BBE27}" srcOrd="0" destOrd="0" presId="urn:microsoft.com/office/officeart/2005/8/layout/hierarchy1"/>
    <dgm:cxn modelId="{E99BE9A0-42CB-412B-A7AD-2BD981D473C6}" type="presParOf" srcId="{65418B91-033A-44C3-8781-E4D7CF9BBE27}" destId="{B2319462-80A9-438A-9AD7-12B6132B504C}" srcOrd="0" destOrd="0" presId="urn:microsoft.com/office/officeart/2005/8/layout/hierarchy1"/>
    <dgm:cxn modelId="{332B8710-6E6E-42FF-B09D-77DB2A8D59FF}" type="presParOf" srcId="{65418B91-033A-44C3-8781-E4D7CF9BBE27}" destId="{D5E1F3A4-7FA8-40B7-82B4-4161F0889DA4}" srcOrd="1" destOrd="0" presId="urn:microsoft.com/office/officeart/2005/8/layout/hierarchy1"/>
    <dgm:cxn modelId="{5436BCBA-E699-4462-BEAB-E37ED48F0C50}" type="presParOf" srcId="{B07D5495-BBE9-4155-B79B-FA5233BCB161}" destId="{B1B09A7D-6EA2-4590-BB9C-BF88BF936DE2}" srcOrd="1" destOrd="0" presId="urn:microsoft.com/office/officeart/2005/8/layout/hierarchy1"/>
    <dgm:cxn modelId="{97D04B5E-1B54-43CB-9210-2E4E48FA1397}" type="presParOf" srcId="{B1B09A7D-6EA2-4590-BB9C-BF88BF936DE2}" destId="{C70D38C6-8A00-40F8-87E2-AA3335FCBF9E}" srcOrd="0" destOrd="0" presId="urn:microsoft.com/office/officeart/2005/8/layout/hierarchy1"/>
    <dgm:cxn modelId="{DD78296C-16ED-45AF-A13E-2B2E507676AD}" type="presParOf" srcId="{B1B09A7D-6EA2-4590-BB9C-BF88BF936DE2}" destId="{EEFA23A8-1480-4A1D-A37C-7793AA402F84}" srcOrd="1" destOrd="0" presId="urn:microsoft.com/office/officeart/2005/8/layout/hierarchy1"/>
    <dgm:cxn modelId="{F8760F41-F733-46E7-8154-5CC59A7F4361}" type="presParOf" srcId="{EEFA23A8-1480-4A1D-A37C-7793AA402F84}" destId="{030FBD2C-7B0D-44C3-9A76-2F23C05ED9E6}" srcOrd="0" destOrd="0" presId="urn:microsoft.com/office/officeart/2005/8/layout/hierarchy1"/>
    <dgm:cxn modelId="{9D37437D-0EFE-4578-B762-3FAF38722588}" type="presParOf" srcId="{030FBD2C-7B0D-44C3-9A76-2F23C05ED9E6}" destId="{D5F6E13C-0AB3-4B02-9A8A-BCBFFDE37CA8}" srcOrd="0" destOrd="0" presId="urn:microsoft.com/office/officeart/2005/8/layout/hierarchy1"/>
    <dgm:cxn modelId="{E8317CCF-5D60-47A0-B88A-2BA1FDEC2E3B}" type="presParOf" srcId="{030FBD2C-7B0D-44C3-9A76-2F23C05ED9E6}" destId="{FC954B4D-0B39-46C2-A37E-BB3F94B35F12}" srcOrd="1" destOrd="0" presId="urn:microsoft.com/office/officeart/2005/8/layout/hierarchy1"/>
    <dgm:cxn modelId="{1053F635-1A60-4283-8D21-1979B8F3BCE6}" type="presParOf" srcId="{EEFA23A8-1480-4A1D-A37C-7793AA402F84}" destId="{9338B431-82F3-4FAB-B895-3EBA6F44EAD2}" srcOrd="1" destOrd="0" presId="urn:microsoft.com/office/officeart/2005/8/layout/hierarchy1"/>
    <dgm:cxn modelId="{28FED197-89C5-4D41-9B2E-E59A10625C2F}" type="presParOf" srcId="{9338B431-82F3-4FAB-B895-3EBA6F44EAD2}" destId="{F0970D9D-49E5-49B7-8F94-D4F72E0323D5}" srcOrd="0" destOrd="0" presId="urn:microsoft.com/office/officeart/2005/8/layout/hierarchy1"/>
    <dgm:cxn modelId="{186B2F9B-2158-4193-A206-62A42CEFBAB1}" type="presParOf" srcId="{9338B431-82F3-4FAB-B895-3EBA6F44EAD2}" destId="{C6C830F9-1948-4D99-B03E-343D02E90F3F}" srcOrd="1" destOrd="0" presId="urn:microsoft.com/office/officeart/2005/8/layout/hierarchy1"/>
    <dgm:cxn modelId="{4D50AABA-DA2C-433E-88B6-4E5EB7657A91}" type="presParOf" srcId="{C6C830F9-1948-4D99-B03E-343D02E90F3F}" destId="{FBC0E89B-9D7F-415D-BE8E-841A88495664}" srcOrd="0" destOrd="0" presId="urn:microsoft.com/office/officeart/2005/8/layout/hierarchy1"/>
    <dgm:cxn modelId="{3160F0F5-4FE4-4B0B-9CA4-4BA60C3379E4}" type="presParOf" srcId="{FBC0E89B-9D7F-415D-BE8E-841A88495664}" destId="{EB0E5539-5445-4413-B3F9-351D7135A02D}" srcOrd="0" destOrd="0" presId="urn:microsoft.com/office/officeart/2005/8/layout/hierarchy1"/>
    <dgm:cxn modelId="{BD6BC7A7-4B89-431C-92AE-64868960FF94}" type="presParOf" srcId="{FBC0E89B-9D7F-415D-BE8E-841A88495664}" destId="{B62E75C3-E23F-4991-B7EC-8CDE54D9FC81}" srcOrd="1" destOrd="0" presId="urn:microsoft.com/office/officeart/2005/8/layout/hierarchy1"/>
    <dgm:cxn modelId="{F0F9B6CB-E149-4C7C-BCD7-C0D3C7CAB239}" type="presParOf" srcId="{C6C830F9-1948-4D99-B03E-343D02E90F3F}" destId="{15409E17-A02B-412D-BBB6-057288CCA27F}" srcOrd="1" destOrd="0" presId="urn:microsoft.com/office/officeart/2005/8/layout/hierarchy1"/>
    <dgm:cxn modelId="{1EFDF2CB-629F-44E4-8990-89DE9B72F0AF}" type="presParOf" srcId="{B1B09A7D-6EA2-4590-BB9C-BF88BF936DE2}" destId="{B7E68137-3283-4EA9-93E3-AEF7FD39E7F4}" srcOrd="2" destOrd="0" presId="urn:microsoft.com/office/officeart/2005/8/layout/hierarchy1"/>
    <dgm:cxn modelId="{EFA8DD45-90BC-4480-A185-FF9DE6148BCD}" type="presParOf" srcId="{B1B09A7D-6EA2-4590-BB9C-BF88BF936DE2}" destId="{97BD3E82-6887-4292-BA37-AA81A11ED751}" srcOrd="3" destOrd="0" presId="urn:microsoft.com/office/officeart/2005/8/layout/hierarchy1"/>
    <dgm:cxn modelId="{50EC9C39-6EA1-4A04-B20C-5E444C8ED3A2}" type="presParOf" srcId="{97BD3E82-6887-4292-BA37-AA81A11ED751}" destId="{C6BFC33E-FC27-4227-9ACD-060C393992E4}" srcOrd="0" destOrd="0" presId="urn:microsoft.com/office/officeart/2005/8/layout/hierarchy1"/>
    <dgm:cxn modelId="{03A396A5-8E56-44D5-A11E-A47819ACD7FD}" type="presParOf" srcId="{C6BFC33E-FC27-4227-9ACD-060C393992E4}" destId="{33E5CA39-5C2D-4A9B-8621-318CEC120625}" srcOrd="0" destOrd="0" presId="urn:microsoft.com/office/officeart/2005/8/layout/hierarchy1"/>
    <dgm:cxn modelId="{EB1380CD-C29E-4B41-BCEE-03576F4EECC0}" type="presParOf" srcId="{C6BFC33E-FC27-4227-9ACD-060C393992E4}" destId="{6296C3C1-D2F6-43EA-8272-C7A09D726162}" srcOrd="1" destOrd="0" presId="urn:microsoft.com/office/officeart/2005/8/layout/hierarchy1"/>
    <dgm:cxn modelId="{25C8C990-AE68-4F21-82B2-E6A463F243EF}" type="presParOf" srcId="{97BD3E82-6887-4292-BA37-AA81A11ED751}" destId="{1A543A37-493D-4499-A272-99EB38391563}" srcOrd="1" destOrd="0" presId="urn:microsoft.com/office/officeart/2005/8/layout/hierarchy1"/>
    <dgm:cxn modelId="{CC3CC9C1-D56B-4D73-8096-2D3667638C52}" type="presParOf" srcId="{1A543A37-493D-4499-A272-99EB38391563}" destId="{74F4AB18-1459-4D74-9879-376A032D3938}" srcOrd="0" destOrd="0" presId="urn:microsoft.com/office/officeart/2005/8/layout/hierarchy1"/>
    <dgm:cxn modelId="{DE9564A9-B764-4086-BDE1-677DC7431C40}" type="presParOf" srcId="{1A543A37-493D-4499-A272-99EB38391563}" destId="{A56BF719-72C5-4078-A2DA-3107426AAFC4}" srcOrd="1" destOrd="0" presId="urn:microsoft.com/office/officeart/2005/8/layout/hierarchy1"/>
    <dgm:cxn modelId="{ECD4437C-6521-48BD-BFD8-4D5F05F14E98}" type="presParOf" srcId="{A56BF719-72C5-4078-A2DA-3107426AAFC4}" destId="{4D568982-F3E6-47FB-9384-7F6FF106F487}" srcOrd="0" destOrd="0" presId="urn:microsoft.com/office/officeart/2005/8/layout/hierarchy1"/>
    <dgm:cxn modelId="{29EEB3BD-700E-4B65-B5C1-8A4899C3FDFF}" type="presParOf" srcId="{4D568982-F3E6-47FB-9384-7F6FF106F487}" destId="{B9306D29-154C-404F-A5A5-A1BE46BB205E}" srcOrd="0" destOrd="0" presId="urn:microsoft.com/office/officeart/2005/8/layout/hierarchy1"/>
    <dgm:cxn modelId="{D4F08D99-75EE-4286-8E80-CC314B79D10B}" type="presParOf" srcId="{4D568982-F3E6-47FB-9384-7F6FF106F487}" destId="{2E7D7731-925C-4A0C-8B26-003E782334F1}" srcOrd="1" destOrd="0" presId="urn:microsoft.com/office/officeart/2005/8/layout/hierarchy1"/>
    <dgm:cxn modelId="{77A878E9-7CD3-48D3-9067-11B1FD872FCE}" type="presParOf" srcId="{A56BF719-72C5-4078-A2DA-3107426AAFC4}" destId="{4FCBB67B-6CE7-4EEC-B3EF-6973051C6131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7D5330-8960-43B8-99EF-6A4FFF500F8A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DAFF050D-7130-42BE-A2F0-C276513D4820}">
      <dgm:prSet phldrT="[Texto]"/>
      <dgm:spPr/>
      <dgm:t>
        <a:bodyPr/>
        <a:lstStyle/>
        <a:p>
          <a:r>
            <a:rPr lang="pt-BR" dirty="0" smtClean="0"/>
            <a:t>Terrenos de Marinha</a:t>
          </a:r>
          <a:endParaRPr lang="pt-BR" dirty="0"/>
        </a:p>
      </dgm:t>
    </dgm:pt>
    <dgm:pt modelId="{62B3DA05-8E00-4FE6-898A-0380422C69FC}" type="parTrans" cxnId="{649EBA4C-6C4E-410C-970D-CDD121E3F5CE}">
      <dgm:prSet/>
      <dgm:spPr/>
      <dgm:t>
        <a:bodyPr/>
        <a:lstStyle/>
        <a:p>
          <a:endParaRPr lang="pt-BR"/>
        </a:p>
      </dgm:t>
    </dgm:pt>
    <dgm:pt modelId="{D4DC293F-8769-4355-9605-59F284AE4FD9}" type="sibTrans" cxnId="{649EBA4C-6C4E-410C-970D-CDD121E3F5CE}">
      <dgm:prSet/>
      <dgm:spPr/>
      <dgm:t>
        <a:bodyPr/>
        <a:lstStyle/>
        <a:p>
          <a:endParaRPr lang="pt-BR"/>
        </a:p>
      </dgm:t>
    </dgm:pt>
    <dgm:pt modelId="{A4BBCE1F-9223-464A-AD28-10C96924C3BF}">
      <dgm:prSet phldrT="[Texto]"/>
      <dgm:spPr/>
      <dgm:t>
        <a:bodyPr/>
        <a:lstStyle/>
        <a:p>
          <a:r>
            <a:rPr lang="pt-BR" dirty="0" smtClean="0"/>
            <a:t>Acrescidos</a:t>
          </a:r>
          <a:endParaRPr lang="pt-BR" dirty="0"/>
        </a:p>
      </dgm:t>
    </dgm:pt>
    <dgm:pt modelId="{45CA3792-E5DF-4B7C-ADD8-F2FB788C2D4D}" type="parTrans" cxnId="{75837744-E0B1-4F71-B33B-1AC92FDCAEA8}">
      <dgm:prSet/>
      <dgm:spPr/>
      <dgm:t>
        <a:bodyPr/>
        <a:lstStyle/>
        <a:p>
          <a:endParaRPr lang="pt-BR"/>
        </a:p>
      </dgm:t>
    </dgm:pt>
    <dgm:pt modelId="{EA48D68C-06F7-43B6-9A3A-8318DCAE4BB9}" type="sibTrans" cxnId="{75837744-E0B1-4F71-B33B-1AC92FDCAEA8}">
      <dgm:prSet/>
      <dgm:spPr/>
      <dgm:t>
        <a:bodyPr/>
        <a:lstStyle/>
        <a:p>
          <a:endParaRPr lang="pt-BR"/>
        </a:p>
      </dgm:t>
    </dgm:pt>
    <dgm:pt modelId="{99F4755F-A146-4A99-9EF7-FECC733369CF}" type="pres">
      <dgm:prSet presAssocID="{687D5330-8960-43B8-99EF-6A4FFF500F8A}" presName="linearFlow" presStyleCnt="0">
        <dgm:presLayoutVars>
          <dgm:dir/>
          <dgm:resizeHandles val="exact"/>
        </dgm:presLayoutVars>
      </dgm:prSet>
      <dgm:spPr/>
    </dgm:pt>
    <dgm:pt modelId="{FA685031-3975-42B2-AB45-2A7207E0D16A}" type="pres">
      <dgm:prSet presAssocID="{DAFF050D-7130-42BE-A2F0-C276513D4820}" presName="node" presStyleLbl="node1" presStyleIdx="0" presStyleCnt="2">
        <dgm:presLayoutVars>
          <dgm:bulletEnabled val="1"/>
        </dgm:presLayoutVars>
      </dgm:prSet>
      <dgm:spPr/>
    </dgm:pt>
    <dgm:pt modelId="{9780CE0E-B4BE-47C1-8386-DF08FE8B0BFF}" type="pres">
      <dgm:prSet presAssocID="{D4DC293F-8769-4355-9605-59F284AE4FD9}" presName="spacerL" presStyleCnt="0"/>
      <dgm:spPr/>
    </dgm:pt>
    <dgm:pt modelId="{861EC275-7A86-458C-8180-3F34E2652910}" type="pres">
      <dgm:prSet presAssocID="{D4DC293F-8769-4355-9605-59F284AE4FD9}" presName="sibTrans" presStyleLbl="sibTrans2D1" presStyleIdx="0" presStyleCnt="1"/>
      <dgm:spPr>
        <a:prstGeom prst="mathNotEqual">
          <a:avLst/>
        </a:prstGeom>
      </dgm:spPr>
    </dgm:pt>
    <dgm:pt modelId="{1A0D8D99-9B85-44AD-8875-C341BD6ACBCD}" type="pres">
      <dgm:prSet presAssocID="{D4DC293F-8769-4355-9605-59F284AE4FD9}" presName="spacerR" presStyleCnt="0"/>
      <dgm:spPr/>
    </dgm:pt>
    <dgm:pt modelId="{5D15F391-4507-482B-8374-F9DD27727DF0}" type="pres">
      <dgm:prSet presAssocID="{A4BBCE1F-9223-464A-AD28-10C96924C3BF}" presName="node" presStyleLbl="node1" presStyleIdx="1" presStyleCnt="2">
        <dgm:presLayoutVars>
          <dgm:bulletEnabled val="1"/>
        </dgm:presLayoutVars>
      </dgm:prSet>
      <dgm:spPr/>
    </dgm:pt>
  </dgm:ptLst>
  <dgm:cxnLst>
    <dgm:cxn modelId="{75837744-E0B1-4F71-B33B-1AC92FDCAEA8}" srcId="{687D5330-8960-43B8-99EF-6A4FFF500F8A}" destId="{A4BBCE1F-9223-464A-AD28-10C96924C3BF}" srcOrd="1" destOrd="0" parTransId="{45CA3792-E5DF-4B7C-ADD8-F2FB788C2D4D}" sibTransId="{EA48D68C-06F7-43B6-9A3A-8318DCAE4BB9}"/>
    <dgm:cxn modelId="{1A2AC9F0-4E07-4212-B9FF-87C1A0C69220}" type="presOf" srcId="{687D5330-8960-43B8-99EF-6A4FFF500F8A}" destId="{99F4755F-A146-4A99-9EF7-FECC733369CF}" srcOrd="0" destOrd="0" presId="urn:microsoft.com/office/officeart/2005/8/layout/equation1"/>
    <dgm:cxn modelId="{649EBA4C-6C4E-410C-970D-CDD121E3F5CE}" srcId="{687D5330-8960-43B8-99EF-6A4FFF500F8A}" destId="{DAFF050D-7130-42BE-A2F0-C276513D4820}" srcOrd="0" destOrd="0" parTransId="{62B3DA05-8E00-4FE6-898A-0380422C69FC}" sibTransId="{D4DC293F-8769-4355-9605-59F284AE4FD9}"/>
    <dgm:cxn modelId="{5BFE23D0-2221-4E93-8607-68A43972CF00}" type="presOf" srcId="{A4BBCE1F-9223-464A-AD28-10C96924C3BF}" destId="{5D15F391-4507-482B-8374-F9DD27727DF0}" srcOrd="0" destOrd="0" presId="urn:microsoft.com/office/officeart/2005/8/layout/equation1"/>
    <dgm:cxn modelId="{520C6FD8-563C-4ED0-81E8-0372489ADB1F}" type="presOf" srcId="{D4DC293F-8769-4355-9605-59F284AE4FD9}" destId="{861EC275-7A86-458C-8180-3F34E2652910}" srcOrd="0" destOrd="0" presId="urn:microsoft.com/office/officeart/2005/8/layout/equation1"/>
    <dgm:cxn modelId="{6DE7F67F-9588-4CF3-A3A0-066808BFC5DD}" type="presOf" srcId="{DAFF050D-7130-42BE-A2F0-C276513D4820}" destId="{FA685031-3975-42B2-AB45-2A7207E0D16A}" srcOrd="0" destOrd="0" presId="urn:microsoft.com/office/officeart/2005/8/layout/equation1"/>
    <dgm:cxn modelId="{A81731A9-B668-4A34-A98D-53D2C50CDD57}" type="presParOf" srcId="{99F4755F-A146-4A99-9EF7-FECC733369CF}" destId="{FA685031-3975-42B2-AB45-2A7207E0D16A}" srcOrd="0" destOrd="0" presId="urn:microsoft.com/office/officeart/2005/8/layout/equation1"/>
    <dgm:cxn modelId="{D04CEAAF-C0A6-4267-BF08-8C321AE37FA0}" type="presParOf" srcId="{99F4755F-A146-4A99-9EF7-FECC733369CF}" destId="{9780CE0E-B4BE-47C1-8386-DF08FE8B0BFF}" srcOrd="1" destOrd="0" presId="urn:microsoft.com/office/officeart/2005/8/layout/equation1"/>
    <dgm:cxn modelId="{114465F5-9B8B-4699-84D5-460CEC786969}" type="presParOf" srcId="{99F4755F-A146-4A99-9EF7-FECC733369CF}" destId="{861EC275-7A86-458C-8180-3F34E2652910}" srcOrd="2" destOrd="0" presId="urn:microsoft.com/office/officeart/2005/8/layout/equation1"/>
    <dgm:cxn modelId="{14CF99D9-69D0-4AEA-A228-F0FC8D0ED092}" type="presParOf" srcId="{99F4755F-A146-4A99-9EF7-FECC733369CF}" destId="{1A0D8D99-9B85-44AD-8875-C341BD6ACBCD}" srcOrd="3" destOrd="0" presId="urn:microsoft.com/office/officeart/2005/8/layout/equation1"/>
    <dgm:cxn modelId="{2C31385B-0D40-4371-B80F-7842EB78DCD3}" type="presParOf" srcId="{99F4755F-A146-4A99-9EF7-FECC733369CF}" destId="{5D15F391-4507-482B-8374-F9DD27727DF0}" srcOrd="4" destOrd="0" presId="urn:microsoft.com/office/officeart/2005/8/layout/equation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7D5330-8960-43B8-99EF-6A4FFF500F8A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DAFF050D-7130-42BE-A2F0-C276513D4820}">
      <dgm:prSet phldrT="[Texto]"/>
      <dgm:spPr/>
      <dgm:t>
        <a:bodyPr/>
        <a:lstStyle/>
        <a:p>
          <a:r>
            <a:rPr lang="pt-BR" dirty="0" smtClean="0"/>
            <a:t>Terrenos Marginais</a:t>
          </a:r>
          <a:endParaRPr lang="pt-BR" dirty="0"/>
        </a:p>
      </dgm:t>
    </dgm:pt>
    <dgm:pt modelId="{62B3DA05-8E00-4FE6-898A-0380422C69FC}" type="parTrans" cxnId="{649EBA4C-6C4E-410C-970D-CDD121E3F5CE}">
      <dgm:prSet/>
      <dgm:spPr/>
      <dgm:t>
        <a:bodyPr/>
        <a:lstStyle/>
        <a:p>
          <a:endParaRPr lang="pt-BR"/>
        </a:p>
      </dgm:t>
    </dgm:pt>
    <dgm:pt modelId="{D4DC293F-8769-4355-9605-59F284AE4FD9}" type="sibTrans" cxnId="{649EBA4C-6C4E-410C-970D-CDD121E3F5CE}">
      <dgm:prSet/>
      <dgm:spPr/>
      <dgm:t>
        <a:bodyPr/>
        <a:lstStyle/>
        <a:p>
          <a:endParaRPr lang="pt-BR"/>
        </a:p>
      </dgm:t>
    </dgm:pt>
    <dgm:pt modelId="{A4BBCE1F-9223-464A-AD28-10C96924C3BF}">
      <dgm:prSet phldrT="[Texto]"/>
      <dgm:spPr/>
      <dgm:t>
        <a:bodyPr/>
        <a:lstStyle/>
        <a:p>
          <a:r>
            <a:rPr lang="pt-BR" dirty="0" smtClean="0"/>
            <a:t>Terrenos de Marinha</a:t>
          </a:r>
          <a:endParaRPr lang="pt-BR" dirty="0"/>
        </a:p>
      </dgm:t>
    </dgm:pt>
    <dgm:pt modelId="{45CA3792-E5DF-4B7C-ADD8-F2FB788C2D4D}" type="parTrans" cxnId="{75837744-E0B1-4F71-B33B-1AC92FDCAEA8}">
      <dgm:prSet/>
      <dgm:spPr/>
      <dgm:t>
        <a:bodyPr/>
        <a:lstStyle/>
        <a:p>
          <a:endParaRPr lang="pt-BR"/>
        </a:p>
      </dgm:t>
    </dgm:pt>
    <dgm:pt modelId="{EA48D68C-06F7-43B6-9A3A-8318DCAE4BB9}" type="sibTrans" cxnId="{75837744-E0B1-4F71-B33B-1AC92FDCAEA8}">
      <dgm:prSet/>
      <dgm:spPr/>
      <dgm:t>
        <a:bodyPr/>
        <a:lstStyle/>
        <a:p>
          <a:endParaRPr lang="pt-BR"/>
        </a:p>
      </dgm:t>
    </dgm:pt>
    <dgm:pt modelId="{99F4755F-A146-4A99-9EF7-FECC733369CF}" type="pres">
      <dgm:prSet presAssocID="{687D5330-8960-43B8-99EF-6A4FFF500F8A}" presName="linearFlow" presStyleCnt="0">
        <dgm:presLayoutVars>
          <dgm:dir/>
          <dgm:resizeHandles val="exact"/>
        </dgm:presLayoutVars>
      </dgm:prSet>
      <dgm:spPr/>
    </dgm:pt>
    <dgm:pt modelId="{FA685031-3975-42B2-AB45-2A7207E0D16A}" type="pres">
      <dgm:prSet presAssocID="{DAFF050D-7130-42BE-A2F0-C276513D4820}" presName="node" presStyleLbl="node1" presStyleIdx="0" presStyleCnt="2">
        <dgm:presLayoutVars>
          <dgm:bulletEnabled val="1"/>
        </dgm:presLayoutVars>
      </dgm:prSet>
      <dgm:spPr/>
    </dgm:pt>
    <dgm:pt modelId="{9780CE0E-B4BE-47C1-8386-DF08FE8B0BFF}" type="pres">
      <dgm:prSet presAssocID="{D4DC293F-8769-4355-9605-59F284AE4FD9}" presName="spacerL" presStyleCnt="0"/>
      <dgm:spPr/>
    </dgm:pt>
    <dgm:pt modelId="{861EC275-7A86-458C-8180-3F34E2652910}" type="pres">
      <dgm:prSet presAssocID="{D4DC293F-8769-4355-9605-59F284AE4FD9}" presName="sibTrans" presStyleLbl="sibTrans2D1" presStyleIdx="0" presStyleCnt="1"/>
      <dgm:spPr>
        <a:prstGeom prst="mathNotEqual">
          <a:avLst/>
        </a:prstGeom>
      </dgm:spPr>
    </dgm:pt>
    <dgm:pt modelId="{1A0D8D99-9B85-44AD-8875-C341BD6ACBCD}" type="pres">
      <dgm:prSet presAssocID="{D4DC293F-8769-4355-9605-59F284AE4FD9}" presName="spacerR" presStyleCnt="0"/>
      <dgm:spPr/>
    </dgm:pt>
    <dgm:pt modelId="{5D15F391-4507-482B-8374-F9DD27727DF0}" type="pres">
      <dgm:prSet presAssocID="{A4BBCE1F-9223-464A-AD28-10C96924C3B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446963D-2EA5-4CC5-B62B-1F8B024467BC}" type="presOf" srcId="{687D5330-8960-43B8-99EF-6A4FFF500F8A}" destId="{99F4755F-A146-4A99-9EF7-FECC733369CF}" srcOrd="0" destOrd="0" presId="urn:microsoft.com/office/officeart/2005/8/layout/equation1"/>
    <dgm:cxn modelId="{75837744-E0B1-4F71-B33B-1AC92FDCAEA8}" srcId="{687D5330-8960-43B8-99EF-6A4FFF500F8A}" destId="{A4BBCE1F-9223-464A-AD28-10C96924C3BF}" srcOrd="1" destOrd="0" parTransId="{45CA3792-E5DF-4B7C-ADD8-F2FB788C2D4D}" sibTransId="{EA48D68C-06F7-43B6-9A3A-8318DCAE4BB9}"/>
    <dgm:cxn modelId="{34A7FC01-7261-4DE5-B675-390CBEAC0B34}" type="presOf" srcId="{A4BBCE1F-9223-464A-AD28-10C96924C3BF}" destId="{5D15F391-4507-482B-8374-F9DD27727DF0}" srcOrd="0" destOrd="0" presId="urn:microsoft.com/office/officeart/2005/8/layout/equation1"/>
    <dgm:cxn modelId="{903BBE57-9EF1-48A0-9B9A-730FDCE3988C}" type="presOf" srcId="{DAFF050D-7130-42BE-A2F0-C276513D4820}" destId="{FA685031-3975-42B2-AB45-2A7207E0D16A}" srcOrd="0" destOrd="0" presId="urn:microsoft.com/office/officeart/2005/8/layout/equation1"/>
    <dgm:cxn modelId="{649EBA4C-6C4E-410C-970D-CDD121E3F5CE}" srcId="{687D5330-8960-43B8-99EF-6A4FFF500F8A}" destId="{DAFF050D-7130-42BE-A2F0-C276513D4820}" srcOrd="0" destOrd="0" parTransId="{62B3DA05-8E00-4FE6-898A-0380422C69FC}" sibTransId="{D4DC293F-8769-4355-9605-59F284AE4FD9}"/>
    <dgm:cxn modelId="{BAB9EF45-95C4-47F9-8890-F3E1643234CD}" type="presOf" srcId="{D4DC293F-8769-4355-9605-59F284AE4FD9}" destId="{861EC275-7A86-458C-8180-3F34E2652910}" srcOrd="0" destOrd="0" presId="urn:microsoft.com/office/officeart/2005/8/layout/equation1"/>
    <dgm:cxn modelId="{05E0F51B-C9FA-4790-A1F1-C180F92A1CC4}" type="presParOf" srcId="{99F4755F-A146-4A99-9EF7-FECC733369CF}" destId="{FA685031-3975-42B2-AB45-2A7207E0D16A}" srcOrd="0" destOrd="0" presId="urn:microsoft.com/office/officeart/2005/8/layout/equation1"/>
    <dgm:cxn modelId="{B649E373-D70D-441F-BBB8-C1FB2C7979C4}" type="presParOf" srcId="{99F4755F-A146-4A99-9EF7-FECC733369CF}" destId="{9780CE0E-B4BE-47C1-8386-DF08FE8B0BFF}" srcOrd="1" destOrd="0" presId="urn:microsoft.com/office/officeart/2005/8/layout/equation1"/>
    <dgm:cxn modelId="{73EA562F-C62B-4A57-B438-9C88FD15B509}" type="presParOf" srcId="{99F4755F-A146-4A99-9EF7-FECC733369CF}" destId="{861EC275-7A86-458C-8180-3F34E2652910}" srcOrd="2" destOrd="0" presId="urn:microsoft.com/office/officeart/2005/8/layout/equation1"/>
    <dgm:cxn modelId="{119CF480-9AA5-41BC-962F-FB0DA7A4DF29}" type="presParOf" srcId="{99F4755F-A146-4A99-9EF7-FECC733369CF}" destId="{1A0D8D99-9B85-44AD-8875-C341BD6ACBCD}" srcOrd="3" destOrd="0" presId="urn:microsoft.com/office/officeart/2005/8/layout/equation1"/>
    <dgm:cxn modelId="{2617E23A-A23C-429C-B01A-50BD221064CE}" type="presParOf" srcId="{99F4755F-A146-4A99-9EF7-FECC733369CF}" destId="{5D15F391-4507-482B-8374-F9DD27727DF0}" srcOrd="4" destOrd="0" presId="urn:microsoft.com/office/officeart/2005/8/layout/equati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13" Type="http://schemas.microsoft.com/office/2006/relationships/legacyDiagramText" Target="legacyDiagramText13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5" Type="http://schemas.microsoft.com/office/2006/relationships/legacyDiagramText" Target="legacyDiagramText1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Relationship Id="rId14" Type="http://schemas.microsoft.com/office/2006/relationships/legacyDiagramText" Target="legacyDiagramText1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0"/>
            <a:ext cx="29686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884613" y="0"/>
            <a:ext cx="29686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7238" cy="34242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smtClean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8678863"/>
            <a:ext cx="29686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D087516D-AAC6-4049-8948-C1DD79E1E288}" type="slidenum">
              <a:rPr lang="pt-BR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599AC74-99AD-45A6-9EA3-1DB2C2AA0F7A}" type="slidenum">
              <a:rPr lang="pt-BR"/>
              <a:pPr/>
              <a:t>2</a:t>
            </a:fld>
            <a:endParaRPr lang="pt-BR"/>
          </a:p>
        </p:txBody>
      </p:sp>
      <p:sp>
        <p:nvSpPr>
          <p:cNvPr id="5529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68C383A-AFF2-4FA2-B659-7B6AC286CBA2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529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330BD39-A26C-4111-A55E-6CD6908B06A3}" type="slidenum">
              <a:rPr lang="pt-BR"/>
              <a:pPr/>
              <a:t>11</a:t>
            </a:fld>
            <a:endParaRPr lang="pt-BR"/>
          </a:p>
        </p:txBody>
      </p:sp>
      <p:sp>
        <p:nvSpPr>
          <p:cNvPr id="532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3A3B03-5319-4ACF-8F8E-66A0222CA764}" type="slidenum">
              <a:rPr lang="pt-BR"/>
              <a:pPr/>
              <a:t>12</a:t>
            </a:fld>
            <a:endParaRPr lang="pt-BR"/>
          </a:p>
        </p:txBody>
      </p:sp>
      <p:sp>
        <p:nvSpPr>
          <p:cNvPr id="542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EBFA20-D5A3-4197-A92E-031ED1F11E55}" type="slidenum">
              <a:rPr lang="pt-BR"/>
              <a:pPr/>
              <a:t>13</a:t>
            </a:fld>
            <a:endParaRPr lang="pt-BR"/>
          </a:p>
        </p:txBody>
      </p:sp>
      <p:sp>
        <p:nvSpPr>
          <p:cNvPr id="5734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6F73D7A-DC49-4227-8C1D-11CC908DDB4F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734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DFFAC7-8224-4BB2-A343-FFFE3618315F}" type="slidenum">
              <a:rPr lang="pt-BR"/>
              <a:pPr/>
              <a:t>14</a:t>
            </a:fld>
            <a:endParaRPr lang="pt-BR"/>
          </a:p>
        </p:txBody>
      </p:sp>
      <p:sp>
        <p:nvSpPr>
          <p:cNvPr id="5836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3CF3630-7FCD-49B1-AD5E-7A780F9B1754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837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5532EF0-1A06-4F20-81B3-5672F79E5F40}" type="slidenum">
              <a:rPr lang="pt-BR"/>
              <a:pPr/>
              <a:t>15</a:t>
            </a:fld>
            <a:endParaRPr lang="pt-BR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E316C98-A689-4FB4-A63A-DDD94DFDAF4B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9395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D07BAA-1E9E-431C-A096-E71E350FF73E}" type="slidenum">
              <a:rPr lang="pt-BR"/>
              <a:pPr/>
              <a:t>16</a:t>
            </a:fld>
            <a:endParaRPr lang="pt-BR"/>
          </a:p>
        </p:txBody>
      </p:sp>
      <p:sp>
        <p:nvSpPr>
          <p:cNvPr id="6041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04BA21F-C6E1-4A65-B931-2B4CBA386E64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041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A56EDA-D8C5-4B74-B333-5FBCA7F78D0A}" type="slidenum">
              <a:rPr lang="pt-BR"/>
              <a:pPr/>
              <a:t>17</a:t>
            </a:fld>
            <a:endParaRPr lang="pt-BR"/>
          </a:p>
        </p:txBody>
      </p:sp>
      <p:sp>
        <p:nvSpPr>
          <p:cNvPr id="6144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4553335-9B1F-43ED-8046-A786D17C5CA8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1443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C0550C-6E06-4B01-9E1B-BCD42F07FF2F}" type="slidenum">
              <a:rPr lang="pt-BR"/>
              <a:pPr/>
              <a:t>18</a:t>
            </a:fld>
            <a:endParaRPr lang="pt-BR"/>
          </a:p>
        </p:txBody>
      </p:sp>
      <p:sp>
        <p:nvSpPr>
          <p:cNvPr id="6246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CA81F09-999B-49E1-8E61-407EA784A269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246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5DE13F-363F-406A-B67F-A8EDDDFA3112}" type="slidenum">
              <a:rPr lang="pt-BR"/>
              <a:pPr/>
              <a:t>19</a:t>
            </a:fld>
            <a:endParaRPr lang="pt-BR"/>
          </a:p>
        </p:txBody>
      </p:sp>
      <p:sp>
        <p:nvSpPr>
          <p:cNvPr id="6348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18E5FA2-0953-42D8-A670-A506C52CAB6B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349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363B714-97F9-4D70-9E4F-161C52637AC6}" type="slidenum">
              <a:rPr lang="pt-BR"/>
              <a:pPr/>
              <a:t>20</a:t>
            </a:fld>
            <a:endParaRPr lang="pt-BR"/>
          </a:p>
        </p:txBody>
      </p:sp>
      <p:sp>
        <p:nvSpPr>
          <p:cNvPr id="6451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F941B1E-2702-47C2-9834-70EBD2870FAB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4515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599AC74-99AD-45A6-9EA3-1DB2C2AA0F7A}" type="slidenum">
              <a:rPr lang="pt-BR"/>
              <a:pPr/>
              <a:t>3</a:t>
            </a:fld>
            <a:endParaRPr lang="pt-BR"/>
          </a:p>
        </p:txBody>
      </p:sp>
      <p:sp>
        <p:nvSpPr>
          <p:cNvPr id="5529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68C383A-AFF2-4FA2-B659-7B6AC286CBA2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529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FF7A6D2-07D9-43F7-B4AA-A90943B2B500}" type="slidenum">
              <a:rPr lang="pt-BR"/>
              <a:pPr/>
              <a:t>21</a:t>
            </a:fld>
            <a:endParaRPr lang="pt-BR"/>
          </a:p>
        </p:txBody>
      </p:sp>
      <p:sp>
        <p:nvSpPr>
          <p:cNvPr id="6553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DDEF3D7-A92C-42D1-9658-A791CC83942D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553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FF89C4-17ED-480A-80D7-0F309E27104A}" type="slidenum">
              <a:rPr lang="pt-BR"/>
              <a:pPr/>
              <a:t>22</a:t>
            </a:fld>
            <a:endParaRPr lang="pt-BR"/>
          </a:p>
        </p:txBody>
      </p:sp>
      <p:sp>
        <p:nvSpPr>
          <p:cNvPr id="6656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63D8D85-4F93-47EC-B3C1-416E4CDC761E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22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6563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6B5F54-C47A-4C35-A092-96F1381F15AC}" type="slidenum">
              <a:rPr lang="pt-BR"/>
              <a:pPr/>
              <a:t>23</a:t>
            </a:fld>
            <a:endParaRPr lang="pt-BR"/>
          </a:p>
        </p:txBody>
      </p:sp>
      <p:sp>
        <p:nvSpPr>
          <p:cNvPr id="6758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1F4F38B-6439-4950-9E5B-F76B54ABEA1F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23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758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360FC5-8F85-42B8-A578-967845AC221C}" type="slidenum">
              <a:rPr lang="pt-BR"/>
              <a:pPr/>
              <a:t>24</a:t>
            </a:fld>
            <a:endParaRPr lang="pt-BR"/>
          </a:p>
        </p:txBody>
      </p:sp>
      <p:sp>
        <p:nvSpPr>
          <p:cNvPr id="6860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D2EE59E-6A73-4F43-BAA0-243233FCF531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24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861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A5536B-C7B7-49D7-B38B-2B641BF450C2}" type="slidenum">
              <a:rPr lang="pt-BR"/>
              <a:pPr/>
              <a:t>25</a:t>
            </a:fld>
            <a:endParaRPr lang="pt-BR"/>
          </a:p>
        </p:txBody>
      </p:sp>
      <p:sp>
        <p:nvSpPr>
          <p:cNvPr id="6963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B9A60B0-18A3-45C6-B3F9-F4779BE8F82E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25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9635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0779F39-BC55-42CC-9879-BC9F7FD72B7D}" type="slidenum">
              <a:rPr lang="pt-BR"/>
              <a:pPr/>
              <a:t>26</a:t>
            </a:fld>
            <a:endParaRPr lang="pt-BR"/>
          </a:p>
        </p:txBody>
      </p:sp>
      <p:sp>
        <p:nvSpPr>
          <p:cNvPr id="7065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FCDC7B2-CFB7-42CE-9CDE-5D640399281E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26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065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EAD061-5D83-443D-83F0-C20EDCE649B3}" type="slidenum">
              <a:rPr lang="pt-BR"/>
              <a:pPr/>
              <a:t>27</a:t>
            </a:fld>
            <a:endParaRPr lang="pt-BR"/>
          </a:p>
        </p:txBody>
      </p:sp>
      <p:sp>
        <p:nvSpPr>
          <p:cNvPr id="7168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B86B695-21C3-413E-AE1B-4C49141D53F1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27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1683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9D1846-82D1-48C4-8C19-0FCB3F9915E0}" type="slidenum">
              <a:rPr lang="pt-BR"/>
              <a:pPr/>
              <a:t>28</a:t>
            </a:fld>
            <a:endParaRPr lang="pt-BR"/>
          </a:p>
        </p:txBody>
      </p:sp>
      <p:sp>
        <p:nvSpPr>
          <p:cNvPr id="7270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5F103B6-147D-41C6-82DE-834530223339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28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270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2375454-DCDF-428D-8BC3-7C3C00463446}" type="slidenum">
              <a:rPr lang="pt-BR"/>
              <a:pPr/>
              <a:t>29</a:t>
            </a:fld>
            <a:endParaRPr lang="pt-BR"/>
          </a:p>
        </p:txBody>
      </p:sp>
      <p:sp>
        <p:nvSpPr>
          <p:cNvPr id="7372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A2B74EA-7EB0-4A64-B223-B2874745250E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29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373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19128EC-6B08-42CF-B4CC-37D7560BE512}" type="slidenum">
              <a:rPr lang="pt-BR"/>
              <a:pPr/>
              <a:t>30</a:t>
            </a:fld>
            <a:endParaRPr lang="pt-BR"/>
          </a:p>
        </p:txBody>
      </p:sp>
      <p:sp>
        <p:nvSpPr>
          <p:cNvPr id="7475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4928325-6074-41AB-AB78-5543C4318313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30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4755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51E6A6-3B81-4FF4-BFD2-6BF3DB3825AD}" type="slidenum">
              <a:rPr lang="pt-BR"/>
              <a:pPr/>
              <a:t>4</a:t>
            </a:fld>
            <a:endParaRPr lang="pt-BR"/>
          </a:p>
        </p:txBody>
      </p:sp>
      <p:sp>
        <p:nvSpPr>
          <p:cNvPr id="460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02163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018C78-ECA0-45F8-B612-5EB422CBBCDF}" type="slidenum">
              <a:rPr lang="pt-BR"/>
              <a:pPr/>
              <a:t>31</a:t>
            </a:fld>
            <a:endParaRPr lang="pt-BR"/>
          </a:p>
        </p:txBody>
      </p:sp>
      <p:sp>
        <p:nvSpPr>
          <p:cNvPr id="7577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2220ECD-493D-4EE9-B382-B34537A601FD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31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577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7770AC-36A6-43A2-96E4-DE1A7D645F52}" type="slidenum">
              <a:rPr lang="pt-BR"/>
              <a:pPr/>
              <a:t>32</a:t>
            </a:fld>
            <a:endParaRPr lang="pt-BR"/>
          </a:p>
        </p:txBody>
      </p:sp>
      <p:sp>
        <p:nvSpPr>
          <p:cNvPr id="7680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8A151BA-074E-46E3-8DD5-66364B313FEA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32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6803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AD0FA48-C7E0-4CD2-9673-7F3D55DCFFEC}" type="slidenum">
              <a:rPr lang="pt-BR"/>
              <a:pPr/>
              <a:t>33</a:t>
            </a:fld>
            <a:endParaRPr lang="pt-BR"/>
          </a:p>
        </p:txBody>
      </p:sp>
      <p:sp>
        <p:nvSpPr>
          <p:cNvPr id="7782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89B7D45-83D7-4296-A3B5-A7DB95D3AF08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33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782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AAA9D0D-79B4-4D8F-959A-004429A9AEB0}" type="slidenum">
              <a:rPr lang="pt-BR"/>
              <a:pPr/>
              <a:t>34</a:t>
            </a:fld>
            <a:endParaRPr lang="pt-BR"/>
          </a:p>
        </p:txBody>
      </p:sp>
      <p:sp>
        <p:nvSpPr>
          <p:cNvPr id="7884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6CF02E6-69EB-4D80-9377-2EED0E1337F2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34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885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A6DA38-207C-4BA3-A8DD-6CD6EBB63DCE}" type="slidenum">
              <a:rPr lang="pt-BR"/>
              <a:pPr/>
              <a:t>35</a:t>
            </a:fld>
            <a:endParaRPr lang="pt-BR"/>
          </a:p>
        </p:txBody>
      </p:sp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2AFD401-A6C6-49B5-970D-7CAF1D221AA1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35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9875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F80D3E2-5FD2-4353-B0DD-A31851E4B3A9}" type="slidenum">
              <a:rPr lang="pt-BR"/>
              <a:pPr/>
              <a:t>36</a:t>
            </a:fld>
            <a:endParaRPr lang="pt-BR"/>
          </a:p>
        </p:txBody>
      </p:sp>
      <p:sp>
        <p:nvSpPr>
          <p:cNvPr id="8089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770535E-A1E2-48DA-9B30-6663913A9675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36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8089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2A582C-5915-49FE-B32B-A1E88D05F368}" type="slidenum">
              <a:rPr lang="pt-BR"/>
              <a:pPr/>
              <a:t>38</a:t>
            </a:fld>
            <a:endParaRPr lang="pt-BR"/>
          </a:p>
        </p:txBody>
      </p:sp>
      <p:sp>
        <p:nvSpPr>
          <p:cNvPr id="23142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ED8E71-4009-41F8-9287-80F255F0F2C4}" type="slidenum">
              <a:rPr lang="pt-BR"/>
              <a:pPr/>
              <a:t>74</a:t>
            </a:fld>
            <a:endParaRPr lang="pt-BR"/>
          </a:p>
        </p:txBody>
      </p:sp>
      <p:sp>
        <p:nvSpPr>
          <p:cNvPr id="8601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8F15D52-68F6-46FC-B5E9-8A1AC99CC5AB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74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86019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64BE252-90C3-4366-8DB1-E10921F370A9}" type="slidenum">
              <a:rPr lang="pt-BR"/>
              <a:pPr/>
              <a:t>5</a:t>
            </a:fld>
            <a:endParaRPr lang="pt-BR"/>
          </a:p>
        </p:txBody>
      </p:sp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BD61EFA-9FCA-47E7-A71D-F851B612CA39}" type="slidenum">
              <a:rPr lang="pt-BR" sz="12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pt-BR" sz="1200">
              <a:solidFill>
                <a:srgbClr val="000000"/>
              </a:solidFill>
            </a:endParaRPr>
          </a:p>
        </p:txBody>
      </p:sp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7107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3225" cy="42052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7E357A-BB9E-4E44-867B-F3CC0EAD1144}" type="slidenum">
              <a:rPr lang="pt-BR"/>
              <a:pPr/>
              <a:t>6</a:t>
            </a:fld>
            <a:endParaRPr lang="pt-BR"/>
          </a:p>
        </p:txBody>
      </p:sp>
      <p:sp>
        <p:nvSpPr>
          <p:cNvPr id="481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56C507D-FA64-405B-8081-8682C1CAC404}" type="slidenum">
              <a:rPr lang="pt-BR"/>
              <a:pPr/>
              <a:t>7</a:t>
            </a:fld>
            <a:endParaRPr lang="pt-BR"/>
          </a:p>
        </p:txBody>
      </p:sp>
      <p:sp>
        <p:nvSpPr>
          <p:cNvPr id="491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AA2BED7-0C15-413A-B9E9-5A67A6081307}" type="slidenum">
              <a:rPr lang="pt-BR"/>
              <a:pPr/>
              <a:t>8</a:t>
            </a:fld>
            <a:endParaRPr lang="pt-BR"/>
          </a:p>
        </p:txBody>
      </p:sp>
      <p:sp>
        <p:nvSpPr>
          <p:cNvPr id="501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224AF7-2009-456E-B4D9-2AD1E02514D6}" type="slidenum">
              <a:rPr lang="pt-BR"/>
              <a:pPr/>
              <a:t>9</a:t>
            </a:fld>
            <a:endParaRPr lang="pt-BR"/>
          </a:p>
        </p:txBody>
      </p:sp>
      <p:sp>
        <p:nvSpPr>
          <p:cNvPr id="512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FEB0A2E-FA85-469D-AA24-CEBA5F69CB26}" type="slidenum">
              <a:rPr lang="pt-BR"/>
              <a:pPr/>
              <a:t>10</a:t>
            </a:fld>
            <a:endParaRPr lang="pt-BR"/>
          </a:p>
        </p:txBody>
      </p:sp>
      <p:sp>
        <p:nvSpPr>
          <p:cNvPr id="522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901700" y="741363"/>
            <a:ext cx="4940300" cy="370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74688" y="4692650"/>
            <a:ext cx="5394325" cy="4540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F963966-4D5D-4ACF-9CEA-9717D6612A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6D02B-B898-40FF-BB63-ECE5104675C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43D78-0D41-4262-A7AB-53FA3BAAA53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e 4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6CE7F01-B5BF-481A-8384-1D989D686B90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6CE8434-F381-4023-AC72-C8178F88AF4E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895C0C-AB55-45CB-978B-4E6F32B50B8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0DA55-3505-4BB9-923C-E4931871E2C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188B8-00F2-43EA-A3E5-AB2568DF6B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01F758-FE93-443E-8DF5-63BB13BFA7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E7588C-0CEC-41B1-A146-27953E1AA19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57717D-0FD8-4469-AB6C-808D82DCC3B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16A09-461D-4B41-8EC9-695E87AA071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3697262-9701-43AB-A2CB-40558234A81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10/5/2011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E1802F-0688-4161-9CCA-2379ABBEE93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residencia.gov.br/ccivil_03/LEIS/L4771.ht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928694"/>
          </a:xfrm>
        </p:spPr>
        <p:txBody>
          <a:bodyPr>
            <a:noAutofit/>
          </a:bodyPr>
          <a:lstStyle/>
          <a:p>
            <a:pPr algn="ctr"/>
            <a:r>
              <a:rPr lang="pt-BR" sz="3200" dirty="0" smtClean="0"/>
              <a:t>Disciplinas: </a:t>
            </a:r>
            <a:r>
              <a:rPr lang="pt-BR" sz="3200" dirty="0" smtClean="0"/>
              <a:t>Direito </a:t>
            </a:r>
            <a:r>
              <a:rPr lang="pt-BR" sz="3200" dirty="0" smtClean="0"/>
              <a:t>Ambiental</a:t>
            </a:r>
            <a:br>
              <a:rPr lang="pt-BR" sz="3200" dirty="0" smtClean="0"/>
            </a:br>
            <a:r>
              <a:rPr lang="pt-BR" sz="3200" dirty="0" smtClean="0"/>
              <a:t>Direito Agrário</a:t>
            </a:r>
            <a:endParaRPr lang="pt-BR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2844" y="1142984"/>
            <a:ext cx="8715436" cy="385765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pt-BR" sz="2400" b="1" dirty="0" smtClean="0"/>
              <a:t>AULA </a:t>
            </a:r>
            <a:r>
              <a:rPr lang="pt-BR" sz="2400" b="1" dirty="0" smtClean="0"/>
              <a:t>4 </a:t>
            </a:r>
            <a:r>
              <a:rPr lang="pt-BR" sz="2400" b="1" dirty="0" smtClean="0"/>
              <a:t>de Direito </a:t>
            </a:r>
            <a:r>
              <a:rPr lang="pt-BR" sz="2400" b="1" dirty="0" smtClean="0"/>
              <a:t>Agrário </a:t>
            </a:r>
            <a:r>
              <a:rPr lang="pt-BR" sz="2400" b="1" dirty="0" smtClean="0"/>
              <a:t>– Espaços especialmente protegidos</a:t>
            </a:r>
          </a:p>
          <a:p>
            <a:pPr algn="l"/>
            <a:r>
              <a:rPr lang="pt-BR" sz="2400" b="1" dirty="0" smtClean="0"/>
              <a:t>AULA 8 de Direito Ambiental </a:t>
            </a:r>
            <a:r>
              <a:rPr lang="pt-BR" sz="2400" b="1" dirty="0" smtClean="0"/>
              <a:t>– </a:t>
            </a:r>
            <a:r>
              <a:rPr lang="pt-BR" sz="2400" b="1" dirty="0" smtClean="0"/>
              <a:t>Espaços especialmente protegidos</a:t>
            </a:r>
            <a:endParaRPr lang="pt-BR" sz="2400" b="1" dirty="0" smtClean="0"/>
          </a:p>
          <a:p>
            <a:pPr algn="l"/>
            <a:endParaRPr lang="pt-BR" sz="2600" dirty="0" smtClean="0"/>
          </a:p>
          <a:p>
            <a:pPr algn="l"/>
            <a:r>
              <a:rPr lang="pt-BR" sz="2600" dirty="0" smtClean="0"/>
              <a:t>PROFESSOR: João Paulo Rocha de Miranda</a:t>
            </a:r>
          </a:p>
          <a:p>
            <a:pPr algn="l"/>
            <a:r>
              <a:rPr lang="pt-BR" sz="1500" dirty="0" smtClean="0"/>
              <a:t>Advogado (UFMT) e  </a:t>
            </a:r>
            <a:r>
              <a:rPr lang="pt-BR" sz="1500" dirty="0" err="1" smtClean="0"/>
              <a:t>Zootecnista</a:t>
            </a:r>
            <a:r>
              <a:rPr lang="pt-BR" sz="1500" dirty="0" smtClean="0"/>
              <a:t> (UFSM)</a:t>
            </a:r>
          </a:p>
          <a:p>
            <a:pPr algn="l"/>
            <a:r>
              <a:rPr lang="pt-BR" sz="1500" dirty="0" smtClean="0"/>
              <a:t>Membro Comissão Meio Ambiente OAB-MT</a:t>
            </a:r>
          </a:p>
          <a:p>
            <a:pPr algn="l"/>
            <a:r>
              <a:rPr lang="pt-BR" sz="1500" dirty="0" smtClean="0"/>
              <a:t>Mestrando em Direito Agroambiental (UFMT)</a:t>
            </a:r>
          </a:p>
          <a:p>
            <a:pPr algn="l"/>
            <a:r>
              <a:rPr lang="pt-BR" sz="1500" dirty="0" smtClean="0"/>
              <a:t>Especialista em Sociedade e Desenvolvimento Regional (UFMT)</a:t>
            </a:r>
          </a:p>
          <a:p>
            <a:pPr algn="l"/>
            <a:r>
              <a:rPr lang="pt-BR" sz="1500" dirty="0" smtClean="0"/>
              <a:t>Especialista em Direito Ambiental e desenvolvimento Sustentável (FESPMP-MT/UNIC)</a:t>
            </a:r>
          </a:p>
          <a:p>
            <a:pPr algn="l"/>
            <a:endParaRPr lang="pt-BR" sz="1500" dirty="0" smtClean="0"/>
          </a:p>
          <a:p>
            <a:pPr algn="l"/>
            <a:r>
              <a:rPr lang="pt-BR" sz="1500" dirty="0" smtClean="0"/>
              <a:t>CONTATOS:</a:t>
            </a:r>
          </a:p>
          <a:p>
            <a:pPr algn="l"/>
            <a:r>
              <a:rPr lang="pt-BR" sz="1500" dirty="0" err="1" smtClean="0"/>
              <a:t>E-mail</a:t>
            </a:r>
            <a:r>
              <a:rPr lang="pt-BR" sz="1500" dirty="0" smtClean="0"/>
              <a:t>: </a:t>
            </a:r>
            <a:r>
              <a:rPr lang="pt-BR" sz="1500" dirty="0" smtClean="0">
                <a:hlinkClick r:id="rId2"/>
              </a:rPr>
              <a:t>jpr.miranda@gmail.com</a:t>
            </a:r>
            <a:endParaRPr lang="pt-BR" sz="1500" dirty="0" smtClean="0"/>
          </a:p>
          <a:p>
            <a:pPr algn="l"/>
            <a:endParaRPr lang="pt-BR" sz="1500" dirty="0" smtClean="0"/>
          </a:p>
          <a:p>
            <a:pPr algn="l"/>
            <a:r>
              <a:rPr lang="pt-BR" sz="1500" dirty="0" err="1" smtClean="0"/>
              <a:t>Skype</a:t>
            </a:r>
            <a:r>
              <a:rPr lang="pt-BR" sz="1500" dirty="0" smtClean="0"/>
              <a:t>: </a:t>
            </a:r>
            <a:r>
              <a:rPr lang="pt-BR" sz="1500" dirty="0" err="1" smtClean="0"/>
              <a:t>jpr</a:t>
            </a:r>
            <a:r>
              <a:rPr lang="pt-BR" sz="1500" dirty="0" smtClean="0"/>
              <a:t>.</a:t>
            </a:r>
            <a:r>
              <a:rPr lang="pt-BR" sz="1500" dirty="0" err="1" smtClean="0"/>
              <a:t>miranda</a:t>
            </a:r>
            <a:endParaRPr lang="pt-BR" sz="1500" dirty="0" smtClean="0"/>
          </a:p>
          <a:p>
            <a:pPr algn="l"/>
            <a:endParaRPr lang="pt-BR" sz="1500" dirty="0" smtClean="0"/>
          </a:p>
          <a:p>
            <a:pPr algn="l"/>
            <a:r>
              <a:rPr lang="pt-BR" sz="1500" dirty="0" smtClean="0"/>
              <a:t>Blog: </a:t>
            </a:r>
            <a:r>
              <a:rPr lang="pt-BR" sz="1500" dirty="0" smtClean="0">
                <a:hlinkClick r:id="rId3"/>
              </a:rPr>
              <a:t>http://professormiranda.blogspot.com/</a:t>
            </a:r>
            <a:endParaRPr lang="pt-BR" sz="1500" dirty="0" smtClean="0"/>
          </a:p>
          <a:p>
            <a:pPr algn="l"/>
            <a:endParaRPr lang="pt-BR" sz="1500" dirty="0"/>
          </a:p>
        </p:txBody>
      </p:sp>
      <p:pic>
        <p:nvPicPr>
          <p:cNvPr id="7" name="Imagem 6" descr="C:\Users\katiaaparecida\AppData\Local\Microsoft\Windows\Temporary Internet Files\Low\Content.IE5\9TQ5L8YE\Marca FCR[1]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1793" y="0"/>
            <a:ext cx="1262207" cy="111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96AA-431F-49E8-90CD-2F8124DE3994}" type="slidenum">
              <a:rPr lang="pt-BR" smtClean="0"/>
              <a:pPr/>
              <a:t>1</a:t>
            </a:fld>
            <a:endParaRPr lang="pt-BR"/>
          </a:p>
        </p:txBody>
      </p:sp>
      <p:pic>
        <p:nvPicPr>
          <p:cNvPr id="9" name="Picture 5" descr="C:\Documents and Settings\João Paulo\Meus documentos\1 JOÃO PAULO\UNIRON UNIPAN\LOGOS\UNIRONDON PLANO DE ENSINO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71538" cy="9925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727825" y="6489700"/>
            <a:ext cx="24130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>
                <a:solidFill>
                  <a:srgbClr val="FFFFFF"/>
                </a:solidFill>
              </a:rPr>
              <a:t>Santa Catarina, 2009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23850" y="3573463"/>
            <a:ext cx="8351838" cy="1800225"/>
          </a:xfrm>
          <a:prstGeom prst="rect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PT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Determinados segmentos de áreas públicas ou privadas que tem a função  de proteger a biodiversidade, os recursos hídricos, belezas cênicas e sítios históricos; 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23850" y="1484313"/>
            <a:ext cx="8280400" cy="1017844"/>
          </a:xfrm>
          <a:prstGeom prst="rect">
            <a:avLst/>
          </a:prstGeom>
          <a:solidFill>
            <a:srgbClr val="009900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PT" sz="3000" b="1" dirty="0" smtClean="0">
                <a:solidFill>
                  <a:srgbClr val="FFFFFF"/>
                </a:solidFill>
                <a:latin typeface="Arial" charset="0"/>
              </a:rPr>
              <a:t>1. ÁREA </a:t>
            </a:r>
            <a:r>
              <a:rPr lang="pt-PT" sz="3000" b="1" dirty="0">
                <a:solidFill>
                  <a:srgbClr val="FFFFFF"/>
                </a:solidFill>
                <a:latin typeface="Arial" charset="0"/>
              </a:rPr>
              <a:t>DE PRESERVAÇÃO PERMANENTE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PT" sz="3000" b="1" dirty="0">
                <a:solidFill>
                  <a:srgbClr val="FFFFFF"/>
                </a:solidFill>
                <a:latin typeface="Arial" charset="0"/>
              </a:rPr>
              <a:t>APP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/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6275387"/>
          </a:xfrm>
          <a:prstGeom prst="rect">
            <a:avLst/>
          </a:prstGeom>
          <a:solidFill>
            <a:srgbClr val="808000">
              <a:alpha val="42999"/>
            </a:srgbClr>
          </a:solidFill>
          <a:ln w="540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800" b="1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</a:t>
            </a:r>
          </a:p>
          <a:p>
            <a:pPr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§ 2</a:t>
            </a:r>
            <a:r>
              <a:rPr 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°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  Para os efeitos deste Código, entende-se por:II -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área de preservação permanente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: </a:t>
            </a:r>
          </a:p>
          <a:p>
            <a:pPr algn="just">
              <a:spcBef>
                <a:spcPts val="125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</a:t>
            </a:r>
          </a:p>
          <a:p>
            <a:pPr algn="just">
              <a:spcBef>
                <a:spcPts val="125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II -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área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protegida nos termos dos arts. 2º e 3º desta Lei,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coberta ou não por vegetação nativ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a, com a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função ambiental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de preservar os recursos hídricos, a paisagem, a estabilidade geológica, a biodiversidade, o fluxo gênico de fauna e flora, proteger o solo e assegurar o bem-estar das populações humanas;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</a:p>
          <a:p>
            <a:pPr algn="r">
              <a:spcBef>
                <a:spcPts val="10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(Código Florestal)</a:t>
            </a:r>
          </a:p>
          <a:p>
            <a:pPr algn="just">
              <a:spcBef>
                <a:spcPts val="10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16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79388" y="1628775"/>
            <a:ext cx="8785225" cy="51689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B3B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</a:t>
            </a:r>
            <a:r>
              <a:rPr lang="pt-BR" sz="2000">
                <a:solidFill>
                  <a:srgbClr val="CC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4"/>
              </a:rPr>
              <a:t>Art. 4</a:t>
            </a:r>
            <a:r>
              <a:rPr lang="en-US" sz="2000">
                <a:solidFill>
                  <a:srgbClr val="CC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4"/>
              </a:rPr>
              <a:t>°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  A </a:t>
            </a:r>
            <a:r>
              <a:rPr lang="pt-BR" sz="2000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supressão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de vegetação em área de preservação permanente somente poderá ser autorizada </a:t>
            </a:r>
            <a:r>
              <a:rPr lang="pt-BR" sz="2000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em caso de utilidade pública ou de interesse social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devidamente caracterizados e motivados em procedimento administrativo próprio, quando </a:t>
            </a:r>
            <a:r>
              <a:rPr lang="pt-BR" sz="2000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inexistir alternativa técnica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e locacional ao empreendimento proposto.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§ 1</a:t>
            </a:r>
            <a:r>
              <a:rPr lang="en-US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°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  A supressão de que trata o 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caput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deste artigo dependerá de autorização do órgão ambiental estadual competente, com anuência prévia, quando couber, do órgão federal ou municipal de meio ambiente, ressalvado o disposto no § 2</a:t>
            </a:r>
            <a:r>
              <a:rPr lang="pt-BR" sz="2000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o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deste artigo.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§ 2</a:t>
            </a:r>
            <a:r>
              <a:rPr lang="en-US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°</a:t>
            </a: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  A supressão de vegetação em área de preservação permanente situada em área urbana, dependerá de autorização do órgão ambiental competente, desde que o município possua conselho de meio ambiente com caráter deliberativo e plano diretor, mediante anuência prévia do órgão ambiental estadual competente fundamentada em parecer técnico.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r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(Código Florestal)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solidFill>
            <a:srgbClr val="808000">
              <a:alpha val="53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>
                <a:solidFill>
                  <a:srgbClr val="DBBD7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SUPRESÃO DE APP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3673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544763" y="3170238"/>
            <a:ext cx="4052887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 b="1">
                <a:solidFill>
                  <a:srgbClr val="996600"/>
                </a:solidFill>
                <a:latin typeface="Arial" charset="0"/>
              </a:rPr>
              <a:t>Ao redor de Nascentes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292725" y="6381750"/>
            <a:ext cx="2951163" cy="246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6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000">
                <a:solidFill>
                  <a:srgbClr val="000000"/>
                </a:solidFill>
                <a:latin typeface="Arial" charset="0"/>
              </a:rPr>
              <a:t>Desenho: Priscila F. Monnerat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322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7013" y="52388"/>
            <a:ext cx="8728075" cy="155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chemeClr val="tx1"/>
                </a:solidFill>
              </a:rPr>
              <a:t>Art. 225. Todos têm direito ao meio ambiente ecologicamente equilibrado, bem de uso comum do povo e essencial à sadia qualidade de vida, impondo-se ao Poder Público e à coletividade o dever de defendê-lo e </a:t>
            </a:r>
            <a:r>
              <a:rPr lang="pt-BR" b="1" dirty="0" err="1">
                <a:solidFill>
                  <a:schemeClr val="tx1"/>
                </a:solidFill>
              </a:rPr>
              <a:t>preservá</a:t>
            </a:r>
            <a:r>
              <a:rPr lang="pt-BR" b="1" dirty="0">
                <a:solidFill>
                  <a:schemeClr val="tx1"/>
                </a:solidFill>
              </a:rPr>
              <a:t>- </a:t>
            </a:r>
            <a:r>
              <a:rPr lang="pt-BR" b="1" dirty="0" err="1">
                <a:solidFill>
                  <a:schemeClr val="tx1"/>
                </a:solidFill>
              </a:rPr>
              <a:t>lo</a:t>
            </a:r>
            <a:r>
              <a:rPr lang="pt-BR" b="1" dirty="0">
                <a:solidFill>
                  <a:schemeClr val="tx1"/>
                </a:solidFill>
              </a:rPr>
              <a:t> para as presentes e futuras gerações.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chemeClr val="tx1"/>
                </a:solidFill>
              </a:rPr>
              <a:t>§ 1º - Para assegurar a efetividade desse direito, incumbe ao Poder Público: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chemeClr val="tx1"/>
                </a:solidFill>
              </a:rPr>
              <a:t>(...)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000" b="1" dirty="0">
                <a:solidFill>
                  <a:schemeClr val="tx1"/>
                </a:solidFill>
              </a:rPr>
              <a:t>III - definir, em todas as unidades da Federação, espaços territoriais e seus componentes a serem especialmente protegidos, sendo a alteração e a supressão permitidas somente através de lei, vedada qualquer utilização que comprometa a integridade dos atributos que justifiquem sua proteção; </a:t>
            </a:r>
            <a:r>
              <a:rPr lang="pt-BR" sz="3000" b="1" dirty="0" smtClean="0">
                <a:solidFill>
                  <a:schemeClr val="tx1"/>
                </a:solidFill>
              </a:rPr>
              <a:t>      </a:t>
            </a:r>
            <a:r>
              <a:rPr lang="pt-BR" sz="1800" b="1" dirty="0" smtClean="0">
                <a:solidFill>
                  <a:schemeClr val="tx1"/>
                </a:solidFill>
              </a:rPr>
              <a:t>(CF/88)</a:t>
            </a:r>
            <a:endParaRPr lang="pt-BR" sz="1800" b="1" dirty="0">
              <a:solidFill>
                <a:schemeClr val="tx1"/>
              </a:solidFill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92075" y="1755775"/>
            <a:ext cx="8728075" cy="942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>
    <p:push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3141663"/>
            <a:ext cx="9140825" cy="3713162"/>
            <a:chOff x="0" y="1979"/>
            <a:chExt cx="5758" cy="2339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4">
              <a:lum contrast="16000"/>
            </a:blip>
            <a:srcRect/>
            <a:stretch>
              <a:fillRect/>
            </a:stretch>
          </p:blipFill>
          <p:spPr bwMode="auto">
            <a:xfrm>
              <a:off x="0" y="1979"/>
              <a:ext cx="5759" cy="2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0" y="1979"/>
              <a:ext cx="5759" cy="2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13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41663"/>
            <a:ext cx="9144000" cy="3716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323975"/>
            <a:ext cx="9144000" cy="5489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5263"/>
            <a:ext cx="9144000" cy="2852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33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3933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211638" y="2060575"/>
            <a:ext cx="493236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11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Art. 3</a:t>
            </a:r>
            <a:r>
              <a:rPr lang="en-US" sz="1800">
                <a:solidFill>
                  <a:srgbClr val="FFFFFF"/>
                </a:solidFill>
                <a:latin typeface="Tahoma" pitchFamily="34" charset="0"/>
              </a:rPr>
              <a:t>°, III, a, da </a:t>
            </a: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Resolução 303/02 CONAMA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3573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3348038" y="3716338"/>
            <a:ext cx="3671887" cy="1511300"/>
          </a:xfrm>
          <a:prstGeom prst="ellipse">
            <a:avLst/>
          </a:prstGeom>
          <a:noFill/>
          <a:ln w="3816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52413" y="6092825"/>
            <a:ext cx="85947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METRAGEM MÍNIMA DE 100 METROS EM ZONAS RURAIS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211638" y="3573463"/>
            <a:ext cx="493236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11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Art. 3</a:t>
            </a:r>
            <a:r>
              <a:rPr lang="en-US" sz="1800">
                <a:solidFill>
                  <a:srgbClr val="FFFFFF"/>
                </a:solidFill>
                <a:latin typeface="Tahoma" pitchFamily="34" charset="0"/>
              </a:rPr>
              <a:t>°, III, b, da </a:t>
            </a: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Resolução 303/02 CONAMA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375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28625" y="28575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ESPAÇOS BREJOSOS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0" y="3357563"/>
            <a:ext cx="9140825" cy="3497262"/>
            <a:chOff x="0" y="2115"/>
            <a:chExt cx="5758" cy="2203"/>
          </a:xfrm>
        </p:grpSpPr>
        <p:pic>
          <p:nvPicPr>
            <p:cNvPr id="2867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115"/>
              <a:ext cx="5759" cy="22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0" y="2115"/>
              <a:ext cx="5759" cy="22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211638" y="2997200"/>
            <a:ext cx="493236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11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Art. 3</a:t>
            </a:r>
            <a:r>
              <a:rPr lang="en-US" sz="1800">
                <a:solidFill>
                  <a:srgbClr val="FFFFFF"/>
                </a:solidFill>
                <a:latin typeface="Tahoma" pitchFamily="34" charset="0"/>
              </a:rPr>
              <a:t>°, IV, da </a:t>
            </a: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Resolução 303/02 CONAMA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solidFill>
            <a:srgbClr val="FFCC66">
              <a:alpha val="48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 b="1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TOPOS DE MORROS E MONTANHAS, CONJUNTO DE CUMES DE MONTANHAS</a:t>
            </a: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0" y="3714750"/>
            <a:ext cx="9172575" cy="3140075"/>
            <a:chOff x="0" y="2340"/>
            <a:chExt cx="5778" cy="1978"/>
          </a:xfrm>
        </p:grpSpPr>
        <p:pic>
          <p:nvPicPr>
            <p:cNvPr id="29700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0"/>
              <a:ext cx="5779" cy="197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9701" name="Text Box 5"/>
            <p:cNvSpPr txBox="1">
              <a:spLocks noChangeArrowheads="1"/>
            </p:cNvSpPr>
            <p:nvPr/>
          </p:nvSpPr>
          <p:spPr bwMode="auto">
            <a:xfrm>
              <a:off x="0" y="2340"/>
              <a:ext cx="5779" cy="197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71550" y="6338888"/>
            <a:ext cx="78581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>
                <a:solidFill>
                  <a:srgbClr val="996600"/>
                </a:solidFill>
                <a:latin typeface="Calibri" pitchFamily="34" charset="0"/>
              </a:rPr>
              <a:t>Medidos a partir dos 2/3 da base para cima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211638" y="3357563"/>
            <a:ext cx="493236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11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Art. 3</a:t>
            </a:r>
            <a:r>
              <a:rPr lang="en-US" sz="1800">
                <a:solidFill>
                  <a:srgbClr val="FFFFFF"/>
                </a:solidFill>
                <a:latin typeface="Tahoma" pitchFamily="34" charset="0"/>
              </a:rPr>
              <a:t>°, VI, da </a:t>
            </a:r>
            <a:r>
              <a:rPr lang="pt-BR" sz="1800">
                <a:solidFill>
                  <a:srgbClr val="FFFFFF"/>
                </a:solidFill>
                <a:latin typeface="Tahoma" pitchFamily="34" charset="0"/>
              </a:rPr>
              <a:t>Resolução 303/02 CONAMA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92175"/>
            <a:ext cx="9144000" cy="5608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750" y="-242888"/>
            <a:ext cx="8229600" cy="1143001"/>
          </a:xfrm>
          <a:prstGeom prst="rect">
            <a:avLst/>
          </a:prstGeom>
          <a:solidFill>
            <a:srgbClr val="FFCC66">
              <a:alpha val="43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 b="1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ENCOSTAS DE MORRO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0" y="3789363"/>
            <a:ext cx="9140825" cy="3065462"/>
            <a:chOff x="0" y="2387"/>
            <a:chExt cx="5758" cy="1931"/>
          </a:xfrm>
        </p:grpSpPr>
        <p:pic>
          <p:nvPicPr>
            <p:cNvPr id="30724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87"/>
              <a:ext cx="5759" cy="19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0725" name="Text Box 5"/>
            <p:cNvSpPr txBox="1">
              <a:spLocks noChangeArrowheads="1"/>
            </p:cNvSpPr>
            <p:nvPr/>
          </p:nvSpPr>
          <p:spPr bwMode="auto">
            <a:xfrm>
              <a:off x="0" y="2387"/>
              <a:ext cx="5759" cy="19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39750" y="6338888"/>
            <a:ext cx="800100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>
                <a:solidFill>
                  <a:srgbClr val="996600"/>
                </a:solidFill>
                <a:latin typeface="Calibri" pitchFamily="34" charset="0"/>
              </a:rPr>
              <a:t>Medidos desde a linha maior da declividade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50950"/>
            <a:ext cx="9144000" cy="4914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 b="1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ESCARPAS, BORDAS DE TABULEIROS E CHAPADAS</a:t>
            </a:r>
          </a:p>
        </p:txBody>
      </p:sp>
      <p:grpSp>
        <p:nvGrpSpPr>
          <p:cNvPr id="31747" name="Group 3"/>
          <p:cNvGrpSpPr>
            <a:grpSpLocks/>
          </p:cNvGrpSpPr>
          <p:nvPr/>
        </p:nvGrpSpPr>
        <p:grpSpPr bwMode="auto">
          <a:xfrm>
            <a:off x="0" y="3571875"/>
            <a:ext cx="9140825" cy="3282950"/>
            <a:chOff x="0" y="2250"/>
            <a:chExt cx="5758" cy="2068"/>
          </a:xfrm>
        </p:grpSpPr>
        <p:pic>
          <p:nvPicPr>
            <p:cNvPr id="3174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250"/>
              <a:ext cx="5759" cy="206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1749" name="Text Box 5"/>
            <p:cNvSpPr txBox="1">
              <a:spLocks noChangeArrowheads="1"/>
            </p:cNvSpPr>
            <p:nvPr/>
          </p:nvSpPr>
          <p:spPr bwMode="auto">
            <a:xfrm>
              <a:off x="0" y="2250"/>
              <a:ext cx="5759" cy="206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0" y="5911850"/>
            <a:ext cx="9144000" cy="94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>
                <a:solidFill>
                  <a:srgbClr val="996600"/>
                </a:solidFill>
                <a:latin typeface="Calibri" pitchFamily="34" charset="0"/>
              </a:rPr>
              <a:t>100 metros contados em linha horizontal a partir da ruptura da formação geológica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322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7013" y="52388"/>
            <a:ext cx="8728075" cy="155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 smtClean="0">
                <a:solidFill>
                  <a:schemeClr val="tx1"/>
                </a:solidFill>
                <a:latin typeface="Arial" charset="0"/>
              </a:rPr>
              <a:t>ESPAÇOS ESPECIALMENTE PROTEGIDOS:</a:t>
            </a:r>
          </a:p>
          <a:p>
            <a:pPr algn="just"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chemeClr val="tx1"/>
              </a:solidFill>
              <a:latin typeface="Arial" charset="0"/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b="1" dirty="0" smtClean="0">
                <a:solidFill>
                  <a:schemeClr val="tx1"/>
                </a:solidFill>
              </a:rPr>
              <a:t>Áreas de Preservação Permanente (APP);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 Reserva Legal (RL);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 Unidades </a:t>
            </a:r>
            <a:r>
              <a:rPr lang="pt-BR" b="1" dirty="0">
                <a:solidFill>
                  <a:schemeClr val="tx1"/>
                </a:solidFill>
              </a:rPr>
              <a:t>de </a:t>
            </a:r>
            <a:r>
              <a:rPr lang="pt-BR" b="1" dirty="0" smtClean="0">
                <a:solidFill>
                  <a:schemeClr val="tx1"/>
                </a:solidFill>
              </a:rPr>
              <a:t>Conservação (</a:t>
            </a:r>
            <a:r>
              <a:rPr lang="pt-BR" b="1" dirty="0" err="1" smtClean="0">
                <a:solidFill>
                  <a:schemeClr val="tx1"/>
                </a:solidFill>
              </a:rPr>
              <a:t>UCs</a:t>
            </a:r>
            <a:r>
              <a:rPr lang="pt-BR" b="1" dirty="0" smtClean="0">
                <a:solidFill>
                  <a:schemeClr val="tx1"/>
                </a:solidFill>
              </a:rPr>
              <a:t>);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Terras Indígenas (</a:t>
            </a:r>
            <a:r>
              <a:rPr lang="pt-BR" b="1" dirty="0" err="1" smtClean="0">
                <a:solidFill>
                  <a:schemeClr val="tx1"/>
                </a:solidFill>
              </a:rPr>
              <a:t>T.I.</a:t>
            </a:r>
            <a:r>
              <a:rPr lang="pt-BR" b="1" dirty="0" smtClean="0">
                <a:solidFill>
                  <a:schemeClr val="tx1"/>
                </a:solidFill>
              </a:rPr>
              <a:t>);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 Terreno </a:t>
            </a:r>
            <a:r>
              <a:rPr lang="pt-BR" b="1" dirty="0">
                <a:solidFill>
                  <a:schemeClr val="tx1"/>
                </a:solidFill>
              </a:rPr>
              <a:t>de marinha </a:t>
            </a:r>
            <a:r>
              <a:rPr lang="pt-BR" b="1" dirty="0" smtClean="0">
                <a:solidFill>
                  <a:schemeClr val="tx1"/>
                </a:solidFill>
              </a:rPr>
              <a:t>e acrescidos;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 Terrenos marginais;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b="1" dirty="0" smtClean="0">
                <a:solidFill>
                  <a:schemeClr val="tx1"/>
                </a:solidFill>
              </a:rPr>
              <a:t> </a:t>
            </a:r>
            <a:r>
              <a:rPr lang="pt-BR" b="1" dirty="0" smtClean="0">
                <a:solidFill>
                  <a:schemeClr val="tx1"/>
                </a:solidFill>
              </a:rPr>
              <a:t>Áreas de patrimônio nacional;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 </a:t>
            </a:r>
            <a:r>
              <a:rPr lang="pt-BR" dirty="0" smtClean="0">
                <a:solidFill>
                  <a:schemeClr val="tx1"/>
                </a:solidFill>
              </a:rPr>
              <a:t>Áreas tombadas;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Jardins botânicos;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Cavernas;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 smtClean="0">
                <a:solidFill>
                  <a:schemeClr val="tx1"/>
                </a:solidFill>
              </a:rPr>
              <a:t> Sítios arqueológicos ...</a:t>
            </a:r>
            <a:endParaRPr lang="pt-BR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657350" y="2170113"/>
            <a:ext cx="5980113" cy="2022475"/>
            <a:chOff x="1044" y="1367"/>
            <a:chExt cx="3767" cy="1274"/>
          </a:xfrm>
        </p:grpSpPr>
        <p:pic>
          <p:nvPicPr>
            <p:cNvPr id="3277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4" y="1367"/>
              <a:ext cx="3768" cy="12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1066" y="1389"/>
              <a:ext cx="3718" cy="12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>
                <a:lnSpc>
                  <a:spcPct val="90000"/>
                </a:lnSpc>
                <a:spcBef>
                  <a:spcPts val="900"/>
                </a:spcBef>
                <a:tabLst>
                  <a:tab pos="342900" algn="l"/>
                  <a:tab pos="790575" algn="l"/>
                  <a:tab pos="1239838" algn="l"/>
                  <a:tab pos="1689100" algn="l"/>
                  <a:tab pos="2138363" algn="l"/>
                  <a:tab pos="2587625" algn="l"/>
                  <a:tab pos="3036888" algn="l"/>
                  <a:tab pos="3486150" algn="l"/>
                  <a:tab pos="3935413" algn="l"/>
                  <a:tab pos="4384675" algn="l"/>
                  <a:tab pos="4833938" algn="l"/>
                  <a:tab pos="5283200" algn="l"/>
                  <a:tab pos="5732463" algn="l"/>
                  <a:tab pos="6181725" algn="l"/>
                  <a:tab pos="6630988" algn="l"/>
                  <a:tab pos="7080250" algn="l"/>
                  <a:tab pos="7529513" algn="l"/>
                  <a:tab pos="7978775" algn="l"/>
                  <a:tab pos="8428038" algn="l"/>
                  <a:tab pos="8877300" algn="l"/>
                  <a:tab pos="9326563" algn="l"/>
                </a:tabLst>
              </a:pPr>
              <a:endParaRPr lang="pt-BR" sz="3600" b="1" dirty="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tabLst>
                  <a:tab pos="342900" algn="l"/>
                  <a:tab pos="790575" algn="l"/>
                  <a:tab pos="1239838" algn="l"/>
                  <a:tab pos="1689100" algn="l"/>
                  <a:tab pos="2138363" algn="l"/>
                  <a:tab pos="2587625" algn="l"/>
                  <a:tab pos="3036888" algn="l"/>
                  <a:tab pos="3486150" algn="l"/>
                  <a:tab pos="3935413" algn="l"/>
                  <a:tab pos="4384675" algn="l"/>
                  <a:tab pos="4833938" algn="l"/>
                  <a:tab pos="5283200" algn="l"/>
                  <a:tab pos="5732463" algn="l"/>
                  <a:tab pos="6181725" algn="l"/>
                  <a:tab pos="6630988" algn="l"/>
                  <a:tab pos="7080250" algn="l"/>
                  <a:tab pos="7529513" algn="l"/>
                  <a:tab pos="7978775" algn="l"/>
                  <a:tab pos="8428038" algn="l"/>
                  <a:tab pos="8877300" algn="l"/>
                  <a:tab pos="9326563" algn="l"/>
                </a:tabLst>
              </a:pPr>
              <a:r>
                <a:rPr lang="pt-BR" sz="3600" b="1" dirty="0" smtClean="0">
                  <a:solidFill>
                    <a:srgbClr val="99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2. RESERVA </a:t>
              </a:r>
              <a:r>
                <a:rPr lang="pt-BR" sz="3600" b="1" dirty="0">
                  <a:solidFill>
                    <a:srgbClr val="99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LEGAL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4000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11188" y="1557338"/>
            <a:ext cx="7993062" cy="4967287"/>
          </a:xfrm>
          <a:prstGeom prst="rect">
            <a:avLst/>
          </a:prstGeom>
          <a:solidFill>
            <a:srgbClr val="808000">
              <a:alpha val="45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just"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 algn="just"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§ 2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o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  Para os efeitos deste Código, entende-se por:</a:t>
            </a:r>
          </a:p>
          <a:p>
            <a:pPr algn="just"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0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spcBef>
                <a:spcPts val="500"/>
              </a:spcBef>
              <a:tabLst>
                <a:tab pos="342900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III - 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Reserva Legal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: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área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localizada no interior de uma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propriedade ou posse rura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l, </a:t>
            </a:r>
            <a:r>
              <a:rPr lang="pt-BR" sz="20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excetuada a de preservação permanente</a:t>
            </a:r>
            <a:r>
              <a:rPr lang="pt-B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necessária ao uso sustentável dos recursos naturais, à conservação e reabilitação dos processos ecológicos, à conservação da biodiversidade e ao abrigo e proteção de fauna e flora nativas;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476375" y="188913"/>
            <a:ext cx="6337300" cy="908050"/>
          </a:xfrm>
          <a:prstGeom prst="rect">
            <a:avLst/>
          </a:prstGeom>
          <a:solidFill>
            <a:srgbClr val="808000">
              <a:alpha val="57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CONCEITO DE RESERVA LEGAL</a:t>
            </a:r>
          </a:p>
          <a:p>
            <a:pPr algn="ctr">
              <a:lnSpc>
                <a:spcPct val="90000"/>
              </a:lnSpc>
              <a:spcBef>
                <a:spcPts val="350"/>
              </a:spcBef>
              <a:buClr>
                <a:srgbClr val="FFFFFF"/>
              </a:buCl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art. 1°, §2°, III, inserido pela MP n°. 2.166-67, de 24.08.2001</a:t>
            </a: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33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33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713788" cy="5475287"/>
          </a:xfrm>
          <a:prstGeom prst="rect">
            <a:avLst/>
          </a:prstGeom>
          <a:solidFill>
            <a:srgbClr val="808000">
              <a:alpha val="34000"/>
            </a:srgbClr>
          </a:solidFill>
          <a:ln w="6048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A RESERVA LEGAL:</a:t>
            </a:r>
          </a:p>
          <a:p>
            <a:pPr marL="338138" indent="-338138" algn="just">
              <a:spcBef>
                <a:spcPts val="800"/>
              </a:spcBef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32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38138" indent="-338138" algn="just">
              <a:spcBef>
                <a:spcPts val="8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Colonização AFL =&gt; 50%</a:t>
            </a:r>
          </a:p>
          <a:p>
            <a:pPr marL="338138" indent="-338138" algn="just">
              <a:spcBef>
                <a:spcPts val="800"/>
              </a:spcBef>
              <a:buClr>
                <a:srgbClr val="FFCC66"/>
              </a:buClr>
              <a:buSzPct val="65000"/>
              <a:buFont typeface="Wingdings" pitchFamily="2" charset="2"/>
              <a:buNone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32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38138" indent="-338138" algn="just">
              <a:spcBef>
                <a:spcPts val="8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MP 2166 =&gt; 80%</a:t>
            </a:r>
          </a:p>
          <a:p>
            <a:pPr marL="338138" indent="-338138" algn="just">
              <a:spcBef>
                <a:spcPts val="800"/>
              </a:spcBef>
              <a:buClr>
                <a:srgbClr val="FFCC66"/>
              </a:buClr>
              <a:buSzPct val="65000"/>
              <a:buFont typeface="Wingdings" pitchFamily="2" charset="2"/>
              <a:buNone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32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38138" indent="-338138" algn="just">
              <a:spcBef>
                <a:spcPts val="8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DIREITO ADQUIRIDO?</a:t>
            </a:r>
          </a:p>
          <a:p>
            <a:pPr marL="338138" indent="-338138" algn="just">
              <a:spcBef>
                <a:spcPts val="800"/>
              </a:spcBef>
              <a:buClrTx/>
              <a:buSzTx/>
              <a:buFontTx/>
              <a:buNone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3200" b="1">
              <a:solidFill>
                <a:srgbClr val="99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38138" indent="-338138" algn="just">
              <a:spcBef>
                <a:spcPts val="800"/>
              </a:spcBef>
              <a:buClrTx/>
              <a:buSzTx/>
              <a:buFontTx/>
              <a:buNone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3200" b="1">
              <a:solidFill>
                <a:srgbClr val="99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95288" y="254000"/>
            <a:ext cx="8280400" cy="1190625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B3B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RESERVA LEGAL DESAPROPRIAÇÃO INDIRETA?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79388" y="1700213"/>
            <a:ext cx="4176712" cy="4537075"/>
          </a:xfrm>
          <a:prstGeom prst="rect">
            <a:avLst/>
          </a:prstGeom>
          <a:solidFill>
            <a:srgbClr val="808000">
              <a:alpha val="45999"/>
            </a:srgbClr>
          </a:solidFill>
          <a:ln w="507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	LIMITAÇÃO</a:t>
            </a:r>
          </a:p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ADMINISTRATIVA: </a:t>
            </a:r>
          </a:p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sz="28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gratuita;</a:t>
            </a: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de ordem pública;</a:t>
            </a: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condicionadora de direitos particulares às exigências do bem-estar social</a:t>
            </a:r>
            <a:r>
              <a:rPr lang="pt-BR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;</a:t>
            </a: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itchFamily="2" charset="2"/>
              <a:buChar char=""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r>
              <a:rPr lang="pt-BR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não afeta a utilização econômica do bem.</a:t>
            </a: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9725" algn="l"/>
                <a:tab pos="339725" algn="l"/>
                <a:tab pos="909638" algn="l"/>
                <a:tab pos="1824038" algn="l"/>
                <a:tab pos="2738438" algn="l"/>
                <a:tab pos="3652838" algn="l"/>
                <a:tab pos="4567238" algn="l"/>
                <a:tab pos="5481638" algn="l"/>
                <a:tab pos="6396038" algn="l"/>
                <a:tab pos="7310438" algn="l"/>
                <a:tab pos="8224838" algn="l"/>
                <a:tab pos="9139238" algn="l"/>
                <a:tab pos="10053638" algn="l"/>
                <a:tab pos="10329863" algn="l"/>
                <a:tab pos="10779125" algn="l"/>
                <a:tab pos="10780713" algn="l"/>
              </a:tabLst>
            </a:pPr>
            <a:endParaRPr lang="pt-BR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859338" y="1700213"/>
            <a:ext cx="4105275" cy="4537075"/>
          </a:xfrm>
          <a:prstGeom prst="rect">
            <a:avLst/>
          </a:prstGeom>
          <a:solidFill>
            <a:srgbClr val="808000">
              <a:alpha val="45999"/>
            </a:srgbClr>
          </a:solidFill>
          <a:ln w="507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2800" b="1">
                <a:solidFill>
                  <a:srgbClr val="FFFFFF"/>
                </a:solidFill>
                <a:latin typeface="Tahoma" pitchFamily="34" charset="0"/>
              </a:rPr>
              <a:t>RESTRIÇÃO</a:t>
            </a:r>
          </a:p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2800" b="1">
                <a:solidFill>
                  <a:srgbClr val="FFFFFF"/>
                </a:solidFill>
                <a:latin typeface="Tahoma" pitchFamily="34" charset="0"/>
              </a:rPr>
              <a:t>ADMINISTRATIVA:</a:t>
            </a:r>
          </a:p>
          <a:p>
            <a:pPr marL="338138" indent="-338138" algn="ctr">
              <a:lnSpc>
                <a:spcPct val="80000"/>
              </a:lnSpc>
              <a:spcBef>
                <a:spcPts val="700"/>
              </a:spcBef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pt-BR" sz="2800" b="1">
              <a:solidFill>
                <a:srgbClr val="FFFFFF"/>
              </a:solidFill>
              <a:latin typeface="Tahoma" pitchFamily="34" charset="0"/>
            </a:endParaRPr>
          </a:p>
          <a:p>
            <a:pPr marL="338138" indent="-338138" algn="just">
              <a:spcBef>
                <a:spcPts val="600"/>
              </a:spcBef>
              <a:buClr>
                <a:srgbClr val="FFCC66"/>
              </a:buClr>
              <a:buFont typeface="Wingdings" pitchFamily="2" charset="2"/>
              <a:buChar char="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b="1">
                <a:solidFill>
                  <a:srgbClr val="FFFFFF"/>
                </a:solidFill>
                <a:latin typeface="Tahoma" pitchFamily="34" charset="0"/>
              </a:rPr>
              <a:t>retirar a utilização econômica do bem;</a:t>
            </a:r>
          </a:p>
          <a:p>
            <a:pPr marL="338138" indent="-338138" algn="just">
              <a:spcBef>
                <a:spcPts val="600"/>
              </a:spcBef>
              <a:buClr>
                <a:srgbClr val="FFCC66"/>
              </a:buClr>
              <a:buFont typeface="Wingdings" pitchFamily="2" charset="2"/>
              <a:buChar char="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b="1">
                <a:solidFill>
                  <a:srgbClr val="FFFFFF"/>
                </a:solidFill>
                <a:latin typeface="Tahoma" pitchFamily="34" charset="0"/>
              </a:rPr>
              <a:t>gera a necessidade de recomposição patrimonial</a:t>
            </a:r>
            <a:r>
              <a:rPr lang="pt-BR">
                <a:solidFill>
                  <a:srgbClr val="FFFFFF"/>
                </a:solidFill>
                <a:latin typeface="Tahoma" pitchFamily="34" charset="0"/>
              </a:rPr>
              <a:t> .</a:t>
            </a:r>
          </a:p>
          <a:p>
            <a:pPr marL="338138" indent="-338138" algn="just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pt-BR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96413" cy="6938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4000" dirty="0" smtClean="0"/>
              <a:t>3. UNIDADES </a:t>
            </a:r>
            <a:r>
              <a:rPr lang="pt-BR" sz="4000" dirty="0"/>
              <a:t>DE CONSERVAÇÃO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/>
              <a:t>	Art. 2</a:t>
            </a:r>
            <a:r>
              <a:rPr lang="en-US" sz="2800"/>
              <a:t>°</a:t>
            </a:r>
            <a:r>
              <a:rPr lang="pt-BR" sz="2800" b="1"/>
              <a:t> </a:t>
            </a:r>
            <a:r>
              <a:rPr lang="pt-BR" sz="2800"/>
              <a:t>Para os fins previstos nesta Lei, entende-se por: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/>
              <a:t>	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/>
              <a:t>	I - unidade de conservação: </a:t>
            </a:r>
            <a:r>
              <a:rPr lang="pt-BR" sz="2800" u="sng"/>
              <a:t>espaço territorial</a:t>
            </a:r>
            <a:r>
              <a:rPr lang="pt-BR" sz="2800"/>
              <a:t> e seus recursos ambientais, incluindo as águas jurisdicionais, com características naturais relevantes, </a:t>
            </a:r>
            <a:r>
              <a:rPr lang="pt-BR" sz="2800" u="sng"/>
              <a:t>legalmente instituído</a:t>
            </a:r>
            <a:r>
              <a:rPr lang="pt-BR" sz="2800"/>
              <a:t> pelo Poder Público, com </a:t>
            </a:r>
            <a:r>
              <a:rPr lang="pt-BR" sz="2800" u="sng"/>
              <a:t>objetivos de conservação e limites definidos</a:t>
            </a:r>
            <a:r>
              <a:rPr lang="pt-BR" sz="2800"/>
              <a:t>, sob regime especial de administração, ao qual se aplicam garantias adequadas de proteção;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68313" y="476250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HISTÓRICO DE PRESERVAÇÃO DE ÁREAS NATURAIS</a:t>
            </a:r>
            <a:endParaRPr lang="pt-BR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Font typeface="Webdings" pitchFamily="18" charset="2"/>
              <a:buChar char="="/>
            </a:pPr>
            <a:endParaRPr lang="pt-BR" sz="3200">
              <a:solidFill>
                <a:srgbClr val="FF3300"/>
              </a:solidFill>
              <a:latin typeface="Arial" charset="0"/>
            </a:endParaRPr>
          </a:p>
          <a:p>
            <a:pPr eaLnBrk="0" hangingPunct="0"/>
            <a:endParaRPr lang="pt-BR" sz="3200">
              <a:latin typeface="Arial" charset="0"/>
            </a:endParaRPr>
          </a:p>
        </p:txBody>
      </p:sp>
      <p:sp>
        <p:nvSpPr>
          <p:cNvPr id="230404" name="Text Box 4"/>
          <p:cNvSpPr txBox="1">
            <a:spLocks noChangeArrowheads="1"/>
          </p:cNvSpPr>
          <p:nvPr/>
        </p:nvSpPr>
        <p:spPr bwMode="auto">
          <a:xfrm>
            <a:off x="533400" y="1341438"/>
            <a:ext cx="8382000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pt-BR" sz="2800" b="1" dirty="0">
                <a:solidFill>
                  <a:schemeClr val="tx1"/>
                </a:solidFill>
                <a:latin typeface="Arial" charset="0"/>
              </a:rPr>
              <a:t>Marco inicial: preservação de áreas naturais</a:t>
            </a:r>
          </a:p>
          <a:p>
            <a:pPr eaLnBrk="0" hangingPunct="0"/>
            <a:endParaRPr lang="pt-BR" sz="2800" b="1" dirty="0">
              <a:solidFill>
                <a:schemeClr val="tx1"/>
              </a:solidFill>
              <a:latin typeface="Arial" charset="0"/>
            </a:endParaRPr>
          </a:p>
          <a:p>
            <a:pPr eaLnBrk="0" hangingPunct="0"/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1872 - Yellowstone </a:t>
            </a:r>
            <a:r>
              <a:rPr lang="pt-BR" sz="3200" b="1" dirty="0" err="1">
                <a:solidFill>
                  <a:schemeClr val="tx1"/>
                </a:solidFill>
                <a:latin typeface="Arial" charset="0"/>
              </a:rPr>
              <a:t>National</a:t>
            </a:r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 Park - US</a:t>
            </a:r>
            <a:endParaRPr lang="pt-BR" sz="3200" dirty="0">
              <a:solidFill>
                <a:schemeClr val="tx1"/>
              </a:solidFill>
              <a:latin typeface="Arial" charset="0"/>
            </a:endParaRP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1885 - Canadá 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1894 - Nova Zelândia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1898 - África do Sul e Austrália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1898 - México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1903 - Argentina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1926 - Chile</a:t>
            </a:r>
          </a:p>
          <a:p>
            <a:pPr lvl="1" eaLnBrk="0" hangingPunct="0"/>
            <a:r>
              <a:rPr lang="pt-BR" sz="2800" dirty="0">
                <a:solidFill>
                  <a:schemeClr val="tx1"/>
                </a:solidFill>
                <a:latin typeface="Arial" charset="0"/>
              </a:rPr>
              <a:t>1934 - Equador </a:t>
            </a:r>
          </a:p>
          <a:p>
            <a:pPr lvl="1" eaLnBrk="0" hangingPunct="0"/>
            <a:r>
              <a:rPr lang="pt-BR" sz="2800" b="1" dirty="0">
                <a:solidFill>
                  <a:schemeClr val="tx1"/>
                </a:solidFill>
                <a:latin typeface="Arial" charset="0"/>
              </a:rPr>
              <a:t>1937 - Venezuela e Brasil (Itatiaia</a:t>
            </a:r>
            <a:r>
              <a:rPr lang="pt-BR" sz="2800" b="1" dirty="0">
                <a:latin typeface="Arial" charset="0"/>
              </a:rPr>
              <a:t>)</a:t>
            </a:r>
            <a:endParaRPr lang="pt-BR" sz="32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CARACTERÍSTICAS DAS UC:</a:t>
            </a:r>
          </a:p>
        </p:txBody>
      </p:sp>
      <p:sp>
        <p:nvSpPr>
          <p:cNvPr id="2457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8713787" cy="4752975"/>
          </a:xfrm>
        </p:spPr>
        <p:txBody>
          <a:bodyPr/>
          <a:lstStyle/>
          <a:p>
            <a:r>
              <a:rPr lang="pt-BR"/>
              <a:t>Regime especial de alterabilidade e fruição;</a:t>
            </a:r>
          </a:p>
          <a:p>
            <a:pPr lvl="1"/>
            <a:r>
              <a:rPr lang="pt-BR"/>
              <a:t>Criação por Decreto do Poder Público</a:t>
            </a:r>
          </a:p>
          <a:p>
            <a:pPr lvl="1"/>
            <a:r>
              <a:rPr lang="pt-BR"/>
              <a:t>Depende de Lei formal para suprimir a proteção, integralmente ou parcialmente</a:t>
            </a:r>
          </a:p>
          <a:p>
            <a:r>
              <a:rPr lang="pt-BR"/>
              <a:t>Oficialismo;</a:t>
            </a:r>
          </a:p>
          <a:p>
            <a:r>
              <a:rPr lang="pt-BR"/>
              <a:t>Delimitação territorial;</a:t>
            </a:r>
          </a:p>
          <a:p>
            <a:r>
              <a:rPr lang="pt-BR"/>
              <a:t>Objetivo conservacionista.</a:t>
            </a:r>
          </a:p>
          <a:p>
            <a:pPr>
              <a:buFont typeface="Wingdings" pitchFamily="2" charset="2"/>
              <a:buNone/>
            </a:pPr>
            <a:endParaRPr lang="pt-BR"/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245767" name="Rectangle 7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245768" name="Rectangle 8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24577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ço Reservado para Conteúdo 7"/>
          <p:cNvGraphicFramePr>
            <a:graphicFrameLocks noGrp="1"/>
          </p:cNvGraphicFramePr>
          <p:nvPr>
            <p:ph sz="quarter" idx="2"/>
          </p:nvPr>
        </p:nvGraphicFramePr>
        <p:xfrm>
          <a:off x="0" y="142852"/>
          <a:ext cx="91440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3" name="Organization Chart 5"/>
          <p:cNvGraphicFramePr>
            <a:graphicFrameLocks/>
          </p:cNvGraphicFramePr>
          <p:nvPr>
            <p:ph idx="1"/>
          </p:nvPr>
        </p:nvGraphicFramePr>
        <p:xfrm>
          <a:off x="0" y="0"/>
          <a:ext cx="9169400" cy="6669088"/>
        </p:xfrm>
        <a:graphic>
          <a:graphicData uri="http://schemas.openxmlformats.org/drawingml/2006/compatibility">
            <com:legacyDrawing xmlns:com="http://schemas.openxmlformats.org/drawingml/2006/compatibility" spid="_x0000_s9011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pt-BR" sz="3600"/>
              <a:t>UNIDADES DE PROTEÇÃO INTEGRAL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99745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/>
              <a:t>	</a:t>
            </a:r>
            <a:r>
              <a:rPr lang="pt-BR" b="1" u="sng"/>
              <a:t>Estação Ecológica:</a:t>
            </a:r>
            <a:r>
              <a:rPr lang="pt-BR" b="1"/>
              <a:t> </a:t>
            </a:r>
          </a:p>
          <a:p>
            <a:pPr algn="just">
              <a:lnSpc>
                <a:spcPct val="90000"/>
              </a:lnSpc>
            </a:pPr>
            <a:r>
              <a:rPr lang="pt-BR"/>
              <a:t>art. 9</a:t>
            </a:r>
            <a:r>
              <a:rPr lang="pt-BR">
                <a:sym typeface="Symbol" pitchFamily="18" charset="2"/>
              </a:rPr>
              <a:t></a:t>
            </a:r>
            <a:r>
              <a:rPr lang="pt-BR"/>
              <a:t> da Lei do SNUC;</a:t>
            </a:r>
          </a:p>
          <a:p>
            <a:pPr algn="just">
              <a:lnSpc>
                <a:spcPct val="90000"/>
              </a:lnSpc>
            </a:pPr>
            <a:r>
              <a:rPr lang="pt-BR"/>
              <a:t>uso extremamente restrito;</a:t>
            </a:r>
          </a:p>
          <a:p>
            <a:pPr algn="just">
              <a:lnSpc>
                <a:spcPct val="90000"/>
              </a:lnSpc>
            </a:pPr>
            <a:r>
              <a:rPr lang="pt-BR"/>
              <a:t>vocacionado para pesquisas científicas;</a:t>
            </a:r>
          </a:p>
          <a:p>
            <a:pPr algn="just">
              <a:lnSpc>
                <a:spcPct val="90000"/>
              </a:lnSpc>
            </a:pPr>
            <a:r>
              <a:rPr lang="pt-BR"/>
              <a:t>proibida visitação pública, exceto com fins educacional e de acordo com plano de manejo;</a:t>
            </a:r>
          </a:p>
          <a:p>
            <a:pPr algn="just">
              <a:lnSpc>
                <a:spcPct val="90000"/>
              </a:lnSpc>
            </a:pPr>
            <a:r>
              <a:rPr lang="pt-BR"/>
              <a:t>alterações do ecossistema apenas quando exigidas para restauração, manejo de espécie e pesquisas científicas.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pt-BR" sz="3600"/>
              <a:t>UNIDADES DE PROTEÇÃO INTEGRAL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9244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2800" b="1"/>
              <a:t>	</a:t>
            </a:r>
            <a:r>
              <a:rPr lang="pt-BR" sz="2800" b="1" u="sng"/>
              <a:t>Reserva Biológica:</a:t>
            </a:r>
          </a:p>
          <a:p>
            <a:pPr algn="just"/>
            <a:r>
              <a:rPr lang="pt-BR" sz="2800"/>
              <a:t>art. 10 da Lei do SNUC;</a:t>
            </a:r>
          </a:p>
          <a:p>
            <a:pPr algn="just"/>
            <a:r>
              <a:rPr lang="pt-BR" sz="2800"/>
              <a:t>objetivo a preservação integral da biota e demais atributos naturais existentes em seus limites;</a:t>
            </a:r>
          </a:p>
          <a:p>
            <a:pPr algn="just"/>
            <a:r>
              <a:rPr lang="pt-BR" sz="2800"/>
              <a:t>sem interferência humana direta ou modificações ambientais;</a:t>
            </a:r>
          </a:p>
          <a:p>
            <a:pPr algn="just"/>
            <a:r>
              <a:rPr lang="pt-BR" sz="2800"/>
              <a:t>executando-se recuperação e manejo;</a:t>
            </a:r>
          </a:p>
          <a:p>
            <a:pPr algn="just"/>
            <a:r>
              <a:rPr lang="pt-BR" sz="2800"/>
              <a:t>visitação e pesquisa conforme Estações ecológicas;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b="1" u="sng"/>
              <a:t>Parque Nacional:</a:t>
            </a:r>
          </a:p>
          <a:p>
            <a:pPr algn="just">
              <a:lnSpc>
                <a:spcPct val="80000"/>
              </a:lnSpc>
            </a:pPr>
            <a:r>
              <a:rPr lang="pt-BR" sz="2800"/>
              <a:t>art. 11 da Lei do SNUC; </a:t>
            </a:r>
          </a:p>
          <a:p>
            <a:pPr algn="just">
              <a:lnSpc>
                <a:spcPct val="80000"/>
              </a:lnSpc>
            </a:pPr>
            <a:r>
              <a:rPr lang="pt-BR" sz="2800"/>
              <a:t>objetivo preservação de ecossistemas naturais de grande relevância ecológica e beleza cênica;</a:t>
            </a:r>
          </a:p>
          <a:p>
            <a:pPr algn="just">
              <a:lnSpc>
                <a:spcPct val="80000"/>
              </a:lnSpc>
            </a:pPr>
            <a:r>
              <a:rPr lang="pt-BR" sz="2800"/>
              <a:t>visitação e pesquisa conforme Estações ecológicas</a:t>
            </a:r>
          </a:p>
          <a:p>
            <a:pPr algn="just">
              <a:lnSpc>
                <a:spcPct val="80000"/>
              </a:lnSpc>
            </a:pPr>
            <a:r>
              <a:rPr lang="pt-BR" sz="2800"/>
              <a:t>Permite-se:</a:t>
            </a:r>
          </a:p>
          <a:p>
            <a:pPr lvl="1" algn="just">
              <a:lnSpc>
                <a:spcPct val="80000"/>
              </a:lnSpc>
            </a:pPr>
            <a:r>
              <a:rPr lang="pt-BR" sz="2400"/>
              <a:t>pesquisas científicas;</a:t>
            </a:r>
          </a:p>
          <a:p>
            <a:pPr lvl="1" algn="just">
              <a:lnSpc>
                <a:spcPct val="80000"/>
              </a:lnSpc>
            </a:pPr>
            <a:r>
              <a:rPr lang="pt-BR" sz="2400"/>
              <a:t>desenvolvimento de atividades de educação;</a:t>
            </a:r>
          </a:p>
          <a:p>
            <a:pPr lvl="1" algn="just">
              <a:lnSpc>
                <a:spcPct val="80000"/>
              </a:lnSpc>
            </a:pPr>
            <a:r>
              <a:rPr lang="pt-BR" sz="2400"/>
              <a:t>interpretação ambiental, na recreação em contato com a natureza;</a:t>
            </a:r>
          </a:p>
          <a:p>
            <a:pPr lvl="1" algn="just">
              <a:lnSpc>
                <a:spcPct val="80000"/>
              </a:lnSpc>
            </a:pPr>
            <a:r>
              <a:rPr lang="pt-BR" sz="2400"/>
              <a:t>turismo ecológico.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  <a:noFill/>
          <a:ln/>
        </p:spPr>
        <p:txBody>
          <a:bodyPr/>
          <a:lstStyle/>
          <a:p>
            <a:r>
              <a:rPr lang="pt-BR" sz="3600"/>
              <a:t>UNIDADES DE PROTEÇÃO INTEGRAL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pt-BR" sz="3600"/>
              <a:t>UNIDADES DE PROTEÇÃO INTEGRAL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None/>
            </a:pPr>
            <a:r>
              <a:rPr lang="pt-BR" sz="2800" b="1" u="sng"/>
              <a:t>Monumento Natural:</a:t>
            </a:r>
          </a:p>
          <a:p>
            <a:pPr algn="just"/>
            <a:r>
              <a:rPr lang="pt-BR" sz="2800"/>
              <a:t>art. 12 da Lei do SNUC;</a:t>
            </a:r>
          </a:p>
          <a:p>
            <a:pPr algn="just"/>
            <a:r>
              <a:rPr lang="pt-BR" sz="2800"/>
              <a:t>objetiva preservar sítios naturais raros, singulares ou de grande beleza cênica;</a:t>
            </a:r>
          </a:p>
          <a:p>
            <a:pPr algn="just"/>
            <a:r>
              <a:rPr lang="pt-BR" sz="2800"/>
              <a:t>podem ser em áreas particulares desde que seja possível compatibilizar os objetivos da unidade com a utilização da terra e dos recursos naturais do local pelos proprietários;</a:t>
            </a:r>
          </a:p>
          <a:p>
            <a:pPr algn="just"/>
            <a:r>
              <a:rPr lang="pt-BR" sz="2800"/>
              <a:t>visitação está sujeita às normas e restrições.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pt-BR" sz="3600"/>
              <a:t>UNIDADES DE PROTEÇÃO INTEGRAL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b="1" u="sng"/>
              <a:t>Refúgio de Vida Silvestre:</a:t>
            </a:r>
          </a:p>
          <a:p>
            <a:pPr algn="just">
              <a:lnSpc>
                <a:spcPct val="90000"/>
              </a:lnSpc>
            </a:pPr>
            <a:r>
              <a:rPr lang="pt-BR"/>
              <a:t>art. 13 da Lei do SNUC;</a:t>
            </a:r>
          </a:p>
          <a:p>
            <a:pPr algn="just">
              <a:lnSpc>
                <a:spcPct val="90000"/>
              </a:lnSpc>
            </a:pPr>
            <a:r>
              <a:rPr lang="pt-BR"/>
              <a:t> visa proteger ambientes naturais com condições de existência e/ou reprodução de espécies ou comunidades da flora local e da fauna residente ou migratória;</a:t>
            </a:r>
          </a:p>
          <a:p>
            <a:pPr algn="just">
              <a:lnSpc>
                <a:spcPct val="90000"/>
              </a:lnSpc>
            </a:pPr>
            <a:r>
              <a:rPr lang="pt-BR"/>
              <a:t>assemelha-se aos Monumentos Naturais, quanto à dominialidade e visitação;</a:t>
            </a:r>
          </a:p>
          <a:p>
            <a:pPr algn="just">
              <a:lnSpc>
                <a:spcPct val="90000"/>
              </a:lnSpc>
            </a:pPr>
            <a:r>
              <a:rPr lang="pt-BR"/>
              <a:t>pesquisas científicas deverão ser previamente autorizadas.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/>
              <a:t>Área de Proteção Ambiental (APA):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art. 15 da Lei do SNUC;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área, em geral extensa, com um certo grau de ocupação humana, dotada de atributos importantes para a qualidade de vida e o bem-estar das populações humanas;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Objetiva: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proteger a diversidade biológica;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disciplinar o processo de ocupação;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assegurar a sustentabilidade do uso dos recursos naturais.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852988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None/>
            </a:pPr>
            <a:r>
              <a:rPr lang="pt-BR" sz="2800" b="1" u="sng"/>
              <a:t>Área de Relevante interesse Ecológico (ARIE):</a:t>
            </a:r>
          </a:p>
          <a:p>
            <a:pPr algn="just"/>
            <a:r>
              <a:rPr lang="pt-BR" sz="2800"/>
              <a:t>art. 16 da Lei do SNUC;</a:t>
            </a:r>
          </a:p>
          <a:p>
            <a:pPr algn="just"/>
            <a:r>
              <a:rPr lang="pt-BR" sz="2800"/>
              <a:t>área em geral de pequena extensão;</a:t>
            </a:r>
          </a:p>
          <a:p>
            <a:pPr algn="just"/>
            <a:r>
              <a:rPr lang="pt-BR" sz="2800"/>
              <a:t>com pouco ou nenhuma ocupação humana;</a:t>
            </a:r>
          </a:p>
          <a:p>
            <a:pPr algn="just"/>
            <a:r>
              <a:rPr lang="pt-BR" sz="2800"/>
              <a:t>com características naturais extraordinárias ou que abriga exemplares raros da biota regional;</a:t>
            </a:r>
          </a:p>
          <a:p>
            <a:pPr algn="just"/>
            <a:r>
              <a:rPr lang="pt-BR" sz="2800"/>
              <a:t>objetiva manter os ecossistemas naturais de importância regional ou local e regular o uso admissível dessas áreas, de modo a compatibilizá-lo com os objetivos de conservação da natureza.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492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800" b="1" u="sng"/>
              <a:t>Floresta Nacional (FLONA):</a:t>
            </a:r>
          </a:p>
          <a:p>
            <a:pPr algn="just"/>
            <a:r>
              <a:rPr lang="pt-BR" sz="2800"/>
              <a:t>art. 17 da Lei do SNUC;</a:t>
            </a:r>
          </a:p>
          <a:p>
            <a:pPr algn="just"/>
            <a:r>
              <a:rPr lang="pt-BR" sz="2800"/>
              <a:t>área predominantemente com florestas nativas;</a:t>
            </a:r>
          </a:p>
          <a:p>
            <a:pPr algn="just"/>
            <a:r>
              <a:rPr lang="pt-BR" sz="2800"/>
              <a:t>admite-se a permanência de populações tradicionais;</a:t>
            </a:r>
          </a:p>
          <a:p>
            <a:pPr algn="just"/>
            <a:r>
              <a:rPr lang="pt-BR" sz="2800"/>
              <a:t>Objetiva:</a:t>
            </a:r>
          </a:p>
          <a:p>
            <a:pPr lvl="1" algn="just"/>
            <a:r>
              <a:rPr lang="pt-BR" sz="2400"/>
              <a:t>o uso múltiplo sustentável dos recursos florestais;</a:t>
            </a:r>
          </a:p>
          <a:p>
            <a:pPr lvl="1" algn="just"/>
            <a:r>
              <a:rPr lang="pt-BR" sz="2400"/>
              <a:t>pesquisa com ênfase em métodos para a exploração sustentável dos recursos florestais. 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sz="3600"/>
              <a:t>UNIDADES DE USO SUSTENTÁVEL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322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7013" y="52388"/>
            <a:ext cx="8728075" cy="155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A PROPRIEDADE É MINHA, LOGO FAÇO O QUE QUERO!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RURAL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URBANA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chemeClr val="tx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chemeClr val="tx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>
                <a:solidFill>
                  <a:schemeClr val="tx1"/>
                </a:solidFill>
                <a:latin typeface="Arial" charset="0"/>
              </a:rPr>
              <a:t>O QUE ACONTECE?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2075" y="1755775"/>
            <a:ext cx="8728075" cy="942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>
    <p:push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00100"/>
          </a:xfrm>
        </p:spPr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54006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/>
              <a:t>Reserva Extrativista (RESEX):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art. 18 da Lei do SNUC;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área de domínio público;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uso concedido as populações extrativistas tradicionais: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Objetiva: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proteger os meios de vida e a cultura dessas populações;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assegurar o uso sustentável dos recursos naturais;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Na RESEX são proibidas: 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exploração de recursos minerais;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caça amadorística ou profissional;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exploração </a:t>
            </a:r>
            <a:r>
              <a:rPr lang="pt-BR" sz="2400" u="sng"/>
              <a:t>comercial</a:t>
            </a:r>
            <a:r>
              <a:rPr lang="pt-BR" sz="2400"/>
              <a:t> de recursos madeireiros.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852988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b="1" u="sng"/>
              <a:t>Reserva de Fauna:</a:t>
            </a:r>
          </a:p>
          <a:p>
            <a:pPr algn="just"/>
            <a:r>
              <a:rPr lang="pt-BR"/>
              <a:t>art. 19 da Lei do SNUC;</a:t>
            </a:r>
          </a:p>
          <a:p>
            <a:pPr algn="just"/>
            <a:r>
              <a:rPr lang="pt-BR"/>
              <a:t>área natural com populações animais de espécies nativas, residentes ou migratórias;</a:t>
            </a:r>
          </a:p>
          <a:p>
            <a:pPr algn="just"/>
            <a:r>
              <a:rPr lang="pt-BR"/>
              <a:t>objetiva pesquisas sobre o manejo econômico sustentável de recursos faunísticos;</a:t>
            </a:r>
          </a:p>
          <a:p>
            <a:pPr algn="just"/>
            <a:r>
              <a:rPr lang="pt-BR"/>
              <a:t>proibido caça.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/>
              <a:t>Reserva de Desenvolvimento Sustentável (RDS):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art. 20 da Lei do SNUC;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área natural que abriga populações tradicionais que desempenham um papel fundamental na proteção da natureza e na manutenção da diversidade biológica;</a:t>
            </a:r>
          </a:p>
          <a:p>
            <a:pPr algn="just">
              <a:lnSpc>
                <a:spcPct val="90000"/>
              </a:lnSpc>
            </a:pPr>
            <a:r>
              <a:rPr lang="pt-BR" sz="2800"/>
              <a:t>objetiva: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preservar a natureza;</a:t>
            </a:r>
          </a:p>
          <a:p>
            <a:pPr lvl="1" algn="just">
              <a:lnSpc>
                <a:spcPct val="90000"/>
              </a:lnSpc>
            </a:pPr>
            <a:r>
              <a:rPr lang="pt-BR" sz="2400"/>
              <a:t>salvaguardar e melhorar a qualidade de vida e os conhecimentos tradicionais de exploração dos recursos naturais das populações locais.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/>
              <a:t>UNIDADES DE USO SUSTENTÁVEL</a:t>
            </a: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9244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700" b="1" u="sng"/>
              <a:t>Reserva Particular do Patrimônio Natural (RPPN):</a:t>
            </a:r>
          </a:p>
          <a:p>
            <a:pPr>
              <a:buFont typeface="Wingdings" pitchFamily="2" charset="2"/>
              <a:buNone/>
            </a:pPr>
            <a:endParaRPr lang="pt-BR" sz="2700" b="1" u="sng"/>
          </a:p>
          <a:p>
            <a:r>
              <a:rPr lang="pt-BR"/>
              <a:t>art. 21 da Lei do SNUC;</a:t>
            </a:r>
          </a:p>
          <a:p>
            <a:r>
              <a:rPr lang="pt-BR"/>
              <a:t>área privada, gravada com perpetuidade;</a:t>
            </a:r>
          </a:p>
          <a:p>
            <a:r>
              <a:rPr lang="pt-BR"/>
              <a:t>anuência do IBAMA;</a:t>
            </a:r>
          </a:p>
          <a:p>
            <a:r>
              <a:rPr lang="pt-BR"/>
              <a:t>objetivo de conservar a diversidade biológica.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827088" y="400050"/>
            <a:ext cx="78486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pt-BR" sz="2000" b="1">
                <a:latin typeface="Arial" charset="0"/>
                <a:ea typeface="Lucida Sans Unicode" pitchFamily="34" charset="0"/>
                <a:cs typeface="Arial" charset="0"/>
              </a:rPr>
              <a:t>Percentual dos Biomas Brasileiros protegidos por Unidades de Conservação Federais, Brasil -  2006</a:t>
            </a:r>
            <a:endParaRPr lang="pt-BR" sz="2000">
              <a:latin typeface="Arial" charset="0"/>
              <a:ea typeface="Lucida Sans Unicode" pitchFamily="34" charset="0"/>
              <a:cs typeface="Arial" charset="0"/>
            </a:endParaRPr>
          </a:p>
          <a:p>
            <a:pPr eaLnBrk="0" hangingPunct="0"/>
            <a:endParaRPr lang="pt-BR">
              <a:latin typeface="Arial" charset="0"/>
              <a:ea typeface="Lucida Sans Unicode" pitchFamily="34" charset="0"/>
              <a:cs typeface="Arial" charset="0"/>
            </a:endParaRPr>
          </a:p>
        </p:txBody>
      </p:sp>
      <p:pic>
        <p:nvPicPr>
          <p:cNvPr id="3082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168400"/>
            <a:ext cx="7561262" cy="443706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08228" name="Rectangle 4"/>
          <p:cNvSpPr>
            <a:spLocks noChangeArrowheads="1"/>
          </p:cNvSpPr>
          <p:nvPr/>
        </p:nvSpPr>
        <p:spPr bwMode="auto">
          <a:xfrm>
            <a:off x="1042988" y="6021388"/>
            <a:ext cx="40497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t-BR" sz="1100">
                <a:latin typeface="Arial" charset="0"/>
                <a:ea typeface="Lucida Sans Unicode" pitchFamily="34" charset="0"/>
                <a:cs typeface="Arial" charset="0"/>
              </a:rPr>
              <a:t>Fonte: MMA, Cadastro Nacional de Unidades de Conservação</a:t>
            </a:r>
            <a:endParaRPr lang="pt-BR">
              <a:latin typeface="Arial" charset="0"/>
              <a:ea typeface="Lucida Sans Unicode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4. TERRAS INDÍGENAS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42919"/>
            <a:ext cx="8964613" cy="59547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b="1" u="sng" dirty="0" smtClean="0"/>
              <a:t>Possuem regime </a:t>
            </a:r>
            <a:r>
              <a:rPr lang="pt-BR" sz="2800" b="1" u="sng" dirty="0" smtClean="0"/>
              <a:t>jurídico </a:t>
            </a:r>
            <a:r>
              <a:rPr lang="pt-BR" sz="2800" b="1" u="sng" dirty="0" smtClean="0"/>
              <a:t>próprio que reconhece: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a </a:t>
            </a:r>
            <a:r>
              <a:rPr lang="pt-BR" sz="2800" dirty="0" smtClean="0"/>
              <a:t>organização </a:t>
            </a:r>
            <a:r>
              <a:rPr lang="pt-BR" sz="2800" dirty="0" smtClean="0"/>
              <a:t>social, costumes</a:t>
            </a:r>
            <a:r>
              <a:rPr lang="pt-BR" sz="2800" dirty="0" smtClean="0"/>
              <a:t>, línguas, crenças e tradições dos povos </a:t>
            </a:r>
            <a:r>
              <a:rPr lang="pt-BR" sz="2800" dirty="0" smtClean="0"/>
              <a:t>indígenas;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direitos </a:t>
            </a:r>
            <a:r>
              <a:rPr lang="pt-BR" sz="2800" dirty="0" smtClean="0"/>
              <a:t>originários sobre as terras que tradicionalmente </a:t>
            </a:r>
            <a:r>
              <a:rPr lang="pt-BR" sz="2800" dirty="0" smtClean="0"/>
              <a:t>ocupam;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o dever da </a:t>
            </a:r>
            <a:r>
              <a:rPr lang="pt-BR" sz="2800" dirty="0" smtClean="0"/>
              <a:t>União </a:t>
            </a:r>
            <a:r>
              <a:rPr lang="pt-BR" sz="2800" dirty="0" smtClean="0"/>
              <a:t>demarcá-las </a:t>
            </a:r>
            <a:r>
              <a:rPr lang="pt-BR" sz="2800" dirty="0" smtClean="0"/>
              <a:t>e </a:t>
            </a:r>
            <a:r>
              <a:rPr lang="pt-BR" sz="2800" dirty="0" smtClean="0"/>
              <a:t>protegê-las;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como bens </a:t>
            </a:r>
            <a:r>
              <a:rPr lang="pt-BR" sz="2800" dirty="0" smtClean="0"/>
              <a:t>da União, </a:t>
            </a:r>
            <a:r>
              <a:rPr lang="pt-BR" sz="2800" dirty="0" smtClean="0"/>
              <a:t>assegurando o </a:t>
            </a:r>
            <a:r>
              <a:rPr lang="pt-BR" sz="2800" dirty="0" smtClean="0"/>
              <a:t>usufruto </a:t>
            </a:r>
            <a:r>
              <a:rPr lang="pt-BR" sz="2800" dirty="0" smtClean="0"/>
              <a:t>exclusivo das </a:t>
            </a:r>
            <a:r>
              <a:rPr lang="pt-BR" sz="2800" dirty="0" smtClean="0"/>
              <a:t>riquezas do </a:t>
            </a:r>
            <a:r>
              <a:rPr lang="pt-BR" sz="2800" dirty="0" smtClean="0"/>
              <a:t>solo, dos </a:t>
            </a:r>
            <a:r>
              <a:rPr lang="pt-BR" sz="2800" dirty="0" smtClean="0"/>
              <a:t>rios e dos lagos nelas existentes</a:t>
            </a:r>
            <a:r>
              <a:rPr lang="pt-BR" sz="2800" dirty="0" smtClean="0"/>
              <a:t>.</a:t>
            </a:r>
            <a:endParaRPr lang="pt-B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3600" dirty="0" smtClean="0"/>
              <a:t>TERRAS INDÍGENAS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dirty="0" smtClean="0"/>
              <a:t>“</a:t>
            </a:r>
            <a:r>
              <a:rPr lang="pt-BR" sz="2800" dirty="0" smtClean="0"/>
              <a:t>Art. 20. São bens da União</a:t>
            </a:r>
            <a:r>
              <a:rPr lang="pt-BR" sz="2800" dirty="0" smtClean="0"/>
              <a:t>:</a:t>
            </a:r>
          </a:p>
          <a:p>
            <a:pPr algn="just">
              <a:buNone/>
            </a:pPr>
            <a:r>
              <a:rPr lang="pt-BR" sz="2800" dirty="0" smtClean="0"/>
              <a:t>	</a:t>
            </a: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dirty="0" smtClean="0"/>
              <a:t>[...]</a:t>
            </a:r>
          </a:p>
          <a:p>
            <a:pPr algn="just">
              <a:buNone/>
            </a:pP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XI </a:t>
            </a:r>
            <a:r>
              <a:rPr lang="pt-BR" sz="2800" dirty="0" smtClean="0"/>
              <a:t>- as terras tradicionalmente ocupadas pelos índios</a:t>
            </a:r>
            <a:r>
              <a:rPr lang="pt-BR" sz="2800" dirty="0" smtClean="0"/>
              <a:t>.”</a:t>
            </a:r>
          </a:p>
          <a:p>
            <a:pPr algn="r">
              <a:buNone/>
            </a:pPr>
            <a:r>
              <a:rPr lang="pt-BR" sz="1800" dirty="0" smtClean="0"/>
              <a:t>(CF/88)</a:t>
            </a:r>
            <a:endParaRPr lang="pt-BR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3600" dirty="0" smtClean="0"/>
              <a:t>TERRAS INDÍGENAS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b="1" u="sng" dirty="0" smtClean="0"/>
              <a:t>Diante deste regime jurídico próprio: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são bens inalienáveis e indisponíveis;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É exigido autorização do Congresso </a:t>
            </a:r>
            <a:r>
              <a:rPr lang="pt-BR" sz="2800" dirty="0" smtClean="0"/>
              <a:t>para o aproveitamento dos recursos hídricos e minerais </a:t>
            </a:r>
            <a:r>
              <a:rPr lang="pt-BR" sz="2800" dirty="0" smtClean="0"/>
              <a:t>localizados nas </a:t>
            </a:r>
            <a:r>
              <a:rPr lang="pt-BR" sz="2800" dirty="0" err="1" smtClean="0"/>
              <a:t>T.I.</a:t>
            </a:r>
            <a:r>
              <a:rPr lang="pt-BR" sz="2800" dirty="0" smtClean="0"/>
              <a:t>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O </a:t>
            </a:r>
            <a:r>
              <a:rPr lang="pt-BR" sz="2800" dirty="0" smtClean="0"/>
              <a:t>Código Florestal equipara as </a:t>
            </a:r>
            <a:r>
              <a:rPr lang="pt-BR" sz="2800" dirty="0" smtClean="0"/>
              <a:t>florestas existentes em </a:t>
            </a:r>
            <a:r>
              <a:rPr lang="pt-BR" sz="2800" dirty="0" err="1" smtClean="0"/>
              <a:t>T.I.</a:t>
            </a:r>
            <a:r>
              <a:rPr lang="pt-BR" sz="2800" dirty="0" smtClean="0"/>
              <a:t> às </a:t>
            </a:r>
            <a:r>
              <a:rPr lang="pt-BR" sz="2800" dirty="0" err="1" smtClean="0"/>
              <a:t>APPs</a:t>
            </a:r>
            <a:r>
              <a:rPr lang="pt-BR" sz="2800" dirty="0" smtClean="0"/>
              <a:t>.</a:t>
            </a:r>
            <a:endParaRPr lang="pt-B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DISTRIBUIÇÃO DAS TERRAS NO BRASIL</a:t>
            </a:r>
            <a:endParaRPr lang="pt-BR" sz="3600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0" y="5786454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dirty="0" smtClean="0">
                <a:solidFill>
                  <a:schemeClr val="tx1"/>
                </a:solidFill>
              </a:rPr>
              <a:t>(FONTE: LIMA</a:t>
            </a:r>
            <a:r>
              <a:rPr lang="pt-BR" sz="1200" dirty="0">
                <a:solidFill>
                  <a:schemeClr val="tx1"/>
                </a:solidFill>
              </a:rPr>
              <a:t>, André. Zoneamento Ecológico-econômico à luz dos </a:t>
            </a:r>
            <a:r>
              <a:rPr lang="pt-BR" sz="1200" dirty="0" smtClean="0">
                <a:solidFill>
                  <a:schemeClr val="tx1"/>
                </a:solidFill>
              </a:rPr>
              <a:t>direitos socioambientais</a:t>
            </a:r>
            <a:r>
              <a:rPr lang="pt-BR" sz="1200" dirty="0">
                <a:solidFill>
                  <a:schemeClr val="tx1"/>
                </a:solidFill>
              </a:rPr>
              <a:t>. Curitiba: Juruá, 2006, p. 57.</a:t>
            </a:r>
            <a:r>
              <a:rPr lang="pt-BR" sz="1200" dirty="0" smtClean="0">
                <a:solidFill>
                  <a:schemeClr val="tx1"/>
                </a:solidFill>
              </a:rPr>
              <a:t>)</a:t>
            </a:r>
            <a:endParaRPr lang="pt-B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DISTRIBUIÇÃO DAS TERRAS NA AMAZÔNIA LEGAL</a:t>
            </a:r>
            <a:endParaRPr lang="pt-BR" sz="3600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0" y="5786454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dirty="0" smtClean="0">
                <a:solidFill>
                  <a:schemeClr val="tx1"/>
                </a:solidFill>
              </a:rPr>
              <a:t>(FONTE: LIMA</a:t>
            </a:r>
            <a:r>
              <a:rPr lang="pt-BR" sz="1200" dirty="0">
                <a:solidFill>
                  <a:schemeClr val="tx1"/>
                </a:solidFill>
              </a:rPr>
              <a:t>, André. Zoneamento Ecológico-econômico à luz dos </a:t>
            </a:r>
            <a:r>
              <a:rPr lang="pt-BR" sz="1200" dirty="0" smtClean="0">
                <a:solidFill>
                  <a:schemeClr val="tx1"/>
                </a:solidFill>
              </a:rPr>
              <a:t>direitos socioambientais</a:t>
            </a:r>
            <a:r>
              <a:rPr lang="pt-BR" sz="1200" dirty="0">
                <a:solidFill>
                  <a:schemeClr val="tx1"/>
                </a:solidFill>
              </a:rPr>
              <a:t>. Curitiba: Juruá, 2006, p. 57.</a:t>
            </a:r>
            <a:r>
              <a:rPr lang="pt-BR" sz="1200" dirty="0" smtClean="0">
                <a:solidFill>
                  <a:schemeClr val="tx1"/>
                </a:solidFill>
              </a:rPr>
              <a:t>)</a:t>
            </a:r>
            <a:endParaRPr lang="pt-B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288" y="3689350"/>
            <a:ext cx="8286750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88913"/>
            <a:ext cx="819150" cy="865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76375" y="188913"/>
            <a:ext cx="6048375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MINISTÉRIO DO MEIO AMBIENTE - MMA</a:t>
            </a:r>
            <a:br>
              <a:rPr lang="pt-BR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pt-BR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INSTITUTO BRASILEIRO DO MEIO AMBIENTE E DOS RECURSOS NATURAIS RENOVÁVEIS - IBAMA</a:t>
            </a:r>
            <a:br>
              <a:rPr lang="pt-BR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pt-BR" sz="1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Superintendência em Mato Grosso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188913"/>
            <a:ext cx="942975" cy="895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DISTRIBUIÇÃO DAS TERRAS INDÍGENAS NO BRASIL</a:t>
            </a:r>
            <a:endParaRPr lang="pt-BR" sz="3600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0" y="5786454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dirty="0" smtClean="0">
                <a:solidFill>
                  <a:schemeClr val="tx1"/>
                </a:solidFill>
              </a:rPr>
              <a:t>(FONTE: LIMA</a:t>
            </a:r>
            <a:r>
              <a:rPr lang="pt-BR" sz="1200" dirty="0">
                <a:solidFill>
                  <a:schemeClr val="tx1"/>
                </a:solidFill>
              </a:rPr>
              <a:t>, André. Zoneamento Ecológico-econômico à luz dos </a:t>
            </a:r>
            <a:r>
              <a:rPr lang="pt-BR" sz="1200" dirty="0" smtClean="0">
                <a:solidFill>
                  <a:schemeClr val="tx1"/>
                </a:solidFill>
              </a:rPr>
              <a:t>direitos socioambientais</a:t>
            </a:r>
            <a:r>
              <a:rPr lang="pt-BR" sz="1200" dirty="0">
                <a:solidFill>
                  <a:schemeClr val="tx1"/>
                </a:solidFill>
              </a:rPr>
              <a:t>. Curitiba: Juruá, 2006, p. 57.</a:t>
            </a:r>
            <a:r>
              <a:rPr lang="pt-BR" sz="1200" dirty="0" smtClean="0">
                <a:solidFill>
                  <a:schemeClr val="tx1"/>
                </a:solidFill>
              </a:rPr>
              <a:t>)</a:t>
            </a:r>
            <a:endParaRPr lang="pt-B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5. TERRENOS DE MARINHA E ACRESCIDOS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dirty="0" smtClean="0"/>
              <a:t>“</a:t>
            </a:r>
            <a:r>
              <a:rPr lang="pt-BR" sz="2800" dirty="0" smtClean="0"/>
              <a:t>Art. 20. São bens da União</a:t>
            </a:r>
            <a:r>
              <a:rPr lang="pt-BR" sz="2800" dirty="0" smtClean="0"/>
              <a:t>:</a:t>
            </a:r>
          </a:p>
          <a:p>
            <a:pPr algn="just">
              <a:buNone/>
            </a:pPr>
            <a:r>
              <a:rPr lang="pt-BR" sz="2800" dirty="0" smtClean="0"/>
              <a:t>	</a:t>
            </a: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dirty="0" smtClean="0"/>
              <a:t>[...]</a:t>
            </a:r>
          </a:p>
          <a:p>
            <a:pPr algn="just">
              <a:buNone/>
            </a:pP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</a:t>
            </a:r>
            <a:r>
              <a:rPr lang="pt-BR" sz="2800" dirty="0" smtClean="0"/>
              <a:t>VII - os terrenos de marinha e seus </a:t>
            </a:r>
            <a:r>
              <a:rPr lang="pt-BR" sz="2800" dirty="0" smtClean="0"/>
              <a:t>acrescidos;”</a:t>
            </a:r>
          </a:p>
          <a:p>
            <a:pPr algn="r">
              <a:buNone/>
            </a:pPr>
            <a:r>
              <a:rPr lang="pt-BR" sz="1800" dirty="0" smtClean="0"/>
              <a:t>(CF/88)</a:t>
            </a:r>
          </a:p>
          <a:p>
            <a:pPr algn="r">
              <a:buNone/>
            </a:pPr>
            <a:endParaRPr lang="pt-BR" sz="1800" dirty="0" smtClean="0"/>
          </a:p>
          <a:p>
            <a:pPr algn="ctr">
              <a:buNone/>
            </a:pPr>
            <a:endParaRPr lang="pt-BR" sz="2800" b="1" u="sng" dirty="0" smtClean="0"/>
          </a:p>
          <a:p>
            <a:pPr algn="ctr">
              <a:buNone/>
            </a:pPr>
            <a:r>
              <a:rPr lang="pt-BR" sz="2800" b="1" u="sng" dirty="0" smtClean="0"/>
              <a:t>Logo </a:t>
            </a:r>
            <a:r>
              <a:rPr lang="pt-BR" sz="2800" b="1" u="sng" dirty="0" smtClean="0"/>
              <a:t>são insuscetíveis de usucapião</a:t>
            </a:r>
            <a:endParaRPr lang="pt-BR" sz="2800" b="1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TERRENOS DE MARINHA E ACRESCIDOS</a:t>
            </a:r>
            <a:endParaRPr lang="pt-BR" sz="3600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858312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600" dirty="0" smtClean="0"/>
              <a:t>5. TERRENOS DE MARINHA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800" b="1" u="sng" dirty="0" smtClean="0"/>
              <a:t>São os terrenos localizados:</a:t>
            </a:r>
          </a:p>
          <a:p>
            <a:pPr>
              <a:buNone/>
            </a:pPr>
            <a:endParaRPr lang="pt-BR" sz="2800" b="1" u="sng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Às margens </a:t>
            </a:r>
            <a:r>
              <a:rPr lang="pt-BR" sz="2800" dirty="0" smtClean="0"/>
              <a:t>dos rios e lagos situados na </a:t>
            </a:r>
            <a:r>
              <a:rPr lang="pt-BR" sz="2800" dirty="0" smtClean="0"/>
              <a:t>costa marítima;</a:t>
            </a:r>
            <a:endParaRPr lang="pt-BR" sz="28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As </a:t>
            </a:r>
            <a:r>
              <a:rPr lang="pt-BR" sz="2800" dirty="0" smtClean="0"/>
              <a:t>ilhas onde se faça sentir a </a:t>
            </a:r>
            <a:r>
              <a:rPr lang="pt-BR" sz="2800" dirty="0" smtClean="0"/>
              <a:t>influência </a:t>
            </a:r>
            <a:r>
              <a:rPr lang="pt-BR" sz="2800" dirty="0" smtClean="0"/>
              <a:t>das </a:t>
            </a:r>
            <a:r>
              <a:rPr lang="pt-BR" sz="2800" dirty="0" smtClean="0"/>
              <a:t>marés.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600" dirty="0" smtClean="0"/>
              <a:t>TERRENOS DE MARINHA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1847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800" b="1" u="sng" dirty="0" smtClean="0"/>
              <a:t>A </a:t>
            </a:r>
            <a:r>
              <a:rPr lang="pt-BR" sz="2800" b="1" u="sng" dirty="0" smtClean="0"/>
              <a:t>proteção </a:t>
            </a:r>
            <a:r>
              <a:rPr lang="pt-BR" sz="2800" b="1" u="sng" dirty="0" smtClean="0"/>
              <a:t>legal atinge </a:t>
            </a:r>
            <a:r>
              <a:rPr lang="pt-BR" sz="2800" b="1" u="sng" dirty="0" smtClean="0"/>
              <a:t>uma faixa marginal </a:t>
            </a:r>
            <a:r>
              <a:rPr lang="pt-BR" sz="2800" b="1" u="sng" dirty="0" smtClean="0"/>
              <a:t>de:</a:t>
            </a:r>
          </a:p>
          <a:p>
            <a:pPr>
              <a:buNone/>
            </a:pPr>
            <a:endParaRPr lang="pt-BR" sz="2800" b="1" u="sng" dirty="0" smtClean="0"/>
          </a:p>
          <a:p>
            <a:pPr algn="just">
              <a:buNone/>
            </a:pPr>
            <a:r>
              <a:rPr lang="pt-BR" sz="2800" dirty="0" smtClean="0"/>
              <a:t>	33 </a:t>
            </a:r>
            <a:r>
              <a:rPr lang="pt-BR" sz="2800" dirty="0" smtClean="0"/>
              <a:t>metros medidos horizontalmente </a:t>
            </a:r>
            <a:r>
              <a:rPr lang="pt-BR" sz="2800" dirty="0" smtClean="0"/>
              <a:t>desde a </a:t>
            </a:r>
            <a:r>
              <a:rPr lang="pt-BR" sz="2800" dirty="0" smtClean="0"/>
              <a:t>linha do preamar médio do ano de </a:t>
            </a:r>
            <a:r>
              <a:rPr lang="pt-BR" sz="2800" dirty="0" smtClean="0"/>
              <a:t>1831</a:t>
            </a:r>
          </a:p>
          <a:p>
            <a:pPr algn="just">
              <a:buNone/>
            </a:pPr>
            <a:endParaRPr lang="pt-BR" sz="2800" dirty="0" smtClean="0"/>
          </a:p>
          <a:p>
            <a:pPr algn="r">
              <a:buNone/>
            </a:pPr>
            <a:r>
              <a:rPr lang="pt-BR" sz="2800" dirty="0" smtClean="0"/>
              <a:t>(Decreto-Lei </a:t>
            </a:r>
            <a:r>
              <a:rPr lang="pt-BR" sz="2800" dirty="0" smtClean="0"/>
              <a:t>nº 9.760/46</a:t>
            </a:r>
            <a:r>
              <a:rPr lang="pt-BR" sz="2800" dirty="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TERRENOS DE MARINHA</a:t>
            </a:r>
            <a:endParaRPr lang="pt-BR" sz="3600" dirty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47"/>
            <a:ext cx="8785225" cy="521497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800" dirty="0" smtClean="0"/>
              <a:t>Art</a:t>
            </a:r>
            <a:r>
              <a:rPr lang="pt-BR" sz="2800" dirty="0" smtClean="0"/>
              <a:t>. 2º São terrenos de marinha, em uma profundidade de 33 (trinta e três) metros, medidos horizontalmente, para a parte da terra, da posição da linha do </a:t>
            </a:r>
            <a:r>
              <a:rPr lang="pt-BR" sz="2800" dirty="0" err="1" smtClean="0"/>
              <a:t>preamar-médio</a:t>
            </a:r>
            <a:r>
              <a:rPr lang="pt-BR" sz="2800" dirty="0" smtClean="0"/>
              <a:t> de 1831: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800" dirty="0" smtClean="0"/>
              <a:t>a) os </a:t>
            </a:r>
            <a:r>
              <a:rPr lang="pt-BR" sz="2800" dirty="0" smtClean="0"/>
              <a:t>situados no continente, na costa marítima e nas margens dos rios e lagoas, até onde se faça sentir a influência das marés;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800" dirty="0" smtClean="0"/>
              <a:t>b</a:t>
            </a:r>
            <a:r>
              <a:rPr lang="pt-BR" sz="2800" dirty="0" smtClean="0"/>
              <a:t>) os que contornam as ilhas situadas em zona onde se faça sentir a influência das marés.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800" dirty="0" smtClean="0"/>
              <a:t>Parágrafo </a:t>
            </a:r>
            <a:r>
              <a:rPr lang="pt-BR" sz="2800" dirty="0" smtClean="0"/>
              <a:t>único. Para os efeitos </a:t>
            </a:r>
            <a:r>
              <a:rPr lang="pt-BR" sz="2800" dirty="0" err="1" smtClean="0"/>
              <a:t>dêste</a:t>
            </a:r>
            <a:r>
              <a:rPr lang="pt-BR" sz="2800" dirty="0" smtClean="0"/>
              <a:t> artigo a influência das marés é caracterizada pela oscilação periódica de 5 (cinco) centímetros pelo menos, do nível das águas, que ocorra em qualquer época do ano.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5286380" y="6215082"/>
            <a:ext cx="3440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(Decreto-Lei nº 9.760/46).</a:t>
            </a:r>
            <a:endParaRPr lang="pt-BR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1" y="1071547"/>
            <a:ext cx="8001057" cy="521497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Art</a:t>
            </a:r>
            <a:r>
              <a:rPr lang="pt-BR" sz="2400" dirty="0" smtClean="0"/>
              <a:t>. 3º São terrenos acrescidos de marinha os que se tiverem formado, natural ou artificialmente, para o lado do mar ou dos rios e lagoas, em seguimento aos terrenos de marinha.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5703636" y="4143380"/>
            <a:ext cx="3440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(Decreto-Lei nº 9.760/46)</a:t>
            </a:r>
            <a:endParaRPr lang="pt-BR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6. TERRENOS ACRESCIDOS DE </a:t>
            </a:r>
            <a:r>
              <a:rPr lang="pt-BR" sz="3600" dirty="0" smtClean="0"/>
              <a:t>MARINHA 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858312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7. TERRENOS MARGINAIS OU RESERVADOS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5" y="1071547"/>
            <a:ext cx="8786874" cy="5214973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u="sng" dirty="0" smtClean="0"/>
              <a:t>Os </a:t>
            </a:r>
            <a:r>
              <a:rPr lang="pt-BR" sz="2400" b="1" u="sng" dirty="0" smtClean="0"/>
              <a:t>terrenos marginais </a:t>
            </a:r>
            <a:r>
              <a:rPr lang="pt-BR" sz="2400" b="1" u="sng" dirty="0" smtClean="0"/>
              <a:t>são </a:t>
            </a:r>
            <a:r>
              <a:rPr lang="pt-BR" sz="2400" b="1" u="sng" dirty="0" smtClean="0"/>
              <a:t>aqueles: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/>
              <a:t> banhados </a:t>
            </a:r>
            <a:r>
              <a:rPr lang="pt-BR" sz="2400" dirty="0" smtClean="0"/>
              <a:t>por correntes </a:t>
            </a:r>
            <a:r>
              <a:rPr lang="pt-BR" sz="2400" dirty="0" smtClean="0"/>
              <a:t>navegáveis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/>
              <a:t> que estejam fora </a:t>
            </a:r>
            <a:r>
              <a:rPr lang="pt-BR" sz="2400" dirty="0" smtClean="0"/>
              <a:t>do alcance das </a:t>
            </a:r>
            <a:r>
              <a:rPr lang="pt-BR" sz="2400" dirty="0" smtClean="0"/>
              <a:t>marés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/>
              <a:t> e </a:t>
            </a:r>
            <a:r>
              <a:rPr lang="pt-BR" sz="2400" dirty="0" smtClean="0"/>
              <a:t>abrangem uma faixa de terras marginais </a:t>
            </a:r>
            <a:r>
              <a:rPr lang="pt-BR" sz="2400" dirty="0" smtClean="0"/>
              <a:t>de15 metros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/>
              <a:t> medidos </a:t>
            </a:r>
            <a:r>
              <a:rPr lang="pt-BR" sz="2400" dirty="0" smtClean="0"/>
              <a:t>em direção à </a:t>
            </a:r>
            <a:r>
              <a:rPr lang="pt-BR" sz="2400" dirty="0" smtClean="0"/>
              <a:t>terra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/>
              <a:t> tendo </a:t>
            </a:r>
            <a:r>
              <a:rPr lang="pt-BR" sz="2400" dirty="0" smtClean="0"/>
              <a:t>como marco inicial </a:t>
            </a:r>
            <a:r>
              <a:rPr lang="pt-BR" sz="2400" dirty="0" smtClean="0"/>
              <a:t>para medição </a:t>
            </a:r>
            <a:r>
              <a:rPr lang="pt-BR" sz="2400" dirty="0" smtClean="0"/>
              <a:t>a linha média das enchentes </a:t>
            </a:r>
            <a:r>
              <a:rPr lang="pt-BR" sz="2400" dirty="0" smtClean="0"/>
              <a:t>ordinárias.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7. TERRENOS MARGINAIS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1" y="1071547"/>
            <a:ext cx="8001057" cy="521497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Art. 4º São terrenos marginais os que banhados pelas correntes navegáveis, fora do alcance das marés, vão até a distância de 15 (quinze) metros, medidos horizontalmente para a parte da terra, contados </a:t>
            </a:r>
            <a:r>
              <a:rPr lang="pt-BR" sz="2400" dirty="0" err="1" smtClean="0"/>
              <a:t>dêsde</a:t>
            </a:r>
            <a:r>
              <a:rPr lang="pt-BR" sz="2400" dirty="0" smtClean="0"/>
              <a:t> a linha média das enchentes ordinárias.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5703636" y="4143380"/>
            <a:ext cx="3440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(Decreto-Lei nº 9.760/46)</a:t>
            </a:r>
            <a:endParaRPr lang="pt-BR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TERRENOS MARGINAIS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27825" y="6489700"/>
            <a:ext cx="24130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>
                <a:solidFill>
                  <a:srgbClr val="FFFFFF"/>
                </a:solidFill>
              </a:rPr>
              <a:t>Santa Catarina, 2009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5" y="1071547"/>
            <a:ext cx="8001057" cy="5214973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u="sng" dirty="0" smtClean="0"/>
              <a:t>Não são </a:t>
            </a:r>
            <a:r>
              <a:rPr lang="pt-BR" sz="2400" b="1" u="sng" dirty="0" err="1" smtClean="0"/>
              <a:t>usucapíveis</a:t>
            </a:r>
            <a:r>
              <a:rPr lang="pt-BR" sz="2400" b="1" u="sng" dirty="0" smtClean="0"/>
              <a:t>, conforme Súmula 479 do </a:t>
            </a:r>
            <a:r>
              <a:rPr lang="pt-BR" sz="2400" b="1" u="sng" dirty="0" smtClean="0"/>
              <a:t>STF:</a:t>
            </a: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2800" b="1" dirty="0" smtClean="0"/>
              <a:t>“Súmula 479 - AS MARGENS DOS RIOS NAVEGÁVEIS SÃO </a:t>
            </a:r>
            <a:r>
              <a:rPr lang="pt-BR" sz="2800" b="1" dirty="0" smtClean="0"/>
              <a:t>DE </a:t>
            </a:r>
            <a:r>
              <a:rPr lang="pt-BR" sz="2800" dirty="0" smtClean="0"/>
              <a:t>DOMÍNIO </a:t>
            </a:r>
            <a:r>
              <a:rPr lang="pt-BR" sz="2800" dirty="0" smtClean="0"/>
              <a:t>PÚBLICO, INSUSCETÍVEIS DE EXPROPRIAÇÃO </a:t>
            </a:r>
            <a:r>
              <a:rPr lang="pt-BR" sz="2800" dirty="0" smtClean="0"/>
              <a:t>E, POR </a:t>
            </a:r>
            <a:r>
              <a:rPr lang="pt-BR" sz="2800" dirty="0" smtClean="0"/>
              <a:t>ISSO MESMO, EXCLUÍDAS DE INDENIZAÇÃO.”</a:t>
            </a:r>
            <a:endParaRPr lang="pt-BR" sz="28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TERRENOS MARGINAIS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1" y="1071547"/>
            <a:ext cx="8001057" cy="5214973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u="sng" dirty="0" smtClean="0"/>
              <a:t>Também são bens da </a:t>
            </a:r>
            <a:r>
              <a:rPr lang="pt-BR" sz="2400" b="1" u="sng" dirty="0" smtClean="0"/>
              <a:t>União.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“</a:t>
            </a:r>
            <a:r>
              <a:rPr lang="pt-BR" sz="2400" dirty="0" smtClean="0"/>
              <a:t>Art. 20. São bens da União</a:t>
            </a:r>
            <a:r>
              <a:rPr lang="pt-BR" sz="2400" dirty="0" smtClean="0"/>
              <a:t>: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[...]</a:t>
            </a:r>
            <a:endParaRPr lang="pt-BR" sz="2400" dirty="0" smtClean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III - os lagos, rios e quaisquer correntes de água em terrenos de seu </a:t>
            </a:r>
            <a:r>
              <a:rPr lang="pt-BR" sz="2400" dirty="0" smtClean="0"/>
              <a:t>domínio, ou </a:t>
            </a:r>
            <a:r>
              <a:rPr lang="pt-BR" sz="2400" dirty="0" smtClean="0"/>
              <a:t>que banhem mais de um Estado, sirvam de limites com </a:t>
            </a:r>
            <a:r>
              <a:rPr lang="pt-BR" sz="2400" dirty="0" smtClean="0"/>
              <a:t>outros países</a:t>
            </a:r>
            <a:r>
              <a:rPr lang="pt-BR" sz="2400" dirty="0" smtClean="0"/>
              <a:t>, ou se estendam a território estrangeiro ou dele provenham, </a:t>
            </a:r>
            <a:r>
              <a:rPr lang="pt-BR" sz="2400" b="1" u="sng" dirty="0" smtClean="0"/>
              <a:t>bem como </a:t>
            </a:r>
            <a:r>
              <a:rPr lang="pt-BR" sz="2400" b="1" u="sng" dirty="0" smtClean="0"/>
              <a:t>os terrenos marginais</a:t>
            </a:r>
            <a:r>
              <a:rPr lang="pt-BR" sz="2400" dirty="0" smtClean="0"/>
              <a:t> e as praias </a:t>
            </a:r>
            <a:r>
              <a:rPr lang="pt-BR" sz="2400" dirty="0" smtClean="0"/>
              <a:t>fluviais</a:t>
            </a:r>
            <a:r>
              <a:rPr lang="pt-BR" sz="2400" dirty="0" smtClean="0"/>
              <a:t>;”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7984711" y="5857892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(CF/88)</a:t>
            </a:r>
            <a:endParaRPr lang="pt-BR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TERRENOS MARGINAIS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857233"/>
            <a:ext cx="8786873" cy="542928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900" dirty="0" smtClean="0"/>
              <a:t>“</a:t>
            </a:r>
            <a:r>
              <a:rPr lang="pt-BR" sz="1900" dirty="0" smtClean="0"/>
              <a:t>Art. 225. Todos têm direito ao meio ambiente ecologicamente </a:t>
            </a:r>
            <a:r>
              <a:rPr lang="pt-BR" sz="1900" dirty="0" smtClean="0"/>
              <a:t>equilibrado, bem </a:t>
            </a:r>
            <a:r>
              <a:rPr lang="pt-BR" sz="1900" dirty="0" smtClean="0"/>
              <a:t>de uso comum do povo e essencial à sadia qualidade de vida, </a:t>
            </a:r>
            <a:r>
              <a:rPr lang="pt-BR" sz="1900" dirty="0" smtClean="0"/>
              <a:t>impondo-se </a:t>
            </a:r>
            <a:r>
              <a:rPr lang="pt-BR" sz="1900" dirty="0" smtClean="0"/>
              <a:t>ao Poder Público e à coletividade o dever de defendê-lo e </a:t>
            </a:r>
            <a:r>
              <a:rPr lang="pt-BR" sz="1900" dirty="0" smtClean="0"/>
              <a:t>preservá-lo para </a:t>
            </a:r>
            <a:r>
              <a:rPr lang="pt-BR" sz="1900" dirty="0" smtClean="0"/>
              <a:t>as presentes e futuras gerações</a:t>
            </a:r>
            <a:r>
              <a:rPr lang="pt-BR" sz="1900" dirty="0" smtClean="0"/>
              <a:t>.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900" dirty="0" smtClean="0"/>
              <a:t>[...]</a:t>
            </a:r>
            <a:endParaRPr lang="pt-BR" sz="1900" dirty="0" smtClean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§ 4º - A Floresta Amazônica brasileira, a Mata Atlântica, a Serra do Mar, </a:t>
            </a:r>
            <a:r>
              <a:rPr lang="pt-BR" sz="2400" dirty="0" smtClean="0"/>
              <a:t>o Pantanal </a:t>
            </a:r>
            <a:r>
              <a:rPr lang="pt-BR" sz="2400" dirty="0" smtClean="0"/>
              <a:t>Mato-Grossense e a Zona Costeira são </a:t>
            </a:r>
            <a:r>
              <a:rPr lang="pt-BR" sz="2400" b="1" u="sng" dirty="0" smtClean="0"/>
              <a:t>patrimônio nacional</a:t>
            </a:r>
            <a:r>
              <a:rPr lang="pt-BR" sz="2400" dirty="0" smtClean="0"/>
              <a:t>, </a:t>
            </a:r>
            <a:r>
              <a:rPr lang="pt-BR" sz="2400" dirty="0" smtClean="0"/>
              <a:t>e sua </a:t>
            </a:r>
            <a:r>
              <a:rPr lang="pt-BR" sz="2400" dirty="0" smtClean="0"/>
              <a:t>utilização far-se-á, na forma da lei, dentro de condições que </a:t>
            </a:r>
            <a:r>
              <a:rPr lang="pt-BR" sz="2400" dirty="0" smtClean="0"/>
              <a:t>assegurem a </a:t>
            </a:r>
            <a:r>
              <a:rPr lang="pt-BR" sz="2400" dirty="0" smtClean="0"/>
              <a:t>preservação do meio ambiente, inclusive quanto ao uso dos </a:t>
            </a:r>
            <a:r>
              <a:rPr lang="pt-BR" sz="2400" dirty="0" smtClean="0"/>
              <a:t>recursos naturais.”</a:t>
            </a:r>
            <a:endParaRPr lang="pt-BR" sz="2400" dirty="0" smtClean="0"/>
          </a:p>
        </p:txBody>
      </p:sp>
      <p:sp>
        <p:nvSpPr>
          <p:cNvPr id="4" name="Retângulo 3"/>
          <p:cNvSpPr/>
          <p:nvPr/>
        </p:nvSpPr>
        <p:spPr>
          <a:xfrm>
            <a:off x="7984711" y="6396335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(CF/88)</a:t>
            </a:r>
            <a:endParaRPr lang="pt-BR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600" dirty="0" smtClean="0"/>
              <a:t>8. ÁREAS DE PATRIMÔNIO NACIONAL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1" y="1071547"/>
            <a:ext cx="8001057" cy="521497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dirty="0" smtClean="0"/>
              <a:t>Com </a:t>
            </a:r>
            <a:r>
              <a:rPr lang="pt-BR" sz="2400" dirty="0" smtClean="0"/>
              <a:t>esse reconhecimento a Constituição busca estabelecer </a:t>
            </a:r>
            <a:r>
              <a:rPr lang="pt-BR" sz="2400" dirty="0" smtClean="0"/>
              <a:t>um </a:t>
            </a:r>
            <a:r>
              <a:rPr lang="pt-BR" sz="2400" b="1" u="sng" dirty="0" smtClean="0"/>
              <a:t>regime </a:t>
            </a:r>
            <a:r>
              <a:rPr lang="pt-BR" sz="2400" b="1" u="sng" dirty="0" smtClean="0"/>
              <a:t>jurídico diferenciado</a:t>
            </a:r>
            <a:r>
              <a:rPr lang="pt-BR" sz="2400" b="1" dirty="0" smtClean="0"/>
              <a:t> </a:t>
            </a:r>
            <a:r>
              <a:rPr lang="pt-BR" sz="2400" dirty="0" smtClean="0"/>
              <a:t>para esses </a:t>
            </a:r>
            <a:r>
              <a:rPr lang="pt-BR" sz="2400" b="1" u="sng" dirty="0" smtClean="0"/>
              <a:t>biomas</a:t>
            </a:r>
            <a:r>
              <a:rPr lang="pt-BR" sz="2400" dirty="0" smtClean="0"/>
              <a:t> visando condicionar a </a:t>
            </a:r>
            <a:r>
              <a:rPr lang="pt-BR" sz="2400" dirty="0" smtClean="0"/>
              <a:t>utilização dos </a:t>
            </a:r>
            <a:r>
              <a:rPr lang="pt-BR" sz="2400" dirty="0" smtClean="0"/>
              <a:t>recursos naturais nessas áreas especiais.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7984711" y="6396335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pt-BR" dirty="0" smtClean="0">
                <a:solidFill>
                  <a:schemeClr val="tx1"/>
                </a:solidFill>
              </a:rPr>
              <a:t>(CF/88)</a:t>
            </a:r>
            <a:endParaRPr lang="pt-BR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pt-BR" sz="3600" dirty="0" smtClean="0"/>
              <a:t>ÁREAS DE PATRIMÔNIO NACIONAL</a:t>
            </a:r>
            <a:endParaRPr lang="pt-B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322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719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7013" y="52388"/>
            <a:ext cx="8728075" cy="155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3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48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7200" b="1" dirty="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7200" b="1" dirty="0">
                <a:solidFill>
                  <a:schemeClr val="tx1"/>
                </a:solidFill>
                <a:latin typeface="Arial" charset="0"/>
              </a:rPr>
              <a:t>OBRIGADO!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7200" b="1" dirty="0">
              <a:solidFill>
                <a:srgbClr val="DBBD71"/>
              </a:solidFill>
              <a:latin typeface="Arial" charset="0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92075" y="1755775"/>
            <a:ext cx="8728075" cy="942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400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400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4000">
              <a:solidFill>
                <a:srgbClr val="DBBD71"/>
              </a:solidFill>
              <a:latin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4000">
              <a:solidFill>
                <a:srgbClr val="DBBD71"/>
              </a:solidFill>
              <a:latin typeface="Arial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727825" y="6489700"/>
            <a:ext cx="24130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>
                <a:solidFill>
                  <a:srgbClr val="FFFFFF"/>
                </a:solidFill>
              </a:rPr>
              <a:t>Santa Catarina, 2009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008813" y="6489700"/>
            <a:ext cx="213201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>
                <a:solidFill>
                  <a:srgbClr val="FFFFFF"/>
                </a:solidFill>
              </a:rPr>
              <a:t>Arroz Irrigado, RS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2804</TotalTime>
  <Words>2116</Words>
  <PresentationFormat>Apresentação na tela (4:3)</PresentationFormat>
  <Paragraphs>413</Paragraphs>
  <Slides>74</Slides>
  <Notes>37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74</vt:i4>
      </vt:variant>
    </vt:vector>
  </HeadingPairs>
  <TitlesOfParts>
    <vt:vector size="81" baseType="lpstr">
      <vt:lpstr>Times New Roman</vt:lpstr>
      <vt:lpstr>Lucida Sans Unicode</vt:lpstr>
      <vt:lpstr>Arial</vt:lpstr>
      <vt:lpstr>Tahoma</vt:lpstr>
      <vt:lpstr>Calibri</vt:lpstr>
      <vt:lpstr>Wingdings</vt:lpstr>
      <vt:lpstr>Concurso</vt:lpstr>
      <vt:lpstr>Disciplinas: Direito Ambiental Direito Agrário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3. UNIDADES DE CONSERVAÇÃO</vt:lpstr>
      <vt:lpstr>Slide 38</vt:lpstr>
      <vt:lpstr>CARACTERÍSTICAS DAS UC:</vt:lpstr>
      <vt:lpstr>Slide 40</vt:lpstr>
      <vt:lpstr>Slide 41</vt:lpstr>
      <vt:lpstr>UNIDADES DE PROTEÇÃO INTEGRAL</vt:lpstr>
      <vt:lpstr>UNIDADES DE PROTEÇÃO INTEGRAL</vt:lpstr>
      <vt:lpstr>UNIDADES DE PROTEÇÃO INTEGRAL</vt:lpstr>
      <vt:lpstr>UNIDADES DE PROTEÇÃO INTEGRAL</vt:lpstr>
      <vt:lpstr>UNIDADES DE PROTEÇÃO INTEGRAL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Slide 54</vt:lpstr>
      <vt:lpstr>4. TERRAS INDÍGENAS</vt:lpstr>
      <vt:lpstr>TERRAS INDÍGENAS</vt:lpstr>
      <vt:lpstr>TERRAS INDÍGENAS</vt:lpstr>
      <vt:lpstr>DISTRIBUIÇÃO DAS TERRAS NO BRASIL</vt:lpstr>
      <vt:lpstr>DISTRIBUIÇÃO DAS TERRAS NA AMAZÔNIA LEGAL</vt:lpstr>
      <vt:lpstr>DISTRIBUIÇÃO DAS TERRAS INDÍGENAS NO BRASIL</vt:lpstr>
      <vt:lpstr>5. TERRENOS DE MARINHA E ACRESCIDOS</vt:lpstr>
      <vt:lpstr>TERRENOS DE MARINHA E ACRESCIDOS</vt:lpstr>
      <vt:lpstr>5. TERRENOS DE MARINHA</vt:lpstr>
      <vt:lpstr>TERRENOS DE MARINHA</vt:lpstr>
      <vt:lpstr>TERRENOS DE MARINHA</vt:lpstr>
      <vt:lpstr>6. TERRENOS ACRESCIDOS DE MARINHA </vt:lpstr>
      <vt:lpstr>7. TERRENOS MARGINAIS OU RESERVADOS</vt:lpstr>
      <vt:lpstr>7. TERRENOS MARGINAIS</vt:lpstr>
      <vt:lpstr>TERRENOS MARGINAIS</vt:lpstr>
      <vt:lpstr>TERRENOS MARGINAIS</vt:lpstr>
      <vt:lpstr>TERRENOS MARGINAIS</vt:lpstr>
      <vt:lpstr>8. ÁREAS DE PATRIMÔNIO NACIONAL</vt:lpstr>
      <vt:lpstr>ÁREAS DE PATRIMÔNIO NACIONAL</vt:lpstr>
      <vt:lpstr>Slide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*</dc:creator>
  <cp:lastModifiedBy>Empresa</cp:lastModifiedBy>
  <cp:revision>104</cp:revision>
  <cp:lastPrinted>1601-01-01T00:00:00Z</cp:lastPrinted>
  <dcterms:created xsi:type="dcterms:W3CDTF">2006-11-30T22:14:38Z</dcterms:created>
  <dcterms:modified xsi:type="dcterms:W3CDTF">2011-10-05T14:49:45Z</dcterms:modified>
</cp:coreProperties>
</file>