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484" r:id="rId2"/>
    <p:sldId id="400" r:id="rId3"/>
    <p:sldId id="413" r:id="rId4"/>
    <p:sldId id="342" r:id="rId5"/>
    <p:sldId id="451" r:id="rId6"/>
    <p:sldId id="449" r:id="rId7"/>
    <p:sldId id="450" r:id="rId8"/>
    <p:sldId id="381" r:id="rId9"/>
    <p:sldId id="453" r:id="rId10"/>
    <p:sldId id="456" r:id="rId11"/>
    <p:sldId id="457" r:id="rId12"/>
    <p:sldId id="458" r:id="rId13"/>
    <p:sldId id="421" r:id="rId14"/>
    <p:sldId id="423" r:id="rId15"/>
    <p:sldId id="452" r:id="rId16"/>
    <p:sldId id="459" r:id="rId17"/>
    <p:sldId id="466" r:id="rId18"/>
    <p:sldId id="460" r:id="rId19"/>
    <p:sldId id="461" r:id="rId20"/>
    <p:sldId id="462" r:id="rId21"/>
    <p:sldId id="463" r:id="rId22"/>
    <p:sldId id="464" r:id="rId23"/>
    <p:sldId id="465" r:id="rId24"/>
    <p:sldId id="468" r:id="rId25"/>
    <p:sldId id="470" r:id="rId26"/>
    <p:sldId id="471" r:id="rId27"/>
    <p:sldId id="467" r:id="rId28"/>
    <p:sldId id="469" r:id="rId29"/>
    <p:sldId id="472" r:id="rId30"/>
    <p:sldId id="475" r:id="rId31"/>
    <p:sldId id="473" r:id="rId32"/>
    <p:sldId id="474" r:id="rId33"/>
    <p:sldId id="476" r:id="rId34"/>
    <p:sldId id="477" r:id="rId35"/>
    <p:sldId id="382" r:id="rId36"/>
    <p:sldId id="447" r:id="rId37"/>
    <p:sldId id="478" r:id="rId38"/>
    <p:sldId id="479" r:id="rId39"/>
    <p:sldId id="480" r:id="rId40"/>
    <p:sldId id="481" r:id="rId41"/>
    <p:sldId id="482" r:id="rId42"/>
    <p:sldId id="483" r:id="rId43"/>
    <p:sldId id="448" r:id="rId44"/>
    <p:sldId id="410" r:id="rId4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  <a:srgbClr val="3399FF"/>
    <a:srgbClr val="0033CC"/>
    <a:srgbClr val="003300"/>
    <a:srgbClr val="FF00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35" autoAdjust="0"/>
    <p:restoredTop sz="94660"/>
  </p:normalViewPr>
  <p:slideViewPr>
    <p:cSldViewPr>
      <p:cViewPr>
        <p:scale>
          <a:sx n="50" d="100"/>
          <a:sy n="50" d="100"/>
        </p:scale>
        <p:origin x="-1116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gif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31394-594E-43AD-B2D9-D6AD9172BAC9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83819ACD-8E29-47AE-A6C5-BB7E06C8E3BD}">
      <dgm:prSet phldrT="[Texto]"/>
      <dgm:spPr/>
      <dgm:t>
        <a:bodyPr/>
        <a:lstStyle/>
        <a:p>
          <a:r>
            <a:rPr lang="pt-BR" dirty="0" smtClean="0"/>
            <a:t>COOPERATIVAS PASAM A SER UMA ESPÉCIE DE SOCIEDADE </a:t>
          </a:r>
          <a:r>
            <a:rPr lang="pt-BR" i="1" dirty="0" smtClean="0"/>
            <a:t>SUI GENERIS </a:t>
          </a:r>
          <a:r>
            <a:rPr lang="pt-BR" b="1" i="0" u="none" dirty="0" smtClean="0"/>
            <a:t>Sociedade Civil</a:t>
          </a:r>
        </a:p>
        <a:p>
          <a:r>
            <a:rPr lang="pt-BR" b="1" i="0" u="sng" dirty="0" smtClean="0"/>
            <a:t>Decreto  22.239/1932</a:t>
          </a:r>
          <a:endParaRPr lang="pt-BR" b="1" i="1" u="sng" dirty="0"/>
        </a:p>
      </dgm:t>
    </dgm:pt>
    <dgm:pt modelId="{08FC208C-117D-44F0-8A38-51FB6656B9FD}" type="parTrans" cxnId="{344A01A1-4CA5-4CC9-B6C3-F1BB89B5416E}">
      <dgm:prSet/>
      <dgm:spPr/>
      <dgm:t>
        <a:bodyPr/>
        <a:lstStyle/>
        <a:p>
          <a:endParaRPr lang="pt-BR"/>
        </a:p>
      </dgm:t>
    </dgm:pt>
    <dgm:pt modelId="{D5C95B7A-1FE0-4147-BA4D-563C94FB20A3}" type="sibTrans" cxnId="{344A01A1-4CA5-4CC9-B6C3-F1BB89B5416E}">
      <dgm:prSet/>
      <dgm:spPr/>
      <dgm:t>
        <a:bodyPr/>
        <a:lstStyle/>
        <a:p>
          <a:endParaRPr lang="pt-BR"/>
        </a:p>
      </dgm:t>
    </dgm:pt>
    <dgm:pt modelId="{B84E4C75-3847-41F6-8E11-C310FCF51F09}">
      <dgm:prSet phldrT="[Texto]"/>
      <dgm:spPr/>
      <dgm:t>
        <a:bodyPr/>
        <a:lstStyle/>
        <a:p>
          <a:r>
            <a:rPr lang="pt-BR" dirty="0" smtClean="0"/>
            <a:t>COOPERATIVAS PASSAM A SOFRER RÍGIDO CONTROLE ESTATAL</a:t>
          </a:r>
        </a:p>
        <a:p>
          <a:r>
            <a:rPr lang="pt-BR" b="1" u="sng" dirty="0" err="1" smtClean="0"/>
            <a:t>Decreto-lei</a:t>
          </a:r>
          <a:r>
            <a:rPr lang="pt-BR" b="1" u="sng" dirty="0" smtClean="0"/>
            <a:t> 59/1966</a:t>
          </a:r>
          <a:endParaRPr lang="pt-BR" b="1" u="sng" dirty="0"/>
        </a:p>
      </dgm:t>
    </dgm:pt>
    <dgm:pt modelId="{E49415EF-EA86-4307-AFB7-0488035FC3F2}" type="parTrans" cxnId="{BFAF4C70-A747-479E-B421-78A441D43F8D}">
      <dgm:prSet/>
      <dgm:spPr/>
      <dgm:t>
        <a:bodyPr/>
        <a:lstStyle/>
        <a:p>
          <a:endParaRPr lang="pt-BR"/>
        </a:p>
      </dgm:t>
    </dgm:pt>
    <dgm:pt modelId="{17976E15-F930-44C3-B359-3FA88F328A26}" type="sibTrans" cxnId="{BFAF4C70-A747-479E-B421-78A441D43F8D}">
      <dgm:prSet/>
      <dgm:spPr/>
      <dgm:t>
        <a:bodyPr/>
        <a:lstStyle/>
        <a:p>
          <a:endParaRPr lang="pt-BR"/>
        </a:p>
      </dgm:t>
    </dgm:pt>
    <dgm:pt modelId="{0EC0D80F-F06D-4EAF-8843-DF9008E1DA8A}">
      <dgm:prSet phldrT="[Texto]"/>
      <dgm:spPr/>
      <dgm:t>
        <a:bodyPr/>
        <a:lstStyle/>
        <a:p>
          <a:r>
            <a:rPr lang="pt-BR" dirty="0" smtClean="0"/>
            <a:t>COOPERATIVAS GANHAM CARÁTER CONTRATUAL E ISENTAS DE INTERF. ESTATAL</a:t>
          </a:r>
        </a:p>
        <a:p>
          <a:r>
            <a:rPr lang="pt-BR" b="1" u="sng" dirty="0" smtClean="0"/>
            <a:t>Lei 5.764/71 CF/88</a:t>
          </a:r>
          <a:endParaRPr lang="pt-BR" b="1" u="sng" dirty="0"/>
        </a:p>
      </dgm:t>
    </dgm:pt>
    <dgm:pt modelId="{A9888000-4302-43F8-AFB4-1B60B1B66846}" type="parTrans" cxnId="{B8D11587-9C5F-4B3D-9CA7-8FB38A28DB1B}">
      <dgm:prSet/>
      <dgm:spPr/>
      <dgm:t>
        <a:bodyPr/>
        <a:lstStyle/>
        <a:p>
          <a:endParaRPr lang="pt-BR"/>
        </a:p>
      </dgm:t>
    </dgm:pt>
    <dgm:pt modelId="{1D65D6F5-31EC-42E2-AAE4-51DFADE4BE3F}" type="sibTrans" cxnId="{B8D11587-9C5F-4B3D-9CA7-8FB38A28DB1B}">
      <dgm:prSet/>
      <dgm:spPr/>
      <dgm:t>
        <a:bodyPr/>
        <a:lstStyle/>
        <a:p>
          <a:endParaRPr lang="pt-BR"/>
        </a:p>
      </dgm:t>
    </dgm:pt>
    <dgm:pt modelId="{220B6E06-92EC-45B7-B642-0503693F7B9C}">
      <dgm:prSet/>
      <dgm:spPr/>
      <dgm:t>
        <a:bodyPr/>
        <a:lstStyle/>
        <a:p>
          <a:r>
            <a:rPr lang="pt-BR" dirty="0" smtClean="0"/>
            <a:t>COOPERATIVAS CONSTITUIDAS POR QUALQUER DAS FORMAS </a:t>
          </a:r>
          <a:r>
            <a:rPr lang="pt-BR" b="1" dirty="0" smtClean="0"/>
            <a:t>SOCIEDADES COMERCIAIS</a:t>
          </a:r>
        </a:p>
        <a:p>
          <a:r>
            <a:rPr lang="pt-BR" b="1" u="sng" dirty="0" smtClean="0">
              <a:latin typeface="+mn-lt"/>
            </a:rPr>
            <a:t>Decreto 1.637/1907</a:t>
          </a:r>
          <a:endParaRPr lang="pt-BR" b="1" u="sng" dirty="0"/>
        </a:p>
      </dgm:t>
    </dgm:pt>
    <dgm:pt modelId="{830662FC-ABF4-4907-A20E-6CBC474D9610}" type="parTrans" cxnId="{257D3769-F92F-43B3-A005-F837C88B25A3}">
      <dgm:prSet/>
      <dgm:spPr/>
      <dgm:t>
        <a:bodyPr/>
        <a:lstStyle/>
        <a:p>
          <a:endParaRPr lang="pt-BR"/>
        </a:p>
      </dgm:t>
    </dgm:pt>
    <dgm:pt modelId="{5ABFB260-7B12-4AC3-B147-7DD0490A342D}" type="sibTrans" cxnId="{257D3769-F92F-43B3-A005-F837C88B25A3}">
      <dgm:prSet/>
      <dgm:spPr/>
      <dgm:t>
        <a:bodyPr/>
        <a:lstStyle/>
        <a:p>
          <a:endParaRPr lang="pt-BR"/>
        </a:p>
      </dgm:t>
    </dgm:pt>
    <dgm:pt modelId="{0941E85C-2481-4D47-89E6-8CC4CC1E0ECA}" type="pres">
      <dgm:prSet presAssocID="{94D31394-594E-43AD-B2D9-D6AD9172BAC9}" presName="Name0" presStyleCnt="0">
        <dgm:presLayoutVars>
          <dgm:dir/>
          <dgm:resizeHandles val="exact"/>
        </dgm:presLayoutVars>
      </dgm:prSet>
      <dgm:spPr/>
    </dgm:pt>
    <dgm:pt modelId="{61F97A30-A988-4090-974D-72C6E8B3740C}" type="pres">
      <dgm:prSet presAssocID="{94D31394-594E-43AD-B2D9-D6AD9172BAC9}" presName="fgShape" presStyleLbl="fgShp" presStyleIdx="0" presStyleCnt="1"/>
      <dgm:spPr/>
    </dgm:pt>
    <dgm:pt modelId="{8F28DBA5-54FB-4C7E-AB75-E8567F333306}" type="pres">
      <dgm:prSet presAssocID="{94D31394-594E-43AD-B2D9-D6AD9172BAC9}" presName="linComp" presStyleCnt="0"/>
      <dgm:spPr/>
    </dgm:pt>
    <dgm:pt modelId="{5B473DD1-8852-4D56-9673-59AD011500DF}" type="pres">
      <dgm:prSet presAssocID="{220B6E06-92EC-45B7-B642-0503693F7B9C}" presName="compNode" presStyleCnt="0"/>
      <dgm:spPr/>
    </dgm:pt>
    <dgm:pt modelId="{72CD696C-2014-443C-AF16-673549ECF508}" type="pres">
      <dgm:prSet presAssocID="{220B6E06-92EC-45B7-B642-0503693F7B9C}" presName="bkgdShape" presStyleLbl="node1" presStyleIdx="0" presStyleCnt="4"/>
      <dgm:spPr/>
      <dgm:t>
        <a:bodyPr/>
        <a:lstStyle/>
        <a:p>
          <a:endParaRPr lang="pt-BR"/>
        </a:p>
      </dgm:t>
    </dgm:pt>
    <dgm:pt modelId="{A3AC87A0-A16A-4162-BEE2-BA82CFFD2C43}" type="pres">
      <dgm:prSet presAssocID="{220B6E06-92EC-45B7-B642-0503693F7B9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B54E58-064A-473B-BEBF-7E109B646F55}" type="pres">
      <dgm:prSet presAssocID="{220B6E06-92EC-45B7-B642-0503693F7B9C}" presName="invisiNode" presStyleLbl="node1" presStyleIdx="0" presStyleCnt="4"/>
      <dgm:spPr/>
    </dgm:pt>
    <dgm:pt modelId="{D466A23E-BFB6-43E5-83C8-25F7EA66F721}" type="pres">
      <dgm:prSet presAssocID="{220B6E06-92EC-45B7-B642-0503693F7B9C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9DFC6F7-E728-4390-8028-3192A37C5D28}" type="pres">
      <dgm:prSet presAssocID="{5ABFB260-7B12-4AC3-B147-7DD0490A342D}" presName="sibTrans" presStyleLbl="sibTrans2D1" presStyleIdx="0" presStyleCnt="0"/>
      <dgm:spPr/>
      <dgm:t>
        <a:bodyPr/>
        <a:lstStyle/>
        <a:p>
          <a:endParaRPr lang="pt-BR"/>
        </a:p>
      </dgm:t>
    </dgm:pt>
    <dgm:pt modelId="{C5DCF76A-2724-4513-A556-DE5CD80C60C6}" type="pres">
      <dgm:prSet presAssocID="{83819ACD-8E29-47AE-A6C5-BB7E06C8E3BD}" presName="compNode" presStyleCnt="0"/>
      <dgm:spPr/>
    </dgm:pt>
    <dgm:pt modelId="{58C4EF57-85B8-4BB9-9AE2-7A930D23C510}" type="pres">
      <dgm:prSet presAssocID="{83819ACD-8E29-47AE-A6C5-BB7E06C8E3BD}" presName="bkgdShape" presStyleLbl="node1" presStyleIdx="1" presStyleCnt="4"/>
      <dgm:spPr/>
      <dgm:t>
        <a:bodyPr/>
        <a:lstStyle/>
        <a:p>
          <a:endParaRPr lang="pt-BR"/>
        </a:p>
      </dgm:t>
    </dgm:pt>
    <dgm:pt modelId="{D6E16608-A776-4B6E-ABAA-E4D5A6DD9A5F}" type="pres">
      <dgm:prSet presAssocID="{83819ACD-8E29-47AE-A6C5-BB7E06C8E3BD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3C18C0-77E7-4E4B-9B7A-56DC8DF320B2}" type="pres">
      <dgm:prSet presAssocID="{83819ACD-8E29-47AE-A6C5-BB7E06C8E3BD}" presName="invisiNode" presStyleLbl="node1" presStyleIdx="1" presStyleCnt="4"/>
      <dgm:spPr/>
    </dgm:pt>
    <dgm:pt modelId="{CCEFC429-EA2C-4D4E-9E8B-18E018437628}" type="pres">
      <dgm:prSet presAssocID="{83819ACD-8E29-47AE-A6C5-BB7E06C8E3BD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0F0864A-A264-407D-9939-C699C5C486DA}" type="pres">
      <dgm:prSet presAssocID="{D5C95B7A-1FE0-4147-BA4D-563C94FB20A3}" presName="sibTrans" presStyleLbl="sibTrans2D1" presStyleIdx="0" presStyleCnt="0"/>
      <dgm:spPr/>
      <dgm:t>
        <a:bodyPr/>
        <a:lstStyle/>
        <a:p>
          <a:endParaRPr lang="pt-BR"/>
        </a:p>
      </dgm:t>
    </dgm:pt>
    <dgm:pt modelId="{0F029F4D-54BA-45F9-A4BD-FDF792A12839}" type="pres">
      <dgm:prSet presAssocID="{B84E4C75-3847-41F6-8E11-C310FCF51F09}" presName="compNode" presStyleCnt="0"/>
      <dgm:spPr/>
    </dgm:pt>
    <dgm:pt modelId="{CFFAF921-36BD-485D-94F5-CD2D6061D68D}" type="pres">
      <dgm:prSet presAssocID="{B84E4C75-3847-41F6-8E11-C310FCF51F09}" presName="bkgdShape" presStyleLbl="node1" presStyleIdx="2" presStyleCnt="4"/>
      <dgm:spPr/>
      <dgm:t>
        <a:bodyPr/>
        <a:lstStyle/>
        <a:p>
          <a:endParaRPr lang="pt-BR"/>
        </a:p>
      </dgm:t>
    </dgm:pt>
    <dgm:pt modelId="{BB593265-5E79-497E-8ACA-36047BBC579C}" type="pres">
      <dgm:prSet presAssocID="{B84E4C75-3847-41F6-8E11-C310FCF51F09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A61D61-6E1F-4C3B-AED1-54F96350D004}" type="pres">
      <dgm:prSet presAssocID="{B84E4C75-3847-41F6-8E11-C310FCF51F09}" presName="invisiNode" presStyleLbl="node1" presStyleIdx="2" presStyleCnt="4"/>
      <dgm:spPr/>
    </dgm:pt>
    <dgm:pt modelId="{17CC4E1A-0D91-433C-83BA-87926450CE78}" type="pres">
      <dgm:prSet presAssocID="{B84E4C75-3847-41F6-8E11-C310FCF51F09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6BCEE5D-61CE-435D-A7AE-7BECC8B6F087}" type="pres">
      <dgm:prSet presAssocID="{17976E15-F930-44C3-B359-3FA88F328A26}" presName="sibTrans" presStyleLbl="sibTrans2D1" presStyleIdx="0" presStyleCnt="0"/>
      <dgm:spPr/>
      <dgm:t>
        <a:bodyPr/>
        <a:lstStyle/>
        <a:p>
          <a:endParaRPr lang="pt-BR"/>
        </a:p>
      </dgm:t>
    </dgm:pt>
    <dgm:pt modelId="{8CD8F410-20A1-4E6B-94DD-0E0B054DD2BD}" type="pres">
      <dgm:prSet presAssocID="{0EC0D80F-F06D-4EAF-8843-DF9008E1DA8A}" presName="compNode" presStyleCnt="0"/>
      <dgm:spPr/>
    </dgm:pt>
    <dgm:pt modelId="{3B2A7AF7-C3A3-4E2A-B8F8-37D912EEBE93}" type="pres">
      <dgm:prSet presAssocID="{0EC0D80F-F06D-4EAF-8843-DF9008E1DA8A}" presName="bkgdShape" presStyleLbl="node1" presStyleIdx="3" presStyleCnt="4"/>
      <dgm:spPr/>
      <dgm:t>
        <a:bodyPr/>
        <a:lstStyle/>
        <a:p>
          <a:endParaRPr lang="pt-BR"/>
        </a:p>
      </dgm:t>
    </dgm:pt>
    <dgm:pt modelId="{787FCA58-22DF-4815-A665-66EDC2033992}" type="pres">
      <dgm:prSet presAssocID="{0EC0D80F-F06D-4EAF-8843-DF9008E1DA8A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955FC2-183A-4405-9449-469AA2F1BD3B}" type="pres">
      <dgm:prSet presAssocID="{0EC0D80F-F06D-4EAF-8843-DF9008E1DA8A}" presName="invisiNode" presStyleLbl="node1" presStyleIdx="3" presStyleCnt="4"/>
      <dgm:spPr/>
    </dgm:pt>
    <dgm:pt modelId="{8C0C0059-0A86-4751-8C96-4069B1A27708}" type="pres">
      <dgm:prSet presAssocID="{0EC0D80F-F06D-4EAF-8843-DF9008E1DA8A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F7EE10FF-D285-49DD-8ED2-892D013BC7F2}" type="presOf" srcId="{220B6E06-92EC-45B7-B642-0503693F7B9C}" destId="{A3AC87A0-A16A-4162-BEE2-BA82CFFD2C43}" srcOrd="1" destOrd="0" presId="urn:microsoft.com/office/officeart/2005/8/layout/hList7"/>
    <dgm:cxn modelId="{7D5611B3-5D57-4294-9248-EEF13E312330}" type="presOf" srcId="{0EC0D80F-F06D-4EAF-8843-DF9008E1DA8A}" destId="{787FCA58-22DF-4815-A665-66EDC2033992}" srcOrd="1" destOrd="0" presId="urn:microsoft.com/office/officeart/2005/8/layout/hList7"/>
    <dgm:cxn modelId="{8A6EC480-DCFD-4ECB-829B-CE824A5CEBE6}" type="presOf" srcId="{B84E4C75-3847-41F6-8E11-C310FCF51F09}" destId="{CFFAF921-36BD-485D-94F5-CD2D6061D68D}" srcOrd="0" destOrd="0" presId="urn:microsoft.com/office/officeart/2005/8/layout/hList7"/>
    <dgm:cxn modelId="{2D4F2240-082A-406B-AE3A-EF3F94B21611}" type="presOf" srcId="{220B6E06-92EC-45B7-B642-0503693F7B9C}" destId="{72CD696C-2014-443C-AF16-673549ECF508}" srcOrd="0" destOrd="0" presId="urn:microsoft.com/office/officeart/2005/8/layout/hList7"/>
    <dgm:cxn modelId="{63B44428-072C-4107-9CD4-EC295D2DC389}" type="presOf" srcId="{94D31394-594E-43AD-B2D9-D6AD9172BAC9}" destId="{0941E85C-2481-4D47-89E6-8CC4CC1E0ECA}" srcOrd="0" destOrd="0" presId="urn:microsoft.com/office/officeart/2005/8/layout/hList7"/>
    <dgm:cxn modelId="{6C39EA2A-984C-4A69-A08F-F8F86C5CC8D8}" type="presOf" srcId="{B84E4C75-3847-41F6-8E11-C310FCF51F09}" destId="{BB593265-5E79-497E-8ACA-36047BBC579C}" srcOrd="1" destOrd="0" presId="urn:microsoft.com/office/officeart/2005/8/layout/hList7"/>
    <dgm:cxn modelId="{257D3769-F92F-43B3-A005-F837C88B25A3}" srcId="{94D31394-594E-43AD-B2D9-D6AD9172BAC9}" destId="{220B6E06-92EC-45B7-B642-0503693F7B9C}" srcOrd="0" destOrd="0" parTransId="{830662FC-ABF4-4907-A20E-6CBC474D9610}" sibTransId="{5ABFB260-7B12-4AC3-B147-7DD0490A342D}"/>
    <dgm:cxn modelId="{4A113F4E-D8AA-40EF-9922-864E04793AFB}" type="presOf" srcId="{0EC0D80F-F06D-4EAF-8843-DF9008E1DA8A}" destId="{3B2A7AF7-C3A3-4E2A-B8F8-37D912EEBE93}" srcOrd="0" destOrd="0" presId="urn:microsoft.com/office/officeart/2005/8/layout/hList7"/>
    <dgm:cxn modelId="{BFAF4C70-A747-479E-B421-78A441D43F8D}" srcId="{94D31394-594E-43AD-B2D9-D6AD9172BAC9}" destId="{B84E4C75-3847-41F6-8E11-C310FCF51F09}" srcOrd="2" destOrd="0" parTransId="{E49415EF-EA86-4307-AFB7-0488035FC3F2}" sibTransId="{17976E15-F930-44C3-B359-3FA88F328A26}"/>
    <dgm:cxn modelId="{CF8FBAC2-8CC2-488E-92F1-6FC6292185F0}" type="presOf" srcId="{17976E15-F930-44C3-B359-3FA88F328A26}" destId="{46BCEE5D-61CE-435D-A7AE-7BECC8B6F087}" srcOrd="0" destOrd="0" presId="urn:microsoft.com/office/officeart/2005/8/layout/hList7"/>
    <dgm:cxn modelId="{72F53EE3-D348-4BD3-AFD9-6BB876D5DE90}" type="presOf" srcId="{83819ACD-8E29-47AE-A6C5-BB7E06C8E3BD}" destId="{58C4EF57-85B8-4BB9-9AE2-7A930D23C510}" srcOrd="0" destOrd="0" presId="urn:microsoft.com/office/officeart/2005/8/layout/hList7"/>
    <dgm:cxn modelId="{D1BC05DE-A146-4AD1-9F06-ACFCFA85AFC0}" type="presOf" srcId="{D5C95B7A-1FE0-4147-BA4D-563C94FB20A3}" destId="{50F0864A-A264-407D-9939-C699C5C486DA}" srcOrd="0" destOrd="0" presId="urn:microsoft.com/office/officeart/2005/8/layout/hList7"/>
    <dgm:cxn modelId="{612E18A2-1C12-4551-BE98-FE643A31F239}" type="presOf" srcId="{5ABFB260-7B12-4AC3-B147-7DD0490A342D}" destId="{A9DFC6F7-E728-4390-8028-3192A37C5D28}" srcOrd="0" destOrd="0" presId="urn:microsoft.com/office/officeart/2005/8/layout/hList7"/>
    <dgm:cxn modelId="{58F2F352-7005-4B65-9748-D9F1FE8493C2}" type="presOf" srcId="{83819ACD-8E29-47AE-A6C5-BB7E06C8E3BD}" destId="{D6E16608-A776-4B6E-ABAA-E4D5A6DD9A5F}" srcOrd="1" destOrd="0" presId="urn:microsoft.com/office/officeart/2005/8/layout/hList7"/>
    <dgm:cxn modelId="{344A01A1-4CA5-4CC9-B6C3-F1BB89B5416E}" srcId="{94D31394-594E-43AD-B2D9-D6AD9172BAC9}" destId="{83819ACD-8E29-47AE-A6C5-BB7E06C8E3BD}" srcOrd="1" destOrd="0" parTransId="{08FC208C-117D-44F0-8A38-51FB6656B9FD}" sibTransId="{D5C95B7A-1FE0-4147-BA4D-563C94FB20A3}"/>
    <dgm:cxn modelId="{B8D11587-9C5F-4B3D-9CA7-8FB38A28DB1B}" srcId="{94D31394-594E-43AD-B2D9-D6AD9172BAC9}" destId="{0EC0D80F-F06D-4EAF-8843-DF9008E1DA8A}" srcOrd="3" destOrd="0" parTransId="{A9888000-4302-43F8-AFB4-1B60B1B66846}" sibTransId="{1D65D6F5-31EC-42E2-AAE4-51DFADE4BE3F}"/>
    <dgm:cxn modelId="{0F5AB747-5B54-42E6-B422-3E54ACBF542D}" type="presParOf" srcId="{0941E85C-2481-4D47-89E6-8CC4CC1E0ECA}" destId="{61F97A30-A988-4090-974D-72C6E8B3740C}" srcOrd="0" destOrd="0" presId="urn:microsoft.com/office/officeart/2005/8/layout/hList7"/>
    <dgm:cxn modelId="{D564471D-9E22-4E77-8064-D99FC53AB98B}" type="presParOf" srcId="{0941E85C-2481-4D47-89E6-8CC4CC1E0ECA}" destId="{8F28DBA5-54FB-4C7E-AB75-E8567F333306}" srcOrd="1" destOrd="0" presId="urn:microsoft.com/office/officeart/2005/8/layout/hList7"/>
    <dgm:cxn modelId="{DAC3C990-A89D-4244-A49F-6D92198773AC}" type="presParOf" srcId="{8F28DBA5-54FB-4C7E-AB75-E8567F333306}" destId="{5B473DD1-8852-4D56-9673-59AD011500DF}" srcOrd="0" destOrd="0" presId="urn:microsoft.com/office/officeart/2005/8/layout/hList7"/>
    <dgm:cxn modelId="{4B7FFB57-3E74-4D5C-AD0E-3A52CB31B865}" type="presParOf" srcId="{5B473DD1-8852-4D56-9673-59AD011500DF}" destId="{72CD696C-2014-443C-AF16-673549ECF508}" srcOrd="0" destOrd="0" presId="urn:microsoft.com/office/officeart/2005/8/layout/hList7"/>
    <dgm:cxn modelId="{1D55D6D8-50D0-4401-9B6F-1303D4217743}" type="presParOf" srcId="{5B473DD1-8852-4D56-9673-59AD011500DF}" destId="{A3AC87A0-A16A-4162-BEE2-BA82CFFD2C43}" srcOrd="1" destOrd="0" presId="urn:microsoft.com/office/officeart/2005/8/layout/hList7"/>
    <dgm:cxn modelId="{223D15BA-7554-4332-AC22-B96486F2FAB7}" type="presParOf" srcId="{5B473DD1-8852-4D56-9673-59AD011500DF}" destId="{7DB54E58-064A-473B-BEBF-7E109B646F55}" srcOrd="2" destOrd="0" presId="urn:microsoft.com/office/officeart/2005/8/layout/hList7"/>
    <dgm:cxn modelId="{7706C9C5-572C-4AC2-A59D-17EC764B5B1E}" type="presParOf" srcId="{5B473DD1-8852-4D56-9673-59AD011500DF}" destId="{D466A23E-BFB6-43E5-83C8-25F7EA66F721}" srcOrd="3" destOrd="0" presId="urn:microsoft.com/office/officeart/2005/8/layout/hList7"/>
    <dgm:cxn modelId="{BC3335C5-D0F0-4CEA-A45C-5E4B962ADFA3}" type="presParOf" srcId="{8F28DBA5-54FB-4C7E-AB75-E8567F333306}" destId="{A9DFC6F7-E728-4390-8028-3192A37C5D28}" srcOrd="1" destOrd="0" presId="urn:microsoft.com/office/officeart/2005/8/layout/hList7"/>
    <dgm:cxn modelId="{6D1E4698-D689-48E1-99E0-1570F5315524}" type="presParOf" srcId="{8F28DBA5-54FB-4C7E-AB75-E8567F333306}" destId="{C5DCF76A-2724-4513-A556-DE5CD80C60C6}" srcOrd="2" destOrd="0" presId="urn:microsoft.com/office/officeart/2005/8/layout/hList7"/>
    <dgm:cxn modelId="{8E26796D-80F2-4F1A-B010-11DBCE62EF9A}" type="presParOf" srcId="{C5DCF76A-2724-4513-A556-DE5CD80C60C6}" destId="{58C4EF57-85B8-4BB9-9AE2-7A930D23C510}" srcOrd="0" destOrd="0" presId="urn:microsoft.com/office/officeart/2005/8/layout/hList7"/>
    <dgm:cxn modelId="{582D4345-6A83-461B-9A1D-B13E51502D14}" type="presParOf" srcId="{C5DCF76A-2724-4513-A556-DE5CD80C60C6}" destId="{D6E16608-A776-4B6E-ABAA-E4D5A6DD9A5F}" srcOrd="1" destOrd="0" presId="urn:microsoft.com/office/officeart/2005/8/layout/hList7"/>
    <dgm:cxn modelId="{A25385A7-11EA-4771-88AE-427289113ADD}" type="presParOf" srcId="{C5DCF76A-2724-4513-A556-DE5CD80C60C6}" destId="{9F3C18C0-77E7-4E4B-9B7A-56DC8DF320B2}" srcOrd="2" destOrd="0" presId="urn:microsoft.com/office/officeart/2005/8/layout/hList7"/>
    <dgm:cxn modelId="{48CAFB3C-75CD-4B86-A659-C18A5913152D}" type="presParOf" srcId="{C5DCF76A-2724-4513-A556-DE5CD80C60C6}" destId="{CCEFC429-EA2C-4D4E-9E8B-18E018437628}" srcOrd="3" destOrd="0" presId="urn:microsoft.com/office/officeart/2005/8/layout/hList7"/>
    <dgm:cxn modelId="{593914F6-0D84-4F32-BC30-601F60BCE93C}" type="presParOf" srcId="{8F28DBA5-54FB-4C7E-AB75-E8567F333306}" destId="{50F0864A-A264-407D-9939-C699C5C486DA}" srcOrd="3" destOrd="0" presId="urn:microsoft.com/office/officeart/2005/8/layout/hList7"/>
    <dgm:cxn modelId="{C2CC5202-1D14-4DBF-BD69-BDCA434C65C6}" type="presParOf" srcId="{8F28DBA5-54FB-4C7E-AB75-E8567F333306}" destId="{0F029F4D-54BA-45F9-A4BD-FDF792A12839}" srcOrd="4" destOrd="0" presId="urn:microsoft.com/office/officeart/2005/8/layout/hList7"/>
    <dgm:cxn modelId="{28A2F0D3-4534-4529-B1AD-A496C9496841}" type="presParOf" srcId="{0F029F4D-54BA-45F9-A4BD-FDF792A12839}" destId="{CFFAF921-36BD-485D-94F5-CD2D6061D68D}" srcOrd="0" destOrd="0" presId="urn:microsoft.com/office/officeart/2005/8/layout/hList7"/>
    <dgm:cxn modelId="{707ECCC2-DDB8-43B9-B282-3D8E59E97E0F}" type="presParOf" srcId="{0F029F4D-54BA-45F9-A4BD-FDF792A12839}" destId="{BB593265-5E79-497E-8ACA-36047BBC579C}" srcOrd="1" destOrd="0" presId="urn:microsoft.com/office/officeart/2005/8/layout/hList7"/>
    <dgm:cxn modelId="{84FCEB56-9F93-4338-A8C0-132EE5AFE2D5}" type="presParOf" srcId="{0F029F4D-54BA-45F9-A4BD-FDF792A12839}" destId="{5FA61D61-6E1F-4C3B-AED1-54F96350D004}" srcOrd="2" destOrd="0" presId="urn:microsoft.com/office/officeart/2005/8/layout/hList7"/>
    <dgm:cxn modelId="{7D696B88-8BA4-424E-89C5-0F1476469DFC}" type="presParOf" srcId="{0F029F4D-54BA-45F9-A4BD-FDF792A12839}" destId="{17CC4E1A-0D91-433C-83BA-87926450CE78}" srcOrd="3" destOrd="0" presId="urn:microsoft.com/office/officeart/2005/8/layout/hList7"/>
    <dgm:cxn modelId="{4BDD3A82-6CE1-4638-8EB5-405B6A990E5E}" type="presParOf" srcId="{8F28DBA5-54FB-4C7E-AB75-E8567F333306}" destId="{46BCEE5D-61CE-435D-A7AE-7BECC8B6F087}" srcOrd="5" destOrd="0" presId="urn:microsoft.com/office/officeart/2005/8/layout/hList7"/>
    <dgm:cxn modelId="{1C73AF66-D961-4EA6-A047-548AB7DC8A12}" type="presParOf" srcId="{8F28DBA5-54FB-4C7E-AB75-E8567F333306}" destId="{8CD8F410-20A1-4E6B-94DD-0E0B054DD2BD}" srcOrd="6" destOrd="0" presId="urn:microsoft.com/office/officeart/2005/8/layout/hList7"/>
    <dgm:cxn modelId="{71FD1295-A82A-4FDD-9480-9C568A27AEF6}" type="presParOf" srcId="{8CD8F410-20A1-4E6B-94DD-0E0B054DD2BD}" destId="{3B2A7AF7-C3A3-4E2A-B8F8-37D912EEBE93}" srcOrd="0" destOrd="0" presId="urn:microsoft.com/office/officeart/2005/8/layout/hList7"/>
    <dgm:cxn modelId="{F620E17D-1FFD-4443-8CBF-36813F19A889}" type="presParOf" srcId="{8CD8F410-20A1-4E6B-94DD-0E0B054DD2BD}" destId="{787FCA58-22DF-4815-A665-66EDC2033992}" srcOrd="1" destOrd="0" presId="urn:microsoft.com/office/officeart/2005/8/layout/hList7"/>
    <dgm:cxn modelId="{0B223879-3934-4C21-AFC0-9EAC2FA2E2F1}" type="presParOf" srcId="{8CD8F410-20A1-4E6B-94DD-0E0B054DD2BD}" destId="{EC955FC2-183A-4405-9449-469AA2F1BD3B}" srcOrd="2" destOrd="0" presId="urn:microsoft.com/office/officeart/2005/8/layout/hList7"/>
    <dgm:cxn modelId="{E493B763-3402-4849-BD93-D571CDAB3A5F}" type="presParOf" srcId="{8CD8F410-20A1-4E6B-94DD-0E0B054DD2BD}" destId="{8C0C0059-0A86-4751-8C96-4069B1A27708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42EA7-BCE1-469A-A46B-19D4AF021B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A227D-FD1C-448E-A97C-8B5E1F144D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DD078-2AFD-4C31-B307-8929CB75EFE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2F4-06C9-42A5-A028-1135FFD9B76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5148-80BC-4C03-9025-04B394EA00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483F5-4C63-4F3F-A2CA-556245DF7C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51F15-F517-4A0E-9A17-F7A5606827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B335B-5A70-434D-91BE-5937C13DB0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A13E5-7B66-4431-933F-9DCACBEA34C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B536-B465-406A-B124-F1CF1FF511A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37006-D61C-4DDC-9224-A7EB70141CA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622DF-59D9-4EE0-B7BB-9A54551102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</p:grpSp>
      <p:sp>
        <p:nvSpPr>
          <p:cNvPr id="515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515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515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D58443-BBF8-43F7-BBE6-E22A0A866F9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3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ozbkCi-l0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PRESENTA&#199;&#195;O%20OCB%20MT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RvdFm0b2N8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20.xml"/><Relationship Id="rId7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5" Type="http://schemas.openxmlformats.org/officeDocument/2006/relationships/slide" Target="slide22.xml"/><Relationship Id="rId4" Type="http://schemas.openxmlformats.org/officeDocument/2006/relationships/slide" Target="slide21.xml"/><Relationship Id="rId9" Type="http://schemas.openxmlformats.org/officeDocument/2006/relationships/slide" Target="slide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7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12" Type="http://schemas.openxmlformats.org/officeDocument/2006/relationships/hyperlink" Target="https://www.strategiadonor.com.br/captacao/wwfbrasil/mn_formularios/validar_form.asp?idFormulario=16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1.jpeg"/><Relationship Id="rId10" Type="http://schemas.openxmlformats.org/officeDocument/2006/relationships/image" Target="../media/image25.jpeg"/><Relationship Id="rId4" Type="http://schemas.openxmlformats.org/officeDocument/2006/relationships/image" Target="../media/image20.png"/><Relationship Id="rId9" Type="http://schemas.openxmlformats.org/officeDocument/2006/relationships/hyperlink" Target="http://www.icv.org.br/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Subtítulo 2"/>
          <p:cNvSpPr txBox="1">
            <a:spLocks/>
          </p:cNvSpPr>
          <p:nvPr/>
        </p:nvSpPr>
        <p:spPr bwMode="auto">
          <a:xfrm>
            <a:off x="214313" y="1285875"/>
            <a:ext cx="8715375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AULA </a:t>
            </a:r>
            <a:r>
              <a:rPr lang="pt-BR" sz="2800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 </a:t>
            </a:r>
            <a:r>
              <a:rPr lang="pt-BR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– Cooperativismo e Associativismo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pt-BR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PROFESSOR: </a:t>
            </a:r>
            <a:r>
              <a:rPr lang="pt-BR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João Paulo Rocha de Miranda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Advogado (UFMT) e  </a:t>
            </a:r>
            <a:r>
              <a:rPr lang="pt-BR" sz="1700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Zootecnista</a:t>
            </a:r>
            <a:r>
              <a:rPr lang="pt-BR" sz="17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(UFSM)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Mestre em Direito Agroambiental (UFMT)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Especialista em Sociedade e Desenvolvimento Regional (UFMT)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Especialista em Direito Ambiental e desenvolvimento Sustentável (FESPMP-MT/UNIC)</a:t>
            </a:r>
          </a:p>
          <a:p>
            <a:r>
              <a:rPr lang="pt-BR" sz="1600" dirty="0" smtClean="0"/>
              <a:t>Membro Comissão Meio Ambiente OAB-MT</a:t>
            </a:r>
          </a:p>
          <a:p>
            <a:r>
              <a:rPr lang="pt-BR" sz="1600" dirty="0" smtClean="0"/>
              <a:t>Membro da Comissão Nacional de Saúde Ambiental do CFMVZ</a:t>
            </a:r>
          </a:p>
          <a:p>
            <a:r>
              <a:rPr lang="pt-BR" sz="1600" dirty="0" smtClean="0"/>
              <a:t>Presidente da Comissão de Saúde Ambiental e Animais Silvestres do CRMV-MT</a:t>
            </a:r>
            <a:endParaRPr lang="pt-BR" sz="1700" kern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CONTATOS: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E-mail</a:t>
            </a: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hlinkClick r:id="rId3"/>
              </a:rPr>
              <a:t>jpr.miranda@gmail.com</a:t>
            </a: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Skype</a:t>
            </a: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pt-BR" sz="17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jpr</a:t>
            </a: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  <a:r>
              <a:rPr lang="pt-BR" sz="17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miranda</a:t>
            </a: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Blog: </a:t>
            </a:r>
            <a:r>
              <a:rPr lang="pt-BR" sz="17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hlinkClick r:id="rId4"/>
              </a:rPr>
              <a:t>http://professormiranda.blogspot.com/</a:t>
            </a:r>
            <a:endParaRPr lang="pt-BR" sz="17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pt-BR" sz="13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0" y="214313"/>
            <a:ext cx="9144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Disciplinas: Direito Ambiental</a:t>
            </a:r>
            <a:br>
              <a:rPr lang="pt-BR" sz="32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BR" sz="32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Direito Agrário</a:t>
            </a:r>
            <a:endParaRPr lang="pt-BR" sz="32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293" name="CaixaDeTexto 6"/>
          <p:cNvSpPr txBox="1">
            <a:spLocks noChangeArrowheads="1"/>
          </p:cNvSpPr>
          <p:nvPr/>
        </p:nvSpPr>
        <p:spPr bwMode="auto">
          <a:xfrm>
            <a:off x="214313" y="1071563"/>
            <a:ext cx="89296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ROCHDALE SOCIETY OF EQUITABLE PIONEERS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Fundada em 24/10/1844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Cooperativa de consumo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Fundada na cidade Rochdale, Inglaterra, por tecelões :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27 homens;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1 mulher.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INÍCIO DO COOPERATIVISMO NO BRASIL</a:t>
            </a:r>
          </a:p>
        </p:txBody>
      </p:sp>
      <p:sp>
        <p:nvSpPr>
          <p:cNvPr id="13318" name="CaixaDeTexto 6"/>
          <p:cNvSpPr txBox="1">
            <a:spLocks noChangeArrowheads="1"/>
          </p:cNvSpPr>
          <p:nvPr/>
        </p:nvSpPr>
        <p:spPr bwMode="auto">
          <a:xfrm>
            <a:off x="357188" y="1857375"/>
            <a:ext cx="84296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1884 – Cooperativa de Consumo da Fábrica Camaragibe – São Lourenço da Mata (PE)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1891 – Associação Cooperativa dos Empregados da Cia. Telefônica – Limeira (SP)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1902 – 1ª Caixa Rural Raiffensen – Nova Petrópolis (RS)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 MODERNO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COOPERATIVISMO BRASILEIRO</a:t>
            </a:r>
          </a:p>
        </p:txBody>
      </p:sp>
      <p:sp>
        <p:nvSpPr>
          <p:cNvPr id="14342" name="CaixaDeTexto 9"/>
          <p:cNvSpPr txBox="1">
            <a:spLocks noChangeArrowheads="1"/>
          </p:cNvSpPr>
          <p:nvPr/>
        </p:nvSpPr>
        <p:spPr bwMode="auto">
          <a:xfrm>
            <a:off x="1500188" y="6215063"/>
            <a:ext cx="6286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hlinkClick r:id="rId3"/>
              </a:rPr>
              <a:t>http://www.youtube.com/watch?v=AozbkCi-l0Y</a:t>
            </a:r>
            <a:endParaRPr lang="pt-BR"/>
          </a:p>
        </p:txBody>
      </p:sp>
      <p:pic>
        <p:nvPicPr>
          <p:cNvPr id="14343" name="Picture 2" descr="http://www.ocb-al.coop.br/admin/imagem/cooperativism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1571625"/>
            <a:ext cx="5238750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SITUAÇÃO ATUAL DO COOPERATIVISMO</a:t>
            </a:r>
          </a:p>
        </p:txBody>
      </p:sp>
      <p:sp>
        <p:nvSpPr>
          <p:cNvPr id="15366" name="CaixaDeTexto 6"/>
          <p:cNvSpPr txBox="1">
            <a:spLocks noChangeArrowheads="1"/>
          </p:cNvSpPr>
          <p:nvPr/>
        </p:nvSpPr>
        <p:spPr bwMode="auto">
          <a:xfrm>
            <a:off x="2714625" y="5857875"/>
            <a:ext cx="4500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hlinkClick r:id="rId3" action="ppaction://hlinkfile"/>
              </a:rPr>
              <a:t>APRESENTAÇÃO OCB MT.pdf</a:t>
            </a:r>
            <a:endParaRPr lang="pt-BR"/>
          </a:p>
        </p:txBody>
      </p:sp>
      <p:pic>
        <p:nvPicPr>
          <p:cNvPr id="15367" name="Picture 8" descr="http://www.primato.com.br/img/oc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285875"/>
            <a:ext cx="7726362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9" name="CaixaDeTexto 8"/>
          <p:cNvSpPr txBox="1">
            <a:spLocks noChangeArrowheads="1"/>
          </p:cNvSpPr>
          <p:nvPr/>
        </p:nvSpPr>
        <p:spPr bwMode="auto">
          <a:xfrm>
            <a:off x="285750" y="621506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FONTE: OCB -GO</a:t>
            </a:r>
          </a:p>
        </p:txBody>
      </p:sp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213" y="785813"/>
            <a:ext cx="82835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475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CaixaDeTexto 8"/>
          <p:cNvSpPr txBox="1">
            <a:spLocks noChangeArrowheads="1"/>
          </p:cNvSpPr>
          <p:nvPr/>
        </p:nvSpPr>
        <p:spPr bwMode="auto">
          <a:xfrm>
            <a:off x="2143125" y="6286500"/>
            <a:ext cx="5357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hlinkClick r:id="rId4"/>
              </a:rPr>
              <a:t>http://www.youtube.com/watch?v=RvdFm0b2N8E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MARCO LEGAL DAS COOPERATIVAS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928688"/>
            <a:ext cx="9144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b="1" dirty="0">
                <a:latin typeface="+mn-lt"/>
              </a:rPr>
              <a:t> </a:t>
            </a:r>
            <a:r>
              <a:rPr lang="pt-BR" sz="2800" dirty="0">
                <a:latin typeface="+mn-lt"/>
              </a:rPr>
              <a:t>Decreto n⁰ 979, de 06/01/1903 → Sindicato profissionais da agricultura e ind. Rurais;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 Decreto n⁰ 1.637, de 05/01/1907 → Cria sindicatos profissionais e sociedades cooperativas;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Decreto n⁰ 22.239, de 19/12/1932 → sociedades de pessoas e não de capital, de forma jurídica </a:t>
            </a:r>
            <a:r>
              <a:rPr lang="pt-BR" sz="2800" i="1" dirty="0" err="1">
                <a:latin typeface="+mn-lt"/>
                <a:hlinkClick r:id="rId3" action="ppaction://hlinksldjump"/>
              </a:rPr>
              <a:t>sui</a:t>
            </a:r>
            <a:r>
              <a:rPr lang="pt-BR" sz="2800" i="1" dirty="0">
                <a:latin typeface="+mn-lt"/>
                <a:hlinkClick r:id="rId3" action="ppaction://hlinksldjump"/>
              </a:rPr>
              <a:t> </a:t>
            </a:r>
            <a:r>
              <a:rPr lang="pt-BR" sz="2800" i="1" dirty="0" err="1">
                <a:latin typeface="+mn-lt"/>
                <a:hlinkClick r:id="rId3" action="ppaction://hlinksldjump"/>
              </a:rPr>
              <a:t>generis</a:t>
            </a:r>
            <a:r>
              <a:rPr lang="pt-BR" sz="2800" i="1" dirty="0">
                <a:latin typeface="+mn-lt"/>
              </a:rPr>
              <a:t>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i="1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i="1" dirty="0">
                <a:latin typeface="+mn-lt"/>
              </a:rPr>
              <a:t> </a:t>
            </a:r>
            <a:r>
              <a:rPr lang="pt-BR" sz="2800" dirty="0">
                <a:latin typeface="+mn-lt"/>
              </a:rPr>
              <a:t>ET - Lei </a:t>
            </a:r>
            <a:r>
              <a:rPr lang="pt-BR" sz="2800" dirty="0"/>
              <a:t>n⁰ </a:t>
            </a:r>
            <a:r>
              <a:rPr lang="pt-BR" sz="2800" dirty="0">
                <a:latin typeface="+mn-lt"/>
              </a:rPr>
              <a:t>4.504, de 30/11/1964 (</a:t>
            </a:r>
            <a:r>
              <a:rPr lang="pt-BR" sz="2800" dirty="0" err="1">
                <a:latin typeface="+mn-lt"/>
              </a:rPr>
              <a:t>arts</a:t>
            </a:r>
            <a:r>
              <a:rPr lang="pt-BR" sz="2800" dirty="0">
                <a:latin typeface="+mn-lt"/>
              </a:rPr>
              <a:t>. 79 e 80) </a:t>
            </a:r>
            <a:r>
              <a:rPr lang="pt-BR" sz="2800" dirty="0">
                <a:latin typeface="Calibri"/>
              </a:rPr>
              <a:t>→ Rompe com o cooperativismo tradicional → Reduzindo apenas às Cooperativas Integrais de Reforma Agrária (</a:t>
            </a:r>
            <a:r>
              <a:rPr lang="pt-BR" sz="2800" dirty="0">
                <a:latin typeface="Calibri"/>
                <a:hlinkClick r:id="rId4" action="ppaction://hlinksldjump"/>
              </a:rPr>
              <a:t>CIRA</a:t>
            </a:r>
            <a:r>
              <a:rPr lang="pt-BR" sz="2800" dirty="0">
                <a:latin typeface="Calibri"/>
              </a:rPr>
              <a:t>)</a:t>
            </a: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MARCO LEGAL DAS COOPERATIVAS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642938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b="1" dirty="0">
                <a:latin typeface="+mn-lt"/>
              </a:rPr>
              <a:t> </a:t>
            </a:r>
            <a:r>
              <a:rPr lang="pt-BR" sz="2800" dirty="0">
                <a:latin typeface="+mn-lt"/>
              </a:rPr>
              <a:t>Decreto-Lei nº 59, de 21/11/1966 → Define a </a:t>
            </a:r>
            <a:r>
              <a:rPr lang="pt-BR" sz="2800" dirty="0">
                <a:latin typeface="+mn-lt"/>
                <a:hlinkClick r:id="rId3" action="ppaction://hlinksldjump"/>
              </a:rPr>
              <a:t>política nacional de cooperativismo</a:t>
            </a:r>
            <a:r>
              <a:rPr lang="pt-BR" sz="2800" dirty="0">
                <a:latin typeface="+mn-lt"/>
              </a:rPr>
              <a:t>, cria o </a:t>
            </a:r>
            <a:r>
              <a:rPr lang="pt-BR" sz="2800" dirty="0">
                <a:latin typeface="+mn-lt"/>
                <a:hlinkClick r:id="rId4" action="ppaction://hlinksldjump"/>
              </a:rPr>
              <a:t>Conselho Nacional do Cooperativismo</a:t>
            </a: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Lei n⁰ 5.764, de 16/12/1971 → Disciplina </a:t>
            </a:r>
            <a:r>
              <a:rPr lang="pt-BR" sz="2800" dirty="0">
                <a:latin typeface="+mn-lt"/>
                <a:hlinkClick r:id="rId5" action="ppaction://hlinksldjump"/>
              </a:rPr>
              <a:t>sociedades cooperativas</a:t>
            </a:r>
            <a:endParaRPr lang="pt-BR" sz="2800" dirty="0">
              <a:latin typeface="+mn-lt"/>
            </a:endParaRP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CF/88 criou 3 </a:t>
            </a:r>
            <a:r>
              <a:rPr lang="pt-BR" sz="2800" dirty="0">
                <a:latin typeface="+mn-lt"/>
                <a:hlinkClick r:id="rId6" action="ppaction://hlinksldjump"/>
              </a:rPr>
              <a:t>regras de proteção ao cooperativismo</a:t>
            </a:r>
            <a:r>
              <a:rPr lang="pt-BR" sz="2800" dirty="0">
                <a:latin typeface="+mn-lt"/>
              </a:rPr>
              <a:t> e inseriu o cooperativismo como instrumento da </a:t>
            </a:r>
            <a:r>
              <a:rPr lang="pt-BR" sz="2800" dirty="0">
                <a:latin typeface="+mn-lt"/>
                <a:hlinkClick r:id="rId7" action="ppaction://hlinksldjump"/>
              </a:rPr>
              <a:t>Política Agrícola</a:t>
            </a: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Lei Agrícola - Lei n⁰ 8.171, de 17/01/1991 → Cooperativismo e associativismo = </a:t>
            </a:r>
            <a:r>
              <a:rPr lang="pt-BR" sz="2800" dirty="0">
                <a:latin typeface="+mn-lt"/>
                <a:hlinkClick r:id="rId8" action="ppaction://hlinksldjump"/>
              </a:rPr>
              <a:t>instrumento da política agrícola</a:t>
            </a:r>
            <a:endParaRPr lang="pt-BR" sz="2800" dirty="0">
              <a:latin typeface="+mn-lt"/>
            </a:endParaRPr>
          </a:p>
        </p:txBody>
      </p:sp>
      <p:sp>
        <p:nvSpPr>
          <p:cNvPr id="19463" name="CaixaDeTexto 7"/>
          <p:cNvSpPr txBox="1">
            <a:spLocks noChangeArrowheads="1"/>
          </p:cNvSpPr>
          <p:nvPr/>
        </p:nvSpPr>
        <p:spPr bwMode="auto">
          <a:xfrm>
            <a:off x="5357813" y="6488113"/>
            <a:ext cx="3786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400">
                <a:hlinkClick r:id="rId9" action="ppaction://hlinksldjump"/>
              </a:rPr>
              <a:t>FASES DO COOPERATIVISMO</a:t>
            </a:r>
            <a:endParaRPr lang="pt-BR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2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⁰, </a:t>
            </a:r>
            <a:r>
              <a:rPr lang="pt-BR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caput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Decreto n⁰ 22.239/1932</a:t>
            </a:r>
            <a:r>
              <a:rPr lang="pt-BR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endParaRPr lang="pt-BR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357313"/>
            <a:ext cx="8501063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/>
              <a:t>Art. 2º As </a:t>
            </a:r>
            <a:r>
              <a:rPr lang="pt-BR" sz="2800" b="1" u="sng" dirty="0"/>
              <a:t>sociedades cooperativas</a:t>
            </a:r>
            <a:r>
              <a:rPr lang="pt-BR" sz="2800" dirty="0"/>
              <a:t>, qualquer que seja a sua natureza, civil ou mercantil, são </a:t>
            </a:r>
            <a:r>
              <a:rPr lang="pt-BR" sz="2800" b="1" u="sng" dirty="0"/>
              <a:t>sociedades de </a:t>
            </a:r>
            <a:r>
              <a:rPr lang="pt-BR" sz="2800" b="1" u="sng" dirty="0" err="1"/>
              <a:t>pessôas</a:t>
            </a:r>
            <a:r>
              <a:rPr lang="pt-BR" sz="2800" dirty="0"/>
              <a:t> e </a:t>
            </a:r>
            <a:r>
              <a:rPr lang="pt-BR" sz="2800" b="1" u="sng" dirty="0"/>
              <a:t>não de capitais</a:t>
            </a:r>
            <a:r>
              <a:rPr lang="pt-BR" sz="2800" dirty="0"/>
              <a:t>, de </a:t>
            </a:r>
            <a:r>
              <a:rPr lang="pt-BR" sz="2800" b="1" u="sng" dirty="0" err="1"/>
              <a:t>fórma</a:t>
            </a:r>
            <a:r>
              <a:rPr lang="pt-BR" sz="2800" b="1" u="sng" dirty="0"/>
              <a:t> </a:t>
            </a:r>
            <a:r>
              <a:rPr lang="pt-BR" sz="2800" b="1" u="sng" dirty="0" err="1"/>
              <a:t>juridica</a:t>
            </a:r>
            <a:r>
              <a:rPr lang="pt-BR" sz="2800" b="1" u="sng" dirty="0"/>
              <a:t> </a:t>
            </a:r>
            <a:r>
              <a:rPr lang="pt-BR" sz="2800" b="1" u="sng" dirty="0" err="1"/>
              <a:t>sui-generis</a:t>
            </a:r>
            <a:r>
              <a:rPr lang="pt-BR" sz="2800" dirty="0"/>
              <a:t>, que se distinguem das demais sociedades pelos pontos </a:t>
            </a:r>
            <a:r>
              <a:rPr lang="pt-BR" sz="2800" dirty="0" err="1"/>
              <a:t>caracteristicos</a:t>
            </a:r>
            <a:r>
              <a:rPr lang="pt-BR" sz="2800" dirty="0"/>
              <a:t> que se seguem, não podendo os estatutos consignar disposições que os infrinjam:  </a:t>
            </a:r>
            <a:br>
              <a:rPr lang="pt-BR" sz="2800" dirty="0"/>
            </a:br>
            <a:r>
              <a:rPr lang="pt-BR" sz="2800" dirty="0"/>
              <a:t>(...)</a:t>
            </a:r>
            <a:endParaRPr lang="pt-BR" sz="2800" dirty="0">
              <a:latin typeface="+mn-lt"/>
            </a:endParaRPr>
          </a:p>
        </p:txBody>
      </p:sp>
      <p:sp>
        <p:nvSpPr>
          <p:cNvPr id="20487" name="CaixaDeTexto 9"/>
          <p:cNvSpPr txBox="1">
            <a:spLocks noChangeArrowheads="1"/>
          </p:cNvSpPr>
          <p:nvPr/>
        </p:nvSpPr>
        <p:spPr bwMode="auto">
          <a:xfrm>
            <a:off x="6858000" y="6357938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79, </a:t>
            </a:r>
            <a:r>
              <a:rPr lang="pt-BR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caput,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Estatuto da Terra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785938"/>
            <a:ext cx="85725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Art. 79. A </a:t>
            </a:r>
            <a:r>
              <a:rPr lang="pt-BR" sz="2800" b="1" u="sng" dirty="0">
                <a:latin typeface="+mn-lt"/>
              </a:rPr>
              <a:t>Cooperativa Integral de Reforma Agrária</a:t>
            </a:r>
            <a:r>
              <a:rPr lang="pt-BR" sz="2800" dirty="0">
                <a:latin typeface="+mn-lt"/>
              </a:rPr>
              <a:t> (CIRA) contará com a </a:t>
            </a:r>
            <a:r>
              <a:rPr lang="pt-BR" sz="2800" b="1" u="sng" dirty="0">
                <a:latin typeface="+mn-lt"/>
              </a:rPr>
              <a:t>contribuição financeira</a:t>
            </a:r>
            <a:r>
              <a:rPr lang="pt-BR" sz="2800" dirty="0">
                <a:latin typeface="+mn-lt"/>
              </a:rPr>
              <a:t> do Poder Público, através do </a:t>
            </a:r>
            <a:r>
              <a:rPr lang="pt-BR" sz="2800" b="1" u="sng" dirty="0">
                <a:latin typeface="+mn-lt"/>
              </a:rPr>
              <a:t>Instituto Brasileiro de Reforma Agrária</a:t>
            </a:r>
            <a:r>
              <a:rPr lang="pt-BR" sz="2800" dirty="0">
                <a:latin typeface="+mn-lt"/>
              </a:rPr>
              <a:t>, durante o período de implantação dos respectivos projetos.</a:t>
            </a:r>
          </a:p>
        </p:txBody>
      </p:sp>
      <p:sp>
        <p:nvSpPr>
          <p:cNvPr id="21511" name="CaixaDeTexto 6"/>
          <p:cNvSpPr txBox="1">
            <a:spLocks noChangeArrowheads="1"/>
          </p:cNvSpPr>
          <p:nvPr/>
        </p:nvSpPr>
        <p:spPr bwMode="auto">
          <a:xfrm>
            <a:off x="7286625" y="6357938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4313" y="500063"/>
            <a:ext cx="87153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3200"/>
              <a:t>Art. 73. </a:t>
            </a:r>
            <a:r>
              <a:rPr lang="pt-BR" sz="3200" b="1" u="sng"/>
              <a:t>Dentro das diretrizes</a:t>
            </a:r>
            <a:r>
              <a:rPr lang="pt-BR" sz="3200"/>
              <a:t> fixadas para a </a:t>
            </a:r>
            <a:r>
              <a:rPr lang="pt-BR" sz="3200" b="1" u="sng"/>
              <a:t>política de desenvolvimento rural</a:t>
            </a:r>
            <a:r>
              <a:rPr lang="pt-BR" sz="3200"/>
              <a:t>, com o fim de prestar assistência social, técnica e fomentista e de estimular a produção agropecuária, de forma a que ela atenda não só ao consumo nacional, mas também à possibilidade de obtenção de excedentes exportáveis, </a:t>
            </a:r>
            <a:r>
              <a:rPr lang="pt-BR" sz="3200" b="1" u="sng"/>
              <a:t>serão mobilizados, entre outros, os seguintes meios</a:t>
            </a:r>
            <a:r>
              <a:rPr lang="pt-BR" sz="3200"/>
              <a:t>:</a:t>
            </a:r>
          </a:p>
          <a:p>
            <a:pPr algn="just"/>
            <a:r>
              <a:rPr lang="pt-BR" sz="3200"/>
              <a:t>(...)</a:t>
            </a:r>
          </a:p>
          <a:p>
            <a:pPr algn="just"/>
            <a:r>
              <a:rPr lang="pt-BR" sz="3200" b="1" u="sng"/>
              <a:t>V - cooperativismo;</a:t>
            </a:r>
          </a:p>
          <a:p>
            <a:pPr algn="just"/>
            <a:r>
              <a:rPr lang="pt-BR" sz="3200"/>
              <a:t>(...)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2938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73, ET – DIRETRIZES: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1º, </a:t>
            </a:r>
            <a:r>
              <a:rPr lang="pt-BR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caput,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Decreto Lei n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 59/1966</a:t>
            </a:r>
            <a:endParaRPr lang="pt-BR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14313" y="1643063"/>
            <a:ext cx="8643937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Art. 1º </a:t>
            </a:r>
            <a:r>
              <a:rPr lang="pt-BR" sz="2800" b="1" u="sng" dirty="0">
                <a:latin typeface="+mn-lt"/>
              </a:rPr>
              <a:t>Compreende-se</a:t>
            </a:r>
            <a:r>
              <a:rPr lang="pt-BR" sz="2800" dirty="0">
                <a:latin typeface="+mn-lt"/>
              </a:rPr>
              <a:t> como </a:t>
            </a:r>
            <a:r>
              <a:rPr lang="pt-BR" sz="2800" b="1" u="sng" dirty="0">
                <a:latin typeface="+mn-lt"/>
              </a:rPr>
              <a:t>política nacional de cooperativismo</a:t>
            </a:r>
            <a:r>
              <a:rPr lang="pt-BR" sz="2800" dirty="0">
                <a:latin typeface="+mn-lt"/>
              </a:rPr>
              <a:t> a atividade decorrente de </a:t>
            </a:r>
            <a:r>
              <a:rPr lang="pt-BR" sz="2800" b="1" u="sng" dirty="0">
                <a:latin typeface="+mn-lt"/>
              </a:rPr>
              <a:t>todas</a:t>
            </a:r>
            <a:r>
              <a:rPr lang="pt-BR" sz="2800" dirty="0">
                <a:latin typeface="+mn-lt"/>
              </a:rPr>
              <a:t> as </a:t>
            </a:r>
            <a:r>
              <a:rPr lang="pt-BR" sz="2800" b="1" u="sng" dirty="0">
                <a:latin typeface="+mn-lt"/>
              </a:rPr>
              <a:t>iniciativas ligadas</a:t>
            </a:r>
            <a:r>
              <a:rPr lang="pt-BR" sz="2800" dirty="0">
                <a:latin typeface="+mn-lt"/>
              </a:rPr>
              <a:t> ao </a:t>
            </a:r>
            <a:r>
              <a:rPr lang="pt-BR" sz="2800" b="1" u="sng" dirty="0">
                <a:latin typeface="+mn-lt"/>
              </a:rPr>
              <a:t>sistema cooperativo</a:t>
            </a:r>
            <a:r>
              <a:rPr lang="pt-BR" sz="2800" dirty="0">
                <a:latin typeface="+mn-lt"/>
              </a:rPr>
              <a:t>, sejam originárias do setor </a:t>
            </a:r>
            <a:r>
              <a:rPr lang="pt-BR" sz="2800" b="1" u="sng" dirty="0">
                <a:latin typeface="+mn-lt"/>
              </a:rPr>
              <a:t>privado ou público</a:t>
            </a:r>
            <a:r>
              <a:rPr lang="pt-BR" sz="2800" dirty="0">
                <a:latin typeface="+mn-lt"/>
              </a:rPr>
              <a:t>, isoladas ou coordenadas entre si, desde que reconhecido seu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b="1" u="sng" dirty="0">
                <a:latin typeface="+mn-lt"/>
              </a:rPr>
              <a:t>interesse público</a:t>
            </a:r>
            <a:r>
              <a:rPr lang="pt-BR" sz="2800" dirty="0">
                <a:latin typeface="+mn-lt"/>
              </a:rPr>
              <a:t>.</a:t>
            </a:r>
          </a:p>
        </p:txBody>
      </p:sp>
      <p:sp>
        <p:nvSpPr>
          <p:cNvPr id="22535" name="CaixaDeTexto 7"/>
          <p:cNvSpPr txBox="1">
            <a:spLocks noChangeArrowheads="1"/>
          </p:cNvSpPr>
          <p:nvPr/>
        </p:nvSpPr>
        <p:spPr bwMode="auto">
          <a:xfrm>
            <a:off x="7286625" y="6500813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355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9º, </a:t>
            </a:r>
            <a:r>
              <a:rPr lang="pt-BR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caput,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Decreto Lei n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 59/1966</a:t>
            </a:r>
            <a:endParaRPr lang="pt-BR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14313" y="1500188"/>
            <a:ext cx="864393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Art. 9º A </a:t>
            </a:r>
            <a:r>
              <a:rPr lang="pt-BR" sz="2800" b="1" u="sng" dirty="0">
                <a:latin typeface="+mn-lt"/>
              </a:rPr>
              <a:t>orientação geral</a:t>
            </a:r>
            <a:r>
              <a:rPr lang="pt-BR" sz="2800" dirty="0">
                <a:latin typeface="+mn-lt"/>
              </a:rPr>
              <a:t> da política cooperativista nacional </a:t>
            </a:r>
            <a:r>
              <a:rPr lang="pt-BR" sz="2800" b="1" u="sng" dirty="0">
                <a:latin typeface="+mn-lt"/>
              </a:rPr>
              <a:t>caberá</a:t>
            </a:r>
            <a:r>
              <a:rPr lang="pt-BR" sz="2800" dirty="0">
                <a:latin typeface="+mn-lt"/>
              </a:rPr>
              <a:t> </a:t>
            </a:r>
            <a:r>
              <a:rPr lang="pt-BR" sz="2800" b="1" u="sng" dirty="0">
                <a:latin typeface="+mn-lt"/>
              </a:rPr>
              <a:t>ao Conselho Nacional de Cooperativismo</a:t>
            </a:r>
            <a:r>
              <a:rPr lang="pt-BR" sz="2800" dirty="0">
                <a:latin typeface="+mn-lt"/>
              </a:rPr>
              <a:t>, </a:t>
            </a:r>
            <a:r>
              <a:rPr lang="pt-BR" sz="2800" b="1" u="sng" dirty="0">
                <a:latin typeface="+mn-lt"/>
              </a:rPr>
              <a:t>criado junto</a:t>
            </a:r>
            <a:r>
              <a:rPr lang="pt-BR" sz="2800" dirty="0">
                <a:latin typeface="+mn-lt"/>
              </a:rPr>
              <a:t> ao </a:t>
            </a:r>
            <a:r>
              <a:rPr lang="pt-BR" sz="2800" b="1" u="sng" dirty="0">
                <a:latin typeface="+mn-lt"/>
              </a:rPr>
              <a:t>Instituto Nacional de Desenvolvimento Agrário</a:t>
            </a:r>
            <a:r>
              <a:rPr lang="pt-BR" sz="2800" dirty="0">
                <a:latin typeface="+mn-lt"/>
              </a:rPr>
              <a:t> e gozando de </a:t>
            </a:r>
            <a:r>
              <a:rPr lang="pt-BR" sz="2800" b="1" u="sng" dirty="0">
                <a:latin typeface="+mn-lt"/>
              </a:rPr>
              <a:t>plena autonomia administrativa e financeira</a:t>
            </a:r>
            <a:r>
              <a:rPr lang="pt-BR" sz="2800" dirty="0">
                <a:latin typeface="+mn-lt"/>
              </a:rPr>
              <a:t>, composto de um Presidente e 6 (seis) membros Indicados pelos órgãos representados, a seguir Discriminados:</a:t>
            </a:r>
          </a:p>
        </p:txBody>
      </p:sp>
      <p:sp>
        <p:nvSpPr>
          <p:cNvPr id="23559" name="CaixaDeTexto 7"/>
          <p:cNvSpPr txBox="1">
            <a:spLocks noChangeArrowheads="1"/>
          </p:cNvSpPr>
          <p:nvPr/>
        </p:nvSpPr>
        <p:spPr bwMode="auto">
          <a:xfrm>
            <a:off x="7358063" y="642937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3º, Lei 5.764/71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CARÁTER CONTRATUAL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14313" y="1785938"/>
            <a:ext cx="87153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800"/>
              <a:t>Art. 3° </a:t>
            </a:r>
            <a:r>
              <a:rPr lang="pt-BR" sz="2800" b="1" u="sng"/>
              <a:t>Celebram contrato de sociedade cooperativa </a:t>
            </a:r>
            <a:r>
              <a:rPr lang="pt-BR" sz="2800"/>
              <a:t>as pessoas que reciprocamente se obrigam a contribuir com bens ou serviços para o exercício de uma atividade econômica, de proveito comum, sem objetivo de lucro.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DEFINIÇÃO DE COOPERATIVA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785938"/>
            <a:ext cx="85725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Art. 4º As </a:t>
            </a:r>
            <a:r>
              <a:rPr lang="pt-BR" sz="2800" b="1" u="sng" dirty="0">
                <a:latin typeface="+mn-lt"/>
              </a:rPr>
              <a:t>cooperativas</a:t>
            </a:r>
            <a:r>
              <a:rPr lang="pt-BR" sz="2800" dirty="0">
                <a:latin typeface="+mn-lt"/>
              </a:rPr>
              <a:t> são </a:t>
            </a:r>
            <a:r>
              <a:rPr lang="pt-BR" sz="2800" b="1" u="sng" dirty="0">
                <a:latin typeface="+mn-lt"/>
              </a:rPr>
              <a:t>sociedades de pessoas</a:t>
            </a:r>
            <a:r>
              <a:rPr lang="pt-BR" sz="2800" dirty="0">
                <a:latin typeface="+mn-lt"/>
              </a:rPr>
              <a:t>, com </a:t>
            </a:r>
            <a:r>
              <a:rPr lang="pt-BR" sz="2800" b="1" u="sng" dirty="0">
                <a:latin typeface="+mn-lt"/>
              </a:rPr>
              <a:t>forma e natureza jurídica próprias</a:t>
            </a:r>
            <a:r>
              <a:rPr lang="pt-BR" sz="2800" dirty="0">
                <a:latin typeface="+mn-lt"/>
              </a:rPr>
              <a:t>, de </a:t>
            </a:r>
            <a:r>
              <a:rPr lang="pt-BR" sz="2800" b="1" u="sng" dirty="0">
                <a:latin typeface="+mn-lt"/>
              </a:rPr>
              <a:t>natureza civil</a:t>
            </a:r>
            <a:r>
              <a:rPr lang="pt-BR" sz="2800" dirty="0">
                <a:latin typeface="+mn-lt"/>
              </a:rPr>
              <a:t>, não sujeitas a falência, </a:t>
            </a:r>
            <a:r>
              <a:rPr lang="pt-BR" sz="2800" b="1" u="sng" dirty="0">
                <a:latin typeface="+mn-lt"/>
              </a:rPr>
              <a:t>constituídas para prestar serviços aos associados</a:t>
            </a:r>
            <a:r>
              <a:rPr lang="pt-BR" sz="2800" dirty="0">
                <a:latin typeface="+mn-lt"/>
              </a:rPr>
              <a:t>, distinguindo-se das demais sociedades pelas seguintes características: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CLASSIFICAÇÃO DAS COOPERATIVAS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(Art. 6º, Lei n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 5.764/71)</a:t>
            </a:r>
            <a:endParaRPr lang="pt-BR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14313" y="1428750"/>
            <a:ext cx="8715375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b="1" u="sng" cap="all" dirty="0">
                <a:latin typeface="+mn-lt"/>
              </a:rPr>
              <a:t>Singulares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mínimo de 20 (vinte) pessoas físicas;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excepcionalmente PJ c/ = ou ~ objeto PF ou PJSFL;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ctr">
              <a:defRPr/>
            </a:pPr>
            <a:r>
              <a:rPr lang="pt-BR" sz="2800" b="1" u="sng" cap="all" dirty="0">
                <a:latin typeface="+mn-lt"/>
              </a:rPr>
              <a:t>cooperativas centrais ou federações de cooperativas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mínimo 3 singulares;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excepcionalmente associados individuais (não CC);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ctr">
              <a:defRPr/>
            </a:pPr>
            <a:r>
              <a:rPr lang="pt-BR" sz="2800" b="1" u="sng" cap="all" dirty="0">
                <a:latin typeface="+mn-lt"/>
              </a:rPr>
              <a:t>confederações de cooperativas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mínimo 3 centrais ou federações de cooperativas.</a:t>
            </a:r>
          </a:p>
          <a:p>
            <a:pPr algn="just">
              <a:lnSpc>
                <a:spcPct val="150000"/>
              </a:lnSpc>
              <a:defRPr/>
            </a:pP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765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CLASSIFICAÇÃO QUANTO AO OBJETO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(Art. 10, Lei n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 5.764/71)</a:t>
            </a:r>
            <a:endParaRPr lang="pt-BR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14313" y="1428750"/>
            <a:ext cx="87153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b="1" u="sng" cap="all" dirty="0">
                <a:latin typeface="+mn-lt"/>
              </a:rPr>
              <a:t>MISTAS</a:t>
            </a:r>
          </a:p>
          <a:p>
            <a:pPr algn="ctr">
              <a:defRPr/>
            </a:pPr>
            <a:endParaRPr lang="pt-BR" sz="2800" b="1" u="sng" cap="all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+ de 1 objeto de atividades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SOMENTE AS COOPERATIVAS AGRÍCOLAS MISTAS PODIAM CRIAR E MANTER SEÇÃO DE CRÉDITO 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                                                                  </a:t>
            </a:r>
            <a:r>
              <a:rPr lang="pt-BR" sz="2800" dirty="0">
                <a:latin typeface="Calibri"/>
              </a:rPr>
              <a:t>↙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                                              Revogado pelo SNCC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                                                    (LC n</a:t>
            </a:r>
            <a:r>
              <a:rPr lang="pt-BR" sz="2800" dirty="0">
                <a:latin typeface="Calibri"/>
              </a:rPr>
              <a:t>⁰ 130/2009)</a:t>
            </a: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428625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LIMITADA X ILIMITADA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</a:t>
            </a:r>
            <a:r>
              <a:rPr lang="pt-BR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Arts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 11 e 12, Lei n⁰ 5.764/71)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2786063"/>
            <a:ext cx="8572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</a:t>
            </a:r>
            <a:r>
              <a:rPr lang="pt-BR" sz="2800" b="1" u="sng" dirty="0">
                <a:latin typeface="+mn-lt"/>
              </a:rPr>
              <a:t>LIMITADA</a:t>
            </a:r>
            <a:r>
              <a:rPr lang="pt-BR" sz="2800" dirty="0">
                <a:latin typeface="+mn-lt"/>
              </a:rPr>
              <a:t> </a:t>
            </a:r>
            <a:r>
              <a:rPr lang="pt-BR" sz="2800" dirty="0">
                <a:latin typeface="Calibri"/>
              </a:rPr>
              <a:t>→ responsabilidade limitada capital (quota)</a:t>
            </a:r>
          </a:p>
          <a:p>
            <a:pPr algn="just">
              <a:lnSpc>
                <a:spcPct val="150000"/>
              </a:lnSpc>
              <a:defRPr/>
            </a:pPr>
            <a:endParaRPr lang="pt-BR" sz="2800" dirty="0">
              <a:latin typeface="Calibri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sz="2800" b="1" u="sng" dirty="0"/>
              <a:t>ILIMITADA</a:t>
            </a:r>
            <a:r>
              <a:rPr lang="pt-BR" sz="2800" dirty="0"/>
              <a:t> </a:t>
            </a:r>
            <a:r>
              <a:rPr lang="pt-BR" sz="2800" dirty="0">
                <a:latin typeface="Calibri"/>
              </a:rPr>
              <a:t>→ responsabilidade solidária associado</a:t>
            </a: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428625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SISTEMA NACIONAL DE CRÉDITO COOPERATIVO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Lei Complementar n⁰ 130, 17/04/2009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2786063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 Art. 84 </a:t>
            </a:r>
            <a:r>
              <a:rPr lang="pt-BR" sz="2800" dirty="0">
                <a:latin typeface="Calibri"/>
              </a:rPr>
              <a:t>→ limitava aos associados PF operações nas cooperativas de crédito rural → revogado pela LC → SNCC</a:t>
            </a:r>
            <a:endParaRPr lang="pt-BR" sz="2800" dirty="0">
              <a:latin typeface="+mn-lt"/>
            </a:endParaRPr>
          </a:p>
        </p:txBody>
      </p:sp>
      <p:sp>
        <p:nvSpPr>
          <p:cNvPr id="29703" name="CaixaDeTexto 6"/>
          <p:cNvSpPr txBox="1">
            <a:spLocks noChangeArrowheads="1"/>
          </p:cNvSpPr>
          <p:nvPr/>
        </p:nvSpPr>
        <p:spPr bwMode="auto">
          <a:xfrm>
            <a:off x="7072313" y="6500813"/>
            <a:ext cx="207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072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VETA INTERFERÊNCIA ESTATAL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(Art. 5º, XVIII, CF/88)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357313"/>
            <a:ext cx="8572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 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(...)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XVIII - a </a:t>
            </a:r>
            <a:r>
              <a:rPr lang="pt-BR" sz="2800" b="1" u="sng" dirty="0">
                <a:latin typeface="+mn-lt"/>
              </a:rPr>
              <a:t>criação de associações</a:t>
            </a:r>
            <a:r>
              <a:rPr lang="pt-BR" sz="2800" dirty="0">
                <a:latin typeface="+mn-lt"/>
              </a:rPr>
              <a:t> e, na forma da lei, a de </a:t>
            </a:r>
            <a:r>
              <a:rPr lang="pt-BR" sz="2800" b="1" u="sng" dirty="0">
                <a:latin typeface="+mn-lt"/>
              </a:rPr>
              <a:t>cooperativas</a:t>
            </a:r>
            <a:r>
              <a:rPr lang="pt-BR" sz="2800" dirty="0">
                <a:latin typeface="+mn-lt"/>
              </a:rPr>
              <a:t> </a:t>
            </a:r>
            <a:r>
              <a:rPr lang="pt-BR" sz="2800" b="1" u="sng" dirty="0">
                <a:latin typeface="+mn-lt"/>
              </a:rPr>
              <a:t>independem de autorização</a:t>
            </a:r>
            <a:r>
              <a:rPr lang="pt-BR" sz="2800" dirty="0">
                <a:latin typeface="+mn-lt"/>
              </a:rPr>
              <a:t>, sendo </a:t>
            </a:r>
            <a:r>
              <a:rPr lang="pt-BR" sz="2800" b="1" u="sng" dirty="0">
                <a:latin typeface="+mn-lt"/>
              </a:rPr>
              <a:t>vedada a interferência estatal</a:t>
            </a:r>
            <a:r>
              <a:rPr lang="pt-BR" sz="2800" dirty="0">
                <a:latin typeface="+mn-lt"/>
              </a:rPr>
              <a:t> em seu funcionamento;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APOIO E ESTÍMULO ESTATAL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(Art. 174, 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§ 2º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 CF/88)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357313"/>
            <a:ext cx="85725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Art. 174. Como agente normativo e regulador da atividade econômica, o Estado exercerá, na forma da lei, as funções de fiscalização, incentivo e planejamento, sendo este determinante para o setor público e indicativo para o setor privado.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(...)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sz="2800" dirty="0">
                <a:latin typeface="+mn-lt"/>
              </a:rPr>
              <a:t>§ 2º - A lei </a:t>
            </a:r>
            <a:r>
              <a:rPr lang="pt-BR" sz="2800" b="1" u="sng" dirty="0">
                <a:latin typeface="+mn-lt"/>
              </a:rPr>
              <a:t>apoiará e estimulará o cooperativismo</a:t>
            </a:r>
            <a:r>
              <a:rPr lang="pt-BR" sz="2800" dirty="0">
                <a:latin typeface="+mn-lt"/>
              </a:rPr>
              <a:t> e outras formas de associativismo.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28625" y="1214438"/>
            <a:ext cx="8429625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3200"/>
              <a:t>Art. 187. </a:t>
            </a:r>
            <a:r>
              <a:rPr lang="pt-BR" sz="3200" b="1" u="sng"/>
              <a:t>A política agrícola será planejada e executada</a:t>
            </a:r>
            <a:r>
              <a:rPr lang="pt-BR" sz="3200"/>
              <a:t> na forma da lei, com a participação efetiva do setor de produção, envolvendo produtores e trabalhadores rurais, bem como dos setores de comercialização, de armazenamento e de transportes, </a:t>
            </a:r>
            <a:r>
              <a:rPr lang="pt-BR" sz="3200" b="1" u="sng"/>
              <a:t>levando em conta, especialmente</a:t>
            </a:r>
            <a:r>
              <a:rPr lang="pt-BR" sz="3200"/>
              <a:t>:</a:t>
            </a:r>
          </a:p>
          <a:p>
            <a:pPr algn="just"/>
            <a:r>
              <a:rPr lang="pt-BR" sz="3200"/>
              <a:t>(...)</a:t>
            </a:r>
          </a:p>
          <a:p>
            <a:pPr algn="just"/>
            <a:r>
              <a:rPr lang="pt-BR" sz="3200" b="1" u="sng"/>
              <a:t>VI - o cooperativismo</a:t>
            </a:r>
            <a:r>
              <a:rPr lang="pt-BR" sz="3200"/>
              <a:t>;</a:t>
            </a:r>
          </a:p>
          <a:p>
            <a:pPr algn="just"/>
            <a:r>
              <a:rPr lang="pt-BR" sz="3200"/>
              <a:t>(...)</a:t>
            </a:r>
          </a:p>
          <a:p>
            <a:endParaRPr lang="pt-BR" sz="280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71500" y="0"/>
            <a:ext cx="82296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CF/88</a:t>
            </a:r>
          </a:p>
        </p:txBody>
      </p:sp>
      <p:sp>
        <p:nvSpPr>
          <p:cNvPr id="5125" name="CaixaDeTexto 4"/>
          <p:cNvSpPr txBox="1">
            <a:spLocks noChangeArrowheads="1"/>
          </p:cNvSpPr>
          <p:nvPr/>
        </p:nvSpPr>
        <p:spPr bwMode="auto">
          <a:xfrm>
            <a:off x="6786563" y="6429375"/>
            <a:ext cx="2357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FOMENTO ÀS COOPERATIVAS GARIMPEIROS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(Art. 174, 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§§ 3º e 4º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 CF/88)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357313"/>
            <a:ext cx="8572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Art. 174. (...)</a:t>
            </a:r>
          </a:p>
          <a:p>
            <a:pPr algn="just">
              <a:defRPr/>
            </a:pPr>
            <a:r>
              <a:rPr lang="pt-BR" sz="2800" dirty="0"/>
              <a:t>§ 3º - O Estado </a:t>
            </a:r>
            <a:r>
              <a:rPr lang="pt-BR" sz="2800" b="1" u="sng" dirty="0"/>
              <a:t>favorecerá</a:t>
            </a:r>
            <a:r>
              <a:rPr lang="pt-BR" sz="2800" dirty="0"/>
              <a:t> a </a:t>
            </a:r>
            <a:r>
              <a:rPr lang="pt-BR" sz="2800" b="1" u="sng" dirty="0"/>
              <a:t>organização</a:t>
            </a:r>
            <a:r>
              <a:rPr lang="pt-BR" sz="2800" dirty="0"/>
              <a:t> da </a:t>
            </a:r>
            <a:r>
              <a:rPr lang="pt-BR" sz="2800" b="1" u="sng" dirty="0"/>
              <a:t>atividade garimpeira</a:t>
            </a:r>
            <a:r>
              <a:rPr lang="pt-BR" sz="2800" dirty="0"/>
              <a:t> em </a:t>
            </a:r>
            <a:r>
              <a:rPr lang="pt-BR" sz="2800" b="1" u="sng" dirty="0"/>
              <a:t>cooperativas</a:t>
            </a:r>
            <a:r>
              <a:rPr lang="pt-BR" sz="2800" dirty="0"/>
              <a:t>, </a:t>
            </a:r>
            <a:r>
              <a:rPr lang="pt-BR" sz="2800" b="1" u="sng" dirty="0"/>
              <a:t>levando em conta</a:t>
            </a:r>
            <a:r>
              <a:rPr lang="pt-BR" sz="2800" dirty="0"/>
              <a:t> a </a:t>
            </a:r>
            <a:r>
              <a:rPr lang="pt-BR" sz="2800" b="1" u="sng" dirty="0"/>
              <a:t>proteção do meio ambiente</a:t>
            </a:r>
            <a:r>
              <a:rPr lang="pt-BR" sz="2800" dirty="0"/>
              <a:t> e a </a:t>
            </a:r>
            <a:r>
              <a:rPr lang="pt-BR" sz="2800" b="1" u="sng" dirty="0"/>
              <a:t>promoção econômico-social dos garimpeiros</a:t>
            </a:r>
            <a:r>
              <a:rPr lang="pt-BR" sz="2800" dirty="0"/>
              <a:t>.</a:t>
            </a:r>
          </a:p>
          <a:p>
            <a:pPr algn="just">
              <a:defRPr/>
            </a:pPr>
            <a:endParaRPr lang="pt-BR" sz="2800" dirty="0"/>
          </a:p>
          <a:p>
            <a:pPr algn="just">
              <a:defRPr/>
            </a:pPr>
            <a:r>
              <a:rPr lang="pt-BR" sz="2800" dirty="0"/>
              <a:t>§ 4º - As </a:t>
            </a:r>
            <a:r>
              <a:rPr lang="pt-BR" sz="2800" b="1" u="sng" dirty="0"/>
              <a:t>cooperativas</a:t>
            </a:r>
            <a:r>
              <a:rPr lang="pt-BR" sz="2800" dirty="0"/>
              <a:t> a que se refere o parágrafo anterior terão </a:t>
            </a:r>
            <a:r>
              <a:rPr lang="pt-BR" sz="2800" b="1" u="sng" dirty="0"/>
              <a:t>prioridade</a:t>
            </a:r>
            <a:r>
              <a:rPr lang="pt-BR" sz="2800" dirty="0"/>
              <a:t> na autorização ou concessão para </a:t>
            </a:r>
            <a:r>
              <a:rPr lang="pt-BR" sz="2800" b="1" u="sng" dirty="0"/>
              <a:t>pesquisa e lavra</a:t>
            </a:r>
            <a:r>
              <a:rPr lang="pt-BR" sz="2800" dirty="0"/>
              <a:t> dos recursos e jazidas de minerais garimpáveis, </a:t>
            </a:r>
            <a:r>
              <a:rPr lang="pt-BR" sz="2800" b="1" u="sng" dirty="0"/>
              <a:t>nas áreas</a:t>
            </a:r>
            <a:r>
              <a:rPr lang="pt-BR" sz="2800" dirty="0"/>
              <a:t> onde estejam </a:t>
            </a:r>
            <a:r>
              <a:rPr lang="pt-BR" sz="2800" b="1" u="sng" dirty="0"/>
              <a:t>atuando</a:t>
            </a:r>
            <a:r>
              <a:rPr lang="pt-BR" sz="2800" dirty="0"/>
              <a:t>, e naquelas fixadas de acordo com o art. 21, XXV, na forma da lei.</a:t>
            </a:r>
          </a:p>
        </p:txBody>
      </p:sp>
      <p:sp>
        <p:nvSpPr>
          <p:cNvPr id="32775" name="CaixaDeTexto 6"/>
          <p:cNvSpPr txBox="1">
            <a:spLocks noChangeArrowheads="1"/>
          </p:cNvSpPr>
          <p:nvPr/>
        </p:nvSpPr>
        <p:spPr bwMode="auto">
          <a:xfrm>
            <a:off x="7429500" y="650081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7" name="Diagrama 6"/>
          <p:cNvGraphicFramePr/>
          <p:nvPr/>
        </p:nvGraphicFramePr>
        <p:xfrm>
          <a:off x="214282" y="357166"/>
          <a:ext cx="871543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798" name="CaixaDeTexto 7"/>
          <p:cNvSpPr txBox="1">
            <a:spLocks noChangeArrowheads="1"/>
          </p:cNvSpPr>
          <p:nvPr/>
        </p:nvSpPr>
        <p:spPr bwMode="auto">
          <a:xfrm>
            <a:off x="1143000" y="5572125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>
                <a:solidFill>
                  <a:srgbClr val="000000"/>
                </a:solidFill>
              </a:rPr>
              <a:t>FASES DO COOPERATIVISMO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482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ASSOCIATIVISMO</a:t>
            </a:r>
          </a:p>
        </p:txBody>
      </p:sp>
      <p:pic>
        <p:nvPicPr>
          <p:cNvPr id="34822" name="Picture 2" descr="C:\Documents and Settings\All Users\Documentos\Minhas imagens\Amostras de imagens\IMAGEM.ONG.N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285875"/>
            <a:ext cx="4181475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584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5845" name="Picture 2" descr="C:\Documents and Settings\All Users\Documentos\Minhas imagens\Amostras de imagens\TERCEIRO SETOR ARVO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28625"/>
            <a:ext cx="3938588" cy="61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686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PESSOA JURÍDICA DE DIREITO PRIVADO SEM FINS LUCRATIVOS</a:t>
            </a:r>
          </a:p>
        </p:txBody>
      </p:sp>
      <p:pic>
        <p:nvPicPr>
          <p:cNvPr id="36870" name="Picture 2" descr="C:\Documents and Settings\All Users\Documentos\Minhas imagens\Amostras de imagens\Sem fins lucrativo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1428750"/>
            <a:ext cx="5429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571472" y="1676132"/>
            <a:ext cx="617990" cy="4929426"/>
          </a:xfrm>
          <a:prstGeom prst="rect">
            <a:avLst/>
          </a:prstGeom>
          <a:noFill/>
        </p:spPr>
        <p:txBody>
          <a:bodyPr vert="wordArtVert"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pt-BR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ASSOCIAÇÕES</a:t>
            </a:r>
          </a:p>
        </p:txBody>
      </p:sp>
      <p:sp>
        <p:nvSpPr>
          <p:cNvPr id="8" name="Retângulo 7"/>
          <p:cNvSpPr/>
          <p:nvPr/>
        </p:nvSpPr>
        <p:spPr>
          <a:xfrm>
            <a:off x="7858148" y="1857364"/>
            <a:ext cx="690317" cy="4700902"/>
          </a:xfrm>
          <a:prstGeom prst="rect">
            <a:avLst/>
          </a:prstGeom>
          <a:noFill/>
        </p:spPr>
        <p:txBody>
          <a:bodyPr vert="wordArtVert"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pt-BR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FUNDAÇÕES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7893" name="CaixaDeTexto 8"/>
          <p:cNvSpPr txBox="1">
            <a:spLocks noChangeArrowheads="1"/>
          </p:cNvSpPr>
          <p:nvPr/>
        </p:nvSpPr>
        <p:spPr bwMode="auto">
          <a:xfrm>
            <a:off x="6286500" y="648811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/>
              <a:t>FONTE: OCB-GO</a:t>
            </a:r>
          </a:p>
        </p:txBody>
      </p:sp>
      <p:pic>
        <p:nvPicPr>
          <p:cNvPr id="37894" name="Picture 8" descr="C:\Documents and Settings\All Users\Documentos\Minhas imagens\Amostras de imagens\DIFERENÇA ASSOC E CO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642938"/>
            <a:ext cx="8286750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Associação x Cooperativa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FUNFAMENTAÇÃO JURÍDICA</a:t>
            </a:r>
          </a:p>
        </p:txBody>
      </p:sp>
      <p:sp>
        <p:nvSpPr>
          <p:cNvPr id="27654" name="CaixaDeTexto 11"/>
          <p:cNvSpPr txBox="1">
            <a:spLocks noChangeArrowheads="1"/>
          </p:cNvSpPr>
          <p:nvPr/>
        </p:nvSpPr>
        <p:spPr bwMode="auto">
          <a:xfrm>
            <a:off x="214313" y="1071563"/>
            <a:ext cx="8715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b="1" u="sng" dirty="0">
                <a:hlinkClick r:id="rId3" action="ppaction://hlinksldjump"/>
              </a:rPr>
              <a:t>CF/88:</a:t>
            </a:r>
            <a:r>
              <a:rPr lang="pt-BR" sz="2800" dirty="0"/>
              <a:t>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 err="1"/>
              <a:t>arts</a:t>
            </a:r>
            <a:r>
              <a:rPr lang="pt-BR" sz="2800" dirty="0"/>
              <a:t>. 5º, incisos XVII a XXI (garante dir. associação)</a:t>
            </a:r>
          </a:p>
          <a:p>
            <a:pPr algn="just">
              <a:defRPr/>
            </a:pPr>
            <a:endParaRPr lang="pt-BR" sz="2800" dirty="0"/>
          </a:p>
          <a:p>
            <a:pPr algn="just">
              <a:defRPr/>
            </a:pPr>
            <a:endParaRPr lang="pt-BR" sz="2800" b="1" u="sng" dirty="0"/>
          </a:p>
          <a:p>
            <a:pPr algn="just">
              <a:defRPr/>
            </a:pPr>
            <a:r>
              <a:rPr lang="pt-BR" sz="2800" b="1" u="sng" dirty="0">
                <a:hlinkClick r:id="rId4" action="ppaction://hlinksldjump"/>
              </a:rPr>
              <a:t>Código Civil:</a:t>
            </a:r>
            <a:r>
              <a:rPr lang="pt-BR" sz="2800" b="1" u="sng" dirty="0"/>
              <a:t>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/>
              <a:t> </a:t>
            </a:r>
            <a:r>
              <a:rPr lang="pt-BR" sz="2800" dirty="0" err="1"/>
              <a:t>arts</a:t>
            </a:r>
            <a:r>
              <a:rPr lang="pt-BR" sz="2800" dirty="0"/>
              <a:t>. 44 a 52 (normas gerais);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/>
              <a:t> </a:t>
            </a:r>
            <a:r>
              <a:rPr lang="pt-BR" sz="2800" dirty="0" err="1"/>
              <a:t>arts</a:t>
            </a:r>
            <a:r>
              <a:rPr lang="pt-BR" sz="2800" dirty="0"/>
              <a:t>. 53 a 61 (associações);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/>
              <a:t> </a:t>
            </a:r>
            <a:r>
              <a:rPr lang="pt-BR" sz="2800" dirty="0" err="1"/>
              <a:t>arts</a:t>
            </a:r>
            <a:r>
              <a:rPr lang="pt-BR" sz="2800" dirty="0"/>
              <a:t>. 62 a 69 (fundações);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/>
              <a:t> </a:t>
            </a:r>
            <a:r>
              <a:rPr lang="pt-BR" sz="2800" dirty="0" err="1"/>
              <a:t>arts</a:t>
            </a:r>
            <a:r>
              <a:rPr lang="pt-BR" sz="2800" dirty="0"/>
              <a:t>. 2.031, 2.033 e 2.034 (adaptação ao CC)</a:t>
            </a: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9941" name="CaixaDeTexto 11"/>
          <p:cNvSpPr txBox="1">
            <a:spLocks noChangeArrowheads="1"/>
          </p:cNvSpPr>
          <p:nvPr/>
        </p:nvSpPr>
        <p:spPr bwMode="auto">
          <a:xfrm>
            <a:off x="214313" y="0"/>
            <a:ext cx="8715375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/>
              <a:t>Art. 5º - (...)</a:t>
            </a:r>
          </a:p>
          <a:p>
            <a:pPr algn="just"/>
            <a:r>
              <a:rPr lang="pt-BR" sz="2400"/>
              <a:t>XVII - é </a:t>
            </a:r>
            <a:r>
              <a:rPr lang="pt-BR" sz="2400" b="1" u="sng"/>
              <a:t>plena</a:t>
            </a:r>
            <a:r>
              <a:rPr lang="pt-BR" sz="2400"/>
              <a:t> a </a:t>
            </a:r>
            <a:r>
              <a:rPr lang="pt-BR" sz="2400" b="1" u="sng"/>
              <a:t>liberdade</a:t>
            </a:r>
            <a:r>
              <a:rPr lang="pt-BR" sz="2400"/>
              <a:t> de </a:t>
            </a:r>
            <a:r>
              <a:rPr lang="pt-BR" sz="2400" b="1" u="sng"/>
              <a:t>associação</a:t>
            </a:r>
            <a:r>
              <a:rPr lang="pt-BR" sz="2400"/>
              <a:t> para fins lícitos, vedada a de caráter paramilitar;</a:t>
            </a:r>
          </a:p>
          <a:p>
            <a:pPr algn="just"/>
            <a:endParaRPr lang="pt-BR" sz="2400"/>
          </a:p>
          <a:p>
            <a:pPr algn="just"/>
            <a:r>
              <a:rPr lang="pt-BR" sz="2400"/>
              <a:t>XVIII - a </a:t>
            </a:r>
            <a:r>
              <a:rPr lang="pt-BR" sz="2400" b="1" u="sng"/>
              <a:t>criação de associações</a:t>
            </a:r>
            <a:r>
              <a:rPr lang="pt-BR" sz="2400"/>
              <a:t> e, na forma da lei, a de cooperativas </a:t>
            </a:r>
            <a:r>
              <a:rPr lang="pt-BR" sz="2400" b="1" u="sng"/>
              <a:t>independem de autorização</a:t>
            </a:r>
            <a:r>
              <a:rPr lang="pt-BR" sz="2400"/>
              <a:t>, sendo </a:t>
            </a:r>
            <a:r>
              <a:rPr lang="pt-BR" sz="2400" b="1" u="sng"/>
              <a:t>vedada a interferência estatal em seu funcionamento</a:t>
            </a:r>
            <a:r>
              <a:rPr lang="pt-BR" sz="2400"/>
              <a:t>;</a:t>
            </a:r>
          </a:p>
          <a:p>
            <a:pPr algn="just"/>
            <a:endParaRPr lang="pt-BR" sz="2400"/>
          </a:p>
          <a:p>
            <a:pPr algn="just"/>
            <a:r>
              <a:rPr lang="pt-BR" sz="2400"/>
              <a:t>XIX - as </a:t>
            </a:r>
            <a:r>
              <a:rPr lang="pt-BR" sz="2400" b="1" u="sng"/>
              <a:t>associações</a:t>
            </a:r>
            <a:r>
              <a:rPr lang="pt-BR" sz="2400"/>
              <a:t> </a:t>
            </a:r>
            <a:r>
              <a:rPr lang="pt-BR" sz="2400" b="1" u="sng"/>
              <a:t>só poderão</a:t>
            </a:r>
            <a:r>
              <a:rPr lang="pt-BR" sz="2400"/>
              <a:t> ser compulsoriamente </a:t>
            </a:r>
            <a:r>
              <a:rPr lang="pt-BR" sz="2400" b="1" u="sng"/>
              <a:t>dissolvidas</a:t>
            </a:r>
            <a:r>
              <a:rPr lang="pt-BR" sz="2400"/>
              <a:t> ou ter suas atividades </a:t>
            </a:r>
            <a:r>
              <a:rPr lang="pt-BR" sz="2400" b="1" u="sng"/>
              <a:t>suspensas</a:t>
            </a:r>
            <a:r>
              <a:rPr lang="pt-BR" sz="2400"/>
              <a:t> por </a:t>
            </a:r>
            <a:r>
              <a:rPr lang="pt-BR" sz="2400" b="1" u="sng"/>
              <a:t>decisão judicial</a:t>
            </a:r>
            <a:r>
              <a:rPr lang="pt-BR" sz="2400"/>
              <a:t>, exigindo-se, no primeiro caso, o trânsito em julgado;</a:t>
            </a:r>
          </a:p>
          <a:p>
            <a:pPr algn="just"/>
            <a:endParaRPr lang="pt-BR" sz="2400"/>
          </a:p>
          <a:p>
            <a:pPr algn="just"/>
            <a:r>
              <a:rPr lang="pt-BR" sz="2400"/>
              <a:t>XX - </a:t>
            </a:r>
            <a:r>
              <a:rPr lang="pt-BR" sz="2400" b="1" u="sng"/>
              <a:t>ninguém</a:t>
            </a:r>
            <a:r>
              <a:rPr lang="pt-BR" sz="2400"/>
              <a:t> poderá ser </a:t>
            </a:r>
            <a:r>
              <a:rPr lang="pt-BR" sz="2400" b="1" u="sng"/>
              <a:t>compelido</a:t>
            </a:r>
            <a:r>
              <a:rPr lang="pt-BR" sz="2400"/>
              <a:t> a </a:t>
            </a:r>
            <a:r>
              <a:rPr lang="pt-BR" sz="2400" b="1" u="sng"/>
              <a:t>associar-se</a:t>
            </a:r>
            <a:r>
              <a:rPr lang="pt-BR" sz="2400"/>
              <a:t> ou a permanecer associado;</a:t>
            </a:r>
          </a:p>
          <a:p>
            <a:pPr algn="just"/>
            <a:endParaRPr lang="pt-BR" sz="2400"/>
          </a:p>
          <a:p>
            <a:pPr algn="just"/>
            <a:r>
              <a:rPr lang="pt-BR" sz="2400"/>
              <a:t>XXI - as </a:t>
            </a:r>
            <a:r>
              <a:rPr lang="pt-BR" sz="2400" b="1" u="sng"/>
              <a:t>entidades associativas</a:t>
            </a:r>
            <a:r>
              <a:rPr lang="pt-BR" sz="2400"/>
              <a:t>, quando </a:t>
            </a:r>
            <a:r>
              <a:rPr lang="pt-BR" sz="2400" b="1" u="sng"/>
              <a:t>expressamente autorizadas</a:t>
            </a:r>
            <a:r>
              <a:rPr lang="pt-BR" sz="2400"/>
              <a:t>, têm </a:t>
            </a:r>
            <a:r>
              <a:rPr lang="pt-BR" sz="2400" b="1" u="sng"/>
              <a:t>legitimidade</a:t>
            </a:r>
            <a:r>
              <a:rPr lang="pt-BR" sz="2400"/>
              <a:t> para </a:t>
            </a:r>
            <a:r>
              <a:rPr lang="pt-BR" sz="2400" b="1" u="sng"/>
              <a:t>representar</a:t>
            </a:r>
            <a:r>
              <a:rPr lang="pt-BR" sz="2400"/>
              <a:t> seus filiados judicial ou extrajudicialmente;</a:t>
            </a:r>
          </a:p>
        </p:txBody>
      </p:sp>
      <p:sp>
        <p:nvSpPr>
          <p:cNvPr id="39942" name="CaixaDeTexto 6"/>
          <p:cNvSpPr txBox="1">
            <a:spLocks noChangeArrowheads="1"/>
          </p:cNvSpPr>
          <p:nvPr/>
        </p:nvSpPr>
        <p:spPr bwMode="auto">
          <a:xfrm>
            <a:off x="5500688" y="6488113"/>
            <a:ext cx="3643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FUNDAMENTAÇÃO JURÍDICA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096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0965" name="CaixaDeTexto 11"/>
          <p:cNvSpPr txBox="1">
            <a:spLocks noChangeArrowheads="1"/>
          </p:cNvSpPr>
          <p:nvPr/>
        </p:nvSpPr>
        <p:spPr bwMode="auto">
          <a:xfrm>
            <a:off x="357188" y="1000125"/>
            <a:ext cx="82153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800"/>
              <a:t>Art. 44. São pessoas jurídicas de direito privado:</a:t>
            </a:r>
          </a:p>
          <a:p>
            <a:pPr algn="just">
              <a:lnSpc>
                <a:spcPct val="150000"/>
              </a:lnSpc>
            </a:pPr>
            <a:r>
              <a:rPr lang="pt-BR" sz="2800"/>
              <a:t>I - as </a:t>
            </a:r>
            <a:r>
              <a:rPr lang="pt-BR" sz="2800">
                <a:hlinkClick r:id="rId3" action="ppaction://hlinksldjump"/>
              </a:rPr>
              <a:t>associações</a:t>
            </a:r>
            <a:r>
              <a:rPr lang="pt-BR" sz="2800"/>
              <a:t>;</a:t>
            </a:r>
          </a:p>
          <a:p>
            <a:pPr algn="just">
              <a:lnSpc>
                <a:spcPct val="150000"/>
              </a:lnSpc>
            </a:pPr>
            <a:r>
              <a:rPr lang="pt-BR" sz="2800"/>
              <a:t>II - as sociedades;</a:t>
            </a:r>
          </a:p>
          <a:p>
            <a:pPr algn="just">
              <a:lnSpc>
                <a:spcPct val="150000"/>
              </a:lnSpc>
            </a:pPr>
            <a:r>
              <a:rPr lang="pt-BR" sz="2800"/>
              <a:t>III - as </a:t>
            </a:r>
            <a:r>
              <a:rPr lang="pt-BR" sz="2800">
                <a:hlinkClick r:id="rId4" action="ppaction://hlinksldjump"/>
              </a:rPr>
              <a:t>fundações</a:t>
            </a:r>
            <a:r>
              <a:rPr lang="pt-BR" sz="2800"/>
              <a:t>.</a:t>
            </a:r>
          </a:p>
          <a:p>
            <a:pPr algn="just">
              <a:lnSpc>
                <a:spcPct val="150000"/>
              </a:lnSpc>
            </a:pPr>
            <a:r>
              <a:rPr lang="pt-BR" sz="2800"/>
              <a:t>IV - as organizações religiosas;</a:t>
            </a:r>
          </a:p>
          <a:p>
            <a:pPr algn="just">
              <a:lnSpc>
                <a:spcPct val="150000"/>
              </a:lnSpc>
            </a:pPr>
            <a:r>
              <a:rPr lang="pt-BR" sz="2800"/>
              <a:t>V - os partidos políticos.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198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1989" name="CaixaDeTexto 11"/>
          <p:cNvSpPr txBox="1">
            <a:spLocks noChangeArrowheads="1"/>
          </p:cNvSpPr>
          <p:nvPr/>
        </p:nvSpPr>
        <p:spPr bwMode="auto">
          <a:xfrm>
            <a:off x="357188" y="2071688"/>
            <a:ext cx="8215312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800"/>
              <a:t>Art. 53. </a:t>
            </a:r>
            <a:r>
              <a:rPr lang="pt-BR" sz="2800" b="1" u="sng"/>
              <a:t>Constituem-se</a:t>
            </a:r>
            <a:r>
              <a:rPr lang="pt-BR" sz="2800"/>
              <a:t> as </a:t>
            </a:r>
            <a:r>
              <a:rPr lang="pt-BR" sz="2800" b="1" u="sng"/>
              <a:t>associações</a:t>
            </a:r>
            <a:r>
              <a:rPr lang="pt-BR" sz="2800"/>
              <a:t> pela </a:t>
            </a:r>
            <a:r>
              <a:rPr lang="pt-BR" sz="2800" b="1" u="sng"/>
              <a:t>união de pessoas</a:t>
            </a:r>
            <a:r>
              <a:rPr lang="pt-BR" sz="2800"/>
              <a:t> que se </a:t>
            </a:r>
            <a:r>
              <a:rPr lang="pt-BR" sz="2800" b="1" u="sng"/>
              <a:t>organizem para fins não econômicos</a:t>
            </a:r>
            <a:r>
              <a:rPr lang="pt-BR" sz="2800"/>
              <a:t>.</a:t>
            </a:r>
          </a:p>
          <a:p>
            <a:pPr algn="just">
              <a:lnSpc>
                <a:spcPct val="150000"/>
              </a:lnSpc>
            </a:pPr>
            <a:endParaRPr lang="pt-BR" sz="2800"/>
          </a:p>
        </p:txBody>
      </p:sp>
      <p:sp>
        <p:nvSpPr>
          <p:cNvPr id="41990" name="CaixaDeTexto 5"/>
          <p:cNvSpPr txBox="1">
            <a:spLocks noChangeArrowheads="1"/>
          </p:cNvSpPr>
          <p:nvPr/>
        </p:nvSpPr>
        <p:spPr bwMode="auto">
          <a:xfrm>
            <a:off x="5143500" y="6429375"/>
            <a:ext cx="400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Pessoas Jurídicas de Direito Privado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85750" y="1643063"/>
            <a:ext cx="85725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3200" dirty="0">
                <a:latin typeface="+mn-lt"/>
              </a:rPr>
              <a:t>Art. 4° As ações e instrumentos de política agrícola referem-se a:</a:t>
            </a:r>
          </a:p>
          <a:p>
            <a:pPr algn="just">
              <a:defRPr/>
            </a:pPr>
            <a:r>
              <a:rPr lang="pt-BR" sz="3200" dirty="0">
                <a:latin typeface="+mn-lt"/>
              </a:rPr>
              <a:t>(...)</a:t>
            </a:r>
          </a:p>
          <a:p>
            <a:pPr algn="just">
              <a:defRPr/>
            </a:pPr>
            <a:r>
              <a:rPr lang="pt-BR" sz="3200" dirty="0">
                <a:latin typeface="+mn-lt"/>
              </a:rPr>
              <a:t>VIII - </a:t>
            </a:r>
            <a:r>
              <a:rPr lang="pt-BR" sz="3200" b="1" u="sng" dirty="0">
                <a:latin typeface="+mn-lt"/>
              </a:rPr>
              <a:t>associativismo e cooperativismo</a:t>
            </a:r>
            <a:r>
              <a:rPr lang="pt-BR" sz="3200" dirty="0">
                <a:latin typeface="+mn-lt"/>
              </a:rPr>
              <a:t>;</a:t>
            </a:r>
          </a:p>
          <a:p>
            <a:pPr algn="just">
              <a:defRPr/>
            </a:pPr>
            <a:r>
              <a:rPr lang="pt-BR" sz="3200" dirty="0">
                <a:latin typeface="+mn-lt"/>
              </a:rPr>
              <a:t>(...)</a:t>
            </a:r>
          </a:p>
          <a:p>
            <a:pPr algn="just">
              <a:defRPr/>
            </a:pPr>
            <a:endParaRPr lang="pt-BR" sz="3200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14313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LEI AGRÍCOLA</a:t>
            </a:r>
          </a:p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(LEI 8.171/91)</a:t>
            </a:r>
          </a:p>
        </p:txBody>
      </p:sp>
      <p:sp>
        <p:nvSpPr>
          <p:cNvPr id="6149" name="CaixaDeTexto 4"/>
          <p:cNvSpPr txBox="1">
            <a:spLocks noChangeArrowheads="1"/>
          </p:cNvSpPr>
          <p:nvPr/>
        </p:nvSpPr>
        <p:spPr bwMode="auto">
          <a:xfrm>
            <a:off x="7000875" y="648811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MARCO LEGAL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301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3013" name="CaixaDeTexto 11"/>
          <p:cNvSpPr txBox="1">
            <a:spLocks noChangeArrowheads="1"/>
          </p:cNvSpPr>
          <p:nvPr/>
        </p:nvSpPr>
        <p:spPr bwMode="auto">
          <a:xfrm>
            <a:off x="357188" y="357188"/>
            <a:ext cx="8215312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800"/>
              <a:t>Art. 62. Para criar uma </a:t>
            </a:r>
            <a:r>
              <a:rPr lang="pt-BR" sz="2800" b="1" u="sng"/>
              <a:t>fundação</a:t>
            </a:r>
            <a:r>
              <a:rPr lang="pt-BR" sz="2800"/>
              <a:t>, o seu instituidor fará, por </a:t>
            </a:r>
            <a:r>
              <a:rPr lang="pt-BR" sz="2800" b="1" u="sng"/>
              <a:t>escritura pública</a:t>
            </a:r>
            <a:r>
              <a:rPr lang="pt-BR" sz="2800"/>
              <a:t> ou </a:t>
            </a:r>
            <a:r>
              <a:rPr lang="pt-BR" sz="2800" b="1" u="sng"/>
              <a:t>testamento</a:t>
            </a:r>
            <a:r>
              <a:rPr lang="pt-BR" sz="2800"/>
              <a:t>, </a:t>
            </a:r>
            <a:r>
              <a:rPr lang="pt-BR" sz="2800" b="1" u="sng"/>
              <a:t>dotação especial de bens livres</a:t>
            </a:r>
            <a:r>
              <a:rPr lang="pt-BR" sz="2800"/>
              <a:t>, </a:t>
            </a:r>
            <a:r>
              <a:rPr lang="pt-BR" sz="2800" b="1" u="sng"/>
              <a:t>especificando</a:t>
            </a:r>
            <a:r>
              <a:rPr lang="pt-BR" sz="2800"/>
              <a:t> o </a:t>
            </a:r>
            <a:r>
              <a:rPr lang="pt-BR" sz="2800" b="1" u="sng"/>
              <a:t>fim</a:t>
            </a:r>
            <a:r>
              <a:rPr lang="pt-BR" sz="2800"/>
              <a:t> a que se </a:t>
            </a:r>
            <a:r>
              <a:rPr lang="pt-BR" sz="2800" b="1" u="sng"/>
              <a:t>destina</a:t>
            </a:r>
            <a:r>
              <a:rPr lang="pt-BR" sz="2800"/>
              <a:t>, e </a:t>
            </a:r>
            <a:r>
              <a:rPr lang="pt-BR" sz="2800" b="1" u="sng"/>
              <a:t>declarando</a:t>
            </a:r>
            <a:r>
              <a:rPr lang="pt-BR" sz="2800"/>
              <a:t>, </a:t>
            </a:r>
            <a:r>
              <a:rPr lang="pt-BR" sz="2800" b="1" u="sng"/>
              <a:t>se quiser</a:t>
            </a:r>
            <a:r>
              <a:rPr lang="pt-BR" sz="2800"/>
              <a:t>, a </a:t>
            </a:r>
            <a:r>
              <a:rPr lang="pt-BR" sz="2800" b="1" u="sng"/>
              <a:t>maneira de administrá-la</a:t>
            </a:r>
            <a:r>
              <a:rPr lang="pt-BR" sz="2800"/>
              <a:t>.</a:t>
            </a:r>
          </a:p>
          <a:p>
            <a:pPr algn="just">
              <a:lnSpc>
                <a:spcPct val="150000"/>
              </a:lnSpc>
            </a:pPr>
            <a:endParaRPr lang="pt-BR" sz="2800"/>
          </a:p>
          <a:p>
            <a:pPr algn="just">
              <a:lnSpc>
                <a:spcPct val="150000"/>
              </a:lnSpc>
            </a:pPr>
            <a:r>
              <a:rPr lang="pt-BR" sz="2800"/>
              <a:t>Parágrafo único. A </a:t>
            </a:r>
            <a:r>
              <a:rPr lang="pt-BR" sz="2800" b="1" u="sng"/>
              <a:t>fundação</a:t>
            </a:r>
            <a:r>
              <a:rPr lang="pt-BR" sz="2800"/>
              <a:t> </a:t>
            </a:r>
            <a:r>
              <a:rPr lang="pt-BR" sz="2800" b="1" u="sng"/>
              <a:t>somente</a:t>
            </a:r>
            <a:r>
              <a:rPr lang="pt-BR" sz="2800"/>
              <a:t> poderá </a:t>
            </a:r>
            <a:r>
              <a:rPr lang="pt-BR" sz="2800" b="1" u="sng"/>
              <a:t>constituir-se</a:t>
            </a:r>
            <a:r>
              <a:rPr lang="pt-BR" sz="2800"/>
              <a:t> para </a:t>
            </a:r>
            <a:r>
              <a:rPr lang="pt-BR" sz="2800" b="1" u="sng"/>
              <a:t>fins religiosos</a:t>
            </a:r>
            <a:r>
              <a:rPr lang="pt-BR" sz="2800"/>
              <a:t>, </a:t>
            </a:r>
            <a:r>
              <a:rPr lang="pt-BR" sz="2800" b="1" u="sng"/>
              <a:t>morais</a:t>
            </a:r>
            <a:r>
              <a:rPr lang="pt-BR" sz="2800"/>
              <a:t>, </a:t>
            </a:r>
            <a:r>
              <a:rPr lang="pt-BR" sz="2800" b="1" u="sng"/>
              <a:t>culturais</a:t>
            </a:r>
            <a:r>
              <a:rPr lang="pt-BR" sz="2800"/>
              <a:t> ou de </a:t>
            </a:r>
            <a:r>
              <a:rPr lang="pt-BR" sz="2800" b="1" u="sng"/>
              <a:t>assistência</a:t>
            </a:r>
            <a:r>
              <a:rPr lang="pt-BR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4037" name="Picture 2" descr="C:\Documents and Settings\João Paulo\Meus documentos\1 JOÃO PAULO\MESTRADO\AULAS MINISTRADAS DE DIREITO AGRÁRIO\cooperativismo\ASSOCIAÇÃO X FUNDAÇÃ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0"/>
            <a:ext cx="5214938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CaixaDeTexto 6"/>
          <p:cNvSpPr txBox="1">
            <a:spLocks noChangeArrowheads="1"/>
          </p:cNvSpPr>
          <p:nvPr/>
        </p:nvSpPr>
        <p:spPr bwMode="auto">
          <a:xfrm>
            <a:off x="3857625" y="6488113"/>
            <a:ext cx="5286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/>
              <a:t>FONTE: Cartilha do 3º Setor</a:t>
            </a:r>
          </a:p>
          <a:p>
            <a:pPr algn="r"/>
            <a:r>
              <a:rPr lang="pt-BR" sz="1100"/>
              <a:t>OAB/SP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506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5061" name="CaixaDeTexto 11"/>
          <p:cNvSpPr txBox="1">
            <a:spLocks noChangeArrowheads="1"/>
          </p:cNvSpPr>
          <p:nvPr/>
        </p:nvSpPr>
        <p:spPr bwMode="auto">
          <a:xfrm>
            <a:off x="357188" y="1000125"/>
            <a:ext cx="8215312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800" b="1"/>
              <a:t> Utilidade Pública Federal;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pt-BR" sz="2800" b="1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800" b="1"/>
              <a:t> Certificado de Entidade Beneficente de Assistência Social (CEAS);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pt-BR" sz="2800" b="1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800" b="1"/>
              <a:t> Organização da Sociedade Civil de Interesse Público (OSCIP);</a:t>
            </a:r>
          </a:p>
          <a:p>
            <a:pPr algn="just">
              <a:lnSpc>
                <a:spcPct val="150000"/>
              </a:lnSpc>
            </a:pPr>
            <a:endParaRPr lang="pt-BR" sz="2800" b="1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800" b="1"/>
              <a:t> Organização Social (OS).</a:t>
            </a:r>
            <a:endParaRPr lang="pt-BR" sz="2800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TÍTULOS EM ÂMBITO FEDERAL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6083" name="Picture 6" descr="C:\Documents and Settings\All Users\Documentos\Minhas imagens\Amostras de imagens\APROSO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000125"/>
            <a:ext cx="238125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C:\Documents and Settings\All Users\Documentos\Minhas imagens\Amostras de imagens\APRM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928688"/>
            <a:ext cx="17145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8" descr="C:\Documents and Settings\All Users\Documentos\Minhas imagens\Amostras de imagens\APROSMA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2857500"/>
            <a:ext cx="21748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9" descr="C:\Documents and Settings\All Users\Documentos\Minhas imagens\Amostras de imagens\ABCCP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1071563"/>
            <a:ext cx="2857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10" descr="C:\Documents and Settings\All Users\Documentos\Minhas imagens\Amostras de imagens\ACNB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75" y="2786063"/>
            <a:ext cx="207168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11" descr="C:\Documents and Settings\All Users\Documentos\Minhas imagens\Amostras de imagens\ABCZ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13463" y="3286125"/>
            <a:ext cx="30305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13" descr="http://www.icv.org.br/r/images/logo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63" y="492918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5" descr="http://www.socioambiental.org/img/top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43625" y="5857875"/>
            <a:ext cx="3000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21" descr="WWF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00500" y="4929188"/>
            <a:ext cx="1357313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00063" y="1000125"/>
            <a:ext cx="82296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7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OBRIGADO</a:t>
            </a:r>
          </a:p>
          <a:p>
            <a:pPr algn="ctr">
              <a:defRPr/>
            </a:pPr>
            <a:endParaRPr lang="pt-BR" sz="7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171" name="Picture 2" descr="C:\Documents and Settings\All Users\Documentos\Minhas imagens\Amostras de imagens\cooperativismo-passo-a-passo-1361416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571500"/>
            <a:ext cx="4214812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85750" y="1643063"/>
            <a:ext cx="857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3200"/>
          </a:p>
        </p:txBody>
      </p:sp>
      <p:pic>
        <p:nvPicPr>
          <p:cNvPr id="8196" name="Picture 4" descr="http://3.bp.blogspot.com/_A2d6QB4FjOc/SoAp2Tg3xVI/AAAAAAAAAOk/Yrv3qq_1QN4/s400/s%C3%ADmbolo+do+cooperativis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71938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tângulo 6"/>
          <p:cNvSpPr>
            <a:spLocks noChangeArrowheads="1"/>
          </p:cNvSpPr>
          <p:nvPr/>
        </p:nvSpPr>
        <p:spPr bwMode="auto">
          <a:xfrm>
            <a:off x="4143375" y="0"/>
            <a:ext cx="50006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 b="1"/>
              <a:t>Pinheiro - </a:t>
            </a:r>
            <a:r>
              <a:rPr lang="pt-BR" sz="2800"/>
              <a:t>símbolo da imortalidade e da fecundidade</a:t>
            </a:r>
          </a:p>
          <a:p>
            <a:pPr algn="just"/>
            <a:endParaRPr lang="pt-BR" sz="2800" b="1"/>
          </a:p>
          <a:p>
            <a:pPr algn="just"/>
            <a:r>
              <a:rPr lang="pt-BR" sz="2800" b="1"/>
              <a:t>Círculo - representa a </a:t>
            </a:r>
            <a:r>
              <a:rPr lang="pt-BR" sz="2800"/>
              <a:t>vida eterna.</a:t>
            </a:r>
          </a:p>
          <a:p>
            <a:pPr algn="just"/>
            <a:endParaRPr lang="pt-BR" sz="2800"/>
          </a:p>
          <a:p>
            <a:pPr algn="just"/>
            <a:r>
              <a:rPr lang="pt-BR" sz="2800" b="1"/>
              <a:t>Verde - </a:t>
            </a:r>
            <a:r>
              <a:rPr lang="pt-BR" sz="2800"/>
              <a:t>representa o princípio vital da natureza.</a:t>
            </a:r>
          </a:p>
          <a:p>
            <a:pPr algn="just"/>
            <a:endParaRPr lang="pt-BR" sz="2800"/>
          </a:p>
          <a:p>
            <a:pPr algn="just"/>
            <a:r>
              <a:rPr lang="pt-BR" sz="2800" b="1"/>
              <a:t>Amarelo – representa </a:t>
            </a:r>
            <a:r>
              <a:rPr lang="pt-BR" sz="2800"/>
              <a:t>o sol, fonte permanente de energia e calor.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0" y="4271963"/>
            <a:ext cx="9144000" cy="2586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400" b="1" dirty="0">
                <a:latin typeface="+mn-lt"/>
              </a:rPr>
              <a:t>∑ imortalidade princípios</a:t>
            </a:r>
          </a:p>
          <a:p>
            <a:pPr algn="just">
              <a:defRPr/>
            </a:pPr>
            <a:r>
              <a:rPr lang="pt-BR" sz="2400" b="1" dirty="0">
                <a:latin typeface="+mn-lt"/>
              </a:rPr>
              <a:t>+ fecundidade ideais</a:t>
            </a:r>
          </a:p>
          <a:p>
            <a:pPr algn="just">
              <a:defRPr/>
            </a:pPr>
            <a:r>
              <a:rPr lang="pt-BR" sz="2400" b="1" dirty="0">
                <a:latin typeface="+mn-lt"/>
              </a:rPr>
              <a:t>+ vitalidade adeptos</a:t>
            </a:r>
          </a:p>
          <a:p>
            <a:pPr algn="just">
              <a:defRPr/>
            </a:pPr>
            <a:r>
              <a:rPr lang="pt-BR" sz="2400" b="1" dirty="0">
                <a:latin typeface="+mn-lt"/>
              </a:rPr>
              <a:t>= COOPERATIVISMO</a:t>
            </a:r>
          </a:p>
          <a:p>
            <a:pPr algn="just">
              <a:defRPr/>
            </a:pPr>
            <a:r>
              <a:rPr lang="pt-BR" sz="2400" b="1" dirty="0">
                <a:latin typeface="+mn-lt"/>
              </a:rPr>
              <a:t>marcado na trajetória ascendente dos pinheiros que se projetam para o alto, procurando crescer cada vez mais.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85750" y="1643063"/>
            <a:ext cx="857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3200"/>
          </a:p>
        </p:txBody>
      </p:sp>
      <p:pic>
        <p:nvPicPr>
          <p:cNvPr id="9220" name="Picture 2" descr="C:\Documents and Settings\All Users\Documentos\Minhas imagens\Amostras de imagens\images[2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100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71938" y="214313"/>
            <a:ext cx="50720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Aliança Cooperativa Internacional</a:t>
            </a:r>
          </a:p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(1932)</a:t>
            </a:r>
          </a:p>
        </p:txBody>
      </p:sp>
      <p:sp>
        <p:nvSpPr>
          <p:cNvPr id="9222" name="Retângulo 9"/>
          <p:cNvSpPr>
            <a:spLocks noChangeArrowheads="1"/>
          </p:cNvSpPr>
          <p:nvPr/>
        </p:nvSpPr>
        <p:spPr bwMode="auto">
          <a:xfrm>
            <a:off x="4286250" y="171450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Símbolo internacional do cooperativismo</a:t>
            </a:r>
          </a:p>
        </p:txBody>
      </p:sp>
      <p:sp>
        <p:nvSpPr>
          <p:cNvPr id="9223" name="CaixaDeTexto 10"/>
          <p:cNvSpPr txBox="1">
            <a:spLocks noChangeArrowheads="1"/>
          </p:cNvSpPr>
          <p:nvPr/>
        </p:nvSpPr>
        <p:spPr bwMode="auto">
          <a:xfrm>
            <a:off x="285750" y="3571875"/>
            <a:ext cx="84296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Bandeira com as cores do arco-íres representa a paz e unidade que supera as diferenças: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Políticas;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Econômicas;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Sociais;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Raciais;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Religiosas de povos e nações.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HISTÓRICO</a:t>
            </a:r>
          </a:p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Primórdios do cooperativismo</a:t>
            </a:r>
          </a:p>
        </p:txBody>
      </p:sp>
      <p:pic>
        <p:nvPicPr>
          <p:cNvPr id="10246" name="Picture 7" descr="C:\Documents and Settings\All Users\Documentos\Minhas imagens\Amostras de imagens\PRIMORDIOS CO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75"/>
            <a:ext cx="27146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2714625" y="1000125"/>
            <a:ext cx="6429375" cy="5837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u="sng" dirty="0">
                <a:latin typeface="+mn-lt"/>
              </a:rPr>
              <a:t>Povo romano </a:t>
            </a:r>
            <a:r>
              <a:rPr lang="pt-BR" sz="2800" dirty="0">
                <a:latin typeface="+mn-lt"/>
              </a:rPr>
              <a:t>→ origens econ. Coletiva: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pastagem comunal;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floresta comunal;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criação em comum de gado.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u="sng" dirty="0">
                <a:latin typeface="+mn-lt"/>
              </a:rPr>
              <a:t>Os babilônios </a:t>
            </a:r>
            <a:r>
              <a:rPr lang="pt-BR" sz="2800" dirty="0">
                <a:latin typeface="+mn-lt"/>
              </a:rPr>
              <a:t>→ ~ ass.   </a:t>
            </a:r>
            <a:r>
              <a:rPr lang="pt-BR" sz="2800" dirty="0" err="1">
                <a:latin typeface="+mn-lt"/>
              </a:rPr>
              <a:t>arrend</a:t>
            </a:r>
            <a:r>
              <a:rPr lang="pt-BR" sz="2800" dirty="0">
                <a:latin typeface="+mn-lt"/>
              </a:rPr>
              <a:t> terras.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u="sng" dirty="0">
                <a:latin typeface="+mn-lt"/>
              </a:rPr>
              <a:t>Os povos germânicos</a:t>
            </a:r>
            <a:r>
              <a:rPr lang="pt-BR" sz="2800" dirty="0">
                <a:latin typeface="+mn-lt"/>
              </a:rPr>
              <a:t> → base da a vida agrária no cooperativas: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associações de drenagem;</a:t>
            </a:r>
          </a:p>
          <a:p>
            <a:pPr algn="just">
              <a:defRPr/>
            </a:pPr>
            <a:r>
              <a:rPr lang="pt-BR" sz="2800" dirty="0"/>
              <a:t>associações </a:t>
            </a:r>
            <a:r>
              <a:rPr lang="pt-BR" sz="2800" dirty="0">
                <a:latin typeface="+mn-lt"/>
              </a:rPr>
              <a:t>de irrigação;</a:t>
            </a:r>
          </a:p>
          <a:p>
            <a:pPr algn="just">
              <a:defRPr/>
            </a:pPr>
            <a:r>
              <a:rPr lang="pt-BR" sz="2800" dirty="0"/>
              <a:t>associações</a:t>
            </a:r>
            <a:r>
              <a:rPr lang="pt-BR" sz="2800" dirty="0">
                <a:latin typeface="+mn-lt"/>
              </a:rPr>
              <a:t> de diques;</a:t>
            </a:r>
          </a:p>
          <a:p>
            <a:pPr algn="just">
              <a:defRPr/>
            </a:pPr>
            <a:r>
              <a:rPr lang="pt-BR" sz="2800" dirty="0"/>
              <a:t>associações </a:t>
            </a:r>
            <a:r>
              <a:rPr lang="pt-BR" sz="2800" dirty="0">
                <a:latin typeface="+mn-lt"/>
              </a:rPr>
              <a:t>de serrarias.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PIONEIROS DO COOPERATIVISMO MODERNO</a:t>
            </a:r>
          </a:p>
        </p:txBody>
      </p:sp>
      <p:pic>
        <p:nvPicPr>
          <p:cNvPr id="11270" name="Picture 2" descr="http://wheatsville.coop/images/RochdalePione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071563"/>
            <a:ext cx="6651625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ança">
  <a:themeElements>
    <a:clrScheme name="Balança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ça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ça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ça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Balança</Template>
  <TotalTime>5083</TotalTime>
  <Words>1860</Words>
  <Application>Microsoft PowerPoint</Application>
  <PresentationFormat>Apresentação na tela (4:3)</PresentationFormat>
  <Paragraphs>242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44</vt:i4>
      </vt:variant>
    </vt:vector>
  </HeadingPairs>
  <TitlesOfParts>
    <vt:vector size="45" baseType="lpstr">
      <vt:lpstr>Balança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</dc:creator>
  <cp:lastModifiedBy>Empresa</cp:lastModifiedBy>
  <cp:revision>358</cp:revision>
  <dcterms:created xsi:type="dcterms:W3CDTF">2009-01-21T20:22:36Z</dcterms:created>
  <dcterms:modified xsi:type="dcterms:W3CDTF">2012-07-27T17:01:42Z</dcterms:modified>
</cp:coreProperties>
</file>