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Default Extension="xlsx" ContentType="application/vnd.openxmlformats-officedocument.spreadsheetml.sheet"/>
  <Override PartName="/ppt/charts/chart3.xml" ContentType="application/vnd.openxmlformats-officedocument.drawingml.char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ms-office.legacyDiagramTex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vml" ContentType="application/vnd.openxmlformats-officedocument.vmlDrawing"/>
  <Override PartName="/ppt/diagrams/layout2.xml" ContentType="application/vnd.openxmlformats-officedocument.drawingml.diagramLayout+xml"/>
  <Override PartName="/ppt/notesSlides/notesSlide6.xml" ContentType="application/vnd.openxmlformats-officedocument.presentationml.notesSlide+xml"/>
  <Override PartName="/ppt/diagrams/data3.xml" ContentType="application/vnd.openxmlformats-officedocument.drawingml.diagramData+xml"/>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85"/>
  </p:notesMasterIdLst>
  <p:sldIdLst>
    <p:sldId id="341" r:id="rId2"/>
    <p:sldId id="298" r:id="rId3"/>
    <p:sldId id="300" r:id="rId4"/>
    <p:sldId id="257" r:id="rId5"/>
    <p:sldId id="258" r:id="rId6"/>
    <p:sldId id="259" r:id="rId7"/>
    <p:sldId id="260" r:id="rId8"/>
    <p:sldId id="261" r:id="rId9"/>
    <p:sldId id="262" r:id="rId10"/>
    <p:sldId id="263" r:id="rId11"/>
    <p:sldId id="264" r:id="rId12"/>
    <p:sldId id="265" r:id="rId13"/>
    <p:sldId id="268" r:id="rId14"/>
    <p:sldId id="269" r:id="rId15"/>
    <p:sldId id="270" r:id="rId16"/>
    <p:sldId id="342" r:id="rId17"/>
    <p:sldId id="355" r:id="rId18"/>
    <p:sldId id="356" r:id="rId19"/>
    <p:sldId id="357" r:id="rId20"/>
    <p:sldId id="358" r:id="rId21"/>
    <p:sldId id="359" r:id="rId22"/>
    <p:sldId id="360"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285" r:id="rId36"/>
    <p:sldId id="286" r:id="rId37"/>
    <p:sldId id="287" r:id="rId38"/>
    <p:sldId id="288" r:id="rId39"/>
    <p:sldId id="361" r:id="rId40"/>
    <p:sldId id="362" r:id="rId41"/>
    <p:sldId id="363" r:id="rId42"/>
    <p:sldId id="364" r:id="rId43"/>
    <p:sldId id="289" r:id="rId44"/>
    <p:sldId id="290" r:id="rId45"/>
    <p:sldId id="291" r:id="rId46"/>
    <p:sldId id="302" r:id="rId47"/>
    <p:sldId id="301" r:id="rId48"/>
    <p:sldId id="303" r:id="rId49"/>
    <p:sldId id="319"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23" r:id="rId64"/>
    <p:sldId id="320" r:id="rId65"/>
    <p:sldId id="322" r:id="rId66"/>
    <p:sldId id="321" r:id="rId67"/>
    <p:sldId id="324" r:id="rId68"/>
    <p:sldId id="325" r:id="rId69"/>
    <p:sldId id="326" r:id="rId70"/>
    <p:sldId id="328" r:id="rId71"/>
    <p:sldId id="327" r:id="rId72"/>
    <p:sldId id="329" r:id="rId73"/>
    <p:sldId id="331" r:id="rId74"/>
    <p:sldId id="332" r:id="rId75"/>
    <p:sldId id="333" r:id="rId76"/>
    <p:sldId id="336" r:id="rId77"/>
    <p:sldId id="337" r:id="rId78"/>
    <p:sldId id="334" r:id="rId79"/>
    <p:sldId id="338" r:id="rId80"/>
    <p:sldId id="335" r:id="rId81"/>
    <p:sldId id="339" r:id="rId82"/>
    <p:sldId id="340" r:id="rId83"/>
    <p:sldId id="296" r:id="rId84"/>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1pPr>
    <a:lvl2pPr marL="742950" indent="-28575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2pPr>
    <a:lvl3pPr marL="11430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3pPr>
    <a:lvl4pPr marL="16002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4pPr>
    <a:lvl5pPr marL="20574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5pPr>
    <a:lvl6pPr marL="2286000" algn="l" defTabSz="914400" rtl="0" eaLnBrk="1" latinLnBrk="0" hangingPunct="1">
      <a:defRPr sz="2400" kern="1200">
        <a:solidFill>
          <a:schemeClr val="bg1"/>
        </a:solidFill>
        <a:latin typeface="Times New Roman" pitchFamily="18" charset="0"/>
        <a:ea typeface="+mn-ea"/>
        <a:cs typeface="Lucida Sans Unicode" pitchFamily="34" charset="0"/>
      </a:defRPr>
    </a:lvl6pPr>
    <a:lvl7pPr marL="2743200" algn="l" defTabSz="914400" rtl="0" eaLnBrk="1" latinLnBrk="0" hangingPunct="1">
      <a:defRPr sz="2400" kern="1200">
        <a:solidFill>
          <a:schemeClr val="bg1"/>
        </a:solidFill>
        <a:latin typeface="Times New Roman" pitchFamily="18" charset="0"/>
        <a:ea typeface="+mn-ea"/>
        <a:cs typeface="Lucida Sans Unicode" pitchFamily="34" charset="0"/>
      </a:defRPr>
    </a:lvl7pPr>
    <a:lvl8pPr marL="3200400" algn="l" defTabSz="914400" rtl="0" eaLnBrk="1" latinLnBrk="0" hangingPunct="1">
      <a:defRPr sz="2400" kern="1200">
        <a:solidFill>
          <a:schemeClr val="bg1"/>
        </a:solidFill>
        <a:latin typeface="Times New Roman" pitchFamily="18" charset="0"/>
        <a:ea typeface="+mn-ea"/>
        <a:cs typeface="Lucida Sans Unicode" pitchFamily="34" charset="0"/>
      </a:defRPr>
    </a:lvl8pPr>
    <a:lvl9pPr marL="3657600" algn="l" defTabSz="914400" rtl="0" eaLnBrk="1" latinLnBrk="0" hangingPunct="1">
      <a:defRPr sz="2400" kern="1200">
        <a:solidFill>
          <a:schemeClr val="bg1"/>
        </a:solidFill>
        <a:latin typeface="Times New Roman" pitchFamily="18" charset="0"/>
        <a:ea typeface="+mn-ea"/>
        <a:cs typeface="Lucida Sans Unicode"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6" y="-8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microsoft.com/office/2006/relationships/legacyDocTextInfo" Target="legacyDocTextInfo.bin"/><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Planilha_do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Planilha_do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Planilha_do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pt-BR"/>
  <c:chart>
    <c:title/>
    <c:view3D>
      <c:rotX val="30"/>
      <c:perspective val="30"/>
    </c:view3D>
    <c:plotArea>
      <c:layout/>
      <c:pie3DChart>
        <c:varyColors val="1"/>
        <c:ser>
          <c:idx val="0"/>
          <c:order val="0"/>
          <c:tx>
            <c:strRef>
              <c:f>Plan1!$B$1</c:f>
              <c:strCache>
                <c:ptCount val="1"/>
                <c:pt idx="0">
                  <c:v>%</c:v>
                </c:pt>
              </c:strCache>
            </c:strRef>
          </c:tx>
          <c:dLbls>
            <c:showVal val="1"/>
            <c:showLeaderLines val="1"/>
          </c:dLbls>
          <c:cat>
            <c:strRef>
              <c:f>Plan1!$A$2:$A$3</c:f>
              <c:strCache>
                <c:ptCount val="2"/>
                <c:pt idx="0">
                  <c:v>T.I.</c:v>
                </c:pt>
                <c:pt idx="1">
                  <c:v>Demais áreas</c:v>
                </c:pt>
              </c:strCache>
            </c:strRef>
          </c:cat>
          <c:val>
            <c:numRef>
              <c:f>Plan1!$B$2:$B$3</c:f>
              <c:numCache>
                <c:formatCode>General</c:formatCode>
                <c:ptCount val="2"/>
                <c:pt idx="0">
                  <c:v>12</c:v>
                </c:pt>
                <c:pt idx="1">
                  <c:v>88</c:v>
                </c:pt>
              </c:numCache>
            </c:numRef>
          </c:val>
        </c:ser>
      </c:pie3DChart>
    </c:plotArea>
    <c:legend>
      <c:legendPos val="r"/>
    </c:legend>
    <c:plotVisOnly val="1"/>
  </c:chart>
  <c:txPr>
    <a:bodyPr/>
    <a:lstStyle/>
    <a:p>
      <a:pPr>
        <a:defRPr sz="1800"/>
      </a:pPr>
      <a:endParaRPr lang="pt-B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pt-BR"/>
  <c:chart>
    <c:title/>
    <c:view3D>
      <c:rotX val="30"/>
      <c:perspective val="30"/>
    </c:view3D>
    <c:plotArea>
      <c:layout/>
      <c:pie3DChart>
        <c:varyColors val="1"/>
        <c:ser>
          <c:idx val="0"/>
          <c:order val="0"/>
          <c:tx>
            <c:strRef>
              <c:f>Plan1!$B$1</c:f>
              <c:strCache>
                <c:ptCount val="1"/>
                <c:pt idx="0">
                  <c:v>%</c:v>
                </c:pt>
              </c:strCache>
            </c:strRef>
          </c:tx>
          <c:dLbls>
            <c:showVal val="1"/>
            <c:showLeaderLines val="1"/>
          </c:dLbls>
          <c:cat>
            <c:strRef>
              <c:f>Plan1!$A$2:$A$3</c:f>
              <c:strCache>
                <c:ptCount val="2"/>
                <c:pt idx="0">
                  <c:v>T.I.</c:v>
                </c:pt>
                <c:pt idx="1">
                  <c:v>Demais áreas</c:v>
                </c:pt>
              </c:strCache>
            </c:strRef>
          </c:cat>
          <c:val>
            <c:numRef>
              <c:f>Plan1!$B$2:$B$3</c:f>
              <c:numCache>
                <c:formatCode>General</c:formatCode>
                <c:ptCount val="2"/>
                <c:pt idx="0">
                  <c:v>21</c:v>
                </c:pt>
                <c:pt idx="1">
                  <c:v>79</c:v>
                </c:pt>
              </c:numCache>
            </c:numRef>
          </c:val>
        </c:ser>
      </c:pie3DChart>
    </c:plotArea>
    <c:legend>
      <c:legendPos val="r"/>
    </c:legend>
    <c:plotVisOnly val="1"/>
  </c:chart>
  <c:txPr>
    <a:bodyPr/>
    <a:lstStyle/>
    <a:p>
      <a:pPr>
        <a:defRPr sz="1800"/>
      </a:pPr>
      <a:endParaRPr lang="pt-B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pt-BR"/>
  <c:chart>
    <c:title/>
    <c:view3D>
      <c:rotX val="30"/>
      <c:perspective val="30"/>
    </c:view3D>
    <c:plotArea>
      <c:layout/>
      <c:pie3DChart>
        <c:varyColors val="1"/>
        <c:ser>
          <c:idx val="0"/>
          <c:order val="0"/>
          <c:tx>
            <c:strRef>
              <c:f>Plan1!$B$1</c:f>
              <c:strCache>
                <c:ptCount val="1"/>
                <c:pt idx="0">
                  <c:v>%</c:v>
                </c:pt>
              </c:strCache>
            </c:strRef>
          </c:tx>
          <c:dLbls>
            <c:showVal val="1"/>
            <c:showLeaderLines val="1"/>
          </c:dLbls>
          <c:cat>
            <c:strRef>
              <c:f>Plan1!$A$2:$A$3</c:f>
              <c:strCache>
                <c:ptCount val="2"/>
                <c:pt idx="0">
                  <c:v>Amazônia Legal</c:v>
                </c:pt>
                <c:pt idx="1">
                  <c:v>Demais regiões</c:v>
                </c:pt>
              </c:strCache>
            </c:strRef>
          </c:cat>
          <c:val>
            <c:numRef>
              <c:f>Plan1!$B$2:$B$3</c:f>
              <c:numCache>
                <c:formatCode>General</c:formatCode>
                <c:ptCount val="2"/>
                <c:pt idx="0">
                  <c:v>98.61</c:v>
                </c:pt>
                <c:pt idx="1">
                  <c:v>1.3900000000000001</c:v>
                </c:pt>
              </c:numCache>
            </c:numRef>
          </c:val>
        </c:ser>
      </c:pie3DChart>
    </c:plotArea>
    <c:legend>
      <c:legendPos val="r"/>
    </c:legend>
    <c:plotVisOnly val="1"/>
  </c:chart>
  <c:txPr>
    <a:bodyPr/>
    <a:lstStyle/>
    <a:p>
      <a:pPr>
        <a:defRPr sz="1800"/>
      </a:pPr>
      <a:endParaRPr lang="pt-B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E53DFE-CD24-4F3E-A09A-1F3448540DA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pt-BR"/>
        </a:p>
      </dgm:t>
    </dgm:pt>
    <dgm:pt modelId="{723B022B-8252-485F-9358-D5A8811F706B}">
      <dgm:prSet phldrT="[Texto]"/>
      <dgm:spPr/>
      <dgm:t>
        <a:bodyPr/>
        <a:lstStyle/>
        <a:p>
          <a:r>
            <a:rPr lang="pt-BR" dirty="0" smtClean="0"/>
            <a:t>SNUC</a:t>
          </a:r>
          <a:endParaRPr lang="pt-BR" dirty="0"/>
        </a:p>
      </dgm:t>
    </dgm:pt>
    <dgm:pt modelId="{E3757115-0716-4117-BD05-7C26FDD7E28C}" type="parTrans" cxnId="{51E78D3A-16C7-43C6-BDDE-BCB8F23483CD}">
      <dgm:prSet/>
      <dgm:spPr/>
      <dgm:t>
        <a:bodyPr/>
        <a:lstStyle/>
        <a:p>
          <a:endParaRPr lang="pt-BR"/>
        </a:p>
      </dgm:t>
    </dgm:pt>
    <dgm:pt modelId="{DC75F39F-726C-4616-9696-ED2D51E3D53E}" type="sibTrans" cxnId="{51E78D3A-16C7-43C6-BDDE-BCB8F23483CD}">
      <dgm:prSet/>
      <dgm:spPr/>
      <dgm:t>
        <a:bodyPr/>
        <a:lstStyle/>
        <a:p>
          <a:endParaRPr lang="pt-BR"/>
        </a:p>
      </dgm:t>
    </dgm:pt>
    <dgm:pt modelId="{358AF156-2144-4045-A6DC-4FB8627B3FA0}">
      <dgm:prSet phldrT="[Texto]"/>
      <dgm:spPr/>
      <dgm:t>
        <a:bodyPr/>
        <a:lstStyle/>
        <a:p>
          <a:r>
            <a:rPr lang="pt-BR" dirty="0" smtClean="0"/>
            <a:t>Unidade de Proteção Integral</a:t>
          </a:r>
          <a:endParaRPr lang="pt-BR" dirty="0"/>
        </a:p>
      </dgm:t>
    </dgm:pt>
    <dgm:pt modelId="{688B4208-16EE-4CF9-9292-45042A435622}" type="parTrans" cxnId="{95B71493-9749-4788-8FF3-6073A51F904A}">
      <dgm:prSet/>
      <dgm:spPr/>
      <dgm:t>
        <a:bodyPr/>
        <a:lstStyle/>
        <a:p>
          <a:endParaRPr lang="pt-BR"/>
        </a:p>
      </dgm:t>
    </dgm:pt>
    <dgm:pt modelId="{EEB011BC-B835-4FC3-AAAD-04B2560F54FC}" type="sibTrans" cxnId="{95B71493-9749-4788-8FF3-6073A51F904A}">
      <dgm:prSet/>
      <dgm:spPr/>
      <dgm:t>
        <a:bodyPr/>
        <a:lstStyle/>
        <a:p>
          <a:endParaRPr lang="pt-BR"/>
        </a:p>
      </dgm:t>
    </dgm:pt>
    <dgm:pt modelId="{3C818B2C-644E-442D-921E-F973A3299B5F}">
      <dgm:prSet phldrT="[Texto]"/>
      <dgm:spPr/>
      <dgm:t>
        <a:bodyPr/>
        <a:lstStyle/>
        <a:p>
          <a:r>
            <a:rPr lang="pt-BR" dirty="0" smtClean="0">
              <a:solidFill>
                <a:schemeClr val="tx1"/>
              </a:solidFill>
              <a:effectLst/>
            </a:rPr>
            <a:t>O objetivo é preservar a natureza, sendo admitido apenas o uso indireto dos seus recursos naturais, com exceção dos casos previstos nesta Lei</a:t>
          </a:r>
          <a:endParaRPr lang="pt-BR" dirty="0">
            <a:solidFill>
              <a:schemeClr val="tx1"/>
            </a:solidFill>
            <a:effectLst/>
          </a:endParaRPr>
        </a:p>
      </dgm:t>
    </dgm:pt>
    <dgm:pt modelId="{F199D0F6-FDF6-4548-889C-DC5C3EEE3791}" type="parTrans" cxnId="{8C3D5D10-4366-48F9-B613-B9CC02BB91C1}">
      <dgm:prSet/>
      <dgm:spPr/>
      <dgm:t>
        <a:bodyPr/>
        <a:lstStyle/>
        <a:p>
          <a:endParaRPr lang="pt-BR"/>
        </a:p>
      </dgm:t>
    </dgm:pt>
    <dgm:pt modelId="{E7AFD129-8C41-4343-A90C-58C54B114560}" type="sibTrans" cxnId="{8C3D5D10-4366-48F9-B613-B9CC02BB91C1}">
      <dgm:prSet/>
      <dgm:spPr/>
      <dgm:t>
        <a:bodyPr/>
        <a:lstStyle/>
        <a:p>
          <a:endParaRPr lang="pt-BR"/>
        </a:p>
      </dgm:t>
    </dgm:pt>
    <dgm:pt modelId="{D825B993-3F94-43D3-8754-AC6735FACABC}">
      <dgm:prSet phldrT="[Texto]"/>
      <dgm:spPr/>
      <dgm:t>
        <a:bodyPr/>
        <a:lstStyle/>
        <a:p>
          <a:r>
            <a:rPr lang="pt-BR" dirty="0" smtClean="0"/>
            <a:t>Unidade de Desenvolvimento Sustentável</a:t>
          </a:r>
          <a:endParaRPr lang="pt-BR" dirty="0"/>
        </a:p>
      </dgm:t>
    </dgm:pt>
    <dgm:pt modelId="{7F2F2E72-7A55-40F1-85F5-7323C5A54ECF}" type="parTrans" cxnId="{47913B33-309F-4355-B7D2-2848F66AA642}">
      <dgm:prSet/>
      <dgm:spPr/>
      <dgm:t>
        <a:bodyPr/>
        <a:lstStyle/>
        <a:p>
          <a:endParaRPr lang="pt-BR"/>
        </a:p>
      </dgm:t>
    </dgm:pt>
    <dgm:pt modelId="{8F2E2499-ED2D-471A-852E-1350CA235B7E}" type="sibTrans" cxnId="{47913B33-309F-4355-B7D2-2848F66AA642}">
      <dgm:prSet/>
      <dgm:spPr/>
      <dgm:t>
        <a:bodyPr/>
        <a:lstStyle/>
        <a:p>
          <a:endParaRPr lang="pt-BR"/>
        </a:p>
      </dgm:t>
    </dgm:pt>
    <dgm:pt modelId="{9D95BE58-45AE-4DD4-9E21-E0975A8C1E6F}">
      <dgm:prSet phldrT="[Texto]"/>
      <dgm:spPr/>
      <dgm:t>
        <a:bodyPr/>
        <a:lstStyle/>
        <a:p>
          <a:r>
            <a:rPr lang="pt-BR" dirty="0" smtClean="0">
              <a:effectLst/>
            </a:rPr>
            <a:t>O objetivo é compatibilizar a conservação da natureza com o uso sustentável de parcela dos seus recursos naturais</a:t>
          </a:r>
          <a:endParaRPr lang="pt-BR" dirty="0">
            <a:effectLst/>
          </a:endParaRPr>
        </a:p>
      </dgm:t>
    </dgm:pt>
    <dgm:pt modelId="{148F5222-C66F-48B3-B587-D6ED4368FAC6}" type="parTrans" cxnId="{9C81F404-08ED-4B31-AA37-4727F4A77BE5}">
      <dgm:prSet/>
      <dgm:spPr/>
      <dgm:t>
        <a:bodyPr/>
        <a:lstStyle/>
        <a:p>
          <a:endParaRPr lang="pt-BR"/>
        </a:p>
      </dgm:t>
    </dgm:pt>
    <dgm:pt modelId="{56C03576-1A68-4011-989F-F1E8704E747B}" type="sibTrans" cxnId="{9C81F404-08ED-4B31-AA37-4727F4A77BE5}">
      <dgm:prSet/>
      <dgm:spPr/>
      <dgm:t>
        <a:bodyPr/>
        <a:lstStyle/>
        <a:p>
          <a:endParaRPr lang="pt-BR"/>
        </a:p>
      </dgm:t>
    </dgm:pt>
    <dgm:pt modelId="{29C89A9B-D10D-4871-826F-D54DAA7B1FCC}" type="pres">
      <dgm:prSet presAssocID="{45E53DFE-CD24-4F3E-A09A-1F3448540DA4}" presName="hierChild1" presStyleCnt="0">
        <dgm:presLayoutVars>
          <dgm:chPref val="1"/>
          <dgm:dir/>
          <dgm:animOne val="branch"/>
          <dgm:animLvl val="lvl"/>
          <dgm:resizeHandles/>
        </dgm:presLayoutVars>
      </dgm:prSet>
      <dgm:spPr/>
      <dgm:t>
        <a:bodyPr/>
        <a:lstStyle/>
        <a:p>
          <a:endParaRPr lang="pt-BR"/>
        </a:p>
      </dgm:t>
    </dgm:pt>
    <dgm:pt modelId="{B07D5495-BBE9-4155-B79B-FA5233BCB161}" type="pres">
      <dgm:prSet presAssocID="{723B022B-8252-485F-9358-D5A8811F706B}" presName="hierRoot1" presStyleCnt="0"/>
      <dgm:spPr/>
    </dgm:pt>
    <dgm:pt modelId="{65418B91-033A-44C3-8781-E4D7CF9BBE27}" type="pres">
      <dgm:prSet presAssocID="{723B022B-8252-485F-9358-D5A8811F706B}" presName="composite" presStyleCnt="0"/>
      <dgm:spPr/>
    </dgm:pt>
    <dgm:pt modelId="{B2319462-80A9-438A-9AD7-12B6132B504C}" type="pres">
      <dgm:prSet presAssocID="{723B022B-8252-485F-9358-D5A8811F706B}" presName="background" presStyleLbl="node0" presStyleIdx="0" presStyleCnt="1"/>
      <dgm:spPr/>
    </dgm:pt>
    <dgm:pt modelId="{D5E1F3A4-7FA8-40B7-82B4-4161F0889DA4}" type="pres">
      <dgm:prSet presAssocID="{723B022B-8252-485F-9358-D5A8811F706B}" presName="text" presStyleLbl="fgAcc0" presStyleIdx="0" presStyleCnt="1">
        <dgm:presLayoutVars>
          <dgm:chPref val="3"/>
        </dgm:presLayoutVars>
      </dgm:prSet>
      <dgm:spPr/>
      <dgm:t>
        <a:bodyPr/>
        <a:lstStyle/>
        <a:p>
          <a:endParaRPr lang="pt-BR"/>
        </a:p>
      </dgm:t>
    </dgm:pt>
    <dgm:pt modelId="{B1B09A7D-6EA2-4590-BB9C-BF88BF936DE2}" type="pres">
      <dgm:prSet presAssocID="{723B022B-8252-485F-9358-D5A8811F706B}" presName="hierChild2" presStyleCnt="0"/>
      <dgm:spPr/>
    </dgm:pt>
    <dgm:pt modelId="{C70D38C6-8A00-40F8-87E2-AA3335FCBF9E}" type="pres">
      <dgm:prSet presAssocID="{688B4208-16EE-4CF9-9292-45042A435622}" presName="Name10" presStyleLbl="parChTrans1D2" presStyleIdx="0" presStyleCnt="2"/>
      <dgm:spPr/>
      <dgm:t>
        <a:bodyPr/>
        <a:lstStyle/>
        <a:p>
          <a:endParaRPr lang="pt-BR"/>
        </a:p>
      </dgm:t>
    </dgm:pt>
    <dgm:pt modelId="{EEFA23A8-1480-4A1D-A37C-7793AA402F84}" type="pres">
      <dgm:prSet presAssocID="{358AF156-2144-4045-A6DC-4FB8627B3FA0}" presName="hierRoot2" presStyleCnt="0"/>
      <dgm:spPr/>
    </dgm:pt>
    <dgm:pt modelId="{030FBD2C-7B0D-44C3-9A76-2F23C05ED9E6}" type="pres">
      <dgm:prSet presAssocID="{358AF156-2144-4045-A6DC-4FB8627B3FA0}" presName="composite2" presStyleCnt="0"/>
      <dgm:spPr/>
    </dgm:pt>
    <dgm:pt modelId="{D5F6E13C-0AB3-4B02-9A8A-BCBFFDE37CA8}" type="pres">
      <dgm:prSet presAssocID="{358AF156-2144-4045-A6DC-4FB8627B3FA0}" presName="background2" presStyleLbl="node2" presStyleIdx="0" presStyleCnt="2"/>
      <dgm:spPr/>
    </dgm:pt>
    <dgm:pt modelId="{FC954B4D-0B39-46C2-A37E-BB3F94B35F12}" type="pres">
      <dgm:prSet presAssocID="{358AF156-2144-4045-A6DC-4FB8627B3FA0}" presName="text2" presStyleLbl="fgAcc2" presStyleIdx="0" presStyleCnt="2" custScaleX="147740">
        <dgm:presLayoutVars>
          <dgm:chPref val="3"/>
        </dgm:presLayoutVars>
      </dgm:prSet>
      <dgm:spPr/>
      <dgm:t>
        <a:bodyPr/>
        <a:lstStyle/>
        <a:p>
          <a:endParaRPr lang="pt-BR"/>
        </a:p>
      </dgm:t>
    </dgm:pt>
    <dgm:pt modelId="{9338B431-82F3-4FAB-B895-3EBA6F44EAD2}" type="pres">
      <dgm:prSet presAssocID="{358AF156-2144-4045-A6DC-4FB8627B3FA0}" presName="hierChild3" presStyleCnt="0"/>
      <dgm:spPr/>
    </dgm:pt>
    <dgm:pt modelId="{F0970D9D-49E5-49B7-8F94-D4F72E0323D5}" type="pres">
      <dgm:prSet presAssocID="{F199D0F6-FDF6-4548-889C-DC5C3EEE3791}" presName="Name17" presStyleLbl="parChTrans1D3" presStyleIdx="0" presStyleCnt="2"/>
      <dgm:spPr/>
      <dgm:t>
        <a:bodyPr/>
        <a:lstStyle/>
        <a:p>
          <a:endParaRPr lang="pt-BR"/>
        </a:p>
      </dgm:t>
    </dgm:pt>
    <dgm:pt modelId="{C6C830F9-1948-4D99-B03E-343D02E90F3F}" type="pres">
      <dgm:prSet presAssocID="{3C818B2C-644E-442D-921E-F973A3299B5F}" presName="hierRoot3" presStyleCnt="0"/>
      <dgm:spPr/>
    </dgm:pt>
    <dgm:pt modelId="{FBC0E89B-9D7F-415D-BE8E-841A88495664}" type="pres">
      <dgm:prSet presAssocID="{3C818B2C-644E-442D-921E-F973A3299B5F}" presName="composite3" presStyleCnt="0"/>
      <dgm:spPr/>
    </dgm:pt>
    <dgm:pt modelId="{EB0E5539-5445-4413-B3F9-351D7135A02D}" type="pres">
      <dgm:prSet presAssocID="{3C818B2C-644E-442D-921E-F973A3299B5F}" presName="background3" presStyleLbl="node3" presStyleIdx="0" presStyleCnt="2"/>
      <dgm:spPr/>
    </dgm:pt>
    <dgm:pt modelId="{B62E75C3-E23F-4991-B7EC-8CDE54D9FC81}" type="pres">
      <dgm:prSet presAssocID="{3C818B2C-644E-442D-921E-F973A3299B5F}" presName="text3" presStyleLbl="fgAcc3" presStyleIdx="0" presStyleCnt="2" custScaleX="154274">
        <dgm:presLayoutVars>
          <dgm:chPref val="3"/>
        </dgm:presLayoutVars>
      </dgm:prSet>
      <dgm:spPr/>
      <dgm:t>
        <a:bodyPr/>
        <a:lstStyle/>
        <a:p>
          <a:endParaRPr lang="pt-BR"/>
        </a:p>
      </dgm:t>
    </dgm:pt>
    <dgm:pt modelId="{15409E17-A02B-412D-BBB6-057288CCA27F}" type="pres">
      <dgm:prSet presAssocID="{3C818B2C-644E-442D-921E-F973A3299B5F}" presName="hierChild4" presStyleCnt="0"/>
      <dgm:spPr/>
    </dgm:pt>
    <dgm:pt modelId="{B7E68137-3283-4EA9-93E3-AEF7FD39E7F4}" type="pres">
      <dgm:prSet presAssocID="{7F2F2E72-7A55-40F1-85F5-7323C5A54ECF}" presName="Name10" presStyleLbl="parChTrans1D2" presStyleIdx="1" presStyleCnt="2"/>
      <dgm:spPr/>
      <dgm:t>
        <a:bodyPr/>
        <a:lstStyle/>
        <a:p>
          <a:endParaRPr lang="pt-BR"/>
        </a:p>
      </dgm:t>
    </dgm:pt>
    <dgm:pt modelId="{97BD3E82-6887-4292-BA37-AA81A11ED751}" type="pres">
      <dgm:prSet presAssocID="{D825B993-3F94-43D3-8754-AC6735FACABC}" presName="hierRoot2" presStyleCnt="0"/>
      <dgm:spPr/>
    </dgm:pt>
    <dgm:pt modelId="{C6BFC33E-FC27-4227-9ACD-060C393992E4}" type="pres">
      <dgm:prSet presAssocID="{D825B993-3F94-43D3-8754-AC6735FACABC}" presName="composite2" presStyleCnt="0"/>
      <dgm:spPr/>
    </dgm:pt>
    <dgm:pt modelId="{33E5CA39-5C2D-4A9B-8621-318CEC120625}" type="pres">
      <dgm:prSet presAssocID="{D825B993-3F94-43D3-8754-AC6735FACABC}" presName="background2" presStyleLbl="node2" presStyleIdx="1" presStyleCnt="2"/>
      <dgm:spPr/>
    </dgm:pt>
    <dgm:pt modelId="{6296C3C1-D2F6-43EA-8272-C7A09D726162}" type="pres">
      <dgm:prSet presAssocID="{D825B993-3F94-43D3-8754-AC6735FACABC}" presName="text2" presStyleLbl="fgAcc2" presStyleIdx="1" presStyleCnt="2" custScaleX="142023">
        <dgm:presLayoutVars>
          <dgm:chPref val="3"/>
        </dgm:presLayoutVars>
      </dgm:prSet>
      <dgm:spPr/>
      <dgm:t>
        <a:bodyPr/>
        <a:lstStyle/>
        <a:p>
          <a:endParaRPr lang="pt-BR"/>
        </a:p>
      </dgm:t>
    </dgm:pt>
    <dgm:pt modelId="{1A543A37-493D-4499-A272-99EB38391563}" type="pres">
      <dgm:prSet presAssocID="{D825B993-3F94-43D3-8754-AC6735FACABC}" presName="hierChild3" presStyleCnt="0"/>
      <dgm:spPr/>
    </dgm:pt>
    <dgm:pt modelId="{74F4AB18-1459-4D74-9879-376A032D3938}" type="pres">
      <dgm:prSet presAssocID="{148F5222-C66F-48B3-B587-D6ED4368FAC6}" presName="Name17" presStyleLbl="parChTrans1D3" presStyleIdx="1" presStyleCnt="2"/>
      <dgm:spPr/>
      <dgm:t>
        <a:bodyPr/>
        <a:lstStyle/>
        <a:p>
          <a:endParaRPr lang="pt-BR"/>
        </a:p>
      </dgm:t>
    </dgm:pt>
    <dgm:pt modelId="{A56BF719-72C5-4078-A2DA-3107426AAFC4}" type="pres">
      <dgm:prSet presAssocID="{9D95BE58-45AE-4DD4-9E21-E0975A8C1E6F}" presName="hierRoot3" presStyleCnt="0"/>
      <dgm:spPr/>
    </dgm:pt>
    <dgm:pt modelId="{4D568982-F3E6-47FB-9384-7F6FF106F487}" type="pres">
      <dgm:prSet presAssocID="{9D95BE58-45AE-4DD4-9E21-E0975A8C1E6F}" presName="composite3" presStyleCnt="0"/>
      <dgm:spPr/>
    </dgm:pt>
    <dgm:pt modelId="{B9306D29-154C-404F-A5A5-A1BE46BB205E}" type="pres">
      <dgm:prSet presAssocID="{9D95BE58-45AE-4DD4-9E21-E0975A8C1E6F}" presName="background3" presStyleLbl="node3" presStyleIdx="1" presStyleCnt="2"/>
      <dgm:spPr/>
    </dgm:pt>
    <dgm:pt modelId="{2E7D7731-925C-4A0C-8B26-003E782334F1}" type="pres">
      <dgm:prSet presAssocID="{9D95BE58-45AE-4DD4-9E21-E0975A8C1E6F}" presName="text3" presStyleLbl="fgAcc3" presStyleIdx="1" presStyleCnt="2" custScaleX="148025">
        <dgm:presLayoutVars>
          <dgm:chPref val="3"/>
        </dgm:presLayoutVars>
      </dgm:prSet>
      <dgm:spPr/>
      <dgm:t>
        <a:bodyPr/>
        <a:lstStyle/>
        <a:p>
          <a:endParaRPr lang="pt-BR"/>
        </a:p>
      </dgm:t>
    </dgm:pt>
    <dgm:pt modelId="{4FCBB67B-6CE7-4EEC-B3EF-6973051C6131}" type="pres">
      <dgm:prSet presAssocID="{9D95BE58-45AE-4DD4-9E21-E0975A8C1E6F}" presName="hierChild4" presStyleCnt="0"/>
      <dgm:spPr/>
    </dgm:pt>
  </dgm:ptLst>
  <dgm:cxnLst>
    <dgm:cxn modelId="{47913B33-309F-4355-B7D2-2848F66AA642}" srcId="{723B022B-8252-485F-9358-D5A8811F706B}" destId="{D825B993-3F94-43D3-8754-AC6735FACABC}" srcOrd="1" destOrd="0" parTransId="{7F2F2E72-7A55-40F1-85F5-7323C5A54ECF}" sibTransId="{8F2E2499-ED2D-471A-852E-1350CA235B7E}"/>
    <dgm:cxn modelId="{20AA154B-9CBD-45D4-A7AB-C0AD8111E3EE}" type="presOf" srcId="{7F2F2E72-7A55-40F1-85F5-7323C5A54ECF}" destId="{B7E68137-3283-4EA9-93E3-AEF7FD39E7F4}" srcOrd="0" destOrd="0" presId="urn:microsoft.com/office/officeart/2005/8/layout/hierarchy1"/>
    <dgm:cxn modelId="{89E63785-DBE8-47A2-9087-C351C2AFACB2}" type="presOf" srcId="{688B4208-16EE-4CF9-9292-45042A435622}" destId="{C70D38C6-8A00-40F8-87E2-AA3335FCBF9E}" srcOrd="0" destOrd="0" presId="urn:microsoft.com/office/officeart/2005/8/layout/hierarchy1"/>
    <dgm:cxn modelId="{9C81F404-08ED-4B31-AA37-4727F4A77BE5}" srcId="{D825B993-3F94-43D3-8754-AC6735FACABC}" destId="{9D95BE58-45AE-4DD4-9E21-E0975A8C1E6F}" srcOrd="0" destOrd="0" parTransId="{148F5222-C66F-48B3-B587-D6ED4368FAC6}" sibTransId="{56C03576-1A68-4011-989F-F1E8704E747B}"/>
    <dgm:cxn modelId="{C326CD0F-DBA0-4BE7-BFC4-DBD5EE1F8E0A}" type="presOf" srcId="{148F5222-C66F-48B3-B587-D6ED4368FAC6}" destId="{74F4AB18-1459-4D74-9879-376A032D3938}" srcOrd="0" destOrd="0" presId="urn:microsoft.com/office/officeart/2005/8/layout/hierarchy1"/>
    <dgm:cxn modelId="{5235CF94-5DB0-4EAF-AFCA-2700375F27A8}" type="presOf" srcId="{F199D0F6-FDF6-4548-889C-DC5C3EEE3791}" destId="{F0970D9D-49E5-49B7-8F94-D4F72E0323D5}" srcOrd="0" destOrd="0" presId="urn:microsoft.com/office/officeart/2005/8/layout/hierarchy1"/>
    <dgm:cxn modelId="{71FCD050-5475-4D8F-B783-A48719BE18B5}" type="presOf" srcId="{45E53DFE-CD24-4F3E-A09A-1F3448540DA4}" destId="{29C89A9B-D10D-4871-826F-D54DAA7B1FCC}" srcOrd="0" destOrd="0" presId="urn:microsoft.com/office/officeart/2005/8/layout/hierarchy1"/>
    <dgm:cxn modelId="{8C3D5D10-4366-48F9-B613-B9CC02BB91C1}" srcId="{358AF156-2144-4045-A6DC-4FB8627B3FA0}" destId="{3C818B2C-644E-442D-921E-F973A3299B5F}" srcOrd="0" destOrd="0" parTransId="{F199D0F6-FDF6-4548-889C-DC5C3EEE3791}" sibTransId="{E7AFD129-8C41-4343-A90C-58C54B114560}"/>
    <dgm:cxn modelId="{A6BDC731-5668-46AA-A529-20B18BF1B898}" type="presOf" srcId="{D825B993-3F94-43D3-8754-AC6735FACABC}" destId="{6296C3C1-D2F6-43EA-8272-C7A09D726162}" srcOrd="0" destOrd="0" presId="urn:microsoft.com/office/officeart/2005/8/layout/hierarchy1"/>
    <dgm:cxn modelId="{A8957347-1FCE-431C-981A-59BD28CB4E94}" type="presOf" srcId="{723B022B-8252-485F-9358-D5A8811F706B}" destId="{D5E1F3A4-7FA8-40B7-82B4-4161F0889DA4}" srcOrd="0" destOrd="0" presId="urn:microsoft.com/office/officeart/2005/8/layout/hierarchy1"/>
    <dgm:cxn modelId="{863F21C5-94D0-4356-A1DD-26C1422DF0FC}" type="presOf" srcId="{358AF156-2144-4045-A6DC-4FB8627B3FA0}" destId="{FC954B4D-0B39-46C2-A37E-BB3F94B35F12}" srcOrd="0" destOrd="0" presId="urn:microsoft.com/office/officeart/2005/8/layout/hierarchy1"/>
    <dgm:cxn modelId="{51E78D3A-16C7-43C6-BDDE-BCB8F23483CD}" srcId="{45E53DFE-CD24-4F3E-A09A-1F3448540DA4}" destId="{723B022B-8252-485F-9358-D5A8811F706B}" srcOrd="0" destOrd="0" parTransId="{E3757115-0716-4117-BD05-7C26FDD7E28C}" sibTransId="{DC75F39F-726C-4616-9696-ED2D51E3D53E}"/>
    <dgm:cxn modelId="{703DFA8B-483C-4FA1-B766-832E34F3ADF4}" type="presOf" srcId="{3C818B2C-644E-442D-921E-F973A3299B5F}" destId="{B62E75C3-E23F-4991-B7EC-8CDE54D9FC81}" srcOrd="0" destOrd="0" presId="urn:microsoft.com/office/officeart/2005/8/layout/hierarchy1"/>
    <dgm:cxn modelId="{95B71493-9749-4788-8FF3-6073A51F904A}" srcId="{723B022B-8252-485F-9358-D5A8811F706B}" destId="{358AF156-2144-4045-A6DC-4FB8627B3FA0}" srcOrd="0" destOrd="0" parTransId="{688B4208-16EE-4CF9-9292-45042A435622}" sibTransId="{EEB011BC-B835-4FC3-AAAD-04B2560F54FC}"/>
    <dgm:cxn modelId="{6DCA4F14-3EA0-4BC9-B63C-0E9B808FC2A2}" type="presOf" srcId="{9D95BE58-45AE-4DD4-9E21-E0975A8C1E6F}" destId="{2E7D7731-925C-4A0C-8B26-003E782334F1}" srcOrd="0" destOrd="0" presId="urn:microsoft.com/office/officeart/2005/8/layout/hierarchy1"/>
    <dgm:cxn modelId="{AC430D53-D226-4F89-A876-6C3CB8F838EB}" type="presParOf" srcId="{29C89A9B-D10D-4871-826F-D54DAA7B1FCC}" destId="{B07D5495-BBE9-4155-B79B-FA5233BCB161}" srcOrd="0" destOrd="0" presId="urn:microsoft.com/office/officeart/2005/8/layout/hierarchy1"/>
    <dgm:cxn modelId="{6380F96A-218B-4A23-9E9B-D144AD3F1838}" type="presParOf" srcId="{B07D5495-BBE9-4155-B79B-FA5233BCB161}" destId="{65418B91-033A-44C3-8781-E4D7CF9BBE27}" srcOrd="0" destOrd="0" presId="urn:microsoft.com/office/officeart/2005/8/layout/hierarchy1"/>
    <dgm:cxn modelId="{E99BE9A0-42CB-412B-A7AD-2BD981D473C6}" type="presParOf" srcId="{65418B91-033A-44C3-8781-E4D7CF9BBE27}" destId="{B2319462-80A9-438A-9AD7-12B6132B504C}" srcOrd="0" destOrd="0" presId="urn:microsoft.com/office/officeart/2005/8/layout/hierarchy1"/>
    <dgm:cxn modelId="{332B8710-6E6E-42FF-B09D-77DB2A8D59FF}" type="presParOf" srcId="{65418B91-033A-44C3-8781-E4D7CF9BBE27}" destId="{D5E1F3A4-7FA8-40B7-82B4-4161F0889DA4}" srcOrd="1" destOrd="0" presId="urn:microsoft.com/office/officeart/2005/8/layout/hierarchy1"/>
    <dgm:cxn modelId="{5436BCBA-E699-4462-BEAB-E37ED48F0C50}" type="presParOf" srcId="{B07D5495-BBE9-4155-B79B-FA5233BCB161}" destId="{B1B09A7D-6EA2-4590-BB9C-BF88BF936DE2}" srcOrd="1" destOrd="0" presId="urn:microsoft.com/office/officeart/2005/8/layout/hierarchy1"/>
    <dgm:cxn modelId="{97D04B5E-1B54-43CB-9210-2E4E48FA1397}" type="presParOf" srcId="{B1B09A7D-6EA2-4590-BB9C-BF88BF936DE2}" destId="{C70D38C6-8A00-40F8-87E2-AA3335FCBF9E}" srcOrd="0" destOrd="0" presId="urn:microsoft.com/office/officeart/2005/8/layout/hierarchy1"/>
    <dgm:cxn modelId="{DD78296C-16ED-45AF-A13E-2B2E507676AD}" type="presParOf" srcId="{B1B09A7D-6EA2-4590-BB9C-BF88BF936DE2}" destId="{EEFA23A8-1480-4A1D-A37C-7793AA402F84}" srcOrd="1" destOrd="0" presId="urn:microsoft.com/office/officeart/2005/8/layout/hierarchy1"/>
    <dgm:cxn modelId="{F8760F41-F733-46E7-8154-5CC59A7F4361}" type="presParOf" srcId="{EEFA23A8-1480-4A1D-A37C-7793AA402F84}" destId="{030FBD2C-7B0D-44C3-9A76-2F23C05ED9E6}" srcOrd="0" destOrd="0" presId="urn:microsoft.com/office/officeart/2005/8/layout/hierarchy1"/>
    <dgm:cxn modelId="{9D37437D-0EFE-4578-B762-3FAF38722588}" type="presParOf" srcId="{030FBD2C-7B0D-44C3-9A76-2F23C05ED9E6}" destId="{D5F6E13C-0AB3-4B02-9A8A-BCBFFDE37CA8}" srcOrd="0" destOrd="0" presId="urn:microsoft.com/office/officeart/2005/8/layout/hierarchy1"/>
    <dgm:cxn modelId="{E8317CCF-5D60-47A0-B88A-2BA1FDEC2E3B}" type="presParOf" srcId="{030FBD2C-7B0D-44C3-9A76-2F23C05ED9E6}" destId="{FC954B4D-0B39-46C2-A37E-BB3F94B35F12}" srcOrd="1" destOrd="0" presId="urn:microsoft.com/office/officeart/2005/8/layout/hierarchy1"/>
    <dgm:cxn modelId="{1053F635-1A60-4283-8D21-1979B8F3BCE6}" type="presParOf" srcId="{EEFA23A8-1480-4A1D-A37C-7793AA402F84}" destId="{9338B431-82F3-4FAB-B895-3EBA6F44EAD2}" srcOrd="1" destOrd="0" presId="urn:microsoft.com/office/officeart/2005/8/layout/hierarchy1"/>
    <dgm:cxn modelId="{28FED197-89C5-4D41-9B2E-E59A10625C2F}" type="presParOf" srcId="{9338B431-82F3-4FAB-B895-3EBA6F44EAD2}" destId="{F0970D9D-49E5-49B7-8F94-D4F72E0323D5}" srcOrd="0" destOrd="0" presId="urn:microsoft.com/office/officeart/2005/8/layout/hierarchy1"/>
    <dgm:cxn modelId="{186B2F9B-2158-4193-A206-62A42CEFBAB1}" type="presParOf" srcId="{9338B431-82F3-4FAB-B895-3EBA6F44EAD2}" destId="{C6C830F9-1948-4D99-B03E-343D02E90F3F}" srcOrd="1" destOrd="0" presId="urn:microsoft.com/office/officeart/2005/8/layout/hierarchy1"/>
    <dgm:cxn modelId="{4D50AABA-DA2C-433E-88B6-4E5EB7657A91}" type="presParOf" srcId="{C6C830F9-1948-4D99-B03E-343D02E90F3F}" destId="{FBC0E89B-9D7F-415D-BE8E-841A88495664}" srcOrd="0" destOrd="0" presId="urn:microsoft.com/office/officeart/2005/8/layout/hierarchy1"/>
    <dgm:cxn modelId="{3160F0F5-4FE4-4B0B-9CA4-4BA60C3379E4}" type="presParOf" srcId="{FBC0E89B-9D7F-415D-BE8E-841A88495664}" destId="{EB0E5539-5445-4413-B3F9-351D7135A02D}" srcOrd="0" destOrd="0" presId="urn:microsoft.com/office/officeart/2005/8/layout/hierarchy1"/>
    <dgm:cxn modelId="{BD6BC7A7-4B89-431C-92AE-64868960FF94}" type="presParOf" srcId="{FBC0E89B-9D7F-415D-BE8E-841A88495664}" destId="{B62E75C3-E23F-4991-B7EC-8CDE54D9FC81}" srcOrd="1" destOrd="0" presId="urn:microsoft.com/office/officeart/2005/8/layout/hierarchy1"/>
    <dgm:cxn modelId="{F0F9B6CB-E149-4C7C-BCD7-C0D3C7CAB239}" type="presParOf" srcId="{C6C830F9-1948-4D99-B03E-343D02E90F3F}" destId="{15409E17-A02B-412D-BBB6-057288CCA27F}" srcOrd="1" destOrd="0" presId="urn:microsoft.com/office/officeart/2005/8/layout/hierarchy1"/>
    <dgm:cxn modelId="{1EFDF2CB-629F-44E4-8990-89DE9B72F0AF}" type="presParOf" srcId="{B1B09A7D-6EA2-4590-BB9C-BF88BF936DE2}" destId="{B7E68137-3283-4EA9-93E3-AEF7FD39E7F4}" srcOrd="2" destOrd="0" presId="urn:microsoft.com/office/officeart/2005/8/layout/hierarchy1"/>
    <dgm:cxn modelId="{EFA8DD45-90BC-4480-A185-FF9DE6148BCD}" type="presParOf" srcId="{B1B09A7D-6EA2-4590-BB9C-BF88BF936DE2}" destId="{97BD3E82-6887-4292-BA37-AA81A11ED751}" srcOrd="3" destOrd="0" presId="urn:microsoft.com/office/officeart/2005/8/layout/hierarchy1"/>
    <dgm:cxn modelId="{50EC9C39-6EA1-4A04-B20C-5E444C8ED3A2}" type="presParOf" srcId="{97BD3E82-6887-4292-BA37-AA81A11ED751}" destId="{C6BFC33E-FC27-4227-9ACD-060C393992E4}" srcOrd="0" destOrd="0" presId="urn:microsoft.com/office/officeart/2005/8/layout/hierarchy1"/>
    <dgm:cxn modelId="{03A396A5-8E56-44D5-A11E-A47819ACD7FD}" type="presParOf" srcId="{C6BFC33E-FC27-4227-9ACD-060C393992E4}" destId="{33E5CA39-5C2D-4A9B-8621-318CEC120625}" srcOrd="0" destOrd="0" presId="urn:microsoft.com/office/officeart/2005/8/layout/hierarchy1"/>
    <dgm:cxn modelId="{EB1380CD-C29E-4B41-BCEE-03576F4EECC0}" type="presParOf" srcId="{C6BFC33E-FC27-4227-9ACD-060C393992E4}" destId="{6296C3C1-D2F6-43EA-8272-C7A09D726162}" srcOrd="1" destOrd="0" presId="urn:microsoft.com/office/officeart/2005/8/layout/hierarchy1"/>
    <dgm:cxn modelId="{25C8C990-AE68-4F21-82B2-E6A463F243EF}" type="presParOf" srcId="{97BD3E82-6887-4292-BA37-AA81A11ED751}" destId="{1A543A37-493D-4499-A272-99EB38391563}" srcOrd="1" destOrd="0" presId="urn:microsoft.com/office/officeart/2005/8/layout/hierarchy1"/>
    <dgm:cxn modelId="{CC3CC9C1-D56B-4D73-8096-2D3667638C52}" type="presParOf" srcId="{1A543A37-493D-4499-A272-99EB38391563}" destId="{74F4AB18-1459-4D74-9879-376A032D3938}" srcOrd="0" destOrd="0" presId="urn:microsoft.com/office/officeart/2005/8/layout/hierarchy1"/>
    <dgm:cxn modelId="{DE9564A9-B764-4086-BDE1-677DC7431C40}" type="presParOf" srcId="{1A543A37-493D-4499-A272-99EB38391563}" destId="{A56BF719-72C5-4078-A2DA-3107426AAFC4}" srcOrd="1" destOrd="0" presId="urn:microsoft.com/office/officeart/2005/8/layout/hierarchy1"/>
    <dgm:cxn modelId="{ECD4437C-6521-48BD-BFD8-4D5F05F14E98}" type="presParOf" srcId="{A56BF719-72C5-4078-A2DA-3107426AAFC4}" destId="{4D568982-F3E6-47FB-9384-7F6FF106F487}" srcOrd="0" destOrd="0" presId="urn:microsoft.com/office/officeart/2005/8/layout/hierarchy1"/>
    <dgm:cxn modelId="{29EEB3BD-700E-4B65-B5C1-8A4899C3FDFF}" type="presParOf" srcId="{4D568982-F3E6-47FB-9384-7F6FF106F487}" destId="{B9306D29-154C-404F-A5A5-A1BE46BB205E}" srcOrd="0" destOrd="0" presId="urn:microsoft.com/office/officeart/2005/8/layout/hierarchy1"/>
    <dgm:cxn modelId="{D4F08D99-75EE-4286-8E80-CC314B79D10B}" type="presParOf" srcId="{4D568982-F3E6-47FB-9384-7F6FF106F487}" destId="{2E7D7731-925C-4A0C-8B26-003E782334F1}" srcOrd="1" destOrd="0" presId="urn:microsoft.com/office/officeart/2005/8/layout/hierarchy1"/>
    <dgm:cxn modelId="{77A878E9-7CD3-48D3-9067-11B1FD872FCE}" type="presParOf" srcId="{A56BF719-72C5-4078-A2DA-3107426AAFC4}" destId="{4FCBB67B-6CE7-4EEC-B3EF-6973051C6131}" srcOrd="1" destOrd="0" presId="urn:microsoft.com/office/officeart/2005/8/layout/hierarchy1"/>
  </dgm:cxnLst>
  <dgm:bg/>
  <dgm:whole/>
</dgm:dataModel>
</file>

<file path=ppt/diagrams/data2.xml><?xml version="1.0" encoding="utf-8"?>
<dgm:dataModel xmlns:dgm="http://schemas.openxmlformats.org/drawingml/2006/diagram" xmlns:a="http://schemas.openxmlformats.org/drawingml/2006/main">
  <dgm:ptLst>
    <dgm:pt modelId="{687D5330-8960-43B8-99EF-6A4FFF500F8A}" type="doc">
      <dgm:prSet loTypeId="urn:microsoft.com/office/officeart/2005/8/layout/equation1" loCatId="process" qsTypeId="urn:microsoft.com/office/officeart/2005/8/quickstyle/simple1" qsCatId="simple" csTypeId="urn:microsoft.com/office/officeart/2005/8/colors/accent1_2" csCatId="accent1" phldr="1"/>
      <dgm:spPr/>
    </dgm:pt>
    <dgm:pt modelId="{DAFF050D-7130-42BE-A2F0-C276513D4820}">
      <dgm:prSet phldrT="[Texto]"/>
      <dgm:spPr/>
      <dgm:t>
        <a:bodyPr/>
        <a:lstStyle/>
        <a:p>
          <a:r>
            <a:rPr lang="pt-BR" dirty="0" smtClean="0"/>
            <a:t>Terrenos de Marinha</a:t>
          </a:r>
          <a:endParaRPr lang="pt-BR" dirty="0"/>
        </a:p>
      </dgm:t>
    </dgm:pt>
    <dgm:pt modelId="{62B3DA05-8E00-4FE6-898A-0380422C69FC}" type="parTrans" cxnId="{649EBA4C-6C4E-410C-970D-CDD121E3F5CE}">
      <dgm:prSet/>
      <dgm:spPr/>
      <dgm:t>
        <a:bodyPr/>
        <a:lstStyle/>
        <a:p>
          <a:endParaRPr lang="pt-BR"/>
        </a:p>
      </dgm:t>
    </dgm:pt>
    <dgm:pt modelId="{D4DC293F-8769-4355-9605-59F284AE4FD9}" type="sibTrans" cxnId="{649EBA4C-6C4E-410C-970D-CDD121E3F5CE}">
      <dgm:prSet/>
      <dgm:spPr/>
      <dgm:t>
        <a:bodyPr/>
        <a:lstStyle/>
        <a:p>
          <a:endParaRPr lang="pt-BR"/>
        </a:p>
      </dgm:t>
    </dgm:pt>
    <dgm:pt modelId="{A4BBCE1F-9223-464A-AD28-10C96924C3BF}">
      <dgm:prSet phldrT="[Texto]"/>
      <dgm:spPr/>
      <dgm:t>
        <a:bodyPr/>
        <a:lstStyle/>
        <a:p>
          <a:r>
            <a:rPr lang="pt-BR" dirty="0" smtClean="0"/>
            <a:t>Acrescidos</a:t>
          </a:r>
          <a:endParaRPr lang="pt-BR" dirty="0"/>
        </a:p>
      </dgm:t>
    </dgm:pt>
    <dgm:pt modelId="{45CA3792-E5DF-4B7C-ADD8-F2FB788C2D4D}" type="parTrans" cxnId="{75837744-E0B1-4F71-B33B-1AC92FDCAEA8}">
      <dgm:prSet/>
      <dgm:spPr/>
      <dgm:t>
        <a:bodyPr/>
        <a:lstStyle/>
        <a:p>
          <a:endParaRPr lang="pt-BR"/>
        </a:p>
      </dgm:t>
    </dgm:pt>
    <dgm:pt modelId="{EA48D68C-06F7-43B6-9A3A-8318DCAE4BB9}" type="sibTrans" cxnId="{75837744-E0B1-4F71-B33B-1AC92FDCAEA8}">
      <dgm:prSet/>
      <dgm:spPr/>
      <dgm:t>
        <a:bodyPr/>
        <a:lstStyle/>
        <a:p>
          <a:endParaRPr lang="pt-BR"/>
        </a:p>
      </dgm:t>
    </dgm:pt>
    <dgm:pt modelId="{99F4755F-A146-4A99-9EF7-FECC733369CF}" type="pres">
      <dgm:prSet presAssocID="{687D5330-8960-43B8-99EF-6A4FFF500F8A}" presName="linearFlow" presStyleCnt="0">
        <dgm:presLayoutVars>
          <dgm:dir/>
          <dgm:resizeHandles val="exact"/>
        </dgm:presLayoutVars>
      </dgm:prSet>
      <dgm:spPr/>
    </dgm:pt>
    <dgm:pt modelId="{FA685031-3975-42B2-AB45-2A7207E0D16A}" type="pres">
      <dgm:prSet presAssocID="{DAFF050D-7130-42BE-A2F0-C276513D4820}" presName="node" presStyleLbl="node1" presStyleIdx="0" presStyleCnt="2">
        <dgm:presLayoutVars>
          <dgm:bulletEnabled val="1"/>
        </dgm:presLayoutVars>
      </dgm:prSet>
      <dgm:spPr/>
      <dgm:t>
        <a:bodyPr/>
        <a:lstStyle/>
        <a:p>
          <a:endParaRPr lang="pt-BR"/>
        </a:p>
      </dgm:t>
    </dgm:pt>
    <dgm:pt modelId="{9780CE0E-B4BE-47C1-8386-DF08FE8B0BFF}" type="pres">
      <dgm:prSet presAssocID="{D4DC293F-8769-4355-9605-59F284AE4FD9}" presName="spacerL" presStyleCnt="0"/>
      <dgm:spPr/>
    </dgm:pt>
    <dgm:pt modelId="{861EC275-7A86-458C-8180-3F34E2652910}" type="pres">
      <dgm:prSet presAssocID="{D4DC293F-8769-4355-9605-59F284AE4FD9}" presName="sibTrans" presStyleLbl="sibTrans2D1" presStyleIdx="0" presStyleCnt="1"/>
      <dgm:spPr>
        <a:prstGeom prst="mathNotEqual">
          <a:avLst/>
        </a:prstGeom>
      </dgm:spPr>
      <dgm:t>
        <a:bodyPr/>
        <a:lstStyle/>
        <a:p>
          <a:endParaRPr lang="pt-BR"/>
        </a:p>
      </dgm:t>
    </dgm:pt>
    <dgm:pt modelId="{1A0D8D99-9B85-44AD-8875-C341BD6ACBCD}" type="pres">
      <dgm:prSet presAssocID="{D4DC293F-8769-4355-9605-59F284AE4FD9}" presName="spacerR" presStyleCnt="0"/>
      <dgm:spPr/>
    </dgm:pt>
    <dgm:pt modelId="{5D15F391-4507-482B-8374-F9DD27727DF0}" type="pres">
      <dgm:prSet presAssocID="{A4BBCE1F-9223-464A-AD28-10C96924C3BF}" presName="node" presStyleLbl="node1" presStyleIdx="1" presStyleCnt="2">
        <dgm:presLayoutVars>
          <dgm:bulletEnabled val="1"/>
        </dgm:presLayoutVars>
      </dgm:prSet>
      <dgm:spPr/>
      <dgm:t>
        <a:bodyPr/>
        <a:lstStyle/>
        <a:p>
          <a:endParaRPr lang="pt-BR"/>
        </a:p>
      </dgm:t>
    </dgm:pt>
  </dgm:ptLst>
  <dgm:cxnLst>
    <dgm:cxn modelId="{75837744-E0B1-4F71-B33B-1AC92FDCAEA8}" srcId="{687D5330-8960-43B8-99EF-6A4FFF500F8A}" destId="{A4BBCE1F-9223-464A-AD28-10C96924C3BF}" srcOrd="1" destOrd="0" parTransId="{45CA3792-E5DF-4B7C-ADD8-F2FB788C2D4D}" sibTransId="{EA48D68C-06F7-43B6-9A3A-8318DCAE4BB9}"/>
    <dgm:cxn modelId="{1A2AC9F0-4E07-4212-B9FF-87C1A0C69220}" type="presOf" srcId="{687D5330-8960-43B8-99EF-6A4FFF500F8A}" destId="{99F4755F-A146-4A99-9EF7-FECC733369CF}" srcOrd="0" destOrd="0" presId="urn:microsoft.com/office/officeart/2005/8/layout/equation1"/>
    <dgm:cxn modelId="{649EBA4C-6C4E-410C-970D-CDD121E3F5CE}" srcId="{687D5330-8960-43B8-99EF-6A4FFF500F8A}" destId="{DAFF050D-7130-42BE-A2F0-C276513D4820}" srcOrd="0" destOrd="0" parTransId="{62B3DA05-8E00-4FE6-898A-0380422C69FC}" sibTransId="{D4DC293F-8769-4355-9605-59F284AE4FD9}"/>
    <dgm:cxn modelId="{5BFE23D0-2221-4E93-8607-68A43972CF00}" type="presOf" srcId="{A4BBCE1F-9223-464A-AD28-10C96924C3BF}" destId="{5D15F391-4507-482B-8374-F9DD27727DF0}" srcOrd="0" destOrd="0" presId="urn:microsoft.com/office/officeart/2005/8/layout/equation1"/>
    <dgm:cxn modelId="{520C6FD8-563C-4ED0-81E8-0372489ADB1F}" type="presOf" srcId="{D4DC293F-8769-4355-9605-59F284AE4FD9}" destId="{861EC275-7A86-458C-8180-3F34E2652910}" srcOrd="0" destOrd="0" presId="urn:microsoft.com/office/officeart/2005/8/layout/equation1"/>
    <dgm:cxn modelId="{6DE7F67F-9588-4CF3-A3A0-066808BFC5DD}" type="presOf" srcId="{DAFF050D-7130-42BE-A2F0-C276513D4820}" destId="{FA685031-3975-42B2-AB45-2A7207E0D16A}" srcOrd="0" destOrd="0" presId="urn:microsoft.com/office/officeart/2005/8/layout/equation1"/>
    <dgm:cxn modelId="{A81731A9-B668-4A34-A98D-53D2C50CDD57}" type="presParOf" srcId="{99F4755F-A146-4A99-9EF7-FECC733369CF}" destId="{FA685031-3975-42B2-AB45-2A7207E0D16A}" srcOrd="0" destOrd="0" presId="urn:microsoft.com/office/officeart/2005/8/layout/equation1"/>
    <dgm:cxn modelId="{D04CEAAF-C0A6-4267-BF08-8C321AE37FA0}" type="presParOf" srcId="{99F4755F-A146-4A99-9EF7-FECC733369CF}" destId="{9780CE0E-B4BE-47C1-8386-DF08FE8B0BFF}" srcOrd="1" destOrd="0" presId="urn:microsoft.com/office/officeart/2005/8/layout/equation1"/>
    <dgm:cxn modelId="{114465F5-9B8B-4699-84D5-460CEC786969}" type="presParOf" srcId="{99F4755F-A146-4A99-9EF7-FECC733369CF}" destId="{861EC275-7A86-458C-8180-3F34E2652910}" srcOrd="2" destOrd="0" presId="urn:microsoft.com/office/officeart/2005/8/layout/equation1"/>
    <dgm:cxn modelId="{14CF99D9-69D0-4AEA-A228-F0FC8D0ED092}" type="presParOf" srcId="{99F4755F-A146-4A99-9EF7-FECC733369CF}" destId="{1A0D8D99-9B85-44AD-8875-C341BD6ACBCD}" srcOrd="3" destOrd="0" presId="urn:microsoft.com/office/officeart/2005/8/layout/equation1"/>
    <dgm:cxn modelId="{2C31385B-0D40-4371-B80F-7842EB78DCD3}" type="presParOf" srcId="{99F4755F-A146-4A99-9EF7-FECC733369CF}" destId="{5D15F391-4507-482B-8374-F9DD27727DF0}" srcOrd="4" destOrd="0" presId="urn:microsoft.com/office/officeart/2005/8/layout/equation1"/>
  </dgm:cxnLst>
  <dgm:bg/>
  <dgm:whole/>
</dgm:dataModel>
</file>

<file path=ppt/diagrams/data3.xml><?xml version="1.0" encoding="utf-8"?>
<dgm:dataModel xmlns:dgm="http://schemas.openxmlformats.org/drawingml/2006/diagram" xmlns:a="http://schemas.openxmlformats.org/drawingml/2006/main">
  <dgm:ptLst>
    <dgm:pt modelId="{687D5330-8960-43B8-99EF-6A4FFF500F8A}" type="doc">
      <dgm:prSet loTypeId="urn:microsoft.com/office/officeart/2005/8/layout/equation1" loCatId="process" qsTypeId="urn:microsoft.com/office/officeart/2005/8/quickstyle/simple1" qsCatId="simple" csTypeId="urn:microsoft.com/office/officeart/2005/8/colors/accent1_2" csCatId="accent1" phldr="1"/>
      <dgm:spPr/>
    </dgm:pt>
    <dgm:pt modelId="{DAFF050D-7130-42BE-A2F0-C276513D4820}">
      <dgm:prSet phldrT="[Texto]"/>
      <dgm:spPr/>
      <dgm:t>
        <a:bodyPr/>
        <a:lstStyle/>
        <a:p>
          <a:r>
            <a:rPr lang="pt-BR" dirty="0" smtClean="0"/>
            <a:t>Terrenos Marginais</a:t>
          </a:r>
          <a:endParaRPr lang="pt-BR" dirty="0"/>
        </a:p>
      </dgm:t>
    </dgm:pt>
    <dgm:pt modelId="{62B3DA05-8E00-4FE6-898A-0380422C69FC}" type="parTrans" cxnId="{649EBA4C-6C4E-410C-970D-CDD121E3F5CE}">
      <dgm:prSet/>
      <dgm:spPr/>
      <dgm:t>
        <a:bodyPr/>
        <a:lstStyle/>
        <a:p>
          <a:endParaRPr lang="pt-BR"/>
        </a:p>
      </dgm:t>
    </dgm:pt>
    <dgm:pt modelId="{D4DC293F-8769-4355-9605-59F284AE4FD9}" type="sibTrans" cxnId="{649EBA4C-6C4E-410C-970D-CDD121E3F5CE}">
      <dgm:prSet/>
      <dgm:spPr/>
      <dgm:t>
        <a:bodyPr/>
        <a:lstStyle/>
        <a:p>
          <a:endParaRPr lang="pt-BR"/>
        </a:p>
      </dgm:t>
    </dgm:pt>
    <dgm:pt modelId="{A4BBCE1F-9223-464A-AD28-10C96924C3BF}">
      <dgm:prSet phldrT="[Texto]"/>
      <dgm:spPr/>
      <dgm:t>
        <a:bodyPr/>
        <a:lstStyle/>
        <a:p>
          <a:r>
            <a:rPr lang="pt-BR" dirty="0" smtClean="0"/>
            <a:t>Terrenos de Marinha</a:t>
          </a:r>
          <a:endParaRPr lang="pt-BR" dirty="0"/>
        </a:p>
      </dgm:t>
    </dgm:pt>
    <dgm:pt modelId="{45CA3792-E5DF-4B7C-ADD8-F2FB788C2D4D}" type="parTrans" cxnId="{75837744-E0B1-4F71-B33B-1AC92FDCAEA8}">
      <dgm:prSet/>
      <dgm:spPr/>
      <dgm:t>
        <a:bodyPr/>
        <a:lstStyle/>
        <a:p>
          <a:endParaRPr lang="pt-BR"/>
        </a:p>
      </dgm:t>
    </dgm:pt>
    <dgm:pt modelId="{EA48D68C-06F7-43B6-9A3A-8318DCAE4BB9}" type="sibTrans" cxnId="{75837744-E0B1-4F71-B33B-1AC92FDCAEA8}">
      <dgm:prSet/>
      <dgm:spPr/>
      <dgm:t>
        <a:bodyPr/>
        <a:lstStyle/>
        <a:p>
          <a:endParaRPr lang="pt-BR"/>
        </a:p>
      </dgm:t>
    </dgm:pt>
    <dgm:pt modelId="{99F4755F-A146-4A99-9EF7-FECC733369CF}" type="pres">
      <dgm:prSet presAssocID="{687D5330-8960-43B8-99EF-6A4FFF500F8A}" presName="linearFlow" presStyleCnt="0">
        <dgm:presLayoutVars>
          <dgm:dir/>
          <dgm:resizeHandles val="exact"/>
        </dgm:presLayoutVars>
      </dgm:prSet>
      <dgm:spPr/>
    </dgm:pt>
    <dgm:pt modelId="{FA685031-3975-42B2-AB45-2A7207E0D16A}" type="pres">
      <dgm:prSet presAssocID="{DAFF050D-7130-42BE-A2F0-C276513D4820}" presName="node" presStyleLbl="node1" presStyleIdx="0" presStyleCnt="2">
        <dgm:presLayoutVars>
          <dgm:bulletEnabled val="1"/>
        </dgm:presLayoutVars>
      </dgm:prSet>
      <dgm:spPr/>
      <dgm:t>
        <a:bodyPr/>
        <a:lstStyle/>
        <a:p>
          <a:endParaRPr lang="pt-BR"/>
        </a:p>
      </dgm:t>
    </dgm:pt>
    <dgm:pt modelId="{9780CE0E-B4BE-47C1-8386-DF08FE8B0BFF}" type="pres">
      <dgm:prSet presAssocID="{D4DC293F-8769-4355-9605-59F284AE4FD9}" presName="spacerL" presStyleCnt="0"/>
      <dgm:spPr/>
    </dgm:pt>
    <dgm:pt modelId="{861EC275-7A86-458C-8180-3F34E2652910}" type="pres">
      <dgm:prSet presAssocID="{D4DC293F-8769-4355-9605-59F284AE4FD9}" presName="sibTrans" presStyleLbl="sibTrans2D1" presStyleIdx="0" presStyleCnt="1"/>
      <dgm:spPr>
        <a:prstGeom prst="mathNotEqual">
          <a:avLst/>
        </a:prstGeom>
      </dgm:spPr>
      <dgm:t>
        <a:bodyPr/>
        <a:lstStyle/>
        <a:p>
          <a:endParaRPr lang="pt-BR"/>
        </a:p>
      </dgm:t>
    </dgm:pt>
    <dgm:pt modelId="{1A0D8D99-9B85-44AD-8875-C341BD6ACBCD}" type="pres">
      <dgm:prSet presAssocID="{D4DC293F-8769-4355-9605-59F284AE4FD9}" presName="spacerR" presStyleCnt="0"/>
      <dgm:spPr/>
    </dgm:pt>
    <dgm:pt modelId="{5D15F391-4507-482B-8374-F9DD27727DF0}" type="pres">
      <dgm:prSet presAssocID="{A4BBCE1F-9223-464A-AD28-10C96924C3BF}" presName="node" presStyleLbl="node1" presStyleIdx="1" presStyleCnt="2">
        <dgm:presLayoutVars>
          <dgm:bulletEnabled val="1"/>
        </dgm:presLayoutVars>
      </dgm:prSet>
      <dgm:spPr/>
      <dgm:t>
        <a:bodyPr/>
        <a:lstStyle/>
        <a:p>
          <a:endParaRPr lang="pt-BR"/>
        </a:p>
      </dgm:t>
    </dgm:pt>
  </dgm:ptLst>
  <dgm:cxnLst>
    <dgm:cxn modelId="{6446963D-2EA5-4CC5-B62B-1F8B024467BC}" type="presOf" srcId="{687D5330-8960-43B8-99EF-6A4FFF500F8A}" destId="{99F4755F-A146-4A99-9EF7-FECC733369CF}" srcOrd="0" destOrd="0" presId="urn:microsoft.com/office/officeart/2005/8/layout/equation1"/>
    <dgm:cxn modelId="{75837744-E0B1-4F71-B33B-1AC92FDCAEA8}" srcId="{687D5330-8960-43B8-99EF-6A4FFF500F8A}" destId="{A4BBCE1F-9223-464A-AD28-10C96924C3BF}" srcOrd="1" destOrd="0" parTransId="{45CA3792-E5DF-4B7C-ADD8-F2FB788C2D4D}" sibTransId="{EA48D68C-06F7-43B6-9A3A-8318DCAE4BB9}"/>
    <dgm:cxn modelId="{34A7FC01-7261-4DE5-B675-390CBEAC0B34}" type="presOf" srcId="{A4BBCE1F-9223-464A-AD28-10C96924C3BF}" destId="{5D15F391-4507-482B-8374-F9DD27727DF0}" srcOrd="0" destOrd="0" presId="urn:microsoft.com/office/officeart/2005/8/layout/equation1"/>
    <dgm:cxn modelId="{903BBE57-9EF1-48A0-9B9A-730FDCE3988C}" type="presOf" srcId="{DAFF050D-7130-42BE-A2F0-C276513D4820}" destId="{FA685031-3975-42B2-AB45-2A7207E0D16A}" srcOrd="0" destOrd="0" presId="urn:microsoft.com/office/officeart/2005/8/layout/equation1"/>
    <dgm:cxn modelId="{649EBA4C-6C4E-410C-970D-CDD121E3F5CE}" srcId="{687D5330-8960-43B8-99EF-6A4FFF500F8A}" destId="{DAFF050D-7130-42BE-A2F0-C276513D4820}" srcOrd="0" destOrd="0" parTransId="{62B3DA05-8E00-4FE6-898A-0380422C69FC}" sibTransId="{D4DC293F-8769-4355-9605-59F284AE4FD9}"/>
    <dgm:cxn modelId="{BAB9EF45-95C4-47F9-8890-F3E1643234CD}" type="presOf" srcId="{D4DC293F-8769-4355-9605-59F284AE4FD9}" destId="{861EC275-7A86-458C-8180-3F34E2652910}" srcOrd="0" destOrd="0" presId="urn:microsoft.com/office/officeart/2005/8/layout/equation1"/>
    <dgm:cxn modelId="{05E0F51B-C9FA-4790-A1F1-C180F92A1CC4}" type="presParOf" srcId="{99F4755F-A146-4A99-9EF7-FECC733369CF}" destId="{FA685031-3975-42B2-AB45-2A7207E0D16A}" srcOrd="0" destOrd="0" presId="urn:microsoft.com/office/officeart/2005/8/layout/equation1"/>
    <dgm:cxn modelId="{B649E373-D70D-441F-BBB8-C1FB2C7979C4}" type="presParOf" srcId="{99F4755F-A146-4A99-9EF7-FECC733369CF}" destId="{9780CE0E-B4BE-47C1-8386-DF08FE8B0BFF}" srcOrd="1" destOrd="0" presId="urn:microsoft.com/office/officeart/2005/8/layout/equation1"/>
    <dgm:cxn modelId="{73EA562F-C62B-4A57-B438-9C88FD15B509}" type="presParOf" srcId="{99F4755F-A146-4A99-9EF7-FECC733369CF}" destId="{861EC275-7A86-458C-8180-3F34E2652910}" srcOrd="2" destOrd="0" presId="urn:microsoft.com/office/officeart/2005/8/layout/equation1"/>
    <dgm:cxn modelId="{119CF480-9AA5-41BC-962F-FB0DA7A4DF29}" type="presParOf" srcId="{99F4755F-A146-4A99-9EF7-FECC733369CF}" destId="{1A0D8D99-9B85-44AD-8875-C341BD6ACBCD}" srcOrd="3" destOrd="0" presId="urn:microsoft.com/office/officeart/2005/8/layout/equation1"/>
    <dgm:cxn modelId="{2617E23A-A23C-429C-B01A-50BD221064CE}" type="presParOf" srcId="{99F4755F-A146-4A99-9EF7-FECC733369CF}" destId="{5D15F391-4507-482B-8374-F9DD27727DF0}" srcOrd="4" destOrd="0" presId="urn:microsoft.com/office/officeart/2005/8/layout/equation1"/>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13" Type="http://schemas.microsoft.com/office/2006/relationships/legacyDiagramText" Target="legacyDiagramText13.bin"/><Relationship Id="rId3" Type="http://schemas.microsoft.com/office/2006/relationships/legacyDiagramText" Target="legacyDiagramText3.bin"/><Relationship Id="rId7" Type="http://schemas.microsoft.com/office/2006/relationships/legacyDiagramText" Target="legacyDiagramText7.bin"/><Relationship Id="rId12" Type="http://schemas.microsoft.com/office/2006/relationships/legacyDiagramText" Target="legacyDiagramText12.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11" Type="http://schemas.microsoft.com/office/2006/relationships/legacyDiagramText" Target="legacyDiagramText11.bin"/><Relationship Id="rId5" Type="http://schemas.microsoft.com/office/2006/relationships/legacyDiagramText" Target="legacyDiagramText5.bin"/><Relationship Id="rId15" Type="http://schemas.microsoft.com/office/2006/relationships/legacyDiagramText" Target="legacyDiagramText1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 Id="rId14" Type="http://schemas.microsoft.com/office/2006/relationships/legacyDiagramText" Target="legacyDiagramText14.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pt-BR"/>
          </a:p>
        </p:txBody>
      </p:sp>
      <p:sp>
        <p:nvSpPr>
          <p:cNvPr id="2050"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pt-BR"/>
          </a:p>
        </p:txBody>
      </p:sp>
      <p:sp>
        <p:nvSpPr>
          <p:cNvPr id="2051"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pt-BR"/>
          </a:p>
        </p:txBody>
      </p:sp>
      <p:sp>
        <p:nvSpPr>
          <p:cNvPr id="2052" name="Text Box 4"/>
          <p:cNvSpPr txBox="1">
            <a:spLocks noChangeArrowheads="1"/>
          </p:cNvSpPr>
          <p:nvPr/>
        </p:nvSpPr>
        <p:spPr bwMode="auto">
          <a:xfrm>
            <a:off x="0" y="0"/>
            <a:ext cx="2968625" cy="460375"/>
          </a:xfrm>
          <a:prstGeom prst="rect">
            <a:avLst/>
          </a:prstGeom>
          <a:noFill/>
          <a:ln w="9525">
            <a:noFill/>
            <a:round/>
            <a:headEnd/>
            <a:tailEnd/>
          </a:ln>
          <a:effectLst/>
        </p:spPr>
        <p:txBody>
          <a:bodyPr wrap="none" anchor="ctr"/>
          <a:lstStyle/>
          <a:p>
            <a:endParaRPr lang="pt-BR"/>
          </a:p>
        </p:txBody>
      </p:sp>
      <p:sp>
        <p:nvSpPr>
          <p:cNvPr id="2053" name="Text Box 5"/>
          <p:cNvSpPr txBox="1">
            <a:spLocks noChangeArrowheads="1"/>
          </p:cNvSpPr>
          <p:nvPr/>
        </p:nvSpPr>
        <p:spPr bwMode="auto">
          <a:xfrm>
            <a:off x="3884613" y="0"/>
            <a:ext cx="2968625" cy="460375"/>
          </a:xfrm>
          <a:prstGeom prst="rect">
            <a:avLst/>
          </a:prstGeom>
          <a:noFill/>
          <a:ln w="9525">
            <a:noFill/>
            <a:round/>
            <a:headEnd/>
            <a:tailEnd/>
          </a:ln>
          <a:effectLst/>
        </p:spPr>
        <p:txBody>
          <a:bodyPr wrap="none" anchor="ctr"/>
          <a:lstStyle/>
          <a:p>
            <a:endParaRPr lang="pt-BR"/>
          </a:p>
        </p:txBody>
      </p:sp>
      <p:sp>
        <p:nvSpPr>
          <p:cNvPr id="2054" name="Rectangle 6"/>
          <p:cNvSpPr>
            <a:spLocks noGrp="1" noRot="1" noChangeAspect="1" noChangeArrowheads="1"/>
          </p:cNvSpPr>
          <p:nvPr>
            <p:ph type="sldImg"/>
          </p:nvPr>
        </p:nvSpPr>
        <p:spPr bwMode="auto">
          <a:xfrm>
            <a:off x="1143000" y="685800"/>
            <a:ext cx="4567238" cy="3424238"/>
          </a:xfrm>
          <a:prstGeom prst="rect">
            <a:avLst/>
          </a:prstGeom>
          <a:solidFill>
            <a:srgbClr val="FFFFFF"/>
          </a:solidFill>
          <a:ln w="9360">
            <a:solidFill>
              <a:srgbClr val="000000"/>
            </a:solidFill>
            <a:miter lim="800000"/>
            <a:headEnd/>
            <a:tailEnd/>
          </a:ln>
          <a:effectLst/>
        </p:spPr>
      </p:sp>
      <p:sp>
        <p:nvSpPr>
          <p:cNvPr id="2055" name="Rectangle 7"/>
          <p:cNvSpPr>
            <a:spLocks noGrp="1" noChangeArrowheads="1"/>
          </p:cNvSpPr>
          <p:nvPr>
            <p:ph type="body"/>
          </p:nvPr>
        </p:nvSpPr>
        <p:spPr bwMode="auto">
          <a:xfrm>
            <a:off x="685800" y="4343400"/>
            <a:ext cx="5481638" cy="4110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pt-BR" smtClean="0"/>
          </a:p>
        </p:txBody>
      </p:sp>
      <p:sp>
        <p:nvSpPr>
          <p:cNvPr id="2056" name="Text Box 8"/>
          <p:cNvSpPr txBox="1">
            <a:spLocks noChangeArrowheads="1"/>
          </p:cNvSpPr>
          <p:nvPr/>
        </p:nvSpPr>
        <p:spPr bwMode="auto">
          <a:xfrm>
            <a:off x="0" y="8678863"/>
            <a:ext cx="2968625" cy="460375"/>
          </a:xfrm>
          <a:prstGeom prst="rect">
            <a:avLst/>
          </a:prstGeom>
          <a:noFill/>
          <a:ln w="9525">
            <a:noFill/>
            <a:round/>
            <a:headEnd/>
            <a:tailEnd/>
          </a:ln>
          <a:effectLst/>
        </p:spPr>
        <p:txBody>
          <a:bodyPr wrap="none" anchor="ctr"/>
          <a:lstStyle/>
          <a:p>
            <a:endParaRPr lang="pt-BR"/>
          </a:p>
        </p:txBody>
      </p:sp>
      <p:sp>
        <p:nvSpPr>
          <p:cNvPr id="2057" name="Rectangle 9"/>
          <p:cNvSpPr>
            <a:spLocks noGrp="1" noChangeArrowheads="1"/>
          </p:cNvSpPr>
          <p:nvPr>
            <p:ph type="sldNum"/>
          </p:nvPr>
        </p:nvSpPr>
        <p:spPr bwMode="auto">
          <a:xfrm>
            <a:off x="3884613" y="8685213"/>
            <a:ext cx="2967037"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fld id="{D087516D-AAC6-4049-8948-C1DD79E1E288}" type="slidenum">
              <a:rPr lang="pt-BR"/>
              <a:pPr/>
              <a:t>‹nº›</a:t>
            </a:fld>
            <a:endParaRPr lang="pt-B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0599AC74-99AD-45A6-9EA3-1DB2C2AA0F7A}" type="slidenum">
              <a:rPr lang="pt-BR"/>
              <a:pPr/>
              <a:t>2</a:t>
            </a:fld>
            <a:endParaRPr lang="pt-BR"/>
          </a:p>
        </p:txBody>
      </p:sp>
      <p:sp>
        <p:nvSpPr>
          <p:cNvPr id="5529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68C383A-AFF2-4FA2-B659-7B6AC286CBA2}"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a:t>
            </a:fld>
            <a:endParaRPr lang="pt-BR" sz="1200">
              <a:solidFill>
                <a:srgbClr val="000000"/>
              </a:solidFill>
            </a:endParaRPr>
          </a:p>
        </p:txBody>
      </p:sp>
      <p:sp>
        <p:nvSpPr>
          <p:cNvPr id="5529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529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F330BD39-A26C-4111-A55E-6CD6908B06A3}" type="slidenum">
              <a:rPr lang="pt-BR"/>
              <a:pPr/>
              <a:t>11</a:t>
            </a:fld>
            <a:endParaRPr lang="pt-BR"/>
          </a:p>
        </p:txBody>
      </p:sp>
      <p:sp>
        <p:nvSpPr>
          <p:cNvPr id="53249"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3250"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4D3A3B03-5319-4ACF-8F8E-66A0222CA764}" type="slidenum">
              <a:rPr lang="pt-BR"/>
              <a:pPr/>
              <a:t>12</a:t>
            </a:fld>
            <a:endParaRPr lang="pt-BR"/>
          </a:p>
        </p:txBody>
      </p:sp>
      <p:sp>
        <p:nvSpPr>
          <p:cNvPr id="54273"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4274"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C7EBFA20-D5A3-4197-A92E-031ED1F11E55}" type="slidenum">
              <a:rPr lang="pt-BR"/>
              <a:pPr/>
              <a:t>13</a:t>
            </a:fld>
            <a:endParaRPr lang="pt-BR"/>
          </a:p>
        </p:txBody>
      </p:sp>
      <p:sp>
        <p:nvSpPr>
          <p:cNvPr id="5734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6F73D7A-DC49-4227-8C1D-11CC908DDB4F}"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13</a:t>
            </a:fld>
            <a:endParaRPr lang="pt-BR" sz="1200">
              <a:solidFill>
                <a:srgbClr val="000000"/>
              </a:solidFill>
            </a:endParaRPr>
          </a:p>
        </p:txBody>
      </p:sp>
      <p:sp>
        <p:nvSpPr>
          <p:cNvPr id="5734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734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DFFAC7-8224-4BB2-A343-FFFE3618315F}" type="slidenum">
              <a:rPr lang="pt-BR"/>
              <a:pPr/>
              <a:t>14</a:t>
            </a:fld>
            <a:endParaRPr lang="pt-BR"/>
          </a:p>
        </p:txBody>
      </p:sp>
      <p:sp>
        <p:nvSpPr>
          <p:cNvPr id="5836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3CF3630-7FCD-49B1-AD5E-7A780F9B1754}"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14</a:t>
            </a:fld>
            <a:endParaRPr lang="pt-BR" sz="1200">
              <a:solidFill>
                <a:srgbClr val="000000"/>
              </a:solidFill>
            </a:endParaRPr>
          </a:p>
        </p:txBody>
      </p:sp>
      <p:sp>
        <p:nvSpPr>
          <p:cNvPr id="5837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837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95532EF0-1A06-4F20-81B3-5672F79E5F40}" type="slidenum">
              <a:rPr lang="pt-BR"/>
              <a:pPr/>
              <a:t>15</a:t>
            </a:fld>
            <a:endParaRPr lang="pt-BR"/>
          </a:p>
        </p:txBody>
      </p:sp>
      <p:sp>
        <p:nvSpPr>
          <p:cNvPr id="5939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E316C98-A689-4FB4-A63A-DDD94DFDAF4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15</a:t>
            </a:fld>
            <a:endParaRPr lang="pt-BR" sz="1200">
              <a:solidFill>
                <a:srgbClr val="000000"/>
              </a:solidFill>
            </a:endParaRPr>
          </a:p>
        </p:txBody>
      </p:sp>
      <p:sp>
        <p:nvSpPr>
          <p:cNvPr id="5939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939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2FA56EDA-D8C5-4B74-B333-5FBCA7F78D0A}" type="slidenum">
              <a:rPr lang="pt-BR"/>
              <a:pPr/>
              <a:t>17</a:t>
            </a:fld>
            <a:endParaRPr lang="pt-BR"/>
          </a:p>
        </p:txBody>
      </p:sp>
      <p:sp>
        <p:nvSpPr>
          <p:cNvPr id="6144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4553335-9B1F-43ED-8046-A786D17C5CA8}"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17</a:t>
            </a:fld>
            <a:endParaRPr lang="pt-BR" sz="1200">
              <a:solidFill>
                <a:srgbClr val="000000"/>
              </a:solidFill>
            </a:endParaRPr>
          </a:p>
        </p:txBody>
      </p:sp>
      <p:sp>
        <p:nvSpPr>
          <p:cNvPr id="6144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144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205DE13F-363F-406A-B67F-A8EDDDFA3112}" type="slidenum">
              <a:rPr lang="pt-BR"/>
              <a:pPr/>
              <a:t>18</a:t>
            </a:fld>
            <a:endParaRPr lang="pt-BR"/>
          </a:p>
        </p:txBody>
      </p:sp>
      <p:sp>
        <p:nvSpPr>
          <p:cNvPr id="6348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18E5FA2-0953-42D8-A670-A506C52CAB6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pt-BR" sz="1200">
              <a:solidFill>
                <a:srgbClr val="000000"/>
              </a:solidFill>
            </a:endParaRPr>
          </a:p>
        </p:txBody>
      </p:sp>
      <p:sp>
        <p:nvSpPr>
          <p:cNvPr id="6349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349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5363B714-97F9-4D70-9E4F-161C52637AC6}" type="slidenum">
              <a:rPr lang="pt-BR"/>
              <a:pPr/>
              <a:t>19</a:t>
            </a:fld>
            <a:endParaRPr lang="pt-BR"/>
          </a:p>
        </p:txBody>
      </p:sp>
      <p:sp>
        <p:nvSpPr>
          <p:cNvPr id="6451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F941B1E-2702-47C2-9834-70EBD2870FA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19</a:t>
            </a:fld>
            <a:endParaRPr lang="pt-BR" sz="1200">
              <a:solidFill>
                <a:srgbClr val="000000"/>
              </a:solidFill>
            </a:endParaRPr>
          </a:p>
        </p:txBody>
      </p:sp>
      <p:sp>
        <p:nvSpPr>
          <p:cNvPr id="6451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451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AFF7A6D2-07D9-43F7-B4AA-A90943B2B500}" type="slidenum">
              <a:rPr lang="pt-BR"/>
              <a:pPr/>
              <a:t>20</a:t>
            </a:fld>
            <a:endParaRPr lang="pt-BR"/>
          </a:p>
        </p:txBody>
      </p:sp>
      <p:sp>
        <p:nvSpPr>
          <p:cNvPr id="6553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DDEF3D7-A92C-42D1-9658-A791CC83942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20</a:t>
            </a:fld>
            <a:endParaRPr lang="pt-BR" sz="1200">
              <a:solidFill>
                <a:srgbClr val="000000"/>
              </a:solidFill>
            </a:endParaRPr>
          </a:p>
        </p:txBody>
      </p:sp>
      <p:sp>
        <p:nvSpPr>
          <p:cNvPr id="6553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553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D2FF89C4-17ED-480A-80D7-0F309E27104A}" type="slidenum">
              <a:rPr lang="pt-BR"/>
              <a:pPr/>
              <a:t>21</a:t>
            </a:fld>
            <a:endParaRPr lang="pt-BR"/>
          </a:p>
        </p:txBody>
      </p:sp>
      <p:sp>
        <p:nvSpPr>
          <p:cNvPr id="6656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63D8D85-4F93-47EC-B3C1-416E4CDC761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21</a:t>
            </a:fld>
            <a:endParaRPr lang="pt-BR" sz="1200">
              <a:solidFill>
                <a:srgbClr val="000000"/>
              </a:solidFill>
            </a:endParaRPr>
          </a:p>
        </p:txBody>
      </p:sp>
      <p:sp>
        <p:nvSpPr>
          <p:cNvPr id="6656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656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0599AC74-99AD-45A6-9EA3-1DB2C2AA0F7A}" type="slidenum">
              <a:rPr lang="pt-BR"/>
              <a:pPr/>
              <a:t>3</a:t>
            </a:fld>
            <a:endParaRPr lang="pt-BR"/>
          </a:p>
        </p:txBody>
      </p:sp>
      <p:sp>
        <p:nvSpPr>
          <p:cNvPr id="5529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68C383A-AFF2-4FA2-B659-7B6AC286CBA2}"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pt-BR" sz="1200">
              <a:solidFill>
                <a:srgbClr val="000000"/>
              </a:solidFill>
            </a:endParaRPr>
          </a:p>
        </p:txBody>
      </p:sp>
      <p:sp>
        <p:nvSpPr>
          <p:cNvPr id="5529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529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036B5F54-C47A-4C35-A092-96F1381F15AC}" type="slidenum">
              <a:rPr lang="pt-BR"/>
              <a:pPr/>
              <a:t>22</a:t>
            </a:fld>
            <a:endParaRPr lang="pt-BR"/>
          </a:p>
        </p:txBody>
      </p:sp>
      <p:sp>
        <p:nvSpPr>
          <p:cNvPr id="6758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1F4F38B-6439-4950-9E5B-F76B54ABEA1F}"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22</a:t>
            </a:fld>
            <a:endParaRPr lang="pt-BR" sz="1200">
              <a:solidFill>
                <a:srgbClr val="000000"/>
              </a:solidFill>
            </a:endParaRPr>
          </a:p>
        </p:txBody>
      </p:sp>
      <p:sp>
        <p:nvSpPr>
          <p:cNvPr id="6758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758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ECA5536B-C7B7-49D7-B38B-2B641BF450C2}" type="slidenum">
              <a:rPr lang="pt-BR"/>
              <a:pPr/>
              <a:t>23</a:t>
            </a:fld>
            <a:endParaRPr lang="pt-BR"/>
          </a:p>
        </p:txBody>
      </p:sp>
      <p:sp>
        <p:nvSpPr>
          <p:cNvPr id="6963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B9A60B0-18A3-45C6-B3F9-F4779BE8F82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23</a:t>
            </a:fld>
            <a:endParaRPr lang="pt-BR" sz="1200">
              <a:solidFill>
                <a:srgbClr val="000000"/>
              </a:solidFill>
            </a:endParaRPr>
          </a:p>
        </p:txBody>
      </p:sp>
      <p:sp>
        <p:nvSpPr>
          <p:cNvPr id="6963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963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24</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24</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25</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25</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26</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26</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27</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27</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899D1846-82D1-48C4-8C19-0FCB3F9915E0}" type="slidenum">
              <a:rPr lang="pt-BR"/>
              <a:pPr/>
              <a:t>29</a:t>
            </a:fld>
            <a:endParaRPr lang="pt-BR"/>
          </a:p>
        </p:txBody>
      </p:sp>
      <p:sp>
        <p:nvSpPr>
          <p:cNvPr id="7270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5F103B6-147D-41C6-82DE-834530223339}"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29</a:t>
            </a:fld>
            <a:endParaRPr lang="pt-BR" sz="1200">
              <a:solidFill>
                <a:srgbClr val="000000"/>
              </a:solidFill>
            </a:endParaRPr>
          </a:p>
        </p:txBody>
      </p:sp>
      <p:sp>
        <p:nvSpPr>
          <p:cNvPr id="7270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270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42375454-DCDF-428D-8BC3-7C3C00463446}" type="slidenum">
              <a:rPr lang="pt-BR"/>
              <a:pPr/>
              <a:t>30</a:t>
            </a:fld>
            <a:endParaRPr lang="pt-BR"/>
          </a:p>
        </p:txBody>
      </p:sp>
      <p:sp>
        <p:nvSpPr>
          <p:cNvPr id="7372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A2B74EA-7EB0-4A64-B223-B2874745250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pt-BR" sz="1200">
              <a:solidFill>
                <a:srgbClr val="000000"/>
              </a:solidFill>
            </a:endParaRPr>
          </a:p>
        </p:txBody>
      </p:sp>
      <p:sp>
        <p:nvSpPr>
          <p:cNvPr id="7373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373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E5EAD061-5D83-443D-83F0-C20EDCE649B3}" type="slidenum">
              <a:rPr lang="pt-BR"/>
              <a:pPr/>
              <a:t>32</a:t>
            </a:fld>
            <a:endParaRPr lang="pt-BR"/>
          </a:p>
        </p:txBody>
      </p:sp>
      <p:sp>
        <p:nvSpPr>
          <p:cNvPr id="7168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B86B695-21C3-413E-AE1B-4C49141D53F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32</a:t>
            </a:fld>
            <a:endParaRPr lang="pt-BR" sz="1200">
              <a:solidFill>
                <a:srgbClr val="000000"/>
              </a:solidFill>
            </a:endParaRPr>
          </a:p>
        </p:txBody>
      </p:sp>
      <p:sp>
        <p:nvSpPr>
          <p:cNvPr id="7168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168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40779F39-BC55-42CC-9879-BC9F7FD72B7D}" type="slidenum">
              <a:rPr lang="pt-BR"/>
              <a:pPr/>
              <a:t>33</a:t>
            </a:fld>
            <a:endParaRPr lang="pt-BR"/>
          </a:p>
        </p:txBody>
      </p:sp>
      <p:sp>
        <p:nvSpPr>
          <p:cNvPr id="7065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FCDC7B2-CFB7-42CE-9CDE-5D640399281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33</a:t>
            </a:fld>
            <a:endParaRPr lang="pt-BR" sz="1200">
              <a:solidFill>
                <a:srgbClr val="000000"/>
              </a:solidFill>
            </a:endParaRPr>
          </a:p>
        </p:txBody>
      </p:sp>
      <p:sp>
        <p:nvSpPr>
          <p:cNvPr id="7065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065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6A51E6A6-3B81-4FF4-BFD2-6BF3DB3825AD}" type="slidenum">
              <a:rPr lang="pt-BR"/>
              <a:pPr/>
              <a:t>4</a:t>
            </a:fld>
            <a:endParaRPr lang="pt-BR"/>
          </a:p>
        </p:txBody>
      </p:sp>
      <p:sp>
        <p:nvSpPr>
          <p:cNvPr id="46081"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46082" name="Rectangle 2"/>
          <p:cNvSpPr txBox="1">
            <a:spLocks noGrp="1" noChangeArrowheads="1"/>
          </p:cNvSpPr>
          <p:nvPr>
            <p:ph type="body" idx="1"/>
          </p:nvPr>
        </p:nvSpPr>
        <p:spPr bwMode="auto">
          <a:xfrm>
            <a:off x="674688" y="4602163"/>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119128EC-6B08-42CF-B4CC-37D7560BE512}" type="slidenum">
              <a:rPr lang="pt-BR"/>
              <a:pPr/>
              <a:t>35</a:t>
            </a:fld>
            <a:endParaRPr lang="pt-BR"/>
          </a:p>
        </p:txBody>
      </p:sp>
      <p:sp>
        <p:nvSpPr>
          <p:cNvPr id="7475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4928325-6074-41AB-AB78-5543C4318313}"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35</a:t>
            </a:fld>
            <a:endParaRPr lang="pt-BR" sz="1200">
              <a:solidFill>
                <a:srgbClr val="000000"/>
              </a:solidFill>
            </a:endParaRPr>
          </a:p>
        </p:txBody>
      </p:sp>
      <p:sp>
        <p:nvSpPr>
          <p:cNvPr id="7475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475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36</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36</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527770AC-36A6-43A2-96E4-DE1A7D645F52}" type="slidenum">
              <a:rPr lang="pt-BR"/>
              <a:pPr/>
              <a:t>37</a:t>
            </a:fld>
            <a:endParaRPr lang="pt-BR"/>
          </a:p>
        </p:txBody>
      </p:sp>
      <p:sp>
        <p:nvSpPr>
          <p:cNvPr id="7680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8A151BA-074E-46E3-8DD5-66364B313FEA}"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37</a:t>
            </a:fld>
            <a:endParaRPr lang="pt-BR" sz="1200">
              <a:solidFill>
                <a:srgbClr val="000000"/>
              </a:solidFill>
            </a:endParaRPr>
          </a:p>
        </p:txBody>
      </p:sp>
      <p:sp>
        <p:nvSpPr>
          <p:cNvPr id="7680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680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2AD0FA48-C7E0-4CD2-9673-7F3D55DCFFEC}" type="slidenum">
              <a:rPr lang="pt-BR"/>
              <a:pPr/>
              <a:t>38</a:t>
            </a:fld>
            <a:endParaRPr lang="pt-BR"/>
          </a:p>
        </p:txBody>
      </p:sp>
      <p:sp>
        <p:nvSpPr>
          <p:cNvPr id="7782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89B7D45-83D7-4296-A3B5-A7DB95D3AF08}"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38</a:t>
            </a:fld>
            <a:endParaRPr lang="pt-BR" sz="1200">
              <a:solidFill>
                <a:srgbClr val="000000"/>
              </a:solidFill>
            </a:endParaRPr>
          </a:p>
        </p:txBody>
      </p:sp>
      <p:sp>
        <p:nvSpPr>
          <p:cNvPr id="7782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782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39</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39</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40</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40</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41</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41</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42</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42</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3AAA9D0D-79B4-4D8F-959A-004429A9AEB0}" type="slidenum">
              <a:rPr lang="pt-BR"/>
              <a:pPr/>
              <a:t>43</a:t>
            </a:fld>
            <a:endParaRPr lang="pt-BR"/>
          </a:p>
        </p:txBody>
      </p:sp>
      <p:sp>
        <p:nvSpPr>
          <p:cNvPr id="7884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6CF02E6-69EB-4D80-9377-2EED0E1337F2}"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43</a:t>
            </a:fld>
            <a:endParaRPr lang="pt-BR" sz="1200">
              <a:solidFill>
                <a:srgbClr val="000000"/>
              </a:solidFill>
            </a:endParaRPr>
          </a:p>
        </p:txBody>
      </p:sp>
      <p:sp>
        <p:nvSpPr>
          <p:cNvPr id="7885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885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75A6DA38-207C-4BA3-A8DD-6CD6EBB63DCE}" type="slidenum">
              <a:rPr lang="pt-BR"/>
              <a:pPr/>
              <a:t>44</a:t>
            </a:fld>
            <a:endParaRPr lang="pt-BR"/>
          </a:p>
        </p:txBody>
      </p:sp>
      <p:sp>
        <p:nvSpPr>
          <p:cNvPr id="7987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2AFD401-A6C6-49B5-970D-7CAF1D221AA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44</a:t>
            </a:fld>
            <a:endParaRPr lang="pt-BR" sz="1200">
              <a:solidFill>
                <a:srgbClr val="000000"/>
              </a:solidFill>
            </a:endParaRPr>
          </a:p>
        </p:txBody>
      </p:sp>
      <p:sp>
        <p:nvSpPr>
          <p:cNvPr id="7987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987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364BE252-90C3-4366-8DB1-E10921F370A9}" type="slidenum">
              <a:rPr lang="pt-BR"/>
              <a:pPr/>
              <a:t>5</a:t>
            </a:fld>
            <a:endParaRPr lang="pt-BR"/>
          </a:p>
        </p:txBody>
      </p:sp>
      <p:sp>
        <p:nvSpPr>
          <p:cNvPr id="4710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BD61EFA-9FCA-47E7-A71D-F851B612CA39}"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a:t>
            </a:fld>
            <a:endParaRPr lang="pt-BR" sz="1200">
              <a:solidFill>
                <a:srgbClr val="000000"/>
              </a:solidFill>
            </a:endParaRPr>
          </a:p>
        </p:txBody>
      </p:sp>
      <p:sp>
        <p:nvSpPr>
          <p:cNvPr id="4710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4710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AF80D3E2-5FD2-4353-B0DD-A31851E4B3A9}" type="slidenum">
              <a:rPr lang="pt-BR"/>
              <a:pPr/>
              <a:t>45</a:t>
            </a:fld>
            <a:endParaRPr lang="pt-BR"/>
          </a:p>
        </p:txBody>
      </p:sp>
      <p:sp>
        <p:nvSpPr>
          <p:cNvPr id="8089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770535E-A1E2-48DA-9B30-6663913A9675}"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45</a:t>
            </a:fld>
            <a:endParaRPr lang="pt-BR" sz="1200">
              <a:solidFill>
                <a:srgbClr val="000000"/>
              </a:solidFill>
            </a:endParaRPr>
          </a:p>
        </p:txBody>
      </p:sp>
      <p:sp>
        <p:nvSpPr>
          <p:cNvPr id="8089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8089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A582C-5915-49FE-B32B-A1E88D05F368}" type="slidenum">
              <a:rPr lang="pt-BR"/>
              <a:pPr/>
              <a:t>47</a:t>
            </a:fld>
            <a:endParaRPr lang="pt-BR"/>
          </a:p>
        </p:txBody>
      </p:sp>
      <p:sp>
        <p:nvSpPr>
          <p:cNvPr id="231426" name="Rectangle 2"/>
          <p:cNvSpPr>
            <a:spLocks noGrp="1" noRot="1" noChangeAspect="1" noChangeArrowheads="1" noTextEdit="1"/>
          </p:cNvSpPr>
          <p:nvPr>
            <p:ph type="sldImg"/>
          </p:nvPr>
        </p:nvSpPr>
        <p:spPr>
          <a:xfrm>
            <a:off x="1144588" y="685800"/>
            <a:ext cx="4572000" cy="3429000"/>
          </a:xfrm>
          <a:ln/>
        </p:spPr>
      </p:sp>
      <p:sp>
        <p:nvSpPr>
          <p:cNvPr id="231427" name="Rectangle 3"/>
          <p:cNvSpPr>
            <a:spLocks noGrp="1" noChangeArrowheads="1"/>
          </p:cNvSpPr>
          <p:nvPr>
            <p:ph type="body" idx="1"/>
          </p:nvPr>
        </p:nvSpPr>
        <p:spPr>
          <a:xfrm>
            <a:off x="915988" y="4343400"/>
            <a:ext cx="5026025" cy="4114800"/>
          </a:xfrm>
        </p:spPr>
        <p:txBody>
          <a:bodyPr/>
          <a:lstStyle/>
          <a:p>
            <a:endParaRPr lang="pt-B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78ED8E71-4009-41F8-9287-80F255F0F2C4}" type="slidenum">
              <a:rPr lang="pt-BR"/>
              <a:pPr/>
              <a:t>83</a:t>
            </a:fld>
            <a:endParaRPr lang="pt-BR"/>
          </a:p>
        </p:txBody>
      </p:sp>
      <p:sp>
        <p:nvSpPr>
          <p:cNvPr id="8601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8F15D52-68F6-46FC-B5E9-8A1AC99CC5A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83</a:t>
            </a:fld>
            <a:endParaRPr lang="pt-BR" sz="1200">
              <a:solidFill>
                <a:srgbClr val="000000"/>
              </a:solidFill>
            </a:endParaRPr>
          </a:p>
        </p:txBody>
      </p:sp>
      <p:sp>
        <p:nvSpPr>
          <p:cNvPr id="8601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8601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7E7E357A-BB9E-4E44-867B-F3CC0EAD1144}" type="slidenum">
              <a:rPr lang="pt-BR"/>
              <a:pPr/>
              <a:t>6</a:t>
            </a:fld>
            <a:endParaRPr lang="pt-BR"/>
          </a:p>
        </p:txBody>
      </p:sp>
      <p:sp>
        <p:nvSpPr>
          <p:cNvPr id="48129"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48130"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856C507D-FA64-405B-8081-8682C1CAC404}" type="slidenum">
              <a:rPr lang="pt-BR"/>
              <a:pPr/>
              <a:t>7</a:t>
            </a:fld>
            <a:endParaRPr lang="pt-BR"/>
          </a:p>
        </p:txBody>
      </p:sp>
      <p:sp>
        <p:nvSpPr>
          <p:cNvPr id="49153"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49154"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DAA2BED7-0C15-413A-B9E9-5A67A6081307}" type="slidenum">
              <a:rPr lang="pt-BR"/>
              <a:pPr/>
              <a:t>8</a:t>
            </a:fld>
            <a:endParaRPr lang="pt-BR"/>
          </a:p>
        </p:txBody>
      </p:sp>
      <p:sp>
        <p:nvSpPr>
          <p:cNvPr id="50177"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0178"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08224AF7-2009-456E-B4D9-2AD1E02514D6}" type="slidenum">
              <a:rPr lang="pt-BR"/>
              <a:pPr/>
              <a:t>9</a:t>
            </a:fld>
            <a:endParaRPr lang="pt-BR"/>
          </a:p>
        </p:txBody>
      </p:sp>
      <p:sp>
        <p:nvSpPr>
          <p:cNvPr id="51201"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1202"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CFEB0A2E-FA85-469D-AA24-CEBA5F69CB26}" type="slidenum">
              <a:rPr lang="pt-BR"/>
              <a:pPr/>
              <a:t>10</a:t>
            </a:fld>
            <a:endParaRPr lang="pt-BR"/>
          </a:p>
        </p:txBody>
      </p:sp>
      <p:sp>
        <p:nvSpPr>
          <p:cNvPr id="52225"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2226"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10" name="Triângulo re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BR" smtClean="0"/>
              <a:t>Clique para editar o estilo do título mestre</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smtClean="0"/>
              <a:t>Clique para editar o estilo do subtítulo mestre</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ctor reto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ço Reservado para Data 29"/>
          <p:cNvSpPr>
            <a:spLocks noGrp="1"/>
          </p:cNvSpPr>
          <p:nvPr>
            <p:ph type="dt" sz="half" idx="10"/>
          </p:nvPr>
        </p:nvSpPr>
        <p:spPr/>
        <p:txBody>
          <a:bodyPr/>
          <a:lstStyle>
            <a:lvl1pPr>
              <a:defRPr>
                <a:solidFill>
                  <a:srgbClr val="FFFFFF"/>
                </a:solidFill>
              </a:defRPr>
            </a:lvl1pPr>
            <a:extLst/>
          </a:lstStyle>
          <a:p>
            <a:fld id="{544213AF-26F6-41FA-8D85-E2C5388D6E58}" type="datetimeFigureOut">
              <a:rPr lang="en-US" smtClean="0"/>
              <a:pPr/>
              <a:t>7/27/2012</a:t>
            </a:fld>
            <a:endParaRPr lang="en-US" dirty="0">
              <a:solidFill>
                <a:srgbClr val="FFFFFF"/>
              </a:solidFill>
            </a:endParaRPr>
          </a:p>
        </p:txBody>
      </p:sp>
      <p:sp>
        <p:nvSpPr>
          <p:cNvPr id="19" name="Espaço Reservado para Rodapé 18"/>
          <p:cNvSpPr>
            <a:spLocks noGrp="1"/>
          </p:cNvSpPr>
          <p:nvPr>
            <p:ph type="ftr" sz="quarter" idx="11"/>
          </p:nvPr>
        </p:nvSpPr>
        <p:spPr/>
        <p:txBody>
          <a:bodyPr/>
          <a:lstStyle>
            <a:lvl1pPr>
              <a:defRPr>
                <a:solidFill>
                  <a:schemeClr val="accent1">
                    <a:tint val="20000"/>
                  </a:schemeClr>
                </a:solidFill>
              </a:defRPr>
            </a:lvl1pPr>
            <a:extLst/>
          </a:lstStyle>
          <a:p>
            <a:endParaRPr kumimoji="0" lang="en-US">
              <a:solidFill>
                <a:schemeClr val="accent1">
                  <a:tint val="20000"/>
                </a:schemeClr>
              </a:solidFill>
            </a:endParaRPr>
          </a:p>
        </p:txBody>
      </p:sp>
      <p:sp>
        <p:nvSpPr>
          <p:cNvPr id="27" name="Espaço Reservado para Número de Slide 26"/>
          <p:cNvSpPr>
            <a:spLocks noGrp="1"/>
          </p:cNvSpPr>
          <p:nvPr>
            <p:ph type="sldNum" sz="quarter" idx="12"/>
          </p:nvPr>
        </p:nvSpPr>
        <p:spPr/>
        <p:txBody>
          <a:bodyPr/>
          <a:lstStyle>
            <a:lvl1pPr>
              <a:defRPr>
                <a:solidFill>
                  <a:srgbClr val="FFFFFF"/>
                </a:solidFill>
              </a:defRPr>
            </a:lvl1pPr>
            <a:extLst/>
          </a:lstStyle>
          <a:p>
            <a:fld id="{3F963966-4D5D-4ACF-9CEA-9717D6612A7E}"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DAA6D02B-B898-40FF-BB63-ECE5104675C7}"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extLs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DE843D78-0D41-4262-A7AB-53FA3BAAA53E}" type="slidenum">
              <a:rPr lang="pt-BR" smtClean="0"/>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ítulo e 4 partes de conteúdo">
    <p:spTree>
      <p:nvGrpSpPr>
        <p:cNvPr id="1" name=""/>
        <p:cNvGrpSpPr/>
        <p:nvPr/>
      </p:nvGrpSpPr>
      <p:grpSpPr>
        <a:xfrm>
          <a:off x="0" y="0"/>
          <a:ext cx="0" cy="0"/>
          <a:chOff x="0" y="0"/>
          <a:chExt cx="0" cy="0"/>
        </a:xfrm>
      </p:grpSpPr>
      <p:sp>
        <p:nvSpPr>
          <p:cNvPr id="2" name="Título 1"/>
          <p:cNvSpPr>
            <a:spLocks noGrp="1"/>
          </p:cNvSpPr>
          <p:nvPr>
            <p:ph type="title" sz="quarter"/>
          </p:nvPr>
        </p:nvSpPr>
        <p:spPr>
          <a:xfrm>
            <a:off x="457200" y="277813"/>
            <a:ext cx="8229600" cy="1143000"/>
          </a:xfrm>
        </p:spPr>
        <p:txBody>
          <a:bodyPr/>
          <a:lstStyle/>
          <a:p>
            <a:r>
              <a:rPr lang="pt-BR" smtClean="0"/>
              <a:t>Clique para editar o estilo do título mestre</a:t>
            </a:r>
            <a:endParaRPr lang="pt-BR"/>
          </a:p>
        </p:txBody>
      </p:sp>
      <p:sp>
        <p:nvSpPr>
          <p:cNvPr id="3" name="Espaço Reservado para Conteúdo 2"/>
          <p:cNvSpPr>
            <a:spLocks noGrp="1"/>
          </p:cNvSpPr>
          <p:nvPr>
            <p:ph sz="quarter" idx="1"/>
          </p:nvPr>
        </p:nvSpPr>
        <p:spPr>
          <a:xfrm>
            <a:off x="457200" y="1600200"/>
            <a:ext cx="4038600" cy="2189163"/>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quarter" idx="2"/>
          </p:nvPr>
        </p:nvSpPr>
        <p:spPr>
          <a:xfrm>
            <a:off x="4648200" y="1600200"/>
            <a:ext cx="4038600" cy="2189163"/>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Conteúdo 4"/>
          <p:cNvSpPr>
            <a:spLocks noGrp="1"/>
          </p:cNvSpPr>
          <p:nvPr>
            <p:ph sz="quarter" idx="3"/>
          </p:nvPr>
        </p:nvSpPr>
        <p:spPr>
          <a:xfrm>
            <a:off x="457200" y="3941763"/>
            <a:ext cx="4038600" cy="2189162"/>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Conteúdo 5"/>
          <p:cNvSpPr>
            <a:spLocks noGrp="1"/>
          </p:cNvSpPr>
          <p:nvPr>
            <p:ph sz="quarter" idx="4"/>
          </p:nvPr>
        </p:nvSpPr>
        <p:spPr>
          <a:xfrm>
            <a:off x="4648200" y="3941763"/>
            <a:ext cx="4038600" cy="2189162"/>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a:xfrm>
            <a:off x="457200" y="6278563"/>
            <a:ext cx="2133600" cy="457200"/>
          </a:xfrm>
        </p:spPr>
        <p:txBody>
          <a:bodyPr/>
          <a:lstStyle>
            <a:lvl1pPr>
              <a:defRPr/>
            </a:lvl1pPr>
          </a:lstStyle>
          <a:p>
            <a:endParaRPr lang="pt-BR"/>
          </a:p>
        </p:txBody>
      </p:sp>
      <p:sp>
        <p:nvSpPr>
          <p:cNvPr id="8" name="Espaço Reservado para Rodapé 7"/>
          <p:cNvSpPr>
            <a:spLocks noGrp="1"/>
          </p:cNvSpPr>
          <p:nvPr>
            <p:ph type="ftr" sz="quarter" idx="11"/>
          </p:nvPr>
        </p:nvSpPr>
        <p:spPr>
          <a:xfrm>
            <a:off x="3124200" y="6278563"/>
            <a:ext cx="2895600" cy="457200"/>
          </a:xfrm>
        </p:spPr>
        <p:txBody>
          <a:bodyPr/>
          <a:lstStyle>
            <a:lvl1pPr>
              <a:defRPr/>
            </a:lvl1pPr>
          </a:lstStyle>
          <a:p>
            <a:endParaRPr lang="pt-BR"/>
          </a:p>
        </p:txBody>
      </p:sp>
      <p:sp>
        <p:nvSpPr>
          <p:cNvPr id="9" name="Espaço Reservado para Número de Slide 8"/>
          <p:cNvSpPr>
            <a:spLocks noGrp="1"/>
          </p:cNvSpPr>
          <p:nvPr>
            <p:ph type="sldNum" sz="quarter" idx="12"/>
          </p:nvPr>
        </p:nvSpPr>
        <p:spPr>
          <a:xfrm>
            <a:off x="6553200" y="6278563"/>
            <a:ext cx="2133600" cy="457200"/>
          </a:xfrm>
        </p:spPr>
        <p:txBody>
          <a:bodyPr/>
          <a:lstStyle>
            <a:lvl1pPr>
              <a:defRPr/>
            </a:lvl1pPr>
          </a:lstStyle>
          <a:p>
            <a:fld id="{56CE7F01-B5BF-481A-8384-1D989D686B90}" type="slidenum">
              <a:rPr lang="pt-BR"/>
              <a:pPr/>
              <a:t>‹nº›</a:t>
            </a:fld>
            <a:endParaRPr lang="pt-BR"/>
          </a:p>
        </p:txBody>
      </p:sp>
    </p:spTree>
  </p:cSld>
  <p:clrMapOvr>
    <a:masterClrMapping/>
  </p:clrMapOvr>
  <p:transition>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ítulo e diagrama ou organogram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7813"/>
            <a:ext cx="8229600" cy="1143000"/>
          </a:xfrm>
        </p:spPr>
        <p:txBody>
          <a:bodyPr/>
          <a:lstStyle/>
          <a:p>
            <a:r>
              <a:rPr lang="pt-BR" smtClean="0"/>
              <a:t>Clique para editar o estilo do título mestre</a:t>
            </a:r>
            <a:endParaRPr lang="pt-BR"/>
          </a:p>
        </p:txBody>
      </p:sp>
      <p:sp>
        <p:nvSpPr>
          <p:cNvPr id="3" name="Espaço Reservado para SmartArt 2"/>
          <p:cNvSpPr>
            <a:spLocks noGrp="1"/>
          </p:cNvSpPr>
          <p:nvPr>
            <p:ph type="dgm" idx="1"/>
          </p:nvPr>
        </p:nvSpPr>
        <p:spPr>
          <a:xfrm>
            <a:off x="457200" y="1600200"/>
            <a:ext cx="8229600" cy="4530725"/>
          </a:xfrm>
        </p:spPr>
        <p:txBody>
          <a:bodyPr/>
          <a:lstStyle/>
          <a:p>
            <a:endParaRPr lang="pt-BR"/>
          </a:p>
        </p:txBody>
      </p:sp>
      <p:sp>
        <p:nvSpPr>
          <p:cNvPr id="4" name="Espaço Reservado para Data 3"/>
          <p:cNvSpPr>
            <a:spLocks noGrp="1"/>
          </p:cNvSpPr>
          <p:nvPr>
            <p:ph type="dt" sz="half" idx="10"/>
          </p:nvPr>
        </p:nvSpPr>
        <p:spPr>
          <a:xfrm>
            <a:off x="457200" y="6278563"/>
            <a:ext cx="2133600" cy="457200"/>
          </a:xfrm>
        </p:spPr>
        <p:txBody>
          <a:bodyPr/>
          <a:lstStyle>
            <a:lvl1pPr>
              <a:defRPr/>
            </a:lvl1pPr>
          </a:lstStyle>
          <a:p>
            <a:endParaRPr lang="pt-BR"/>
          </a:p>
        </p:txBody>
      </p:sp>
      <p:sp>
        <p:nvSpPr>
          <p:cNvPr id="5" name="Espaço Reservado para Rodapé 4"/>
          <p:cNvSpPr>
            <a:spLocks noGrp="1"/>
          </p:cNvSpPr>
          <p:nvPr>
            <p:ph type="ftr" sz="quarter" idx="11"/>
          </p:nvPr>
        </p:nvSpPr>
        <p:spPr>
          <a:xfrm>
            <a:off x="3124200" y="6278563"/>
            <a:ext cx="2895600" cy="457200"/>
          </a:xfrm>
        </p:spPr>
        <p:txBody>
          <a:bodyPr/>
          <a:lstStyle>
            <a:lvl1pPr>
              <a:defRPr/>
            </a:lvl1pPr>
          </a:lstStyle>
          <a:p>
            <a:endParaRPr lang="pt-BR"/>
          </a:p>
        </p:txBody>
      </p:sp>
      <p:sp>
        <p:nvSpPr>
          <p:cNvPr id="6" name="Espaço Reservado para Número de Slide 5"/>
          <p:cNvSpPr>
            <a:spLocks noGrp="1"/>
          </p:cNvSpPr>
          <p:nvPr>
            <p:ph type="sldNum" sz="quarter" idx="12"/>
          </p:nvPr>
        </p:nvSpPr>
        <p:spPr>
          <a:xfrm>
            <a:off x="6553200" y="6278563"/>
            <a:ext cx="2133600" cy="457200"/>
          </a:xfrm>
        </p:spPr>
        <p:txBody>
          <a:bodyPr/>
          <a:lstStyle>
            <a:lvl1pPr>
              <a:defRPr/>
            </a:lvl1pPr>
          </a:lstStyle>
          <a:p>
            <a:fld id="{76CE8434-F381-4023-AC72-C8178F88AF4E}" type="slidenum">
              <a:rPr lang="pt-BR"/>
              <a:pPr/>
              <a:t>‹nº›</a:t>
            </a:fld>
            <a:endParaRPr lang="pt-BR"/>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8E895C0C-AB55-45CB-978B-4E6F32B50B8C}" type="slidenum">
              <a:rPr lang="pt-BR" smtClean="0"/>
              <a:pPr/>
              <a:t>‹nº›</a:t>
            </a:fld>
            <a:endParaRPr lang="pt-BR"/>
          </a:p>
        </p:txBody>
      </p:sp>
      <p:sp>
        <p:nvSpPr>
          <p:cNvPr id="7" name="Título 6"/>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smtClean="0"/>
              <a:t>Clique para editar os estilos do texto mestre</a:t>
            </a:r>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A3A0DA55-3505-4BB9-923C-E4931871E2C2}" type="slidenum">
              <a:rPr lang="pt-BR" smtClean="0"/>
              <a:pPr/>
              <a:t>‹nº›</a:t>
            </a:fld>
            <a:endParaRPr lang="pt-BR"/>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bg>
      <p:bgRef idx="1002">
        <a:schemeClr val="bg1"/>
      </p:bgRef>
    </p:bg>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6" name="Espaço Reservado para Rodapé 5"/>
          <p:cNvSpPr>
            <a:spLocks noGrp="1"/>
          </p:cNvSpPr>
          <p:nvPr>
            <p:ph type="ftr" sz="quarter" idx="11"/>
          </p:nvPr>
        </p:nvSpPr>
        <p:spPr/>
        <p:txBody>
          <a:bodyPr/>
          <a:lstStyle>
            <a:extLst/>
          </a:lstStyle>
          <a:p>
            <a:endParaRPr kumimoji="0" lang="en-US"/>
          </a:p>
        </p:txBody>
      </p:sp>
      <p:sp>
        <p:nvSpPr>
          <p:cNvPr id="7" name="Espaço Reservado para Número de Slide 6"/>
          <p:cNvSpPr>
            <a:spLocks noGrp="1"/>
          </p:cNvSpPr>
          <p:nvPr>
            <p:ph type="sldNum" sz="quarter" idx="12"/>
          </p:nvPr>
        </p:nvSpPr>
        <p:spPr/>
        <p:txBody>
          <a:bodyPr/>
          <a:lstStyle>
            <a:extLst/>
          </a:lstStyle>
          <a:p>
            <a:fld id="{4C4188B8-00F2-43EA-A3E5-AB2568DF6B94}" type="slidenum">
              <a:rPr lang="pt-BR" smtClean="0"/>
              <a:pPr/>
              <a:t>‹nº›</a:t>
            </a:fld>
            <a:endParaRPr lang="pt-BR"/>
          </a:p>
        </p:txBody>
      </p:sp>
      <p:sp>
        <p:nvSpPr>
          <p:cNvPr id="8" name="Título 7"/>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os estilos do texto mestre</a:t>
            </a:r>
          </a:p>
        </p:txBody>
      </p:sp>
      <p:sp>
        <p:nvSpPr>
          <p:cNvPr id="4" name="Espaço Reservado para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os estilos do texto mestre</a:t>
            </a:r>
          </a:p>
        </p:txBody>
      </p:sp>
      <p:sp>
        <p:nvSpPr>
          <p:cNvPr id="5" name="Espaço Reservado para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8" name="Espaço Reservado para Rodapé 7"/>
          <p:cNvSpPr>
            <a:spLocks noGrp="1"/>
          </p:cNvSpPr>
          <p:nvPr>
            <p:ph type="ftr" sz="quarter" idx="11"/>
          </p:nvPr>
        </p:nvSpPr>
        <p:spPr/>
        <p:txBody>
          <a:bodyPr/>
          <a:lstStyle>
            <a:extLst/>
          </a:lstStyle>
          <a:p>
            <a:endParaRPr kumimoji="0" lang="en-US"/>
          </a:p>
        </p:txBody>
      </p:sp>
      <p:sp>
        <p:nvSpPr>
          <p:cNvPr id="9" name="Espaço Reservado para Número de Slide 8"/>
          <p:cNvSpPr>
            <a:spLocks noGrp="1"/>
          </p:cNvSpPr>
          <p:nvPr>
            <p:ph type="sldNum" sz="quarter" idx="12"/>
          </p:nvPr>
        </p:nvSpPr>
        <p:spPr/>
        <p:txBody>
          <a:bodyPr/>
          <a:lstStyle>
            <a:extLst/>
          </a:lstStyle>
          <a:p>
            <a:fld id="{7C01F758-FE93-443E-8DF5-63BB13BFA779}" type="slidenum">
              <a:rPr lang="pt-BR" smtClean="0"/>
              <a:pPr/>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bg>
      <p:bgRef idx="1002">
        <a:schemeClr val="bg1"/>
      </p:bgRef>
    </p:bg>
    <p:spTree>
      <p:nvGrpSpPr>
        <p:cNvPr id="1" name=""/>
        <p:cNvGrpSpPr/>
        <p:nvPr/>
      </p:nvGrpSpPr>
      <p:grpSpPr>
        <a:xfrm>
          <a:off x="0" y="0"/>
          <a:ext cx="0" cy="0"/>
          <a:chOff x="0" y="0"/>
          <a:chExt cx="0" cy="0"/>
        </a:xfrm>
      </p:grpSpPr>
      <p:sp>
        <p:nvSpPr>
          <p:cNvPr id="3" name="Espaço Reservado para Data 2"/>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4" name="Espaço Reservado para Rodapé 3"/>
          <p:cNvSpPr>
            <a:spLocks noGrp="1"/>
          </p:cNvSpPr>
          <p:nvPr>
            <p:ph type="ftr" sz="quarter" idx="11"/>
          </p:nvPr>
        </p:nvSpPr>
        <p:spPr/>
        <p:txBody>
          <a:bodyPr/>
          <a:lstStyle>
            <a:extLst/>
          </a:lstStyle>
          <a:p>
            <a:endParaRPr kumimoji="0" lang="en-US"/>
          </a:p>
        </p:txBody>
      </p:sp>
      <p:sp>
        <p:nvSpPr>
          <p:cNvPr id="5" name="Espaço Reservado para Número de Slide 4"/>
          <p:cNvSpPr>
            <a:spLocks noGrp="1"/>
          </p:cNvSpPr>
          <p:nvPr>
            <p:ph type="sldNum" sz="quarter" idx="12"/>
          </p:nvPr>
        </p:nvSpPr>
        <p:spPr/>
        <p:txBody>
          <a:bodyPr/>
          <a:lstStyle>
            <a:extLst/>
          </a:lstStyle>
          <a:p>
            <a:fld id="{22E7588C-0CEC-41B1-A146-27953E1AA195}" type="slidenum">
              <a:rPr lang="pt-BR" smtClean="0"/>
              <a:pPr/>
              <a:t>‹nº›</a:t>
            </a:fld>
            <a:endParaRPr lang="pt-BR"/>
          </a:p>
        </p:txBody>
      </p:sp>
      <p:sp>
        <p:nvSpPr>
          <p:cNvPr id="6" name="Título 5"/>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extLst/>
          </a:lstStyle>
          <a:p>
            <a:fld id="{544213AF-26F6-41FA-8D85-E2C5388D6E58}" type="datetimeFigureOut">
              <a:rPr lang="en-US" smtClean="0"/>
              <a:pPr/>
              <a:t>7/27/2012</a:t>
            </a:fld>
            <a:endParaRPr lang="en-US"/>
          </a:p>
        </p:txBody>
      </p:sp>
      <p:sp>
        <p:nvSpPr>
          <p:cNvPr id="3" name="Espaço Reservado para Rodapé 2"/>
          <p:cNvSpPr>
            <a:spLocks noGrp="1"/>
          </p:cNvSpPr>
          <p:nvPr>
            <p:ph type="ftr" sz="quarter" idx="11"/>
          </p:nvPr>
        </p:nvSpPr>
        <p:spPr/>
        <p:txBody>
          <a:bodyPr/>
          <a:lstStyle>
            <a:extLst/>
          </a:lstStyle>
          <a:p>
            <a:endParaRPr kumimoji="0" lang="en-US"/>
          </a:p>
        </p:txBody>
      </p:sp>
      <p:sp>
        <p:nvSpPr>
          <p:cNvPr id="4" name="Espaço Reservado para Número de Slide 3"/>
          <p:cNvSpPr>
            <a:spLocks noGrp="1"/>
          </p:cNvSpPr>
          <p:nvPr>
            <p:ph type="sldNum" sz="quarter" idx="12"/>
          </p:nvPr>
        </p:nvSpPr>
        <p:spPr/>
        <p:txBody>
          <a:bodyPr/>
          <a:lstStyle>
            <a:extLst/>
          </a:lstStyle>
          <a:p>
            <a:fld id="{8057717D-0FD8-4469-AB6C-808D82DCC3BF}"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BR" smtClean="0"/>
              <a:t>Clique para editar os estilos do texto mestre</a:t>
            </a:r>
          </a:p>
        </p:txBody>
      </p:sp>
      <p:sp>
        <p:nvSpPr>
          <p:cNvPr id="4" name="Espaço Reservado para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a:xfrm>
            <a:off x="6727032" y="6407944"/>
            <a:ext cx="1920240" cy="365760"/>
          </a:xfrm>
        </p:spPr>
        <p:txBody>
          <a:bodyPr/>
          <a:lstStyle>
            <a:extLst/>
          </a:lstStyle>
          <a:p>
            <a:fld id="{544213AF-26F6-41FA-8D85-E2C5388D6E58}" type="datetimeFigureOut">
              <a:rPr lang="en-US" smtClean="0"/>
              <a:pPr/>
              <a:t>7/27/2012</a:t>
            </a:fld>
            <a:endParaRPr lang="en-US"/>
          </a:p>
        </p:txBody>
      </p:sp>
      <p:sp>
        <p:nvSpPr>
          <p:cNvPr id="6" name="Espaço Reservado para Rodapé 5"/>
          <p:cNvSpPr>
            <a:spLocks noGrp="1"/>
          </p:cNvSpPr>
          <p:nvPr>
            <p:ph type="ftr" sz="quarter" idx="11"/>
          </p:nvPr>
        </p:nvSpPr>
        <p:spPr/>
        <p:txBody>
          <a:bodyPr/>
          <a:lstStyle>
            <a:extLst/>
          </a:lstStyle>
          <a:p>
            <a:endParaRPr kumimoji="0" lang="en-US"/>
          </a:p>
        </p:txBody>
      </p:sp>
      <p:sp>
        <p:nvSpPr>
          <p:cNvPr id="7" name="Espaço Reservado para Número de Slide 6"/>
          <p:cNvSpPr>
            <a:spLocks noGrp="1"/>
          </p:cNvSpPr>
          <p:nvPr>
            <p:ph type="sldNum" sz="quarter" idx="12"/>
          </p:nvPr>
        </p:nvSpPr>
        <p:spPr/>
        <p:txBody>
          <a:bodyPr/>
          <a:lstStyle>
            <a:extLst/>
          </a:lstStyle>
          <a:p>
            <a:fld id="{A3C16A09-461D-4B41-8EC9-695E87AA071B}" type="slidenum">
              <a:rPr lang="pt-BR" smtClean="0"/>
              <a:pPr/>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4" name="Espaço Reservado para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BR" smtClean="0"/>
              <a:t>Clique para editar os estilos do texto mestre</a:t>
            </a:r>
          </a:p>
        </p:txBody>
      </p:sp>
      <p:sp>
        <p:nvSpPr>
          <p:cNvPr id="3" name="Espaço Reservado par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BR" smtClean="0"/>
              <a:t>Clique no ícone para adicionar uma imagem</a:t>
            </a:r>
            <a:endParaRPr kumimoji="0" lang="en-US" dirty="0"/>
          </a:p>
        </p:txBody>
      </p:sp>
      <p:sp>
        <p:nvSpPr>
          <p:cNvPr id="5" name="Espaço Reservado para Data 4"/>
          <p:cNvSpPr>
            <a:spLocks noGrp="1"/>
          </p:cNvSpPr>
          <p:nvPr>
            <p:ph type="dt" sz="half" idx="10"/>
          </p:nvPr>
        </p:nvSpPr>
        <p:spPr/>
        <p:txBody>
          <a:bodyPr/>
          <a:lstStyle>
            <a:lvl1pPr>
              <a:defRPr>
                <a:solidFill>
                  <a:schemeClr val="tx1"/>
                </a:solidFill>
              </a:defRPr>
            </a:lvl1pPr>
            <a:extLst/>
          </a:lstStyle>
          <a:p>
            <a:fld id="{544213AF-26F6-41FA-8D85-E2C5388D6E58}" type="datetimeFigureOut">
              <a:rPr lang="en-US" smtClean="0"/>
              <a:pPr/>
              <a:t>7/27/2012</a:t>
            </a:fld>
            <a:endParaRPr lang="en-US">
              <a:solidFill>
                <a:schemeClr val="tx1"/>
              </a:solidFill>
            </a:endParaRPr>
          </a:p>
        </p:txBody>
      </p:sp>
      <p:sp>
        <p:nvSpPr>
          <p:cNvPr id="6" name="Espaço Reservado para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0" lang="en-US">
              <a:solidFill>
                <a:schemeClr val="tx1"/>
              </a:solidFill>
            </a:endParaRPr>
          </a:p>
        </p:txBody>
      </p:sp>
      <p:sp>
        <p:nvSpPr>
          <p:cNvPr id="7" name="Espaço Reservado para Número de Slide 6"/>
          <p:cNvSpPr>
            <a:spLocks noGrp="1"/>
          </p:cNvSpPr>
          <p:nvPr>
            <p:ph type="sldNum" sz="quarter" idx="12"/>
          </p:nvPr>
        </p:nvSpPr>
        <p:spPr/>
        <p:txBody>
          <a:bodyPr/>
          <a:lstStyle>
            <a:lvl1pPr>
              <a:defRPr>
                <a:solidFill>
                  <a:schemeClr val="tx1"/>
                </a:solidFill>
              </a:defRPr>
            </a:lvl1pPr>
            <a:extLst/>
          </a:lstStyle>
          <a:p>
            <a:fld id="{33697262-9701-43AB-A2CB-40558234A811}" type="slidenum">
              <a:rPr lang="pt-BR" smtClean="0"/>
              <a:pPr/>
              <a:t>‹nº›</a:t>
            </a:fld>
            <a:endParaRPr lang="pt-BR"/>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BR" smtClean="0"/>
              <a:t>Clique para editar o estilo do título mestre</a:t>
            </a:r>
            <a:endParaRPr kumimoji="0" lang="en-US"/>
          </a:p>
        </p:txBody>
      </p:sp>
      <p:sp>
        <p:nvSpPr>
          <p:cNvPr id="8" name="Forma livre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a livre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ângulo retângulo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ctor reto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a livre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a livre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ângulo retângulo 13"/>
          <p:cNvSpPr>
            <a:spLocks/>
          </p:cNvSpPr>
          <p:nvPr/>
        </p:nvSpPr>
        <p:spPr bwMode="auto">
          <a:xfrm>
            <a:off x="-6042" y="5791253"/>
            <a:ext cx="3402314" cy="1080868"/>
          </a:xfrm>
          <a:prstGeom prst="rtTriangle">
            <a:avLst/>
          </a:prstGeom>
          <a:blipFill>
            <a:blip r:embed="rId1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ctor reto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ço Reservado para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pt-BR" smtClean="0"/>
              <a:t>Clique para editar o estilo do título mestre</a:t>
            </a:r>
            <a:endParaRPr kumimoji="0" lang="en-US"/>
          </a:p>
        </p:txBody>
      </p:sp>
      <p:sp>
        <p:nvSpPr>
          <p:cNvPr id="30" name="Espaço Reservado para Tex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0" name="Espaço Reservado par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4213AF-26F6-41FA-8D85-E2C5388D6E58}" type="datetimeFigureOut">
              <a:rPr lang="en-US" smtClean="0"/>
              <a:pPr/>
              <a:t>7/27/2012</a:t>
            </a:fld>
            <a:endParaRPr lang="en-US" sz="1000" dirty="0">
              <a:solidFill>
                <a:schemeClr val="tx1"/>
              </a:solidFill>
            </a:endParaRPr>
          </a:p>
        </p:txBody>
      </p:sp>
      <p:sp>
        <p:nvSpPr>
          <p:cNvPr id="22" name="Espaço Reservado para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lgn="r" eaLnBrk="1" latinLnBrk="0" hangingPunct="1"/>
            <a:endParaRPr kumimoji="0" lang="en-US" sz="1000" dirty="0">
              <a:solidFill>
                <a:schemeClr val="tx1"/>
              </a:solidFill>
            </a:endParaRPr>
          </a:p>
        </p:txBody>
      </p:sp>
      <p:sp>
        <p:nvSpPr>
          <p:cNvPr id="18" name="Espaço Reservado para Número de Slid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EE1802F-0688-4161-9CCA-2379ABBEE93F}"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ofessormiranda.blogspot.com/" TargetMode="External"/><Relationship Id="rId2" Type="http://schemas.openxmlformats.org/officeDocument/2006/relationships/hyperlink" Target="mailto:jpr.miranda@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www.presidencia.gov.br/ccivil_03/LEIS/L4771.htm"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214290"/>
            <a:ext cx="9144000" cy="642942"/>
          </a:xfrm>
        </p:spPr>
        <p:txBody>
          <a:bodyPr>
            <a:noAutofit/>
          </a:bodyPr>
          <a:lstStyle/>
          <a:p>
            <a:pPr algn="ctr"/>
            <a:r>
              <a:rPr lang="pt-BR" sz="3200" dirty="0" smtClean="0"/>
              <a:t>Disciplina: Direito Agrário</a:t>
            </a:r>
            <a:endParaRPr lang="pt-BR" sz="3200" dirty="0"/>
          </a:p>
        </p:txBody>
      </p:sp>
      <p:sp>
        <p:nvSpPr>
          <p:cNvPr id="3" name="Subtítulo 2"/>
          <p:cNvSpPr>
            <a:spLocks noGrp="1"/>
          </p:cNvSpPr>
          <p:nvPr>
            <p:ph type="subTitle" idx="1"/>
          </p:nvPr>
        </p:nvSpPr>
        <p:spPr>
          <a:xfrm>
            <a:off x="142844" y="1142984"/>
            <a:ext cx="8715436" cy="3857652"/>
          </a:xfrm>
        </p:spPr>
        <p:txBody>
          <a:bodyPr>
            <a:normAutofit fontScale="55000" lnSpcReduction="20000"/>
          </a:bodyPr>
          <a:lstStyle/>
          <a:p>
            <a:pPr algn="l"/>
            <a:r>
              <a:rPr lang="pt-BR" sz="4400" b="1" dirty="0" smtClean="0"/>
              <a:t>AULA 5– Espaços especialmente protegidos</a:t>
            </a:r>
          </a:p>
          <a:p>
            <a:pPr algn="l"/>
            <a:endParaRPr lang="pt-BR" sz="2600" dirty="0" smtClean="0"/>
          </a:p>
          <a:p>
            <a:pPr algn="l"/>
            <a:r>
              <a:rPr lang="pt-BR" sz="4000" dirty="0" smtClean="0"/>
              <a:t>Prof. </a:t>
            </a:r>
            <a:r>
              <a:rPr lang="pt-BR" sz="4000" dirty="0" err="1" smtClean="0"/>
              <a:t>Msc</a:t>
            </a:r>
            <a:r>
              <a:rPr lang="pt-BR" sz="4000" dirty="0" smtClean="0"/>
              <a:t>. João Paulo Rocha de Miranda</a:t>
            </a:r>
          </a:p>
          <a:p>
            <a:pPr algn="l"/>
            <a:r>
              <a:rPr lang="pt-BR" sz="2400" dirty="0" smtClean="0"/>
              <a:t>Advogado (UFMT) e  </a:t>
            </a:r>
            <a:r>
              <a:rPr lang="pt-BR" sz="2400" dirty="0" err="1" smtClean="0"/>
              <a:t>Zootecnista</a:t>
            </a:r>
            <a:r>
              <a:rPr lang="pt-BR" sz="2400" dirty="0" smtClean="0"/>
              <a:t> (UFSM)</a:t>
            </a:r>
          </a:p>
          <a:p>
            <a:pPr algn="l"/>
            <a:r>
              <a:rPr lang="pt-BR" sz="2400" dirty="0" smtClean="0"/>
              <a:t>Mestre em Direito Agroambiental (UFMT)</a:t>
            </a:r>
          </a:p>
          <a:p>
            <a:pPr algn="l"/>
            <a:r>
              <a:rPr lang="pt-BR" sz="2400" dirty="0" smtClean="0"/>
              <a:t>Especialista em Sociedade e Desenvolvimento Regional (UFMT)</a:t>
            </a:r>
          </a:p>
          <a:p>
            <a:pPr algn="l"/>
            <a:r>
              <a:rPr lang="pt-BR" sz="2400" dirty="0" smtClean="0"/>
              <a:t>Especialista em Direito Ambiental e desenvolvimento Sustentável (FESPMP-MT/UNIC)</a:t>
            </a:r>
          </a:p>
          <a:p>
            <a:pPr algn="l"/>
            <a:r>
              <a:rPr lang="pt-BR" sz="2400" dirty="0" smtClean="0"/>
              <a:t>Membro Comissão Meio Ambiente OAB-MT</a:t>
            </a:r>
          </a:p>
          <a:p>
            <a:pPr algn="l"/>
            <a:r>
              <a:rPr lang="pt-BR" sz="2400" dirty="0" smtClean="0"/>
              <a:t>Membro da Comissão Nacional de Saúde Ambiental do </a:t>
            </a:r>
            <a:r>
              <a:rPr lang="pt-BR" sz="2400" dirty="0" smtClean="0"/>
              <a:t>CFMVZ</a:t>
            </a:r>
          </a:p>
          <a:p>
            <a:pPr algn="l"/>
            <a:r>
              <a:rPr lang="pt-BR" sz="2400" smtClean="0"/>
              <a:t>Presidente da Comissão de Saúde Ambiental e Animais Silvestres do CRMV-MT</a:t>
            </a:r>
          </a:p>
          <a:p>
            <a:pPr algn="l"/>
            <a:endParaRPr lang="pt-BR" sz="2400" dirty="0" smtClean="0"/>
          </a:p>
          <a:p>
            <a:pPr algn="l"/>
            <a:r>
              <a:rPr lang="pt-BR" sz="2400" dirty="0" smtClean="0"/>
              <a:t>CONTATOS:</a:t>
            </a:r>
          </a:p>
          <a:p>
            <a:pPr algn="l"/>
            <a:r>
              <a:rPr lang="pt-BR" sz="2400" dirty="0" err="1" smtClean="0"/>
              <a:t>E-mail</a:t>
            </a:r>
            <a:r>
              <a:rPr lang="pt-BR" sz="2400" dirty="0" smtClean="0"/>
              <a:t>: </a:t>
            </a:r>
            <a:r>
              <a:rPr lang="pt-BR" sz="2400" dirty="0" smtClean="0">
                <a:hlinkClick r:id="rId2"/>
              </a:rPr>
              <a:t>jpr.miranda@gmail.com</a:t>
            </a:r>
            <a:endParaRPr lang="pt-BR" sz="2400" dirty="0" smtClean="0"/>
          </a:p>
          <a:p>
            <a:pPr algn="l"/>
            <a:endParaRPr lang="pt-BR" sz="2400" dirty="0" smtClean="0"/>
          </a:p>
          <a:p>
            <a:pPr algn="l"/>
            <a:r>
              <a:rPr lang="pt-BR" sz="2400" dirty="0" err="1" smtClean="0"/>
              <a:t>Skype</a:t>
            </a:r>
            <a:r>
              <a:rPr lang="pt-BR" sz="2400" dirty="0" smtClean="0"/>
              <a:t>: </a:t>
            </a:r>
            <a:r>
              <a:rPr lang="pt-BR" sz="2400" dirty="0" err="1" smtClean="0"/>
              <a:t>jpr</a:t>
            </a:r>
            <a:r>
              <a:rPr lang="pt-BR" sz="2400" dirty="0" smtClean="0"/>
              <a:t>.</a:t>
            </a:r>
            <a:r>
              <a:rPr lang="pt-BR" sz="2400" dirty="0" err="1" smtClean="0"/>
              <a:t>miranda</a:t>
            </a:r>
            <a:endParaRPr lang="pt-BR" sz="2400" dirty="0" smtClean="0"/>
          </a:p>
          <a:p>
            <a:pPr algn="l"/>
            <a:endParaRPr lang="pt-BR" sz="2400" dirty="0" smtClean="0"/>
          </a:p>
          <a:p>
            <a:pPr algn="l"/>
            <a:r>
              <a:rPr lang="pt-BR" sz="2400" dirty="0" smtClean="0"/>
              <a:t>Blog: </a:t>
            </a:r>
            <a:r>
              <a:rPr lang="pt-BR" sz="2400" dirty="0" smtClean="0">
                <a:hlinkClick r:id="rId3"/>
              </a:rPr>
              <a:t>http://professormiranda.blogspot.com/</a:t>
            </a:r>
            <a:endParaRPr lang="pt-BR" sz="2400" dirty="0" smtClean="0"/>
          </a:p>
          <a:p>
            <a:pPr algn="l"/>
            <a:endParaRPr lang="pt-BR" sz="1500" dirty="0"/>
          </a:p>
        </p:txBody>
      </p:sp>
      <p:sp>
        <p:nvSpPr>
          <p:cNvPr id="6" name="Espaço Reservado para Número de Slide 5"/>
          <p:cNvSpPr>
            <a:spLocks noGrp="1"/>
          </p:cNvSpPr>
          <p:nvPr>
            <p:ph type="sldNum" sz="quarter" idx="12"/>
          </p:nvPr>
        </p:nvSpPr>
        <p:spPr/>
        <p:txBody>
          <a:bodyPr/>
          <a:lstStyle/>
          <a:p>
            <a:fld id="{410596AA-431F-49E8-90CD-2F8124DE3994}" type="slidenum">
              <a:rPr lang="pt-BR" smtClean="0"/>
              <a:pPr/>
              <a:t>1</a:t>
            </a:fld>
            <a:endParaRPr lang="pt-B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360">
            <a:solidFill>
              <a:srgbClr val="000000"/>
            </a:solidFill>
            <a:miter lim="800000"/>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11266" name="Rectangle 2"/>
          <p:cNvSpPr>
            <a:spLocks noChangeArrowheads="1"/>
          </p:cNvSpPr>
          <p:nvPr/>
        </p:nvSpPr>
        <p:spPr bwMode="auto">
          <a:xfrm>
            <a:off x="6727825" y="6489700"/>
            <a:ext cx="2413000"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Santa Catarina, 2009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a:srcRect/>
          <a:stretch>
            <a:fillRect/>
          </a:stretch>
        </p:blipFill>
        <p:spPr bwMode="auto">
          <a:xfrm>
            <a:off x="0" y="-3175"/>
            <a:ext cx="9144000" cy="68611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a:srcRect/>
          <a:stretch>
            <a:fillRect/>
          </a:stretch>
        </p:blipFill>
        <p:spPr bwMode="auto">
          <a:xfrm>
            <a:off x="0" y="0"/>
            <a:ext cx="9753600" cy="7315200"/>
          </a:xfrm>
          <a:prstGeom prst="rect">
            <a:avLst/>
          </a:prstGeom>
          <a:noFill/>
          <a:ln w="9525">
            <a:noFill/>
            <a:round/>
            <a:headEnd/>
            <a:tailEnd/>
          </a:ln>
          <a:effectLst/>
        </p:spPr>
      </p:pic>
      <p:sp>
        <p:nvSpPr>
          <p:cNvPr id="15362" name="Rectangle 2"/>
          <p:cNvSpPr>
            <a:spLocks noChangeArrowheads="1"/>
          </p:cNvSpPr>
          <p:nvPr/>
        </p:nvSpPr>
        <p:spPr bwMode="auto">
          <a:xfrm>
            <a:off x="323850" y="3573463"/>
            <a:ext cx="8351838" cy="1800225"/>
          </a:xfrm>
          <a:prstGeom prst="rect">
            <a:avLst/>
          </a:prstGeom>
          <a:solidFill>
            <a:srgbClr val="008000"/>
          </a:solidFill>
          <a:ln w="9525">
            <a:noFill/>
            <a:round/>
            <a:headEnd/>
            <a:tailEnd/>
          </a:ln>
          <a:effectLst/>
        </p:spPr>
        <p:txBody>
          <a:bodyPr lIns="90000" tIns="46800" rIns="90000" bIns="46800">
            <a:spAutoFit/>
          </a:bodyPr>
          <a:lstStyle/>
          <a:p>
            <a:pPr algn="just">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PT" sz="2800" b="1">
                <a:solidFill>
                  <a:srgbClr val="FFFFFF"/>
                </a:solidFill>
                <a:effectLst>
                  <a:outerShdw blurRad="38100" dist="38100" dir="2700000" algn="tl">
                    <a:srgbClr val="000000"/>
                  </a:outerShdw>
                </a:effectLst>
                <a:latin typeface="Arial" charset="0"/>
              </a:rPr>
              <a:t>Determinados segmentos de áreas públicas ou privadas que tem a função  de proteger a biodiversidade, os recursos hídricos, belezas cênicas e sítios históricos; </a:t>
            </a:r>
          </a:p>
        </p:txBody>
      </p:sp>
      <p:sp>
        <p:nvSpPr>
          <p:cNvPr id="15363" name="Rectangle 3"/>
          <p:cNvSpPr>
            <a:spLocks noChangeArrowheads="1"/>
          </p:cNvSpPr>
          <p:nvPr/>
        </p:nvSpPr>
        <p:spPr bwMode="auto">
          <a:xfrm>
            <a:off x="323850" y="1484313"/>
            <a:ext cx="8280400" cy="1017844"/>
          </a:xfrm>
          <a:prstGeom prst="rect">
            <a:avLst/>
          </a:prstGeom>
          <a:solidFill>
            <a:srgbClr val="009900"/>
          </a:solidFill>
          <a:ln w="9525">
            <a:noFill/>
            <a:round/>
            <a:headEnd/>
            <a:tailEnd/>
          </a:ln>
          <a:effectLst/>
        </p:spPr>
        <p:txBody>
          <a:bodyPr lIns="90000" tIns="46800" rIns="90000" bIns="46800">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PT" sz="3000" b="1" dirty="0" smtClean="0">
                <a:solidFill>
                  <a:srgbClr val="FFFFFF"/>
                </a:solidFill>
                <a:latin typeface="Arial" charset="0"/>
              </a:rPr>
              <a:t>1. ÁREA </a:t>
            </a:r>
            <a:r>
              <a:rPr lang="pt-PT" sz="3000" b="1" dirty="0">
                <a:solidFill>
                  <a:srgbClr val="FFFFFF"/>
                </a:solidFill>
                <a:latin typeface="Arial" charset="0"/>
              </a:rPr>
              <a:t>DE PRESERVAÇÃO PERMANENTE</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PT" sz="3000" b="1" dirty="0">
                <a:solidFill>
                  <a:srgbClr val="FFFFFF"/>
                </a:solidFill>
                <a:latin typeface="Arial" charset="0"/>
              </a:rPr>
              <a:t>APP</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3"/>
          <a:srcRect/>
          <a:stretch>
            <a:fillRect/>
          </a:stretch>
        </p:blipFill>
        <p:spPr bwMode="auto">
          <a:xfrm>
            <a:off x="0" y="0"/>
            <a:ext cx="9144000" cy="6858000"/>
          </a:xfrm>
          <a:prstGeom prst="rect">
            <a:avLst/>
          </a:prstGeom>
          <a:solidFill>
            <a:srgbClr val="00FF00"/>
          </a:solidFill>
          <a:ln w="9525">
            <a:noFill/>
            <a:round/>
            <a:headEnd/>
            <a:tailEnd/>
          </a:ln>
          <a:effectLst/>
        </p:spPr>
      </p:pic>
      <p:sp>
        <p:nvSpPr>
          <p:cNvPr id="16386" name="Text Box 2"/>
          <p:cNvSpPr txBox="1">
            <a:spLocks noChangeArrowheads="1"/>
          </p:cNvSpPr>
          <p:nvPr/>
        </p:nvSpPr>
        <p:spPr bwMode="auto">
          <a:xfrm>
            <a:off x="179388" y="404813"/>
            <a:ext cx="8785225" cy="6275387"/>
          </a:xfrm>
          <a:prstGeom prst="rect">
            <a:avLst/>
          </a:prstGeom>
          <a:solidFill>
            <a:srgbClr val="808000">
              <a:alpha val="42999"/>
            </a:srgbClr>
          </a:solidFill>
          <a:ln w="54000">
            <a:solidFill>
              <a:srgbClr val="FFFFFF"/>
            </a:solidFill>
            <a:miter lim="800000"/>
            <a:headEnd/>
            <a:tailEnd/>
          </a:ln>
          <a:effectLst/>
        </p:spPr>
        <p:txBody>
          <a:bodyPr/>
          <a:lstStyle/>
          <a:p>
            <a:pPr>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800" b="1">
                <a:solidFill>
                  <a:srgbClr val="996600"/>
                </a:solidFill>
                <a:effectLst>
                  <a:outerShdw blurRad="38100" dist="38100" dir="2700000" algn="tl">
                    <a:srgbClr val="000000"/>
                  </a:outerShdw>
                </a:effectLst>
                <a:latin typeface="Tahoma" pitchFamily="34" charset="0"/>
              </a:rPr>
              <a:t>	</a:t>
            </a:r>
            <a:r>
              <a:rPr lang="pt-BR" sz="2000" b="1">
                <a:solidFill>
                  <a:srgbClr val="FFFFFF"/>
                </a:solidFill>
                <a:effectLst>
                  <a:outerShdw blurRad="38100" dist="38100" dir="2700000" algn="tl">
                    <a:srgbClr val="000000"/>
                  </a:outerShdw>
                </a:effectLst>
                <a:latin typeface="Tahoma" pitchFamily="34" charset="0"/>
              </a:rPr>
              <a:t>Art. 1° As florestas existentes no território nacional e as demais formas de vegetação, reconhecidas de utilidade às terras que revestem, são bens de interesse comum a todos os habitantes do País, exercendo-se os direitos de propriedade, com as limitações que a legislação em geral e especialmente esta Lei estabelecem.</a:t>
            </a:r>
          </a:p>
          <a:p>
            <a:pPr>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a:t>
            </a:r>
          </a:p>
          <a:p>
            <a:pPr>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 2</a:t>
            </a:r>
            <a:r>
              <a:rPr lang="en-US" sz="2000" b="1">
                <a:solidFill>
                  <a:srgbClr val="FFFFFF"/>
                </a:solidFill>
                <a:effectLst>
                  <a:outerShdw blurRad="38100" dist="38100" dir="2700000" algn="tl">
                    <a:srgbClr val="000000"/>
                  </a:outerShdw>
                </a:effectLst>
                <a:latin typeface="Tahoma" pitchFamily="34" charset="0"/>
              </a:rPr>
              <a:t>°</a:t>
            </a:r>
            <a:r>
              <a:rPr lang="pt-BR" sz="2000" b="1">
                <a:solidFill>
                  <a:srgbClr val="FFFFFF"/>
                </a:solidFill>
                <a:effectLst>
                  <a:outerShdw blurRad="38100" dist="38100" dir="2700000" algn="tl">
                    <a:srgbClr val="000000"/>
                  </a:outerShdw>
                </a:effectLst>
                <a:latin typeface="Tahoma" pitchFamily="34" charset="0"/>
              </a:rPr>
              <a:t>  Para os efeitos deste Código, entende-se por:II - </a:t>
            </a:r>
            <a:r>
              <a:rPr lang="pt-BR" sz="2000" b="1" u="sng">
                <a:solidFill>
                  <a:srgbClr val="FFFFFF"/>
                </a:solidFill>
                <a:effectLst>
                  <a:outerShdw blurRad="38100" dist="38100" dir="2700000" algn="tl">
                    <a:srgbClr val="000000"/>
                  </a:outerShdw>
                </a:effectLst>
                <a:latin typeface="Tahoma" pitchFamily="34" charset="0"/>
              </a:rPr>
              <a:t>área de preservação permanente</a:t>
            </a:r>
            <a:r>
              <a:rPr lang="pt-BR" sz="2000" b="1">
                <a:solidFill>
                  <a:srgbClr val="FFFFFF"/>
                </a:solidFill>
                <a:effectLst>
                  <a:outerShdw blurRad="38100" dist="38100" dir="2700000" algn="tl">
                    <a:srgbClr val="000000"/>
                  </a:outerShdw>
                </a:effectLst>
                <a:latin typeface="Tahoma" pitchFamily="34" charset="0"/>
              </a:rPr>
              <a:t>: </a:t>
            </a:r>
          </a:p>
          <a:p>
            <a:pPr algn="just">
              <a:spcBef>
                <a:spcPts val="125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a:t>
            </a:r>
          </a:p>
          <a:p>
            <a:pPr algn="just">
              <a:spcBef>
                <a:spcPts val="125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II - </a:t>
            </a:r>
            <a:r>
              <a:rPr lang="pt-BR" sz="2000" b="1" u="sng">
                <a:solidFill>
                  <a:srgbClr val="FFFFFF"/>
                </a:solidFill>
                <a:effectLst>
                  <a:outerShdw blurRad="38100" dist="38100" dir="2700000" algn="tl">
                    <a:srgbClr val="000000"/>
                  </a:outerShdw>
                </a:effectLst>
                <a:latin typeface="Tahoma" pitchFamily="34" charset="0"/>
              </a:rPr>
              <a:t>área</a:t>
            </a:r>
            <a:r>
              <a:rPr lang="pt-BR" sz="2000" b="1">
                <a:solidFill>
                  <a:srgbClr val="FFFFFF"/>
                </a:solidFill>
                <a:effectLst>
                  <a:outerShdw blurRad="38100" dist="38100" dir="2700000" algn="tl">
                    <a:srgbClr val="000000"/>
                  </a:outerShdw>
                </a:effectLst>
                <a:latin typeface="Tahoma" pitchFamily="34" charset="0"/>
              </a:rPr>
              <a:t> protegida nos termos dos arts. 2º e 3º desta Lei, </a:t>
            </a:r>
            <a:r>
              <a:rPr lang="pt-BR" sz="2000" b="1" u="sng">
                <a:solidFill>
                  <a:srgbClr val="FFFFFF"/>
                </a:solidFill>
                <a:effectLst>
                  <a:outerShdw blurRad="38100" dist="38100" dir="2700000" algn="tl">
                    <a:srgbClr val="000000"/>
                  </a:outerShdw>
                </a:effectLst>
                <a:latin typeface="Tahoma" pitchFamily="34" charset="0"/>
              </a:rPr>
              <a:t>coberta ou não por vegetação nativ</a:t>
            </a:r>
            <a:r>
              <a:rPr lang="pt-BR" sz="2000" b="1">
                <a:solidFill>
                  <a:srgbClr val="FFFFFF"/>
                </a:solidFill>
                <a:effectLst>
                  <a:outerShdw blurRad="38100" dist="38100" dir="2700000" algn="tl">
                    <a:srgbClr val="000000"/>
                  </a:outerShdw>
                </a:effectLst>
                <a:latin typeface="Tahoma" pitchFamily="34" charset="0"/>
              </a:rPr>
              <a:t>a, com a </a:t>
            </a:r>
            <a:r>
              <a:rPr lang="pt-BR" sz="2000" b="1" u="sng">
                <a:solidFill>
                  <a:srgbClr val="FFFFFF"/>
                </a:solidFill>
                <a:effectLst>
                  <a:outerShdw blurRad="38100" dist="38100" dir="2700000" algn="tl">
                    <a:srgbClr val="000000"/>
                  </a:outerShdw>
                </a:effectLst>
                <a:latin typeface="Tahoma" pitchFamily="34" charset="0"/>
              </a:rPr>
              <a:t>função ambiental</a:t>
            </a:r>
            <a:r>
              <a:rPr lang="pt-BR" sz="2000" b="1">
                <a:solidFill>
                  <a:srgbClr val="FFFFFF"/>
                </a:solidFill>
                <a:effectLst>
                  <a:outerShdw blurRad="38100" dist="38100" dir="2700000" algn="tl">
                    <a:srgbClr val="000000"/>
                  </a:outerShdw>
                </a:effectLst>
                <a:latin typeface="Tahoma" pitchFamily="34" charset="0"/>
              </a:rPr>
              <a:t> de preservar os recursos hídricos, a paisagem, a estabilidade geológica, a biodiversidade, o fluxo gênico de fauna e flora, proteger o solo e assegurar o bem-estar das populações humanas;</a:t>
            </a:r>
            <a:r>
              <a:rPr lang="pt-BR" sz="2000">
                <a:solidFill>
                  <a:srgbClr val="FFFFFF"/>
                </a:solidFill>
                <a:effectLst>
                  <a:outerShdw blurRad="38100" dist="38100" dir="2700000" algn="tl">
                    <a:srgbClr val="000000"/>
                  </a:outerShdw>
                </a:effectLst>
                <a:latin typeface="Tahoma" pitchFamily="34" charset="0"/>
              </a:rPr>
              <a:t> </a:t>
            </a:r>
          </a:p>
          <a:p>
            <a:pPr algn="r">
              <a:spcBef>
                <a:spcPts val="10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1600">
                <a:solidFill>
                  <a:srgbClr val="FFFFFF"/>
                </a:solidFill>
                <a:effectLst>
                  <a:outerShdw blurRad="38100" dist="38100" dir="2700000" algn="tl">
                    <a:srgbClr val="000000"/>
                  </a:outerShdw>
                </a:effectLst>
                <a:latin typeface="Tahoma" pitchFamily="34" charset="0"/>
              </a:rPr>
              <a:t>(Código Florestal)</a:t>
            </a:r>
          </a:p>
          <a:p>
            <a:pPr algn="just">
              <a:spcBef>
                <a:spcPts val="10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1600">
              <a:solidFill>
                <a:srgbClr val="FFFFFF"/>
              </a:solidFill>
              <a:effectLst>
                <a:outerShdw blurRad="38100" dist="38100" dir="2700000" algn="tl">
                  <a:srgbClr val="000000"/>
                </a:outerShdw>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17410" name="Text Box 2"/>
          <p:cNvSpPr txBox="1">
            <a:spLocks noChangeArrowheads="1"/>
          </p:cNvSpPr>
          <p:nvPr/>
        </p:nvSpPr>
        <p:spPr bwMode="auto">
          <a:xfrm>
            <a:off x="179388" y="1628775"/>
            <a:ext cx="8785225" cy="5168900"/>
          </a:xfrm>
          <a:prstGeom prst="rect">
            <a:avLst/>
          </a:prstGeom>
          <a:gradFill rotWithShape="0">
            <a:gsLst>
              <a:gs pos="0">
                <a:srgbClr val="808000"/>
              </a:gs>
              <a:gs pos="100000">
                <a:srgbClr val="3B3B00"/>
              </a:gs>
            </a:gsLst>
            <a:lin ang="5400000" scaled="1"/>
          </a:gradFill>
          <a:ln w="9525">
            <a:noFill/>
            <a:round/>
            <a:headEnd/>
            <a:tailEnd/>
          </a:ln>
          <a:effectLst/>
        </p:spPr>
        <p:txBody>
          <a:bodyPr lIns="90000" tIns="46800" rIns="90000" bIns="46800"/>
          <a:lstStyle/>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	</a:t>
            </a:r>
            <a:r>
              <a:rPr lang="pt-BR" sz="2000">
                <a:solidFill>
                  <a:srgbClr val="CCCCFF"/>
                </a:solidFill>
                <a:effectLst>
                  <a:outerShdw blurRad="38100" dist="38100" dir="2700000" algn="tl">
                    <a:srgbClr val="000000"/>
                  </a:outerShdw>
                </a:effectLst>
                <a:latin typeface="Tahoma" pitchFamily="34" charset="0"/>
                <a:hlinkClick r:id="rId4"/>
              </a:rPr>
              <a:t>Art. 4</a:t>
            </a:r>
            <a:r>
              <a:rPr lang="en-US" sz="2000">
                <a:solidFill>
                  <a:srgbClr val="CCCCFF"/>
                </a:solidFill>
                <a:effectLst>
                  <a:outerShdw blurRad="38100" dist="38100" dir="2700000" algn="tl">
                    <a:srgbClr val="000000"/>
                  </a:outerShdw>
                </a:effectLst>
                <a:latin typeface="Tahoma" pitchFamily="34" charset="0"/>
                <a:hlinkClick r:id="rId4"/>
              </a:rPr>
              <a:t>°</a:t>
            </a:r>
            <a:r>
              <a:rPr lang="pt-BR" sz="2000">
                <a:solidFill>
                  <a:srgbClr val="FFFFFF"/>
                </a:solidFill>
                <a:effectLst>
                  <a:outerShdw blurRad="38100" dist="38100" dir="2700000" algn="tl">
                    <a:srgbClr val="000000"/>
                  </a:outerShdw>
                </a:effectLst>
                <a:latin typeface="Tahoma" pitchFamily="34" charset="0"/>
              </a:rPr>
              <a:t>  A </a:t>
            </a:r>
            <a:r>
              <a:rPr lang="pt-BR" sz="2000" u="sng">
                <a:solidFill>
                  <a:srgbClr val="FFFFFF"/>
                </a:solidFill>
                <a:effectLst>
                  <a:outerShdw blurRad="38100" dist="38100" dir="2700000" algn="tl">
                    <a:srgbClr val="000000"/>
                  </a:outerShdw>
                </a:effectLst>
                <a:latin typeface="Tahoma" pitchFamily="34" charset="0"/>
              </a:rPr>
              <a:t>supressão</a:t>
            </a:r>
            <a:r>
              <a:rPr lang="pt-BR" sz="2000">
                <a:solidFill>
                  <a:srgbClr val="FFFFFF"/>
                </a:solidFill>
                <a:effectLst>
                  <a:outerShdw blurRad="38100" dist="38100" dir="2700000" algn="tl">
                    <a:srgbClr val="000000"/>
                  </a:outerShdw>
                </a:effectLst>
                <a:latin typeface="Tahoma" pitchFamily="34" charset="0"/>
              </a:rPr>
              <a:t> de vegetação em área de preservação permanente somente poderá ser autorizada </a:t>
            </a:r>
            <a:r>
              <a:rPr lang="pt-BR" sz="2000" u="sng">
                <a:solidFill>
                  <a:srgbClr val="FFFFFF"/>
                </a:solidFill>
                <a:effectLst>
                  <a:outerShdw blurRad="38100" dist="38100" dir="2700000" algn="tl">
                    <a:srgbClr val="000000"/>
                  </a:outerShdw>
                </a:effectLst>
                <a:latin typeface="Tahoma" pitchFamily="34" charset="0"/>
              </a:rPr>
              <a:t>em caso de utilidade pública ou de interesse social</a:t>
            </a:r>
            <a:r>
              <a:rPr lang="pt-BR" sz="2000">
                <a:solidFill>
                  <a:srgbClr val="FFFFFF"/>
                </a:solidFill>
                <a:effectLst>
                  <a:outerShdw blurRad="38100" dist="38100" dir="2700000" algn="tl">
                    <a:srgbClr val="000000"/>
                  </a:outerShdw>
                </a:effectLst>
                <a:latin typeface="Tahoma" pitchFamily="34" charset="0"/>
              </a:rPr>
              <a:t>, devidamente caracterizados e motivados em procedimento administrativo próprio, quando </a:t>
            </a:r>
            <a:r>
              <a:rPr lang="pt-BR" sz="2000" u="sng">
                <a:solidFill>
                  <a:srgbClr val="FFFFFF"/>
                </a:solidFill>
                <a:effectLst>
                  <a:outerShdw blurRad="38100" dist="38100" dir="2700000" algn="tl">
                    <a:srgbClr val="000000"/>
                  </a:outerShdw>
                </a:effectLst>
                <a:latin typeface="Tahoma" pitchFamily="34" charset="0"/>
              </a:rPr>
              <a:t>inexistir alternativa técnica</a:t>
            </a:r>
            <a:r>
              <a:rPr lang="pt-BR" sz="2000">
                <a:solidFill>
                  <a:srgbClr val="FFFFFF"/>
                </a:solidFill>
                <a:effectLst>
                  <a:outerShdw blurRad="38100" dist="38100" dir="2700000" algn="tl">
                    <a:srgbClr val="000000"/>
                  </a:outerShdw>
                </a:effectLst>
                <a:latin typeface="Tahoma" pitchFamily="34" charset="0"/>
              </a:rPr>
              <a:t> e locacional ao empreendimento proposto.</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	§ 1</a:t>
            </a:r>
            <a:r>
              <a:rPr lang="en-US" sz="2000">
                <a:solidFill>
                  <a:srgbClr val="FFFFFF"/>
                </a:solidFill>
                <a:effectLst>
                  <a:outerShdw blurRad="38100" dist="38100" dir="2700000" algn="tl">
                    <a:srgbClr val="000000"/>
                  </a:outerShdw>
                </a:effectLst>
                <a:latin typeface="Tahoma" pitchFamily="34" charset="0"/>
              </a:rPr>
              <a:t>°</a:t>
            </a:r>
            <a:r>
              <a:rPr lang="pt-BR" sz="2000">
                <a:solidFill>
                  <a:srgbClr val="FFFFFF"/>
                </a:solidFill>
                <a:effectLst>
                  <a:outerShdw blurRad="38100" dist="38100" dir="2700000" algn="tl">
                    <a:srgbClr val="000000"/>
                  </a:outerShdw>
                </a:effectLst>
                <a:latin typeface="Tahoma" pitchFamily="34" charset="0"/>
              </a:rPr>
              <a:t>  A supressão de que trata o </a:t>
            </a:r>
            <a:r>
              <a:rPr lang="pt-BR" sz="2000" b="1">
                <a:solidFill>
                  <a:srgbClr val="FFFFFF"/>
                </a:solidFill>
                <a:effectLst>
                  <a:outerShdw blurRad="38100" dist="38100" dir="2700000" algn="tl">
                    <a:srgbClr val="000000"/>
                  </a:outerShdw>
                </a:effectLst>
                <a:latin typeface="Tahoma" pitchFamily="34" charset="0"/>
              </a:rPr>
              <a:t>caput</a:t>
            </a:r>
            <a:r>
              <a:rPr lang="pt-BR" sz="2000">
                <a:solidFill>
                  <a:srgbClr val="FFFFFF"/>
                </a:solidFill>
                <a:effectLst>
                  <a:outerShdw blurRad="38100" dist="38100" dir="2700000" algn="tl">
                    <a:srgbClr val="000000"/>
                  </a:outerShdw>
                </a:effectLst>
                <a:latin typeface="Tahoma" pitchFamily="34" charset="0"/>
              </a:rPr>
              <a:t> deste artigo dependerá de autorização do órgão ambiental estadual competente, com anuência prévia, quando couber, do órgão federal ou municipal de meio ambiente, ressalvado o disposto no § 2</a:t>
            </a:r>
            <a:r>
              <a:rPr lang="pt-BR" sz="2000" u="sng">
                <a:solidFill>
                  <a:srgbClr val="FFFFFF"/>
                </a:solidFill>
                <a:effectLst>
                  <a:outerShdw blurRad="38100" dist="38100" dir="2700000" algn="tl">
                    <a:srgbClr val="000000"/>
                  </a:outerShdw>
                </a:effectLst>
                <a:latin typeface="Tahoma" pitchFamily="34" charset="0"/>
              </a:rPr>
              <a:t>o</a:t>
            </a:r>
            <a:r>
              <a:rPr lang="pt-BR" sz="2000">
                <a:solidFill>
                  <a:srgbClr val="FFFFFF"/>
                </a:solidFill>
                <a:effectLst>
                  <a:outerShdw blurRad="38100" dist="38100" dir="2700000" algn="tl">
                    <a:srgbClr val="000000"/>
                  </a:outerShdw>
                </a:effectLst>
                <a:latin typeface="Tahoma" pitchFamily="34" charset="0"/>
              </a:rPr>
              <a:t> deste artigo.</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	§ 2</a:t>
            </a:r>
            <a:r>
              <a:rPr lang="en-US" sz="2000">
                <a:solidFill>
                  <a:srgbClr val="FFFFFF"/>
                </a:solidFill>
                <a:effectLst>
                  <a:outerShdw blurRad="38100" dist="38100" dir="2700000" algn="tl">
                    <a:srgbClr val="000000"/>
                  </a:outerShdw>
                </a:effectLst>
                <a:latin typeface="Tahoma" pitchFamily="34" charset="0"/>
              </a:rPr>
              <a:t>°</a:t>
            </a:r>
            <a:r>
              <a:rPr lang="pt-BR" sz="2000">
                <a:solidFill>
                  <a:srgbClr val="FFFFFF"/>
                </a:solidFill>
                <a:effectLst>
                  <a:outerShdw blurRad="38100" dist="38100" dir="2700000" algn="tl">
                    <a:srgbClr val="000000"/>
                  </a:outerShdw>
                </a:effectLst>
                <a:latin typeface="Tahoma" pitchFamily="34" charset="0"/>
              </a:rPr>
              <a:t>  A supressão de vegetação em área de preservação permanente situada em área urbana, dependerá de autorização do órgão ambiental competente, desde que o município possua conselho de meio ambiente com caráter deliberativo e plano diretor, mediante anuência prévia do órgão ambiental estadual competente fundamentada em parecer técnico.</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a:p>
            <a:pPr algn="r">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(Código Florestal)</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p:txBody>
      </p:sp>
      <p:sp>
        <p:nvSpPr>
          <p:cNvPr id="17411" name="Text Box 3"/>
          <p:cNvSpPr txBox="1">
            <a:spLocks noChangeArrowheads="1"/>
          </p:cNvSpPr>
          <p:nvPr/>
        </p:nvSpPr>
        <p:spPr bwMode="auto">
          <a:xfrm>
            <a:off x="457200" y="277813"/>
            <a:ext cx="8229600" cy="1143000"/>
          </a:xfrm>
          <a:prstGeom prst="rect">
            <a:avLst/>
          </a:prstGeom>
          <a:solidFill>
            <a:srgbClr val="808000">
              <a:alpha val="53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4400">
                <a:solidFill>
                  <a:srgbClr val="DBBD71"/>
                </a:solidFill>
                <a:effectLst>
                  <a:outerShdw blurRad="38100" dist="38100" dir="2700000" algn="tl">
                    <a:srgbClr val="000000"/>
                  </a:outerShdw>
                </a:effectLst>
                <a:latin typeface="Arial" charset="0"/>
              </a:rPr>
              <a:t>SUPRESÃO DE APP</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ll Users\Documentos\Minhas imagens\Amostras de imagens\APP NOVO CODIGO FLORESTA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Text Box 2"/>
          <p:cNvSpPr txBox="1">
            <a:spLocks noChangeArrowheads="1"/>
          </p:cNvSpPr>
          <p:nvPr/>
        </p:nvSpPr>
        <p:spPr bwMode="auto">
          <a:xfrm>
            <a:off x="5143504" y="142852"/>
            <a:ext cx="385762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err="1" smtClean="0">
                <a:solidFill>
                  <a:srgbClr val="996600"/>
                </a:solidFill>
                <a:effectLst>
                  <a:outerShdw blurRad="38100" dist="38100" dir="2700000" algn="tl">
                    <a:srgbClr val="000000"/>
                  </a:outerShdw>
                </a:effectLst>
                <a:latin typeface="Arial" charset="0"/>
              </a:rPr>
              <a:t>APPs</a:t>
            </a:r>
            <a:r>
              <a:rPr lang="pt-BR" sz="2800" b="1" dirty="0" smtClean="0">
                <a:solidFill>
                  <a:srgbClr val="996600"/>
                </a:solidFill>
                <a:effectLst>
                  <a:outerShdw blurRad="38100" dist="38100" dir="2700000" algn="tl">
                    <a:srgbClr val="000000"/>
                  </a:outerShdw>
                </a:effectLst>
                <a:latin typeface="Arial" charset="0"/>
              </a:rPr>
              <a:t> no novo Código Florestal</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19458" name="Picture 2"/>
          <p:cNvPicPr>
            <a:picLocks noChangeAspect="1" noChangeArrowheads="1"/>
          </p:cNvPicPr>
          <p:nvPr/>
        </p:nvPicPr>
        <p:blipFill>
          <a:blip r:embed="rId4"/>
          <a:srcRect/>
          <a:stretch>
            <a:fillRect/>
          </a:stretch>
        </p:blipFill>
        <p:spPr bwMode="auto">
          <a:xfrm>
            <a:off x="0" y="0"/>
            <a:ext cx="9144000" cy="3673475"/>
          </a:xfrm>
          <a:prstGeom prst="rect">
            <a:avLst/>
          </a:prstGeom>
          <a:noFill/>
          <a:ln w="9525">
            <a:noFill/>
            <a:round/>
            <a:headEnd/>
            <a:tailEnd/>
          </a:ln>
          <a:effectLst/>
        </p:spPr>
      </p:pic>
      <p:sp>
        <p:nvSpPr>
          <p:cNvPr id="19459" name="Rectangle 3"/>
          <p:cNvSpPr>
            <a:spLocks noChangeArrowheads="1"/>
          </p:cNvSpPr>
          <p:nvPr/>
        </p:nvSpPr>
        <p:spPr bwMode="auto">
          <a:xfrm>
            <a:off x="2544763" y="3170238"/>
            <a:ext cx="4052887" cy="520700"/>
          </a:xfrm>
          <a:prstGeom prst="rect">
            <a:avLst/>
          </a:prstGeom>
          <a:noFill/>
          <a:ln w="9525">
            <a:noFill/>
            <a:round/>
            <a:headEnd/>
            <a:tailEnd/>
          </a:ln>
          <a:effectLst/>
        </p:spPr>
        <p:txBody>
          <a:bodyPr wrap="none"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latin typeface="Arial" charset="0"/>
              </a:rPr>
              <a:t>Ao redor de Nascentes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1506" name="Picture 2"/>
          <p:cNvPicPr>
            <a:picLocks noChangeAspect="1" noChangeArrowheads="1"/>
          </p:cNvPicPr>
          <p:nvPr/>
        </p:nvPicPr>
        <p:blipFill>
          <a:blip r:embed="rId4"/>
          <a:srcRect/>
          <a:stretch>
            <a:fillRect/>
          </a:stretch>
        </p:blipFill>
        <p:spPr bwMode="auto">
          <a:xfrm>
            <a:off x="0" y="3933825"/>
            <a:ext cx="9144000" cy="2924175"/>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a:srcRect/>
          <a:stretch>
            <a:fillRect/>
          </a:stretch>
        </p:blipFill>
        <p:spPr bwMode="auto">
          <a:xfrm>
            <a:off x="0" y="0"/>
            <a:ext cx="9144000" cy="6854825"/>
          </a:xfrm>
          <a:prstGeom prst="rect">
            <a:avLst/>
          </a:prstGeom>
          <a:noFill/>
          <a:ln w="9525">
            <a:noFill/>
            <a:round/>
            <a:headEnd/>
            <a:tailEnd/>
          </a:ln>
          <a:effectLst/>
        </p:spPr>
      </p:pic>
      <p:grpSp>
        <p:nvGrpSpPr>
          <p:cNvPr id="2" name="Group 2"/>
          <p:cNvGrpSpPr>
            <a:grpSpLocks/>
          </p:cNvGrpSpPr>
          <p:nvPr/>
        </p:nvGrpSpPr>
        <p:grpSpPr bwMode="auto">
          <a:xfrm>
            <a:off x="0" y="3141663"/>
            <a:ext cx="9140825" cy="3713162"/>
            <a:chOff x="0" y="1979"/>
            <a:chExt cx="5758" cy="2339"/>
          </a:xfrm>
        </p:grpSpPr>
        <p:pic>
          <p:nvPicPr>
            <p:cNvPr id="22531" name="Picture 3"/>
            <p:cNvPicPr>
              <a:picLocks noChangeAspect="1" noChangeArrowheads="1"/>
            </p:cNvPicPr>
            <p:nvPr/>
          </p:nvPicPr>
          <p:blipFill>
            <a:blip r:embed="rId4">
              <a:lum contrast="16000"/>
            </a:blip>
            <a:srcRect/>
            <a:stretch>
              <a:fillRect/>
            </a:stretch>
          </p:blipFill>
          <p:spPr bwMode="auto">
            <a:xfrm>
              <a:off x="0" y="1979"/>
              <a:ext cx="5759" cy="2340"/>
            </a:xfrm>
            <a:prstGeom prst="rect">
              <a:avLst/>
            </a:prstGeom>
            <a:noFill/>
            <a:ln w="9525">
              <a:noFill/>
              <a:round/>
              <a:headEnd/>
              <a:tailEnd/>
            </a:ln>
            <a:effectLst/>
          </p:spPr>
        </p:pic>
        <p:sp>
          <p:nvSpPr>
            <p:cNvPr id="22532" name="Text Box 4"/>
            <p:cNvSpPr txBox="1">
              <a:spLocks noChangeArrowheads="1"/>
            </p:cNvSpPr>
            <p:nvPr/>
          </p:nvSpPr>
          <p:spPr bwMode="auto">
            <a:xfrm>
              <a:off x="0" y="1979"/>
              <a:ext cx="5759" cy="2340"/>
            </a:xfrm>
            <a:prstGeom prst="rect">
              <a:avLst/>
            </a:prstGeom>
            <a:noFill/>
            <a:ln w="9525">
              <a:noFill/>
              <a:round/>
              <a:headEnd/>
              <a:tailEnd/>
            </a:ln>
            <a:effectLst/>
          </p:spPr>
          <p:txBody>
            <a:bodyPr wrap="none" anchor="ctr"/>
            <a:lstStyle/>
            <a:p>
              <a:endParaRPr lang="pt-BR"/>
            </a:p>
          </p:txBody>
        </p:sp>
      </p:gr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13314"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13316"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chemeClr val="tx1"/>
                </a:solidFill>
              </a:rPr>
              <a:t>Art. 225. Todos têm direito ao meio ambiente ecologicamente equilibrado, bem de uso comum do povo e essencial à sadia qualidade de vida, impondo-se ao Poder Público e à coletividade o dever de defendê-lo e </a:t>
            </a:r>
            <a:r>
              <a:rPr lang="pt-BR" b="1" dirty="0" err="1">
                <a:solidFill>
                  <a:schemeClr val="tx1"/>
                </a:solidFill>
              </a:rPr>
              <a:t>preservá</a:t>
            </a:r>
            <a:r>
              <a:rPr lang="pt-BR" b="1" dirty="0">
                <a:solidFill>
                  <a:schemeClr val="tx1"/>
                </a:solidFill>
              </a:rPr>
              <a:t>- </a:t>
            </a:r>
            <a:r>
              <a:rPr lang="pt-BR" b="1" dirty="0" err="1">
                <a:solidFill>
                  <a:schemeClr val="tx1"/>
                </a:solidFill>
              </a:rPr>
              <a:t>lo</a:t>
            </a:r>
            <a:r>
              <a:rPr lang="pt-BR" b="1" dirty="0">
                <a:solidFill>
                  <a:schemeClr val="tx1"/>
                </a:solidFill>
              </a:rPr>
              <a:t> para as presentes e futuras gerações.</a:t>
            </a: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chemeClr val="tx1"/>
                </a:solidFill>
              </a:rPr>
              <a:t>§ 1º - Para assegurar a efetividade desse direito, incumbe ao Poder Público:</a:t>
            </a: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chemeClr val="tx1"/>
                </a:solidFill>
              </a:rPr>
              <a:t>(...)</a:t>
            </a: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000" b="1" dirty="0">
                <a:solidFill>
                  <a:schemeClr val="tx1"/>
                </a:solidFill>
              </a:rPr>
              <a:t>III - definir, em todas as unidades da Federação, espaços territoriais e seus componentes a serem especialmente protegidos, sendo a alteração e a supressão permitidas somente através de lei, vedada qualquer utilização que comprometa a integridade dos atributos que justifiquem sua proteção; </a:t>
            </a:r>
            <a:r>
              <a:rPr lang="pt-BR" sz="3000" b="1" dirty="0" smtClean="0">
                <a:solidFill>
                  <a:schemeClr val="tx1"/>
                </a:solidFill>
              </a:rPr>
              <a:t>      </a:t>
            </a:r>
            <a:r>
              <a:rPr lang="pt-BR" sz="1800" b="1" dirty="0" smtClean="0">
                <a:solidFill>
                  <a:schemeClr val="tx1"/>
                </a:solidFill>
              </a:rPr>
              <a:t>(CF/88)</a:t>
            </a:r>
            <a:endParaRPr lang="pt-BR" sz="1800" b="1" dirty="0">
              <a:solidFill>
                <a:schemeClr val="tx1"/>
              </a:solidFill>
            </a:endParaRPr>
          </a:p>
        </p:txBody>
      </p:sp>
      <p:sp>
        <p:nvSpPr>
          <p:cNvPr id="13317" name="Text Box 5"/>
          <p:cNvSpPr txBox="1">
            <a:spLocks noChangeArrowheads="1"/>
          </p:cNvSpPr>
          <p:nvPr/>
        </p:nvSpPr>
        <p:spPr bwMode="auto">
          <a:xfrm>
            <a:off x="92075" y="1755775"/>
            <a:ext cx="8728075" cy="942975"/>
          </a:xfrm>
          <a:prstGeom prst="rect">
            <a:avLst/>
          </a:prstGeom>
          <a:noFill/>
          <a:ln w="9525">
            <a:noFill/>
            <a:round/>
            <a:headEnd/>
            <a:tailEnd/>
          </a:ln>
          <a:effectLst/>
        </p:spPr>
        <p:txBody>
          <a:bodyPr wrap="none" anchor="ctr"/>
          <a:lstStyle/>
          <a:p>
            <a:endParaRPr lang="pt-B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srcRect/>
          <a:stretch>
            <a:fillRect/>
          </a:stretch>
        </p:blipFill>
        <p:spPr bwMode="auto">
          <a:xfrm>
            <a:off x="0" y="0"/>
            <a:ext cx="9144000" cy="5113338"/>
          </a:xfrm>
          <a:prstGeom prst="rect">
            <a:avLst/>
          </a:prstGeom>
          <a:noFill/>
          <a:ln w="9525">
            <a:noFill/>
            <a:round/>
            <a:headEnd/>
            <a:tailEnd/>
          </a:ln>
          <a:effectLst/>
        </p:spPr>
      </p:pic>
      <p:pic>
        <p:nvPicPr>
          <p:cNvPr id="23554" name="Picture 2"/>
          <p:cNvPicPr>
            <a:picLocks noChangeAspect="1" noChangeArrowheads="1"/>
          </p:cNvPicPr>
          <p:nvPr/>
        </p:nvPicPr>
        <p:blipFill>
          <a:blip r:embed="rId4"/>
          <a:srcRect/>
          <a:stretch>
            <a:fillRect/>
          </a:stretch>
        </p:blipFill>
        <p:spPr bwMode="auto">
          <a:xfrm>
            <a:off x="0" y="3141663"/>
            <a:ext cx="9144000" cy="3716337"/>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a:srcRect/>
          <a:stretch>
            <a:fillRect/>
          </a:stretch>
        </p:blipFill>
        <p:spPr bwMode="auto">
          <a:xfrm>
            <a:off x="0" y="-1323975"/>
            <a:ext cx="9144000" cy="5489575"/>
          </a:xfrm>
          <a:prstGeom prst="rect">
            <a:avLst/>
          </a:prstGeom>
          <a:noFill/>
          <a:ln w="9525">
            <a:noFill/>
            <a:round/>
            <a:headEnd/>
            <a:tailEnd/>
          </a:ln>
          <a:effectLst/>
        </p:spPr>
      </p:pic>
      <p:pic>
        <p:nvPicPr>
          <p:cNvPr id="24578" name="Picture 2"/>
          <p:cNvPicPr>
            <a:picLocks noChangeAspect="1" noChangeArrowheads="1"/>
          </p:cNvPicPr>
          <p:nvPr/>
        </p:nvPicPr>
        <p:blipFill>
          <a:blip r:embed="rId4"/>
          <a:srcRect/>
          <a:stretch>
            <a:fillRect/>
          </a:stretch>
        </p:blipFill>
        <p:spPr bwMode="auto">
          <a:xfrm>
            <a:off x="0" y="4005263"/>
            <a:ext cx="9144000" cy="2852737"/>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pic>
        <p:nvPicPr>
          <p:cNvPr id="25602"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5603" name="Picture 3"/>
          <p:cNvPicPr>
            <a:picLocks noChangeAspect="1" noChangeArrowheads="1"/>
          </p:cNvPicPr>
          <p:nvPr/>
        </p:nvPicPr>
        <p:blipFill>
          <a:blip r:embed="rId4"/>
          <a:srcRect/>
          <a:stretch>
            <a:fillRect/>
          </a:stretch>
        </p:blipFill>
        <p:spPr bwMode="auto">
          <a:xfrm>
            <a:off x="0" y="0"/>
            <a:ext cx="9144000" cy="3933825"/>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7650" name="Picture 2"/>
          <p:cNvPicPr>
            <a:picLocks noChangeAspect="1" noChangeArrowheads="1"/>
          </p:cNvPicPr>
          <p:nvPr/>
        </p:nvPicPr>
        <p:blipFill>
          <a:blip r:embed="rId4"/>
          <a:srcRect/>
          <a:stretch>
            <a:fillRect/>
          </a:stretch>
        </p:blipFill>
        <p:spPr bwMode="auto">
          <a:xfrm>
            <a:off x="0" y="0"/>
            <a:ext cx="9144000" cy="3573463"/>
          </a:xfrm>
          <a:prstGeom prst="rect">
            <a:avLst/>
          </a:prstGeom>
          <a:noFill/>
          <a:ln w="9525">
            <a:noFill/>
            <a:round/>
            <a:headEnd/>
            <a:tailEnd/>
          </a:ln>
          <a:effectLst/>
        </p:spPr>
      </p:pic>
      <p:sp>
        <p:nvSpPr>
          <p:cNvPr id="27651" name="Oval 3"/>
          <p:cNvSpPr>
            <a:spLocks noChangeArrowheads="1"/>
          </p:cNvSpPr>
          <p:nvPr/>
        </p:nvSpPr>
        <p:spPr bwMode="auto">
          <a:xfrm>
            <a:off x="3348038" y="3716338"/>
            <a:ext cx="3671887" cy="1511300"/>
          </a:xfrm>
          <a:prstGeom prst="ellipse">
            <a:avLst/>
          </a:prstGeom>
          <a:noFill/>
          <a:ln w="38160">
            <a:solidFill>
              <a:srgbClr val="FF3300"/>
            </a:solidFill>
            <a:miter lim="800000"/>
            <a:headEnd/>
            <a:tailEnd/>
          </a:ln>
          <a:effectLst/>
        </p:spPr>
        <p:txBody>
          <a:bodyPr wrap="none" anchor="ctr"/>
          <a:lstStyle/>
          <a:p>
            <a:endParaRPr lang="pt-BR"/>
          </a:p>
        </p:txBody>
      </p:sp>
      <p:sp>
        <p:nvSpPr>
          <p:cNvPr id="27652" name="Rectangle 4"/>
          <p:cNvSpPr>
            <a:spLocks noChangeArrowheads="1"/>
          </p:cNvSpPr>
          <p:nvPr/>
        </p:nvSpPr>
        <p:spPr bwMode="auto">
          <a:xfrm>
            <a:off x="252413" y="6092825"/>
            <a:ext cx="8594725" cy="460375"/>
          </a:xfrm>
          <a:prstGeom prst="rect">
            <a:avLst/>
          </a:prstGeom>
          <a:noFill/>
          <a:ln w="9525">
            <a:noFill/>
            <a:round/>
            <a:headEnd/>
            <a:tailEnd/>
          </a:ln>
          <a:effectLst/>
        </p:spPr>
        <p:txBody>
          <a:bodyPr wrap="none"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a:solidFill>
                  <a:srgbClr val="FFFFFF"/>
                </a:solidFill>
                <a:effectLst>
                  <a:outerShdw blurRad="38100" dist="38100" dir="2700000" algn="tl">
                    <a:srgbClr val="000000"/>
                  </a:outerShdw>
                </a:effectLst>
                <a:latin typeface="Arial" charset="0"/>
              </a:rPr>
              <a:t>METRAGEM MÍNIMA DE 100 METROS EM ZONAS RURAIS</a:t>
            </a:r>
          </a:p>
        </p:txBody>
      </p:sp>
      <p:sp>
        <p:nvSpPr>
          <p:cNvPr id="7" name="Text Box 2"/>
          <p:cNvSpPr txBox="1">
            <a:spLocks noChangeArrowheads="1"/>
          </p:cNvSpPr>
          <p:nvPr/>
        </p:nvSpPr>
        <p:spPr bwMode="auto">
          <a:xfrm>
            <a:off x="6500826" y="0"/>
            <a:ext cx="2643174" cy="4113563"/>
          </a:xfrm>
          <a:prstGeom prst="rect">
            <a:avLst/>
          </a:prstGeom>
          <a:noFill/>
          <a:ln w="9525">
            <a:noFill/>
            <a:round/>
            <a:headEnd/>
            <a:tailEnd/>
          </a:ln>
          <a:effectLst/>
        </p:spPr>
        <p:txBody>
          <a:bodyPr wrap="square" lIns="90000" tIns="46800" rIns="90000" bIns="46800">
            <a:spAutoFit/>
          </a:bodyPr>
          <a:lstStyle/>
          <a:p>
            <a:pPr algn="just"/>
            <a:r>
              <a:rPr lang="pt-BR" sz="1800" dirty="0" smtClean="0">
                <a:solidFill>
                  <a:schemeClr val="tx1"/>
                </a:solidFill>
                <a:cs typeface="Times New Roman" pitchFamily="18" charset="0"/>
              </a:rPr>
              <a:t>Art. 4º , II - as </a:t>
            </a:r>
            <a:r>
              <a:rPr lang="pt-BR" sz="1800" b="1" u="sng" dirty="0" smtClean="0">
                <a:solidFill>
                  <a:schemeClr val="tx1"/>
                </a:solidFill>
                <a:cs typeface="Times New Roman" pitchFamily="18" charset="0"/>
              </a:rPr>
              <a:t>áreas no entorno dos lagos e lagoas naturais</a:t>
            </a:r>
            <a:r>
              <a:rPr lang="pt-BR" sz="1800" dirty="0" smtClean="0">
                <a:solidFill>
                  <a:schemeClr val="tx1"/>
                </a:solidFill>
                <a:cs typeface="Times New Roman" pitchFamily="18" charset="0"/>
              </a:rPr>
              <a:t>, em faixa com largura mínima de:</a:t>
            </a:r>
          </a:p>
          <a:p>
            <a:pPr algn="just"/>
            <a:r>
              <a:rPr lang="pt-BR" sz="1800" dirty="0" smtClean="0">
                <a:solidFill>
                  <a:schemeClr val="tx1"/>
                </a:solidFill>
                <a:cs typeface="Times New Roman" pitchFamily="18" charset="0"/>
              </a:rPr>
              <a:t>a) </a:t>
            </a:r>
            <a:r>
              <a:rPr lang="pt-BR" sz="1800" b="1" u="sng" dirty="0" smtClean="0">
                <a:solidFill>
                  <a:schemeClr val="tx1"/>
                </a:solidFill>
                <a:cs typeface="Times New Roman" pitchFamily="18" charset="0"/>
              </a:rPr>
              <a:t>100 (cem) metros</a:t>
            </a:r>
            <a:r>
              <a:rPr lang="pt-BR" sz="1800" dirty="0" smtClean="0">
                <a:solidFill>
                  <a:schemeClr val="tx1"/>
                </a:solidFill>
                <a:cs typeface="Times New Roman" pitchFamily="18" charset="0"/>
              </a:rPr>
              <a:t>, em </a:t>
            </a:r>
            <a:r>
              <a:rPr lang="pt-BR" sz="1800" b="1" u="sng" dirty="0" smtClean="0">
                <a:solidFill>
                  <a:schemeClr val="tx1"/>
                </a:solidFill>
                <a:cs typeface="Times New Roman" pitchFamily="18" charset="0"/>
              </a:rPr>
              <a:t>zonas rurais</a:t>
            </a:r>
            <a:r>
              <a:rPr lang="pt-BR" sz="1800" dirty="0" smtClean="0">
                <a:solidFill>
                  <a:schemeClr val="tx1"/>
                </a:solidFill>
                <a:cs typeface="Times New Roman" pitchFamily="18" charset="0"/>
              </a:rPr>
              <a:t>, exceto para o corpo d’água com </a:t>
            </a:r>
            <a:r>
              <a:rPr lang="pt-BR" sz="1800" b="1" u="sng" dirty="0" smtClean="0">
                <a:solidFill>
                  <a:schemeClr val="tx1"/>
                </a:solidFill>
                <a:cs typeface="Times New Roman" pitchFamily="18" charset="0"/>
              </a:rPr>
              <a:t>até 20 (vinte) hectares de superfície</a:t>
            </a:r>
            <a:r>
              <a:rPr lang="pt-BR" sz="1800" dirty="0" smtClean="0">
                <a:solidFill>
                  <a:schemeClr val="tx1"/>
                </a:solidFill>
                <a:cs typeface="Times New Roman" pitchFamily="18" charset="0"/>
              </a:rPr>
              <a:t>, cuja faixa marginal será de </a:t>
            </a:r>
            <a:r>
              <a:rPr lang="pt-BR" sz="1800" b="1" u="sng" dirty="0" smtClean="0">
                <a:solidFill>
                  <a:schemeClr val="tx1"/>
                </a:solidFill>
                <a:cs typeface="Times New Roman" pitchFamily="18" charset="0"/>
              </a:rPr>
              <a:t>50 (</a:t>
            </a:r>
            <a:r>
              <a:rPr lang="pt-BR" sz="1800" b="1" u="sng" dirty="0" err="1" smtClean="0">
                <a:solidFill>
                  <a:schemeClr val="tx1"/>
                </a:solidFill>
                <a:cs typeface="Times New Roman" pitchFamily="18" charset="0"/>
              </a:rPr>
              <a:t>cinquenta</a:t>
            </a:r>
            <a:r>
              <a:rPr lang="pt-BR" sz="1800" b="1" u="sng" dirty="0" smtClean="0">
                <a:solidFill>
                  <a:schemeClr val="tx1"/>
                </a:solidFill>
                <a:cs typeface="Times New Roman" pitchFamily="18" charset="0"/>
              </a:rPr>
              <a:t>) metros</a:t>
            </a:r>
            <a:r>
              <a:rPr lang="pt-BR" sz="1800" dirty="0" smtClean="0">
                <a:solidFill>
                  <a:schemeClr val="tx1"/>
                </a:solidFill>
                <a:cs typeface="Times New Roman" pitchFamily="18" charset="0"/>
              </a:rPr>
              <a:t>;                 (Lei 12.651/12)</a:t>
            </a: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cxnSp>
        <p:nvCxnSpPr>
          <p:cNvPr id="9" name="Conector reto 8"/>
          <p:cNvCxnSpPr/>
          <p:nvPr/>
        </p:nvCxnSpPr>
        <p:spPr>
          <a:xfrm rot="5400000">
            <a:off x="2714612" y="2071678"/>
            <a:ext cx="5715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ector reto 10"/>
          <p:cNvCxnSpPr/>
          <p:nvPr/>
        </p:nvCxnSpPr>
        <p:spPr>
          <a:xfrm rot="10800000">
            <a:off x="2285984" y="2357430"/>
            <a:ext cx="71438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2" name="CaixaDeTexto 11"/>
          <p:cNvSpPr txBox="1"/>
          <p:nvPr/>
        </p:nvSpPr>
        <p:spPr>
          <a:xfrm>
            <a:off x="2214546" y="2428868"/>
            <a:ext cx="1214446" cy="646331"/>
          </a:xfrm>
          <a:prstGeom prst="rect">
            <a:avLst/>
          </a:prstGeom>
          <a:noFill/>
        </p:spPr>
        <p:txBody>
          <a:bodyPr wrap="square" rtlCol="0">
            <a:spAutoFit/>
          </a:bodyPr>
          <a:lstStyle/>
          <a:p>
            <a:r>
              <a:rPr lang="pt-BR" sz="1200" dirty="0" smtClean="0">
                <a:solidFill>
                  <a:srgbClr val="FF0000"/>
                </a:solidFill>
              </a:rPr>
              <a:t>APP 50  metros</a:t>
            </a:r>
          </a:p>
          <a:p>
            <a:r>
              <a:rPr lang="pt-BR" sz="1200" dirty="0" smtClean="0">
                <a:solidFill>
                  <a:srgbClr val="FF0000"/>
                </a:solidFill>
              </a:rPr>
              <a:t>Até 20 ha de lamina </a:t>
            </a:r>
            <a:r>
              <a:rPr lang="pt-BR" sz="1200" dirty="0" err="1" smtClean="0">
                <a:solidFill>
                  <a:srgbClr val="FF0000"/>
                </a:solidFill>
              </a:rPr>
              <a:t>d`água</a:t>
            </a:r>
            <a:endParaRPr lang="pt-BR" sz="1200" dirty="0">
              <a:solidFill>
                <a:srgbClr val="FF0000"/>
              </a:solidFill>
            </a:endParaRPr>
          </a:p>
        </p:txBody>
      </p:sp>
      <p:sp>
        <p:nvSpPr>
          <p:cNvPr id="13" name="CaixaDeTexto 12"/>
          <p:cNvSpPr txBox="1"/>
          <p:nvPr/>
        </p:nvSpPr>
        <p:spPr>
          <a:xfrm>
            <a:off x="4786314" y="785794"/>
            <a:ext cx="1285884" cy="646331"/>
          </a:xfrm>
          <a:prstGeom prst="rect">
            <a:avLst/>
          </a:prstGeom>
          <a:noFill/>
        </p:spPr>
        <p:txBody>
          <a:bodyPr wrap="square" rtlCol="0">
            <a:spAutoFit/>
          </a:bodyPr>
          <a:lstStyle/>
          <a:p>
            <a:r>
              <a:rPr lang="pt-BR" sz="1200" dirty="0" smtClean="0">
                <a:solidFill>
                  <a:srgbClr val="FF0000"/>
                </a:solidFill>
              </a:rPr>
              <a:t>APP 100  metros</a:t>
            </a:r>
          </a:p>
          <a:p>
            <a:r>
              <a:rPr lang="pt-BR" sz="1200" dirty="0" smtClean="0">
                <a:solidFill>
                  <a:srgbClr val="FF0000"/>
                </a:solidFill>
              </a:rPr>
              <a:t>+ 20 ha de lamina </a:t>
            </a:r>
            <a:r>
              <a:rPr lang="pt-BR" sz="1200" dirty="0" err="1" smtClean="0">
                <a:solidFill>
                  <a:srgbClr val="FF0000"/>
                </a:solidFill>
              </a:rPr>
              <a:t>d`água</a:t>
            </a:r>
            <a:endParaRPr lang="pt-BR" sz="1200" dirty="0">
              <a:solidFill>
                <a:srgbClr val="FF0000"/>
              </a:solidFill>
            </a:endParaRPr>
          </a:p>
        </p:txBody>
      </p:sp>
      <p:sp>
        <p:nvSpPr>
          <p:cNvPr id="14" name="Text Box 2"/>
          <p:cNvSpPr txBox="1">
            <a:spLocks noChangeArrowheads="1"/>
          </p:cNvSpPr>
          <p:nvPr/>
        </p:nvSpPr>
        <p:spPr bwMode="auto">
          <a:xfrm>
            <a:off x="0" y="3571876"/>
            <a:ext cx="3143272"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Lagos e Lagoas Naturais em Zonas Rurais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26626" name="Text Box 2"/>
          <p:cNvSpPr txBox="1">
            <a:spLocks noChangeArrowheads="1"/>
          </p:cNvSpPr>
          <p:nvPr/>
        </p:nvSpPr>
        <p:spPr bwMode="auto">
          <a:xfrm>
            <a:off x="0" y="0"/>
            <a:ext cx="2643174" cy="3005567"/>
          </a:xfrm>
          <a:prstGeom prst="rect">
            <a:avLst/>
          </a:prstGeom>
          <a:noFill/>
          <a:ln w="9525">
            <a:noFill/>
            <a:round/>
            <a:headEnd/>
            <a:tailEnd/>
          </a:ln>
          <a:effectLst/>
        </p:spPr>
        <p:txBody>
          <a:bodyPr wrap="square" lIns="90000" tIns="46800" rIns="90000" bIns="46800">
            <a:spAutoFit/>
          </a:bodyPr>
          <a:lstStyle/>
          <a:p>
            <a:pPr algn="just"/>
            <a:r>
              <a:rPr lang="pt-BR" sz="1800" dirty="0" smtClean="0">
                <a:solidFill>
                  <a:schemeClr val="tx1"/>
                </a:solidFill>
              </a:rPr>
              <a:t>Art. 4º , II - as </a:t>
            </a:r>
            <a:r>
              <a:rPr lang="pt-BR" sz="1800" b="1" u="sng" dirty="0" smtClean="0">
                <a:solidFill>
                  <a:schemeClr val="tx1"/>
                </a:solidFill>
              </a:rPr>
              <a:t>áreas no entorno dos lagos e lagoas naturais</a:t>
            </a:r>
            <a:r>
              <a:rPr lang="pt-BR" sz="1800" dirty="0" smtClean="0">
                <a:solidFill>
                  <a:schemeClr val="tx1"/>
                </a:solidFill>
              </a:rPr>
              <a:t>, em faixa com largura mínima de:</a:t>
            </a:r>
          </a:p>
          <a:p>
            <a:pPr algn="just"/>
            <a:r>
              <a:rPr lang="pt-BR" sz="1800" dirty="0" smtClean="0">
                <a:solidFill>
                  <a:schemeClr val="tx1"/>
                </a:solidFill>
              </a:rPr>
              <a:t>[...]</a:t>
            </a:r>
          </a:p>
          <a:p>
            <a:pPr algn="just"/>
            <a:r>
              <a:rPr lang="pt-BR" sz="1800" dirty="0" smtClean="0">
                <a:solidFill>
                  <a:schemeClr val="tx1"/>
                </a:solidFill>
              </a:rPr>
              <a:t>b) </a:t>
            </a:r>
            <a:r>
              <a:rPr lang="pt-BR" sz="1800" b="1" u="sng" dirty="0" smtClean="0">
                <a:solidFill>
                  <a:schemeClr val="tx1"/>
                </a:solidFill>
              </a:rPr>
              <a:t>30 (trinta) metros</a:t>
            </a:r>
            <a:r>
              <a:rPr lang="pt-BR" sz="1800" dirty="0" smtClean="0">
                <a:solidFill>
                  <a:schemeClr val="tx1"/>
                </a:solidFill>
              </a:rPr>
              <a:t>, em </a:t>
            </a:r>
            <a:r>
              <a:rPr lang="pt-BR" sz="1800" b="1" u="sng" dirty="0" smtClean="0">
                <a:solidFill>
                  <a:schemeClr val="tx1"/>
                </a:solidFill>
              </a:rPr>
              <a:t>zonas urbanas</a:t>
            </a:r>
            <a:r>
              <a:rPr lang="pt-BR" sz="1800" dirty="0" smtClean="0">
                <a:solidFill>
                  <a:schemeClr val="tx1"/>
                </a:solidFill>
              </a:rPr>
              <a:t>;</a:t>
            </a:r>
          </a:p>
          <a:p>
            <a:pPr algn="just"/>
            <a:r>
              <a:rPr lang="pt-BR" sz="1800" dirty="0" smtClean="0">
                <a:solidFill>
                  <a:schemeClr val="tx1"/>
                </a:solidFill>
              </a:rPr>
              <a:t>                 (Lei 12.651/12)</a:t>
            </a:r>
            <a:endParaRPr lang="pt-BR" sz="1800" dirty="0" smtClean="0">
              <a:solidFill>
                <a:schemeClr val="tx1"/>
              </a:solidFill>
              <a:latin typeface="Tahoma" pitchFamily="34" charset="0"/>
            </a:endParaRP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sp>
        <p:nvSpPr>
          <p:cNvPr id="4" name="Text Box 2"/>
          <p:cNvSpPr txBox="1">
            <a:spLocks noChangeArrowheads="1"/>
          </p:cNvSpPr>
          <p:nvPr/>
        </p:nvSpPr>
        <p:spPr bwMode="auto">
          <a:xfrm>
            <a:off x="6000728" y="2071678"/>
            <a:ext cx="3143272"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Lagos e Lagoas Naturais em Zonas Urbanas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0" y="0"/>
            <a:ext cx="9168806" cy="6858000"/>
          </a:xfrm>
          <a:prstGeom prst="rect">
            <a:avLst/>
          </a:prstGeom>
          <a:noFill/>
          <a:ln w="9525">
            <a:noFill/>
            <a:miter lim="800000"/>
            <a:headEnd/>
            <a:tailEnd/>
          </a:ln>
          <a:effectLst/>
        </p:spPr>
      </p:pic>
      <p:sp>
        <p:nvSpPr>
          <p:cNvPr id="26626" name="Text Box 2"/>
          <p:cNvSpPr txBox="1">
            <a:spLocks noChangeArrowheads="1"/>
          </p:cNvSpPr>
          <p:nvPr/>
        </p:nvSpPr>
        <p:spPr bwMode="auto">
          <a:xfrm>
            <a:off x="0" y="0"/>
            <a:ext cx="3428992" cy="3251789"/>
          </a:xfrm>
          <a:prstGeom prst="rect">
            <a:avLst/>
          </a:prstGeom>
          <a:noFill/>
          <a:ln w="9525">
            <a:noFill/>
            <a:round/>
            <a:headEnd/>
            <a:tailEnd/>
          </a:ln>
          <a:effectLst/>
        </p:spPr>
        <p:txBody>
          <a:bodyPr wrap="square" lIns="90000" tIns="46800" rIns="90000" bIns="46800">
            <a:spAutoFit/>
          </a:bodyPr>
          <a:lstStyle/>
          <a:p>
            <a:pPr algn="just"/>
            <a:r>
              <a:rPr lang="pt-BR" sz="2000" dirty="0" smtClean="0"/>
              <a:t>Art. 4º , III - as </a:t>
            </a:r>
            <a:r>
              <a:rPr lang="pt-BR" sz="2000" b="1" u="sng" dirty="0" smtClean="0"/>
              <a:t>áreas no entorno dos reservatórios d’água artificiais</a:t>
            </a:r>
            <a:r>
              <a:rPr lang="pt-BR" sz="2000" dirty="0" smtClean="0"/>
              <a:t>, na </a:t>
            </a:r>
            <a:r>
              <a:rPr lang="pt-BR" sz="2000" b="1" u="sng" dirty="0" smtClean="0"/>
              <a:t>faixa definida na licença ambiental </a:t>
            </a:r>
            <a:r>
              <a:rPr lang="pt-BR" sz="2000" dirty="0" smtClean="0"/>
              <a:t>do empreendimento, </a:t>
            </a:r>
            <a:r>
              <a:rPr lang="pt-BR" sz="2000" b="1" u="sng" dirty="0" smtClean="0"/>
              <a:t>observado o disposto nos §§ 1</a:t>
            </a:r>
            <a:r>
              <a:rPr lang="pt-BR" sz="2000" b="1" u="sng" baseline="30000" dirty="0" smtClean="0"/>
              <a:t>o</a:t>
            </a:r>
            <a:r>
              <a:rPr lang="pt-BR" sz="2000" b="1" u="sng" dirty="0" smtClean="0"/>
              <a:t> e 2</a:t>
            </a:r>
            <a:r>
              <a:rPr lang="pt-BR" sz="2000" b="1" u="sng" baseline="30000" dirty="0" smtClean="0"/>
              <a:t>o</a:t>
            </a:r>
            <a:r>
              <a:rPr lang="pt-BR" sz="2000" dirty="0" smtClean="0"/>
              <a:t>; </a:t>
            </a:r>
          </a:p>
          <a:p>
            <a:pPr algn="just"/>
            <a:r>
              <a:rPr lang="pt-BR" sz="2000" dirty="0" smtClean="0"/>
              <a:t>(Lei 12.651/12)</a:t>
            </a:r>
            <a:endParaRPr lang="pt-BR" sz="2000" dirty="0" smtClean="0">
              <a:latin typeface="Tahoma" pitchFamily="34" charset="0"/>
            </a:endParaRP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sp>
        <p:nvSpPr>
          <p:cNvPr id="4" name="Text Box 2"/>
          <p:cNvSpPr txBox="1">
            <a:spLocks noChangeArrowheads="1"/>
          </p:cNvSpPr>
          <p:nvPr/>
        </p:nvSpPr>
        <p:spPr bwMode="auto">
          <a:xfrm>
            <a:off x="3929058" y="214290"/>
            <a:ext cx="5000628"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Reservatório </a:t>
            </a:r>
            <a:r>
              <a:rPr lang="pt-BR" sz="2800" b="1" dirty="0" err="1" smtClean="0">
                <a:solidFill>
                  <a:srgbClr val="996600"/>
                </a:solidFill>
                <a:effectLst>
                  <a:outerShdw blurRad="38100" dist="38100" dir="2700000" algn="tl">
                    <a:srgbClr val="000000"/>
                  </a:outerShdw>
                </a:effectLst>
                <a:latin typeface="Arial" charset="0"/>
              </a:rPr>
              <a:t>D`água</a:t>
            </a:r>
            <a:r>
              <a:rPr lang="pt-BR" sz="2800" b="1" dirty="0" smtClean="0">
                <a:solidFill>
                  <a:srgbClr val="996600"/>
                </a:solidFill>
                <a:effectLst>
                  <a:outerShdw blurRad="38100" dist="38100" dir="2700000" algn="tl">
                    <a:srgbClr val="000000"/>
                  </a:outerShdw>
                </a:effectLst>
                <a:latin typeface="Arial" charset="0"/>
              </a:rPr>
              <a:t> Artificiais</a:t>
            </a:r>
            <a:endParaRPr lang="pt-BR" sz="2800" b="1" dirty="0">
              <a:solidFill>
                <a:srgbClr val="996600"/>
              </a:solidFill>
              <a:effectLst>
                <a:outerShdw blurRad="38100" dist="38100" dir="2700000" algn="tl">
                  <a:srgbClr val="000000"/>
                </a:outerShdw>
              </a:effectLst>
              <a:latin typeface="Arial" charset="0"/>
            </a:endParaRPr>
          </a:p>
        </p:txBody>
      </p:sp>
      <p:sp>
        <p:nvSpPr>
          <p:cNvPr id="6" name="Text Box 2"/>
          <p:cNvSpPr txBox="1">
            <a:spLocks noChangeArrowheads="1"/>
          </p:cNvSpPr>
          <p:nvPr/>
        </p:nvSpPr>
        <p:spPr bwMode="auto">
          <a:xfrm>
            <a:off x="5500694" y="4500569"/>
            <a:ext cx="3643306" cy="2944012"/>
          </a:xfrm>
          <a:prstGeom prst="rect">
            <a:avLst/>
          </a:prstGeom>
          <a:noFill/>
          <a:ln w="9525">
            <a:noFill/>
            <a:round/>
            <a:headEnd/>
            <a:tailEnd/>
          </a:ln>
          <a:effectLst/>
        </p:spPr>
        <p:txBody>
          <a:bodyPr wrap="square" lIns="90000" tIns="46800" rIns="90000" bIns="46800">
            <a:spAutoFit/>
          </a:bodyPr>
          <a:lstStyle/>
          <a:p>
            <a:pPr algn="just"/>
            <a:r>
              <a:rPr lang="pt-BR" sz="2000" dirty="0" smtClean="0"/>
              <a:t>Art. 4º, § 1</a:t>
            </a:r>
            <a:r>
              <a:rPr lang="pt-BR" sz="2000" u="sng" baseline="30000" dirty="0" smtClean="0"/>
              <a:t>o</a:t>
            </a:r>
            <a:r>
              <a:rPr lang="pt-BR" sz="2000" dirty="0" smtClean="0"/>
              <a:t>  </a:t>
            </a:r>
            <a:r>
              <a:rPr lang="pt-BR" sz="2000" b="1" u="sng" dirty="0" smtClean="0"/>
              <a:t>Não se aplica o previsto no inciso III</a:t>
            </a:r>
            <a:r>
              <a:rPr lang="pt-BR" sz="2000" b="1" dirty="0" smtClean="0"/>
              <a:t> </a:t>
            </a:r>
            <a:r>
              <a:rPr lang="pt-BR" sz="2000" dirty="0" smtClean="0"/>
              <a:t>nos casos em que os </a:t>
            </a:r>
            <a:r>
              <a:rPr lang="pt-BR" sz="2000" b="1" u="sng" dirty="0" smtClean="0"/>
              <a:t>reservatórios artificiais de água não decorram de barramento ou represamento </a:t>
            </a:r>
            <a:r>
              <a:rPr lang="pt-BR" sz="2000" dirty="0" smtClean="0"/>
              <a:t>de cursos d’água.                 (Lei 12.651/12)</a:t>
            </a:r>
            <a:endParaRPr lang="pt-BR" sz="2000" dirty="0" smtClean="0">
              <a:latin typeface="Tahoma" pitchFamily="34" charset="0"/>
            </a:endParaRP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26626" name="Text Box 2"/>
          <p:cNvSpPr txBox="1">
            <a:spLocks noChangeArrowheads="1"/>
          </p:cNvSpPr>
          <p:nvPr/>
        </p:nvSpPr>
        <p:spPr bwMode="auto">
          <a:xfrm>
            <a:off x="3428992" y="3377944"/>
            <a:ext cx="5715008" cy="3480056"/>
          </a:xfrm>
          <a:prstGeom prst="rect">
            <a:avLst/>
          </a:prstGeom>
          <a:solidFill>
            <a:srgbClr val="92D050">
              <a:alpha val="30000"/>
            </a:srgbClr>
          </a:solidFill>
          <a:ln w="9525">
            <a:noFill/>
            <a:round/>
            <a:headEnd/>
            <a:tailEnd/>
          </a:ln>
          <a:effectLst/>
        </p:spPr>
        <p:txBody>
          <a:bodyPr wrap="square" lIns="90000" tIns="46800" rIns="90000" bIns="46800">
            <a:spAutoFit/>
          </a:bodyPr>
          <a:lstStyle/>
          <a:p>
            <a:pPr algn="just"/>
            <a:r>
              <a:rPr lang="pt-BR" sz="2000" dirty="0" smtClean="0"/>
              <a:t>Art. 4º , § 2</a:t>
            </a:r>
            <a:r>
              <a:rPr lang="pt-BR" sz="2000" u="sng" baseline="30000" dirty="0" smtClean="0"/>
              <a:t>o</a:t>
            </a:r>
            <a:r>
              <a:rPr lang="pt-BR" sz="2000" dirty="0" smtClean="0"/>
              <a:t>  No entorno dos </a:t>
            </a:r>
            <a:r>
              <a:rPr lang="pt-BR" sz="2000" b="1" u="sng" dirty="0" smtClean="0"/>
              <a:t>reservatórios artificiais </a:t>
            </a:r>
            <a:r>
              <a:rPr lang="pt-BR" sz="2000" dirty="0" smtClean="0"/>
              <a:t>situados em </a:t>
            </a:r>
            <a:r>
              <a:rPr lang="pt-BR" sz="2000" b="1" u="sng" dirty="0" smtClean="0"/>
              <a:t>áreas rurais</a:t>
            </a:r>
            <a:r>
              <a:rPr lang="pt-BR" sz="2000" b="1" dirty="0" smtClean="0"/>
              <a:t> </a:t>
            </a:r>
            <a:r>
              <a:rPr lang="pt-BR" sz="2000" dirty="0" smtClean="0"/>
              <a:t>com </a:t>
            </a:r>
            <a:r>
              <a:rPr lang="pt-BR" sz="2000" b="1" u="sng" dirty="0" smtClean="0"/>
              <a:t>até 20 (vinte) hectares</a:t>
            </a:r>
            <a:r>
              <a:rPr lang="pt-BR" sz="2000" b="1" dirty="0" smtClean="0"/>
              <a:t> </a:t>
            </a:r>
            <a:r>
              <a:rPr lang="pt-BR" sz="2000" dirty="0" smtClean="0"/>
              <a:t>de superfície, a </a:t>
            </a:r>
            <a:r>
              <a:rPr lang="pt-BR" sz="2000" b="1" u="sng" dirty="0" smtClean="0"/>
              <a:t>área de preservação permanente</a:t>
            </a:r>
            <a:r>
              <a:rPr lang="pt-BR" sz="2000" b="1" dirty="0" smtClean="0"/>
              <a:t> </a:t>
            </a:r>
            <a:r>
              <a:rPr lang="pt-BR" sz="2000" dirty="0" smtClean="0"/>
              <a:t>terá, no </a:t>
            </a:r>
            <a:r>
              <a:rPr lang="pt-BR" sz="2000" b="1" u="sng" dirty="0" smtClean="0"/>
              <a:t>mínimo, 15 (quinze) metros</a:t>
            </a:r>
            <a:r>
              <a:rPr lang="pt-BR" sz="2000" dirty="0" smtClean="0"/>
              <a:t>.</a:t>
            </a:r>
          </a:p>
          <a:p>
            <a:pPr algn="just"/>
            <a:r>
              <a:rPr lang="pt-BR" sz="2000" dirty="0" smtClean="0"/>
              <a:t>[...]</a:t>
            </a:r>
          </a:p>
          <a:p>
            <a:pPr algn="just"/>
            <a:r>
              <a:rPr lang="pt-BR" sz="2000" dirty="0" smtClean="0"/>
              <a:t>§ 4</a:t>
            </a:r>
            <a:r>
              <a:rPr lang="pt-BR" sz="2000" u="sng" baseline="30000" dirty="0" smtClean="0"/>
              <a:t>o</a:t>
            </a:r>
            <a:r>
              <a:rPr lang="pt-BR" sz="2000" dirty="0" smtClean="0"/>
              <a:t> Fica </a:t>
            </a:r>
            <a:r>
              <a:rPr lang="pt-BR" sz="2000" b="1" u="sng" dirty="0" smtClean="0"/>
              <a:t>dispensado</a:t>
            </a:r>
            <a:r>
              <a:rPr lang="pt-BR" sz="2000" dirty="0" smtClean="0"/>
              <a:t> o estabelecimento das faixas de Área de Preservação Permanente </a:t>
            </a:r>
            <a:r>
              <a:rPr lang="pt-BR" sz="2000" b="1" u="sng" dirty="0" smtClean="0"/>
              <a:t>no entorno das acumulações naturais ou artificiais de água</a:t>
            </a:r>
            <a:r>
              <a:rPr lang="pt-BR" sz="2000" b="1" dirty="0" smtClean="0"/>
              <a:t> </a:t>
            </a:r>
            <a:r>
              <a:rPr lang="pt-BR" sz="2000" dirty="0" smtClean="0"/>
              <a:t>com </a:t>
            </a:r>
            <a:r>
              <a:rPr lang="pt-BR" sz="2000" b="1" u="sng" dirty="0" smtClean="0"/>
              <a:t>superfície inferior a 1 (um) hectare</a:t>
            </a:r>
            <a:r>
              <a:rPr lang="pt-BR" sz="2000" dirty="0" smtClean="0"/>
              <a:t>, </a:t>
            </a:r>
            <a:r>
              <a:rPr lang="pt-BR" sz="2000" b="1" u="sng" dirty="0" smtClean="0"/>
              <a:t>vedada nova supressão de áreas de vegetação nativa</a:t>
            </a:r>
            <a:r>
              <a:rPr lang="pt-BR" sz="2000" dirty="0" smtClean="0"/>
              <a:t>.           </a:t>
            </a:r>
          </a:p>
          <a:p>
            <a:pPr algn="just"/>
            <a:r>
              <a:rPr lang="pt-BR" sz="2000" dirty="0" smtClean="0"/>
              <a:t>								     (Lei 12.651/12)</a:t>
            </a:r>
          </a:p>
        </p:txBody>
      </p:sp>
      <p:sp>
        <p:nvSpPr>
          <p:cNvPr id="4" name="Text Box 2"/>
          <p:cNvSpPr txBox="1">
            <a:spLocks noChangeArrowheads="1"/>
          </p:cNvSpPr>
          <p:nvPr/>
        </p:nvSpPr>
        <p:spPr bwMode="auto">
          <a:xfrm>
            <a:off x="285720" y="214290"/>
            <a:ext cx="8643966"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600" b="1" dirty="0" smtClean="0">
                <a:solidFill>
                  <a:srgbClr val="996600"/>
                </a:solidFill>
                <a:effectLst>
                  <a:outerShdw blurRad="38100" dist="38100" dir="2700000" algn="tl">
                    <a:srgbClr val="000000"/>
                  </a:outerShdw>
                </a:effectLst>
                <a:latin typeface="Arial" charset="0"/>
              </a:rPr>
              <a:t>Reservatórios Artificiais Situados em Áreas Rurais</a:t>
            </a:r>
            <a:endParaRPr lang="pt-BR" sz="26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1" y="0"/>
            <a:ext cx="9144001" cy="6858000"/>
          </a:xfrm>
          <a:prstGeom prst="rect">
            <a:avLst/>
          </a:prstGeom>
          <a:noFill/>
          <a:ln w="9525">
            <a:noFill/>
            <a:miter lim="800000"/>
            <a:headEnd/>
            <a:tailEnd/>
          </a:ln>
          <a:effectLst/>
        </p:spPr>
      </p:pic>
      <p:sp>
        <p:nvSpPr>
          <p:cNvPr id="26626" name="Text Box 2"/>
          <p:cNvSpPr txBox="1">
            <a:spLocks noChangeArrowheads="1"/>
          </p:cNvSpPr>
          <p:nvPr/>
        </p:nvSpPr>
        <p:spPr bwMode="auto">
          <a:xfrm>
            <a:off x="285720" y="2571745"/>
            <a:ext cx="8429684" cy="4095609"/>
          </a:xfrm>
          <a:prstGeom prst="rect">
            <a:avLst/>
          </a:prstGeom>
          <a:solidFill>
            <a:srgbClr val="92D050">
              <a:alpha val="30000"/>
            </a:srgbClr>
          </a:solidFill>
          <a:ln w="9525">
            <a:noFill/>
            <a:round/>
            <a:headEnd/>
            <a:tailEnd/>
          </a:ln>
          <a:effectLst/>
        </p:spPr>
        <p:txBody>
          <a:bodyPr wrap="square" lIns="90000" tIns="46800" rIns="90000" bIns="46800">
            <a:spAutoFit/>
          </a:bodyPr>
          <a:lstStyle/>
          <a:p>
            <a:pPr algn="just"/>
            <a:r>
              <a:rPr lang="pt-BR" sz="2000" dirty="0" smtClean="0"/>
              <a:t>Art. 4º , § 6</a:t>
            </a:r>
            <a:r>
              <a:rPr lang="pt-BR" sz="2000" u="sng" baseline="30000" dirty="0" smtClean="0"/>
              <a:t>o</a:t>
            </a:r>
            <a:r>
              <a:rPr lang="pt-BR" sz="2000" dirty="0" smtClean="0"/>
              <a:t>  Nos </a:t>
            </a:r>
            <a:r>
              <a:rPr lang="pt-BR" sz="2000" b="1" u="sng" dirty="0" smtClean="0"/>
              <a:t>imóveis rurais com até 15 (quinze) módulos fiscais</a:t>
            </a:r>
            <a:r>
              <a:rPr lang="pt-BR" sz="2000" dirty="0" smtClean="0"/>
              <a:t>, é </a:t>
            </a:r>
            <a:r>
              <a:rPr lang="pt-BR" sz="2000" b="1" u="sng" dirty="0" smtClean="0"/>
              <a:t>admitida, nas áreas de que tratam os incisos I e II do caput</a:t>
            </a:r>
            <a:r>
              <a:rPr lang="pt-BR" sz="2000" b="1" i="1" u="sng" dirty="0" smtClean="0"/>
              <a:t> </a:t>
            </a:r>
            <a:r>
              <a:rPr lang="pt-BR" sz="2000" b="1" u="sng" dirty="0" smtClean="0"/>
              <a:t>deste artigo</a:t>
            </a:r>
            <a:r>
              <a:rPr lang="pt-BR" sz="2000" dirty="0" smtClean="0"/>
              <a:t>, a prática da </a:t>
            </a:r>
            <a:r>
              <a:rPr lang="pt-BR" sz="2000" b="1" u="sng" dirty="0" err="1" smtClean="0"/>
              <a:t>aquicultura</a:t>
            </a:r>
            <a:r>
              <a:rPr lang="pt-BR" sz="2000" b="1" u="sng" dirty="0" smtClean="0"/>
              <a:t> e a </a:t>
            </a:r>
            <a:r>
              <a:rPr lang="pt-BR" sz="2000" b="1" u="sng" dirty="0" err="1" smtClean="0"/>
              <a:t>infraestrutura</a:t>
            </a:r>
            <a:r>
              <a:rPr lang="pt-BR" sz="2000" b="1" u="sng" dirty="0" smtClean="0"/>
              <a:t> física diretamente a ela associada</a:t>
            </a:r>
            <a:r>
              <a:rPr lang="pt-BR" sz="2000" dirty="0" smtClean="0"/>
              <a:t>, </a:t>
            </a:r>
            <a:r>
              <a:rPr lang="pt-BR" sz="2000" b="1" u="sng" dirty="0" smtClean="0"/>
              <a:t>desde que</a:t>
            </a:r>
            <a:r>
              <a:rPr lang="pt-BR" sz="2000" dirty="0" smtClean="0"/>
              <a:t>:</a:t>
            </a:r>
          </a:p>
          <a:p>
            <a:pPr algn="just"/>
            <a:r>
              <a:rPr lang="pt-BR" sz="2000" dirty="0" smtClean="0"/>
              <a:t>I - sejam </a:t>
            </a:r>
            <a:r>
              <a:rPr lang="pt-BR" sz="2000" b="1" u="sng" dirty="0" smtClean="0"/>
              <a:t>adotadas práticas sustentáveis de manejo de solo e água e de recursos hídricos</a:t>
            </a:r>
            <a:r>
              <a:rPr lang="pt-BR" sz="2000" dirty="0" smtClean="0"/>
              <a:t>, garantindo sua </a:t>
            </a:r>
            <a:r>
              <a:rPr lang="pt-BR" sz="2000" b="1" u="sng" dirty="0" smtClean="0"/>
              <a:t>qualidade e quantidade, de acordo com norma dos Conselhos Estaduais de Meio Ambiente</a:t>
            </a:r>
            <a:r>
              <a:rPr lang="pt-BR" sz="2000" dirty="0" smtClean="0"/>
              <a:t>;</a:t>
            </a:r>
          </a:p>
          <a:p>
            <a:pPr algn="just"/>
            <a:r>
              <a:rPr lang="pt-BR" sz="2000" dirty="0" smtClean="0"/>
              <a:t>II - esteja de </a:t>
            </a:r>
            <a:r>
              <a:rPr lang="pt-BR" sz="2000" b="1" u="sng" dirty="0" smtClean="0"/>
              <a:t>acordo com os respectivos planos de bacia ou planos de gestão de recursos hídricos</a:t>
            </a:r>
            <a:r>
              <a:rPr lang="pt-BR" sz="2000" dirty="0" smtClean="0"/>
              <a:t>;</a:t>
            </a:r>
          </a:p>
          <a:p>
            <a:pPr algn="just"/>
            <a:r>
              <a:rPr lang="pt-BR" sz="2000" dirty="0" smtClean="0"/>
              <a:t>III - seja realizado o </a:t>
            </a:r>
            <a:r>
              <a:rPr lang="pt-BR" sz="2000" b="1" u="sng" dirty="0" smtClean="0"/>
              <a:t>licenciamento pelo órgão ambiental competente</a:t>
            </a:r>
            <a:r>
              <a:rPr lang="pt-BR" sz="2000" dirty="0" smtClean="0"/>
              <a:t>;</a:t>
            </a:r>
          </a:p>
          <a:p>
            <a:pPr algn="just"/>
            <a:r>
              <a:rPr lang="pt-BR" sz="2000" dirty="0" smtClean="0"/>
              <a:t>IV - o imóvel esteja inscrito no </a:t>
            </a:r>
            <a:r>
              <a:rPr lang="pt-BR" sz="2000" b="1" u="sng" dirty="0" smtClean="0"/>
              <a:t>Cadastro Ambiental Rural - CAR</a:t>
            </a:r>
            <a:r>
              <a:rPr lang="pt-BR" sz="2000" dirty="0" smtClean="0"/>
              <a:t>.</a:t>
            </a:r>
          </a:p>
          <a:p>
            <a:pPr algn="just"/>
            <a:r>
              <a:rPr lang="pt-BR" sz="2000" dirty="0" smtClean="0"/>
              <a:t>V – </a:t>
            </a:r>
            <a:r>
              <a:rPr lang="pt-BR" sz="2000" b="1" u="sng" dirty="0" smtClean="0"/>
              <a:t>não implique novas supressões de vegetação nativa</a:t>
            </a:r>
            <a:r>
              <a:rPr lang="pt-BR" sz="2000" dirty="0" smtClean="0"/>
              <a:t>.</a:t>
            </a:r>
          </a:p>
          <a:p>
            <a:pPr algn="just"/>
            <a:r>
              <a:rPr lang="pt-BR" sz="2000" dirty="0" smtClean="0"/>
              <a:t>(Lei 12.651/12)</a:t>
            </a:r>
            <a:endParaRPr lang="pt-BR" sz="1800" dirty="0">
              <a:solidFill>
                <a:srgbClr val="FFFFFF"/>
              </a:solidFill>
              <a:latin typeface="Tahoma" pitchFamily="34" charset="0"/>
            </a:endParaRPr>
          </a:p>
        </p:txBody>
      </p:sp>
      <p:sp>
        <p:nvSpPr>
          <p:cNvPr id="4" name="Text Box 2"/>
          <p:cNvSpPr txBox="1">
            <a:spLocks noChangeArrowheads="1"/>
          </p:cNvSpPr>
          <p:nvPr/>
        </p:nvSpPr>
        <p:spPr bwMode="auto">
          <a:xfrm>
            <a:off x="285720" y="214290"/>
            <a:ext cx="8643966"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Propriedades de até 15 Módulos Fiscais</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err="1" smtClean="0">
                <a:solidFill>
                  <a:srgbClr val="996600"/>
                </a:solidFill>
                <a:effectLst>
                  <a:outerShdw blurRad="38100" dist="38100" dir="2700000" algn="tl">
                    <a:srgbClr val="000000"/>
                  </a:outerShdw>
                </a:effectLst>
                <a:latin typeface="Arial" charset="0"/>
              </a:rPr>
              <a:t>Aquicultura</a:t>
            </a:r>
            <a:r>
              <a:rPr lang="pt-BR" sz="2800" b="1" dirty="0" smtClean="0">
                <a:solidFill>
                  <a:srgbClr val="996600"/>
                </a:solidFill>
                <a:effectLst>
                  <a:outerShdw blurRad="38100" dist="38100" dir="2700000" algn="tl">
                    <a:srgbClr val="000000"/>
                  </a:outerShdw>
                </a:effectLst>
                <a:latin typeface="Arial" charset="0"/>
              </a:rPr>
              <a:t> em APP</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0" y="0"/>
            <a:ext cx="4762500" cy="3571875"/>
          </a:xfrm>
          <a:prstGeom prst="rect">
            <a:avLst/>
          </a:prstGeom>
          <a:noFill/>
          <a:ln w="9525">
            <a:noFill/>
            <a:miter lim="800000"/>
            <a:headEnd/>
            <a:tailEnd/>
          </a:ln>
          <a:effectLst/>
        </p:spPr>
      </p:pic>
      <p:pic>
        <p:nvPicPr>
          <p:cNvPr id="7173" name="Picture 5"/>
          <p:cNvPicPr>
            <a:picLocks noChangeAspect="1" noChangeArrowheads="1"/>
          </p:cNvPicPr>
          <p:nvPr/>
        </p:nvPicPr>
        <p:blipFill>
          <a:blip r:embed="rId3"/>
          <a:srcRect/>
          <a:stretch>
            <a:fillRect/>
          </a:stretch>
        </p:blipFill>
        <p:spPr bwMode="auto">
          <a:xfrm>
            <a:off x="0" y="3571877"/>
            <a:ext cx="4453327" cy="3286124"/>
          </a:xfrm>
          <a:prstGeom prst="rect">
            <a:avLst/>
          </a:prstGeom>
          <a:noFill/>
          <a:ln w="9525">
            <a:noFill/>
            <a:miter lim="800000"/>
            <a:headEnd/>
            <a:tailEnd/>
          </a:ln>
          <a:effectLst/>
        </p:spPr>
      </p:pic>
      <p:pic>
        <p:nvPicPr>
          <p:cNvPr id="7174" name="Picture 6"/>
          <p:cNvPicPr>
            <a:picLocks noChangeAspect="1" noChangeArrowheads="1"/>
          </p:cNvPicPr>
          <p:nvPr/>
        </p:nvPicPr>
        <p:blipFill>
          <a:blip r:embed="rId4"/>
          <a:srcRect/>
          <a:stretch>
            <a:fillRect/>
          </a:stretch>
        </p:blipFill>
        <p:spPr bwMode="auto">
          <a:xfrm>
            <a:off x="4429124" y="0"/>
            <a:ext cx="4714876" cy="3643314"/>
          </a:xfrm>
          <a:prstGeom prst="rect">
            <a:avLst/>
          </a:prstGeom>
          <a:noFill/>
          <a:ln w="9525">
            <a:noFill/>
            <a:miter lim="800000"/>
            <a:headEnd/>
            <a:tailEnd/>
          </a:ln>
          <a:effectLst/>
        </p:spPr>
      </p:pic>
      <p:pic>
        <p:nvPicPr>
          <p:cNvPr id="7175" name="Picture 7"/>
          <p:cNvPicPr>
            <a:picLocks noChangeAspect="1" noChangeArrowheads="1"/>
          </p:cNvPicPr>
          <p:nvPr/>
        </p:nvPicPr>
        <p:blipFill>
          <a:blip r:embed="rId5"/>
          <a:srcRect/>
          <a:stretch>
            <a:fillRect/>
          </a:stretch>
        </p:blipFill>
        <p:spPr bwMode="auto">
          <a:xfrm>
            <a:off x="4429124" y="3571877"/>
            <a:ext cx="4714876" cy="3286124"/>
          </a:xfrm>
          <a:prstGeom prst="rect">
            <a:avLst/>
          </a:prstGeom>
          <a:noFill/>
          <a:ln w="9525">
            <a:noFill/>
            <a:miter lim="800000"/>
            <a:headEnd/>
            <a:tailEnd/>
          </a:ln>
          <a:effectLst/>
        </p:spPr>
      </p:pic>
      <p:sp>
        <p:nvSpPr>
          <p:cNvPr id="12" name="Text Box 7"/>
          <p:cNvSpPr txBox="1">
            <a:spLocks noChangeArrowheads="1"/>
          </p:cNvSpPr>
          <p:nvPr/>
        </p:nvSpPr>
        <p:spPr bwMode="auto">
          <a:xfrm>
            <a:off x="4429124" y="3500438"/>
            <a:ext cx="4714876" cy="1633397"/>
          </a:xfrm>
          <a:prstGeom prst="rect">
            <a:avLst/>
          </a:prstGeom>
          <a:noFill/>
          <a:ln w="9525">
            <a:noFill/>
            <a:round/>
            <a:headEnd/>
            <a:tailEnd/>
          </a:ln>
          <a:effectLst/>
        </p:spPr>
        <p:txBody>
          <a:bodyPr wrap="square" lIns="90000" tIns="46800" rIns="90000" bIns="46800">
            <a:spAutoFit/>
          </a:bodyPr>
          <a:lstStyle/>
          <a:p>
            <a:r>
              <a:rPr lang="pt-BR" sz="2000" dirty="0" smtClean="0"/>
              <a:t>Art. 4º [...]</a:t>
            </a:r>
          </a:p>
          <a:p>
            <a:r>
              <a:rPr lang="pt-BR" sz="2000" dirty="0" smtClean="0"/>
              <a:t>VI - as restingas, como fixadoras de dunas ou estabilizadoras de mangues;</a:t>
            </a:r>
          </a:p>
          <a:p>
            <a:r>
              <a:rPr lang="pt-BR" sz="2000" dirty="0" smtClean="0"/>
              <a:t>VII - os manguezais, em toda a sua extensão;                               (Lei 12.651/12)</a:t>
            </a:r>
            <a:endParaRPr lang="pt-BR" sz="2000" dirty="0">
              <a:latin typeface="Tahoma" pitchFamily="34" charset="0"/>
            </a:endParaRPr>
          </a:p>
        </p:txBody>
      </p:sp>
      <p:sp>
        <p:nvSpPr>
          <p:cNvPr id="13" name="Text Box 2"/>
          <p:cNvSpPr txBox="1">
            <a:spLocks noChangeArrowheads="1"/>
          </p:cNvSpPr>
          <p:nvPr/>
        </p:nvSpPr>
        <p:spPr bwMode="auto">
          <a:xfrm>
            <a:off x="457200" y="277813"/>
            <a:ext cx="822960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RESTINGAS E MANGUES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3"/>
          <a:srcRect/>
          <a:stretch>
            <a:fillRect/>
          </a:stretch>
        </p:blipFill>
        <p:spPr bwMode="auto">
          <a:xfrm>
            <a:off x="0" y="-892175"/>
            <a:ext cx="9144000" cy="5608638"/>
          </a:xfrm>
          <a:prstGeom prst="rect">
            <a:avLst/>
          </a:prstGeom>
          <a:noFill/>
          <a:ln w="9525">
            <a:noFill/>
            <a:round/>
            <a:headEnd/>
            <a:tailEnd/>
          </a:ln>
          <a:effectLst/>
        </p:spPr>
      </p:pic>
      <p:sp>
        <p:nvSpPr>
          <p:cNvPr id="30722" name="Text Box 2"/>
          <p:cNvSpPr txBox="1">
            <a:spLocks noChangeArrowheads="1"/>
          </p:cNvSpPr>
          <p:nvPr/>
        </p:nvSpPr>
        <p:spPr bwMode="auto">
          <a:xfrm>
            <a:off x="539750" y="-242888"/>
            <a:ext cx="8229600" cy="1143001"/>
          </a:xfrm>
          <a:prstGeom prst="rect">
            <a:avLst/>
          </a:prstGeom>
          <a:solidFill>
            <a:srgbClr val="FFCC66">
              <a:alpha val="43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effectLst>
                  <a:outerShdw blurRad="38100" dist="38100" dir="2700000" algn="tl">
                    <a:srgbClr val="000000"/>
                  </a:outerShdw>
                </a:effectLst>
                <a:latin typeface="Arial" charset="0"/>
              </a:rPr>
              <a:t>ENCOSTAS DE MORRO</a:t>
            </a:r>
          </a:p>
        </p:txBody>
      </p:sp>
      <p:grpSp>
        <p:nvGrpSpPr>
          <p:cNvPr id="2" name="Group 3"/>
          <p:cNvGrpSpPr>
            <a:grpSpLocks/>
          </p:cNvGrpSpPr>
          <p:nvPr/>
        </p:nvGrpSpPr>
        <p:grpSpPr bwMode="auto">
          <a:xfrm>
            <a:off x="0" y="3789363"/>
            <a:ext cx="9140825" cy="3065462"/>
            <a:chOff x="0" y="2387"/>
            <a:chExt cx="5758" cy="1931"/>
          </a:xfrm>
        </p:grpSpPr>
        <p:pic>
          <p:nvPicPr>
            <p:cNvPr id="30724" name="Picture 4"/>
            <p:cNvPicPr>
              <a:picLocks noChangeAspect="1" noChangeArrowheads="1"/>
            </p:cNvPicPr>
            <p:nvPr/>
          </p:nvPicPr>
          <p:blipFill>
            <a:blip r:embed="rId4"/>
            <a:srcRect/>
            <a:stretch>
              <a:fillRect/>
            </a:stretch>
          </p:blipFill>
          <p:spPr bwMode="auto">
            <a:xfrm>
              <a:off x="0" y="2387"/>
              <a:ext cx="5759" cy="1932"/>
            </a:xfrm>
            <a:prstGeom prst="rect">
              <a:avLst/>
            </a:prstGeom>
            <a:noFill/>
            <a:ln w="9525">
              <a:noFill/>
              <a:round/>
              <a:headEnd/>
              <a:tailEnd/>
            </a:ln>
            <a:effectLst/>
          </p:spPr>
        </p:pic>
        <p:sp>
          <p:nvSpPr>
            <p:cNvPr id="30725" name="Text Box 5"/>
            <p:cNvSpPr txBox="1">
              <a:spLocks noChangeArrowheads="1"/>
            </p:cNvSpPr>
            <p:nvPr/>
          </p:nvSpPr>
          <p:spPr bwMode="auto">
            <a:xfrm>
              <a:off x="0" y="2387"/>
              <a:ext cx="5759" cy="1932"/>
            </a:xfrm>
            <a:prstGeom prst="rect">
              <a:avLst/>
            </a:prstGeom>
            <a:noFill/>
            <a:ln w="9525">
              <a:noFill/>
              <a:round/>
              <a:headEnd/>
              <a:tailEnd/>
            </a:ln>
            <a:effectLst/>
          </p:spPr>
          <p:txBody>
            <a:bodyPr wrap="none" anchor="ctr"/>
            <a:lstStyle/>
            <a:p>
              <a:endParaRPr lang="pt-BR"/>
            </a:p>
          </p:txBody>
        </p:sp>
      </p:grpSp>
      <p:sp>
        <p:nvSpPr>
          <p:cNvPr id="30726" name="Text Box 6"/>
          <p:cNvSpPr txBox="1">
            <a:spLocks noChangeArrowheads="1"/>
          </p:cNvSpPr>
          <p:nvPr/>
        </p:nvSpPr>
        <p:spPr bwMode="auto">
          <a:xfrm>
            <a:off x="539750" y="6338888"/>
            <a:ext cx="8001000" cy="520700"/>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Medidos desde a linha maior da declividade</a:t>
            </a:r>
          </a:p>
        </p:txBody>
      </p:sp>
      <p:sp>
        <p:nvSpPr>
          <p:cNvPr id="8" name="Text Box 7"/>
          <p:cNvSpPr txBox="1">
            <a:spLocks noChangeArrowheads="1"/>
          </p:cNvSpPr>
          <p:nvPr/>
        </p:nvSpPr>
        <p:spPr bwMode="auto">
          <a:xfrm>
            <a:off x="0" y="2643182"/>
            <a:ext cx="6215106" cy="1110177"/>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200" dirty="0" smtClean="0"/>
              <a:t>Art. 4º , V - as encostas ou partes destas com declividade superior a 45°, equivalente a 100% (cem por cento) na linha de maior declive; (Lei 12.651/12)</a:t>
            </a:r>
            <a:endParaRPr lang="pt-BR" sz="2200" dirty="0">
              <a:solidFill>
                <a:srgbClr val="FFFFFF"/>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13314"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13316"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smtClean="0">
                <a:solidFill>
                  <a:schemeClr val="tx1"/>
                </a:solidFill>
                <a:latin typeface="Arial" charset="0"/>
              </a:rPr>
              <a:t>ESPAÇOS ESPECIALMENTE PROTEGIDOS:</a:t>
            </a:r>
          </a:p>
          <a:p>
            <a:pPr algn="just">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chemeClr val="tx1"/>
              </a:solidFill>
              <a:latin typeface="Arial" charset="0"/>
            </a:endParaRPr>
          </a:p>
          <a:p>
            <a:pPr>
              <a:spcAft>
                <a:spcPts val="600"/>
              </a:spcAft>
              <a:buFont typeface="Arial" pitchFamily="34" charset="0"/>
              <a:buChar char="•"/>
            </a:pPr>
            <a:r>
              <a:rPr lang="pt-BR" dirty="0" smtClean="0">
                <a:solidFill>
                  <a:schemeClr val="tx1"/>
                </a:solidFill>
              </a:rPr>
              <a:t> </a:t>
            </a:r>
            <a:r>
              <a:rPr lang="pt-BR" b="1" dirty="0" smtClean="0">
                <a:solidFill>
                  <a:schemeClr val="tx1"/>
                </a:solidFill>
              </a:rPr>
              <a:t>Áreas de Preservação Permanente (APP);</a:t>
            </a:r>
          </a:p>
          <a:p>
            <a:pPr>
              <a:spcAft>
                <a:spcPts val="600"/>
              </a:spcAft>
              <a:buFont typeface="Arial" pitchFamily="34" charset="0"/>
              <a:buChar char="•"/>
            </a:pPr>
            <a:r>
              <a:rPr lang="pt-BR" b="1" dirty="0" smtClean="0">
                <a:solidFill>
                  <a:schemeClr val="tx1"/>
                </a:solidFill>
              </a:rPr>
              <a:t> Reserva Legal (RL);</a:t>
            </a:r>
          </a:p>
          <a:p>
            <a:pPr>
              <a:spcAft>
                <a:spcPts val="600"/>
              </a:spcAft>
              <a:buFont typeface="Arial" pitchFamily="34" charset="0"/>
              <a:buChar char="•"/>
            </a:pPr>
            <a:r>
              <a:rPr lang="pt-BR" b="1" dirty="0" smtClean="0">
                <a:solidFill>
                  <a:schemeClr val="tx1"/>
                </a:solidFill>
              </a:rPr>
              <a:t> Unidades </a:t>
            </a:r>
            <a:r>
              <a:rPr lang="pt-BR" b="1" dirty="0">
                <a:solidFill>
                  <a:schemeClr val="tx1"/>
                </a:solidFill>
              </a:rPr>
              <a:t>de </a:t>
            </a:r>
            <a:r>
              <a:rPr lang="pt-BR" b="1" dirty="0" smtClean="0">
                <a:solidFill>
                  <a:schemeClr val="tx1"/>
                </a:solidFill>
              </a:rPr>
              <a:t>Conservação (</a:t>
            </a:r>
            <a:r>
              <a:rPr lang="pt-BR" b="1" dirty="0" err="1" smtClean="0">
                <a:solidFill>
                  <a:schemeClr val="tx1"/>
                </a:solidFill>
              </a:rPr>
              <a:t>UCs</a:t>
            </a:r>
            <a:r>
              <a:rPr lang="pt-BR" b="1" dirty="0" smtClean="0">
                <a:solidFill>
                  <a:schemeClr val="tx1"/>
                </a:solidFill>
              </a:rPr>
              <a:t>);</a:t>
            </a:r>
          </a:p>
          <a:p>
            <a:pPr>
              <a:spcAft>
                <a:spcPts val="600"/>
              </a:spcAft>
              <a:buFont typeface="Arial" pitchFamily="34" charset="0"/>
              <a:buChar char="•"/>
            </a:pPr>
            <a:r>
              <a:rPr lang="pt-BR" b="1" dirty="0" smtClean="0">
                <a:solidFill>
                  <a:schemeClr val="tx1"/>
                </a:solidFill>
              </a:rPr>
              <a:t>Terras Indígenas (</a:t>
            </a:r>
            <a:r>
              <a:rPr lang="pt-BR" b="1" dirty="0" err="1" smtClean="0">
                <a:solidFill>
                  <a:schemeClr val="tx1"/>
                </a:solidFill>
              </a:rPr>
              <a:t>T.I.</a:t>
            </a:r>
            <a:r>
              <a:rPr lang="pt-BR" b="1" dirty="0" smtClean="0">
                <a:solidFill>
                  <a:schemeClr val="tx1"/>
                </a:solidFill>
              </a:rPr>
              <a:t>);</a:t>
            </a:r>
          </a:p>
          <a:p>
            <a:pPr>
              <a:spcAft>
                <a:spcPts val="600"/>
              </a:spcAft>
              <a:buFont typeface="Arial" pitchFamily="34" charset="0"/>
              <a:buChar char="•"/>
            </a:pPr>
            <a:r>
              <a:rPr lang="pt-BR" b="1" dirty="0" smtClean="0">
                <a:solidFill>
                  <a:schemeClr val="tx1"/>
                </a:solidFill>
              </a:rPr>
              <a:t> Terreno </a:t>
            </a:r>
            <a:r>
              <a:rPr lang="pt-BR" b="1" dirty="0">
                <a:solidFill>
                  <a:schemeClr val="tx1"/>
                </a:solidFill>
              </a:rPr>
              <a:t>de marinha </a:t>
            </a:r>
            <a:r>
              <a:rPr lang="pt-BR" b="1" dirty="0" smtClean="0">
                <a:solidFill>
                  <a:schemeClr val="tx1"/>
                </a:solidFill>
              </a:rPr>
              <a:t>e acrescidos;</a:t>
            </a:r>
          </a:p>
          <a:p>
            <a:pPr>
              <a:spcAft>
                <a:spcPts val="600"/>
              </a:spcAft>
              <a:buFont typeface="Arial" pitchFamily="34" charset="0"/>
              <a:buChar char="•"/>
            </a:pPr>
            <a:r>
              <a:rPr lang="pt-BR" b="1" dirty="0" smtClean="0">
                <a:solidFill>
                  <a:schemeClr val="tx1"/>
                </a:solidFill>
              </a:rPr>
              <a:t> Terrenos marginais;</a:t>
            </a:r>
          </a:p>
          <a:p>
            <a:pPr>
              <a:spcAft>
                <a:spcPts val="600"/>
              </a:spcAft>
              <a:buFont typeface="Arial" pitchFamily="34" charset="0"/>
              <a:buChar char="•"/>
            </a:pPr>
            <a:r>
              <a:rPr lang="pt-BR" b="1" dirty="0" smtClean="0">
                <a:solidFill>
                  <a:schemeClr val="tx1"/>
                </a:solidFill>
              </a:rPr>
              <a:t> Áreas de patrimônio nacional;</a:t>
            </a:r>
          </a:p>
          <a:p>
            <a:pPr>
              <a:spcAft>
                <a:spcPts val="600"/>
              </a:spcAft>
              <a:buFont typeface="Arial" pitchFamily="34" charset="0"/>
              <a:buChar char="•"/>
            </a:pPr>
            <a:r>
              <a:rPr lang="pt-BR" dirty="0">
                <a:solidFill>
                  <a:schemeClr val="tx1"/>
                </a:solidFill>
              </a:rPr>
              <a:t> </a:t>
            </a:r>
            <a:r>
              <a:rPr lang="pt-BR" dirty="0" smtClean="0">
                <a:solidFill>
                  <a:schemeClr val="tx1"/>
                </a:solidFill>
              </a:rPr>
              <a:t>Áreas tombadas;</a:t>
            </a:r>
          </a:p>
          <a:p>
            <a:pPr>
              <a:spcAft>
                <a:spcPts val="600"/>
              </a:spcAft>
              <a:buFont typeface="Arial" pitchFamily="34" charset="0"/>
              <a:buChar char="•"/>
            </a:pPr>
            <a:r>
              <a:rPr lang="pt-BR" dirty="0" smtClean="0">
                <a:solidFill>
                  <a:schemeClr val="tx1"/>
                </a:solidFill>
              </a:rPr>
              <a:t> Jardins botânicos;</a:t>
            </a:r>
          </a:p>
          <a:p>
            <a:pPr>
              <a:spcAft>
                <a:spcPts val="600"/>
              </a:spcAft>
              <a:buFont typeface="Arial" pitchFamily="34" charset="0"/>
              <a:buChar char="•"/>
            </a:pPr>
            <a:r>
              <a:rPr lang="pt-BR" dirty="0" smtClean="0">
                <a:solidFill>
                  <a:schemeClr val="tx1"/>
                </a:solidFill>
              </a:rPr>
              <a:t> Cavernas;</a:t>
            </a:r>
          </a:p>
          <a:p>
            <a:pPr>
              <a:spcAft>
                <a:spcPts val="600"/>
              </a:spcAft>
              <a:buFont typeface="Arial" pitchFamily="34" charset="0"/>
              <a:buChar char="•"/>
            </a:pPr>
            <a:r>
              <a:rPr lang="pt-BR" dirty="0" smtClean="0">
                <a:solidFill>
                  <a:schemeClr val="tx1"/>
                </a:solidFill>
              </a:rPr>
              <a:t> Sítios arqueológicos ...</a:t>
            </a:r>
            <a:endParaRPr lang="pt-BR" sz="1800" b="1" dirty="0">
              <a:solidFill>
                <a:schemeClr val="tx1"/>
              </a:solidFill>
            </a:endParaRP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a:srcRect/>
          <a:stretch>
            <a:fillRect/>
          </a:stretch>
        </p:blipFill>
        <p:spPr bwMode="auto">
          <a:xfrm>
            <a:off x="0" y="-1250950"/>
            <a:ext cx="9144000" cy="4914900"/>
          </a:xfrm>
          <a:prstGeom prst="rect">
            <a:avLst/>
          </a:prstGeom>
          <a:noFill/>
          <a:ln w="9525">
            <a:noFill/>
            <a:round/>
            <a:headEnd/>
            <a:tailEnd/>
          </a:ln>
          <a:effectLst/>
        </p:spPr>
      </p:pic>
      <p:sp>
        <p:nvSpPr>
          <p:cNvPr id="31746" name="Text Box 2"/>
          <p:cNvSpPr txBox="1">
            <a:spLocks noChangeArrowheads="1"/>
          </p:cNvSpPr>
          <p:nvPr/>
        </p:nvSpPr>
        <p:spPr bwMode="auto">
          <a:xfrm>
            <a:off x="457200" y="277813"/>
            <a:ext cx="8229600" cy="1143000"/>
          </a:xfrm>
          <a:prstGeom prst="rect">
            <a:avLst/>
          </a:prstGeom>
          <a:noFill/>
          <a:ln w="9525">
            <a:noFill/>
            <a:round/>
            <a:headEnd/>
            <a:tailEnd/>
          </a:ln>
          <a:effectLst/>
        </p:spPr>
        <p:txBody>
          <a:bodyPr lIns="90000" tIns="46800" rIns="90000" bIns="46800" anchor="ct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BORDAS DOS </a:t>
            </a:r>
            <a:r>
              <a:rPr lang="pt-BR" sz="2800" b="1" dirty="0">
                <a:solidFill>
                  <a:srgbClr val="996600"/>
                </a:solidFill>
                <a:effectLst>
                  <a:outerShdw blurRad="38100" dist="38100" dir="2700000" algn="tl">
                    <a:srgbClr val="000000"/>
                  </a:outerShdw>
                </a:effectLst>
                <a:latin typeface="Arial" charset="0"/>
              </a:rPr>
              <a:t>TABULEIROS </a:t>
            </a:r>
            <a:r>
              <a:rPr lang="pt-BR" sz="2800" b="1" dirty="0" smtClean="0">
                <a:solidFill>
                  <a:srgbClr val="996600"/>
                </a:solidFill>
                <a:effectLst>
                  <a:outerShdw blurRad="38100" dist="38100" dir="2700000" algn="tl">
                    <a:srgbClr val="000000"/>
                  </a:outerShdw>
                </a:effectLst>
                <a:latin typeface="Arial" charset="0"/>
              </a:rPr>
              <a:t>OU </a:t>
            </a:r>
            <a:r>
              <a:rPr lang="pt-BR" sz="2800" b="1" dirty="0">
                <a:solidFill>
                  <a:srgbClr val="996600"/>
                </a:solidFill>
                <a:effectLst>
                  <a:outerShdw blurRad="38100" dist="38100" dir="2700000" algn="tl">
                    <a:srgbClr val="000000"/>
                  </a:outerShdw>
                </a:effectLst>
                <a:latin typeface="Arial" charset="0"/>
              </a:rPr>
              <a:t>CHAPADAS</a:t>
            </a:r>
          </a:p>
        </p:txBody>
      </p:sp>
      <p:grpSp>
        <p:nvGrpSpPr>
          <p:cNvPr id="2" name="Group 3"/>
          <p:cNvGrpSpPr>
            <a:grpSpLocks/>
          </p:cNvGrpSpPr>
          <p:nvPr/>
        </p:nvGrpSpPr>
        <p:grpSpPr bwMode="auto">
          <a:xfrm>
            <a:off x="0" y="3571875"/>
            <a:ext cx="9140825" cy="3282950"/>
            <a:chOff x="0" y="2250"/>
            <a:chExt cx="5758" cy="2068"/>
          </a:xfrm>
        </p:grpSpPr>
        <p:pic>
          <p:nvPicPr>
            <p:cNvPr id="31748" name="Picture 4"/>
            <p:cNvPicPr>
              <a:picLocks noChangeAspect="1" noChangeArrowheads="1"/>
            </p:cNvPicPr>
            <p:nvPr/>
          </p:nvPicPr>
          <p:blipFill>
            <a:blip r:embed="rId4"/>
            <a:srcRect/>
            <a:stretch>
              <a:fillRect/>
            </a:stretch>
          </p:blipFill>
          <p:spPr bwMode="auto">
            <a:xfrm>
              <a:off x="0" y="2250"/>
              <a:ext cx="5759" cy="2069"/>
            </a:xfrm>
            <a:prstGeom prst="rect">
              <a:avLst/>
            </a:prstGeom>
            <a:noFill/>
            <a:ln w="9525">
              <a:noFill/>
              <a:round/>
              <a:headEnd/>
              <a:tailEnd/>
            </a:ln>
            <a:effectLst/>
          </p:spPr>
        </p:pic>
        <p:sp>
          <p:nvSpPr>
            <p:cNvPr id="31749" name="Text Box 5"/>
            <p:cNvSpPr txBox="1">
              <a:spLocks noChangeArrowheads="1"/>
            </p:cNvSpPr>
            <p:nvPr/>
          </p:nvSpPr>
          <p:spPr bwMode="auto">
            <a:xfrm>
              <a:off x="0" y="2250"/>
              <a:ext cx="5759" cy="2069"/>
            </a:xfrm>
            <a:prstGeom prst="rect">
              <a:avLst/>
            </a:prstGeom>
            <a:noFill/>
            <a:ln w="9525">
              <a:noFill/>
              <a:round/>
              <a:headEnd/>
              <a:tailEnd/>
            </a:ln>
            <a:effectLst/>
          </p:spPr>
          <p:txBody>
            <a:bodyPr wrap="none" anchor="ctr"/>
            <a:lstStyle/>
            <a:p>
              <a:endParaRPr lang="pt-BR"/>
            </a:p>
          </p:txBody>
        </p:sp>
      </p:grpSp>
      <p:sp>
        <p:nvSpPr>
          <p:cNvPr id="31750" name="Text Box 6"/>
          <p:cNvSpPr txBox="1">
            <a:spLocks noChangeArrowheads="1"/>
          </p:cNvSpPr>
          <p:nvPr/>
        </p:nvSpPr>
        <p:spPr bwMode="auto">
          <a:xfrm>
            <a:off x="0" y="5911850"/>
            <a:ext cx="9144000" cy="947738"/>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100 metros contados em linha horizontal a partir da ruptura da formação geológica</a:t>
            </a:r>
          </a:p>
        </p:txBody>
      </p:sp>
      <p:sp>
        <p:nvSpPr>
          <p:cNvPr id="8" name="Text Box 7"/>
          <p:cNvSpPr txBox="1">
            <a:spLocks noChangeArrowheads="1"/>
          </p:cNvSpPr>
          <p:nvPr/>
        </p:nvSpPr>
        <p:spPr bwMode="auto">
          <a:xfrm>
            <a:off x="214282" y="2357430"/>
            <a:ext cx="8929718" cy="1202510"/>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dirty="0" smtClean="0"/>
              <a:t>Art. 4º , VIII - as </a:t>
            </a:r>
            <a:r>
              <a:rPr lang="pt-BR" b="1" u="sng" dirty="0" smtClean="0"/>
              <a:t>bordas dos tabuleiros ou chapadas</a:t>
            </a:r>
            <a:r>
              <a:rPr lang="pt-BR" dirty="0" smtClean="0"/>
              <a:t>, até a linha de ruptura do relevo, em </a:t>
            </a:r>
            <a:r>
              <a:rPr lang="pt-BR" b="1" u="sng" dirty="0" smtClean="0"/>
              <a:t>faixa nunca inferior a 100 (cem) metros em projeções horizontais</a:t>
            </a:r>
            <a:r>
              <a:rPr lang="pt-BR" dirty="0" smtClean="0"/>
              <a:t>; (Lei 12.651/12)</a:t>
            </a:r>
            <a:endParaRPr lang="pt-BR" dirty="0">
              <a:solidFill>
                <a:srgbClr val="FFFFFF"/>
              </a:solidFill>
              <a:latin typeface="Tahoma" pitchFamily="34" charset="0"/>
            </a:endParaRPr>
          </a:p>
        </p:txBody>
      </p:sp>
      <p:sp>
        <p:nvSpPr>
          <p:cNvPr id="10" name="Fluxograma: Processo 9"/>
          <p:cNvSpPr/>
          <p:nvPr/>
        </p:nvSpPr>
        <p:spPr>
          <a:xfrm>
            <a:off x="2571736" y="3571876"/>
            <a:ext cx="2928958" cy="21431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smtClean="0"/>
              <a:t>Igual ou superior a 100 metros</a:t>
            </a:r>
            <a:endParaRPr lang="pt-BR" sz="140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4000" cy="6883814"/>
          </a:xfrm>
          <a:prstGeom prst="rect">
            <a:avLst/>
          </a:prstGeom>
          <a:noFill/>
          <a:ln w="9525">
            <a:noFill/>
            <a:miter lim="800000"/>
            <a:headEnd/>
            <a:tailEnd/>
          </a:ln>
          <a:effectLst/>
        </p:spPr>
      </p:pic>
      <p:cxnSp>
        <p:nvCxnSpPr>
          <p:cNvPr id="8" name="Conector reto 7"/>
          <p:cNvCxnSpPr/>
          <p:nvPr/>
        </p:nvCxnSpPr>
        <p:spPr>
          <a:xfrm>
            <a:off x="5286380" y="2428868"/>
            <a:ext cx="3000396"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ector reto 9"/>
          <p:cNvCxnSpPr/>
          <p:nvPr/>
        </p:nvCxnSpPr>
        <p:spPr>
          <a:xfrm rot="5400000">
            <a:off x="6107929" y="4679153"/>
            <a:ext cx="4357694" cy="1588"/>
          </a:xfrm>
          <a:prstGeom prst="line">
            <a:avLst/>
          </a:prstGeom>
        </p:spPr>
        <p:style>
          <a:lnRef idx="1">
            <a:schemeClr val="accent1"/>
          </a:lnRef>
          <a:fillRef idx="0">
            <a:schemeClr val="accent1"/>
          </a:fillRef>
          <a:effectRef idx="0">
            <a:schemeClr val="accent1"/>
          </a:effectRef>
          <a:fontRef idx="minor">
            <a:schemeClr val="tx1"/>
          </a:fontRef>
        </p:style>
      </p:cxnSp>
      <p:sp>
        <p:nvSpPr>
          <p:cNvPr id="11" name="CaixaDeTexto 10"/>
          <p:cNvSpPr txBox="1"/>
          <p:nvPr/>
        </p:nvSpPr>
        <p:spPr>
          <a:xfrm>
            <a:off x="6000760" y="2000240"/>
            <a:ext cx="2214578" cy="461665"/>
          </a:xfrm>
          <a:prstGeom prst="rect">
            <a:avLst/>
          </a:prstGeom>
          <a:noFill/>
        </p:spPr>
        <p:txBody>
          <a:bodyPr wrap="square" rtlCol="0">
            <a:spAutoFit/>
          </a:bodyPr>
          <a:lstStyle/>
          <a:p>
            <a:r>
              <a:rPr lang="pt-BR" dirty="0" smtClean="0"/>
              <a:t>Mínimo 100m</a:t>
            </a:r>
            <a:endParaRPr lang="pt-B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a:srcRect/>
          <a:stretch>
            <a:fillRect/>
          </a:stretch>
        </p:blipFill>
        <p:spPr bwMode="auto">
          <a:xfrm>
            <a:off x="0" y="0"/>
            <a:ext cx="9144000" cy="6902450"/>
          </a:xfrm>
          <a:prstGeom prst="rect">
            <a:avLst/>
          </a:prstGeom>
          <a:noFill/>
          <a:ln w="9525">
            <a:noFill/>
            <a:round/>
            <a:headEnd/>
            <a:tailEnd/>
          </a:ln>
          <a:effectLst/>
        </p:spPr>
      </p:pic>
      <p:sp>
        <p:nvSpPr>
          <p:cNvPr id="29698" name="Text Box 2"/>
          <p:cNvSpPr txBox="1">
            <a:spLocks noChangeArrowheads="1"/>
          </p:cNvSpPr>
          <p:nvPr/>
        </p:nvSpPr>
        <p:spPr bwMode="auto">
          <a:xfrm>
            <a:off x="457200" y="277813"/>
            <a:ext cx="822960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a:solidFill>
                  <a:srgbClr val="996600"/>
                </a:solidFill>
                <a:effectLst>
                  <a:outerShdw blurRad="38100" dist="38100" dir="2700000" algn="tl">
                    <a:srgbClr val="000000"/>
                  </a:outerShdw>
                </a:effectLst>
                <a:latin typeface="Arial" charset="0"/>
              </a:rPr>
              <a:t>TOPOS DE MORROS E MONTANHAS, CONJUNTO DE CUMES DE MONTANHAS</a:t>
            </a:r>
          </a:p>
        </p:txBody>
      </p:sp>
      <p:grpSp>
        <p:nvGrpSpPr>
          <p:cNvPr id="2" name="Group 3"/>
          <p:cNvGrpSpPr>
            <a:grpSpLocks/>
          </p:cNvGrpSpPr>
          <p:nvPr/>
        </p:nvGrpSpPr>
        <p:grpSpPr bwMode="auto">
          <a:xfrm>
            <a:off x="0" y="3714750"/>
            <a:ext cx="9172575" cy="3140075"/>
            <a:chOff x="0" y="2340"/>
            <a:chExt cx="5778" cy="1978"/>
          </a:xfrm>
        </p:grpSpPr>
        <p:pic>
          <p:nvPicPr>
            <p:cNvPr id="29700" name="Picture 4"/>
            <p:cNvPicPr>
              <a:picLocks noChangeAspect="1" noChangeArrowheads="1"/>
            </p:cNvPicPr>
            <p:nvPr/>
          </p:nvPicPr>
          <p:blipFill>
            <a:blip r:embed="rId4"/>
            <a:srcRect/>
            <a:stretch>
              <a:fillRect/>
            </a:stretch>
          </p:blipFill>
          <p:spPr bwMode="auto">
            <a:xfrm>
              <a:off x="0" y="2340"/>
              <a:ext cx="5779" cy="1979"/>
            </a:xfrm>
            <a:prstGeom prst="rect">
              <a:avLst/>
            </a:prstGeom>
            <a:noFill/>
            <a:ln w="9525">
              <a:noFill/>
              <a:round/>
              <a:headEnd/>
              <a:tailEnd/>
            </a:ln>
            <a:effectLst/>
          </p:spPr>
        </p:pic>
        <p:sp>
          <p:nvSpPr>
            <p:cNvPr id="29701" name="Text Box 5"/>
            <p:cNvSpPr txBox="1">
              <a:spLocks noChangeArrowheads="1"/>
            </p:cNvSpPr>
            <p:nvPr/>
          </p:nvSpPr>
          <p:spPr bwMode="auto">
            <a:xfrm>
              <a:off x="0" y="2340"/>
              <a:ext cx="5779" cy="1979"/>
            </a:xfrm>
            <a:prstGeom prst="rect">
              <a:avLst/>
            </a:prstGeom>
            <a:noFill/>
            <a:ln w="9525">
              <a:noFill/>
              <a:round/>
              <a:headEnd/>
              <a:tailEnd/>
            </a:ln>
            <a:effectLst/>
          </p:spPr>
          <p:txBody>
            <a:bodyPr wrap="none" anchor="ctr"/>
            <a:lstStyle/>
            <a:p>
              <a:endParaRPr lang="pt-BR"/>
            </a:p>
          </p:txBody>
        </p:sp>
      </p:grpSp>
      <p:sp>
        <p:nvSpPr>
          <p:cNvPr id="29702" name="Text Box 6"/>
          <p:cNvSpPr txBox="1">
            <a:spLocks noChangeArrowheads="1"/>
          </p:cNvSpPr>
          <p:nvPr/>
        </p:nvSpPr>
        <p:spPr bwMode="auto">
          <a:xfrm>
            <a:off x="971550" y="6338888"/>
            <a:ext cx="7858125" cy="520700"/>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Medidos a partir dos 2/3 da base para cima</a:t>
            </a:r>
          </a:p>
        </p:txBody>
      </p:sp>
      <p:sp>
        <p:nvSpPr>
          <p:cNvPr id="29703" name="Text Box 7"/>
          <p:cNvSpPr txBox="1">
            <a:spLocks noChangeArrowheads="1"/>
          </p:cNvSpPr>
          <p:nvPr/>
        </p:nvSpPr>
        <p:spPr bwMode="auto">
          <a:xfrm>
            <a:off x="0" y="1857364"/>
            <a:ext cx="9144000" cy="1971951"/>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000" dirty="0" smtClean="0">
                <a:solidFill>
                  <a:schemeClr val="tx1"/>
                </a:solidFill>
              </a:rPr>
              <a:t>Art. 4º , IX - no topo de morros, montes, montanhas e serras, com </a:t>
            </a:r>
            <a:r>
              <a:rPr lang="pt-BR" sz="2000" b="1" u="sng" dirty="0" smtClean="0">
                <a:solidFill>
                  <a:schemeClr val="tx1"/>
                </a:solidFill>
              </a:rPr>
              <a:t>altura mínima de 100 (cem) metros</a:t>
            </a:r>
            <a:r>
              <a:rPr lang="pt-BR" sz="2000" dirty="0" smtClean="0">
                <a:solidFill>
                  <a:schemeClr val="tx1"/>
                </a:solidFill>
              </a:rPr>
              <a:t> e </a:t>
            </a:r>
            <a:r>
              <a:rPr lang="pt-BR" sz="2000" b="1" u="sng" dirty="0" smtClean="0">
                <a:solidFill>
                  <a:schemeClr val="tx1"/>
                </a:solidFill>
              </a:rPr>
              <a:t>inclinação média maior que 25°</a:t>
            </a:r>
            <a:r>
              <a:rPr lang="pt-BR" sz="2000" dirty="0" smtClean="0">
                <a:solidFill>
                  <a:schemeClr val="tx1"/>
                </a:solidFill>
              </a:rPr>
              <a:t>, as áreas delimitadas a partir da curva de nível correspondente a </a:t>
            </a:r>
            <a:r>
              <a:rPr lang="pt-BR" sz="2000" b="1" u="sng" dirty="0" smtClean="0">
                <a:solidFill>
                  <a:schemeClr val="tx1"/>
                </a:solidFill>
              </a:rPr>
              <a:t>2/3 (dois terços) da altura mínima</a:t>
            </a:r>
            <a:r>
              <a:rPr lang="pt-BR" sz="2000" dirty="0" smtClean="0">
                <a:solidFill>
                  <a:schemeClr val="tx1"/>
                </a:solidFill>
              </a:rPr>
              <a:t> da elevação sempre em relação à base, sendo esta definida pelo plano horizontal determinado por planície ou espelho d’água adjacente ou, nos relevos ondulados, pela cota do ponto de sela mais próximo da elevação; (Lei 12.651/12)</a:t>
            </a:r>
            <a:endParaRPr lang="pt-BR" sz="2000" dirty="0">
              <a:solidFill>
                <a:schemeClr val="tx1"/>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3"/>
          <a:srcRect/>
          <a:stretch>
            <a:fillRect/>
          </a:stretch>
        </p:blipFill>
        <p:spPr bwMode="auto">
          <a:xfrm>
            <a:off x="0" y="0"/>
            <a:ext cx="9144000" cy="3375025"/>
          </a:xfrm>
          <a:prstGeom prst="rect">
            <a:avLst/>
          </a:prstGeom>
          <a:noFill/>
          <a:ln w="9525">
            <a:noFill/>
            <a:round/>
            <a:headEnd/>
            <a:tailEnd/>
          </a:ln>
          <a:effectLst/>
        </p:spPr>
      </p:pic>
      <p:sp>
        <p:nvSpPr>
          <p:cNvPr id="28674" name="Text Box 2"/>
          <p:cNvSpPr txBox="1">
            <a:spLocks noChangeArrowheads="1"/>
          </p:cNvSpPr>
          <p:nvPr/>
        </p:nvSpPr>
        <p:spPr bwMode="auto">
          <a:xfrm>
            <a:off x="428625" y="285750"/>
            <a:ext cx="8229600" cy="1143000"/>
          </a:xfrm>
          <a:prstGeom prst="rect">
            <a:avLst/>
          </a:prstGeom>
          <a:no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smtClean="0">
                <a:solidFill>
                  <a:srgbClr val="996600"/>
                </a:solidFill>
                <a:effectLst>
                  <a:outerShdw blurRad="38100" dist="38100" dir="2700000" algn="tl">
                    <a:srgbClr val="000000"/>
                  </a:outerShdw>
                </a:effectLst>
                <a:latin typeface="Arial" charset="0"/>
              </a:rPr>
              <a:t>VEREDAS</a:t>
            </a:r>
            <a:endParaRPr lang="pt-BR" sz="3200" b="1" dirty="0">
              <a:solidFill>
                <a:srgbClr val="996600"/>
              </a:solidFill>
              <a:effectLst>
                <a:outerShdw blurRad="38100" dist="38100" dir="2700000" algn="tl">
                  <a:srgbClr val="000000"/>
                </a:outerShdw>
              </a:effectLst>
              <a:latin typeface="Arial" charset="0"/>
            </a:endParaRPr>
          </a:p>
        </p:txBody>
      </p:sp>
      <p:grpSp>
        <p:nvGrpSpPr>
          <p:cNvPr id="2" name="Group 3"/>
          <p:cNvGrpSpPr>
            <a:grpSpLocks/>
          </p:cNvGrpSpPr>
          <p:nvPr/>
        </p:nvGrpSpPr>
        <p:grpSpPr bwMode="auto">
          <a:xfrm>
            <a:off x="0" y="3357563"/>
            <a:ext cx="9140825" cy="3497262"/>
            <a:chOff x="0" y="2115"/>
            <a:chExt cx="5758" cy="2203"/>
          </a:xfrm>
        </p:grpSpPr>
        <p:pic>
          <p:nvPicPr>
            <p:cNvPr id="28676" name="Picture 4"/>
            <p:cNvPicPr>
              <a:picLocks noChangeAspect="1" noChangeArrowheads="1"/>
            </p:cNvPicPr>
            <p:nvPr/>
          </p:nvPicPr>
          <p:blipFill>
            <a:blip r:embed="rId4"/>
            <a:srcRect/>
            <a:stretch>
              <a:fillRect/>
            </a:stretch>
          </p:blipFill>
          <p:spPr bwMode="auto">
            <a:xfrm>
              <a:off x="0" y="2115"/>
              <a:ext cx="5759" cy="2204"/>
            </a:xfrm>
            <a:prstGeom prst="rect">
              <a:avLst/>
            </a:prstGeom>
            <a:noFill/>
            <a:ln w="9525">
              <a:noFill/>
              <a:round/>
              <a:headEnd/>
              <a:tailEnd/>
            </a:ln>
            <a:effectLst/>
          </p:spPr>
        </p:pic>
        <p:sp>
          <p:nvSpPr>
            <p:cNvPr id="28677" name="Text Box 5"/>
            <p:cNvSpPr txBox="1">
              <a:spLocks noChangeArrowheads="1"/>
            </p:cNvSpPr>
            <p:nvPr/>
          </p:nvSpPr>
          <p:spPr bwMode="auto">
            <a:xfrm>
              <a:off x="0" y="2115"/>
              <a:ext cx="5759" cy="2204"/>
            </a:xfrm>
            <a:prstGeom prst="rect">
              <a:avLst/>
            </a:prstGeom>
            <a:noFill/>
            <a:ln w="9525">
              <a:noFill/>
              <a:round/>
              <a:headEnd/>
              <a:tailEnd/>
            </a:ln>
            <a:effectLst/>
          </p:spPr>
          <p:txBody>
            <a:bodyPr wrap="none" anchor="ctr"/>
            <a:lstStyle/>
            <a:p>
              <a:endParaRPr lang="pt-BR"/>
            </a:p>
          </p:txBody>
        </p:sp>
      </p:grpSp>
      <p:sp>
        <p:nvSpPr>
          <p:cNvPr id="8" name="Text Box 7"/>
          <p:cNvSpPr txBox="1">
            <a:spLocks noChangeArrowheads="1"/>
          </p:cNvSpPr>
          <p:nvPr/>
        </p:nvSpPr>
        <p:spPr bwMode="auto">
          <a:xfrm>
            <a:off x="2786050" y="3429000"/>
            <a:ext cx="3500462" cy="2390014"/>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000" dirty="0" smtClean="0">
                <a:solidFill>
                  <a:schemeClr val="tx1"/>
                </a:solidFill>
              </a:rPr>
              <a:t>Art. 4º , XI – em </a:t>
            </a:r>
            <a:r>
              <a:rPr lang="pt-BR" sz="2000" b="1" u="sng" dirty="0" smtClean="0">
                <a:solidFill>
                  <a:schemeClr val="tx1"/>
                </a:solidFill>
              </a:rPr>
              <a:t>veredas</a:t>
            </a:r>
            <a:r>
              <a:rPr lang="pt-BR" sz="2000" dirty="0" smtClean="0">
                <a:solidFill>
                  <a:schemeClr val="tx1"/>
                </a:solidFill>
              </a:rPr>
              <a:t>, a faixa marginal, em projeção horizontal, com </a:t>
            </a:r>
            <a:r>
              <a:rPr lang="pt-BR" sz="2000" b="1" u="sng" dirty="0" smtClean="0">
                <a:solidFill>
                  <a:schemeClr val="tx1"/>
                </a:solidFill>
              </a:rPr>
              <a:t>largura mínima de 50 (</a:t>
            </a:r>
            <a:r>
              <a:rPr lang="pt-BR" sz="2000" b="1" u="sng" dirty="0" err="1" smtClean="0">
                <a:solidFill>
                  <a:schemeClr val="tx1"/>
                </a:solidFill>
              </a:rPr>
              <a:t>cinquenta</a:t>
            </a:r>
            <a:r>
              <a:rPr lang="pt-BR" sz="2000" b="1" u="sng" dirty="0" smtClean="0">
                <a:solidFill>
                  <a:schemeClr val="tx1"/>
                </a:solidFill>
              </a:rPr>
              <a:t>) metros</a:t>
            </a:r>
            <a:r>
              <a:rPr lang="pt-BR" sz="2000" dirty="0" smtClean="0">
                <a:solidFill>
                  <a:schemeClr val="tx1"/>
                </a:solidFill>
              </a:rPr>
              <a:t>, a partir do limite do espaço brejoso e encharcado.</a:t>
            </a: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000" dirty="0" smtClean="0">
                <a:solidFill>
                  <a:schemeClr val="tx1"/>
                </a:solidFill>
              </a:rPr>
              <a:t>				      (Lei 12.651/12)</a:t>
            </a:r>
            <a:endParaRPr lang="pt-BR" sz="2000" dirty="0">
              <a:solidFill>
                <a:schemeClr val="tx1"/>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srcRect/>
          <a:stretch>
            <a:fillRect/>
          </a:stretch>
        </p:blipFill>
        <p:spPr bwMode="auto">
          <a:xfrm>
            <a:off x="0" y="0"/>
            <a:ext cx="9178751" cy="6858000"/>
          </a:xfrm>
          <a:prstGeom prst="rect">
            <a:avLst/>
          </a:prstGeom>
          <a:noFill/>
          <a:ln w="9525">
            <a:noFill/>
            <a:miter lim="800000"/>
            <a:headEnd/>
            <a:tailEnd/>
          </a:ln>
          <a:effectLst/>
        </p:spPr>
      </p:pic>
      <p:sp>
        <p:nvSpPr>
          <p:cNvPr id="8" name="Text Box 7"/>
          <p:cNvSpPr txBox="1">
            <a:spLocks noChangeArrowheads="1"/>
          </p:cNvSpPr>
          <p:nvPr/>
        </p:nvSpPr>
        <p:spPr bwMode="auto">
          <a:xfrm>
            <a:off x="4429124" y="5532380"/>
            <a:ext cx="4714876" cy="1325620"/>
          </a:xfrm>
          <a:prstGeom prst="rect">
            <a:avLst/>
          </a:prstGeom>
          <a:noFill/>
          <a:ln w="9525">
            <a:noFill/>
            <a:round/>
            <a:headEnd/>
            <a:tailEnd/>
          </a:ln>
          <a:effectLst/>
        </p:spPr>
        <p:txBody>
          <a:bodyPr wrap="square" lIns="90000" tIns="46800" rIns="90000" bIns="46800">
            <a:spAutoFit/>
          </a:bodyPr>
          <a:lstStyle/>
          <a:p>
            <a:r>
              <a:rPr lang="pt-BR" sz="2000" dirty="0" smtClean="0"/>
              <a:t>Art. 4º [...]</a:t>
            </a:r>
          </a:p>
          <a:p>
            <a:r>
              <a:rPr lang="pt-BR" sz="2000" dirty="0" smtClean="0"/>
              <a:t>X - as áreas em altitude superior a 1.800 (mil e oitocentos) metros, qualquer que seja a vegetação;                         (Lei 12.651/12)</a:t>
            </a:r>
            <a:endParaRPr lang="pt-BR" sz="2000" dirty="0">
              <a:latin typeface="Tahoma" pitchFamily="34" charset="0"/>
            </a:endParaRPr>
          </a:p>
        </p:txBody>
      </p:sp>
      <p:sp>
        <p:nvSpPr>
          <p:cNvPr id="10" name="Text Box 2"/>
          <p:cNvSpPr txBox="1">
            <a:spLocks noChangeArrowheads="1"/>
          </p:cNvSpPr>
          <p:nvPr/>
        </p:nvSpPr>
        <p:spPr bwMode="auto">
          <a:xfrm>
            <a:off x="0" y="277813"/>
            <a:ext cx="9144000" cy="1143000"/>
          </a:xfrm>
          <a:prstGeom prst="rect">
            <a:avLst/>
          </a:prstGeom>
          <a:no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ÁREAS EM ALTITUDE SUPERIOR A 1800  METROS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grpSp>
        <p:nvGrpSpPr>
          <p:cNvPr id="32770" name="Group 2"/>
          <p:cNvGrpSpPr>
            <a:grpSpLocks/>
          </p:cNvGrpSpPr>
          <p:nvPr/>
        </p:nvGrpSpPr>
        <p:grpSpPr bwMode="auto">
          <a:xfrm>
            <a:off x="1657350" y="2170113"/>
            <a:ext cx="5980113" cy="2022475"/>
            <a:chOff x="1044" y="1367"/>
            <a:chExt cx="3767" cy="1274"/>
          </a:xfrm>
        </p:grpSpPr>
        <p:pic>
          <p:nvPicPr>
            <p:cNvPr id="32771" name="Picture 3"/>
            <p:cNvPicPr>
              <a:picLocks noChangeAspect="1" noChangeArrowheads="1"/>
            </p:cNvPicPr>
            <p:nvPr/>
          </p:nvPicPr>
          <p:blipFill>
            <a:blip r:embed="rId4"/>
            <a:srcRect/>
            <a:stretch>
              <a:fillRect/>
            </a:stretch>
          </p:blipFill>
          <p:spPr bwMode="auto">
            <a:xfrm>
              <a:off x="1044" y="1367"/>
              <a:ext cx="3768" cy="1275"/>
            </a:xfrm>
            <a:prstGeom prst="rect">
              <a:avLst/>
            </a:prstGeom>
            <a:noFill/>
            <a:ln w="9525">
              <a:noFill/>
              <a:round/>
              <a:headEnd/>
              <a:tailEnd/>
            </a:ln>
            <a:effectLst/>
          </p:spPr>
        </p:pic>
        <p:sp>
          <p:nvSpPr>
            <p:cNvPr id="32772" name="Text Box 4"/>
            <p:cNvSpPr txBox="1">
              <a:spLocks noChangeArrowheads="1"/>
            </p:cNvSpPr>
            <p:nvPr/>
          </p:nvSpPr>
          <p:spPr bwMode="auto">
            <a:xfrm>
              <a:off x="1066" y="1389"/>
              <a:ext cx="3718" cy="1225"/>
            </a:xfrm>
            <a:prstGeom prst="rect">
              <a:avLst/>
            </a:prstGeom>
            <a:noFill/>
            <a:ln w="9525">
              <a:noFill/>
              <a:round/>
              <a:headEnd/>
              <a:tailEnd/>
            </a:ln>
            <a:effectLst/>
          </p:spPr>
          <p:txBody>
            <a:bodyPr lIns="90000" tIns="46800" rIns="90000" bIns="46800"/>
            <a:lstStyle/>
            <a:p>
              <a:pPr algn="ctr">
                <a:lnSpc>
                  <a:spcPct val="90000"/>
                </a:lnSpc>
                <a:spcBef>
                  <a:spcPts val="9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pt-BR" sz="3600" b="1" dirty="0">
                <a:solidFill>
                  <a:srgbClr val="996600"/>
                </a:solidFill>
                <a:effectLst>
                  <a:outerShdw blurRad="38100" dist="38100" dir="2700000" algn="tl">
                    <a:srgbClr val="000000"/>
                  </a:outerShdw>
                </a:effectLst>
                <a:latin typeface="Tahoma" pitchFamily="34" charset="0"/>
              </a:endParaRPr>
            </a:p>
            <a:p>
              <a:pPr algn="ctr">
                <a:lnSpc>
                  <a:spcPct val="90000"/>
                </a:lnSpc>
                <a:spcBef>
                  <a:spcPts val="9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pt-BR" sz="3600" b="1" dirty="0" smtClean="0">
                  <a:solidFill>
                    <a:srgbClr val="996600"/>
                  </a:solidFill>
                  <a:effectLst>
                    <a:outerShdw blurRad="38100" dist="38100" dir="2700000" algn="tl">
                      <a:srgbClr val="000000"/>
                    </a:outerShdw>
                  </a:effectLst>
                  <a:latin typeface="Tahoma" pitchFamily="34" charset="0"/>
                </a:rPr>
                <a:t>2. RESERVA </a:t>
              </a:r>
              <a:r>
                <a:rPr lang="pt-BR" sz="3600" b="1" dirty="0">
                  <a:solidFill>
                    <a:srgbClr val="996600"/>
                  </a:solidFill>
                  <a:effectLst>
                    <a:outerShdw blurRad="38100" dist="38100" dir="2700000" algn="tl">
                      <a:srgbClr val="000000"/>
                    </a:outerShdw>
                  </a:effectLst>
                  <a:latin typeface="Tahoma" pitchFamily="34" charset="0"/>
                </a:rPr>
                <a:t>LEGAL</a:t>
              </a:r>
            </a:p>
          </p:txBody>
        </p:sp>
      </p:gr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611188" y="1557338"/>
            <a:ext cx="7993062" cy="4967287"/>
          </a:xfrm>
          <a:prstGeom prst="rect">
            <a:avLst/>
          </a:prstGeom>
          <a:solidFill>
            <a:srgbClr val="808000">
              <a:alpha val="45999"/>
            </a:srgbClr>
          </a:solidFill>
          <a:ln w="9525">
            <a:noFill/>
            <a:round/>
            <a:headEnd/>
            <a:tailEnd/>
          </a:ln>
          <a:effectLst/>
        </p:spPr>
        <p:txBody>
          <a:bodyPr lIns="90000" tIns="46800" rIns="90000" bIns="46800"/>
          <a:lstStyle/>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1200">
                <a:solidFill>
                  <a:srgbClr val="FFFFFF"/>
                </a:solidFill>
                <a:effectLst>
                  <a:outerShdw blurRad="38100" dist="38100" dir="2700000" algn="tl">
                    <a:srgbClr val="000000"/>
                  </a:outerShdw>
                </a:effectLst>
                <a:latin typeface="Tahoma" pitchFamily="34" charset="0"/>
              </a:rPr>
              <a:t>	</a:t>
            </a:r>
            <a:r>
              <a:rPr lang="pt-BR" sz="2000" b="1">
                <a:solidFill>
                  <a:srgbClr val="FFFFFF"/>
                </a:solidFill>
                <a:effectLst>
                  <a:outerShdw blurRad="38100" dist="38100" dir="2700000" algn="tl">
                    <a:srgbClr val="000000"/>
                  </a:outerShdw>
                </a:effectLst>
                <a:latin typeface="Tahoma" pitchFamily="34" charset="0"/>
              </a:rPr>
              <a:t>Art. 1° As florestas existentes no território nacional e as demais formas de vegetação, reconhecidas de utilidade às terras que revestem, são bens de interesse comum a todos os habitantes do País, exercendo-se os direitos de propriedade, com as limitações que a legislação em geral e especialmente esta Lei estabelecem.</a:t>
            </a: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b="1">
              <a:solidFill>
                <a:srgbClr val="FFFFFF"/>
              </a:solidFill>
              <a:effectLst>
                <a:outerShdw blurRad="38100" dist="38100" dir="2700000" algn="tl">
                  <a:srgbClr val="000000"/>
                </a:outerShdw>
              </a:effectLst>
              <a:latin typeface="Tahoma" pitchFamily="34" charset="0"/>
            </a:endParaRP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 2</a:t>
            </a:r>
            <a:r>
              <a:rPr lang="pt-BR" sz="2000" b="1" u="sng">
                <a:solidFill>
                  <a:srgbClr val="FFFFFF"/>
                </a:solidFill>
                <a:effectLst>
                  <a:outerShdw blurRad="38100" dist="38100" dir="2700000" algn="tl">
                    <a:srgbClr val="000000"/>
                  </a:outerShdw>
                </a:effectLst>
                <a:latin typeface="Tahoma" pitchFamily="34" charset="0"/>
              </a:rPr>
              <a:t>o</a:t>
            </a:r>
            <a:r>
              <a:rPr lang="pt-BR" sz="2000" b="1">
                <a:solidFill>
                  <a:srgbClr val="FFFFFF"/>
                </a:solidFill>
                <a:effectLst>
                  <a:outerShdw blurRad="38100" dist="38100" dir="2700000" algn="tl">
                    <a:srgbClr val="000000"/>
                  </a:outerShdw>
                </a:effectLst>
                <a:latin typeface="Tahoma" pitchFamily="34" charset="0"/>
              </a:rPr>
              <a:t>  Para os efeitos deste Código, entende-se por:</a:t>
            </a: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b="1">
              <a:solidFill>
                <a:srgbClr val="FFFFFF"/>
              </a:solidFill>
              <a:effectLst>
                <a:outerShdw blurRad="38100" dist="38100" dir="2700000" algn="tl">
                  <a:srgbClr val="000000"/>
                </a:outerShdw>
              </a:effectLst>
              <a:latin typeface="Tahoma" pitchFamily="34" charset="0"/>
            </a:endParaRP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III - </a:t>
            </a:r>
            <a:r>
              <a:rPr lang="pt-BR" sz="2000" b="1" u="sng">
                <a:solidFill>
                  <a:srgbClr val="FFFFFF"/>
                </a:solidFill>
                <a:effectLst>
                  <a:outerShdw blurRad="38100" dist="38100" dir="2700000" algn="tl">
                    <a:srgbClr val="000000"/>
                  </a:outerShdw>
                </a:effectLst>
                <a:latin typeface="Tahoma" pitchFamily="34" charset="0"/>
              </a:rPr>
              <a:t>Reserva Legal</a:t>
            </a:r>
            <a:r>
              <a:rPr lang="pt-BR" sz="2000" b="1">
                <a:solidFill>
                  <a:srgbClr val="FFFFFF"/>
                </a:solidFill>
                <a:effectLst>
                  <a:outerShdw blurRad="38100" dist="38100" dir="2700000" algn="tl">
                    <a:srgbClr val="000000"/>
                  </a:outerShdw>
                </a:effectLst>
                <a:latin typeface="Tahoma" pitchFamily="34" charset="0"/>
              </a:rPr>
              <a:t>: </a:t>
            </a:r>
            <a:r>
              <a:rPr lang="pt-BR" sz="2000" b="1" u="sng">
                <a:solidFill>
                  <a:srgbClr val="FFFFFF"/>
                </a:solidFill>
                <a:effectLst>
                  <a:outerShdw blurRad="38100" dist="38100" dir="2700000" algn="tl">
                    <a:srgbClr val="000000"/>
                  </a:outerShdw>
                </a:effectLst>
                <a:latin typeface="Tahoma" pitchFamily="34" charset="0"/>
              </a:rPr>
              <a:t>área</a:t>
            </a:r>
            <a:r>
              <a:rPr lang="pt-BR" sz="2000" b="1">
                <a:solidFill>
                  <a:srgbClr val="FFFFFF"/>
                </a:solidFill>
                <a:effectLst>
                  <a:outerShdw blurRad="38100" dist="38100" dir="2700000" algn="tl">
                    <a:srgbClr val="000000"/>
                  </a:outerShdw>
                </a:effectLst>
                <a:latin typeface="Tahoma" pitchFamily="34" charset="0"/>
              </a:rPr>
              <a:t> localizada no interior de uma </a:t>
            </a:r>
            <a:r>
              <a:rPr lang="pt-BR" sz="2000" b="1" u="sng">
                <a:solidFill>
                  <a:srgbClr val="FFFFFF"/>
                </a:solidFill>
                <a:effectLst>
                  <a:outerShdw blurRad="38100" dist="38100" dir="2700000" algn="tl">
                    <a:srgbClr val="000000"/>
                  </a:outerShdw>
                </a:effectLst>
                <a:latin typeface="Tahoma" pitchFamily="34" charset="0"/>
              </a:rPr>
              <a:t>propriedade ou posse rura</a:t>
            </a:r>
            <a:r>
              <a:rPr lang="pt-BR" sz="2000" b="1">
                <a:solidFill>
                  <a:srgbClr val="FFFFFF"/>
                </a:solidFill>
                <a:effectLst>
                  <a:outerShdw blurRad="38100" dist="38100" dir="2700000" algn="tl">
                    <a:srgbClr val="000000"/>
                  </a:outerShdw>
                </a:effectLst>
                <a:latin typeface="Tahoma" pitchFamily="34" charset="0"/>
              </a:rPr>
              <a:t>l, </a:t>
            </a:r>
            <a:r>
              <a:rPr lang="pt-BR" sz="2000" b="1" u="sng">
                <a:solidFill>
                  <a:srgbClr val="FFFFFF"/>
                </a:solidFill>
                <a:effectLst>
                  <a:outerShdw blurRad="38100" dist="38100" dir="2700000" algn="tl">
                    <a:srgbClr val="000000"/>
                  </a:outerShdw>
                </a:effectLst>
                <a:latin typeface="Tahoma" pitchFamily="34" charset="0"/>
              </a:rPr>
              <a:t>excetuada a de preservação permanente</a:t>
            </a:r>
            <a:r>
              <a:rPr lang="pt-BR" sz="2000" b="1">
                <a:solidFill>
                  <a:srgbClr val="FFFFFF"/>
                </a:solidFill>
                <a:effectLst>
                  <a:outerShdw blurRad="38100" dist="38100" dir="2700000" algn="tl">
                    <a:srgbClr val="000000"/>
                  </a:outerShdw>
                </a:effectLst>
                <a:latin typeface="Tahoma" pitchFamily="34" charset="0"/>
              </a:rPr>
              <a:t>, necessária ao uso sustentável dos recursos naturais, à conservação e reabilitação dos processos ecológicos, à conservação da biodiversidade e ao abrigo e proteção de fauna e flora nativas;</a:t>
            </a:r>
          </a:p>
        </p:txBody>
      </p:sp>
      <p:sp>
        <p:nvSpPr>
          <p:cNvPr id="33795" name="Rectangle 3"/>
          <p:cNvSpPr>
            <a:spLocks noChangeArrowheads="1"/>
          </p:cNvSpPr>
          <p:nvPr/>
        </p:nvSpPr>
        <p:spPr bwMode="auto">
          <a:xfrm>
            <a:off x="1476375" y="188913"/>
            <a:ext cx="6337300" cy="908050"/>
          </a:xfrm>
          <a:prstGeom prst="rect">
            <a:avLst/>
          </a:prstGeom>
          <a:solidFill>
            <a:srgbClr val="808000">
              <a:alpha val="57999"/>
            </a:srgbClr>
          </a:solidFill>
          <a:ln w="9525">
            <a:noFill/>
            <a:round/>
            <a:headEnd/>
            <a:tailEnd/>
          </a:ln>
          <a:effectLst/>
        </p:spPr>
        <p:txBody>
          <a:bodyPr lIns="90000" tIns="46800" rIns="90000" bIns="46800">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a:solidFill>
                  <a:srgbClr val="FFFFFF"/>
                </a:solidFill>
                <a:effectLst>
                  <a:outerShdw blurRad="38100" dist="38100" dir="2700000" algn="tl">
                    <a:srgbClr val="000000"/>
                  </a:outerShdw>
                </a:effectLst>
                <a:latin typeface="Arial" charset="0"/>
              </a:rPr>
              <a:t>CONCEITO DE RESERVA LEGAL</a:t>
            </a:r>
          </a:p>
          <a:p>
            <a:pPr algn="ctr">
              <a:lnSpc>
                <a:spcPct val="90000"/>
              </a:lnSpc>
              <a:spcBef>
                <a:spcPts val="350"/>
              </a:spcBef>
              <a:buClr>
                <a:srgbClr val="FFFFFF"/>
              </a:buClr>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400" b="1">
                <a:solidFill>
                  <a:srgbClr val="FFFFFF"/>
                </a:solidFill>
                <a:effectLst>
                  <a:outerShdw blurRad="38100" dist="38100" dir="2700000" algn="tl">
                    <a:srgbClr val="000000"/>
                  </a:outerShdw>
                </a:effectLst>
                <a:latin typeface="Arial" charset="0"/>
              </a:rPr>
              <a:t>art. 1°, §2°, III, inserido pela MP n°. 2.166-67, de 24.08.2001</a:t>
            </a:r>
          </a:p>
          <a:p>
            <a:pPr>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400" b="1">
              <a:solidFill>
                <a:srgbClr val="FFFFFF"/>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sp>
        <p:nvSpPr>
          <p:cNvPr id="34818"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4819" name="Picture 3"/>
          <p:cNvPicPr>
            <a:picLocks noChangeAspect="1" noChangeArrowheads="1"/>
          </p:cNvPicPr>
          <p:nvPr/>
        </p:nvPicPr>
        <p:blipFill>
          <a:blip r:embed="rId3"/>
          <a:srcRect/>
          <a:stretch>
            <a:fillRect/>
          </a:stretch>
        </p:blipFill>
        <p:spPr bwMode="auto">
          <a:xfrm>
            <a:off x="0" y="0"/>
            <a:ext cx="9144000" cy="6884988"/>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sp>
        <p:nvSpPr>
          <p:cNvPr id="35842"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584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1643050"/>
            <a:ext cx="8715436" cy="3643338"/>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pPr algn="just"/>
            <a:r>
              <a:rPr lang="pt-BR" sz="2800" dirty="0" smtClean="0"/>
              <a:t>§ 4</a:t>
            </a:r>
            <a:r>
              <a:rPr lang="pt-BR" sz="2800" u="sng" baseline="30000" dirty="0" smtClean="0"/>
              <a:t>o</a:t>
            </a:r>
            <a:r>
              <a:rPr lang="pt-BR" sz="2800" dirty="0" smtClean="0"/>
              <a:t>  Nos casos da alínea </a:t>
            </a:r>
            <a:r>
              <a:rPr lang="pt-BR" sz="2800" i="1" dirty="0" smtClean="0"/>
              <a:t>a</a:t>
            </a:r>
            <a:r>
              <a:rPr lang="pt-BR" sz="2800" dirty="0" smtClean="0"/>
              <a:t> do inciso I, o </a:t>
            </a:r>
            <a:r>
              <a:rPr lang="pt-BR" sz="2800" b="1" u="sng" dirty="0" smtClean="0"/>
              <a:t>poder público poderá reduzir a Reserva Legal para até 50% </a:t>
            </a:r>
            <a:r>
              <a:rPr lang="pt-BR" sz="2800" dirty="0" smtClean="0"/>
              <a:t>(</a:t>
            </a:r>
            <a:r>
              <a:rPr lang="pt-BR" sz="2800" dirty="0" err="1" smtClean="0"/>
              <a:t>cinquenta</a:t>
            </a:r>
            <a:r>
              <a:rPr lang="pt-BR" sz="2800" dirty="0" smtClean="0"/>
              <a:t> por cento), </a:t>
            </a:r>
            <a:r>
              <a:rPr lang="pt-BR" sz="2800" b="1" u="sng" dirty="0" smtClean="0"/>
              <a:t>para fins de recomposição</a:t>
            </a:r>
            <a:r>
              <a:rPr lang="pt-BR" sz="2800" dirty="0" smtClean="0"/>
              <a:t>, quando o </a:t>
            </a:r>
            <a:r>
              <a:rPr lang="pt-BR" sz="2800" b="1" u="sng" dirty="0" smtClean="0"/>
              <a:t>Município tiver mais de 50% </a:t>
            </a:r>
            <a:r>
              <a:rPr lang="pt-BR" sz="2800" dirty="0" smtClean="0"/>
              <a:t>(</a:t>
            </a:r>
            <a:r>
              <a:rPr lang="pt-BR" sz="2800" dirty="0" err="1" smtClean="0"/>
              <a:t>cinquenta</a:t>
            </a:r>
            <a:r>
              <a:rPr lang="pt-BR" sz="2800" dirty="0" smtClean="0"/>
              <a:t> por cento) da </a:t>
            </a:r>
            <a:r>
              <a:rPr lang="pt-BR" sz="2800" b="1" u="sng" dirty="0" smtClean="0"/>
              <a:t>área ocupada por unidades de conservação da natureza de domínio público e por terras indígenas homologadas</a:t>
            </a:r>
            <a:r>
              <a:rPr lang="pt-BR" sz="2800" dirty="0" smtClean="0"/>
              <a:t>.</a:t>
            </a:r>
          </a:p>
          <a:p>
            <a:pPr algn="just"/>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1071546"/>
            <a:ext cx="8715436" cy="4929222"/>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pPr algn="just"/>
            <a:r>
              <a:rPr lang="pt-BR" sz="2800" dirty="0" smtClean="0"/>
              <a:t>§ 5</a:t>
            </a:r>
            <a:r>
              <a:rPr lang="pt-BR" sz="2800" u="sng" baseline="30000" dirty="0" smtClean="0"/>
              <a:t>o</a:t>
            </a:r>
            <a:r>
              <a:rPr lang="pt-BR" sz="2800" dirty="0" smtClean="0"/>
              <a:t>  Nos casos da </a:t>
            </a:r>
            <a:r>
              <a:rPr lang="pt-BR" sz="2800" b="1" u="sng" dirty="0" smtClean="0"/>
              <a:t>alínea </a:t>
            </a:r>
            <a:r>
              <a:rPr lang="pt-BR" sz="2800" b="1" i="1" u="sng" dirty="0" smtClean="0"/>
              <a:t>a</a:t>
            </a:r>
            <a:r>
              <a:rPr lang="pt-BR" sz="2800" b="1" u="sng" dirty="0" smtClean="0"/>
              <a:t> do inciso I</a:t>
            </a:r>
            <a:r>
              <a:rPr lang="pt-BR" sz="2800" dirty="0" smtClean="0"/>
              <a:t>, o </a:t>
            </a:r>
            <a:r>
              <a:rPr lang="pt-BR" sz="2800" b="1" u="sng" dirty="0" smtClean="0"/>
              <a:t>poder público estadual</a:t>
            </a:r>
            <a:r>
              <a:rPr lang="pt-BR" sz="2800" dirty="0" smtClean="0"/>
              <a:t>, </a:t>
            </a:r>
            <a:r>
              <a:rPr lang="pt-BR" sz="2800" b="1" u="sng" dirty="0" smtClean="0"/>
              <a:t>ouvido o Conselho Estadual de Meio Ambiente</a:t>
            </a:r>
            <a:r>
              <a:rPr lang="pt-BR" sz="2800" dirty="0" smtClean="0"/>
              <a:t>, poderá </a:t>
            </a:r>
            <a:r>
              <a:rPr lang="pt-BR" sz="2800" b="1" u="sng" dirty="0" smtClean="0"/>
              <a:t>reduzir a Reserva Legal para até 50% </a:t>
            </a:r>
            <a:r>
              <a:rPr lang="pt-BR" sz="2800" dirty="0" smtClean="0"/>
              <a:t>(</a:t>
            </a:r>
            <a:r>
              <a:rPr lang="pt-BR" sz="2800" dirty="0" err="1" smtClean="0"/>
              <a:t>cinquenta</a:t>
            </a:r>
            <a:r>
              <a:rPr lang="pt-BR" sz="2800" dirty="0" smtClean="0"/>
              <a:t> por cento), </a:t>
            </a:r>
            <a:r>
              <a:rPr lang="pt-BR" sz="2800" b="1" u="sng" dirty="0" smtClean="0"/>
              <a:t>quando o Estado tiver Zoneamento Ecológico-Econômico aprovado</a:t>
            </a:r>
            <a:r>
              <a:rPr lang="pt-BR" sz="2800" b="1" dirty="0" smtClean="0"/>
              <a:t> </a:t>
            </a:r>
            <a:r>
              <a:rPr lang="pt-BR" sz="2800" dirty="0" smtClean="0"/>
              <a:t>e </a:t>
            </a:r>
            <a:r>
              <a:rPr lang="pt-BR" sz="2800" b="1" u="sng" dirty="0" smtClean="0"/>
              <a:t>mais de 65% (sessenta e cinco por cento) do seu território ocupado por unidades de conservação da natureza de domínio público, devidamente regularizadas, e por terras indígenas homologadas.</a:t>
            </a:r>
          </a:p>
          <a:p>
            <a:pPr algn="just"/>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214290"/>
            <a:ext cx="8715436" cy="6429420"/>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pPr algn="just"/>
            <a:r>
              <a:rPr lang="pt-BR" sz="2800" dirty="0" smtClean="0"/>
              <a:t>§ 6</a:t>
            </a:r>
            <a:r>
              <a:rPr lang="pt-BR" sz="2800" u="sng" baseline="30000" dirty="0" smtClean="0"/>
              <a:t>o</a:t>
            </a:r>
            <a:r>
              <a:rPr lang="pt-BR" sz="2800" dirty="0" smtClean="0"/>
              <a:t>  Os </a:t>
            </a:r>
            <a:r>
              <a:rPr lang="pt-BR" sz="2800" b="1" u="sng" dirty="0" smtClean="0"/>
              <a:t>empreendimentos de abastecimento público de água e tratamento de esgoto não estão sujeitos à constituição de Reserva Legal</a:t>
            </a:r>
            <a:r>
              <a:rPr lang="pt-BR" sz="2800" dirty="0" smtClean="0"/>
              <a:t>.</a:t>
            </a:r>
          </a:p>
          <a:p>
            <a:pPr algn="just"/>
            <a:r>
              <a:rPr lang="pt-BR" sz="2800" dirty="0" smtClean="0"/>
              <a:t>§ 7</a:t>
            </a:r>
            <a:r>
              <a:rPr lang="pt-BR" sz="2800" u="sng" baseline="30000" dirty="0" smtClean="0"/>
              <a:t>o</a:t>
            </a:r>
            <a:r>
              <a:rPr lang="pt-BR" sz="2800" dirty="0" smtClean="0"/>
              <a:t>  </a:t>
            </a:r>
            <a:r>
              <a:rPr lang="pt-BR" sz="2800" b="1" u="sng" dirty="0" smtClean="0"/>
              <a:t>Não será exigido Reserva Legal</a:t>
            </a:r>
            <a:r>
              <a:rPr lang="pt-BR" sz="2800" b="1" dirty="0" smtClean="0"/>
              <a:t> </a:t>
            </a:r>
            <a:r>
              <a:rPr lang="pt-BR" sz="2800" dirty="0" smtClean="0"/>
              <a:t>relativa às </a:t>
            </a:r>
            <a:r>
              <a:rPr lang="pt-BR" sz="2800" b="1" u="sng" dirty="0" smtClean="0"/>
              <a:t>áreas adquiridas ou desapropriadas por detentor de concessão, permissão ou autorização para exploração de potencial de energia hidráulica</a:t>
            </a:r>
            <a:r>
              <a:rPr lang="pt-BR" sz="2800" dirty="0" smtClean="0"/>
              <a:t>, nas quais funcionem </a:t>
            </a:r>
            <a:r>
              <a:rPr lang="pt-BR" sz="2800" b="1" u="sng" dirty="0" smtClean="0"/>
              <a:t>empreendimentos de geração de energia elétrica, subestações ou sejam instaladas linhas de transmissão e de distribuição de energia elétrica</a:t>
            </a:r>
            <a:r>
              <a:rPr lang="pt-BR" sz="2800" dirty="0" smtClean="0"/>
              <a:t>.</a:t>
            </a:r>
          </a:p>
          <a:p>
            <a:pPr algn="just"/>
            <a:r>
              <a:rPr lang="pt-BR" sz="2800" dirty="0" smtClean="0"/>
              <a:t>§ 8</a:t>
            </a:r>
            <a:r>
              <a:rPr lang="pt-BR" sz="2800" u="sng" baseline="30000" dirty="0" smtClean="0"/>
              <a:t>o</a:t>
            </a:r>
            <a:r>
              <a:rPr lang="pt-BR" sz="2800" dirty="0" smtClean="0"/>
              <a:t>  </a:t>
            </a:r>
            <a:r>
              <a:rPr lang="pt-BR" sz="2800" b="1" u="sng" dirty="0" smtClean="0"/>
              <a:t>Não será exigido Reserva Legal relativa às áreas adquiridas ou desapropriadas com o objetivo de implantação e ampliação de capacidade de rodovias e ferrovias</a:t>
            </a:r>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214290"/>
            <a:ext cx="8715436" cy="6429420"/>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r>
              <a:rPr lang="pt-BR" sz="2800" dirty="0" smtClean="0"/>
              <a:t>§ 4</a:t>
            </a:r>
            <a:r>
              <a:rPr lang="pt-BR" sz="2800" u="sng" baseline="30000" dirty="0" smtClean="0"/>
              <a:t>o</a:t>
            </a:r>
            <a:r>
              <a:rPr lang="pt-BR" sz="2800" dirty="0" smtClean="0"/>
              <a:t>  Nos casos da alínea </a:t>
            </a:r>
            <a:r>
              <a:rPr lang="pt-BR" sz="2800" i="1" dirty="0" smtClean="0"/>
              <a:t>a</a:t>
            </a:r>
            <a:r>
              <a:rPr lang="pt-BR" sz="2800" dirty="0" smtClean="0"/>
              <a:t> do inciso I, o poder público poderá reduzir a Reserva Legal para até 50% (</a:t>
            </a:r>
            <a:r>
              <a:rPr lang="pt-BR" sz="2800" dirty="0" err="1" smtClean="0"/>
              <a:t>cinquenta</a:t>
            </a:r>
            <a:r>
              <a:rPr lang="pt-BR" sz="2800" dirty="0" smtClean="0"/>
              <a:t> por cento), para fins de recomposição, quando o Município tiver mais de 50% (</a:t>
            </a:r>
            <a:r>
              <a:rPr lang="pt-BR" sz="2800" dirty="0" err="1" smtClean="0"/>
              <a:t>cinquenta</a:t>
            </a:r>
            <a:r>
              <a:rPr lang="pt-BR" sz="2800" dirty="0" smtClean="0"/>
              <a:t> por cento) da área ocupada por unidades de conservação da natureza de domínio público e por terras indígenas homologadas.</a:t>
            </a:r>
          </a:p>
          <a:p>
            <a:r>
              <a:rPr lang="pt-BR" sz="2800" dirty="0" smtClean="0"/>
              <a:t>§ 5</a:t>
            </a:r>
            <a:r>
              <a:rPr lang="pt-BR" sz="2800" u="sng" baseline="30000" dirty="0" smtClean="0"/>
              <a:t>o</a:t>
            </a:r>
            <a:r>
              <a:rPr lang="pt-BR" sz="2800" dirty="0" smtClean="0"/>
              <a:t>  Nos casos da alínea </a:t>
            </a:r>
            <a:r>
              <a:rPr lang="pt-BR" sz="2800" i="1" dirty="0" smtClean="0"/>
              <a:t>a</a:t>
            </a:r>
            <a:r>
              <a:rPr lang="pt-BR" sz="2800" dirty="0" smtClean="0"/>
              <a:t> do inciso I, o poder público estadual, ouvido o Conselho Estadual de Meio Ambiente, poderá reduzir a Reserva Legal para até 50% (</a:t>
            </a:r>
            <a:r>
              <a:rPr lang="pt-BR" sz="2800" dirty="0" err="1" smtClean="0"/>
              <a:t>cinquenta</a:t>
            </a:r>
            <a:r>
              <a:rPr lang="pt-BR" sz="2800" dirty="0" smtClean="0"/>
              <a:t> por cento), quando o Estado tiver Zoneamento Ecológico-Econômico aprovado e mais de 65% (sessenta e cinco por cento) do seu território ocupado por unidades de conservação da natureza de domínio público, devidamente regularizadas, e por terras indígenas homologadas.</a:t>
            </a:r>
          </a:p>
          <a:p>
            <a:r>
              <a:rPr lang="pt-BR" sz="2800" dirty="0" smtClean="0"/>
              <a:t>§ 6</a:t>
            </a:r>
            <a:r>
              <a:rPr lang="pt-BR" sz="2800" u="sng" baseline="30000" dirty="0" smtClean="0"/>
              <a:t>o</a:t>
            </a:r>
            <a:r>
              <a:rPr lang="pt-BR" sz="2800" dirty="0" smtClean="0"/>
              <a:t>  Os empreendimentos de abastecimento público de água e tratamento de esgoto não estão sujeitos à constituição de Reserva Legal.</a:t>
            </a:r>
          </a:p>
          <a:p>
            <a:r>
              <a:rPr lang="pt-BR" sz="2800" dirty="0" smtClean="0"/>
              <a:t>§ 7</a:t>
            </a:r>
            <a:r>
              <a:rPr lang="pt-BR" sz="2800" u="sng" baseline="30000" dirty="0" smtClean="0"/>
              <a:t>o</a:t>
            </a:r>
            <a:r>
              <a:rPr lang="pt-BR" sz="2800" dirty="0" smtClean="0"/>
              <a:t>  Não será exigido Reserva Legal relativa às áreas adquiridas ou desapropriadas por detentor de concessão, permissão ou autorização para exploração de potencial de energia hidráulica, nas quais funcionem empreendimentos de geração de energia elétrica, subestações ou sejam instaladas linhas de transmissão e de distribuição de energia elétrica.</a:t>
            </a:r>
          </a:p>
          <a:p>
            <a:r>
              <a:rPr lang="pt-BR" sz="2800" dirty="0" smtClean="0"/>
              <a:t>§ 8</a:t>
            </a:r>
            <a:r>
              <a:rPr lang="pt-BR" sz="2800" u="sng" baseline="30000" dirty="0" smtClean="0"/>
              <a:t>o</a:t>
            </a:r>
            <a:r>
              <a:rPr lang="pt-BR" sz="2800" dirty="0" smtClean="0"/>
              <a:t>  Não será exigido Reserva Legal relativa às áreas adquiridas ou desapropriadas com o objetivo de implantação e ampliação de capacidade de rodovias e ferrovias.</a:t>
            </a:r>
          </a:p>
          <a:p>
            <a:pPr algn="just"/>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36866" name="Text Box 2"/>
          <p:cNvSpPr txBox="1">
            <a:spLocks noChangeArrowheads="1"/>
          </p:cNvSpPr>
          <p:nvPr/>
        </p:nvSpPr>
        <p:spPr bwMode="auto">
          <a:xfrm>
            <a:off x="250825" y="1125538"/>
            <a:ext cx="8713788" cy="5475287"/>
          </a:xfrm>
          <a:prstGeom prst="rect">
            <a:avLst/>
          </a:prstGeom>
          <a:solidFill>
            <a:srgbClr val="808000">
              <a:alpha val="34000"/>
            </a:srgbClr>
          </a:solidFill>
          <a:ln w="60480">
            <a:solidFill>
              <a:srgbClr val="FFFFFF"/>
            </a:solidFill>
            <a:miter lim="800000"/>
            <a:headEnd/>
            <a:tailEnd/>
          </a:ln>
          <a:effectLst/>
        </p:spPr>
        <p:txBody>
          <a:bodyPr lIns="90000" tIns="46800" rIns="90000" bIns="46800"/>
          <a:lstStyle/>
          <a:p>
            <a:pPr marL="338138" indent="-338138" algn="just">
              <a:spcBef>
                <a:spcPts val="8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b="1">
                <a:solidFill>
                  <a:srgbClr val="FFFFFF"/>
                </a:solidFill>
                <a:effectLst>
                  <a:outerShdw blurRad="38100" dist="38100" dir="2700000" algn="tl">
                    <a:srgbClr val="000000"/>
                  </a:outerShdw>
                </a:effectLst>
                <a:latin typeface="Tahoma" pitchFamily="34" charset="0"/>
              </a:rPr>
              <a:t>	A RESERVA LEGAL:</a:t>
            </a:r>
          </a:p>
          <a:p>
            <a:pPr marL="338138" indent="-338138" algn="just">
              <a:spcBef>
                <a:spcPts val="8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FFFFFF"/>
              </a:solidFill>
              <a:effectLst>
                <a:outerShdw blurRad="38100" dist="38100" dir="2700000" algn="tl">
                  <a:srgbClr val="000000"/>
                </a:outerShdw>
              </a:effectLst>
              <a:latin typeface="Tahoma" pitchFamily="34" charset="0"/>
            </a:endParaRPr>
          </a:p>
          <a:p>
            <a:pPr marL="338138" indent="-338138" algn="just">
              <a:spcBef>
                <a:spcPts val="8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b="1">
                <a:solidFill>
                  <a:srgbClr val="FFFFFF"/>
                </a:solidFill>
                <a:effectLst>
                  <a:outerShdw blurRad="38100" dist="38100" dir="2700000" algn="tl">
                    <a:srgbClr val="000000"/>
                  </a:outerShdw>
                </a:effectLst>
                <a:latin typeface="Tahoma" pitchFamily="34" charset="0"/>
              </a:rPr>
              <a:t>Colonização AFL =&gt; 50%</a:t>
            </a:r>
          </a:p>
          <a:p>
            <a:pPr marL="338138" indent="-338138" algn="just">
              <a:spcBef>
                <a:spcPts val="800"/>
              </a:spcBef>
              <a:buClr>
                <a:srgbClr val="FFCC66"/>
              </a:buClr>
              <a:buSzPct val="65000"/>
              <a:buFont typeface="Wingdings" pitchFamily="2" charset="2"/>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FFFFFF"/>
              </a:solidFill>
              <a:effectLst>
                <a:outerShdw blurRad="38100" dist="38100" dir="2700000" algn="tl">
                  <a:srgbClr val="000000"/>
                </a:outerShdw>
              </a:effectLst>
              <a:latin typeface="Tahoma" pitchFamily="34" charset="0"/>
            </a:endParaRPr>
          </a:p>
          <a:p>
            <a:pPr marL="338138" indent="-338138" algn="just">
              <a:spcBef>
                <a:spcPts val="8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b="1">
                <a:solidFill>
                  <a:srgbClr val="FFFFFF"/>
                </a:solidFill>
                <a:effectLst>
                  <a:outerShdw blurRad="38100" dist="38100" dir="2700000" algn="tl">
                    <a:srgbClr val="000000"/>
                  </a:outerShdw>
                </a:effectLst>
                <a:latin typeface="Tahoma" pitchFamily="34" charset="0"/>
              </a:rPr>
              <a:t>MP 2166 =&gt; 80%</a:t>
            </a:r>
          </a:p>
          <a:p>
            <a:pPr marL="338138" indent="-338138" algn="just">
              <a:spcBef>
                <a:spcPts val="800"/>
              </a:spcBef>
              <a:buClr>
                <a:srgbClr val="FFCC66"/>
              </a:buClr>
              <a:buSzPct val="65000"/>
              <a:buFont typeface="Wingdings" pitchFamily="2" charset="2"/>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FFFFFF"/>
              </a:solidFill>
              <a:effectLst>
                <a:outerShdw blurRad="38100" dist="38100" dir="2700000" algn="tl">
                  <a:srgbClr val="000000"/>
                </a:outerShdw>
              </a:effectLst>
              <a:latin typeface="Tahoma" pitchFamily="34" charset="0"/>
            </a:endParaRPr>
          </a:p>
          <a:p>
            <a:pPr marL="338138" indent="-338138" algn="just">
              <a:spcBef>
                <a:spcPts val="8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a:solidFill>
                  <a:srgbClr val="FFFFFF"/>
                </a:solidFill>
                <a:effectLst>
                  <a:outerShdw blurRad="38100" dist="38100" dir="2700000" algn="tl">
                    <a:srgbClr val="000000"/>
                  </a:outerShdw>
                </a:effectLst>
                <a:latin typeface="Tahoma" pitchFamily="34" charset="0"/>
              </a:rPr>
              <a:t>DIREITO ADQUIRIDO?</a:t>
            </a:r>
          </a:p>
          <a:p>
            <a:pPr marL="338138" indent="-338138" algn="just">
              <a:spcBef>
                <a:spcPts val="800"/>
              </a:spcBef>
              <a:buClrTx/>
              <a:buSzTx/>
              <a:buFontTx/>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996600"/>
              </a:solidFill>
              <a:effectLst>
                <a:outerShdw blurRad="38100" dist="38100" dir="2700000" algn="tl">
                  <a:srgbClr val="000000"/>
                </a:outerShdw>
              </a:effectLst>
              <a:latin typeface="Tahoma" pitchFamily="34" charset="0"/>
            </a:endParaRPr>
          </a:p>
          <a:p>
            <a:pPr marL="338138" indent="-338138" algn="just">
              <a:spcBef>
                <a:spcPts val="800"/>
              </a:spcBef>
              <a:buClrTx/>
              <a:buSzTx/>
              <a:buFontTx/>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996600"/>
              </a:solidFill>
              <a:effectLst>
                <a:outerShdw blurRad="38100" dist="38100" dir="2700000" algn="tl">
                  <a:srgbClr val="000000"/>
                </a:outerShdw>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3"/>
          <a:srcRect/>
          <a:stretch>
            <a:fillRect/>
          </a:stretch>
        </p:blipFill>
        <p:spPr bwMode="auto">
          <a:xfrm>
            <a:off x="0" y="-26988"/>
            <a:ext cx="9144000" cy="6858001"/>
          </a:xfrm>
          <a:prstGeom prst="rect">
            <a:avLst/>
          </a:prstGeom>
          <a:noFill/>
          <a:ln w="9525">
            <a:noFill/>
            <a:round/>
            <a:headEnd/>
            <a:tailEnd/>
          </a:ln>
          <a:effectLst/>
        </p:spPr>
      </p:pic>
      <p:sp>
        <p:nvSpPr>
          <p:cNvPr id="37890" name="Text Box 2"/>
          <p:cNvSpPr txBox="1">
            <a:spLocks noChangeArrowheads="1"/>
          </p:cNvSpPr>
          <p:nvPr/>
        </p:nvSpPr>
        <p:spPr bwMode="auto">
          <a:xfrm>
            <a:off x="395288" y="254000"/>
            <a:ext cx="8280400" cy="1190625"/>
          </a:xfrm>
          <a:prstGeom prst="rect">
            <a:avLst/>
          </a:prstGeom>
          <a:gradFill rotWithShape="0">
            <a:gsLst>
              <a:gs pos="0">
                <a:srgbClr val="808000"/>
              </a:gs>
              <a:gs pos="100000">
                <a:srgbClr val="3B3B00"/>
              </a:gs>
            </a:gsLst>
            <a:lin ang="5400000" scaled="1"/>
          </a:gra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600" b="1">
                <a:solidFill>
                  <a:srgbClr val="FFFFFF"/>
                </a:solidFill>
                <a:effectLst>
                  <a:outerShdw blurRad="38100" dist="38100" dir="2700000" algn="tl">
                    <a:srgbClr val="000000"/>
                  </a:outerShdw>
                </a:effectLst>
                <a:latin typeface="Arial" charset="0"/>
              </a:rPr>
              <a:t>RESERVA LEGAL DESAPROPRIAÇÃO INDIRETA?</a:t>
            </a:r>
          </a:p>
        </p:txBody>
      </p:sp>
      <p:sp>
        <p:nvSpPr>
          <p:cNvPr id="37891" name="Text Box 3"/>
          <p:cNvSpPr txBox="1">
            <a:spLocks noChangeArrowheads="1"/>
          </p:cNvSpPr>
          <p:nvPr/>
        </p:nvSpPr>
        <p:spPr bwMode="auto">
          <a:xfrm>
            <a:off x="179388" y="1700213"/>
            <a:ext cx="4176712" cy="4537075"/>
          </a:xfrm>
          <a:prstGeom prst="rect">
            <a:avLst/>
          </a:prstGeom>
          <a:solidFill>
            <a:srgbClr val="808000">
              <a:alpha val="45999"/>
            </a:srgbClr>
          </a:solidFill>
          <a:ln w="50760">
            <a:solidFill>
              <a:srgbClr val="FFFFFF"/>
            </a:solidFill>
            <a:miter lim="800000"/>
            <a:headEnd/>
            <a:tailEnd/>
          </a:ln>
          <a:effectLst/>
        </p:spPr>
        <p:txBody>
          <a:bodyPr lIns="90000" tIns="46800" rIns="90000" bIns="46800"/>
          <a:lstStyle/>
          <a:p>
            <a:pPr marL="338138" indent="-338138" algn="ctr">
              <a:lnSpc>
                <a:spcPct val="80000"/>
              </a:lnSpc>
              <a:spcBef>
                <a:spcPts val="7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800" b="1">
                <a:solidFill>
                  <a:srgbClr val="FFFFFF"/>
                </a:solidFill>
                <a:effectLst>
                  <a:outerShdw blurRad="38100" dist="38100" dir="2700000" algn="tl">
                    <a:srgbClr val="000000"/>
                  </a:outerShdw>
                </a:effectLst>
                <a:latin typeface="Tahoma" pitchFamily="34" charset="0"/>
              </a:rPr>
              <a:t>	LIMITAÇÃO</a:t>
            </a:r>
          </a:p>
          <a:p>
            <a:pPr marL="338138" indent="-338138" algn="ctr">
              <a:lnSpc>
                <a:spcPct val="80000"/>
              </a:lnSpc>
              <a:spcBef>
                <a:spcPts val="7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800" b="1">
                <a:solidFill>
                  <a:srgbClr val="FFFFFF"/>
                </a:solidFill>
                <a:effectLst>
                  <a:outerShdw blurRad="38100" dist="38100" dir="2700000" algn="tl">
                    <a:srgbClr val="000000"/>
                  </a:outerShdw>
                </a:effectLst>
                <a:latin typeface="Tahoma" pitchFamily="34" charset="0"/>
              </a:rPr>
              <a:t>ADMINISTRATIVA: </a:t>
            </a:r>
          </a:p>
          <a:p>
            <a:pPr marL="338138" indent="-338138" algn="ctr">
              <a:lnSpc>
                <a:spcPct val="80000"/>
              </a:lnSpc>
              <a:spcBef>
                <a:spcPts val="7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800" b="1">
              <a:solidFill>
                <a:srgbClr val="FFFFFF"/>
              </a:solidFill>
              <a:effectLst>
                <a:outerShdw blurRad="38100" dist="38100" dir="2700000" algn="tl">
                  <a:srgbClr val="000000"/>
                </a:outerShdw>
              </a:effectLst>
              <a:latin typeface="Tahoma" pitchFamily="34" charset="0"/>
            </a:endParaRP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gratuita;</a:t>
            </a: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de ordem pública;</a:t>
            </a: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condicionadora de direitos particulares às exigências do bem-estar social</a:t>
            </a:r>
            <a:r>
              <a:rPr lang="pt-BR">
                <a:solidFill>
                  <a:srgbClr val="FFFFFF"/>
                </a:solidFill>
                <a:effectLst>
                  <a:outerShdw blurRad="38100" dist="38100" dir="2700000" algn="tl">
                    <a:srgbClr val="000000"/>
                  </a:outerShdw>
                </a:effectLst>
                <a:latin typeface="Tahoma" pitchFamily="34" charset="0"/>
              </a:rPr>
              <a:t>;</a:t>
            </a: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não afeta a utilização econômica do bem.</a:t>
            </a:r>
          </a:p>
          <a:p>
            <a:pPr marL="338138" indent="-338138" algn="just">
              <a:lnSpc>
                <a:spcPct val="80000"/>
              </a:lnSpc>
              <a:spcBef>
                <a:spcPts val="600"/>
              </a:spcBef>
              <a:buClrTx/>
              <a:buSzTx/>
              <a:buFontTx/>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b="1">
              <a:solidFill>
                <a:srgbClr val="FFFFFF"/>
              </a:solidFill>
              <a:effectLst>
                <a:outerShdw blurRad="38100" dist="38100" dir="2700000" algn="tl">
                  <a:srgbClr val="000000"/>
                </a:outerShdw>
              </a:effectLst>
              <a:latin typeface="Tahoma" pitchFamily="34" charset="0"/>
            </a:endParaRPr>
          </a:p>
        </p:txBody>
      </p:sp>
      <p:sp>
        <p:nvSpPr>
          <p:cNvPr id="37892" name="Rectangle 4"/>
          <p:cNvSpPr>
            <a:spLocks noChangeArrowheads="1"/>
          </p:cNvSpPr>
          <p:nvPr/>
        </p:nvSpPr>
        <p:spPr bwMode="auto">
          <a:xfrm>
            <a:off x="4859338" y="1700213"/>
            <a:ext cx="4105275" cy="4537075"/>
          </a:xfrm>
          <a:prstGeom prst="rect">
            <a:avLst/>
          </a:prstGeom>
          <a:solidFill>
            <a:srgbClr val="808000">
              <a:alpha val="45999"/>
            </a:srgbClr>
          </a:solidFill>
          <a:ln w="50760">
            <a:solidFill>
              <a:srgbClr val="FFFFFF"/>
            </a:solidFill>
            <a:miter lim="800000"/>
            <a:headEnd/>
            <a:tailEnd/>
          </a:ln>
          <a:effectLst/>
        </p:spPr>
        <p:txBody>
          <a:bodyPr lIns="90000" tIns="46800" rIns="90000" bIns="46800"/>
          <a:lstStyle/>
          <a:p>
            <a:pPr marL="338138" indent="-338138" algn="ctr">
              <a:lnSpc>
                <a:spcPct val="80000"/>
              </a:lnSpc>
              <a:spcBef>
                <a:spcPts val="700"/>
              </a:spcBef>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sz="2800" b="1">
                <a:solidFill>
                  <a:srgbClr val="FFFFFF"/>
                </a:solidFill>
                <a:latin typeface="Tahoma" pitchFamily="34" charset="0"/>
              </a:rPr>
              <a:t>RESTRIÇÃO</a:t>
            </a:r>
          </a:p>
          <a:p>
            <a:pPr marL="338138" indent="-338138" algn="ctr">
              <a:lnSpc>
                <a:spcPct val="80000"/>
              </a:lnSpc>
              <a:spcBef>
                <a:spcPts val="700"/>
              </a:spcBef>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sz="2800" b="1">
                <a:solidFill>
                  <a:srgbClr val="FFFFFF"/>
                </a:solidFill>
                <a:latin typeface="Tahoma" pitchFamily="34" charset="0"/>
              </a:rPr>
              <a:t>ADMINISTRATIVA:</a:t>
            </a:r>
          </a:p>
          <a:p>
            <a:pPr marL="338138" indent="-338138" algn="ctr">
              <a:lnSpc>
                <a:spcPct val="80000"/>
              </a:lnSpc>
              <a:spcBef>
                <a:spcPts val="700"/>
              </a:spcBef>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endParaRPr lang="pt-BR" sz="2800" b="1">
              <a:solidFill>
                <a:srgbClr val="FFFFFF"/>
              </a:solidFill>
              <a:latin typeface="Tahoma" pitchFamily="34" charset="0"/>
            </a:endParaRPr>
          </a:p>
          <a:p>
            <a:pPr marL="338138" indent="-338138" algn="just">
              <a:spcBef>
                <a:spcPts val="600"/>
              </a:spcBef>
              <a:buClr>
                <a:srgbClr val="FFCC66"/>
              </a:buClr>
              <a:buFont typeface="Wingdings" pitchFamily="2" charset="2"/>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b="1">
                <a:solidFill>
                  <a:srgbClr val="FFFFFF"/>
                </a:solidFill>
                <a:latin typeface="Tahoma" pitchFamily="34" charset="0"/>
              </a:rPr>
              <a:t>retirar a utilização econômica do bem;</a:t>
            </a:r>
          </a:p>
          <a:p>
            <a:pPr marL="338138" indent="-338138" algn="just">
              <a:spcBef>
                <a:spcPts val="600"/>
              </a:spcBef>
              <a:buClr>
                <a:srgbClr val="FFCC66"/>
              </a:buClr>
              <a:buFont typeface="Wingdings" pitchFamily="2" charset="2"/>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b="1">
                <a:solidFill>
                  <a:srgbClr val="FFFFFF"/>
                </a:solidFill>
                <a:latin typeface="Tahoma" pitchFamily="34" charset="0"/>
              </a:rPr>
              <a:t>gera a necessidade de recomposição patrimonial</a:t>
            </a:r>
            <a:r>
              <a:rPr lang="pt-BR">
                <a:solidFill>
                  <a:srgbClr val="FFFFFF"/>
                </a:solidFill>
                <a:latin typeface="Tahoma" pitchFamily="34" charset="0"/>
              </a:rPr>
              <a:t> .</a:t>
            </a:r>
          </a:p>
          <a:p>
            <a:pPr marL="338138" indent="-338138" algn="just">
              <a:lnSpc>
                <a:spcPct val="80000"/>
              </a:lnSpc>
              <a:spcBef>
                <a:spcPts val="600"/>
              </a:spcBef>
              <a:buClrTx/>
              <a:buSzTx/>
              <a:buFontTx/>
              <a:buNone/>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endParaRPr lang="pt-BR">
              <a:solidFill>
                <a:srgbClr val="FFFFFF"/>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1"/>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8914" name="Picture 2"/>
          <p:cNvPicPr>
            <a:picLocks noChangeAspect="1" noChangeArrowheads="1"/>
          </p:cNvPicPr>
          <p:nvPr/>
        </p:nvPicPr>
        <p:blipFill>
          <a:blip r:embed="rId3"/>
          <a:srcRect/>
          <a:stretch>
            <a:fillRect/>
          </a:stretch>
        </p:blipFill>
        <p:spPr bwMode="auto">
          <a:xfrm>
            <a:off x="0" y="0"/>
            <a:ext cx="9396413" cy="6938963"/>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algn="ctr"/>
            <a:r>
              <a:rPr lang="pt-BR" sz="4000" dirty="0" smtClean="0"/>
              <a:t>3. UNIDADES </a:t>
            </a:r>
            <a:r>
              <a:rPr lang="pt-BR" sz="4000" dirty="0"/>
              <a:t>DE CONSERVAÇÃO</a:t>
            </a:r>
          </a:p>
        </p:txBody>
      </p:sp>
      <p:sp>
        <p:nvSpPr>
          <p:cNvPr id="220163" name="Rectangle 3"/>
          <p:cNvSpPr>
            <a:spLocks noGrp="1" noChangeArrowheads="1"/>
          </p:cNvSpPr>
          <p:nvPr>
            <p:ph type="body" idx="1"/>
          </p:nvPr>
        </p:nvSpPr>
        <p:spPr>
          <a:xfrm>
            <a:off x="457200" y="1600200"/>
            <a:ext cx="8229600" cy="4924425"/>
          </a:xfrm>
        </p:spPr>
        <p:txBody>
          <a:bodyPr/>
          <a:lstStyle/>
          <a:p>
            <a:pPr algn="just">
              <a:lnSpc>
                <a:spcPct val="90000"/>
              </a:lnSpc>
              <a:buFont typeface="Wingdings" pitchFamily="2" charset="2"/>
              <a:buNone/>
            </a:pPr>
            <a:r>
              <a:rPr lang="pt-BR" sz="2800"/>
              <a:t>	Art. 2</a:t>
            </a:r>
            <a:r>
              <a:rPr lang="en-US" sz="2800"/>
              <a:t>°</a:t>
            </a:r>
            <a:r>
              <a:rPr lang="pt-BR" sz="2800" b="1"/>
              <a:t> </a:t>
            </a:r>
            <a:r>
              <a:rPr lang="pt-BR" sz="2800"/>
              <a:t>Para os fins previstos nesta Lei, entende-se por:</a:t>
            </a:r>
          </a:p>
          <a:p>
            <a:pPr algn="just">
              <a:lnSpc>
                <a:spcPct val="90000"/>
              </a:lnSpc>
              <a:buFont typeface="Wingdings" pitchFamily="2" charset="2"/>
              <a:buNone/>
            </a:pPr>
            <a:r>
              <a:rPr lang="pt-BR" sz="2800"/>
              <a:t>	</a:t>
            </a:r>
          </a:p>
          <a:p>
            <a:pPr algn="just">
              <a:lnSpc>
                <a:spcPct val="90000"/>
              </a:lnSpc>
              <a:buFont typeface="Wingdings" pitchFamily="2" charset="2"/>
              <a:buNone/>
            </a:pPr>
            <a:r>
              <a:rPr lang="pt-BR" sz="2800"/>
              <a:t>	I - unidade de conservação: </a:t>
            </a:r>
            <a:r>
              <a:rPr lang="pt-BR" sz="2800" u="sng"/>
              <a:t>espaço territorial</a:t>
            </a:r>
            <a:r>
              <a:rPr lang="pt-BR" sz="2800"/>
              <a:t> e seus recursos ambientais, incluindo as águas jurisdicionais, com características naturais relevantes, </a:t>
            </a:r>
            <a:r>
              <a:rPr lang="pt-BR" sz="2800" u="sng"/>
              <a:t>legalmente instituído</a:t>
            </a:r>
            <a:r>
              <a:rPr lang="pt-BR" sz="2800"/>
              <a:t> pelo Poder Público, com </a:t>
            </a:r>
            <a:r>
              <a:rPr lang="pt-BR" sz="2800" u="sng"/>
              <a:t>objetivos de conservação e limites definidos</a:t>
            </a:r>
            <a:r>
              <a:rPr lang="pt-BR" sz="2800"/>
              <a:t>, sob regime especial de administração, ao qual se aplicam garantias adequadas de proteção;</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0402" name="Rectangle 2"/>
          <p:cNvSpPr>
            <a:spLocks noChangeArrowheads="1"/>
          </p:cNvSpPr>
          <p:nvPr/>
        </p:nvSpPr>
        <p:spPr bwMode="auto">
          <a:xfrm>
            <a:off x="468313" y="476250"/>
            <a:ext cx="8207375" cy="533400"/>
          </a:xfrm>
          <a:prstGeom prst="rect">
            <a:avLst/>
          </a:prstGeom>
          <a:noFill/>
          <a:ln w="9525">
            <a:noFill/>
            <a:miter lim="800000"/>
            <a:headEnd/>
            <a:tailEnd/>
          </a:ln>
          <a:effectLst/>
        </p:spPr>
        <p:txBody>
          <a:bodyPr anchor="ctr"/>
          <a:lstStyle/>
          <a:p>
            <a:pPr algn="ctr"/>
            <a:r>
              <a:rPr lang="pt-BR" sz="2800" b="1" dirty="0">
                <a:solidFill>
                  <a:schemeClr val="tx1"/>
                </a:solidFill>
                <a:effectLst>
                  <a:outerShdw blurRad="38100" dist="38100" dir="2700000" algn="tl">
                    <a:srgbClr val="000000"/>
                  </a:outerShdw>
                </a:effectLst>
                <a:latin typeface="Arial" charset="0"/>
              </a:rPr>
              <a:t>HISTÓRICO DE PRESERVAÇÃO DE ÁREAS NATURAIS</a:t>
            </a:r>
            <a:endParaRPr lang="pt-BR" sz="2800" dirty="0">
              <a:solidFill>
                <a:schemeClr val="tx1"/>
              </a:solidFill>
              <a:effectLst>
                <a:outerShdw blurRad="38100" dist="38100" dir="2700000" algn="tl">
                  <a:srgbClr val="000000"/>
                </a:outerShdw>
              </a:effectLst>
              <a:latin typeface="Arial" charset="0"/>
            </a:endParaRPr>
          </a:p>
        </p:txBody>
      </p:sp>
      <p:sp>
        <p:nvSpPr>
          <p:cNvPr id="230403" name="Text Box 3"/>
          <p:cNvSpPr txBox="1">
            <a:spLocks noChangeArrowheads="1"/>
          </p:cNvSpPr>
          <p:nvPr/>
        </p:nvSpPr>
        <p:spPr bwMode="auto">
          <a:xfrm>
            <a:off x="457200" y="1371600"/>
            <a:ext cx="8077200" cy="1066800"/>
          </a:xfrm>
          <a:prstGeom prst="rect">
            <a:avLst/>
          </a:prstGeom>
          <a:noFill/>
          <a:ln w="9525">
            <a:noFill/>
            <a:miter lim="800000"/>
            <a:headEnd/>
            <a:tailEnd/>
          </a:ln>
          <a:effectLst/>
        </p:spPr>
        <p:txBody>
          <a:bodyPr>
            <a:spAutoFit/>
          </a:bodyPr>
          <a:lstStyle/>
          <a:p>
            <a:pPr eaLnBrk="0" hangingPunct="0">
              <a:buClr>
                <a:srgbClr val="FF3300"/>
              </a:buClr>
              <a:buFont typeface="Webdings" pitchFamily="18" charset="2"/>
              <a:buChar char="="/>
            </a:pPr>
            <a:endParaRPr lang="pt-BR" sz="3200">
              <a:solidFill>
                <a:srgbClr val="FF3300"/>
              </a:solidFill>
              <a:latin typeface="Arial" charset="0"/>
            </a:endParaRPr>
          </a:p>
          <a:p>
            <a:pPr eaLnBrk="0" hangingPunct="0"/>
            <a:endParaRPr lang="pt-BR" sz="3200">
              <a:latin typeface="Arial" charset="0"/>
            </a:endParaRPr>
          </a:p>
        </p:txBody>
      </p:sp>
      <p:sp>
        <p:nvSpPr>
          <p:cNvPr id="230404" name="Text Box 4"/>
          <p:cNvSpPr txBox="1">
            <a:spLocks noChangeArrowheads="1"/>
          </p:cNvSpPr>
          <p:nvPr/>
        </p:nvSpPr>
        <p:spPr bwMode="auto">
          <a:xfrm>
            <a:off x="533400" y="1341438"/>
            <a:ext cx="8382000" cy="4849812"/>
          </a:xfrm>
          <a:prstGeom prst="rect">
            <a:avLst/>
          </a:prstGeom>
          <a:noFill/>
          <a:ln w="9525">
            <a:noFill/>
            <a:miter lim="800000"/>
            <a:headEnd/>
            <a:tailEnd/>
          </a:ln>
          <a:effectLst/>
        </p:spPr>
        <p:txBody>
          <a:bodyPr>
            <a:spAutoFit/>
          </a:bodyPr>
          <a:lstStyle/>
          <a:p>
            <a:pPr eaLnBrk="0" hangingPunct="0"/>
            <a:r>
              <a:rPr lang="pt-BR" sz="2800" b="1" dirty="0">
                <a:solidFill>
                  <a:schemeClr val="tx1"/>
                </a:solidFill>
                <a:latin typeface="Arial" charset="0"/>
              </a:rPr>
              <a:t>Marco inicial: preservação de áreas naturais</a:t>
            </a:r>
          </a:p>
          <a:p>
            <a:pPr eaLnBrk="0" hangingPunct="0"/>
            <a:endParaRPr lang="pt-BR" sz="2800" b="1" dirty="0">
              <a:solidFill>
                <a:schemeClr val="tx1"/>
              </a:solidFill>
              <a:latin typeface="Arial" charset="0"/>
            </a:endParaRPr>
          </a:p>
          <a:p>
            <a:pPr eaLnBrk="0" hangingPunct="0"/>
            <a:r>
              <a:rPr lang="pt-BR" sz="3200" b="1" dirty="0">
                <a:solidFill>
                  <a:schemeClr val="tx1"/>
                </a:solidFill>
                <a:latin typeface="Arial" charset="0"/>
              </a:rPr>
              <a:t>1872 - Yellowstone </a:t>
            </a:r>
            <a:r>
              <a:rPr lang="pt-BR" sz="3200" b="1" dirty="0" err="1">
                <a:solidFill>
                  <a:schemeClr val="tx1"/>
                </a:solidFill>
                <a:latin typeface="Arial" charset="0"/>
              </a:rPr>
              <a:t>National</a:t>
            </a:r>
            <a:r>
              <a:rPr lang="pt-BR" sz="3200" b="1" dirty="0">
                <a:solidFill>
                  <a:schemeClr val="tx1"/>
                </a:solidFill>
                <a:latin typeface="Arial" charset="0"/>
              </a:rPr>
              <a:t> Park - US</a:t>
            </a:r>
            <a:endParaRPr lang="pt-BR" sz="3200" dirty="0">
              <a:solidFill>
                <a:schemeClr val="tx1"/>
              </a:solidFill>
              <a:latin typeface="Arial" charset="0"/>
            </a:endParaRPr>
          </a:p>
          <a:p>
            <a:pPr lvl="1" eaLnBrk="0" hangingPunct="0"/>
            <a:r>
              <a:rPr lang="pt-BR" sz="2800" dirty="0">
                <a:solidFill>
                  <a:schemeClr val="tx1"/>
                </a:solidFill>
                <a:latin typeface="Arial" charset="0"/>
              </a:rPr>
              <a:t>1885 - Canadá </a:t>
            </a:r>
          </a:p>
          <a:p>
            <a:pPr lvl="1" eaLnBrk="0" hangingPunct="0"/>
            <a:r>
              <a:rPr lang="pt-BR" sz="2800" dirty="0">
                <a:solidFill>
                  <a:schemeClr val="tx1"/>
                </a:solidFill>
                <a:latin typeface="Arial" charset="0"/>
              </a:rPr>
              <a:t>1894 - Nova Zelândia</a:t>
            </a:r>
          </a:p>
          <a:p>
            <a:pPr lvl="1" eaLnBrk="0" hangingPunct="0"/>
            <a:r>
              <a:rPr lang="pt-BR" sz="2800" dirty="0">
                <a:solidFill>
                  <a:schemeClr val="tx1"/>
                </a:solidFill>
                <a:latin typeface="Arial" charset="0"/>
              </a:rPr>
              <a:t>1898 - África do Sul e Austrália</a:t>
            </a:r>
          </a:p>
          <a:p>
            <a:pPr lvl="1" eaLnBrk="0" hangingPunct="0"/>
            <a:r>
              <a:rPr lang="pt-BR" sz="2800" dirty="0">
                <a:solidFill>
                  <a:schemeClr val="tx1"/>
                </a:solidFill>
                <a:latin typeface="Arial" charset="0"/>
              </a:rPr>
              <a:t>1898 - México</a:t>
            </a:r>
          </a:p>
          <a:p>
            <a:pPr lvl="1" eaLnBrk="0" hangingPunct="0"/>
            <a:r>
              <a:rPr lang="pt-BR" sz="2800" dirty="0">
                <a:solidFill>
                  <a:schemeClr val="tx1"/>
                </a:solidFill>
                <a:latin typeface="Arial" charset="0"/>
              </a:rPr>
              <a:t>1903 - Argentina</a:t>
            </a:r>
          </a:p>
          <a:p>
            <a:pPr lvl="1" eaLnBrk="0" hangingPunct="0"/>
            <a:r>
              <a:rPr lang="pt-BR" sz="2800" dirty="0">
                <a:solidFill>
                  <a:schemeClr val="tx1"/>
                </a:solidFill>
                <a:latin typeface="Arial" charset="0"/>
              </a:rPr>
              <a:t>1926 - Chile</a:t>
            </a:r>
          </a:p>
          <a:p>
            <a:pPr lvl="1" eaLnBrk="0" hangingPunct="0"/>
            <a:r>
              <a:rPr lang="pt-BR" sz="2800" dirty="0">
                <a:solidFill>
                  <a:schemeClr val="tx1"/>
                </a:solidFill>
                <a:latin typeface="Arial" charset="0"/>
              </a:rPr>
              <a:t>1934 - Equador </a:t>
            </a:r>
          </a:p>
          <a:p>
            <a:pPr lvl="1" eaLnBrk="0" hangingPunct="0"/>
            <a:r>
              <a:rPr lang="pt-BR" sz="2800" b="1" dirty="0">
                <a:solidFill>
                  <a:schemeClr val="tx1"/>
                </a:solidFill>
                <a:latin typeface="Arial" charset="0"/>
              </a:rPr>
              <a:t>1937 - Venezuela e Brasil (Itatiaia</a:t>
            </a:r>
            <a:r>
              <a:rPr lang="pt-BR" sz="2800" b="1" dirty="0">
                <a:latin typeface="Arial" charset="0"/>
              </a:rPr>
              <a:t>)</a:t>
            </a:r>
            <a:endParaRPr lang="pt-BR" sz="3200" b="1" dirty="0">
              <a:latin typeface="Arial"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pt-BR"/>
              <a:t>CARACTERÍSTICAS DAS UC:</a:t>
            </a:r>
          </a:p>
        </p:txBody>
      </p:sp>
      <p:sp>
        <p:nvSpPr>
          <p:cNvPr id="245765" name="Rectangle 5"/>
          <p:cNvSpPr>
            <a:spLocks noGrp="1" noChangeArrowheads="1"/>
          </p:cNvSpPr>
          <p:nvPr>
            <p:ph type="body" idx="1"/>
          </p:nvPr>
        </p:nvSpPr>
        <p:spPr>
          <a:xfrm>
            <a:off x="179388" y="1844675"/>
            <a:ext cx="8713787" cy="4752975"/>
          </a:xfrm>
        </p:spPr>
        <p:txBody>
          <a:bodyPr/>
          <a:lstStyle/>
          <a:p>
            <a:r>
              <a:rPr lang="pt-BR"/>
              <a:t>Regime especial de alterabilidade e fruição;</a:t>
            </a:r>
          </a:p>
          <a:p>
            <a:pPr lvl="1"/>
            <a:r>
              <a:rPr lang="pt-BR"/>
              <a:t>Criação por Decreto do Poder Público</a:t>
            </a:r>
          </a:p>
          <a:p>
            <a:pPr lvl="1"/>
            <a:r>
              <a:rPr lang="pt-BR"/>
              <a:t>Depende de Lei formal para suprimir a proteção, integralmente ou parcialmente</a:t>
            </a:r>
          </a:p>
          <a:p>
            <a:r>
              <a:rPr lang="pt-BR"/>
              <a:t>Oficialismo;</a:t>
            </a:r>
          </a:p>
          <a:p>
            <a:r>
              <a:rPr lang="pt-BR"/>
              <a:t>Delimitação territorial;</a:t>
            </a:r>
          </a:p>
          <a:p>
            <a:r>
              <a:rPr lang="pt-BR"/>
              <a:t>Objetivo conservacionista.</a:t>
            </a:r>
          </a:p>
          <a:p>
            <a:pPr>
              <a:buFont typeface="Wingdings" pitchFamily="2" charset="2"/>
              <a:buNone/>
            </a:pPr>
            <a:endParaRPr lang="pt-BR"/>
          </a:p>
        </p:txBody>
      </p:sp>
      <p:sp>
        <p:nvSpPr>
          <p:cNvPr id="245766" name="Rectangle 6"/>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67" name="Rectangle 7"/>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68" name="Rectangle 8"/>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69" name="Rectangle 9"/>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70" name="Rectangle 10"/>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pt-B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8" name="Espaço Reservado para Conteúdo 7"/>
          <p:cNvGraphicFramePr>
            <a:graphicFrameLocks noGrp="1"/>
          </p:cNvGraphicFramePr>
          <p:nvPr>
            <p:ph sz="quarter" idx="2"/>
          </p:nvPr>
        </p:nvGraphicFramePr>
        <p:xfrm>
          <a:off x="0" y="142852"/>
          <a:ext cx="9144000" cy="65008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5122"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5124"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A PROPRIEDADE É MINHA, LOGO FAÇO O QUE QUERO!</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RURAL</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URBANA</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chemeClr val="tx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chemeClr val="tx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O QUE ACONTECE?</a:t>
            </a:r>
          </a:p>
        </p:txBody>
      </p:sp>
      <p:sp>
        <p:nvSpPr>
          <p:cNvPr id="5125" name="Text Box 5"/>
          <p:cNvSpPr txBox="1">
            <a:spLocks noChangeArrowheads="1"/>
          </p:cNvSpPr>
          <p:nvPr/>
        </p:nvSpPr>
        <p:spPr bwMode="auto">
          <a:xfrm>
            <a:off x="92075" y="1755775"/>
            <a:ext cx="8728075" cy="942975"/>
          </a:xfrm>
          <a:prstGeom prst="rect">
            <a:avLst/>
          </a:prstGeom>
          <a:noFill/>
          <a:ln w="9525">
            <a:noFill/>
            <a:round/>
            <a:headEnd/>
            <a:tailEnd/>
          </a:ln>
          <a:effectLst/>
        </p:spPr>
        <p:txBody>
          <a:bodyPr wrap="none" anchor="ctr"/>
          <a:lstStyle/>
          <a:p>
            <a:endParaRPr lang="pt-B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47813" name="Organization Chart 5"/>
          <p:cNvGraphicFramePr>
            <a:graphicFrameLocks/>
          </p:cNvGraphicFramePr>
          <p:nvPr>
            <p:ph idx="1"/>
          </p:nvPr>
        </p:nvGraphicFramePr>
        <p:xfrm>
          <a:off x="0" y="0"/>
          <a:ext cx="9169400" cy="6669088"/>
        </p:xfrm>
        <a:graphic>
          <a:graphicData uri="http://schemas.openxmlformats.org/drawingml/2006/compatibility">
            <com:legacyDrawing xmlns:com="http://schemas.openxmlformats.org/drawingml/2006/compatibility" spid="_x0000_s90114"/>
          </a:graphicData>
        </a:graphic>
      </p:graphicFrame>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1123" name="Rectangle 3"/>
          <p:cNvSpPr>
            <a:spLocks noGrp="1" noChangeArrowheads="1"/>
          </p:cNvSpPr>
          <p:nvPr>
            <p:ph type="body" idx="1"/>
          </p:nvPr>
        </p:nvSpPr>
        <p:spPr>
          <a:xfrm>
            <a:off x="179388" y="1600200"/>
            <a:ext cx="8785225" cy="4997450"/>
          </a:xfrm>
        </p:spPr>
        <p:txBody>
          <a:bodyPr/>
          <a:lstStyle/>
          <a:p>
            <a:pPr algn="just">
              <a:lnSpc>
                <a:spcPct val="90000"/>
              </a:lnSpc>
              <a:buFont typeface="Wingdings" pitchFamily="2" charset="2"/>
              <a:buNone/>
            </a:pPr>
            <a:r>
              <a:rPr lang="pt-BR"/>
              <a:t>	</a:t>
            </a:r>
            <a:r>
              <a:rPr lang="pt-BR" b="1" u="sng"/>
              <a:t>Estação Ecológica:</a:t>
            </a:r>
            <a:r>
              <a:rPr lang="pt-BR" b="1"/>
              <a:t> </a:t>
            </a:r>
          </a:p>
          <a:p>
            <a:pPr algn="just">
              <a:lnSpc>
                <a:spcPct val="90000"/>
              </a:lnSpc>
            </a:pPr>
            <a:r>
              <a:rPr lang="pt-BR"/>
              <a:t>art. 9</a:t>
            </a:r>
            <a:r>
              <a:rPr lang="pt-BR">
                <a:sym typeface="Symbol" pitchFamily="18" charset="2"/>
              </a:rPr>
              <a:t></a:t>
            </a:r>
            <a:r>
              <a:rPr lang="pt-BR"/>
              <a:t> da Lei do SNUC;</a:t>
            </a:r>
          </a:p>
          <a:p>
            <a:pPr algn="just">
              <a:lnSpc>
                <a:spcPct val="90000"/>
              </a:lnSpc>
            </a:pPr>
            <a:r>
              <a:rPr lang="pt-BR"/>
              <a:t>uso extremamente restrito;</a:t>
            </a:r>
          </a:p>
          <a:p>
            <a:pPr algn="just">
              <a:lnSpc>
                <a:spcPct val="90000"/>
              </a:lnSpc>
            </a:pPr>
            <a:r>
              <a:rPr lang="pt-BR"/>
              <a:t>vocacionado para pesquisas científicas;</a:t>
            </a:r>
          </a:p>
          <a:p>
            <a:pPr algn="just">
              <a:lnSpc>
                <a:spcPct val="90000"/>
              </a:lnSpc>
            </a:pPr>
            <a:r>
              <a:rPr lang="pt-BR"/>
              <a:t>proibida visitação pública, exceto com fins educacional e de acordo com plano de manejo;</a:t>
            </a:r>
          </a:p>
          <a:p>
            <a:pPr algn="just">
              <a:lnSpc>
                <a:spcPct val="90000"/>
              </a:lnSpc>
            </a:pPr>
            <a:r>
              <a:rPr lang="pt-BR"/>
              <a:t>alterações do ecossistema apenas quando exigidas para restauração, manejo de espécie e pesquisas científicas.</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2147" name="Rectangle 3"/>
          <p:cNvSpPr>
            <a:spLocks noGrp="1" noChangeArrowheads="1"/>
          </p:cNvSpPr>
          <p:nvPr>
            <p:ph type="body" idx="1"/>
          </p:nvPr>
        </p:nvSpPr>
        <p:spPr>
          <a:xfrm>
            <a:off x="179388" y="1600200"/>
            <a:ext cx="8785225" cy="4924425"/>
          </a:xfrm>
        </p:spPr>
        <p:txBody>
          <a:bodyPr/>
          <a:lstStyle/>
          <a:p>
            <a:pPr algn="just">
              <a:buFont typeface="Wingdings" pitchFamily="2" charset="2"/>
              <a:buNone/>
            </a:pPr>
            <a:r>
              <a:rPr lang="pt-BR" sz="2800" b="1"/>
              <a:t>	</a:t>
            </a:r>
            <a:r>
              <a:rPr lang="pt-BR" sz="2800" b="1" u="sng"/>
              <a:t>Reserva Biológica:</a:t>
            </a:r>
          </a:p>
          <a:p>
            <a:pPr algn="just"/>
            <a:r>
              <a:rPr lang="pt-BR" sz="2800"/>
              <a:t>art. 10 da Lei do SNUC;</a:t>
            </a:r>
          </a:p>
          <a:p>
            <a:pPr algn="just"/>
            <a:r>
              <a:rPr lang="pt-BR" sz="2800"/>
              <a:t>objetivo a preservação integral da biota e demais atributos naturais existentes em seus limites;</a:t>
            </a:r>
          </a:p>
          <a:p>
            <a:pPr algn="just"/>
            <a:r>
              <a:rPr lang="pt-BR" sz="2800"/>
              <a:t>sem interferência humana direta ou modificações ambientais;</a:t>
            </a:r>
          </a:p>
          <a:p>
            <a:pPr algn="just"/>
            <a:r>
              <a:rPr lang="pt-BR" sz="2800"/>
              <a:t>executando-se recuperação e manejo;</a:t>
            </a:r>
          </a:p>
          <a:p>
            <a:pPr algn="just"/>
            <a:r>
              <a:rPr lang="pt-BR" sz="2800"/>
              <a:t>visitação e pesquisa conforme Estações ecológicas;</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171" name="Rectangle 3"/>
          <p:cNvSpPr>
            <a:spLocks noGrp="1" noChangeArrowheads="1"/>
          </p:cNvSpPr>
          <p:nvPr>
            <p:ph type="body" idx="1"/>
          </p:nvPr>
        </p:nvSpPr>
        <p:spPr>
          <a:xfrm>
            <a:off x="457200" y="1600200"/>
            <a:ext cx="8229600" cy="4997450"/>
          </a:xfrm>
        </p:spPr>
        <p:txBody>
          <a:bodyPr/>
          <a:lstStyle/>
          <a:p>
            <a:pPr algn="just">
              <a:lnSpc>
                <a:spcPct val="80000"/>
              </a:lnSpc>
              <a:buFont typeface="Wingdings" pitchFamily="2" charset="2"/>
              <a:buNone/>
            </a:pPr>
            <a:r>
              <a:rPr lang="pt-BR" sz="2800" b="1" u="sng"/>
              <a:t>Parque Nacional:</a:t>
            </a:r>
          </a:p>
          <a:p>
            <a:pPr algn="just">
              <a:lnSpc>
                <a:spcPct val="80000"/>
              </a:lnSpc>
            </a:pPr>
            <a:r>
              <a:rPr lang="pt-BR" sz="2800"/>
              <a:t>art. 11 da Lei do SNUC; </a:t>
            </a:r>
          </a:p>
          <a:p>
            <a:pPr algn="just">
              <a:lnSpc>
                <a:spcPct val="80000"/>
              </a:lnSpc>
            </a:pPr>
            <a:r>
              <a:rPr lang="pt-BR" sz="2800"/>
              <a:t>objetivo preservação de ecossistemas naturais de grande relevância ecológica e beleza cênica;</a:t>
            </a:r>
          </a:p>
          <a:p>
            <a:pPr algn="just">
              <a:lnSpc>
                <a:spcPct val="80000"/>
              </a:lnSpc>
            </a:pPr>
            <a:r>
              <a:rPr lang="pt-BR" sz="2800"/>
              <a:t>visitação e pesquisa conforme Estações ecológicas</a:t>
            </a:r>
          </a:p>
          <a:p>
            <a:pPr algn="just">
              <a:lnSpc>
                <a:spcPct val="80000"/>
              </a:lnSpc>
            </a:pPr>
            <a:r>
              <a:rPr lang="pt-BR" sz="2800"/>
              <a:t>Permite-se:</a:t>
            </a:r>
          </a:p>
          <a:p>
            <a:pPr lvl="1" algn="just">
              <a:lnSpc>
                <a:spcPct val="80000"/>
              </a:lnSpc>
            </a:pPr>
            <a:r>
              <a:rPr lang="pt-BR" sz="2400"/>
              <a:t>pesquisas científicas;</a:t>
            </a:r>
          </a:p>
          <a:p>
            <a:pPr lvl="1" algn="just">
              <a:lnSpc>
                <a:spcPct val="80000"/>
              </a:lnSpc>
            </a:pPr>
            <a:r>
              <a:rPr lang="pt-BR" sz="2400"/>
              <a:t>desenvolvimento de atividades de educação;</a:t>
            </a:r>
          </a:p>
          <a:p>
            <a:pPr lvl="1" algn="just">
              <a:lnSpc>
                <a:spcPct val="80000"/>
              </a:lnSpc>
            </a:pPr>
            <a:r>
              <a:rPr lang="pt-BR" sz="2400"/>
              <a:t>interpretação ambiental, na recreação em contato com a natureza;</a:t>
            </a:r>
          </a:p>
          <a:p>
            <a:pPr lvl="1" algn="just">
              <a:lnSpc>
                <a:spcPct val="80000"/>
              </a:lnSpc>
            </a:pPr>
            <a:r>
              <a:rPr lang="pt-BR" sz="2400"/>
              <a:t>turismo ecológico.</a:t>
            </a:r>
          </a:p>
        </p:txBody>
      </p:sp>
      <p:sp>
        <p:nvSpPr>
          <p:cNvPr id="263172" name="Rectangle 4"/>
          <p:cNvSpPr>
            <a:spLocks noGrp="1" noChangeArrowheads="1"/>
          </p:cNvSpPr>
          <p:nvPr>
            <p:ph type="title"/>
          </p:nvPr>
        </p:nvSpPr>
        <p:spPr>
          <a:xfrm>
            <a:off x="0" y="277813"/>
            <a:ext cx="9144000" cy="1143000"/>
          </a:xfrm>
          <a:noFill/>
          <a:ln/>
        </p:spPr>
        <p:txBody>
          <a:bodyPr/>
          <a:lstStyle/>
          <a:p>
            <a:r>
              <a:rPr lang="pt-BR" sz="3600"/>
              <a:t>UNIDADES DE PROTEÇÃO INTEGRAL</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4195" name="Rectangle 3"/>
          <p:cNvSpPr>
            <a:spLocks noGrp="1" noChangeArrowheads="1"/>
          </p:cNvSpPr>
          <p:nvPr>
            <p:ph type="body" idx="1"/>
          </p:nvPr>
        </p:nvSpPr>
        <p:spPr>
          <a:xfrm>
            <a:off x="457200" y="1600200"/>
            <a:ext cx="8229600" cy="4924425"/>
          </a:xfrm>
        </p:spPr>
        <p:txBody>
          <a:bodyPr>
            <a:normAutofit lnSpcReduction="10000"/>
          </a:bodyPr>
          <a:lstStyle/>
          <a:p>
            <a:pPr algn="just">
              <a:buFont typeface="Wingdings" pitchFamily="2" charset="2"/>
              <a:buNone/>
            </a:pPr>
            <a:r>
              <a:rPr lang="pt-BR" sz="2800" b="1" u="sng"/>
              <a:t>Monumento Natural:</a:t>
            </a:r>
          </a:p>
          <a:p>
            <a:pPr algn="just"/>
            <a:r>
              <a:rPr lang="pt-BR" sz="2800"/>
              <a:t>art. 12 da Lei do SNUC;</a:t>
            </a:r>
          </a:p>
          <a:p>
            <a:pPr algn="just"/>
            <a:r>
              <a:rPr lang="pt-BR" sz="2800"/>
              <a:t>objetiva preservar sítios naturais raros, singulares ou de grande beleza cênica;</a:t>
            </a:r>
          </a:p>
          <a:p>
            <a:pPr algn="just"/>
            <a:r>
              <a:rPr lang="pt-BR" sz="2800"/>
              <a:t>podem ser em áreas particulares desde que seja possível compatibilizar os objetivos da unidade com a utilização da terra e dos recursos naturais do local pelos proprietários;</a:t>
            </a:r>
          </a:p>
          <a:p>
            <a:pPr algn="just"/>
            <a:r>
              <a:rPr lang="pt-BR" sz="2800"/>
              <a:t>visitação está sujeita às normas e restrições. </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5219" name="Rectangle 3"/>
          <p:cNvSpPr>
            <a:spLocks noGrp="1" noChangeArrowheads="1"/>
          </p:cNvSpPr>
          <p:nvPr>
            <p:ph type="body" idx="1"/>
          </p:nvPr>
        </p:nvSpPr>
        <p:spPr>
          <a:xfrm>
            <a:off x="457200" y="1600200"/>
            <a:ext cx="8229600" cy="4924425"/>
          </a:xfrm>
        </p:spPr>
        <p:txBody>
          <a:bodyPr/>
          <a:lstStyle/>
          <a:p>
            <a:pPr algn="just">
              <a:lnSpc>
                <a:spcPct val="90000"/>
              </a:lnSpc>
              <a:buFont typeface="Wingdings" pitchFamily="2" charset="2"/>
              <a:buNone/>
            </a:pPr>
            <a:r>
              <a:rPr lang="pt-BR" b="1" u="sng"/>
              <a:t>Refúgio de Vida Silvestre:</a:t>
            </a:r>
          </a:p>
          <a:p>
            <a:pPr algn="just">
              <a:lnSpc>
                <a:spcPct val="90000"/>
              </a:lnSpc>
            </a:pPr>
            <a:r>
              <a:rPr lang="pt-BR"/>
              <a:t>art. 13 da Lei do SNUC;</a:t>
            </a:r>
          </a:p>
          <a:p>
            <a:pPr algn="just">
              <a:lnSpc>
                <a:spcPct val="90000"/>
              </a:lnSpc>
            </a:pPr>
            <a:r>
              <a:rPr lang="pt-BR"/>
              <a:t> visa proteger ambientes naturais com condições de existência e/ou reprodução de espécies ou comunidades da flora local e da fauna residente ou migratória;</a:t>
            </a:r>
          </a:p>
          <a:p>
            <a:pPr algn="just">
              <a:lnSpc>
                <a:spcPct val="90000"/>
              </a:lnSpc>
            </a:pPr>
            <a:r>
              <a:rPr lang="pt-BR"/>
              <a:t>assemelha-se aos Monumentos Naturais, quanto à dominialidade e visitação;</a:t>
            </a:r>
          </a:p>
          <a:p>
            <a:pPr algn="just">
              <a:lnSpc>
                <a:spcPct val="90000"/>
              </a:lnSpc>
            </a:pPr>
            <a:r>
              <a:rPr lang="pt-BR"/>
              <a:t>pesquisas científicas deverão ser previamente autorizadas.</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pt-BR" sz="3600"/>
              <a:t>UNIDADES DE USO SUSTENTÁVEL</a:t>
            </a:r>
          </a:p>
        </p:txBody>
      </p:sp>
      <p:sp>
        <p:nvSpPr>
          <p:cNvPr id="266243" name="Rectangle 3"/>
          <p:cNvSpPr>
            <a:spLocks noGrp="1" noChangeArrowheads="1"/>
          </p:cNvSpPr>
          <p:nvPr>
            <p:ph type="body" idx="1"/>
          </p:nvPr>
        </p:nvSpPr>
        <p:spPr>
          <a:xfrm>
            <a:off x="457200" y="1600200"/>
            <a:ext cx="8229600" cy="4924425"/>
          </a:xfrm>
        </p:spPr>
        <p:txBody>
          <a:bodyPr/>
          <a:lstStyle/>
          <a:p>
            <a:pPr algn="just">
              <a:lnSpc>
                <a:spcPct val="90000"/>
              </a:lnSpc>
              <a:buFont typeface="Wingdings" pitchFamily="2" charset="2"/>
              <a:buNone/>
            </a:pPr>
            <a:r>
              <a:rPr lang="pt-BR" sz="2800" b="1" u="sng"/>
              <a:t>Área de Proteção Ambiental (APA):</a:t>
            </a:r>
          </a:p>
          <a:p>
            <a:pPr algn="just">
              <a:lnSpc>
                <a:spcPct val="90000"/>
              </a:lnSpc>
            </a:pPr>
            <a:r>
              <a:rPr lang="pt-BR" sz="2800"/>
              <a:t>art. 15 da Lei do SNUC;</a:t>
            </a:r>
          </a:p>
          <a:p>
            <a:pPr algn="just">
              <a:lnSpc>
                <a:spcPct val="90000"/>
              </a:lnSpc>
            </a:pPr>
            <a:r>
              <a:rPr lang="pt-BR" sz="2800"/>
              <a:t>área, em geral extensa, com um certo grau de ocupação humana, dotada de atributos importantes para a qualidade de vida e o bem-estar das populações humanas;</a:t>
            </a:r>
          </a:p>
          <a:p>
            <a:pPr algn="just">
              <a:lnSpc>
                <a:spcPct val="90000"/>
              </a:lnSpc>
            </a:pPr>
            <a:r>
              <a:rPr lang="pt-BR" sz="2800"/>
              <a:t>Objetiva:</a:t>
            </a:r>
          </a:p>
          <a:p>
            <a:pPr lvl="1" algn="just">
              <a:lnSpc>
                <a:spcPct val="90000"/>
              </a:lnSpc>
            </a:pPr>
            <a:r>
              <a:rPr lang="pt-BR" sz="2400"/>
              <a:t>proteger a diversidade biológica;</a:t>
            </a:r>
          </a:p>
          <a:p>
            <a:pPr lvl="1" algn="just">
              <a:lnSpc>
                <a:spcPct val="90000"/>
              </a:lnSpc>
            </a:pPr>
            <a:r>
              <a:rPr lang="pt-BR" sz="2400"/>
              <a:t>disciplinar o processo de ocupação;</a:t>
            </a:r>
          </a:p>
          <a:p>
            <a:pPr lvl="1" algn="just">
              <a:lnSpc>
                <a:spcPct val="90000"/>
              </a:lnSpc>
            </a:pPr>
            <a:r>
              <a:rPr lang="pt-BR" sz="2400"/>
              <a:t>assegurar a sustentabilidade do uso dos recursos naturais.</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pt-BR" sz="3600"/>
              <a:t>UNIDADES DE USO SUSTENTÁVEL</a:t>
            </a:r>
          </a:p>
        </p:txBody>
      </p:sp>
      <p:sp>
        <p:nvSpPr>
          <p:cNvPr id="267267" name="Rectangle 3"/>
          <p:cNvSpPr>
            <a:spLocks noGrp="1" noChangeArrowheads="1"/>
          </p:cNvSpPr>
          <p:nvPr>
            <p:ph type="body" idx="1"/>
          </p:nvPr>
        </p:nvSpPr>
        <p:spPr>
          <a:xfrm>
            <a:off x="179388" y="1600200"/>
            <a:ext cx="8785225" cy="4852988"/>
          </a:xfrm>
        </p:spPr>
        <p:txBody>
          <a:bodyPr>
            <a:normAutofit lnSpcReduction="10000"/>
          </a:bodyPr>
          <a:lstStyle/>
          <a:p>
            <a:pPr algn="just">
              <a:buFont typeface="Wingdings" pitchFamily="2" charset="2"/>
              <a:buNone/>
            </a:pPr>
            <a:r>
              <a:rPr lang="pt-BR" sz="2800" b="1" u="sng"/>
              <a:t>Área de Relevante interesse Ecológico (ARIE):</a:t>
            </a:r>
          </a:p>
          <a:p>
            <a:pPr algn="just"/>
            <a:r>
              <a:rPr lang="pt-BR" sz="2800"/>
              <a:t>art. 16 da Lei do SNUC;</a:t>
            </a:r>
          </a:p>
          <a:p>
            <a:pPr algn="just"/>
            <a:r>
              <a:rPr lang="pt-BR" sz="2800"/>
              <a:t>área em geral de pequena extensão;</a:t>
            </a:r>
          </a:p>
          <a:p>
            <a:pPr algn="just"/>
            <a:r>
              <a:rPr lang="pt-BR" sz="2800"/>
              <a:t>com pouco ou nenhuma ocupação humana;</a:t>
            </a:r>
          </a:p>
          <a:p>
            <a:pPr algn="just"/>
            <a:r>
              <a:rPr lang="pt-BR" sz="2800"/>
              <a:t>com características naturais extraordinárias ou que abriga exemplares raros da biota regional;</a:t>
            </a:r>
          </a:p>
          <a:p>
            <a:pPr algn="just"/>
            <a:r>
              <a:rPr lang="pt-BR" sz="2800"/>
              <a:t>objetiva manter os ecossistemas naturais de importância regional ou local e regular o uso admissível dessas áreas, de modo a compatibilizá-lo com os objetivos de conservação da natureza. </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1" name="Rectangle 3"/>
          <p:cNvSpPr>
            <a:spLocks noGrp="1" noChangeArrowheads="1"/>
          </p:cNvSpPr>
          <p:nvPr>
            <p:ph type="body" idx="1"/>
          </p:nvPr>
        </p:nvSpPr>
        <p:spPr>
          <a:xfrm>
            <a:off x="179388" y="1600200"/>
            <a:ext cx="8964612" cy="4492625"/>
          </a:xfrm>
        </p:spPr>
        <p:txBody>
          <a:bodyPr/>
          <a:lstStyle/>
          <a:p>
            <a:pPr>
              <a:buFont typeface="Wingdings" pitchFamily="2" charset="2"/>
              <a:buNone/>
            </a:pPr>
            <a:r>
              <a:rPr lang="pt-BR" sz="2800" b="1" u="sng"/>
              <a:t>Floresta Nacional (FLONA):</a:t>
            </a:r>
          </a:p>
          <a:p>
            <a:pPr algn="just"/>
            <a:r>
              <a:rPr lang="pt-BR" sz="2800"/>
              <a:t>art. 17 da Lei do SNUC;</a:t>
            </a:r>
          </a:p>
          <a:p>
            <a:pPr algn="just"/>
            <a:r>
              <a:rPr lang="pt-BR" sz="2800"/>
              <a:t>área predominantemente com florestas nativas;</a:t>
            </a:r>
          </a:p>
          <a:p>
            <a:pPr algn="just"/>
            <a:r>
              <a:rPr lang="pt-BR" sz="2800"/>
              <a:t>admite-se a permanência de populações tradicionais;</a:t>
            </a:r>
          </a:p>
          <a:p>
            <a:pPr algn="just"/>
            <a:r>
              <a:rPr lang="pt-BR" sz="2800"/>
              <a:t>Objetiva:</a:t>
            </a:r>
          </a:p>
          <a:p>
            <a:pPr lvl="1" algn="just"/>
            <a:r>
              <a:rPr lang="pt-BR" sz="2400"/>
              <a:t>o uso múltiplo sustentável dos recursos florestais;</a:t>
            </a:r>
          </a:p>
          <a:p>
            <a:pPr lvl="1" algn="just"/>
            <a:r>
              <a:rPr lang="pt-BR" sz="2400"/>
              <a:t>pesquisa com ênfase em métodos para a exploração sustentável dos recursos florestais. </a:t>
            </a:r>
          </a:p>
        </p:txBody>
      </p:sp>
      <p:sp>
        <p:nvSpPr>
          <p:cNvPr id="268292" name="Rectangle 4"/>
          <p:cNvSpPr>
            <a:spLocks noGrp="1" noChangeArrowheads="1"/>
          </p:cNvSpPr>
          <p:nvPr>
            <p:ph type="title"/>
          </p:nvPr>
        </p:nvSpPr>
        <p:spPr>
          <a:noFill/>
          <a:ln/>
        </p:spPr>
        <p:txBody>
          <a:bodyPr/>
          <a:lstStyle/>
          <a:p>
            <a:r>
              <a:rPr lang="pt-BR" sz="3600"/>
              <a:t>UNIDADES DE USO SUSTENTÁVEL</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468313" y="260350"/>
            <a:ext cx="8229600" cy="800100"/>
          </a:xfrm>
        </p:spPr>
        <p:txBody>
          <a:bodyPr/>
          <a:lstStyle/>
          <a:p>
            <a:r>
              <a:rPr lang="pt-BR" sz="3600"/>
              <a:t>UNIDADES DE USO SUSTENTÁVEL</a:t>
            </a:r>
          </a:p>
        </p:txBody>
      </p:sp>
      <p:sp>
        <p:nvSpPr>
          <p:cNvPr id="269315" name="Rectangle 3"/>
          <p:cNvSpPr>
            <a:spLocks noGrp="1" noChangeArrowheads="1"/>
          </p:cNvSpPr>
          <p:nvPr>
            <p:ph type="body" idx="1"/>
          </p:nvPr>
        </p:nvSpPr>
        <p:spPr>
          <a:xfrm>
            <a:off x="179388" y="1196975"/>
            <a:ext cx="8785225" cy="5400675"/>
          </a:xfrm>
        </p:spPr>
        <p:txBody>
          <a:bodyPr/>
          <a:lstStyle/>
          <a:p>
            <a:pPr>
              <a:lnSpc>
                <a:spcPct val="90000"/>
              </a:lnSpc>
              <a:buFont typeface="Wingdings" pitchFamily="2" charset="2"/>
              <a:buNone/>
            </a:pPr>
            <a:r>
              <a:rPr lang="pt-BR" sz="2800" b="1" u="sng"/>
              <a:t>Reserva Extrativista (RESEX):</a:t>
            </a:r>
          </a:p>
          <a:p>
            <a:pPr algn="just">
              <a:lnSpc>
                <a:spcPct val="90000"/>
              </a:lnSpc>
            </a:pPr>
            <a:r>
              <a:rPr lang="pt-BR" sz="2800"/>
              <a:t>art. 18 da Lei do SNUC;</a:t>
            </a:r>
          </a:p>
          <a:p>
            <a:pPr algn="just">
              <a:lnSpc>
                <a:spcPct val="90000"/>
              </a:lnSpc>
            </a:pPr>
            <a:r>
              <a:rPr lang="pt-BR" sz="2800"/>
              <a:t>área de domínio público;</a:t>
            </a:r>
          </a:p>
          <a:p>
            <a:pPr algn="just">
              <a:lnSpc>
                <a:spcPct val="90000"/>
              </a:lnSpc>
            </a:pPr>
            <a:r>
              <a:rPr lang="pt-BR" sz="2800"/>
              <a:t>uso concedido as populações extrativistas tradicionais:</a:t>
            </a:r>
          </a:p>
          <a:p>
            <a:pPr algn="just">
              <a:lnSpc>
                <a:spcPct val="90000"/>
              </a:lnSpc>
            </a:pPr>
            <a:r>
              <a:rPr lang="pt-BR" sz="2800"/>
              <a:t>Objetiva:</a:t>
            </a:r>
          </a:p>
          <a:p>
            <a:pPr lvl="1" algn="just">
              <a:lnSpc>
                <a:spcPct val="90000"/>
              </a:lnSpc>
            </a:pPr>
            <a:r>
              <a:rPr lang="pt-BR" sz="2400"/>
              <a:t>proteger os meios de vida e a cultura dessas populações;</a:t>
            </a:r>
          </a:p>
          <a:p>
            <a:pPr lvl="1" algn="just">
              <a:lnSpc>
                <a:spcPct val="90000"/>
              </a:lnSpc>
            </a:pPr>
            <a:r>
              <a:rPr lang="pt-BR" sz="2400"/>
              <a:t>assegurar o uso sustentável dos recursos naturais;</a:t>
            </a:r>
          </a:p>
          <a:p>
            <a:pPr algn="just">
              <a:lnSpc>
                <a:spcPct val="90000"/>
              </a:lnSpc>
            </a:pPr>
            <a:r>
              <a:rPr lang="pt-BR" sz="2800"/>
              <a:t>Na RESEX são proibidas: </a:t>
            </a:r>
          </a:p>
          <a:p>
            <a:pPr lvl="1" algn="just">
              <a:lnSpc>
                <a:spcPct val="90000"/>
              </a:lnSpc>
            </a:pPr>
            <a:r>
              <a:rPr lang="pt-BR" sz="2400"/>
              <a:t>exploração de recursos minerais;</a:t>
            </a:r>
          </a:p>
          <a:p>
            <a:pPr lvl="1" algn="just">
              <a:lnSpc>
                <a:spcPct val="90000"/>
              </a:lnSpc>
            </a:pPr>
            <a:r>
              <a:rPr lang="pt-BR" sz="2400"/>
              <a:t>caça amadorística ou profissional;</a:t>
            </a:r>
          </a:p>
          <a:p>
            <a:pPr lvl="1" algn="just">
              <a:lnSpc>
                <a:spcPct val="90000"/>
              </a:lnSpc>
            </a:pPr>
            <a:r>
              <a:rPr lang="pt-BR" sz="2400"/>
              <a:t>exploração </a:t>
            </a:r>
            <a:r>
              <a:rPr lang="pt-BR" sz="2400" u="sng"/>
              <a:t>comercial</a:t>
            </a:r>
            <a:r>
              <a:rPr lang="pt-BR" sz="2400"/>
              <a:t> de recursos madeireiros.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95288" y="3689350"/>
            <a:ext cx="8286750" cy="396875"/>
          </a:xfrm>
          <a:prstGeom prst="rect">
            <a:avLst/>
          </a:prstGeom>
          <a:noFill/>
          <a:ln w="9525">
            <a:noFill/>
            <a:round/>
            <a:headEnd/>
            <a:tailEnd/>
          </a:ln>
          <a:effectLst/>
        </p:spPr>
        <p:txBody>
          <a:bodyPr wrap="none" anchor="ctr"/>
          <a:lstStyle/>
          <a:p>
            <a:endParaRPr lang="pt-BR"/>
          </a:p>
        </p:txBody>
      </p:sp>
      <p:pic>
        <p:nvPicPr>
          <p:cNvPr id="6146" name="Picture 2"/>
          <p:cNvPicPr>
            <a:picLocks noChangeAspect="1" noChangeArrowheads="1"/>
          </p:cNvPicPr>
          <p:nvPr/>
        </p:nvPicPr>
        <p:blipFill>
          <a:blip r:embed="rId3"/>
          <a:srcRect/>
          <a:stretch>
            <a:fillRect/>
          </a:stretch>
        </p:blipFill>
        <p:spPr bwMode="auto">
          <a:xfrm>
            <a:off x="468313" y="188913"/>
            <a:ext cx="819150" cy="865187"/>
          </a:xfrm>
          <a:prstGeom prst="rect">
            <a:avLst/>
          </a:prstGeom>
          <a:noFill/>
          <a:ln w="9525">
            <a:noFill/>
            <a:round/>
            <a:headEnd/>
            <a:tailEnd/>
          </a:ln>
          <a:effectLst/>
        </p:spPr>
      </p:pic>
      <p:sp>
        <p:nvSpPr>
          <p:cNvPr id="6147" name="Rectangle 3"/>
          <p:cNvSpPr>
            <a:spLocks noChangeArrowheads="1"/>
          </p:cNvSpPr>
          <p:nvPr/>
        </p:nvSpPr>
        <p:spPr bwMode="auto">
          <a:xfrm>
            <a:off x="1476375" y="188913"/>
            <a:ext cx="6048375" cy="823912"/>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200" b="1">
                <a:solidFill>
                  <a:srgbClr val="FFFFFF"/>
                </a:solidFill>
                <a:effectLst>
                  <a:outerShdw blurRad="38100" dist="38100" dir="2700000" algn="tl">
                    <a:srgbClr val="000000"/>
                  </a:outerShdw>
                </a:effectLst>
              </a:rPr>
              <a:t>MINISTÉRIO DO MEIO AMBIENTE - MMA</a:t>
            </a:r>
            <a:br>
              <a:rPr lang="pt-BR" sz="1200" b="1">
                <a:solidFill>
                  <a:srgbClr val="FFFFFF"/>
                </a:solidFill>
                <a:effectLst>
                  <a:outerShdw blurRad="38100" dist="38100" dir="2700000" algn="tl">
                    <a:srgbClr val="000000"/>
                  </a:outerShdw>
                </a:effectLst>
              </a:rPr>
            </a:br>
            <a:r>
              <a:rPr lang="pt-BR" sz="1200" b="1">
                <a:solidFill>
                  <a:srgbClr val="FFFFFF"/>
                </a:solidFill>
                <a:effectLst>
                  <a:outerShdw blurRad="38100" dist="38100" dir="2700000" algn="tl">
                    <a:srgbClr val="000000"/>
                  </a:outerShdw>
                </a:effectLst>
              </a:rPr>
              <a:t>INSTITUTO BRASILEIRO DO MEIO AMBIENTE E DOS RECURSOS NATURAIS RENOVÁVEIS - IBAMA</a:t>
            </a:r>
            <a:br>
              <a:rPr lang="pt-BR" sz="1200" b="1">
                <a:solidFill>
                  <a:srgbClr val="FFFFFF"/>
                </a:solidFill>
                <a:effectLst>
                  <a:outerShdw blurRad="38100" dist="38100" dir="2700000" algn="tl">
                    <a:srgbClr val="000000"/>
                  </a:outerShdw>
                </a:effectLst>
              </a:rPr>
            </a:br>
            <a:r>
              <a:rPr lang="pt-BR" sz="1200" b="1">
                <a:solidFill>
                  <a:srgbClr val="FFFFFF"/>
                </a:solidFill>
                <a:effectLst>
                  <a:outerShdw blurRad="38100" dist="38100" dir="2700000" algn="tl">
                    <a:srgbClr val="000000"/>
                  </a:outerShdw>
                </a:effectLst>
              </a:rPr>
              <a:t>Superintendência em Mato Grosso</a:t>
            </a:r>
          </a:p>
        </p:txBody>
      </p:sp>
      <p:pic>
        <p:nvPicPr>
          <p:cNvPr id="6148" name="Picture 4"/>
          <p:cNvPicPr>
            <a:picLocks noChangeAspect="1" noChangeArrowheads="1"/>
          </p:cNvPicPr>
          <p:nvPr/>
        </p:nvPicPr>
        <p:blipFill>
          <a:blip r:embed="rId4"/>
          <a:srcRect/>
          <a:stretch>
            <a:fillRect/>
          </a:stretch>
        </p:blipFill>
        <p:spPr bwMode="auto">
          <a:xfrm>
            <a:off x="7956550" y="188913"/>
            <a:ext cx="942975" cy="895350"/>
          </a:xfrm>
          <a:prstGeom prst="rect">
            <a:avLst/>
          </a:prstGeom>
          <a:noFill/>
          <a:ln w="9525">
            <a:noFill/>
            <a:round/>
            <a:headEnd/>
            <a:tailEnd/>
          </a:ln>
          <a:effectLst/>
        </p:spPr>
      </p:pic>
      <p:pic>
        <p:nvPicPr>
          <p:cNvPr id="6149" name="Picture 5"/>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r>
              <a:rPr lang="pt-BR" sz="3600"/>
              <a:t>UNIDADES DE USO SUSTENTÁVEL</a:t>
            </a:r>
          </a:p>
        </p:txBody>
      </p:sp>
      <p:sp>
        <p:nvSpPr>
          <p:cNvPr id="270339" name="Rectangle 3"/>
          <p:cNvSpPr>
            <a:spLocks noGrp="1" noChangeArrowheads="1"/>
          </p:cNvSpPr>
          <p:nvPr>
            <p:ph type="body" idx="1"/>
          </p:nvPr>
        </p:nvSpPr>
        <p:spPr>
          <a:xfrm>
            <a:off x="179388" y="1600200"/>
            <a:ext cx="8785225" cy="4852988"/>
          </a:xfrm>
        </p:spPr>
        <p:txBody>
          <a:bodyPr/>
          <a:lstStyle/>
          <a:p>
            <a:pPr algn="just">
              <a:buFont typeface="Wingdings" pitchFamily="2" charset="2"/>
              <a:buNone/>
            </a:pPr>
            <a:r>
              <a:rPr lang="pt-BR" b="1" u="sng"/>
              <a:t>Reserva de Fauna:</a:t>
            </a:r>
          </a:p>
          <a:p>
            <a:pPr algn="just"/>
            <a:r>
              <a:rPr lang="pt-BR"/>
              <a:t>art. 19 da Lei do SNUC;</a:t>
            </a:r>
          </a:p>
          <a:p>
            <a:pPr algn="just"/>
            <a:r>
              <a:rPr lang="pt-BR"/>
              <a:t>área natural com populações animais de espécies nativas, residentes ou migratórias;</a:t>
            </a:r>
          </a:p>
          <a:p>
            <a:pPr algn="just"/>
            <a:r>
              <a:rPr lang="pt-BR"/>
              <a:t>objetiva pesquisas sobre o manejo econômico sustentável de recursos faunísticos;</a:t>
            </a:r>
          </a:p>
          <a:p>
            <a:pPr algn="just"/>
            <a:r>
              <a:rPr lang="pt-BR"/>
              <a:t>proibido caça.</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pt-BR" sz="3600"/>
              <a:t>UNIDADES DE USO SUSTENTÁVEL</a:t>
            </a:r>
          </a:p>
        </p:txBody>
      </p:sp>
      <p:sp>
        <p:nvSpPr>
          <p:cNvPr id="271363" name="Rectangle 3"/>
          <p:cNvSpPr>
            <a:spLocks noGrp="1" noChangeArrowheads="1"/>
          </p:cNvSpPr>
          <p:nvPr>
            <p:ph type="body" idx="1"/>
          </p:nvPr>
        </p:nvSpPr>
        <p:spPr>
          <a:xfrm>
            <a:off x="179388" y="1412875"/>
            <a:ext cx="8785225" cy="5184775"/>
          </a:xfrm>
        </p:spPr>
        <p:txBody>
          <a:bodyPr/>
          <a:lstStyle/>
          <a:p>
            <a:pPr>
              <a:lnSpc>
                <a:spcPct val="90000"/>
              </a:lnSpc>
              <a:buFont typeface="Wingdings" pitchFamily="2" charset="2"/>
              <a:buNone/>
            </a:pPr>
            <a:r>
              <a:rPr lang="pt-BR" sz="2800" b="1" u="sng"/>
              <a:t>Reserva de Desenvolvimento Sustentável (RDS):</a:t>
            </a:r>
          </a:p>
          <a:p>
            <a:pPr algn="just">
              <a:lnSpc>
                <a:spcPct val="90000"/>
              </a:lnSpc>
            </a:pPr>
            <a:r>
              <a:rPr lang="pt-BR" sz="2800"/>
              <a:t>art. 20 da Lei do SNUC;</a:t>
            </a:r>
          </a:p>
          <a:p>
            <a:pPr algn="just">
              <a:lnSpc>
                <a:spcPct val="90000"/>
              </a:lnSpc>
            </a:pPr>
            <a:r>
              <a:rPr lang="pt-BR" sz="2800"/>
              <a:t>área natural que abriga populações tradicionais que desempenham um papel fundamental na proteção da natureza e na manutenção da diversidade biológica;</a:t>
            </a:r>
          </a:p>
          <a:p>
            <a:pPr algn="just">
              <a:lnSpc>
                <a:spcPct val="90000"/>
              </a:lnSpc>
            </a:pPr>
            <a:r>
              <a:rPr lang="pt-BR" sz="2800"/>
              <a:t>objetiva:</a:t>
            </a:r>
          </a:p>
          <a:p>
            <a:pPr lvl="1" algn="just">
              <a:lnSpc>
                <a:spcPct val="90000"/>
              </a:lnSpc>
            </a:pPr>
            <a:r>
              <a:rPr lang="pt-BR" sz="2400"/>
              <a:t>preservar a natureza;</a:t>
            </a:r>
          </a:p>
          <a:p>
            <a:pPr lvl="1" algn="just">
              <a:lnSpc>
                <a:spcPct val="90000"/>
              </a:lnSpc>
            </a:pPr>
            <a:r>
              <a:rPr lang="pt-BR" sz="2400"/>
              <a:t>salvaguardar e melhorar a qualidade de vida e os conhecimentos tradicionais de exploração dos recursos naturais das populações locais.</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pt-BR" sz="3600"/>
              <a:t>UNIDADES DE USO SUSTENTÁVEL</a:t>
            </a:r>
          </a:p>
        </p:txBody>
      </p:sp>
      <p:sp>
        <p:nvSpPr>
          <p:cNvPr id="272387" name="Rectangle 3"/>
          <p:cNvSpPr>
            <a:spLocks noGrp="1" noChangeArrowheads="1"/>
          </p:cNvSpPr>
          <p:nvPr>
            <p:ph type="body" idx="1"/>
          </p:nvPr>
        </p:nvSpPr>
        <p:spPr>
          <a:xfrm>
            <a:off x="179388" y="1600200"/>
            <a:ext cx="8785225" cy="4924425"/>
          </a:xfrm>
        </p:spPr>
        <p:txBody>
          <a:bodyPr/>
          <a:lstStyle/>
          <a:p>
            <a:pPr>
              <a:buFont typeface="Wingdings" pitchFamily="2" charset="2"/>
              <a:buNone/>
            </a:pPr>
            <a:r>
              <a:rPr lang="pt-BR" sz="2700" b="1" u="sng"/>
              <a:t>Reserva Particular do Patrimônio Natural (RPPN):</a:t>
            </a:r>
          </a:p>
          <a:p>
            <a:pPr>
              <a:buFont typeface="Wingdings" pitchFamily="2" charset="2"/>
              <a:buNone/>
            </a:pPr>
            <a:endParaRPr lang="pt-BR" sz="2700" b="1" u="sng"/>
          </a:p>
          <a:p>
            <a:r>
              <a:rPr lang="pt-BR"/>
              <a:t>art. 21 da Lei do SNUC;</a:t>
            </a:r>
          </a:p>
          <a:p>
            <a:r>
              <a:rPr lang="pt-BR"/>
              <a:t>área privada, gravada com perpetuidade;</a:t>
            </a:r>
          </a:p>
          <a:p>
            <a:r>
              <a:rPr lang="pt-BR"/>
              <a:t>anuência do IBAMA;</a:t>
            </a:r>
          </a:p>
          <a:p>
            <a:r>
              <a:rPr lang="pt-BR"/>
              <a:t>objetivo de conservar a diversidade biológica.</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8226" name="Rectangle 2"/>
          <p:cNvSpPr>
            <a:spLocks noChangeArrowheads="1"/>
          </p:cNvSpPr>
          <p:nvPr/>
        </p:nvSpPr>
        <p:spPr bwMode="auto">
          <a:xfrm>
            <a:off x="827088" y="400050"/>
            <a:ext cx="7848600" cy="976313"/>
          </a:xfrm>
          <a:prstGeom prst="rect">
            <a:avLst/>
          </a:prstGeom>
          <a:noFill/>
          <a:ln w="9525">
            <a:noFill/>
            <a:miter lim="800000"/>
            <a:headEnd/>
            <a:tailEnd/>
          </a:ln>
          <a:effectLst/>
        </p:spPr>
        <p:txBody>
          <a:bodyPr anchor="ctr">
            <a:spAutoFit/>
          </a:bodyPr>
          <a:lstStyle/>
          <a:p>
            <a:pPr algn="ctr"/>
            <a:r>
              <a:rPr lang="pt-BR" sz="2000" b="1">
                <a:latin typeface="Arial" charset="0"/>
                <a:ea typeface="Lucida Sans Unicode" pitchFamily="34" charset="0"/>
                <a:cs typeface="Arial" charset="0"/>
              </a:rPr>
              <a:t>Percentual dos Biomas Brasileiros protegidos por Unidades de Conservação Federais, Brasil -  2006</a:t>
            </a:r>
            <a:endParaRPr lang="pt-BR" sz="2000">
              <a:latin typeface="Arial" charset="0"/>
              <a:ea typeface="Lucida Sans Unicode" pitchFamily="34" charset="0"/>
              <a:cs typeface="Arial" charset="0"/>
            </a:endParaRPr>
          </a:p>
          <a:p>
            <a:pPr eaLnBrk="0" hangingPunct="0"/>
            <a:endParaRPr lang="pt-BR">
              <a:latin typeface="Arial" charset="0"/>
              <a:ea typeface="Lucida Sans Unicode" pitchFamily="34" charset="0"/>
              <a:cs typeface="Arial" charset="0"/>
            </a:endParaRPr>
          </a:p>
        </p:txBody>
      </p:sp>
      <p:pic>
        <p:nvPicPr>
          <p:cNvPr id="308227" name="Picture 3"/>
          <p:cNvPicPr>
            <a:picLocks noChangeAspect="1" noChangeArrowheads="1"/>
          </p:cNvPicPr>
          <p:nvPr/>
        </p:nvPicPr>
        <p:blipFill>
          <a:blip r:embed="rId2"/>
          <a:srcRect/>
          <a:stretch>
            <a:fillRect/>
          </a:stretch>
        </p:blipFill>
        <p:spPr bwMode="auto">
          <a:xfrm>
            <a:off x="827088" y="1168400"/>
            <a:ext cx="7561262" cy="4437063"/>
          </a:xfrm>
          <a:prstGeom prst="rect">
            <a:avLst/>
          </a:prstGeom>
          <a:solidFill>
            <a:srgbClr val="FFFFFF"/>
          </a:solidFill>
        </p:spPr>
      </p:pic>
      <p:sp>
        <p:nvSpPr>
          <p:cNvPr id="308228" name="Rectangle 4"/>
          <p:cNvSpPr>
            <a:spLocks noChangeArrowheads="1"/>
          </p:cNvSpPr>
          <p:nvPr/>
        </p:nvSpPr>
        <p:spPr bwMode="auto">
          <a:xfrm>
            <a:off x="1042988" y="6021388"/>
            <a:ext cx="4049712" cy="260350"/>
          </a:xfrm>
          <a:prstGeom prst="rect">
            <a:avLst/>
          </a:prstGeom>
          <a:noFill/>
          <a:ln w="9525">
            <a:noFill/>
            <a:miter lim="800000"/>
            <a:headEnd/>
            <a:tailEnd/>
          </a:ln>
          <a:effectLst/>
        </p:spPr>
        <p:txBody>
          <a:bodyPr wrap="none" anchor="ctr">
            <a:spAutoFit/>
          </a:bodyPr>
          <a:lstStyle/>
          <a:p>
            <a:r>
              <a:rPr lang="pt-BR" sz="1100">
                <a:latin typeface="Arial" charset="0"/>
                <a:ea typeface="Lucida Sans Unicode" pitchFamily="34" charset="0"/>
                <a:cs typeface="Arial" charset="0"/>
              </a:rPr>
              <a:t>Fonte: MMA, Cadastro Nacional de Unidades de Conservação</a:t>
            </a:r>
            <a:endParaRPr lang="pt-BR">
              <a:latin typeface="Arial" charset="0"/>
              <a:ea typeface="Lucida Sans Unicode" pitchFamily="34" charset="0"/>
              <a:cs typeface="Arial"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457200" y="142852"/>
            <a:ext cx="8229600" cy="500066"/>
          </a:xfrm>
        </p:spPr>
        <p:txBody>
          <a:bodyPr>
            <a:normAutofit fontScale="90000"/>
          </a:bodyPr>
          <a:lstStyle/>
          <a:p>
            <a:pPr algn="ctr"/>
            <a:r>
              <a:rPr lang="pt-BR" sz="3600" dirty="0" smtClean="0"/>
              <a:t>4. TERRAS INDÍGENAS</a:t>
            </a:r>
            <a:endParaRPr lang="pt-BR" sz="3600" dirty="0"/>
          </a:p>
        </p:txBody>
      </p:sp>
      <p:sp>
        <p:nvSpPr>
          <p:cNvPr id="271363" name="Rectangle 3"/>
          <p:cNvSpPr>
            <a:spLocks noGrp="1" noChangeArrowheads="1"/>
          </p:cNvSpPr>
          <p:nvPr>
            <p:ph type="body" idx="1"/>
          </p:nvPr>
        </p:nvSpPr>
        <p:spPr>
          <a:xfrm>
            <a:off x="0" y="642919"/>
            <a:ext cx="8964613" cy="5954732"/>
          </a:xfrm>
        </p:spPr>
        <p:txBody>
          <a:bodyPr>
            <a:normAutofit/>
          </a:bodyPr>
          <a:lstStyle/>
          <a:p>
            <a:pPr algn="just">
              <a:buNone/>
            </a:pPr>
            <a:r>
              <a:rPr lang="pt-BR" sz="2800" dirty="0" smtClean="0"/>
              <a:t>	</a:t>
            </a:r>
            <a:r>
              <a:rPr lang="pt-BR" sz="2800" b="1" u="sng" dirty="0" smtClean="0"/>
              <a:t>Possuem regime jurídico próprio que reconhece:</a:t>
            </a:r>
          </a:p>
          <a:p>
            <a:pPr algn="just">
              <a:spcBef>
                <a:spcPts val="600"/>
              </a:spcBef>
              <a:spcAft>
                <a:spcPts val="600"/>
              </a:spcAft>
            </a:pPr>
            <a:r>
              <a:rPr lang="pt-BR" sz="2800" dirty="0" smtClean="0"/>
              <a:t>a organização social, costumes, línguas, crenças e tradições dos povos indígenas;</a:t>
            </a:r>
          </a:p>
          <a:p>
            <a:pPr algn="just">
              <a:spcBef>
                <a:spcPts val="600"/>
              </a:spcBef>
              <a:spcAft>
                <a:spcPts val="600"/>
              </a:spcAft>
            </a:pPr>
            <a:r>
              <a:rPr lang="pt-BR" sz="2800" dirty="0" smtClean="0"/>
              <a:t>direitos originários sobre as terras que tradicionalmente ocupam;</a:t>
            </a:r>
          </a:p>
          <a:p>
            <a:pPr algn="just">
              <a:spcBef>
                <a:spcPts val="600"/>
              </a:spcBef>
              <a:spcAft>
                <a:spcPts val="600"/>
              </a:spcAft>
            </a:pPr>
            <a:r>
              <a:rPr lang="pt-BR" sz="2800" dirty="0" smtClean="0"/>
              <a:t>o dever da União demarcá-las e protegê-las;</a:t>
            </a:r>
          </a:p>
          <a:p>
            <a:pPr algn="just">
              <a:spcBef>
                <a:spcPts val="600"/>
              </a:spcBef>
              <a:spcAft>
                <a:spcPts val="600"/>
              </a:spcAft>
            </a:pPr>
            <a:r>
              <a:rPr lang="pt-BR" sz="2800" dirty="0" smtClean="0"/>
              <a:t>como bens da União, assegurando o usufruto exclusivo das riquezas do solo, dos rios e dos lagos nelas existentes.</a:t>
            </a:r>
            <a:endParaRPr lang="pt-BR" sz="2400" dirty="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lgn="ctr"/>
            <a:r>
              <a:rPr lang="pt-BR" sz="3600" dirty="0" smtClean="0"/>
              <a:t>TERRAS INDÍGENAS</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lgn="just">
              <a:buNone/>
            </a:pPr>
            <a:r>
              <a:rPr lang="pt-BR" sz="2800" dirty="0" smtClean="0"/>
              <a:t>	“Art. 20. São bens da União:</a:t>
            </a:r>
          </a:p>
          <a:p>
            <a:pPr algn="just">
              <a:buNone/>
            </a:pPr>
            <a:r>
              <a:rPr lang="pt-BR" sz="2800" dirty="0" smtClean="0"/>
              <a:t>	</a:t>
            </a:r>
          </a:p>
          <a:p>
            <a:pPr algn="just">
              <a:buNone/>
            </a:pPr>
            <a:r>
              <a:rPr lang="pt-BR" sz="2800" dirty="0" smtClean="0"/>
              <a:t>	[...]</a:t>
            </a:r>
          </a:p>
          <a:p>
            <a:pPr algn="just">
              <a:buNone/>
            </a:pPr>
            <a:endParaRPr lang="pt-BR" sz="2800" dirty="0" smtClean="0"/>
          </a:p>
          <a:p>
            <a:pPr algn="just">
              <a:buNone/>
            </a:pPr>
            <a:r>
              <a:rPr lang="pt-BR" sz="2800" dirty="0" smtClean="0"/>
              <a:t>	XI - as terras tradicionalmente ocupadas pelos índios.”</a:t>
            </a:r>
          </a:p>
          <a:p>
            <a:pPr algn="r">
              <a:buNone/>
            </a:pPr>
            <a:r>
              <a:rPr lang="pt-BR" sz="1800" dirty="0" smtClean="0"/>
              <a:t>(CF/88)</a:t>
            </a:r>
            <a:endParaRPr lang="pt-BR" sz="1800"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lgn="ctr"/>
            <a:r>
              <a:rPr lang="pt-BR" sz="3600" dirty="0" smtClean="0"/>
              <a:t>TERRAS INDÍGENAS</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lgn="just">
              <a:buNone/>
            </a:pPr>
            <a:r>
              <a:rPr lang="pt-BR" sz="2800" dirty="0" smtClean="0"/>
              <a:t>	</a:t>
            </a:r>
            <a:r>
              <a:rPr lang="pt-BR" sz="2800" b="1" u="sng" dirty="0" smtClean="0"/>
              <a:t>Diante deste regime jurídico próprio:</a:t>
            </a:r>
          </a:p>
          <a:p>
            <a:pPr algn="just">
              <a:spcBef>
                <a:spcPts val="1200"/>
              </a:spcBef>
              <a:spcAft>
                <a:spcPts val="1200"/>
              </a:spcAft>
            </a:pPr>
            <a:r>
              <a:rPr lang="pt-BR" sz="2800" dirty="0" smtClean="0"/>
              <a:t>são bens inalienáveis e indisponíveis;</a:t>
            </a:r>
          </a:p>
          <a:p>
            <a:pPr algn="just">
              <a:spcBef>
                <a:spcPts val="1200"/>
              </a:spcBef>
              <a:spcAft>
                <a:spcPts val="1200"/>
              </a:spcAft>
            </a:pPr>
            <a:r>
              <a:rPr lang="pt-BR" sz="2800" dirty="0" smtClean="0"/>
              <a:t>É exigido autorização do Congresso para o aproveitamento dos recursos hídricos e minerais localizados nas </a:t>
            </a:r>
            <a:r>
              <a:rPr lang="pt-BR" sz="2800" dirty="0" err="1" smtClean="0"/>
              <a:t>T.I.</a:t>
            </a:r>
            <a:r>
              <a:rPr lang="pt-BR" sz="2800" dirty="0" smtClean="0"/>
              <a:t>;</a:t>
            </a:r>
          </a:p>
          <a:p>
            <a:pPr algn="just">
              <a:spcBef>
                <a:spcPts val="1200"/>
              </a:spcBef>
              <a:spcAft>
                <a:spcPts val="1200"/>
              </a:spcAft>
            </a:pPr>
            <a:r>
              <a:rPr lang="pt-BR" sz="2800" dirty="0" smtClean="0"/>
              <a:t>O Código Florestal equipara as florestas existentes em </a:t>
            </a:r>
            <a:r>
              <a:rPr lang="pt-BR" sz="2800" dirty="0" err="1" smtClean="0"/>
              <a:t>T.I.</a:t>
            </a:r>
            <a:r>
              <a:rPr lang="pt-BR" sz="2800" dirty="0" smtClean="0"/>
              <a:t> às </a:t>
            </a:r>
            <a:r>
              <a:rPr lang="pt-BR" sz="2800" dirty="0" err="1" smtClean="0"/>
              <a:t>APPs</a:t>
            </a:r>
            <a:r>
              <a:rPr lang="pt-BR" sz="2800" dirty="0" smtClean="0"/>
              <a:t>.</a:t>
            </a:r>
            <a:endParaRPr lang="pt-BR" sz="2400" dirty="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DISTRIBUIÇÃO DAS TERRAS NO BRASIL</a:t>
            </a:r>
            <a:endParaRPr lang="pt-BR" sz="3600" dirty="0"/>
          </a:p>
        </p:txBody>
      </p:sp>
      <p:graphicFrame>
        <p:nvGraphicFramePr>
          <p:cNvPr id="9" name="Espaço Reservado para Conteúdo 8"/>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10" name="CaixaDeTexto 9"/>
          <p:cNvSpPr txBox="1"/>
          <p:nvPr/>
        </p:nvSpPr>
        <p:spPr>
          <a:xfrm>
            <a:off x="0" y="5786454"/>
            <a:ext cx="9144000" cy="276999"/>
          </a:xfrm>
          <a:prstGeom prst="rect">
            <a:avLst/>
          </a:prstGeom>
          <a:noFill/>
        </p:spPr>
        <p:txBody>
          <a:bodyPr wrap="square" rtlCol="0">
            <a:spAutoFit/>
          </a:bodyPr>
          <a:lstStyle/>
          <a:p>
            <a:pPr algn="r"/>
            <a:r>
              <a:rPr lang="pt-BR" sz="1200" dirty="0" smtClean="0">
                <a:solidFill>
                  <a:schemeClr val="tx1"/>
                </a:solidFill>
              </a:rPr>
              <a:t>(FONTE: LIMA</a:t>
            </a:r>
            <a:r>
              <a:rPr lang="pt-BR" sz="1200" dirty="0">
                <a:solidFill>
                  <a:schemeClr val="tx1"/>
                </a:solidFill>
              </a:rPr>
              <a:t>, André. Zoneamento Ecológico-econômico à luz dos </a:t>
            </a:r>
            <a:r>
              <a:rPr lang="pt-BR" sz="1200" dirty="0" smtClean="0">
                <a:solidFill>
                  <a:schemeClr val="tx1"/>
                </a:solidFill>
              </a:rPr>
              <a:t>direitos socioambientais</a:t>
            </a:r>
            <a:r>
              <a:rPr lang="pt-BR" sz="1200" dirty="0">
                <a:solidFill>
                  <a:schemeClr val="tx1"/>
                </a:solidFill>
              </a:rPr>
              <a:t>. Curitiba: Juruá, 2006, p. 57.</a:t>
            </a:r>
            <a:r>
              <a:rPr lang="pt-BR" sz="1200" dirty="0" smtClean="0">
                <a:solidFill>
                  <a:schemeClr val="tx1"/>
                </a:solidFill>
              </a:rPr>
              <a:t>)</a:t>
            </a:r>
            <a:endParaRPr lang="pt-BR" sz="1200" dirty="0">
              <a:solidFill>
                <a:schemeClr val="tx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DISTRIBUIÇÃO DAS TERRAS NA AMAZÔNIA LEGAL</a:t>
            </a:r>
            <a:endParaRPr lang="pt-BR" sz="3600" dirty="0"/>
          </a:p>
        </p:txBody>
      </p:sp>
      <p:graphicFrame>
        <p:nvGraphicFramePr>
          <p:cNvPr id="9" name="Espaço Reservado para Conteúdo 8"/>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4" name="CaixaDeTexto 3"/>
          <p:cNvSpPr txBox="1"/>
          <p:nvPr/>
        </p:nvSpPr>
        <p:spPr>
          <a:xfrm>
            <a:off x="0" y="5786454"/>
            <a:ext cx="9144000" cy="276999"/>
          </a:xfrm>
          <a:prstGeom prst="rect">
            <a:avLst/>
          </a:prstGeom>
          <a:noFill/>
        </p:spPr>
        <p:txBody>
          <a:bodyPr wrap="square" rtlCol="0">
            <a:spAutoFit/>
          </a:bodyPr>
          <a:lstStyle/>
          <a:p>
            <a:pPr algn="r"/>
            <a:r>
              <a:rPr lang="pt-BR" sz="1200" dirty="0" smtClean="0">
                <a:solidFill>
                  <a:schemeClr val="tx1"/>
                </a:solidFill>
              </a:rPr>
              <a:t>(FONTE: LIMA</a:t>
            </a:r>
            <a:r>
              <a:rPr lang="pt-BR" sz="1200" dirty="0">
                <a:solidFill>
                  <a:schemeClr val="tx1"/>
                </a:solidFill>
              </a:rPr>
              <a:t>, André. Zoneamento Ecológico-econômico à luz dos </a:t>
            </a:r>
            <a:r>
              <a:rPr lang="pt-BR" sz="1200" dirty="0" smtClean="0">
                <a:solidFill>
                  <a:schemeClr val="tx1"/>
                </a:solidFill>
              </a:rPr>
              <a:t>direitos socioambientais</a:t>
            </a:r>
            <a:r>
              <a:rPr lang="pt-BR" sz="1200" dirty="0">
                <a:solidFill>
                  <a:schemeClr val="tx1"/>
                </a:solidFill>
              </a:rPr>
              <a:t>. Curitiba: Juruá, 2006, p. 57.</a:t>
            </a:r>
            <a:r>
              <a:rPr lang="pt-BR" sz="1200" dirty="0" smtClean="0">
                <a:solidFill>
                  <a:schemeClr val="tx1"/>
                </a:solidFill>
              </a:rPr>
              <a:t>)</a:t>
            </a:r>
            <a:endParaRPr lang="pt-BR" sz="1200" dirty="0">
              <a:solidFill>
                <a:schemeClr val="tx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DISTRIBUIÇÃO DAS TERRAS INDÍGENAS NO BRASIL</a:t>
            </a:r>
            <a:endParaRPr lang="pt-BR" sz="3600" dirty="0"/>
          </a:p>
        </p:txBody>
      </p:sp>
      <p:graphicFrame>
        <p:nvGraphicFramePr>
          <p:cNvPr id="9" name="Espaço Reservado para Conteúdo 8"/>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4" name="CaixaDeTexto 3"/>
          <p:cNvSpPr txBox="1"/>
          <p:nvPr/>
        </p:nvSpPr>
        <p:spPr>
          <a:xfrm>
            <a:off x="0" y="5786454"/>
            <a:ext cx="9144000" cy="276999"/>
          </a:xfrm>
          <a:prstGeom prst="rect">
            <a:avLst/>
          </a:prstGeom>
          <a:noFill/>
        </p:spPr>
        <p:txBody>
          <a:bodyPr wrap="square" rtlCol="0">
            <a:spAutoFit/>
          </a:bodyPr>
          <a:lstStyle/>
          <a:p>
            <a:pPr algn="r"/>
            <a:r>
              <a:rPr lang="pt-BR" sz="1200" dirty="0" smtClean="0">
                <a:solidFill>
                  <a:schemeClr val="tx1"/>
                </a:solidFill>
              </a:rPr>
              <a:t>(FONTE: LIMA</a:t>
            </a:r>
            <a:r>
              <a:rPr lang="pt-BR" sz="1200" dirty="0">
                <a:solidFill>
                  <a:schemeClr val="tx1"/>
                </a:solidFill>
              </a:rPr>
              <a:t>, André. Zoneamento Ecológico-econômico à luz dos </a:t>
            </a:r>
            <a:r>
              <a:rPr lang="pt-BR" sz="1200" dirty="0" smtClean="0">
                <a:solidFill>
                  <a:schemeClr val="tx1"/>
                </a:solidFill>
              </a:rPr>
              <a:t>direitos socioambientais</a:t>
            </a:r>
            <a:r>
              <a:rPr lang="pt-BR" sz="1200" dirty="0">
                <a:solidFill>
                  <a:schemeClr val="tx1"/>
                </a:solidFill>
              </a:rPr>
              <a:t>. Curitiba: Juruá, 2006, p. 57.</a:t>
            </a:r>
            <a:r>
              <a:rPr lang="pt-BR" sz="1200" dirty="0" smtClean="0">
                <a:solidFill>
                  <a:schemeClr val="tx1"/>
                </a:solidFill>
              </a:rPr>
              <a:t>)</a:t>
            </a:r>
            <a:endParaRPr lang="pt-BR" sz="1200" dirty="0">
              <a:solidFill>
                <a:schemeClr val="tx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3"/>
          <a:srcRect/>
          <a:stretch>
            <a:fillRect/>
          </a:stretch>
        </p:blipFill>
        <p:spPr bwMode="auto">
          <a:xfrm>
            <a:off x="0" y="0"/>
            <a:ext cx="9144000" cy="6853238"/>
          </a:xfrm>
          <a:prstGeom prst="rect">
            <a:avLst/>
          </a:prstGeom>
          <a:noFill/>
          <a:ln w="9525">
            <a:noFill/>
            <a:round/>
            <a:headEnd/>
            <a:tailEnd/>
          </a:ln>
          <a:effectLst/>
        </p:spPr>
      </p:pic>
      <p:sp>
        <p:nvSpPr>
          <p:cNvPr id="7170" name="Rectangle 2"/>
          <p:cNvSpPr>
            <a:spLocks noChangeArrowheads="1"/>
          </p:cNvSpPr>
          <p:nvPr/>
        </p:nvSpPr>
        <p:spPr bwMode="auto">
          <a:xfrm>
            <a:off x="6727825" y="6489700"/>
            <a:ext cx="2413000"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Santa Catarina, 2009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457200" y="274638"/>
            <a:ext cx="8401080" cy="1143000"/>
          </a:xfrm>
        </p:spPr>
        <p:txBody>
          <a:bodyPr>
            <a:normAutofit fontScale="90000"/>
          </a:bodyPr>
          <a:lstStyle/>
          <a:p>
            <a:pPr algn="ctr"/>
            <a:r>
              <a:rPr lang="pt-BR" sz="3600" dirty="0" smtClean="0"/>
              <a:t>5. TERRENOS DE MARINHA E ACRESCIDOS</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lgn="just">
              <a:buNone/>
            </a:pPr>
            <a:r>
              <a:rPr lang="pt-BR" sz="2800" dirty="0" smtClean="0"/>
              <a:t>	“Art. 20. São bens da União:</a:t>
            </a:r>
          </a:p>
          <a:p>
            <a:pPr algn="just">
              <a:buNone/>
            </a:pPr>
            <a:r>
              <a:rPr lang="pt-BR" sz="2800" dirty="0" smtClean="0"/>
              <a:t>	</a:t>
            </a:r>
          </a:p>
          <a:p>
            <a:pPr algn="just">
              <a:buNone/>
            </a:pPr>
            <a:r>
              <a:rPr lang="pt-BR" sz="2800" dirty="0" smtClean="0"/>
              <a:t>	[...]</a:t>
            </a:r>
          </a:p>
          <a:p>
            <a:pPr algn="just">
              <a:buNone/>
            </a:pPr>
            <a:endParaRPr lang="pt-BR" sz="2800" dirty="0" smtClean="0"/>
          </a:p>
          <a:p>
            <a:pPr algn="just">
              <a:buNone/>
            </a:pPr>
            <a:r>
              <a:rPr lang="pt-BR" sz="2800" dirty="0" smtClean="0"/>
              <a:t>	VII - os terrenos de marinha e seus acrescidos;”</a:t>
            </a:r>
          </a:p>
          <a:p>
            <a:pPr algn="r">
              <a:buNone/>
            </a:pPr>
            <a:r>
              <a:rPr lang="pt-BR" sz="1800" dirty="0" smtClean="0"/>
              <a:t>(CF/88)</a:t>
            </a:r>
          </a:p>
          <a:p>
            <a:pPr algn="r">
              <a:buNone/>
            </a:pPr>
            <a:endParaRPr lang="pt-BR" sz="1800" dirty="0" smtClean="0"/>
          </a:p>
          <a:p>
            <a:pPr algn="ctr">
              <a:buNone/>
            </a:pPr>
            <a:endParaRPr lang="pt-BR" sz="2800" b="1" u="sng" dirty="0" smtClean="0"/>
          </a:p>
          <a:p>
            <a:pPr algn="ctr">
              <a:buNone/>
            </a:pPr>
            <a:r>
              <a:rPr lang="pt-BR" sz="2800" b="1" u="sng" dirty="0" smtClean="0"/>
              <a:t>Logo são insuscetíveis de usucapião</a:t>
            </a:r>
            <a:endParaRPr lang="pt-BR" sz="2800" b="1" u="sng"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TERRENOS DE MARINHA E ACRESCIDOS</a:t>
            </a:r>
            <a:endParaRPr lang="pt-BR" sz="3600" dirty="0"/>
          </a:p>
        </p:txBody>
      </p:sp>
      <p:graphicFrame>
        <p:nvGraphicFramePr>
          <p:cNvPr id="5" name="Espaço Reservado para Conteúdo 4"/>
          <p:cNvGraphicFramePr>
            <a:graphicFrameLocks noGrp="1"/>
          </p:cNvGraphicFramePr>
          <p:nvPr>
            <p:ph idx="1"/>
          </p:nvPr>
        </p:nvGraphicFramePr>
        <p:xfrm>
          <a:off x="142844" y="1142984"/>
          <a:ext cx="8858312"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a:bodyPr>
          <a:lstStyle/>
          <a:p>
            <a:pPr algn="ctr"/>
            <a:r>
              <a:rPr lang="pt-BR" sz="3600" dirty="0" smtClean="0"/>
              <a:t>5. TERRENOS DE MARINHA</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buNone/>
            </a:pPr>
            <a:r>
              <a:rPr lang="pt-BR" sz="2800" b="1" u="sng" dirty="0" smtClean="0"/>
              <a:t>São os terrenos localizados:</a:t>
            </a:r>
          </a:p>
          <a:p>
            <a:pPr>
              <a:buNone/>
            </a:pPr>
            <a:endParaRPr lang="pt-BR" sz="2800" b="1" u="sng" dirty="0" smtClean="0"/>
          </a:p>
          <a:p>
            <a:pPr>
              <a:spcBef>
                <a:spcPts val="1200"/>
              </a:spcBef>
              <a:spcAft>
                <a:spcPts val="1200"/>
              </a:spcAft>
            </a:pPr>
            <a:r>
              <a:rPr lang="pt-BR" sz="2800" dirty="0" smtClean="0"/>
              <a:t>Às margens dos rios e lagos situados na costa marítima;</a:t>
            </a:r>
          </a:p>
          <a:p>
            <a:pPr>
              <a:spcBef>
                <a:spcPts val="1200"/>
              </a:spcBef>
              <a:spcAft>
                <a:spcPts val="1200"/>
              </a:spcAft>
            </a:pPr>
            <a:r>
              <a:rPr lang="pt-BR" sz="2800" dirty="0" smtClean="0"/>
              <a:t>As ilhas onde se faça sentir a influência das marés.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a:bodyPr>
          <a:lstStyle/>
          <a:p>
            <a:pPr algn="ctr"/>
            <a:r>
              <a:rPr lang="pt-BR" sz="3600" dirty="0" smtClean="0"/>
              <a:t>TERRENOS DE MARINHA</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buNone/>
            </a:pPr>
            <a:r>
              <a:rPr lang="pt-BR" sz="2800" b="1" u="sng" dirty="0" smtClean="0"/>
              <a:t>A proteção legal atinge uma faixa marginal de:</a:t>
            </a:r>
          </a:p>
          <a:p>
            <a:pPr>
              <a:buNone/>
            </a:pPr>
            <a:endParaRPr lang="pt-BR" sz="2800" b="1" u="sng" dirty="0" smtClean="0"/>
          </a:p>
          <a:p>
            <a:pPr algn="just">
              <a:buNone/>
            </a:pPr>
            <a:r>
              <a:rPr lang="pt-BR" sz="2800" dirty="0" smtClean="0"/>
              <a:t>	33 metros medidos horizontalmente desde a linha do preamar médio do ano de 1831</a:t>
            </a:r>
          </a:p>
          <a:p>
            <a:pPr algn="just">
              <a:buNone/>
            </a:pPr>
            <a:endParaRPr lang="pt-BR" sz="2800" dirty="0" smtClean="0"/>
          </a:p>
          <a:p>
            <a:pPr algn="r">
              <a:buNone/>
            </a:pPr>
            <a:r>
              <a:rPr lang="pt-BR" sz="2800" dirty="0" smtClean="0"/>
              <a:t>(Decreto-Lei nº 9.760/46).</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DE MARINHA</a:t>
            </a:r>
            <a:endParaRPr lang="pt-BR" sz="3600" dirty="0"/>
          </a:p>
        </p:txBody>
      </p:sp>
      <p:sp>
        <p:nvSpPr>
          <p:cNvPr id="271363" name="Rectangle 3"/>
          <p:cNvSpPr>
            <a:spLocks noGrp="1" noChangeArrowheads="1"/>
          </p:cNvSpPr>
          <p:nvPr>
            <p:ph type="body" idx="1"/>
          </p:nvPr>
        </p:nvSpPr>
        <p:spPr>
          <a:xfrm>
            <a:off x="179388" y="1071547"/>
            <a:ext cx="8785225" cy="5214973"/>
          </a:xfrm>
        </p:spPr>
        <p:txBody>
          <a:bodyPr>
            <a:normAutofit fontScale="77500" lnSpcReduction="20000"/>
          </a:bodyPr>
          <a:lstStyle/>
          <a:p>
            <a:pPr marL="0" indent="0" algn="just">
              <a:lnSpc>
                <a:spcPct val="120000"/>
              </a:lnSpc>
              <a:spcBef>
                <a:spcPts val="600"/>
              </a:spcBef>
              <a:spcAft>
                <a:spcPts val="600"/>
              </a:spcAft>
              <a:buNone/>
            </a:pPr>
            <a:r>
              <a:rPr lang="pt-BR" sz="2800" dirty="0" smtClean="0"/>
              <a:t>Art. 2º São terrenos de marinha, em uma profundidade de 33 (trinta e três) metros, medidos horizontalmente, para a parte da terra, da posição da linha do </a:t>
            </a:r>
            <a:r>
              <a:rPr lang="pt-BR" sz="2800" dirty="0" err="1" smtClean="0"/>
              <a:t>preamar-médio</a:t>
            </a:r>
            <a:r>
              <a:rPr lang="pt-BR" sz="2800" dirty="0" smtClean="0"/>
              <a:t> de 1831:</a:t>
            </a:r>
          </a:p>
          <a:p>
            <a:pPr marL="0" indent="0" algn="just">
              <a:lnSpc>
                <a:spcPct val="120000"/>
              </a:lnSpc>
              <a:spcBef>
                <a:spcPts val="600"/>
              </a:spcBef>
              <a:spcAft>
                <a:spcPts val="600"/>
              </a:spcAft>
              <a:buNone/>
            </a:pPr>
            <a:r>
              <a:rPr lang="pt-BR" sz="2800" dirty="0" smtClean="0"/>
              <a:t>a) os situados no continente, na costa marítima e nas margens dos rios e lagoas, até onde se faça sentir a influência das marés;</a:t>
            </a:r>
          </a:p>
          <a:p>
            <a:pPr marL="0" indent="0" algn="just">
              <a:lnSpc>
                <a:spcPct val="120000"/>
              </a:lnSpc>
              <a:spcBef>
                <a:spcPts val="600"/>
              </a:spcBef>
              <a:spcAft>
                <a:spcPts val="600"/>
              </a:spcAft>
              <a:buNone/>
            </a:pPr>
            <a:r>
              <a:rPr lang="pt-BR" sz="2800" dirty="0" smtClean="0"/>
              <a:t>b) os que contornam as ilhas situadas em zona onde se faça sentir a influência das marés.</a:t>
            </a:r>
          </a:p>
          <a:p>
            <a:pPr marL="0" indent="0" algn="just">
              <a:lnSpc>
                <a:spcPct val="120000"/>
              </a:lnSpc>
              <a:spcBef>
                <a:spcPts val="600"/>
              </a:spcBef>
              <a:spcAft>
                <a:spcPts val="600"/>
              </a:spcAft>
              <a:buNone/>
            </a:pPr>
            <a:r>
              <a:rPr lang="pt-BR" sz="2800" dirty="0" smtClean="0"/>
              <a:t>Parágrafo único. Para os efeitos </a:t>
            </a:r>
            <a:r>
              <a:rPr lang="pt-BR" sz="2800" dirty="0" err="1" smtClean="0"/>
              <a:t>dêste</a:t>
            </a:r>
            <a:r>
              <a:rPr lang="pt-BR" sz="2800" dirty="0" smtClean="0"/>
              <a:t> artigo a influência das marés é caracterizada pela oscilação periódica de 5 (cinco) centímetros pelo menos, do nível das águas, que ocorra em qualquer época do ano.</a:t>
            </a:r>
            <a:endParaRPr lang="pt-BR" sz="2800" dirty="0"/>
          </a:p>
        </p:txBody>
      </p:sp>
      <p:sp>
        <p:nvSpPr>
          <p:cNvPr id="4" name="Retângulo 3"/>
          <p:cNvSpPr/>
          <p:nvPr/>
        </p:nvSpPr>
        <p:spPr>
          <a:xfrm>
            <a:off x="5286380" y="6215082"/>
            <a:ext cx="3440364" cy="461665"/>
          </a:xfrm>
          <a:prstGeom prst="rect">
            <a:avLst/>
          </a:prstGeom>
        </p:spPr>
        <p:txBody>
          <a:bodyPr wrap="none">
            <a:spAutoFit/>
          </a:bodyPr>
          <a:lstStyle/>
          <a:p>
            <a:pPr algn="r">
              <a:buNone/>
            </a:pPr>
            <a:r>
              <a:rPr lang="pt-BR" dirty="0" smtClean="0">
                <a:solidFill>
                  <a:schemeClr val="tx1"/>
                </a:solidFill>
              </a:rPr>
              <a:t>(Decreto-Lei nº 9.760/46).</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lnSpc>
                <a:spcPct val="150000"/>
              </a:lnSpc>
              <a:spcBef>
                <a:spcPts val="600"/>
              </a:spcBef>
              <a:spcAft>
                <a:spcPts val="600"/>
              </a:spcAft>
              <a:buNone/>
            </a:pPr>
            <a:r>
              <a:rPr lang="pt-BR" sz="2400" dirty="0" smtClean="0"/>
              <a:t>Art. 3º São terrenos acrescidos de marinha os que se tiverem formado, natural ou artificialmente, para o lado do mar ou dos rios e lagoas, em seguimento aos terrenos de marinha.</a:t>
            </a:r>
            <a:endParaRPr lang="pt-BR" sz="2800" dirty="0"/>
          </a:p>
        </p:txBody>
      </p:sp>
      <p:sp>
        <p:nvSpPr>
          <p:cNvPr id="4" name="Retângulo 3"/>
          <p:cNvSpPr/>
          <p:nvPr/>
        </p:nvSpPr>
        <p:spPr>
          <a:xfrm>
            <a:off x="5703636" y="4143380"/>
            <a:ext cx="3440364" cy="461665"/>
          </a:xfrm>
          <a:prstGeom prst="rect">
            <a:avLst/>
          </a:prstGeom>
        </p:spPr>
        <p:txBody>
          <a:bodyPr wrap="none">
            <a:spAutoFit/>
          </a:bodyPr>
          <a:lstStyle/>
          <a:p>
            <a:pPr algn="r">
              <a:buNone/>
            </a:pPr>
            <a:r>
              <a:rPr lang="pt-BR" dirty="0" smtClean="0">
                <a:solidFill>
                  <a:schemeClr val="tx1"/>
                </a:solidFill>
              </a:rPr>
              <a:t>(Decreto-Lei nº 9.760/46)</a:t>
            </a:r>
          </a:p>
        </p:txBody>
      </p:sp>
      <p:sp>
        <p:nvSpPr>
          <p:cNvPr id="7" name="Rectangle 2"/>
          <p:cNvSpPr>
            <a:spLocks noGrp="1" noChangeArrowheads="1"/>
          </p:cNvSpPr>
          <p:nvPr>
            <p:ph type="title"/>
          </p:nvPr>
        </p:nvSpPr>
        <p:spPr>
          <a:xfrm>
            <a:off x="457200" y="274638"/>
            <a:ext cx="8229600" cy="654032"/>
          </a:xfrm>
        </p:spPr>
        <p:txBody>
          <a:bodyPr>
            <a:normAutofit fontScale="90000"/>
          </a:bodyPr>
          <a:lstStyle/>
          <a:p>
            <a:pPr algn="ctr"/>
            <a:r>
              <a:rPr lang="pt-BR" sz="3600" dirty="0" smtClean="0"/>
              <a:t>6. TERRENOS ACRESCIDOS DE MARINHA </a:t>
            </a:r>
            <a:endParaRPr lang="pt-BR" sz="3600" dirty="0"/>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5" name="Espaço Reservado para Conteúdo 4"/>
          <p:cNvGraphicFramePr>
            <a:graphicFrameLocks noGrp="1"/>
          </p:cNvGraphicFramePr>
          <p:nvPr>
            <p:ph idx="1"/>
          </p:nvPr>
        </p:nvGraphicFramePr>
        <p:xfrm>
          <a:off x="142844" y="1142984"/>
          <a:ext cx="8858312"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2"/>
          <p:cNvSpPr>
            <a:spLocks noGrp="1" noChangeArrowheads="1"/>
          </p:cNvSpPr>
          <p:nvPr>
            <p:ph type="title"/>
          </p:nvPr>
        </p:nvSpPr>
        <p:spPr>
          <a:xfrm>
            <a:off x="0" y="274638"/>
            <a:ext cx="9144000" cy="654032"/>
          </a:xfrm>
        </p:spPr>
        <p:txBody>
          <a:bodyPr>
            <a:normAutofit fontScale="90000"/>
          </a:bodyPr>
          <a:lstStyle/>
          <a:p>
            <a:pPr algn="ctr"/>
            <a:r>
              <a:rPr lang="pt-BR" sz="3600" dirty="0" smtClean="0"/>
              <a:t>7. TERRENOS MARGINAIS OU RESERVADOS</a:t>
            </a:r>
            <a:endParaRPr lang="pt-BR" sz="3600" dirty="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142845" y="1071547"/>
            <a:ext cx="8786874" cy="5214973"/>
          </a:xfrm>
        </p:spPr>
        <p:txBody>
          <a:bodyPr>
            <a:normAutofit/>
          </a:bodyPr>
          <a:lstStyle/>
          <a:p>
            <a:pPr marL="0" indent="0" algn="just">
              <a:spcBef>
                <a:spcPts val="600"/>
              </a:spcBef>
              <a:spcAft>
                <a:spcPts val="600"/>
              </a:spcAft>
              <a:buNone/>
            </a:pPr>
            <a:r>
              <a:rPr lang="pt-BR" sz="2400" b="1" u="sng" dirty="0" smtClean="0"/>
              <a:t>Os terrenos marginais são aqueles:</a:t>
            </a:r>
          </a:p>
          <a:p>
            <a:pPr marL="0" indent="0" algn="just">
              <a:spcBef>
                <a:spcPts val="1200"/>
              </a:spcBef>
              <a:spcAft>
                <a:spcPts val="1200"/>
              </a:spcAft>
            </a:pPr>
            <a:r>
              <a:rPr lang="pt-BR" sz="2400" dirty="0" smtClean="0"/>
              <a:t> banhados por correntes navegáveis</a:t>
            </a:r>
          </a:p>
          <a:p>
            <a:pPr marL="0" indent="0" algn="just">
              <a:spcBef>
                <a:spcPts val="1200"/>
              </a:spcBef>
              <a:spcAft>
                <a:spcPts val="1200"/>
              </a:spcAft>
            </a:pPr>
            <a:r>
              <a:rPr lang="pt-BR" sz="2400" dirty="0" smtClean="0"/>
              <a:t> que estejam fora do alcance das marés</a:t>
            </a:r>
          </a:p>
          <a:p>
            <a:pPr marL="0" indent="0" algn="just">
              <a:spcBef>
                <a:spcPts val="1200"/>
              </a:spcBef>
              <a:spcAft>
                <a:spcPts val="1200"/>
              </a:spcAft>
            </a:pPr>
            <a:r>
              <a:rPr lang="pt-BR" sz="2400" dirty="0" smtClean="0"/>
              <a:t> e abrangem uma faixa de terras marginais de15 metros</a:t>
            </a:r>
          </a:p>
          <a:p>
            <a:pPr marL="0" indent="0" algn="just">
              <a:spcBef>
                <a:spcPts val="1200"/>
              </a:spcBef>
              <a:spcAft>
                <a:spcPts val="1200"/>
              </a:spcAft>
            </a:pPr>
            <a:r>
              <a:rPr lang="pt-BR" sz="2400" dirty="0" smtClean="0"/>
              <a:t> medidos em direção à terra</a:t>
            </a:r>
          </a:p>
          <a:p>
            <a:pPr marL="0" indent="0" algn="just">
              <a:spcBef>
                <a:spcPts val="1200"/>
              </a:spcBef>
              <a:spcAft>
                <a:spcPts val="1200"/>
              </a:spcAft>
            </a:pPr>
            <a:r>
              <a:rPr lang="pt-BR" sz="2400" dirty="0" smtClean="0"/>
              <a:t> tendo como marco inicial para medição a linha média das enchentes ordinárias.</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7. TERRENOS MARGINAIS</a:t>
            </a:r>
            <a:endParaRPr lang="pt-BR" sz="3600" dirty="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lnSpc>
                <a:spcPct val="150000"/>
              </a:lnSpc>
              <a:spcBef>
                <a:spcPts val="600"/>
              </a:spcBef>
              <a:spcAft>
                <a:spcPts val="600"/>
              </a:spcAft>
              <a:buNone/>
            </a:pPr>
            <a:r>
              <a:rPr lang="pt-BR" sz="2400" dirty="0" smtClean="0"/>
              <a:t>Art. 4º São terrenos marginais os que banhados pelas correntes navegáveis, fora do alcance das marés, vão até a distância de 15 (quinze) metros, medidos horizontalmente para a parte da terra, contados </a:t>
            </a:r>
            <a:r>
              <a:rPr lang="pt-BR" sz="2400" dirty="0" err="1" smtClean="0"/>
              <a:t>dêsde</a:t>
            </a:r>
            <a:r>
              <a:rPr lang="pt-BR" sz="2400" dirty="0" smtClean="0"/>
              <a:t> a linha média das enchentes ordinárias.</a:t>
            </a:r>
            <a:endParaRPr lang="pt-BR" sz="2800" dirty="0"/>
          </a:p>
        </p:txBody>
      </p:sp>
      <p:sp>
        <p:nvSpPr>
          <p:cNvPr id="4" name="Retângulo 3"/>
          <p:cNvSpPr/>
          <p:nvPr/>
        </p:nvSpPr>
        <p:spPr>
          <a:xfrm>
            <a:off x="5703636" y="4143380"/>
            <a:ext cx="3440364" cy="461665"/>
          </a:xfrm>
          <a:prstGeom prst="rect">
            <a:avLst/>
          </a:prstGeom>
        </p:spPr>
        <p:txBody>
          <a:bodyPr wrap="none">
            <a:spAutoFit/>
          </a:bodyPr>
          <a:lstStyle/>
          <a:p>
            <a:pPr algn="r">
              <a:buNone/>
            </a:pPr>
            <a:r>
              <a:rPr lang="pt-BR" dirty="0" smtClean="0">
                <a:solidFill>
                  <a:schemeClr val="tx1"/>
                </a:solidFill>
              </a:rPr>
              <a:t>(Decreto-Lei nº 9.760/46)</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MARGINAIS</a:t>
            </a:r>
            <a:endParaRPr lang="pt-BR" sz="3600"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428595" y="1071547"/>
            <a:ext cx="8001057" cy="5214973"/>
          </a:xfrm>
        </p:spPr>
        <p:txBody>
          <a:bodyPr>
            <a:normAutofit/>
          </a:bodyPr>
          <a:lstStyle/>
          <a:p>
            <a:pPr marL="0" indent="0" algn="just">
              <a:spcBef>
                <a:spcPts val="600"/>
              </a:spcBef>
              <a:spcAft>
                <a:spcPts val="600"/>
              </a:spcAft>
              <a:buNone/>
            </a:pPr>
            <a:r>
              <a:rPr lang="pt-BR" sz="2400" b="1" u="sng" dirty="0" smtClean="0"/>
              <a:t>Não são </a:t>
            </a:r>
            <a:r>
              <a:rPr lang="pt-BR" sz="2400" b="1" u="sng" dirty="0" err="1" smtClean="0"/>
              <a:t>usucapíveis</a:t>
            </a:r>
            <a:r>
              <a:rPr lang="pt-BR" sz="2400" b="1" u="sng" dirty="0" smtClean="0"/>
              <a:t>, conforme Súmula 479 do STF:</a:t>
            </a:r>
          </a:p>
          <a:p>
            <a:pPr marL="0" indent="0" algn="just">
              <a:lnSpc>
                <a:spcPct val="150000"/>
              </a:lnSpc>
              <a:spcBef>
                <a:spcPts val="1200"/>
              </a:spcBef>
              <a:spcAft>
                <a:spcPts val="1200"/>
              </a:spcAft>
              <a:buNone/>
            </a:pPr>
            <a:r>
              <a:rPr lang="pt-BR" sz="2800" b="1" dirty="0" smtClean="0"/>
              <a:t>“Súmula 479 - AS MARGENS DOS RIOS NAVEGÁVEIS SÃO DE </a:t>
            </a:r>
            <a:r>
              <a:rPr lang="pt-BR" sz="2800" dirty="0" smtClean="0"/>
              <a:t>DOMÍNIO PÚBLICO, INSUSCETÍVEIS DE EXPROPRIAÇÃO E, POR ISSO MESMO, EXCLUÍDAS DE INDENIZAÇÃO.”</a:t>
            </a:r>
            <a:endParaRPr lang="pt-BR" sz="2800" dirty="0"/>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MARGINAIS</a:t>
            </a:r>
            <a:endParaRPr lang="pt-BR" sz="36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8194" name="Rectangle 2"/>
          <p:cNvSpPr>
            <a:spLocks noChangeArrowheads="1"/>
          </p:cNvSpPr>
          <p:nvPr/>
        </p:nvSpPr>
        <p:spPr bwMode="auto">
          <a:xfrm>
            <a:off x="6727825" y="6489700"/>
            <a:ext cx="2413000"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Santa Catarina, 2009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spcBef>
                <a:spcPts val="600"/>
              </a:spcBef>
              <a:spcAft>
                <a:spcPts val="600"/>
              </a:spcAft>
              <a:buNone/>
            </a:pPr>
            <a:r>
              <a:rPr lang="pt-BR" sz="2400" b="1" u="sng" dirty="0" smtClean="0"/>
              <a:t>Também são bens da União.</a:t>
            </a:r>
          </a:p>
          <a:p>
            <a:pPr marL="0" indent="0" algn="just">
              <a:spcBef>
                <a:spcPts val="600"/>
              </a:spcBef>
              <a:spcAft>
                <a:spcPts val="600"/>
              </a:spcAft>
              <a:buNone/>
            </a:pPr>
            <a:r>
              <a:rPr lang="pt-BR" sz="2400" dirty="0" smtClean="0"/>
              <a:t>“Art. 20. São bens da União:</a:t>
            </a:r>
          </a:p>
          <a:p>
            <a:pPr marL="0" indent="0" algn="just">
              <a:spcBef>
                <a:spcPts val="600"/>
              </a:spcBef>
              <a:spcAft>
                <a:spcPts val="600"/>
              </a:spcAft>
              <a:buNone/>
            </a:pPr>
            <a:r>
              <a:rPr lang="pt-BR" sz="2400" dirty="0" smtClean="0"/>
              <a:t>[...]</a:t>
            </a:r>
          </a:p>
          <a:p>
            <a:pPr marL="0" indent="0" algn="just">
              <a:spcBef>
                <a:spcPts val="600"/>
              </a:spcBef>
              <a:spcAft>
                <a:spcPts val="600"/>
              </a:spcAft>
              <a:buNone/>
            </a:pPr>
            <a:r>
              <a:rPr lang="pt-BR" sz="2400" dirty="0" smtClean="0"/>
              <a:t>III - os lagos, rios e quaisquer correntes de água em terrenos de seu domínio, ou que banhem mais de um Estado, sirvam de limites com outros países, ou se estendam a território estrangeiro ou dele provenham, </a:t>
            </a:r>
            <a:r>
              <a:rPr lang="pt-BR" sz="2400" b="1" u="sng" dirty="0" smtClean="0"/>
              <a:t>bem como os terrenos marginais</a:t>
            </a:r>
            <a:r>
              <a:rPr lang="pt-BR" sz="2400" dirty="0" smtClean="0"/>
              <a:t> e as praias fluviais;”</a:t>
            </a:r>
            <a:endParaRPr lang="pt-BR" sz="2800" dirty="0"/>
          </a:p>
        </p:txBody>
      </p:sp>
      <p:sp>
        <p:nvSpPr>
          <p:cNvPr id="4" name="Retângulo 3"/>
          <p:cNvSpPr/>
          <p:nvPr/>
        </p:nvSpPr>
        <p:spPr>
          <a:xfrm>
            <a:off x="7984711" y="5857892"/>
            <a:ext cx="1159292" cy="461665"/>
          </a:xfrm>
          <a:prstGeom prst="rect">
            <a:avLst/>
          </a:prstGeom>
        </p:spPr>
        <p:txBody>
          <a:bodyPr wrap="none">
            <a:spAutoFit/>
          </a:bodyPr>
          <a:lstStyle/>
          <a:p>
            <a:pPr algn="r">
              <a:buNone/>
            </a:pPr>
            <a:r>
              <a:rPr lang="pt-BR" dirty="0" smtClean="0">
                <a:solidFill>
                  <a:schemeClr val="tx1"/>
                </a:solidFill>
              </a:rPr>
              <a:t>(CF/88)</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MARGINAIS</a:t>
            </a:r>
            <a:endParaRPr lang="pt-BR" sz="3600" dirty="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142844" y="857233"/>
            <a:ext cx="8786873" cy="5429288"/>
          </a:xfrm>
        </p:spPr>
        <p:txBody>
          <a:bodyPr>
            <a:normAutofit/>
          </a:bodyPr>
          <a:lstStyle/>
          <a:p>
            <a:pPr marL="0" indent="0" algn="just">
              <a:lnSpc>
                <a:spcPct val="120000"/>
              </a:lnSpc>
              <a:spcBef>
                <a:spcPts val="600"/>
              </a:spcBef>
              <a:spcAft>
                <a:spcPts val="600"/>
              </a:spcAft>
              <a:buNone/>
            </a:pPr>
            <a:r>
              <a:rPr lang="pt-BR" sz="1900" dirty="0" smtClean="0"/>
              <a:t>“Art. 225. Todos têm direito ao meio ambiente ecologicamente equilibrado, bem de uso comum do povo e essencial à sadia qualidade de vida, impondo-se ao Poder Público e à coletividade o dever de defendê-lo e preservá-lo para as presentes e futuras gerações.</a:t>
            </a:r>
          </a:p>
          <a:p>
            <a:pPr marL="0" indent="0" algn="just">
              <a:lnSpc>
                <a:spcPct val="120000"/>
              </a:lnSpc>
              <a:spcBef>
                <a:spcPts val="600"/>
              </a:spcBef>
              <a:spcAft>
                <a:spcPts val="600"/>
              </a:spcAft>
              <a:buNone/>
            </a:pPr>
            <a:r>
              <a:rPr lang="pt-BR" sz="1900" dirty="0" smtClean="0"/>
              <a:t>[...]</a:t>
            </a:r>
          </a:p>
          <a:p>
            <a:pPr marL="0" indent="0" algn="just">
              <a:lnSpc>
                <a:spcPct val="120000"/>
              </a:lnSpc>
              <a:spcBef>
                <a:spcPts val="600"/>
              </a:spcBef>
              <a:spcAft>
                <a:spcPts val="600"/>
              </a:spcAft>
              <a:buNone/>
            </a:pPr>
            <a:r>
              <a:rPr lang="pt-BR" sz="2400" dirty="0" smtClean="0"/>
              <a:t>§ 4º - A Floresta Amazônica brasileira, a Mata Atlântica, a Serra do Mar, o Pantanal Mato-Grossense e a Zona Costeira são </a:t>
            </a:r>
            <a:r>
              <a:rPr lang="pt-BR" sz="2400" b="1" u="sng" dirty="0" smtClean="0"/>
              <a:t>patrimônio nacional</a:t>
            </a:r>
            <a:r>
              <a:rPr lang="pt-BR" sz="2400" dirty="0" smtClean="0"/>
              <a:t>, e sua utilização far-se-á, na forma da lei, dentro de condições que assegurem a preservação do meio ambiente, inclusive quanto ao uso dos recursos naturais.”</a:t>
            </a:r>
          </a:p>
        </p:txBody>
      </p:sp>
      <p:sp>
        <p:nvSpPr>
          <p:cNvPr id="4" name="Retângulo 3"/>
          <p:cNvSpPr/>
          <p:nvPr/>
        </p:nvSpPr>
        <p:spPr>
          <a:xfrm>
            <a:off x="7984711" y="6396335"/>
            <a:ext cx="1159292" cy="461665"/>
          </a:xfrm>
          <a:prstGeom prst="rect">
            <a:avLst/>
          </a:prstGeom>
        </p:spPr>
        <p:txBody>
          <a:bodyPr wrap="none">
            <a:spAutoFit/>
          </a:bodyPr>
          <a:lstStyle/>
          <a:p>
            <a:pPr algn="r">
              <a:buNone/>
            </a:pPr>
            <a:r>
              <a:rPr lang="pt-BR" dirty="0" smtClean="0">
                <a:solidFill>
                  <a:schemeClr val="tx1"/>
                </a:solidFill>
              </a:rPr>
              <a:t>(CF/88)</a:t>
            </a:r>
          </a:p>
        </p:txBody>
      </p:sp>
      <p:sp>
        <p:nvSpPr>
          <p:cNvPr id="7" name="Rectangle 2"/>
          <p:cNvSpPr>
            <a:spLocks noGrp="1" noChangeArrowheads="1"/>
          </p:cNvSpPr>
          <p:nvPr>
            <p:ph type="title"/>
          </p:nvPr>
        </p:nvSpPr>
        <p:spPr>
          <a:xfrm>
            <a:off x="457200" y="274638"/>
            <a:ext cx="8229600" cy="654032"/>
          </a:xfrm>
        </p:spPr>
        <p:txBody>
          <a:bodyPr>
            <a:normAutofit fontScale="90000"/>
          </a:bodyPr>
          <a:lstStyle/>
          <a:p>
            <a:pPr algn="ctr"/>
            <a:r>
              <a:rPr lang="pt-BR" sz="3600" dirty="0" smtClean="0"/>
              <a:t>8. ÁREAS DE PATRIMÔNIO NACIONAL</a:t>
            </a:r>
            <a:endParaRPr lang="pt-BR" sz="3600"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lnSpc>
                <a:spcPct val="120000"/>
              </a:lnSpc>
              <a:spcBef>
                <a:spcPts val="600"/>
              </a:spcBef>
              <a:spcAft>
                <a:spcPts val="600"/>
              </a:spcAft>
              <a:buNone/>
            </a:pPr>
            <a:r>
              <a:rPr lang="pt-BR" sz="2400" dirty="0" smtClean="0"/>
              <a:t>Com esse reconhecimento a Constituição busca estabelecer um </a:t>
            </a:r>
            <a:r>
              <a:rPr lang="pt-BR" sz="2400" b="1" u="sng" dirty="0" smtClean="0"/>
              <a:t>regime jurídico diferenciado</a:t>
            </a:r>
            <a:r>
              <a:rPr lang="pt-BR" sz="2400" b="1" dirty="0" smtClean="0"/>
              <a:t> </a:t>
            </a:r>
            <a:r>
              <a:rPr lang="pt-BR" sz="2400" dirty="0" smtClean="0"/>
              <a:t>para esses </a:t>
            </a:r>
            <a:r>
              <a:rPr lang="pt-BR" sz="2400" b="1" u="sng" dirty="0" smtClean="0"/>
              <a:t>biomas</a:t>
            </a:r>
            <a:r>
              <a:rPr lang="pt-BR" sz="2400" dirty="0" smtClean="0"/>
              <a:t> visando condicionar a utilização dos recursos naturais nessas áreas especiais.</a:t>
            </a:r>
            <a:endParaRPr lang="pt-BR" sz="2800" dirty="0"/>
          </a:p>
        </p:txBody>
      </p:sp>
      <p:sp>
        <p:nvSpPr>
          <p:cNvPr id="4" name="Retângulo 3"/>
          <p:cNvSpPr/>
          <p:nvPr/>
        </p:nvSpPr>
        <p:spPr>
          <a:xfrm>
            <a:off x="7984711" y="6396335"/>
            <a:ext cx="1159292" cy="461665"/>
          </a:xfrm>
          <a:prstGeom prst="rect">
            <a:avLst/>
          </a:prstGeom>
        </p:spPr>
        <p:txBody>
          <a:bodyPr wrap="none">
            <a:spAutoFit/>
          </a:bodyPr>
          <a:lstStyle/>
          <a:p>
            <a:pPr algn="r">
              <a:buNone/>
            </a:pPr>
            <a:r>
              <a:rPr lang="pt-BR" dirty="0" smtClean="0">
                <a:solidFill>
                  <a:schemeClr val="tx1"/>
                </a:solidFill>
              </a:rPr>
              <a:t>(CF/88)</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ÁREAS DE PATRIMÔNIO NACIONAL</a:t>
            </a:r>
            <a:endParaRPr lang="pt-BR" sz="3600" dirty="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44034"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44036"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8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7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7200" b="1" dirty="0">
                <a:solidFill>
                  <a:schemeClr val="tx1"/>
                </a:solidFill>
                <a:latin typeface="Arial" charset="0"/>
              </a:rPr>
              <a:t>OBRIGADO!</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7200" b="1" dirty="0">
              <a:solidFill>
                <a:srgbClr val="DBBD71"/>
              </a:solidFill>
              <a:latin typeface="Arial" charset="0"/>
            </a:endParaRPr>
          </a:p>
        </p:txBody>
      </p:sp>
      <p:sp>
        <p:nvSpPr>
          <p:cNvPr id="44037" name="Text Box 5"/>
          <p:cNvSpPr txBox="1">
            <a:spLocks noChangeArrowheads="1"/>
          </p:cNvSpPr>
          <p:nvPr/>
        </p:nvSpPr>
        <p:spPr bwMode="auto">
          <a:xfrm>
            <a:off x="92075" y="1755775"/>
            <a:ext cx="8728075" cy="942975"/>
          </a:xfrm>
          <a:prstGeom prst="rect">
            <a:avLst/>
          </a:prstGeom>
          <a:noFill/>
          <a:ln w="9525">
            <a:noFill/>
            <a:round/>
            <a:headEnd/>
            <a:tailEnd/>
          </a:ln>
          <a:effectLst/>
        </p:spPr>
        <p:txBody>
          <a:bodyPr lIns="90000" tIns="45000" rIns="90000" bIns="45000"/>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9218" name="Rectangle 2"/>
          <p:cNvSpPr>
            <a:spLocks noChangeArrowheads="1"/>
          </p:cNvSpPr>
          <p:nvPr/>
        </p:nvSpPr>
        <p:spPr bwMode="auto">
          <a:xfrm>
            <a:off x="7008813" y="6489700"/>
            <a:ext cx="2132012"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Arroz Irrigado, RS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so">
  <a:themeElements>
    <a:clrScheme name="Concurso">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so">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so">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2811</TotalTime>
  <Words>2609</Words>
  <PresentationFormat>Apresentação na tela (4:3)</PresentationFormat>
  <Paragraphs>481</Paragraphs>
  <Slides>83</Slides>
  <Notes>42</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83</vt:i4>
      </vt:variant>
    </vt:vector>
  </HeadingPairs>
  <TitlesOfParts>
    <vt:vector size="90" baseType="lpstr">
      <vt:lpstr>Times New Roman</vt:lpstr>
      <vt:lpstr>Lucida Sans Unicode</vt:lpstr>
      <vt:lpstr>Arial</vt:lpstr>
      <vt:lpstr>Tahoma</vt:lpstr>
      <vt:lpstr>Calibri</vt:lpstr>
      <vt:lpstr>Wingdings</vt:lpstr>
      <vt:lpstr>Concurso</vt:lpstr>
      <vt:lpstr>Disciplina: Direito Agrário</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3. UNIDADES DE CONSERVAÇÃO</vt:lpstr>
      <vt:lpstr>Slide 47</vt:lpstr>
      <vt:lpstr>CARACTERÍSTICAS DAS UC:</vt:lpstr>
      <vt:lpstr>Slide 49</vt:lpstr>
      <vt:lpstr>Slide 50</vt:lpstr>
      <vt:lpstr>UNIDADES DE PROTEÇÃO INTEGRAL</vt:lpstr>
      <vt:lpstr>UNIDADES DE PROTEÇÃO INTEGRAL</vt:lpstr>
      <vt:lpstr>UNIDADES DE PROTEÇÃO INTEGRAL</vt:lpstr>
      <vt:lpstr>UNIDADES DE PROTEÇÃO INTEGRAL</vt:lpstr>
      <vt:lpstr>UNIDADES DE PROTEÇÃO INTEGRAL</vt:lpstr>
      <vt:lpstr>UNIDADES DE USO SUSTENTÁVEL</vt:lpstr>
      <vt:lpstr>UNIDADES DE USO SUSTENTÁVEL</vt:lpstr>
      <vt:lpstr>UNIDADES DE USO SUSTENTÁVEL</vt:lpstr>
      <vt:lpstr>UNIDADES DE USO SUSTENTÁVEL</vt:lpstr>
      <vt:lpstr>UNIDADES DE USO SUSTENTÁVEL</vt:lpstr>
      <vt:lpstr>UNIDADES DE USO SUSTENTÁVEL</vt:lpstr>
      <vt:lpstr>UNIDADES DE USO SUSTENTÁVEL</vt:lpstr>
      <vt:lpstr>Slide 63</vt:lpstr>
      <vt:lpstr>4. TERRAS INDÍGENAS</vt:lpstr>
      <vt:lpstr>TERRAS INDÍGENAS</vt:lpstr>
      <vt:lpstr>TERRAS INDÍGENAS</vt:lpstr>
      <vt:lpstr>DISTRIBUIÇÃO DAS TERRAS NO BRASIL</vt:lpstr>
      <vt:lpstr>DISTRIBUIÇÃO DAS TERRAS NA AMAZÔNIA LEGAL</vt:lpstr>
      <vt:lpstr>DISTRIBUIÇÃO DAS TERRAS INDÍGENAS NO BRASIL</vt:lpstr>
      <vt:lpstr>5. TERRENOS DE MARINHA E ACRESCIDOS</vt:lpstr>
      <vt:lpstr>TERRENOS DE MARINHA E ACRESCIDOS</vt:lpstr>
      <vt:lpstr>5. TERRENOS DE MARINHA</vt:lpstr>
      <vt:lpstr>TERRENOS DE MARINHA</vt:lpstr>
      <vt:lpstr>TERRENOS DE MARINHA</vt:lpstr>
      <vt:lpstr>6. TERRENOS ACRESCIDOS DE MARINHA </vt:lpstr>
      <vt:lpstr>7. TERRENOS MARGINAIS OU RESERVADOS</vt:lpstr>
      <vt:lpstr>7. TERRENOS MARGINAIS</vt:lpstr>
      <vt:lpstr>TERRENOS MARGINAIS</vt:lpstr>
      <vt:lpstr>TERRENOS MARGINAIS</vt:lpstr>
      <vt:lpstr>TERRENOS MARGINAIS</vt:lpstr>
      <vt:lpstr>8. ÁREAS DE PATRIMÔNIO NACIONAL</vt:lpstr>
      <vt:lpstr>ÁREAS DE PATRIMÔNIO NACIONAL</vt:lpstr>
      <vt:lpstr>Slide 83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c:creator>
  <cp:lastModifiedBy>Empresa</cp:lastModifiedBy>
  <cp:revision>107</cp:revision>
  <cp:lastPrinted>1601-01-01T00:00:00Z</cp:lastPrinted>
  <dcterms:created xsi:type="dcterms:W3CDTF">2006-11-30T22:14:38Z</dcterms:created>
  <dcterms:modified xsi:type="dcterms:W3CDTF">2012-07-27T16:59:26Z</dcterms:modified>
</cp:coreProperties>
</file>