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1"/>
  </p:notesMasterIdLst>
  <p:sldIdLst>
    <p:sldId id="256" r:id="rId2"/>
    <p:sldId id="414" r:id="rId3"/>
    <p:sldId id="415" r:id="rId4"/>
    <p:sldId id="416" r:id="rId5"/>
    <p:sldId id="417" r:id="rId6"/>
    <p:sldId id="418" r:id="rId7"/>
    <p:sldId id="419" r:id="rId8"/>
    <p:sldId id="420" r:id="rId9"/>
    <p:sldId id="421" r:id="rId10"/>
    <p:sldId id="422" r:id="rId11"/>
    <p:sldId id="423" r:id="rId12"/>
    <p:sldId id="424" r:id="rId13"/>
    <p:sldId id="425" r:id="rId14"/>
    <p:sldId id="426" r:id="rId15"/>
    <p:sldId id="427" r:id="rId16"/>
    <p:sldId id="428" r:id="rId17"/>
    <p:sldId id="429" r:id="rId18"/>
    <p:sldId id="430" r:id="rId19"/>
    <p:sldId id="431" r:id="rId20"/>
    <p:sldId id="432" r:id="rId21"/>
    <p:sldId id="433" r:id="rId22"/>
    <p:sldId id="434" r:id="rId23"/>
    <p:sldId id="435" r:id="rId24"/>
    <p:sldId id="436" r:id="rId25"/>
    <p:sldId id="437" r:id="rId26"/>
    <p:sldId id="438" r:id="rId27"/>
    <p:sldId id="439" r:id="rId28"/>
    <p:sldId id="440" r:id="rId29"/>
    <p:sldId id="413" r:id="rId3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1915"/>
    <a:srgbClr val="D00000"/>
    <a:srgbClr val="08120B"/>
    <a:srgbClr val="500000"/>
    <a:srgbClr val="580C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29" autoAdjust="0"/>
    <p:restoredTop sz="94660"/>
  </p:normalViewPr>
  <p:slideViewPr>
    <p:cSldViewPr>
      <p:cViewPr varScale="1">
        <p:scale>
          <a:sx n="82" d="100"/>
          <a:sy n="82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D0F668-3BF3-465A-A552-0FAF4E8A6F18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31E8CF03-9944-42E1-96C9-E751FEA1C35F}">
      <dgm:prSet phldrT="[Texto]"/>
      <dgm:spPr/>
      <dgm:t>
        <a:bodyPr/>
        <a:lstStyle/>
        <a:p>
          <a:r>
            <a:rPr lang="pt-BR" dirty="0" smtClean="0"/>
            <a:t>Módulo</a:t>
          </a:r>
        </a:p>
        <a:p>
          <a:r>
            <a:rPr lang="pt-BR" dirty="0" smtClean="0"/>
            <a:t>Fiscal</a:t>
          </a:r>
          <a:endParaRPr lang="pt-BR" dirty="0"/>
        </a:p>
      </dgm:t>
    </dgm:pt>
    <dgm:pt modelId="{572473F1-0EAB-4607-A0D9-2242CF7794E4}" type="parTrans" cxnId="{BE04A2F8-D8B0-4A5E-935F-7F68DC2F8898}">
      <dgm:prSet/>
      <dgm:spPr/>
      <dgm:t>
        <a:bodyPr/>
        <a:lstStyle/>
        <a:p>
          <a:endParaRPr lang="pt-BR"/>
        </a:p>
      </dgm:t>
    </dgm:pt>
    <dgm:pt modelId="{5A424198-9473-4FAE-B169-A8043DA56AC7}" type="sibTrans" cxnId="{BE04A2F8-D8B0-4A5E-935F-7F68DC2F8898}">
      <dgm:prSet/>
      <dgm:spPr/>
      <dgm:t>
        <a:bodyPr/>
        <a:lstStyle/>
        <a:p>
          <a:endParaRPr lang="pt-BR"/>
        </a:p>
      </dgm:t>
    </dgm:pt>
    <dgm:pt modelId="{95B58D8F-4309-4B8B-BD53-8ABD444C9BA1}">
      <dgm:prSet phldrT="[Texto]"/>
      <dgm:spPr/>
      <dgm:t>
        <a:bodyPr/>
        <a:lstStyle/>
        <a:p>
          <a:r>
            <a:rPr lang="pt-BR" dirty="0" smtClean="0"/>
            <a:t>Módulo</a:t>
          </a:r>
        </a:p>
        <a:p>
          <a:r>
            <a:rPr lang="pt-BR" dirty="0" smtClean="0"/>
            <a:t>Rural</a:t>
          </a:r>
          <a:endParaRPr lang="pt-BR" dirty="0"/>
        </a:p>
      </dgm:t>
    </dgm:pt>
    <dgm:pt modelId="{DDAE3FCB-955B-4E2B-A6E6-A392E129DEC3}" type="parTrans" cxnId="{FF460C61-480D-433C-913C-5243057C98B4}">
      <dgm:prSet/>
      <dgm:spPr/>
      <dgm:t>
        <a:bodyPr/>
        <a:lstStyle/>
        <a:p>
          <a:endParaRPr lang="pt-BR"/>
        </a:p>
      </dgm:t>
    </dgm:pt>
    <dgm:pt modelId="{A7757BED-9C9A-450C-8C43-4D309174307D}" type="sibTrans" cxnId="{FF460C61-480D-433C-913C-5243057C98B4}">
      <dgm:prSet/>
      <dgm:spPr/>
      <dgm:t>
        <a:bodyPr/>
        <a:lstStyle/>
        <a:p>
          <a:endParaRPr lang="pt-BR"/>
        </a:p>
      </dgm:t>
    </dgm:pt>
    <dgm:pt modelId="{663280D4-60BD-4A4F-AA8E-39A4B1D243F1}">
      <dgm:prSet phldrT="[Texto]"/>
      <dgm:spPr/>
      <dgm:t>
        <a:bodyPr/>
        <a:lstStyle/>
        <a:p>
          <a:r>
            <a:rPr lang="pt-BR" dirty="0" err="1" smtClean="0"/>
            <a:t>Prop</a:t>
          </a:r>
          <a:r>
            <a:rPr lang="pt-BR" dirty="0" smtClean="0"/>
            <a:t>.</a:t>
          </a:r>
        </a:p>
        <a:p>
          <a:r>
            <a:rPr lang="pt-BR" dirty="0" smtClean="0"/>
            <a:t>Familiar</a:t>
          </a:r>
          <a:endParaRPr lang="pt-BR" dirty="0"/>
        </a:p>
      </dgm:t>
    </dgm:pt>
    <dgm:pt modelId="{B94FF07E-81B6-4B67-92AC-3109ABFC5CB0}" type="parTrans" cxnId="{418FF653-A6B8-41F5-B854-878D7F20A7AA}">
      <dgm:prSet/>
      <dgm:spPr/>
      <dgm:t>
        <a:bodyPr/>
        <a:lstStyle/>
        <a:p>
          <a:endParaRPr lang="pt-BR"/>
        </a:p>
      </dgm:t>
    </dgm:pt>
    <dgm:pt modelId="{BE01813E-67FE-44A5-9257-5DCC0549B121}" type="sibTrans" cxnId="{418FF653-A6B8-41F5-B854-878D7F20A7AA}">
      <dgm:prSet/>
      <dgm:spPr/>
      <dgm:t>
        <a:bodyPr/>
        <a:lstStyle/>
        <a:p>
          <a:endParaRPr lang="pt-BR"/>
        </a:p>
      </dgm:t>
    </dgm:pt>
    <dgm:pt modelId="{9685E365-1304-4F5E-BA28-C94FCA07FE08}" type="pres">
      <dgm:prSet presAssocID="{43D0F668-3BF3-465A-A552-0FAF4E8A6F18}" presName="linearFlow" presStyleCnt="0">
        <dgm:presLayoutVars>
          <dgm:dir/>
          <dgm:resizeHandles val="exact"/>
        </dgm:presLayoutVars>
      </dgm:prSet>
      <dgm:spPr/>
    </dgm:pt>
    <dgm:pt modelId="{C92F04AA-0F6D-442C-9EF5-16BFE347E6F9}" type="pres">
      <dgm:prSet presAssocID="{31E8CF03-9944-42E1-96C9-E751FEA1C35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B560D52-497E-4150-BFC7-3BBDEB3E68D2}" type="pres">
      <dgm:prSet presAssocID="{5A424198-9473-4FAE-B169-A8043DA56AC7}" presName="spacerL" presStyleCnt="0"/>
      <dgm:spPr/>
    </dgm:pt>
    <dgm:pt modelId="{DFB6767B-5116-4F65-8134-B1990CFDBC50}" type="pres">
      <dgm:prSet presAssocID="{5A424198-9473-4FAE-B169-A8043DA56AC7}" presName="sibTrans" presStyleLbl="sibTrans2D1" presStyleIdx="0" presStyleCnt="2"/>
      <dgm:spPr>
        <a:prstGeom prst="mathNotEqual">
          <a:avLst/>
        </a:prstGeom>
      </dgm:spPr>
      <dgm:t>
        <a:bodyPr/>
        <a:lstStyle/>
        <a:p>
          <a:endParaRPr lang="pt-BR"/>
        </a:p>
      </dgm:t>
    </dgm:pt>
    <dgm:pt modelId="{D81C3F83-CD82-41DF-948F-232FF722D2EF}" type="pres">
      <dgm:prSet presAssocID="{5A424198-9473-4FAE-B169-A8043DA56AC7}" presName="spacerR" presStyleCnt="0"/>
      <dgm:spPr/>
    </dgm:pt>
    <dgm:pt modelId="{9309AA04-AD56-4D6E-AD91-E1E3E9165260}" type="pres">
      <dgm:prSet presAssocID="{95B58D8F-4309-4B8B-BD53-8ABD444C9BA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C61DFA3-75B4-4E3B-996F-457CEE49754B}" type="pres">
      <dgm:prSet presAssocID="{A7757BED-9C9A-450C-8C43-4D309174307D}" presName="spacerL" presStyleCnt="0"/>
      <dgm:spPr/>
    </dgm:pt>
    <dgm:pt modelId="{92E7932C-085F-4386-8953-BB7588CD6A0F}" type="pres">
      <dgm:prSet presAssocID="{A7757BED-9C9A-450C-8C43-4D309174307D}" presName="sibTrans" presStyleLbl="sibTrans2D1" presStyleIdx="1" presStyleCnt="2"/>
      <dgm:spPr/>
      <dgm:t>
        <a:bodyPr/>
        <a:lstStyle/>
        <a:p>
          <a:endParaRPr lang="pt-BR"/>
        </a:p>
      </dgm:t>
    </dgm:pt>
    <dgm:pt modelId="{F8D403A3-B088-430C-AD9C-E3A4EADD19F5}" type="pres">
      <dgm:prSet presAssocID="{A7757BED-9C9A-450C-8C43-4D309174307D}" presName="spacerR" presStyleCnt="0"/>
      <dgm:spPr/>
    </dgm:pt>
    <dgm:pt modelId="{97D48363-4AE5-4CB6-8AB3-5713FEE36A08}" type="pres">
      <dgm:prSet presAssocID="{663280D4-60BD-4A4F-AA8E-39A4B1D243F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22C089C-0387-414F-8587-C4CEDE4A5409}" type="presOf" srcId="{43D0F668-3BF3-465A-A552-0FAF4E8A6F18}" destId="{9685E365-1304-4F5E-BA28-C94FCA07FE08}" srcOrd="0" destOrd="0" presId="urn:microsoft.com/office/officeart/2005/8/layout/equation1"/>
    <dgm:cxn modelId="{14691AEB-DCEC-4624-8307-93A802A55380}" type="presOf" srcId="{663280D4-60BD-4A4F-AA8E-39A4B1D243F1}" destId="{97D48363-4AE5-4CB6-8AB3-5713FEE36A08}" srcOrd="0" destOrd="0" presId="urn:microsoft.com/office/officeart/2005/8/layout/equation1"/>
    <dgm:cxn modelId="{16CBC112-D0FB-4E13-BD31-FE5E677DD95F}" type="presOf" srcId="{31E8CF03-9944-42E1-96C9-E751FEA1C35F}" destId="{C92F04AA-0F6D-442C-9EF5-16BFE347E6F9}" srcOrd="0" destOrd="0" presId="urn:microsoft.com/office/officeart/2005/8/layout/equation1"/>
    <dgm:cxn modelId="{FF460C61-480D-433C-913C-5243057C98B4}" srcId="{43D0F668-3BF3-465A-A552-0FAF4E8A6F18}" destId="{95B58D8F-4309-4B8B-BD53-8ABD444C9BA1}" srcOrd="1" destOrd="0" parTransId="{DDAE3FCB-955B-4E2B-A6E6-A392E129DEC3}" sibTransId="{A7757BED-9C9A-450C-8C43-4D309174307D}"/>
    <dgm:cxn modelId="{BE04A2F8-D8B0-4A5E-935F-7F68DC2F8898}" srcId="{43D0F668-3BF3-465A-A552-0FAF4E8A6F18}" destId="{31E8CF03-9944-42E1-96C9-E751FEA1C35F}" srcOrd="0" destOrd="0" parTransId="{572473F1-0EAB-4607-A0D9-2242CF7794E4}" sibTransId="{5A424198-9473-4FAE-B169-A8043DA56AC7}"/>
    <dgm:cxn modelId="{8E3C2E7D-A1E9-4E8B-921A-B9DEAE916E3A}" type="presOf" srcId="{95B58D8F-4309-4B8B-BD53-8ABD444C9BA1}" destId="{9309AA04-AD56-4D6E-AD91-E1E3E9165260}" srcOrd="0" destOrd="0" presId="urn:microsoft.com/office/officeart/2005/8/layout/equation1"/>
    <dgm:cxn modelId="{518AA79C-5A56-437D-A29E-03549ED86AEC}" type="presOf" srcId="{A7757BED-9C9A-450C-8C43-4D309174307D}" destId="{92E7932C-085F-4386-8953-BB7588CD6A0F}" srcOrd="0" destOrd="0" presId="urn:microsoft.com/office/officeart/2005/8/layout/equation1"/>
    <dgm:cxn modelId="{8A3EA361-C250-4C6E-A9DB-8A643E889E24}" type="presOf" srcId="{5A424198-9473-4FAE-B169-A8043DA56AC7}" destId="{DFB6767B-5116-4F65-8134-B1990CFDBC50}" srcOrd="0" destOrd="0" presId="urn:microsoft.com/office/officeart/2005/8/layout/equation1"/>
    <dgm:cxn modelId="{418FF653-A6B8-41F5-B854-878D7F20A7AA}" srcId="{43D0F668-3BF3-465A-A552-0FAF4E8A6F18}" destId="{663280D4-60BD-4A4F-AA8E-39A4B1D243F1}" srcOrd="2" destOrd="0" parTransId="{B94FF07E-81B6-4B67-92AC-3109ABFC5CB0}" sibTransId="{BE01813E-67FE-44A5-9257-5DCC0549B121}"/>
    <dgm:cxn modelId="{F58901DD-B77E-4ADE-9817-39F83ADCB4A4}" type="presParOf" srcId="{9685E365-1304-4F5E-BA28-C94FCA07FE08}" destId="{C92F04AA-0F6D-442C-9EF5-16BFE347E6F9}" srcOrd="0" destOrd="0" presId="urn:microsoft.com/office/officeart/2005/8/layout/equation1"/>
    <dgm:cxn modelId="{EF6C3D12-60FD-4271-A4FA-C74061C5A128}" type="presParOf" srcId="{9685E365-1304-4F5E-BA28-C94FCA07FE08}" destId="{AB560D52-497E-4150-BFC7-3BBDEB3E68D2}" srcOrd="1" destOrd="0" presId="urn:microsoft.com/office/officeart/2005/8/layout/equation1"/>
    <dgm:cxn modelId="{36E68904-2BA8-467B-B441-A319E15F5024}" type="presParOf" srcId="{9685E365-1304-4F5E-BA28-C94FCA07FE08}" destId="{DFB6767B-5116-4F65-8134-B1990CFDBC50}" srcOrd="2" destOrd="0" presId="urn:microsoft.com/office/officeart/2005/8/layout/equation1"/>
    <dgm:cxn modelId="{6D2C94CC-DDEE-4DB5-A563-1C8D4B5B2A45}" type="presParOf" srcId="{9685E365-1304-4F5E-BA28-C94FCA07FE08}" destId="{D81C3F83-CD82-41DF-948F-232FF722D2EF}" srcOrd="3" destOrd="0" presId="urn:microsoft.com/office/officeart/2005/8/layout/equation1"/>
    <dgm:cxn modelId="{8CF9D371-6B8D-45BF-AFA7-08B5F5E4A078}" type="presParOf" srcId="{9685E365-1304-4F5E-BA28-C94FCA07FE08}" destId="{9309AA04-AD56-4D6E-AD91-E1E3E9165260}" srcOrd="4" destOrd="0" presId="urn:microsoft.com/office/officeart/2005/8/layout/equation1"/>
    <dgm:cxn modelId="{DB8505DF-1C40-4C39-8A5A-A97150BD41FE}" type="presParOf" srcId="{9685E365-1304-4F5E-BA28-C94FCA07FE08}" destId="{2C61DFA3-75B4-4E3B-996F-457CEE49754B}" srcOrd="5" destOrd="0" presId="urn:microsoft.com/office/officeart/2005/8/layout/equation1"/>
    <dgm:cxn modelId="{2417432E-FA09-4D9E-B5C1-CF07171C95C1}" type="presParOf" srcId="{9685E365-1304-4F5E-BA28-C94FCA07FE08}" destId="{92E7932C-085F-4386-8953-BB7588CD6A0F}" srcOrd="6" destOrd="0" presId="urn:microsoft.com/office/officeart/2005/8/layout/equation1"/>
    <dgm:cxn modelId="{E4D21F4C-238D-4C08-A8B7-7F2FB01C098A}" type="presParOf" srcId="{9685E365-1304-4F5E-BA28-C94FCA07FE08}" destId="{F8D403A3-B088-430C-AD9C-E3A4EADD19F5}" srcOrd="7" destOrd="0" presId="urn:microsoft.com/office/officeart/2005/8/layout/equation1"/>
    <dgm:cxn modelId="{9645E60E-26D9-4F8C-BFDF-D9C5890D5DEA}" type="presParOf" srcId="{9685E365-1304-4F5E-BA28-C94FCA07FE08}" destId="{97D48363-4AE5-4CB6-8AB3-5713FEE36A08}" srcOrd="8" destOrd="0" presId="urn:microsoft.com/office/officeart/2005/8/layout/equatio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56C773-C0AA-445C-BA67-FF782659145A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20D63EB9-2E09-4719-BAC4-AFFA33FB7C2F}">
      <dgm:prSet phldrT="[Texto]"/>
      <dgm:spPr/>
      <dgm:t>
        <a:bodyPr/>
        <a:lstStyle/>
        <a:p>
          <a:r>
            <a:rPr lang="pt-BR" dirty="0" smtClean="0"/>
            <a:t>Módulo</a:t>
          </a:r>
        </a:p>
        <a:p>
          <a:r>
            <a:rPr lang="pt-BR" dirty="0" smtClean="0"/>
            <a:t>Rural</a:t>
          </a:r>
          <a:endParaRPr lang="pt-BR" dirty="0"/>
        </a:p>
      </dgm:t>
    </dgm:pt>
    <dgm:pt modelId="{D116575D-CC1B-40FA-A34F-AC557D7066C5}" type="parTrans" cxnId="{6FE4A2FF-19A3-4A74-85A8-61F9AFF76333}">
      <dgm:prSet/>
      <dgm:spPr/>
      <dgm:t>
        <a:bodyPr/>
        <a:lstStyle/>
        <a:p>
          <a:endParaRPr lang="pt-BR"/>
        </a:p>
      </dgm:t>
    </dgm:pt>
    <dgm:pt modelId="{B5516425-31D8-4F00-AB44-B47354F8C4BD}" type="sibTrans" cxnId="{6FE4A2FF-19A3-4A74-85A8-61F9AFF76333}">
      <dgm:prSet/>
      <dgm:spPr/>
      <dgm:t>
        <a:bodyPr/>
        <a:lstStyle/>
        <a:p>
          <a:endParaRPr lang="pt-BR"/>
        </a:p>
      </dgm:t>
    </dgm:pt>
    <dgm:pt modelId="{A712DE3A-5CD8-441B-8FAC-3E54FA623C48}">
      <dgm:prSet phldrT="[Texto]"/>
      <dgm:spPr/>
      <dgm:t>
        <a:bodyPr/>
        <a:lstStyle/>
        <a:p>
          <a:r>
            <a:rPr lang="pt-BR" dirty="0" smtClean="0"/>
            <a:t>Princ. </a:t>
          </a:r>
          <a:r>
            <a:rPr lang="pt-BR" dirty="0" err="1" smtClean="0"/>
            <a:t>Dig</a:t>
          </a:r>
          <a:r>
            <a:rPr lang="pt-BR" dirty="0" smtClean="0"/>
            <a:t>. Pessoa Humana</a:t>
          </a:r>
        </a:p>
        <a:p>
          <a:r>
            <a:rPr lang="pt-BR" dirty="0" smtClean="0"/>
            <a:t>(Art. 3º, III, CF)</a:t>
          </a:r>
          <a:endParaRPr lang="pt-BR" dirty="0"/>
        </a:p>
      </dgm:t>
    </dgm:pt>
    <dgm:pt modelId="{81DC7D82-50E4-4CFD-888E-E87A72A69249}" type="parTrans" cxnId="{9564C694-1075-4813-9C9E-82CBCB216D06}">
      <dgm:prSet/>
      <dgm:spPr/>
      <dgm:t>
        <a:bodyPr/>
        <a:lstStyle/>
        <a:p>
          <a:endParaRPr lang="pt-BR"/>
        </a:p>
      </dgm:t>
    </dgm:pt>
    <dgm:pt modelId="{8300DFCB-0345-4BF4-8A51-E6F6A0DB15B7}" type="sibTrans" cxnId="{9564C694-1075-4813-9C9E-82CBCB216D06}">
      <dgm:prSet/>
      <dgm:spPr/>
      <dgm:t>
        <a:bodyPr/>
        <a:lstStyle/>
        <a:p>
          <a:endParaRPr lang="pt-BR"/>
        </a:p>
      </dgm:t>
    </dgm:pt>
    <dgm:pt modelId="{A6E6B009-1DDF-47DC-A673-C44CAB4079DC}">
      <dgm:prSet phldrT="[Texto]"/>
      <dgm:spPr/>
      <dgm:t>
        <a:bodyPr/>
        <a:lstStyle/>
        <a:p>
          <a:r>
            <a:rPr lang="pt-BR" dirty="0" smtClean="0"/>
            <a:t>Habitação Trabalhador Rural</a:t>
          </a:r>
        </a:p>
        <a:p>
          <a:r>
            <a:rPr lang="pt-BR" dirty="0" smtClean="0"/>
            <a:t>(Art. 187, VIII, CF)</a:t>
          </a:r>
          <a:endParaRPr lang="pt-BR" dirty="0"/>
        </a:p>
      </dgm:t>
    </dgm:pt>
    <dgm:pt modelId="{9897EDAF-1DF7-4A02-B91E-9E28892A844B}" type="parTrans" cxnId="{216AADF9-3991-4716-A06B-2484FA52C60B}">
      <dgm:prSet/>
      <dgm:spPr/>
      <dgm:t>
        <a:bodyPr/>
        <a:lstStyle/>
        <a:p>
          <a:endParaRPr lang="pt-BR"/>
        </a:p>
      </dgm:t>
    </dgm:pt>
    <dgm:pt modelId="{4800C981-C4A2-4E1A-8C13-642F387D3809}" type="sibTrans" cxnId="{216AADF9-3991-4716-A06B-2484FA52C60B}">
      <dgm:prSet/>
      <dgm:spPr/>
      <dgm:t>
        <a:bodyPr/>
        <a:lstStyle/>
        <a:p>
          <a:endParaRPr lang="pt-BR"/>
        </a:p>
      </dgm:t>
    </dgm:pt>
    <dgm:pt modelId="{287C7C3A-FE98-4B2D-8F38-4528B0E8DFA4}">
      <dgm:prSet phldrT="[Texto]"/>
      <dgm:spPr/>
      <dgm:t>
        <a:bodyPr/>
        <a:lstStyle/>
        <a:p>
          <a:r>
            <a:rPr lang="pt-BR" dirty="0" smtClean="0"/>
            <a:t>Direitos Sociais – Salário Mínimo</a:t>
          </a:r>
        </a:p>
        <a:p>
          <a:r>
            <a:rPr lang="pt-BR" dirty="0" smtClean="0"/>
            <a:t>(Art. 7º, IV)</a:t>
          </a:r>
          <a:endParaRPr lang="pt-BR" dirty="0"/>
        </a:p>
      </dgm:t>
    </dgm:pt>
    <dgm:pt modelId="{BC881455-7084-4659-BB67-EBAA42F41A3B}" type="parTrans" cxnId="{FE731BCD-38F8-4F95-BD54-9A423515A07D}">
      <dgm:prSet/>
      <dgm:spPr/>
      <dgm:t>
        <a:bodyPr/>
        <a:lstStyle/>
        <a:p>
          <a:endParaRPr lang="pt-BR"/>
        </a:p>
      </dgm:t>
    </dgm:pt>
    <dgm:pt modelId="{202F3076-5A61-4840-9D04-FB41B691FD20}" type="sibTrans" cxnId="{FE731BCD-38F8-4F95-BD54-9A423515A07D}">
      <dgm:prSet/>
      <dgm:spPr/>
      <dgm:t>
        <a:bodyPr/>
        <a:lstStyle/>
        <a:p>
          <a:endParaRPr lang="pt-BR"/>
        </a:p>
      </dgm:t>
    </dgm:pt>
    <dgm:pt modelId="{14272171-6C20-4D87-832F-2326B223E2E6}" type="pres">
      <dgm:prSet presAssocID="{6A56C773-C0AA-445C-BA67-FF782659145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031464E-7822-4441-9C90-D842D351CB0C}" type="pres">
      <dgm:prSet presAssocID="{20D63EB9-2E09-4719-BAC4-AFFA33FB7C2F}" presName="centerShape" presStyleLbl="node0" presStyleIdx="0" presStyleCnt="1"/>
      <dgm:spPr/>
      <dgm:t>
        <a:bodyPr/>
        <a:lstStyle/>
        <a:p>
          <a:endParaRPr lang="pt-BR"/>
        </a:p>
      </dgm:t>
    </dgm:pt>
    <dgm:pt modelId="{8CE3DA0D-461E-417C-B799-85A854C3E424}" type="pres">
      <dgm:prSet presAssocID="{A712DE3A-5CD8-441B-8FAC-3E54FA623C48}" presName="node" presStyleLbl="node1" presStyleIdx="0" presStyleCnt="3" custScaleX="114010" custScaleY="14275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8265497-B8A6-4719-BC5F-FEA5CFACEEF1}" type="pres">
      <dgm:prSet presAssocID="{A712DE3A-5CD8-441B-8FAC-3E54FA623C48}" presName="dummy" presStyleCnt="0"/>
      <dgm:spPr/>
    </dgm:pt>
    <dgm:pt modelId="{7C475112-0357-4A89-AE30-D3D4398F7D06}" type="pres">
      <dgm:prSet presAssocID="{8300DFCB-0345-4BF4-8A51-E6F6A0DB15B7}" presName="sibTrans" presStyleLbl="sibTrans2D1" presStyleIdx="0" presStyleCnt="3"/>
      <dgm:spPr/>
      <dgm:t>
        <a:bodyPr/>
        <a:lstStyle/>
        <a:p>
          <a:endParaRPr lang="pt-BR"/>
        </a:p>
      </dgm:t>
    </dgm:pt>
    <dgm:pt modelId="{6D773940-C68E-417A-AB3C-44D607FD9BF3}" type="pres">
      <dgm:prSet presAssocID="{A6E6B009-1DDF-47DC-A673-C44CAB4079DC}" presName="node" presStyleLbl="node1" presStyleIdx="1" presStyleCnt="3" custScaleX="135384" custScaleY="1572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AC075E5-EFA7-48AD-931A-35A1C7067143}" type="pres">
      <dgm:prSet presAssocID="{A6E6B009-1DDF-47DC-A673-C44CAB4079DC}" presName="dummy" presStyleCnt="0"/>
      <dgm:spPr/>
    </dgm:pt>
    <dgm:pt modelId="{D481E70C-9705-410B-9C32-3960E2BEBD76}" type="pres">
      <dgm:prSet presAssocID="{4800C981-C4A2-4E1A-8C13-642F387D3809}" presName="sibTrans" presStyleLbl="sibTrans2D1" presStyleIdx="1" presStyleCnt="3"/>
      <dgm:spPr/>
      <dgm:t>
        <a:bodyPr/>
        <a:lstStyle/>
        <a:p>
          <a:endParaRPr lang="pt-BR"/>
        </a:p>
      </dgm:t>
    </dgm:pt>
    <dgm:pt modelId="{682C1990-0F8D-4C2C-B671-BCF2FEAD84DC}" type="pres">
      <dgm:prSet presAssocID="{287C7C3A-FE98-4B2D-8F38-4528B0E8DFA4}" presName="node" presStyleLbl="node1" presStyleIdx="2" presStyleCnt="3" custScaleX="126067" custScaleY="14419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CDE4396-0808-4131-A8F1-764DD39B2AA1}" type="pres">
      <dgm:prSet presAssocID="{287C7C3A-FE98-4B2D-8F38-4528B0E8DFA4}" presName="dummy" presStyleCnt="0"/>
      <dgm:spPr/>
    </dgm:pt>
    <dgm:pt modelId="{685C99B8-DBB0-4783-86D8-AF57AA6F2985}" type="pres">
      <dgm:prSet presAssocID="{202F3076-5A61-4840-9D04-FB41B691FD20}" presName="sibTrans" presStyleLbl="sibTrans2D1" presStyleIdx="2" presStyleCnt="3"/>
      <dgm:spPr/>
      <dgm:t>
        <a:bodyPr/>
        <a:lstStyle/>
        <a:p>
          <a:endParaRPr lang="pt-BR"/>
        </a:p>
      </dgm:t>
    </dgm:pt>
  </dgm:ptLst>
  <dgm:cxnLst>
    <dgm:cxn modelId="{2CBE2187-C182-43C9-80C9-D3AABDE4CEC3}" type="presOf" srcId="{8300DFCB-0345-4BF4-8A51-E6F6A0DB15B7}" destId="{7C475112-0357-4A89-AE30-D3D4398F7D06}" srcOrd="0" destOrd="0" presId="urn:microsoft.com/office/officeart/2005/8/layout/radial6"/>
    <dgm:cxn modelId="{9564C694-1075-4813-9C9E-82CBCB216D06}" srcId="{20D63EB9-2E09-4719-BAC4-AFFA33FB7C2F}" destId="{A712DE3A-5CD8-441B-8FAC-3E54FA623C48}" srcOrd="0" destOrd="0" parTransId="{81DC7D82-50E4-4CFD-888E-E87A72A69249}" sibTransId="{8300DFCB-0345-4BF4-8A51-E6F6A0DB15B7}"/>
    <dgm:cxn modelId="{D06F888C-01AE-4070-92D6-E4916A5E51DF}" type="presOf" srcId="{A6E6B009-1DDF-47DC-A673-C44CAB4079DC}" destId="{6D773940-C68E-417A-AB3C-44D607FD9BF3}" srcOrd="0" destOrd="0" presId="urn:microsoft.com/office/officeart/2005/8/layout/radial6"/>
    <dgm:cxn modelId="{555D20EA-C3AF-41A6-8DF9-4017EB76F4FD}" type="presOf" srcId="{6A56C773-C0AA-445C-BA67-FF782659145A}" destId="{14272171-6C20-4D87-832F-2326B223E2E6}" srcOrd="0" destOrd="0" presId="urn:microsoft.com/office/officeart/2005/8/layout/radial6"/>
    <dgm:cxn modelId="{216AADF9-3991-4716-A06B-2484FA52C60B}" srcId="{20D63EB9-2E09-4719-BAC4-AFFA33FB7C2F}" destId="{A6E6B009-1DDF-47DC-A673-C44CAB4079DC}" srcOrd="1" destOrd="0" parTransId="{9897EDAF-1DF7-4A02-B91E-9E28892A844B}" sibTransId="{4800C981-C4A2-4E1A-8C13-642F387D3809}"/>
    <dgm:cxn modelId="{FE731BCD-38F8-4F95-BD54-9A423515A07D}" srcId="{20D63EB9-2E09-4719-BAC4-AFFA33FB7C2F}" destId="{287C7C3A-FE98-4B2D-8F38-4528B0E8DFA4}" srcOrd="2" destOrd="0" parTransId="{BC881455-7084-4659-BB67-EBAA42F41A3B}" sibTransId="{202F3076-5A61-4840-9D04-FB41B691FD20}"/>
    <dgm:cxn modelId="{6FE4A2FF-19A3-4A74-85A8-61F9AFF76333}" srcId="{6A56C773-C0AA-445C-BA67-FF782659145A}" destId="{20D63EB9-2E09-4719-BAC4-AFFA33FB7C2F}" srcOrd="0" destOrd="0" parTransId="{D116575D-CC1B-40FA-A34F-AC557D7066C5}" sibTransId="{B5516425-31D8-4F00-AB44-B47354F8C4BD}"/>
    <dgm:cxn modelId="{5A61C0FF-0D3A-450F-A59C-988A09FFEFBE}" type="presOf" srcId="{4800C981-C4A2-4E1A-8C13-642F387D3809}" destId="{D481E70C-9705-410B-9C32-3960E2BEBD76}" srcOrd="0" destOrd="0" presId="urn:microsoft.com/office/officeart/2005/8/layout/radial6"/>
    <dgm:cxn modelId="{87081B25-8046-4307-9BAA-6DCE27196AB2}" type="presOf" srcId="{20D63EB9-2E09-4719-BAC4-AFFA33FB7C2F}" destId="{3031464E-7822-4441-9C90-D842D351CB0C}" srcOrd="0" destOrd="0" presId="urn:microsoft.com/office/officeart/2005/8/layout/radial6"/>
    <dgm:cxn modelId="{C7378C09-D602-49F2-A1A4-A8D31B9FCB33}" type="presOf" srcId="{A712DE3A-5CD8-441B-8FAC-3E54FA623C48}" destId="{8CE3DA0D-461E-417C-B799-85A854C3E424}" srcOrd="0" destOrd="0" presId="urn:microsoft.com/office/officeart/2005/8/layout/radial6"/>
    <dgm:cxn modelId="{5DD3A3CA-6EB1-4EE6-A477-138EC6F6D1F8}" type="presOf" srcId="{202F3076-5A61-4840-9D04-FB41B691FD20}" destId="{685C99B8-DBB0-4783-86D8-AF57AA6F2985}" srcOrd="0" destOrd="0" presId="urn:microsoft.com/office/officeart/2005/8/layout/radial6"/>
    <dgm:cxn modelId="{A9FD2FEE-F0A1-4A1B-AC4B-EB2744B43956}" type="presOf" srcId="{287C7C3A-FE98-4B2D-8F38-4528B0E8DFA4}" destId="{682C1990-0F8D-4C2C-B671-BCF2FEAD84DC}" srcOrd="0" destOrd="0" presId="urn:microsoft.com/office/officeart/2005/8/layout/radial6"/>
    <dgm:cxn modelId="{C537274F-9C9F-4A0B-90B7-7628DDFD4681}" type="presParOf" srcId="{14272171-6C20-4D87-832F-2326B223E2E6}" destId="{3031464E-7822-4441-9C90-D842D351CB0C}" srcOrd="0" destOrd="0" presId="urn:microsoft.com/office/officeart/2005/8/layout/radial6"/>
    <dgm:cxn modelId="{60F46FFF-E48C-4780-9024-2FAF37CBCAAD}" type="presParOf" srcId="{14272171-6C20-4D87-832F-2326B223E2E6}" destId="{8CE3DA0D-461E-417C-B799-85A854C3E424}" srcOrd="1" destOrd="0" presId="urn:microsoft.com/office/officeart/2005/8/layout/radial6"/>
    <dgm:cxn modelId="{3C2A2F5D-0233-446A-BB83-CFE2D93A9D38}" type="presParOf" srcId="{14272171-6C20-4D87-832F-2326B223E2E6}" destId="{78265497-B8A6-4719-BC5F-FEA5CFACEEF1}" srcOrd="2" destOrd="0" presId="urn:microsoft.com/office/officeart/2005/8/layout/radial6"/>
    <dgm:cxn modelId="{6FA1621E-5440-44AA-9C59-D79A336705BA}" type="presParOf" srcId="{14272171-6C20-4D87-832F-2326B223E2E6}" destId="{7C475112-0357-4A89-AE30-D3D4398F7D06}" srcOrd="3" destOrd="0" presId="urn:microsoft.com/office/officeart/2005/8/layout/radial6"/>
    <dgm:cxn modelId="{3E7AD702-8682-424A-8DB5-0D600C0913F5}" type="presParOf" srcId="{14272171-6C20-4D87-832F-2326B223E2E6}" destId="{6D773940-C68E-417A-AB3C-44D607FD9BF3}" srcOrd="4" destOrd="0" presId="urn:microsoft.com/office/officeart/2005/8/layout/radial6"/>
    <dgm:cxn modelId="{B9EA4570-E2B9-4484-BF28-C979EC62C95C}" type="presParOf" srcId="{14272171-6C20-4D87-832F-2326B223E2E6}" destId="{DAC075E5-EFA7-48AD-931A-35A1C7067143}" srcOrd="5" destOrd="0" presId="urn:microsoft.com/office/officeart/2005/8/layout/radial6"/>
    <dgm:cxn modelId="{B3EE5A15-13FE-43E6-88FB-DBED1E167A91}" type="presParOf" srcId="{14272171-6C20-4D87-832F-2326B223E2E6}" destId="{D481E70C-9705-410B-9C32-3960E2BEBD76}" srcOrd="6" destOrd="0" presId="urn:microsoft.com/office/officeart/2005/8/layout/radial6"/>
    <dgm:cxn modelId="{CFBC42A6-935E-4312-8914-E70E72BD642D}" type="presParOf" srcId="{14272171-6C20-4D87-832F-2326B223E2E6}" destId="{682C1990-0F8D-4C2C-B671-BCF2FEAD84DC}" srcOrd="7" destOrd="0" presId="urn:microsoft.com/office/officeart/2005/8/layout/radial6"/>
    <dgm:cxn modelId="{CFCC7DFE-5DEA-45CB-A444-093ECB2F67C2}" type="presParOf" srcId="{14272171-6C20-4D87-832F-2326B223E2E6}" destId="{8CDE4396-0808-4131-A8F1-764DD39B2AA1}" srcOrd="8" destOrd="0" presId="urn:microsoft.com/office/officeart/2005/8/layout/radial6"/>
    <dgm:cxn modelId="{AEDE6397-5B35-44A9-B1A1-0F43E02AA33F}" type="presParOf" srcId="{14272171-6C20-4D87-832F-2326B223E2E6}" destId="{685C99B8-DBB0-4783-86D8-AF57AA6F2985}" srcOrd="9" destOrd="0" presId="urn:microsoft.com/office/officeart/2005/8/layout/radial6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F89B6F5-062E-4287-AE14-5B298AA4047A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F079B396-5421-4D81-AC2A-30B1078A6DED}">
      <dgm:prSet phldrT="[Texto]"/>
      <dgm:spPr/>
      <dgm:t>
        <a:bodyPr/>
        <a:lstStyle/>
        <a:p>
          <a:r>
            <a:rPr lang="pt-BR" b="1" u="sng" dirty="0" smtClean="0"/>
            <a:t>Módulo Rural</a:t>
          </a:r>
        </a:p>
        <a:p>
          <a:r>
            <a:rPr lang="pt-BR" dirty="0" smtClean="0"/>
            <a:t>é </a:t>
          </a:r>
          <a:r>
            <a:rPr lang="pt-BR" b="1" u="sng" dirty="0" smtClean="0"/>
            <a:t>calculado para cada imóvel rural </a:t>
          </a:r>
          <a:r>
            <a:rPr lang="pt-BR" dirty="0" smtClean="0"/>
            <a:t>em separado, e sua área </a:t>
          </a:r>
          <a:r>
            <a:rPr lang="pt-BR" b="1" u="sng" dirty="0" smtClean="0"/>
            <a:t>reflete o tipo de exploração predominante </a:t>
          </a:r>
          <a:r>
            <a:rPr lang="pt-BR" dirty="0" smtClean="0"/>
            <a:t>no imóvel rural, segundo sua região de localização.</a:t>
          </a:r>
          <a:endParaRPr lang="pt-BR" dirty="0"/>
        </a:p>
      </dgm:t>
    </dgm:pt>
    <dgm:pt modelId="{3B7DD58D-D154-49FD-9D11-5B272ECF3B93}" type="parTrans" cxnId="{70B7CB3E-33F1-4BCA-8353-820487CF4357}">
      <dgm:prSet/>
      <dgm:spPr/>
      <dgm:t>
        <a:bodyPr/>
        <a:lstStyle/>
        <a:p>
          <a:endParaRPr lang="pt-BR"/>
        </a:p>
      </dgm:t>
    </dgm:pt>
    <dgm:pt modelId="{73786437-8E54-4DFA-A7E0-ACD80E5DF28B}" type="sibTrans" cxnId="{70B7CB3E-33F1-4BCA-8353-820487CF4357}">
      <dgm:prSet/>
      <dgm:spPr/>
      <dgm:t>
        <a:bodyPr/>
        <a:lstStyle/>
        <a:p>
          <a:endParaRPr lang="pt-BR"/>
        </a:p>
      </dgm:t>
    </dgm:pt>
    <dgm:pt modelId="{71F95FAD-C211-405D-B910-223E9089D6E3}">
      <dgm:prSet phldrT="[Texto]"/>
      <dgm:spPr/>
      <dgm:t>
        <a:bodyPr/>
        <a:lstStyle/>
        <a:p>
          <a:r>
            <a:rPr lang="pt-BR" b="1" u="sng" dirty="0" smtClean="0"/>
            <a:t>Módulo Fiscal</a:t>
          </a:r>
        </a:p>
        <a:p>
          <a:r>
            <a:rPr lang="pt-BR" dirty="0" smtClean="0"/>
            <a:t>por sua vez é </a:t>
          </a:r>
          <a:r>
            <a:rPr lang="pt-BR" b="1" u="sng" dirty="0" smtClean="0"/>
            <a:t>estabelecido para cada município</a:t>
          </a:r>
          <a:r>
            <a:rPr lang="pt-BR" dirty="0" smtClean="0"/>
            <a:t>, e procura </a:t>
          </a:r>
          <a:r>
            <a:rPr lang="pt-BR" b="1" u="sng" dirty="0" smtClean="0"/>
            <a:t>refletir a área mediana dos Módulos Rurais </a:t>
          </a:r>
          <a:r>
            <a:rPr lang="pt-BR" dirty="0" smtClean="0"/>
            <a:t>dos imóveis rurais do município.</a:t>
          </a:r>
          <a:endParaRPr lang="pt-BR" dirty="0"/>
        </a:p>
      </dgm:t>
    </dgm:pt>
    <dgm:pt modelId="{9348C898-565D-444F-A5A0-C9747AEDF928}" type="parTrans" cxnId="{A148F853-EEA7-4CEA-A6CE-BFD3D2DFB400}">
      <dgm:prSet/>
      <dgm:spPr/>
      <dgm:t>
        <a:bodyPr/>
        <a:lstStyle/>
        <a:p>
          <a:endParaRPr lang="pt-BR"/>
        </a:p>
      </dgm:t>
    </dgm:pt>
    <dgm:pt modelId="{7A511A4A-6F34-4BB7-B363-2EF90C4075B7}" type="sibTrans" cxnId="{A148F853-EEA7-4CEA-A6CE-BFD3D2DFB400}">
      <dgm:prSet/>
      <dgm:spPr/>
      <dgm:t>
        <a:bodyPr/>
        <a:lstStyle/>
        <a:p>
          <a:endParaRPr lang="pt-BR"/>
        </a:p>
      </dgm:t>
    </dgm:pt>
    <dgm:pt modelId="{C412AA11-A8E1-45D4-9FC3-C5FD504C9329}" type="pres">
      <dgm:prSet presAssocID="{EF89B6F5-062E-4287-AE14-5B298AA4047A}" presName="linearFlow" presStyleCnt="0">
        <dgm:presLayoutVars>
          <dgm:dir/>
          <dgm:resizeHandles val="exact"/>
        </dgm:presLayoutVars>
      </dgm:prSet>
      <dgm:spPr/>
    </dgm:pt>
    <dgm:pt modelId="{753FE1B3-BAAD-4C7B-9C1B-D84725654689}" type="pres">
      <dgm:prSet presAssocID="{F079B396-5421-4D81-AC2A-30B1078A6DED}" presName="node" presStyleLbl="node1" presStyleIdx="0" presStyleCnt="2" custScaleX="122835" custScaleY="18373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DF37E1B-58DD-49FD-958C-2739DB16FB84}" type="pres">
      <dgm:prSet presAssocID="{73786437-8E54-4DFA-A7E0-ACD80E5DF28B}" presName="spacerL" presStyleCnt="0"/>
      <dgm:spPr/>
    </dgm:pt>
    <dgm:pt modelId="{80FC3359-02E9-4568-9778-123479A244B5}" type="pres">
      <dgm:prSet presAssocID="{73786437-8E54-4DFA-A7E0-ACD80E5DF28B}" presName="sibTrans" presStyleLbl="sibTrans2D1" presStyleIdx="0" presStyleCnt="1"/>
      <dgm:spPr>
        <a:prstGeom prst="mathNotEqual">
          <a:avLst/>
        </a:prstGeom>
      </dgm:spPr>
      <dgm:t>
        <a:bodyPr/>
        <a:lstStyle/>
        <a:p>
          <a:endParaRPr lang="pt-BR"/>
        </a:p>
      </dgm:t>
    </dgm:pt>
    <dgm:pt modelId="{5F0E5348-A219-4D52-9B08-05C01FD4718C}" type="pres">
      <dgm:prSet presAssocID="{73786437-8E54-4DFA-A7E0-ACD80E5DF28B}" presName="spacerR" presStyleCnt="0"/>
      <dgm:spPr/>
    </dgm:pt>
    <dgm:pt modelId="{984B2AB3-C448-436C-A165-D34EB6DCF87F}" type="pres">
      <dgm:prSet presAssocID="{71F95FAD-C211-405D-B910-223E9089D6E3}" presName="node" presStyleLbl="node1" presStyleIdx="1" presStyleCnt="2" custScaleX="120660" custScaleY="19129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889F1BDF-E02E-419F-9305-B7FD9BA5F07C}" type="presOf" srcId="{F079B396-5421-4D81-AC2A-30B1078A6DED}" destId="{753FE1B3-BAAD-4C7B-9C1B-D84725654689}" srcOrd="0" destOrd="0" presId="urn:microsoft.com/office/officeart/2005/8/layout/equation1"/>
    <dgm:cxn modelId="{A148F853-EEA7-4CEA-A6CE-BFD3D2DFB400}" srcId="{EF89B6F5-062E-4287-AE14-5B298AA4047A}" destId="{71F95FAD-C211-405D-B910-223E9089D6E3}" srcOrd="1" destOrd="0" parTransId="{9348C898-565D-444F-A5A0-C9747AEDF928}" sibTransId="{7A511A4A-6F34-4BB7-B363-2EF90C4075B7}"/>
    <dgm:cxn modelId="{90928458-0401-46CA-A0FF-AF786631082B}" type="presOf" srcId="{73786437-8E54-4DFA-A7E0-ACD80E5DF28B}" destId="{80FC3359-02E9-4568-9778-123479A244B5}" srcOrd="0" destOrd="0" presId="urn:microsoft.com/office/officeart/2005/8/layout/equation1"/>
    <dgm:cxn modelId="{70B7CB3E-33F1-4BCA-8353-820487CF4357}" srcId="{EF89B6F5-062E-4287-AE14-5B298AA4047A}" destId="{F079B396-5421-4D81-AC2A-30B1078A6DED}" srcOrd="0" destOrd="0" parTransId="{3B7DD58D-D154-49FD-9D11-5B272ECF3B93}" sibTransId="{73786437-8E54-4DFA-A7E0-ACD80E5DF28B}"/>
    <dgm:cxn modelId="{723020CD-B826-452F-8A1E-0FC7B80663BF}" type="presOf" srcId="{71F95FAD-C211-405D-B910-223E9089D6E3}" destId="{984B2AB3-C448-436C-A165-D34EB6DCF87F}" srcOrd="0" destOrd="0" presId="urn:microsoft.com/office/officeart/2005/8/layout/equation1"/>
    <dgm:cxn modelId="{20152EB9-FA1E-486C-BB15-3FD8FC0B60D8}" type="presOf" srcId="{EF89B6F5-062E-4287-AE14-5B298AA4047A}" destId="{C412AA11-A8E1-45D4-9FC3-C5FD504C9329}" srcOrd="0" destOrd="0" presId="urn:microsoft.com/office/officeart/2005/8/layout/equation1"/>
    <dgm:cxn modelId="{79DE0490-1449-40C2-BDE9-BBC52D7CF765}" type="presParOf" srcId="{C412AA11-A8E1-45D4-9FC3-C5FD504C9329}" destId="{753FE1B3-BAAD-4C7B-9C1B-D84725654689}" srcOrd="0" destOrd="0" presId="urn:microsoft.com/office/officeart/2005/8/layout/equation1"/>
    <dgm:cxn modelId="{9FB7B6BE-4EE0-494E-BCA4-37DECFFEEA58}" type="presParOf" srcId="{C412AA11-A8E1-45D4-9FC3-C5FD504C9329}" destId="{ADF37E1B-58DD-49FD-958C-2739DB16FB84}" srcOrd="1" destOrd="0" presId="urn:microsoft.com/office/officeart/2005/8/layout/equation1"/>
    <dgm:cxn modelId="{F0103ED1-01D0-403D-A383-2C688571CC36}" type="presParOf" srcId="{C412AA11-A8E1-45D4-9FC3-C5FD504C9329}" destId="{80FC3359-02E9-4568-9778-123479A244B5}" srcOrd="2" destOrd="0" presId="urn:microsoft.com/office/officeart/2005/8/layout/equation1"/>
    <dgm:cxn modelId="{89517C07-4AE8-4AB0-8C55-3B4A0BD1C32C}" type="presParOf" srcId="{C412AA11-A8E1-45D4-9FC3-C5FD504C9329}" destId="{5F0E5348-A219-4D52-9B08-05C01FD4718C}" srcOrd="3" destOrd="0" presId="urn:microsoft.com/office/officeart/2005/8/layout/equation1"/>
    <dgm:cxn modelId="{486B03AC-371D-4765-AAFB-BEFEECBA67AA}" type="presParOf" srcId="{C412AA11-A8E1-45D4-9FC3-C5FD504C9329}" destId="{984B2AB3-C448-436C-A165-D34EB6DCF87F}" srcOrd="4" destOrd="0" presId="urn:microsoft.com/office/officeart/2005/8/layout/equation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09C6115-6713-4920-8FBF-627152F5663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4E68170-0C87-4CE4-8B91-5A84F2F99558}">
      <dgm:prSet phldrT="[Texto]"/>
      <dgm:spPr/>
      <dgm:t>
        <a:bodyPr/>
        <a:lstStyle/>
        <a:p>
          <a:r>
            <a:rPr lang="pt-BR" dirty="0" err="1" smtClean="0"/>
            <a:t>E.T.</a:t>
          </a:r>
          <a:endParaRPr lang="pt-BR" dirty="0"/>
        </a:p>
      </dgm:t>
    </dgm:pt>
    <dgm:pt modelId="{358BCE2F-A6C8-4175-8B76-0442217C28CB}" type="parTrans" cxnId="{991A281B-903E-4FA2-A6C6-368531B03435}">
      <dgm:prSet/>
      <dgm:spPr/>
      <dgm:t>
        <a:bodyPr/>
        <a:lstStyle/>
        <a:p>
          <a:endParaRPr lang="pt-BR"/>
        </a:p>
      </dgm:t>
    </dgm:pt>
    <dgm:pt modelId="{6B58570E-9A5B-4428-BB3D-30BA65974582}" type="sibTrans" cxnId="{991A281B-903E-4FA2-A6C6-368531B03435}">
      <dgm:prSet/>
      <dgm:spPr/>
      <dgm:t>
        <a:bodyPr/>
        <a:lstStyle/>
        <a:p>
          <a:endParaRPr lang="pt-BR"/>
        </a:p>
      </dgm:t>
    </dgm:pt>
    <dgm:pt modelId="{838A835E-B855-4FBF-8B62-95DE54996376}">
      <dgm:prSet phldrT="[Texto]"/>
      <dgm:spPr/>
      <dgm:t>
        <a:bodyPr/>
        <a:lstStyle/>
        <a:p>
          <a:r>
            <a:rPr lang="pt-BR" dirty="0" smtClean="0"/>
            <a:t>Propriedade familiar;</a:t>
          </a:r>
          <a:endParaRPr lang="pt-BR" dirty="0"/>
        </a:p>
      </dgm:t>
    </dgm:pt>
    <dgm:pt modelId="{65DE6DEC-C17A-44C2-83B5-67D1857A28AA}" type="parTrans" cxnId="{31AC9739-16E8-427D-94B0-210E23B30233}">
      <dgm:prSet/>
      <dgm:spPr/>
      <dgm:t>
        <a:bodyPr/>
        <a:lstStyle/>
        <a:p>
          <a:endParaRPr lang="pt-BR"/>
        </a:p>
      </dgm:t>
    </dgm:pt>
    <dgm:pt modelId="{FBC7A0FF-086D-44AC-AF50-8FEE4CDF2D45}" type="sibTrans" cxnId="{31AC9739-16E8-427D-94B0-210E23B30233}">
      <dgm:prSet/>
      <dgm:spPr/>
      <dgm:t>
        <a:bodyPr/>
        <a:lstStyle/>
        <a:p>
          <a:endParaRPr lang="pt-BR"/>
        </a:p>
      </dgm:t>
    </dgm:pt>
    <dgm:pt modelId="{5B1D190B-EC24-491F-B713-3EF88F5F4D0D}">
      <dgm:prSet phldrT="[Texto]"/>
      <dgm:spPr/>
      <dgm:t>
        <a:bodyPr/>
        <a:lstStyle/>
        <a:p>
          <a:r>
            <a:rPr lang="pt-BR" dirty="0" smtClean="0"/>
            <a:t>Minifúndio;</a:t>
          </a:r>
          <a:endParaRPr lang="pt-BR" dirty="0"/>
        </a:p>
      </dgm:t>
    </dgm:pt>
    <dgm:pt modelId="{6AD84796-00E8-448B-B9AE-041E5C4667C3}" type="parTrans" cxnId="{A0FA92AB-EF58-4283-92B7-B3491B5F4EA6}">
      <dgm:prSet/>
      <dgm:spPr/>
      <dgm:t>
        <a:bodyPr/>
        <a:lstStyle/>
        <a:p>
          <a:endParaRPr lang="pt-BR"/>
        </a:p>
      </dgm:t>
    </dgm:pt>
    <dgm:pt modelId="{2D4AA2E1-44F9-42F8-BA90-20E2C926BF25}" type="sibTrans" cxnId="{A0FA92AB-EF58-4283-92B7-B3491B5F4EA6}">
      <dgm:prSet/>
      <dgm:spPr/>
      <dgm:t>
        <a:bodyPr/>
        <a:lstStyle/>
        <a:p>
          <a:endParaRPr lang="pt-BR"/>
        </a:p>
      </dgm:t>
    </dgm:pt>
    <dgm:pt modelId="{BE265E1A-DB4B-4463-87A8-B05AE8C65E9B}">
      <dgm:prSet phldrT="[Texto]"/>
      <dgm:spPr/>
      <dgm:t>
        <a:bodyPr/>
        <a:lstStyle/>
        <a:p>
          <a:r>
            <a:rPr lang="pt-BR" dirty="0" smtClean="0"/>
            <a:t>CF/88</a:t>
          </a:r>
        </a:p>
        <a:p>
          <a:r>
            <a:rPr lang="pt-BR" dirty="0" smtClean="0"/>
            <a:t>LRA</a:t>
          </a:r>
          <a:endParaRPr lang="pt-BR" dirty="0"/>
        </a:p>
      </dgm:t>
    </dgm:pt>
    <dgm:pt modelId="{84FF20E2-9033-4A17-ACCD-48EBD5992DB2}" type="parTrans" cxnId="{50090AE4-949D-4D98-A2DA-E666740C1D75}">
      <dgm:prSet/>
      <dgm:spPr/>
      <dgm:t>
        <a:bodyPr/>
        <a:lstStyle/>
        <a:p>
          <a:endParaRPr lang="pt-BR"/>
        </a:p>
      </dgm:t>
    </dgm:pt>
    <dgm:pt modelId="{1E313D5D-6BF2-4698-AA4A-C5044D746FC5}" type="sibTrans" cxnId="{50090AE4-949D-4D98-A2DA-E666740C1D75}">
      <dgm:prSet/>
      <dgm:spPr/>
      <dgm:t>
        <a:bodyPr/>
        <a:lstStyle/>
        <a:p>
          <a:endParaRPr lang="pt-BR"/>
        </a:p>
      </dgm:t>
    </dgm:pt>
    <dgm:pt modelId="{2D12A439-5D53-4C22-B473-D14D3995E0E3}">
      <dgm:prSet phldrT="[Texto]"/>
      <dgm:spPr/>
      <dgm:t>
        <a:bodyPr/>
        <a:lstStyle/>
        <a:p>
          <a:r>
            <a:rPr lang="pt-BR" dirty="0" smtClean="0"/>
            <a:t>... Pequena propriedade;</a:t>
          </a:r>
          <a:endParaRPr lang="pt-BR" b="0" u="none" dirty="0"/>
        </a:p>
      </dgm:t>
    </dgm:pt>
    <dgm:pt modelId="{3147CBD6-21B4-4184-96CC-51DD42BEAE08}" type="parTrans" cxnId="{E0B0CB4D-06EE-43B5-88B5-6EC34A9EFCD6}">
      <dgm:prSet/>
      <dgm:spPr/>
      <dgm:t>
        <a:bodyPr/>
        <a:lstStyle/>
        <a:p>
          <a:endParaRPr lang="pt-BR"/>
        </a:p>
      </dgm:t>
    </dgm:pt>
    <dgm:pt modelId="{1DC6F14C-059C-4E61-A0F5-F61079A0D80F}" type="sibTrans" cxnId="{E0B0CB4D-06EE-43B5-88B5-6EC34A9EFCD6}">
      <dgm:prSet/>
      <dgm:spPr/>
      <dgm:t>
        <a:bodyPr/>
        <a:lstStyle/>
        <a:p>
          <a:endParaRPr lang="pt-BR"/>
        </a:p>
      </dgm:t>
    </dgm:pt>
    <dgm:pt modelId="{42F1E158-6C07-443E-8207-684C39D00F0D}">
      <dgm:prSet phldrT="[Texto]"/>
      <dgm:spPr/>
      <dgm:t>
        <a:bodyPr/>
        <a:lstStyle/>
        <a:p>
          <a:r>
            <a:rPr lang="pt-BR" dirty="0" smtClean="0"/>
            <a:t>Latifúndio;</a:t>
          </a:r>
          <a:endParaRPr lang="pt-BR" dirty="0"/>
        </a:p>
      </dgm:t>
    </dgm:pt>
    <dgm:pt modelId="{1AD3E5FC-5DB6-4AB4-A828-50E62C66537B}" type="parTrans" cxnId="{DDEE01DD-6F87-45C7-A28D-D821F7EB78F4}">
      <dgm:prSet/>
      <dgm:spPr/>
      <dgm:t>
        <a:bodyPr/>
        <a:lstStyle/>
        <a:p>
          <a:endParaRPr lang="pt-BR"/>
        </a:p>
      </dgm:t>
    </dgm:pt>
    <dgm:pt modelId="{D5940B2F-D0F1-41EF-A2FC-F0AC58712B5F}" type="sibTrans" cxnId="{DDEE01DD-6F87-45C7-A28D-D821F7EB78F4}">
      <dgm:prSet/>
      <dgm:spPr/>
      <dgm:t>
        <a:bodyPr/>
        <a:lstStyle/>
        <a:p>
          <a:endParaRPr lang="pt-BR"/>
        </a:p>
      </dgm:t>
    </dgm:pt>
    <dgm:pt modelId="{64467B75-7DAC-45F9-A70A-7C1336BB66C7}">
      <dgm:prSet phldrT="[Texto]"/>
      <dgm:spPr/>
      <dgm:t>
        <a:bodyPr/>
        <a:lstStyle/>
        <a:p>
          <a:r>
            <a:rPr lang="pt-BR" dirty="0" smtClean="0"/>
            <a:t>Empresa rural...</a:t>
          </a:r>
          <a:endParaRPr lang="pt-BR" dirty="0"/>
        </a:p>
      </dgm:t>
    </dgm:pt>
    <dgm:pt modelId="{518427E5-039C-4854-A89A-DD8593A23397}" type="parTrans" cxnId="{6B2A63C7-0C5F-49BD-80DF-64B9C2454B8C}">
      <dgm:prSet/>
      <dgm:spPr/>
      <dgm:t>
        <a:bodyPr/>
        <a:lstStyle/>
        <a:p>
          <a:endParaRPr lang="pt-BR"/>
        </a:p>
      </dgm:t>
    </dgm:pt>
    <dgm:pt modelId="{16748EB7-BDFC-48DB-8032-9641491AE7BE}" type="sibTrans" cxnId="{6B2A63C7-0C5F-49BD-80DF-64B9C2454B8C}">
      <dgm:prSet/>
      <dgm:spPr/>
      <dgm:t>
        <a:bodyPr/>
        <a:lstStyle/>
        <a:p>
          <a:endParaRPr lang="pt-BR"/>
        </a:p>
      </dgm:t>
    </dgm:pt>
    <dgm:pt modelId="{2C8F9981-0607-4AF1-A1C3-26292A856C42}">
      <dgm:prSet phldrT="[Texto]"/>
      <dgm:spPr/>
      <dgm:t>
        <a:bodyPr/>
        <a:lstStyle/>
        <a:p>
          <a:r>
            <a:rPr lang="pt-BR" dirty="0" smtClean="0"/>
            <a:t>Média propriedade;</a:t>
          </a:r>
          <a:endParaRPr lang="pt-BR" dirty="0"/>
        </a:p>
      </dgm:t>
    </dgm:pt>
    <dgm:pt modelId="{AB2149F0-F33B-49E1-A1B7-FD6D8D85870F}" type="parTrans" cxnId="{D762C4DD-8029-41A2-841D-482D3BD52BB6}">
      <dgm:prSet/>
      <dgm:spPr/>
      <dgm:t>
        <a:bodyPr/>
        <a:lstStyle/>
        <a:p>
          <a:endParaRPr lang="pt-BR"/>
        </a:p>
      </dgm:t>
    </dgm:pt>
    <dgm:pt modelId="{63FB3F41-FA68-4884-911D-0F488B00A0C7}" type="sibTrans" cxnId="{D762C4DD-8029-41A2-841D-482D3BD52BB6}">
      <dgm:prSet/>
      <dgm:spPr/>
      <dgm:t>
        <a:bodyPr/>
        <a:lstStyle/>
        <a:p>
          <a:endParaRPr lang="pt-BR"/>
        </a:p>
      </dgm:t>
    </dgm:pt>
    <dgm:pt modelId="{5F76AA09-EDB0-4EAE-BCC0-BAA0D7CCA151}">
      <dgm:prSet phldrT="[Texto]"/>
      <dgm:spPr/>
      <dgm:t>
        <a:bodyPr/>
        <a:lstStyle/>
        <a:p>
          <a:r>
            <a:rPr lang="pt-BR" dirty="0" smtClean="0"/>
            <a:t>Propriedade produtiva.</a:t>
          </a:r>
          <a:endParaRPr lang="pt-BR" dirty="0"/>
        </a:p>
      </dgm:t>
    </dgm:pt>
    <dgm:pt modelId="{16C13370-F3D1-4EB5-8D01-A447297474EA}" type="parTrans" cxnId="{447BCA57-8585-4B20-AA32-584AB8710DE0}">
      <dgm:prSet/>
      <dgm:spPr/>
      <dgm:t>
        <a:bodyPr/>
        <a:lstStyle/>
        <a:p>
          <a:endParaRPr lang="pt-BR"/>
        </a:p>
      </dgm:t>
    </dgm:pt>
    <dgm:pt modelId="{6C1F925B-BB9E-45F8-9CD6-D302AF1EFC83}" type="sibTrans" cxnId="{447BCA57-8585-4B20-AA32-584AB8710DE0}">
      <dgm:prSet/>
      <dgm:spPr/>
      <dgm:t>
        <a:bodyPr/>
        <a:lstStyle/>
        <a:p>
          <a:endParaRPr lang="pt-BR"/>
        </a:p>
      </dgm:t>
    </dgm:pt>
    <dgm:pt modelId="{FD7741F8-3674-4D2C-97C7-04613A7A02BE}" type="pres">
      <dgm:prSet presAssocID="{109C6115-6713-4920-8FBF-627152F5663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2CCD1CE5-7ABB-45ED-B3A3-A529EDC7B458}" type="pres">
      <dgm:prSet presAssocID="{B4E68170-0C87-4CE4-8B91-5A84F2F99558}" presName="composite" presStyleCnt="0"/>
      <dgm:spPr/>
    </dgm:pt>
    <dgm:pt modelId="{A390EE3B-CBDF-422A-A314-231AB7E38F66}" type="pres">
      <dgm:prSet presAssocID="{B4E68170-0C87-4CE4-8B91-5A84F2F99558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541DAF4-F968-437C-8D05-8C9A1E0E0217}" type="pres">
      <dgm:prSet presAssocID="{B4E68170-0C87-4CE4-8B91-5A84F2F99558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3E7F8A7-5441-449C-A3FB-2C3C9E10551F}" type="pres">
      <dgm:prSet presAssocID="{6B58570E-9A5B-4428-BB3D-30BA65974582}" presName="sp" presStyleCnt="0"/>
      <dgm:spPr/>
    </dgm:pt>
    <dgm:pt modelId="{6BBEBF4B-DC19-482E-9F4F-5AFEA2700F77}" type="pres">
      <dgm:prSet presAssocID="{BE265E1A-DB4B-4463-87A8-B05AE8C65E9B}" presName="composite" presStyleCnt="0"/>
      <dgm:spPr/>
    </dgm:pt>
    <dgm:pt modelId="{F6DA4DA0-21FA-4F4C-A3E3-EB7B799D3571}" type="pres">
      <dgm:prSet presAssocID="{BE265E1A-DB4B-4463-87A8-B05AE8C65E9B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B3F1381-2BE2-4D77-AB8C-7B83FD7E3971}" type="pres">
      <dgm:prSet presAssocID="{BE265E1A-DB4B-4463-87A8-B05AE8C65E9B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A52F5BE7-0EDE-44F5-B781-FA83FF75C096}" type="presOf" srcId="{2D12A439-5D53-4C22-B473-D14D3995E0E3}" destId="{AB3F1381-2BE2-4D77-AB8C-7B83FD7E3971}" srcOrd="0" destOrd="0" presId="urn:microsoft.com/office/officeart/2005/8/layout/chevron2"/>
    <dgm:cxn modelId="{31AC9739-16E8-427D-94B0-210E23B30233}" srcId="{B4E68170-0C87-4CE4-8B91-5A84F2F99558}" destId="{838A835E-B855-4FBF-8B62-95DE54996376}" srcOrd="0" destOrd="0" parTransId="{65DE6DEC-C17A-44C2-83B5-67D1857A28AA}" sibTransId="{FBC7A0FF-086D-44AC-AF50-8FEE4CDF2D45}"/>
    <dgm:cxn modelId="{AFA5780A-C7CD-4628-9F82-65AC5E41B048}" type="presOf" srcId="{838A835E-B855-4FBF-8B62-95DE54996376}" destId="{4541DAF4-F968-437C-8D05-8C9A1E0E0217}" srcOrd="0" destOrd="0" presId="urn:microsoft.com/office/officeart/2005/8/layout/chevron2"/>
    <dgm:cxn modelId="{447BCA57-8585-4B20-AA32-584AB8710DE0}" srcId="{BE265E1A-DB4B-4463-87A8-B05AE8C65E9B}" destId="{5F76AA09-EDB0-4EAE-BCC0-BAA0D7CCA151}" srcOrd="2" destOrd="0" parTransId="{16C13370-F3D1-4EB5-8D01-A447297474EA}" sibTransId="{6C1F925B-BB9E-45F8-9CD6-D302AF1EFC83}"/>
    <dgm:cxn modelId="{D7DAE7D5-574B-4962-8679-5B0DD578DF02}" type="presOf" srcId="{5F76AA09-EDB0-4EAE-BCC0-BAA0D7CCA151}" destId="{AB3F1381-2BE2-4D77-AB8C-7B83FD7E3971}" srcOrd="0" destOrd="2" presId="urn:microsoft.com/office/officeart/2005/8/layout/chevron2"/>
    <dgm:cxn modelId="{A0FA92AB-EF58-4283-92B7-B3491B5F4EA6}" srcId="{B4E68170-0C87-4CE4-8B91-5A84F2F99558}" destId="{5B1D190B-EC24-491F-B713-3EF88F5F4D0D}" srcOrd="1" destOrd="0" parTransId="{6AD84796-00E8-448B-B9AE-041E5C4667C3}" sibTransId="{2D4AA2E1-44F9-42F8-BA90-20E2C926BF25}"/>
    <dgm:cxn modelId="{991A281B-903E-4FA2-A6C6-368531B03435}" srcId="{109C6115-6713-4920-8FBF-627152F56632}" destId="{B4E68170-0C87-4CE4-8B91-5A84F2F99558}" srcOrd="0" destOrd="0" parTransId="{358BCE2F-A6C8-4175-8B76-0442217C28CB}" sibTransId="{6B58570E-9A5B-4428-BB3D-30BA65974582}"/>
    <dgm:cxn modelId="{F3805EF5-2CB7-42DE-AEBC-AB0AF5C31838}" type="presOf" srcId="{64467B75-7DAC-45F9-A70A-7C1336BB66C7}" destId="{4541DAF4-F968-437C-8D05-8C9A1E0E0217}" srcOrd="0" destOrd="3" presId="urn:microsoft.com/office/officeart/2005/8/layout/chevron2"/>
    <dgm:cxn modelId="{DDEE01DD-6F87-45C7-A28D-D821F7EB78F4}" srcId="{B4E68170-0C87-4CE4-8B91-5A84F2F99558}" destId="{42F1E158-6C07-443E-8207-684C39D00F0D}" srcOrd="2" destOrd="0" parTransId="{1AD3E5FC-5DB6-4AB4-A828-50E62C66537B}" sibTransId="{D5940B2F-D0F1-41EF-A2FC-F0AC58712B5F}"/>
    <dgm:cxn modelId="{33F81625-00A4-47E9-8116-4EDA78488053}" type="presOf" srcId="{2C8F9981-0607-4AF1-A1C3-26292A856C42}" destId="{AB3F1381-2BE2-4D77-AB8C-7B83FD7E3971}" srcOrd="0" destOrd="1" presId="urn:microsoft.com/office/officeart/2005/8/layout/chevron2"/>
    <dgm:cxn modelId="{8427FA3D-34DA-4D7B-981E-5019AC16AD76}" type="presOf" srcId="{B4E68170-0C87-4CE4-8B91-5A84F2F99558}" destId="{A390EE3B-CBDF-422A-A314-231AB7E38F66}" srcOrd="0" destOrd="0" presId="urn:microsoft.com/office/officeart/2005/8/layout/chevron2"/>
    <dgm:cxn modelId="{6B2A63C7-0C5F-49BD-80DF-64B9C2454B8C}" srcId="{B4E68170-0C87-4CE4-8B91-5A84F2F99558}" destId="{64467B75-7DAC-45F9-A70A-7C1336BB66C7}" srcOrd="3" destOrd="0" parTransId="{518427E5-039C-4854-A89A-DD8593A23397}" sibTransId="{16748EB7-BDFC-48DB-8032-9641491AE7BE}"/>
    <dgm:cxn modelId="{E0B0CB4D-06EE-43B5-88B5-6EC34A9EFCD6}" srcId="{BE265E1A-DB4B-4463-87A8-B05AE8C65E9B}" destId="{2D12A439-5D53-4C22-B473-D14D3995E0E3}" srcOrd="0" destOrd="0" parTransId="{3147CBD6-21B4-4184-96CC-51DD42BEAE08}" sibTransId="{1DC6F14C-059C-4E61-A0F5-F61079A0D80F}"/>
    <dgm:cxn modelId="{50090AE4-949D-4D98-A2DA-E666740C1D75}" srcId="{109C6115-6713-4920-8FBF-627152F56632}" destId="{BE265E1A-DB4B-4463-87A8-B05AE8C65E9B}" srcOrd="1" destOrd="0" parTransId="{84FF20E2-9033-4A17-ACCD-48EBD5992DB2}" sibTransId="{1E313D5D-6BF2-4698-AA4A-C5044D746FC5}"/>
    <dgm:cxn modelId="{1D02123A-3F88-4C4E-AE55-BD2A206DFB9D}" type="presOf" srcId="{42F1E158-6C07-443E-8207-684C39D00F0D}" destId="{4541DAF4-F968-437C-8D05-8C9A1E0E0217}" srcOrd="0" destOrd="2" presId="urn:microsoft.com/office/officeart/2005/8/layout/chevron2"/>
    <dgm:cxn modelId="{64A25F3B-1834-4EC8-9B8E-C1F7114770A4}" type="presOf" srcId="{5B1D190B-EC24-491F-B713-3EF88F5F4D0D}" destId="{4541DAF4-F968-437C-8D05-8C9A1E0E0217}" srcOrd="0" destOrd="1" presId="urn:microsoft.com/office/officeart/2005/8/layout/chevron2"/>
    <dgm:cxn modelId="{A1C218F9-BC0C-47F3-A224-16A280333B78}" type="presOf" srcId="{109C6115-6713-4920-8FBF-627152F56632}" destId="{FD7741F8-3674-4D2C-97C7-04613A7A02BE}" srcOrd="0" destOrd="0" presId="urn:microsoft.com/office/officeart/2005/8/layout/chevron2"/>
    <dgm:cxn modelId="{0B6B0F76-3D0B-4285-AA85-FDB9DD5F51BB}" type="presOf" srcId="{BE265E1A-DB4B-4463-87A8-B05AE8C65E9B}" destId="{F6DA4DA0-21FA-4F4C-A3E3-EB7B799D3571}" srcOrd="0" destOrd="0" presId="urn:microsoft.com/office/officeart/2005/8/layout/chevron2"/>
    <dgm:cxn modelId="{D762C4DD-8029-41A2-841D-482D3BD52BB6}" srcId="{BE265E1A-DB4B-4463-87A8-B05AE8C65E9B}" destId="{2C8F9981-0607-4AF1-A1C3-26292A856C42}" srcOrd="1" destOrd="0" parTransId="{AB2149F0-F33B-49E1-A1B7-FD6D8D85870F}" sibTransId="{63FB3F41-FA68-4884-911D-0F488B00A0C7}"/>
    <dgm:cxn modelId="{EB534D09-5F0B-4BB8-BDC7-A8209AF606D7}" type="presParOf" srcId="{FD7741F8-3674-4D2C-97C7-04613A7A02BE}" destId="{2CCD1CE5-7ABB-45ED-B3A3-A529EDC7B458}" srcOrd="0" destOrd="0" presId="urn:microsoft.com/office/officeart/2005/8/layout/chevron2"/>
    <dgm:cxn modelId="{C3F536A2-D7BA-4E42-BB4E-0D1B54F173D6}" type="presParOf" srcId="{2CCD1CE5-7ABB-45ED-B3A3-A529EDC7B458}" destId="{A390EE3B-CBDF-422A-A314-231AB7E38F66}" srcOrd="0" destOrd="0" presId="urn:microsoft.com/office/officeart/2005/8/layout/chevron2"/>
    <dgm:cxn modelId="{E1CECEB1-C41F-4843-BF62-57030B7F9CBE}" type="presParOf" srcId="{2CCD1CE5-7ABB-45ED-B3A3-A529EDC7B458}" destId="{4541DAF4-F968-437C-8D05-8C9A1E0E0217}" srcOrd="1" destOrd="0" presId="urn:microsoft.com/office/officeart/2005/8/layout/chevron2"/>
    <dgm:cxn modelId="{E09659CA-32E5-4DBE-9AFC-CADD27A70172}" type="presParOf" srcId="{FD7741F8-3674-4D2C-97C7-04613A7A02BE}" destId="{B3E7F8A7-5441-449C-A3FB-2C3C9E10551F}" srcOrd="1" destOrd="0" presId="urn:microsoft.com/office/officeart/2005/8/layout/chevron2"/>
    <dgm:cxn modelId="{AD9953AE-7658-4EBE-8F58-4B2C352D61CA}" type="presParOf" srcId="{FD7741F8-3674-4D2C-97C7-04613A7A02BE}" destId="{6BBEBF4B-DC19-482E-9F4F-5AFEA2700F77}" srcOrd="2" destOrd="0" presId="urn:microsoft.com/office/officeart/2005/8/layout/chevron2"/>
    <dgm:cxn modelId="{7D8136E9-370C-4BB4-AF8D-6906A3ACBE4D}" type="presParOf" srcId="{6BBEBF4B-DC19-482E-9F4F-5AFEA2700F77}" destId="{F6DA4DA0-21FA-4F4C-A3E3-EB7B799D3571}" srcOrd="0" destOrd="0" presId="urn:microsoft.com/office/officeart/2005/8/layout/chevron2"/>
    <dgm:cxn modelId="{14BAA71A-6963-4DE1-AB34-658AD0E9C586}" type="presParOf" srcId="{6BBEBF4B-DC19-482E-9F4F-5AFEA2700F77}" destId="{AB3F1381-2BE2-4D77-AB8C-7B83FD7E3971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8ED68-710E-4DA6-AEFA-37E87D1230D0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6E83D-20B4-44E6-98C0-E2111D72A62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B0FFCDE-E7FA-4201-B654-B343D060C92D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3AF82-A898-485D-9F7D-C4C5988F1AE9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D7F16C-629D-4524-885B-622E0DD79018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822DB-8604-4498-BAD2-0021C33DA436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422F6C-56E5-453E-89C0-1FDB57A163BF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317170-A139-4B60-9F8F-8E95AF69DF4C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47C3A-561B-49AE-AD4F-9191AE4E9DB0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99CD32-8344-4A92-AFF2-77783032E321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10DDA2-D1E1-4C60-B055-6EDED18E445E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1C4BCCB-DBC2-474F-860B-37D300E6A567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BD2F3AA-AC4B-4CE8-81E9-40ADEF685C7E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EC6978E-264F-4CD8-812E-1448DA2203FB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egisweb.com.br/legislacao/?legislacao=506852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egisweb.com.br/legislacao/?legislacao=506852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egisweb.com.br/legislacao/?legislacao=506852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642942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Disciplina: Direito Agrário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3857652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pt-BR" sz="4400" dirty="0" smtClean="0"/>
              <a:t>AULA 4 – </a:t>
            </a:r>
            <a:r>
              <a:rPr lang="pt-BR" sz="4400" b="1" dirty="0" smtClean="0"/>
              <a:t>DIMENSIONAMENTO DO IMÓVEL RURAL</a:t>
            </a:r>
            <a:endParaRPr lang="pt-BR" sz="4400" dirty="0" smtClean="0"/>
          </a:p>
          <a:p>
            <a:pPr algn="l"/>
            <a:endParaRPr lang="pt-BR" sz="2600" dirty="0" smtClean="0"/>
          </a:p>
          <a:p>
            <a:pPr algn="l"/>
            <a:r>
              <a:rPr lang="pt-BR" sz="4000" dirty="0" smtClean="0"/>
              <a:t>Prof. </a:t>
            </a:r>
            <a:r>
              <a:rPr lang="pt-BR" sz="4000" dirty="0" err="1" smtClean="0"/>
              <a:t>Msc</a:t>
            </a:r>
            <a:r>
              <a:rPr lang="pt-BR" sz="4000" dirty="0" smtClean="0"/>
              <a:t>. João Paulo Rocha de Miranda</a:t>
            </a:r>
          </a:p>
          <a:p>
            <a:pPr algn="l"/>
            <a:r>
              <a:rPr lang="pt-BR" sz="2400" dirty="0" smtClean="0"/>
              <a:t>Advogado (UFMT) e  </a:t>
            </a:r>
            <a:r>
              <a:rPr lang="pt-BR" sz="2400" dirty="0" err="1" smtClean="0"/>
              <a:t>Zootecnista</a:t>
            </a:r>
            <a:r>
              <a:rPr lang="pt-BR" sz="2400" dirty="0" smtClean="0"/>
              <a:t> (UFSM)</a:t>
            </a:r>
          </a:p>
          <a:p>
            <a:pPr algn="l"/>
            <a:r>
              <a:rPr lang="pt-BR" sz="2400" dirty="0" smtClean="0"/>
              <a:t>Mestre em Direito Agroambiental (UFMT)</a:t>
            </a:r>
          </a:p>
          <a:p>
            <a:pPr algn="l"/>
            <a:r>
              <a:rPr lang="pt-BR" sz="2400" dirty="0" smtClean="0"/>
              <a:t>Especialista em Sociedade e Desenvolvimento Regional (UFMT)</a:t>
            </a:r>
          </a:p>
          <a:p>
            <a:pPr algn="l"/>
            <a:r>
              <a:rPr lang="pt-BR" sz="2400" dirty="0" smtClean="0"/>
              <a:t>Especialista em Direito Ambiental e desenvolvimento Sustentável (FESPMP-MT/UNIC)</a:t>
            </a:r>
          </a:p>
          <a:p>
            <a:pPr algn="l"/>
            <a:r>
              <a:rPr lang="pt-BR" sz="2400" dirty="0" smtClean="0"/>
              <a:t>Membro Comissão Meio Ambiente OAB-MT</a:t>
            </a:r>
          </a:p>
          <a:p>
            <a:pPr algn="l"/>
            <a:r>
              <a:rPr lang="pt-BR" sz="2400" dirty="0" smtClean="0"/>
              <a:t>Membro da Comissão Nacional de Saúde Ambiental do </a:t>
            </a:r>
            <a:r>
              <a:rPr lang="pt-BR" sz="2400" dirty="0" smtClean="0"/>
              <a:t>CFMVZ</a:t>
            </a:r>
          </a:p>
          <a:p>
            <a:pPr algn="l"/>
            <a:r>
              <a:rPr lang="pt-BR" sz="2400" smtClean="0"/>
              <a:t>Presidente da Comissão de Saúde Ambiental e Animais Silvestres do CRMV-MT</a:t>
            </a:r>
          </a:p>
          <a:p>
            <a:pPr algn="l"/>
            <a:endParaRPr lang="pt-BR" sz="2400" dirty="0" smtClean="0"/>
          </a:p>
          <a:p>
            <a:pPr algn="l"/>
            <a:endParaRPr lang="pt-BR" sz="2400" dirty="0" smtClean="0"/>
          </a:p>
          <a:p>
            <a:pPr algn="l"/>
            <a:r>
              <a:rPr lang="pt-BR" sz="2400" dirty="0" smtClean="0"/>
              <a:t>CONTATOS:</a:t>
            </a:r>
          </a:p>
          <a:p>
            <a:pPr algn="l"/>
            <a:r>
              <a:rPr lang="pt-BR" sz="2400" dirty="0" err="1" smtClean="0"/>
              <a:t>E-mail</a:t>
            </a:r>
            <a:r>
              <a:rPr lang="pt-BR" sz="2400" dirty="0" smtClean="0"/>
              <a:t>: </a:t>
            </a:r>
            <a:r>
              <a:rPr lang="pt-BR" sz="2400" dirty="0" smtClean="0">
                <a:hlinkClick r:id="rId2"/>
              </a:rPr>
              <a:t>jpr.miranda@gmail.com</a:t>
            </a:r>
            <a:endParaRPr lang="pt-BR" sz="2400" dirty="0" smtClean="0"/>
          </a:p>
          <a:p>
            <a:pPr algn="l"/>
            <a:endParaRPr lang="pt-BR" sz="2400" dirty="0" smtClean="0"/>
          </a:p>
          <a:p>
            <a:pPr algn="l"/>
            <a:r>
              <a:rPr lang="pt-BR" sz="2400" dirty="0" err="1" smtClean="0"/>
              <a:t>Skype</a:t>
            </a:r>
            <a:r>
              <a:rPr lang="pt-BR" sz="2400" dirty="0" smtClean="0"/>
              <a:t>: </a:t>
            </a:r>
            <a:r>
              <a:rPr lang="pt-BR" sz="2400" dirty="0" err="1" smtClean="0"/>
              <a:t>jpr</a:t>
            </a:r>
            <a:r>
              <a:rPr lang="pt-BR" sz="2400" dirty="0" smtClean="0"/>
              <a:t>.</a:t>
            </a:r>
            <a:r>
              <a:rPr lang="pt-BR" sz="2400" dirty="0" err="1" smtClean="0"/>
              <a:t>miranda</a:t>
            </a:r>
            <a:endParaRPr lang="pt-BR" sz="2400" dirty="0" smtClean="0"/>
          </a:p>
          <a:p>
            <a:pPr algn="l"/>
            <a:endParaRPr lang="pt-BR" sz="2400" dirty="0" smtClean="0"/>
          </a:p>
          <a:p>
            <a:pPr algn="l"/>
            <a:r>
              <a:rPr lang="pt-BR" sz="2400" dirty="0" smtClean="0"/>
              <a:t>Blog: </a:t>
            </a:r>
            <a:r>
              <a:rPr lang="pt-BR" sz="2400" dirty="0" smtClean="0">
                <a:hlinkClick r:id="rId3"/>
              </a:rPr>
              <a:t>http://professormiranda.blogspot.com/</a:t>
            </a:r>
            <a:endParaRPr lang="pt-BR" sz="2400" dirty="0" smtClean="0"/>
          </a:p>
          <a:p>
            <a:pPr algn="l"/>
            <a:endParaRPr lang="pt-BR" sz="1500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FRAÇÃO MÍNIMA DE PARCELAMENTO (FMP):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14282" y="928670"/>
            <a:ext cx="857259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200" b="1" u="sng" dirty="0" smtClean="0"/>
              <a:t>Área mínima fixada para cada município, que a lei permite desmembrar</a:t>
            </a:r>
            <a:r>
              <a:rPr lang="pt-BR" sz="2200" dirty="0" smtClean="0"/>
              <a:t>, para constituição de um novo imóvel rural, desde que o imóvel original permaneça com área igual ou superior à área mínima fixada (artigo 8º, da Lei nº 5.868/72).</a:t>
            </a:r>
          </a:p>
          <a:p>
            <a:pPr algn="just"/>
            <a:endParaRPr lang="pt-BR" sz="2200" dirty="0" smtClean="0"/>
          </a:p>
          <a:p>
            <a:pPr algn="just"/>
            <a:r>
              <a:rPr lang="pt-BR" sz="2200" b="1" u="sng" dirty="0" smtClean="0"/>
              <a:t>Quando o módulo rural do imóvel for menor do que a fração mínima do município, este imóvel não poderá ser desmembrado.</a:t>
            </a:r>
          </a:p>
          <a:p>
            <a:pPr algn="just"/>
            <a:endParaRPr lang="pt-BR" sz="2200" dirty="0" smtClean="0"/>
          </a:p>
          <a:p>
            <a:pPr algn="just"/>
            <a:r>
              <a:rPr lang="pt-BR" sz="2200" dirty="0" smtClean="0"/>
              <a:t>A Instrução Especial INCRA nº 50/97 que estabelece as novas ZTM, estende a FMP prevista para as capitais dos estados aos demais municípios e revoga as Portarias MIRAD nº 32/89 e MA nº 168/89. Com a aprovação desta Instrução Especial, a </a:t>
            </a:r>
            <a:r>
              <a:rPr lang="pt-BR" sz="2200" b="1" u="sng" dirty="0" smtClean="0"/>
              <a:t>FMP do município passou a corresponder ao módulo de exploração hortigranjeira da ZTM a que pertence</a:t>
            </a:r>
            <a:r>
              <a:rPr lang="pt-BR" sz="2200" dirty="0" smtClean="0"/>
              <a:t>.</a:t>
            </a:r>
            <a:endParaRPr lang="pt-BR" sz="2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11</a:t>
            </a:fld>
            <a:endParaRPr lang="pt-BR"/>
          </a:p>
        </p:txBody>
      </p:sp>
      <p:graphicFrame>
        <p:nvGraphicFramePr>
          <p:cNvPr id="7" name="Tabela 6"/>
          <p:cNvGraphicFramePr>
            <a:graphicFrameLocks noGrp="1"/>
          </p:cNvGraphicFramePr>
          <p:nvPr/>
        </p:nvGraphicFramePr>
        <p:xfrm>
          <a:off x="142844" y="214290"/>
          <a:ext cx="8715436" cy="642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19"/>
                <a:gridCol w="1905012"/>
                <a:gridCol w="3952905"/>
              </a:tblGrid>
              <a:tr h="535785">
                <a:tc gridSpan="3"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FRAÇÃO MÍNIMA DE PARCELAMENTO (hectares)</a:t>
                      </a:r>
                      <a:endParaRPr lang="pt-BR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  <a:tr h="1071570"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Código</a:t>
                      </a:r>
                      <a:r>
                        <a:rPr lang="pt-BR" b="1" baseline="0" dirty="0" smtClean="0"/>
                        <a:t> da</a:t>
                      </a:r>
                    </a:p>
                    <a:p>
                      <a:pPr algn="ctr"/>
                      <a:r>
                        <a:rPr lang="pt-BR" b="1" baseline="0" dirty="0" smtClean="0"/>
                        <a:t>ZTM</a:t>
                      </a:r>
                      <a:endParaRPr lang="pt-B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ZTM</a:t>
                      </a:r>
                      <a:endParaRPr lang="pt-B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FMP (ha)</a:t>
                      </a:r>
                      <a:endParaRPr lang="pt-BR" b="1" dirty="0"/>
                    </a:p>
                  </a:txBody>
                  <a:tcPr anchor="ctr"/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/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/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/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B1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/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B2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/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6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B3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</a:t>
                      </a:r>
                      <a:endParaRPr lang="pt-BR" dirty="0"/>
                    </a:p>
                  </a:txBody>
                  <a:tcPr/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7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</a:t>
                      </a:r>
                      <a:endParaRPr lang="pt-BR" dirty="0"/>
                    </a:p>
                  </a:txBody>
                  <a:tcPr/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8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/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9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D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aixaDeTexto 8"/>
          <p:cNvSpPr txBox="1"/>
          <p:nvPr/>
        </p:nvSpPr>
        <p:spPr>
          <a:xfrm>
            <a:off x="2071670" y="6572272"/>
            <a:ext cx="6929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dirty="0" smtClean="0"/>
              <a:t>FONTE: http://incra.gov.br/</a:t>
            </a:r>
            <a:endParaRPr lang="pt-BR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0" y="0"/>
            <a:ext cx="9144000" cy="642894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MÓDULO FISCAL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42844" y="500042"/>
            <a:ext cx="8786874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200" b="1" dirty="0" smtClean="0"/>
              <a:t>Art. 50. § 2º </a:t>
            </a:r>
            <a:r>
              <a:rPr lang="pt-BR" sz="2200" dirty="0" smtClean="0"/>
              <a:t>O </a:t>
            </a:r>
            <a:r>
              <a:rPr lang="pt-BR" sz="2200" b="1" u="sng" dirty="0" smtClean="0"/>
              <a:t>módulo fiscal de cada Município</a:t>
            </a:r>
            <a:r>
              <a:rPr lang="pt-BR" sz="2200" dirty="0" smtClean="0"/>
              <a:t>, expresso em </a:t>
            </a:r>
            <a:r>
              <a:rPr lang="pt-BR" sz="2200" b="1" u="sng" dirty="0" smtClean="0"/>
              <a:t>hectares</a:t>
            </a:r>
            <a:r>
              <a:rPr lang="pt-BR" sz="2200" dirty="0" smtClean="0"/>
              <a:t>, será determinado </a:t>
            </a:r>
            <a:r>
              <a:rPr lang="pt-BR" sz="2200" b="1" u="sng" dirty="0" smtClean="0"/>
              <a:t>levando-se em conta os seguintes fatores:</a:t>
            </a:r>
          </a:p>
          <a:p>
            <a:pPr algn="just"/>
            <a:r>
              <a:rPr lang="pt-BR" sz="2200" dirty="0" smtClean="0"/>
              <a:t>a) o </a:t>
            </a:r>
            <a:r>
              <a:rPr lang="pt-BR" sz="2200" b="1" u="sng" dirty="0" smtClean="0"/>
              <a:t>tipo de exploração predominante no Município</a:t>
            </a:r>
            <a:r>
              <a:rPr lang="pt-BR" sz="2200" dirty="0" smtClean="0"/>
              <a:t>:</a:t>
            </a:r>
          </a:p>
          <a:p>
            <a:pPr algn="just"/>
            <a:r>
              <a:rPr lang="pt-BR" sz="2200" dirty="0" smtClean="0"/>
              <a:t>        I - hortifrutigranjeira;</a:t>
            </a:r>
          </a:p>
          <a:p>
            <a:pPr algn="just"/>
            <a:r>
              <a:rPr lang="pt-BR" sz="2200" dirty="0" smtClean="0"/>
              <a:t>        Il - cultura permanente;</a:t>
            </a:r>
          </a:p>
          <a:p>
            <a:pPr algn="just"/>
            <a:r>
              <a:rPr lang="pt-BR" sz="2200" dirty="0" smtClean="0"/>
              <a:t>        III - cultura temporária;</a:t>
            </a:r>
          </a:p>
          <a:p>
            <a:pPr algn="just"/>
            <a:r>
              <a:rPr lang="pt-BR" sz="2200" dirty="0" smtClean="0"/>
              <a:t>        IV - pecuária;</a:t>
            </a:r>
          </a:p>
          <a:p>
            <a:pPr algn="just"/>
            <a:r>
              <a:rPr lang="pt-BR" sz="2200" dirty="0" smtClean="0"/>
              <a:t>        V - florestal;</a:t>
            </a:r>
          </a:p>
          <a:p>
            <a:pPr algn="just"/>
            <a:endParaRPr lang="pt-BR" sz="2200" dirty="0" smtClean="0"/>
          </a:p>
          <a:p>
            <a:pPr algn="just"/>
            <a:r>
              <a:rPr lang="pt-BR" sz="2200" dirty="0" smtClean="0"/>
              <a:t>b) a </a:t>
            </a:r>
            <a:r>
              <a:rPr lang="pt-BR" sz="2200" b="1" u="sng" dirty="0" smtClean="0"/>
              <a:t>renda obtida no tipo de exploração predominante</a:t>
            </a:r>
            <a:r>
              <a:rPr lang="pt-BR" sz="2200" dirty="0" smtClean="0"/>
              <a:t>;</a:t>
            </a:r>
          </a:p>
          <a:p>
            <a:pPr algn="just"/>
            <a:endParaRPr lang="pt-BR" sz="2200" dirty="0" smtClean="0"/>
          </a:p>
          <a:p>
            <a:pPr algn="just"/>
            <a:r>
              <a:rPr lang="pt-BR" sz="2200" dirty="0" smtClean="0"/>
              <a:t>c) </a:t>
            </a:r>
            <a:r>
              <a:rPr lang="pt-BR" sz="2200" b="1" u="sng" dirty="0" smtClean="0"/>
              <a:t>outras explorações</a:t>
            </a:r>
            <a:r>
              <a:rPr lang="pt-BR" sz="2200" b="1" dirty="0" smtClean="0"/>
              <a:t> </a:t>
            </a:r>
            <a:r>
              <a:rPr lang="pt-BR" sz="2200" dirty="0" smtClean="0"/>
              <a:t>existentes no Município que, </a:t>
            </a:r>
            <a:r>
              <a:rPr lang="pt-BR" sz="2200" b="1" u="sng" dirty="0" smtClean="0"/>
              <a:t>embora não predominantes, sejam expressivas em função da renda ou da área utilizada</a:t>
            </a:r>
            <a:r>
              <a:rPr lang="pt-BR" sz="2200" dirty="0" smtClean="0"/>
              <a:t>;</a:t>
            </a:r>
          </a:p>
          <a:p>
            <a:pPr algn="just"/>
            <a:endParaRPr lang="pt-BR" sz="2200" dirty="0" smtClean="0"/>
          </a:p>
          <a:p>
            <a:pPr algn="just"/>
            <a:r>
              <a:rPr lang="pt-BR" sz="2200" dirty="0" smtClean="0"/>
              <a:t>d) o </a:t>
            </a:r>
            <a:r>
              <a:rPr lang="pt-BR" sz="2200" b="1" u="sng" dirty="0" smtClean="0"/>
              <a:t>conceito de "propriedade familiar</a:t>
            </a:r>
            <a:r>
              <a:rPr lang="pt-BR" sz="2200" dirty="0" smtClean="0"/>
              <a:t>", definido no item II do artigo 4º desta Lei. 					</a:t>
            </a:r>
          </a:p>
          <a:p>
            <a:pPr algn="just"/>
            <a:r>
              <a:rPr lang="pt-BR" sz="2200" dirty="0" smtClean="0"/>
              <a:t>							</a:t>
            </a:r>
            <a:r>
              <a:rPr lang="pt-BR" sz="1600" dirty="0" smtClean="0"/>
              <a:t>(</a:t>
            </a:r>
            <a:r>
              <a:rPr lang="fr-FR" sz="1600" dirty="0" smtClean="0"/>
              <a:t>Lei 4.504/64 – ET</a:t>
            </a:r>
            <a:r>
              <a:rPr lang="pt-BR" sz="1600" dirty="0" smtClean="0"/>
              <a:t>)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0" y="0"/>
            <a:ext cx="9144000" cy="642918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FINALIDADES DO MÓDULO FISCAL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42844" y="642918"/>
            <a:ext cx="878687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t-BR" sz="2400" dirty="0" smtClean="0"/>
              <a:t> serve de </a:t>
            </a:r>
            <a:r>
              <a:rPr lang="pt-BR" sz="2400" b="1" u="sng" dirty="0" smtClean="0"/>
              <a:t>parâmetro para classificação do imóvel rural quanto a sua dimensão</a:t>
            </a:r>
            <a:r>
              <a:rPr lang="pt-BR" sz="2400" dirty="0" smtClean="0"/>
              <a:t>, definindo os limites para a pequena e média propriedade nos termos do art. 4º , incisos II e III da Lei nº 8.629 de 25 de fevereiro de 1993;</a:t>
            </a:r>
          </a:p>
          <a:p>
            <a:pPr algn="just">
              <a:buFont typeface="Arial" pitchFamily="34" charset="0"/>
              <a:buChar char="•"/>
            </a:pPr>
            <a:endParaRPr lang="pt-BR" sz="2400" dirty="0" smtClean="0"/>
          </a:p>
          <a:p>
            <a:pPr algn="just">
              <a:buFont typeface="Arial" pitchFamily="34" charset="0"/>
              <a:buChar char="•"/>
            </a:pPr>
            <a:r>
              <a:rPr lang="pt-BR" sz="2400" dirty="0" smtClean="0"/>
              <a:t> </a:t>
            </a:r>
            <a:r>
              <a:rPr lang="pt-BR" sz="2400" b="1" u="sng" dirty="0" smtClean="0"/>
              <a:t>delimitação dos beneficiários </a:t>
            </a:r>
            <a:r>
              <a:rPr lang="pt-BR" sz="2400" dirty="0" smtClean="0"/>
              <a:t>do Programa Nacional de Fortalecimento da Agricultura Familiar – </a:t>
            </a:r>
            <a:r>
              <a:rPr lang="pt-BR" sz="2400" b="1" u="sng" dirty="0" smtClean="0"/>
              <a:t>PRONAF</a:t>
            </a:r>
            <a:r>
              <a:rPr lang="pt-BR" sz="2400" dirty="0" smtClean="0"/>
              <a:t>;</a:t>
            </a:r>
          </a:p>
          <a:p>
            <a:pPr algn="just">
              <a:buFont typeface="Arial" pitchFamily="34" charset="0"/>
              <a:buChar char="•"/>
            </a:pPr>
            <a:endParaRPr lang="pt-BR" sz="2400" dirty="0" smtClean="0"/>
          </a:p>
          <a:p>
            <a:pPr algn="just">
              <a:buFont typeface="Arial" pitchFamily="34" charset="0"/>
              <a:buChar char="•"/>
            </a:pPr>
            <a:r>
              <a:rPr lang="pt-BR" sz="2400" dirty="0" smtClean="0"/>
              <a:t> </a:t>
            </a:r>
            <a:r>
              <a:rPr lang="pt-BR" sz="2400" b="1" u="sng" dirty="0" smtClean="0"/>
              <a:t>estabelece os critérios de resgate da dívida agrária pagos</a:t>
            </a:r>
            <a:r>
              <a:rPr lang="pt-BR" sz="2400" dirty="0" smtClean="0"/>
              <a:t> como indenização das desapropriações por interesse social, de acordo com o art. 5º, parágrafo 3º, da Lei nº 8.629, de 25 de fevereiro de 1993 e suas alterações;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0" y="0"/>
            <a:ext cx="9144000" cy="642918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FINALIDADES DO MÓDULO FISCAL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42844" y="642918"/>
            <a:ext cx="878687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t-BR" sz="2200" dirty="0" smtClean="0"/>
              <a:t> </a:t>
            </a:r>
            <a:r>
              <a:rPr lang="pt-BR" sz="2200" b="1" u="sng" dirty="0" smtClean="0"/>
              <a:t>base de cálculo para a contribuição</a:t>
            </a:r>
            <a:r>
              <a:rPr lang="pt-BR" sz="2200" dirty="0" smtClean="0"/>
              <a:t> do Serviço Nacional de Aprendizagem Rural – </a:t>
            </a:r>
            <a:r>
              <a:rPr lang="pt-BR" sz="2200" b="1" u="sng" dirty="0" smtClean="0"/>
              <a:t>SENAR</a:t>
            </a:r>
            <a:r>
              <a:rPr lang="pt-BR" sz="2200" dirty="0" smtClean="0"/>
              <a:t>.</a:t>
            </a:r>
          </a:p>
          <a:p>
            <a:pPr algn="just"/>
            <a:endParaRPr lang="pt-BR" sz="2200" dirty="0" smtClean="0"/>
          </a:p>
          <a:p>
            <a:pPr algn="just"/>
            <a:r>
              <a:rPr lang="pt-BR" sz="2200" dirty="0" smtClean="0"/>
              <a:t>O Módulo Fiscal, vigente de cada município, foi fixado pelos seguintes atos normativos: Instruções Especiais/INCRA Nº 19/80, 20/80, 23/82, 27/83, 29/84, 32/85, 33/86 e 37/87; Portaria/MIRAD nº 665/88 e 33/89; Portaria MA nº 167/89; Instrução Especial/INCRA nº 39/90, Portaria Interministerial MEFP/MARA nº 308/91 e nº 404/93; Instrução Especial INCRA nº 51/97, Instrução Especial INCRA Nº 1/2001e Instrução Especial INCRA Nº 03/2005.</a:t>
            </a:r>
            <a:endParaRPr lang="pt-BR" sz="2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ço Reservado para Número de Slid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15</a:t>
            </a:fld>
            <a:endParaRPr lang="pt-BR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142844" y="142852"/>
          <a:ext cx="8858312" cy="67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Espaço Reservado para Conteúdo 8"/>
          <p:cNvGraphicFramePr>
            <a:graphicFrameLocks noGrp="1"/>
          </p:cNvGraphicFramePr>
          <p:nvPr>
            <p:ph idx="1"/>
          </p:nvPr>
        </p:nvGraphicFramePr>
        <p:xfrm>
          <a:off x="142844" y="142852"/>
          <a:ext cx="8786874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ítulo 1"/>
          <p:cNvSpPr txBox="1">
            <a:spLocks/>
          </p:cNvSpPr>
          <p:nvPr/>
        </p:nvSpPr>
        <p:spPr>
          <a:xfrm>
            <a:off x="0" y="2571744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D1915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Classificação do Imóvel Rural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rgbClr val="CD1915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16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12. CLASSIFICAÇÃO DO IMÓVEL RURAL SEGUNDO </a:t>
            </a:r>
            <a:r>
              <a:rPr kumimoji="0" lang="pt-BR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E.T.</a:t>
            </a:r>
            <a:endParaRPr kumimoji="0" lang="pt-BR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6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PROPRIEDADE FAMILIAR</a:t>
            </a:r>
            <a:endParaRPr kumimoji="0" lang="pt-BR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42844" y="857232"/>
            <a:ext cx="878687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500" dirty="0" smtClean="0"/>
              <a:t>Art. 4º Para os efeitos desta Lei, definem-se:</a:t>
            </a:r>
          </a:p>
          <a:p>
            <a:pPr algn="just"/>
            <a:r>
              <a:rPr lang="pt-BR" sz="2500" dirty="0" smtClean="0"/>
              <a:t>[...]</a:t>
            </a:r>
          </a:p>
          <a:p>
            <a:pPr algn="just"/>
            <a:r>
              <a:rPr lang="pt-BR" sz="2500" dirty="0" smtClean="0"/>
              <a:t>II - </a:t>
            </a:r>
            <a:r>
              <a:rPr lang="pt-BR" sz="2500" b="1" u="sng" dirty="0" smtClean="0"/>
              <a:t>"Propriedade Familiar</a:t>
            </a:r>
            <a:r>
              <a:rPr lang="pt-BR" sz="2500" dirty="0" smtClean="0"/>
              <a:t>", o </a:t>
            </a:r>
            <a:r>
              <a:rPr lang="pt-BR" sz="2500" b="1" u="sng" dirty="0" smtClean="0"/>
              <a:t>imóvel rural</a:t>
            </a:r>
            <a:r>
              <a:rPr lang="pt-BR" sz="2500" dirty="0" smtClean="0"/>
              <a:t> que, direta e pessoalmente </a:t>
            </a:r>
            <a:r>
              <a:rPr lang="pt-BR" sz="2500" b="1" u="sng" dirty="0" smtClean="0"/>
              <a:t>explorado</a:t>
            </a:r>
            <a:r>
              <a:rPr lang="pt-BR" sz="2500" dirty="0" smtClean="0"/>
              <a:t> pelo </a:t>
            </a:r>
            <a:r>
              <a:rPr lang="pt-BR" sz="2500" b="1" u="sng" dirty="0" smtClean="0"/>
              <a:t>agricultor e sua família</a:t>
            </a:r>
            <a:r>
              <a:rPr lang="pt-BR" sz="2500" dirty="0" smtClean="0"/>
              <a:t>, lhes absorva toda a força de trabalho, </a:t>
            </a:r>
            <a:r>
              <a:rPr lang="pt-BR" sz="2500" b="1" u="sng" dirty="0" smtClean="0"/>
              <a:t>garantindo-lhes</a:t>
            </a:r>
            <a:r>
              <a:rPr lang="pt-BR" sz="2500" dirty="0" smtClean="0"/>
              <a:t> a </a:t>
            </a:r>
            <a:r>
              <a:rPr lang="pt-BR" sz="2500" b="1" u="sng" dirty="0" smtClean="0"/>
              <a:t>subsistência</a:t>
            </a:r>
            <a:r>
              <a:rPr lang="pt-BR" sz="2500" dirty="0" smtClean="0"/>
              <a:t> e o </a:t>
            </a:r>
            <a:r>
              <a:rPr lang="pt-BR" sz="2500" b="1" u="sng" dirty="0" smtClean="0"/>
              <a:t>progresso social e econômico</a:t>
            </a:r>
            <a:r>
              <a:rPr lang="pt-BR" sz="2500" dirty="0" smtClean="0"/>
              <a:t>, com </a:t>
            </a:r>
            <a:r>
              <a:rPr lang="pt-BR" sz="2500" b="1" u="sng" dirty="0" smtClean="0"/>
              <a:t>área máxima fixada para cada região e tipo de exploração</a:t>
            </a:r>
            <a:r>
              <a:rPr lang="pt-BR" sz="2500" dirty="0" smtClean="0"/>
              <a:t>, e </a:t>
            </a:r>
            <a:r>
              <a:rPr lang="pt-BR" sz="2500" b="1" u="sng" dirty="0" smtClean="0"/>
              <a:t>eventualmente trabalho</a:t>
            </a:r>
            <a:r>
              <a:rPr lang="pt-BR" sz="2500" b="1" dirty="0" smtClean="0"/>
              <a:t> </a:t>
            </a:r>
            <a:r>
              <a:rPr lang="pt-BR" sz="2500" dirty="0" smtClean="0"/>
              <a:t>com a ajuda de </a:t>
            </a:r>
            <a:r>
              <a:rPr lang="pt-BR" sz="2500" b="1" u="sng" dirty="0" smtClean="0"/>
              <a:t>terceiros</a:t>
            </a:r>
            <a:r>
              <a:rPr lang="pt-BR" sz="2500" dirty="0" smtClean="0"/>
              <a:t>;</a:t>
            </a:r>
          </a:p>
          <a:p>
            <a:pPr algn="just"/>
            <a:endParaRPr lang="pt-BR" sz="2500" dirty="0" smtClean="0"/>
          </a:p>
          <a:p>
            <a:pPr algn="just"/>
            <a:r>
              <a:rPr lang="pt-BR" sz="2500" dirty="0" smtClean="0"/>
              <a:t>III - </a:t>
            </a:r>
            <a:r>
              <a:rPr lang="pt-BR" sz="2500" b="1" u="sng" dirty="0" smtClean="0"/>
              <a:t>"Módulo Rural", </a:t>
            </a:r>
            <a:r>
              <a:rPr lang="pt-BR" sz="2500" dirty="0" smtClean="0"/>
              <a:t>a área fixada nos termos do inciso anterior; [...]</a:t>
            </a:r>
          </a:p>
          <a:p>
            <a:pPr algn="r">
              <a:lnSpc>
                <a:spcPct val="150000"/>
              </a:lnSpc>
            </a:pPr>
            <a:r>
              <a:rPr lang="pt-BR" sz="1600" dirty="0" smtClean="0"/>
              <a:t>(</a:t>
            </a:r>
            <a:r>
              <a:rPr lang="fr-FR" sz="1600" dirty="0" smtClean="0"/>
              <a:t>Lei 4.504/64 – ET</a:t>
            </a:r>
            <a:r>
              <a:rPr lang="pt-BR" sz="1600" dirty="0" smtClean="0"/>
              <a:t>)</a:t>
            </a:r>
            <a:endParaRPr lang="pt-BR" sz="1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17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CLASSIFICAÇÃO DO IMÓVEL RURAL SEGUNDO </a:t>
            </a:r>
            <a:r>
              <a:rPr kumimoji="0" lang="pt-BR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E.T.</a:t>
            </a:r>
            <a:endParaRPr kumimoji="0" lang="pt-BR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MINIFÚNDIO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42844" y="857232"/>
            <a:ext cx="878687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dirty="0" smtClean="0"/>
              <a:t>Art. 4º Para os efeitos desta Lei, definem-se:</a:t>
            </a:r>
          </a:p>
          <a:p>
            <a:pPr algn="just"/>
            <a:r>
              <a:rPr lang="pt-BR" sz="2400" dirty="0" smtClean="0"/>
              <a:t>[...]</a:t>
            </a:r>
          </a:p>
          <a:p>
            <a:pPr algn="just"/>
            <a:r>
              <a:rPr lang="pt-BR" sz="2400" dirty="0" smtClean="0"/>
              <a:t>IV - </a:t>
            </a:r>
            <a:r>
              <a:rPr lang="pt-BR" sz="2400" b="1" u="sng" dirty="0" smtClean="0"/>
              <a:t>"Minifúndio</a:t>
            </a:r>
            <a:r>
              <a:rPr lang="pt-BR" sz="2400" dirty="0" smtClean="0"/>
              <a:t>", o imóvel rural de área e possibilidades </a:t>
            </a:r>
            <a:r>
              <a:rPr lang="pt-BR" sz="2400" b="1" u="sng" dirty="0" smtClean="0"/>
              <a:t>inferiores</a:t>
            </a:r>
            <a:r>
              <a:rPr lang="pt-BR" sz="2400" dirty="0" smtClean="0"/>
              <a:t> às da </a:t>
            </a:r>
            <a:r>
              <a:rPr lang="pt-BR" sz="2400" b="1" u="sng" dirty="0" smtClean="0"/>
              <a:t>propriedade familiar</a:t>
            </a:r>
            <a:r>
              <a:rPr lang="pt-BR" sz="2400" dirty="0" smtClean="0"/>
              <a:t>; [...]</a:t>
            </a:r>
          </a:p>
          <a:p>
            <a:pPr algn="r">
              <a:lnSpc>
                <a:spcPct val="150000"/>
              </a:lnSpc>
            </a:pPr>
            <a:r>
              <a:rPr lang="pt-BR" sz="1600" dirty="0" smtClean="0"/>
              <a:t>(</a:t>
            </a:r>
            <a:r>
              <a:rPr lang="fr-FR" sz="1600" dirty="0" smtClean="0"/>
              <a:t>Lei 4.504/64 – ET</a:t>
            </a:r>
            <a:r>
              <a:rPr lang="pt-BR" sz="1600" dirty="0" smtClean="0"/>
              <a:t>)</a:t>
            </a:r>
          </a:p>
          <a:p>
            <a:pPr algn="r">
              <a:lnSpc>
                <a:spcPct val="150000"/>
              </a:lnSpc>
            </a:pPr>
            <a:endParaRPr lang="pt-BR" sz="2400" dirty="0" smtClean="0"/>
          </a:p>
          <a:p>
            <a:pPr algn="just"/>
            <a:r>
              <a:rPr lang="pt-BR" sz="2400" dirty="0" smtClean="0"/>
              <a:t>Art. 22. Para efeito do disposto no art. 4º incisos IV e V , e no art. 46, § 1º, alínea b, da </a:t>
            </a:r>
            <a:r>
              <a:rPr lang="pt-BR" sz="2400" b="1" dirty="0" smtClean="0">
                <a:hlinkClick r:id="rId2"/>
              </a:rPr>
              <a:t>Lei nº 4.504, de 30 de novembro de 1964</a:t>
            </a:r>
            <a:r>
              <a:rPr lang="pt-BR" sz="2400" dirty="0" smtClean="0"/>
              <a:t> , considera-se: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I - </a:t>
            </a:r>
            <a:r>
              <a:rPr lang="pt-BR" sz="2400" b="1" u="sng" dirty="0" smtClean="0"/>
              <a:t>minifúndio</a:t>
            </a:r>
            <a:r>
              <a:rPr lang="pt-BR" sz="2400" dirty="0" smtClean="0"/>
              <a:t>, o imóvel rural com </a:t>
            </a:r>
            <a:r>
              <a:rPr lang="pt-BR" sz="2400" b="1" u="sng" dirty="0" smtClean="0"/>
              <a:t>dimensão inferior a um módulo fiscal</a:t>
            </a:r>
            <a:r>
              <a:rPr lang="pt-BR" sz="2400" dirty="0" smtClean="0"/>
              <a:t>, calculado na forma do art. 5º; [...]   </a:t>
            </a:r>
            <a:r>
              <a:rPr lang="pt-BR" sz="1600" dirty="0" smtClean="0"/>
              <a:t>		   						(</a:t>
            </a:r>
            <a:r>
              <a:rPr lang="fr-FR" sz="1600" dirty="0" smtClean="0"/>
              <a:t>DECRETO 84.685/80</a:t>
            </a:r>
            <a:r>
              <a:rPr lang="pt-BR" sz="1600" dirty="0" smtClean="0"/>
              <a:t>)</a:t>
            </a:r>
          </a:p>
          <a:p>
            <a:pPr algn="r">
              <a:lnSpc>
                <a:spcPct val="150000"/>
              </a:lnSpc>
            </a:pPr>
            <a:endParaRPr lang="pt-BR" sz="1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18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CLASSIFICAÇÃO DO IMÓVEL RURAL SEGUNDO </a:t>
            </a:r>
            <a:r>
              <a:rPr kumimoji="0" lang="pt-BR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E.T.</a:t>
            </a:r>
            <a:endParaRPr kumimoji="0" lang="pt-BR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LATIFÚNDIO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42844" y="857232"/>
            <a:ext cx="8786874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200" dirty="0" smtClean="0"/>
              <a:t>Art. 4º Para os efeitos desta Lei, definem-se:</a:t>
            </a:r>
          </a:p>
          <a:p>
            <a:pPr algn="just"/>
            <a:r>
              <a:rPr lang="pt-BR" sz="2200" dirty="0" smtClean="0"/>
              <a:t>[...]</a:t>
            </a:r>
          </a:p>
          <a:p>
            <a:pPr algn="just"/>
            <a:r>
              <a:rPr lang="pt-BR" sz="2200" dirty="0" smtClean="0"/>
              <a:t>V - "Latifúndio", o imóvel rural que:</a:t>
            </a:r>
          </a:p>
          <a:p>
            <a:pPr algn="just"/>
            <a:endParaRPr lang="pt-BR" sz="2200" dirty="0" smtClean="0"/>
          </a:p>
          <a:p>
            <a:pPr marL="457200" indent="-457200" algn="just">
              <a:buAutoNum type="alphaLcParenR"/>
            </a:pPr>
            <a:r>
              <a:rPr lang="pt-BR" sz="2200" b="1" u="sng" dirty="0" smtClean="0"/>
              <a:t>exceda a dimensão máxima fixada na forma do artigo 46, § 1°, alínea b</a:t>
            </a:r>
            <a:r>
              <a:rPr lang="pt-BR" sz="2200" dirty="0" smtClean="0"/>
              <a:t>, desta Lei, tendo-se em vista as condições ecológicas, sistemas agrícolas regionais e o fim a que se destine; 						</a:t>
            </a:r>
            <a:r>
              <a:rPr lang="pt-BR" sz="2200" b="1" dirty="0" smtClean="0"/>
              <a:t>(OBS: 600XMF)</a:t>
            </a:r>
          </a:p>
          <a:p>
            <a:pPr marL="457200" indent="-457200" algn="just">
              <a:buAutoNum type="alphaLcParenR"/>
            </a:pPr>
            <a:endParaRPr lang="pt-BR" sz="2200" i="1" dirty="0" smtClean="0"/>
          </a:p>
          <a:p>
            <a:pPr marL="457200" indent="-457200" algn="just">
              <a:buAutoNum type="alphaLcParenR"/>
            </a:pPr>
            <a:r>
              <a:rPr lang="pt-BR" sz="2200" dirty="0" smtClean="0"/>
              <a:t>não excedendo o limite referido na alínea anterior, e tendo área igual ou superior à dimensão do módulo de propriedade rural, seja mantido </a:t>
            </a:r>
            <a:r>
              <a:rPr lang="pt-BR" sz="2200" b="1" u="sng" dirty="0" smtClean="0"/>
              <a:t>inexplorado em relação às possibilidades físicas, econômicas e sociais do meio, com fins especulativos</a:t>
            </a:r>
            <a:r>
              <a:rPr lang="pt-BR" sz="2200" dirty="0" smtClean="0"/>
              <a:t>, </a:t>
            </a:r>
            <a:r>
              <a:rPr lang="pt-BR" sz="2200" b="1" u="sng" dirty="0" smtClean="0"/>
              <a:t>ou seja deficiente ou inadequadamente explorado</a:t>
            </a:r>
            <a:r>
              <a:rPr lang="pt-BR" sz="2200" dirty="0" smtClean="0"/>
              <a:t>, de modo a vedar-lhe a inclusão no conceito de empresa rural; [...]</a:t>
            </a:r>
          </a:p>
          <a:p>
            <a:pPr algn="r">
              <a:lnSpc>
                <a:spcPct val="150000"/>
              </a:lnSpc>
            </a:pPr>
            <a:r>
              <a:rPr lang="pt-BR" sz="1600" dirty="0" smtClean="0"/>
              <a:t>(</a:t>
            </a:r>
            <a:r>
              <a:rPr lang="fr-FR" sz="1600" dirty="0" smtClean="0"/>
              <a:t>Lei 4.504/64 – ET</a:t>
            </a:r>
            <a:r>
              <a:rPr lang="pt-BR" sz="1600" dirty="0" smtClean="0"/>
              <a:t>)</a:t>
            </a:r>
            <a:endParaRPr lang="pt-BR" sz="1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19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www.tortugaonline.com.br/Images/Layout/cartilha/cartilha_agr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864759"/>
          </a:xfrm>
          <a:prstGeom prst="rect">
            <a:avLst/>
          </a:prstGeom>
          <a:noFill/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100013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DIMENSIONAMENTO E CLASSIFICAÇÃO DO 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IMÓVEL RURAL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CLASSIFICAÇÃO DO IMÓVEL RURAL SEGUNDO </a:t>
            </a:r>
            <a:r>
              <a:rPr kumimoji="0" lang="pt-BR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E.T.</a:t>
            </a:r>
            <a:endParaRPr kumimoji="0" lang="pt-BR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LATIFÚNDIO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42844" y="857232"/>
            <a:ext cx="8786874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200" dirty="0" smtClean="0"/>
              <a:t>Art. 46, </a:t>
            </a:r>
            <a:r>
              <a:rPr lang="pt-BR" sz="2400" dirty="0" smtClean="0"/>
              <a:t>§ 1°, b) dos limites máximos permitidos de áreas dos imóveis rurais, os </a:t>
            </a:r>
            <a:r>
              <a:rPr lang="pt-BR" sz="2400" b="1" u="sng" dirty="0" smtClean="0"/>
              <a:t>quais não excederão a seiscentas vezes o módulo médio da propriedade rural nem a seiscentas vezes a área média dos imóveis rurais</a:t>
            </a:r>
            <a:r>
              <a:rPr lang="pt-BR" sz="2400" dirty="0" smtClean="0"/>
              <a:t>, na respectiva zona; </a:t>
            </a:r>
            <a:r>
              <a:rPr lang="pt-BR" sz="2200" dirty="0" smtClean="0"/>
              <a:t>[...]   </a:t>
            </a:r>
          </a:p>
          <a:p>
            <a:pPr algn="just"/>
            <a:r>
              <a:rPr lang="pt-BR" sz="2200" dirty="0" smtClean="0"/>
              <a:t>							   </a:t>
            </a:r>
            <a:r>
              <a:rPr lang="pt-BR" sz="1600" dirty="0" smtClean="0"/>
              <a:t>(</a:t>
            </a:r>
            <a:r>
              <a:rPr lang="fr-FR" sz="1600" dirty="0" smtClean="0"/>
              <a:t>Lei 4.504/64 – ET</a:t>
            </a:r>
            <a:r>
              <a:rPr lang="pt-BR" sz="1600" dirty="0" smtClean="0"/>
              <a:t>)</a:t>
            </a:r>
          </a:p>
          <a:p>
            <a:pPr algn="just"/>
            <a:endParaRPr lang="pt-BR" sz="1600" dirty="0" smtClean="0"/>
          </a:p>
          <a:p>
            <a:r>
              <a:rPr lang="pt-BR" sz="2200" dirty="0" smtClean="0"/>
              <a:t>Art. 22. Para efeito do disposto no art. 4º incisos IV e V , e no art. 46, § 1º, alínea b, da </a:t>
            </a:r>
            <a:r>
              <a:rPr lang="pt-BR" sz="2200" b="1" dirty="0" smtClean="0">
                <a:hlinkClick r:id="rId2"/>
              </a:rPr>
              <a:t>Lei nº 4.504, de 30 de novembro de 1964</a:t>
            </a:r>
            <a:r>
              <a:rPr lang="pt-BR" sz="2200" dirty="0" smtClean="0"/>
              <a:t> , considera-se:</a:t>
            </a:r>
          </a:p>
          <a:p>
            <a:r>
              <a:rPr lang="pt-BR" sz="2200" dirty="0" smtClean="0"/>
              <a:t>[...]</a:t>
            </a:r>
          </a:p>
          <a:p>
            <a:r>
              <a:rPr lang="pt-BR" sz="2200" dirty="0" smtClean="0"/>
              <a:t>II - latifúndio, o imóvel rural que:</a:t>
            </a:r>
          </a:p>
          <a:p>
            <a:r>
              <a:rPr lang="pt-BR" sz="2200" dirty="0" smtClean="0"/>
              <a:t>a) </a:t>
            </a:r>
            <a:r>
              <a:rPr lang="pt-BR" sz="2200" b="1" u="sng" dirty="0" smtClean="0"/>
              <a:t>exceda a 600 (seiscentas) vezes o módulo fisc</a:t>
            </a:r>
            <a:r>
              <a:rPr lang="pt-BR" sz="2200" dirty="0" smtClean="0"/>
              <a:t>al calculado na forma do art. 5º; [...]   				   									</a:t>
            </a:r>
            <a:r>
              <a:rPr lang="pt-BR" sz="1600" dirty="0" smtClean="0"/>
              <a:t>(</a:t>
            </a:r>
            <a:r>
              <a:rPr lang="fr-FR" sz="1600" dirty="0" smtClean="0"/>
              <a:t>DECRETO 84.685/80</a:t>
            </a:r>
            <a:r>
              <a:rPr lang="pt-BR" sz="1600" dirty="0" smtClean="0"/>
              <a:t>)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20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CLASSIFICAÇÃO DO IMÓVEL RURAL SEGUNDO </a:t>
            </a:r>
            <a:r>
              <a:rPr kumimoji="0" lang="pt-BR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E.T.</a:t>
            </a:r>
            <a:endParaRPr kumimoji="0" lang="pt-BR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LATIFÚNDIO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42844" y="857232"/>
            <a:ext cx="8786874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200" dirty="0" smtClean="0"/>
              <a:t>Art. 4º Para os efeitos desta Lei, definem-se:</a:t>
            </a:r>
          </a:p>
          <a:p>
            <a:pPr algn="just"/>
            <a:r>
              <a:rPr lang="pt-BR" sz="2200" dirty="0" smtClean="0"/>
              <a:t>[...]</a:t>
            </a:r>
          </a:p>
          <a:p>
            <a:pPr algn="just"/>
            <a:r>
              <a:rPr lang="pt-BR" sz="2200" dirty="0" smtClean="0"/>
              <a:t>Parágrafo único. Não se considera latifúndio:</a:t>
            </a:r>
          </a:p>
          <a:p>
            <a:pPr algn="just"/>
            <a:endParaRPr lang="pt-BR" sz="2200" dirty="0" smtClean="0"/>
          </a:p>
          <a:p>
            <a:pPr marL="457200" indent="-457200" algn="just">
              <a:buAutoNum type="alphaLcParenR"/>
            </a:pPr>
            <a:r>
              <a:rPr lang="pt-BR" sz="2200" dirty="0" smtClean="0"/>
              <a:t>o imóvel rural, </a:t>
            </a:r>
            <a:r>
              <a:rPr lang="pt-BR" sz="2200" b="1" u="sng" dirty="0" smtClean="0"/>
              <a:t>qualquer que seja a sua dimensão</a:t>
            </a:r>
            <a:r>
              <a:rPr lang="pt-BR" sz="2200" dirty="0" smtClean="0"/>
              <a:t>, cujas </a:t>
            </a:r>
            <a:r>
              <a:rPr lang="pt-BR" sz="2200" b="1" u="sng" dirty="0" smtClean="0"/>
              <a:t>características recomendem</a:t>
            </a:r>
            <a:r>
              <a:rPr lang="pt-BR" sz="2200" dirty="0" smtClean="0"/>
              <a:t>, sob o ponto de vista técnico e econômico, </a:t>
            </a:r>
            <a:r>
              <a:rPr lang="pt-BR" sz="2200" b="1" u="sng" dirty="0" smtClean="0"/>
              <a:t>a exploração florestal racionalmente realizada</a:t>
            </a:r>
            <a:r>
              <a:rPr lang="pt-BR" sz="2200" dirty="0" smtClean="0"/>
              <a:t>, mediante planejamento adequado;</a:t>
            </a:r>
          </a:p>
          <a:p>
            <a:pPr marL="457200" indent="-457200" algn="just">
              <a:buAutoNum type="alphaLcParenR"/>
            </a:pPr>
            <a:endParaRPr lang="pt-BR" sz="2200" dirty="0" smtClean="0"/>
          </a:p>
          <a:p>
            <a:pPr marL="457200" indent="-457200" algn="just">
              <a:buAutoNum type="alphaLcParenR"/>
            </a:pPr>
            <a:r>
              <a:rPr lang="pt-BR" sz="2200" dirty="0" smtClean="0"/>
              <a:t>o imóvel rural, ainda que de domínio particular, cujo </a:t>
            </a:r>
            <a:r>
              <a:rPr lang="pt-BR" sz="2200" b="1" u="sng" dirty="0" smtClean="0"/>
              <a:t>objeto de preservação florestal ou de outros recursos naturais haja sido reconhecido para fins de tombamento</a:t>
            </a:r>
            <a:r>
              <a:rPr lang="pt-BR" sz="2200" dirty="0" smtClean="0"/>
              <a:t>, pelo órgão competente da administração pública.</a:t>
            </a:r>
          </a:p>
          <a:p>
            <a:pPr algn="r">
              <a:lnSpc>
                <a:spcPct val="150000"/>
              </a:lnSpc>
            </a:pPr>
            <a:r>
              <a:rPr lang="pt-BR" sz="1600" dirty="0" smtClean="0"/>
              <a:t>(</a:t>
            </a:r>
            <a:r>
              <a:rPr lang="fr-FR" sz="1600" dirty="0" smtClean="0"/>
              <a:t>Lei 4.504/64 – ET</a:t>
            </a:r>
            <a:r>
              <a:rPr lang="pt-BR" sz="1600" dirty="0" smtClean="0"/>
              <a:t>)</a:t>
            </a:r>
            <a:endParaRPr lang="pt-BR" sz="1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21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CLASSIFICAÇÃO DO IMÓVEL RURAL SEGUNDO </a:t>
            </a:r>
            <a:r>
              <a:rPr kumimoji="0" lang="pt-BR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E.T.</a:t>
            </a:r>
            <a:endParaRPr kumimoji="0" lang="pt-BR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EMPRESA RURAL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42844" y="857232"/>
            <a:ext cx="8786874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100" dirty="0" smtClean="0"/>
              <a:t>Art. 22. Para efeito do disposto no art. 4º incisos IV e V , e no art. 46, § 1º, alínea b, da </a:t>
            </a:r>
            <a:r>
              <a:rPr lang="pt-BR" sz="2100" b="1" dirty="0" smtClean="0">
                <a:hlinkClick r:id="rId2"/>
              </a:rPr>
              <a:t>Lei nº 4.504, de 30 de novembro de 1964</a:t>
            </a:r>
            <a:r>
              <a:rPr lang="pt-BR" sz="2100" dirty="0" smtClean="0"/>
              <a:t> , considera-se: [...]</a:t>
            </a:r>
          </a:p>
          <a:p>
            <a:pPr algn="just"/>
            <a:r>
              <a:rPr lang="pt-BR" sz="2100" dirty="0" smtClean="0"/>
              <a:t>III - </a:t>
            </a:r>
            <a:r>
              <a:rPr lang="pt-BR" sz="2100" b="1" u="sng" dirty="0" smtClean="0"/>
              <a:t>empresa rural</a:t>
            </a:r>
            <a:r>
              <a:rPr lang="pt-BR" sz="2100" dirty="0" smtClean="0"/>
              <a:t>, o empreendimento de </a:t>
            </a:r>
            <a:r>
              <a:rPr lang="pt-BR" sz="2100" b="1" u="sng" dirty="0" smtClean="0"/>
              <a:t>pessoa física ou jurídica, pública ou privada</a:t>
            </a:r>
            <a:r>
              <a:rPr lang="pt-BR" sz="2100" dirty="0" smtClean="0"/>
              <a:t>, que </a:t>
            </a:r>
            <a:r>
              <a:rPr lang="pt-BR" sz="2100" b="1" u="sng" dirty="0" smtClean="0"/>
              <a:t>explore econômica e racionalmente imóvel rural</a:t>
            </a:r>
            <a:r>
              <a:rPr lang="pt-BR" sz="2100" dirty="0" smtClean="0"/>
              <a:t>, dentro das condições de </a:t>
            </a:r>
            <a:r>
              <a:rPr lang="pt-BR" sz="2100" b="1" u="sng" dirty="0" smtClean="0"/>
              <a:t>cumprimento da função social</a:t>
            </a:r>
            <a:r>
              <a:rPr lang="pt-BR" sz="2100" b="1" dirty="0" smtClean="0"/>
              <a:t> </a:t>
            </a:r>
            <a:r>
              <a:rPr lang="pt-BR" sz="2100" dirty="0" smtClean="0"/>
              <a:t>da terra e atendidos simultaneamente os requisitos seguintes:</a:t>
            </a:r>
          </a:p>
          <a:p>
            <a:pPr marL="457200" indent="-457200" algn="just">
              <a:buAutoNum type="alphaLcParenR"/>
            </a:pPr>
            <a:r>
              <a:rPr lang="pt-BR" sz="2100" dirty="0" smtClean="0"/>
              <a:t>tenha </a:t>
            </a:r>
            <a:r>
              <a:rPr lang="pt-BR" sz="2100" b="1" u="sng" dirty="0" smtClean="0"/>
              <a:t>grau de utilização da terra igual ou superior a 80% </a:t>
            </a:r>
            <a:r>
              <a:rPr lang="pt-BR" sz="2100" dirty="0" smtClean="0"/>
              <a:t>(oitenta por cento), calculado na forma da alínea a do art. 8º;</a:t>
            </a:r>
          </a:p>
          <a:p>
            <a:pPr marL="457200" indent="-457200" algn="just"/>
            <a:endParaRPr lang="pt-BR" sz="2100" dirty="0" smtClean="0"/>
          </a:p>
          <a:p>
            <a:pPr algn="just"/>
            <a:r>
              <a:rPr lang="pt-BR" sz="2100" dirty="0" smtClean="0"/>
              <a:t>b) tenha </a:t>
            </a:r>
            <a:r>
              <a:rPr lang="pt-BR" sz="2100" b="1" u="sng" dirty="0" smtClean="0"/>
              <a:t>grau de eficiência na exploração</a:t>
            </a:r>
            <a:r>
              <a:rPr lang="pt-BR" sz="2100" dirty="0" smtClean="0"/>
              <a:t>, calculado na forma do art. 10, </a:t>
            </a:r>
            <a:r>
              <a:rPr lang="pt-BR" sz="2100" b="1" u="sng" dirty="0" smtClean="0"/>
              <a:t>igual ou superior a 100%</a:t>
            </a:r>
            <a:r>
              <a:rPr lang="pt-BR" sz="2100" dirty="0" smtClean="0"/>
              <a:t> (cem por cento);</a:t>
            </a:r>
          </a:p>
          <a:p>
            <a:pPr algn="just"/>
            <a:endParaRPr lang="pt-BR" sz="2100" dirty="0" smtClean="0"/>
          </a:p>
          <a:p>
            <a:pPr algn="just"/>
            <a:r>
              <a:rPr lang="pt-BR" sz="2100" dirty="0" smtClean="0"/>
              <a:t>c) </a:t>
            </a:r>
            <a:r>
              <a:rPr lang="pt-BR" sz="2100" b="1" u="sng" dirty="0" smtClean="0"/>
              <a:t>cumpra</a:t>
            </a:r>
            <a:r>
              <a:rPr lang="pt-BR" sz="2100" dirty="0" smtClean="0"/>
              <a:t> integralmente a </a:t>
            </a:r>
            <a:r>
              <a:rPr lang="pt-BR" sz="2100" b="1" u="sng" dirty="0" smtClean="0"/>
              <a:t>legislação</a:t>
            </a:r>
            <a:r>
              <a:rPr lang="pt-BR" sz="2100" dirty="0" smtClean="0"/>
              <a:t> que rege as </a:t>
            </a:r>
            <a:r>
              <a:rPr lang="pt-BR" sz="2100" b="1" u="sng" dirty="0" smtClean="0"/>
              <a:t>relações de trabalho e os contratos de uso temporário da terra</a:t>
            </a:r>
            <a:r>
              <a:rPr lang="pt-BR" sz="2100" dirty="0" smtClean="0"/>
              <a:t>.   		</a:t>
            </a:r>
            <a:r>
              <a:rPr lang="pt-BR" sz="2200" dirty="0" smtClean="0"/>
              <a:t>							</a:t>
            </a:r>
            <a:r>
              <a:rPr lang="pt-BR" sz="1600" dirty="0" smtClean="0"/>
              <a:t>(</a:t>
            </a:r>
            <a:r>
              <a:rPr lang="fr-FR" sz="1600" dirty="0" smtClean="0"/>
              <a:t>DECRETO 84.685/80</a:t>
            </a:r>
            <a:r>
              <a:rPr lang="pt-BR" sz="1600" dirty="0" smtClean="0"/>
              <a:t>)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22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13. CLASSIFICAÇÃO DO IMÓVEL RURAL SEGUNDO CF.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6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PEQUENA PROPRIEDADE</a:t>
            </a:r>
            <a:endParaRPr kumimoji="0" lang="pt-BR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42844" y="1071546"/>
            <a:ext cx="878687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Art. 4º Para os efeitos desta lei, conceituam-se:</a:t>
            </a:r>
          </a:p>
          <a:p>
            <a:r>
              <a:rPr lang="pt-BR" sz="2400" dirty="0" smtClean="0"/>
              <a:t>[...]</a:t>
            </a:r>
          </a:p>
          <a:p>
            <a:endParaRPr lang="pt-BR" sz="2400" dirty="0" smtClean="0"/>
          </a:p>
          <a:p>
            <a:r>
              <a:rPr lang="pt-BR" sz="2400" dirty="0" smtClean="0"/>
              <a:t>II - Pequena Propriedade - o imóvel rural:</a:t>
            </a:r>
          </a:p>
          <a:p>
            <a:endParaRPr lang="pt-BR" sz="2400" dirty="0" smtClean="0"/>
          </a:p>
          <a:p>
            <a:r>
              <a:rPr lang="pt-BR" sz="2400" dirty="0" smtClean="0"/>
              <a:t>a) de área compreendida entre 1 (um) e 4 (quatro) módulos fiscais;</a:t>
            </a:r>
          </a:p>
          <a:p>
            <a:pPr algn="just"/>
            <a:r>
              <a:rPr lang="pt-BR" sz="2100" dirty="0" smtClean="0"/>
              <a:t>	  </a:t>
            </a:r>
            <a:r>
              <a:rPr lang="pt-BR" sz="2200" dirty="0" smtClean="0"/>
              <a:t>						        </a:t>
            </a:r>
            <a:r>
              <a:rPr lang="pt-BR" sz="1600" dirty="0" smtClean="0"/>
              <a:t>(</a:t>
            </a:r>
            <a:r>
              <a:rPr lang="fr-FR" sz="1600" dirty="0" smtClean="0"/>
              <a:t>Lei 8.629/93</a:t>
            </a:r>
            <a:r>
              <a:rPr lang="pt-BR" sz="1600" dirty="0" smtClean="0"/>
              <a:t>)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23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100013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CLASSIFICAÇÃO DO IMÓVEL RURAL SEGUNDO CF.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PRINCÍPIO DA IMPENHORABILIDADE DA PEQUENA PROPRIEDADE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42844" y="1500174"/>
            <a:ext cx="878687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dirty="0" smtClean="0"/>
              <a:t>Art. 5º Todos são iguais perante a lei, sem distinção de qualquer natureza, garantindo-se aos brasileiros e aos estrangeiros residentes no País a inviolabilidade do direito à vida, à liberdade, à igualdade, à segurança e à propriedade, nos termos seguintes:</a:t>
            </a:r>
          </a:p>
          <a:p>
            <a:pPr algn="just"/>
            <a:r>
              <a:rPr lang="pt-BR" sz="2400" dirty="0" smtClean="0"/>
              <a:t>[...]</a:t>
            </a:r>
          </a:p>
          <a:p>
            <a:pPr algn="just"/>
            <a:r>
              <a:rPr lang="pt-BR" sz="2400" dirty="0" smtClean="0"/>
              <a:t>XXVI - a pequena propriedade rural, assim definida em lei, desde que trabalhada pela família, não será objeto de penhora para pagamento de débitos decorrentes de sua atividade produtiva, dispondo a lei sobre os meios de financiar o seu desenvolvimento; [...]</a:t>
            </a:r>
            <a:r>
              <a:rPr lang="pt-BR" sz="2100" dirty="0" smtClean="0"/>
              <a:t> </a:t>
            </a:r>
            <a:r>
              <a:rPr lang="pt-BR" sz="2200" dirty="0" smtClean="0"/>
              <a:t>											      </a:t>
            </a:r>
            <a:r>
              <a:rPr lang="pt-BR" sz="1600" dirty="0" smtClean="0"/>
              <a:t>(</a:t>
            </a:r>
            <a:r>
              <a:rPr lang="fr-FR" sz="1600" dirty="0" smtClean="0"/>
              <a:t>CF/88</a:t>
            </a:r>
            <a:r>
              <a:rPr lang="pt-BR" sz="1600" dirty="0" smtClean="0"/>
              <a:t>)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24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100013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CLASSIFICAÇÃO DO IMÓVEL RURAL SEGUNDO CF.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PRINCÍPIO DA IMPENHORABILIDADE DA PEQUENA E MÉDIA PROPRIEDADE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42844" y="1500174"/>
            <a:ext cx="8786874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dirty="0" smtClean="0"/>
              <a:t>Art. 185. São insuscetíveis de desapropriação para fins de reforma agrária:</a:t>
            </a:r>
          </a:p>
          <a:p>
            <a:pPr algn="just"/>
            <a:r>
              <a:rPr lang="pt-BR" sz="2400" dirty="0" smtClean="0"/>
              <a:t>I - a pequena e média propriedade rural, assim definida em lei, desde que seu proprietário não possua outra;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II - a propriedade produtiva.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Parágrafo único. A lei garantirá tratamento especial à propriedade produtiva e fixará normas para o cumprimento dos requisitos relativos a sua função social.</a:t>
            </a:r>
          </a:p>
          <a:p>
            <a:pPr algn="just"/>
            <a:r>
              <a:rPr lang="pt-BR" sz="2100" dirty="0" smtClean="0"/>
              <a:t>	  </a:t>
            </a:r>
            <a:r>
              <a:rPr lang="pt-BR" sz="2200" dirty="0" smtClean="0"/>
              <a:t>							      </a:t>
            </a:r>
            <a:r>
              <a:rPr lang="pt-BR" sz="1600" dirty="0" smtClean="0"/>
              <a:t>(</a:t>
            </a:r>
            <a:r>
              <a:rPr lang="fr-FR" sz="1600" dirty="0" smtClean="0"/>
              <a:t>CF/88</a:t>
            </a:r>
            <a:r>
              <a:rPr lang="pt-BR" sz="1600" dirty="0" smtClean="0"/>
              <a:t>)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25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100013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CLASSIFICAÇÃO DO IMÓVEL RURAL SEGUNDO CF.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PRINCÍPIO DA IMPENHORABILIDADE DA PEQUENA E MÉDIA PROPRIEDADE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42844" y="1500174"/>
            <a:ext cx="878687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STF - EMENTA: CONSTITUCIONAL. AGRÁRIO. REFORMA AGRÁRIA. PEQUENA E MÉDIA</a:t>
            </a:r>
          </a:p>
          <a:p>
            <a:pPr algn="just"/>
            <a:r>
              <a:rPr lang="pt-BR" dirty="0" smtClean="0"/>
              <a:t>PROPRIEDADE. </a:t>
            </a:r>
            <a:r>
              <a:rPr lang="pt-BR" dirty="0" err="1" smtClean="0"/>
              <a:t>C.F.</a:t>
            </a:r>
            <a:r>
              <a:rPr lang="pt-BR" dirty="0" smtClean="0"/>
              <a:t>, art. 185, I. MATÉRIA CONTROVERTIDA. I. </a:t>
            </a:r>
            <a:r>
              <a:rPr lang="pt-BR" b="1" u="sng" dirty="0" smtClean="0"/>
              <a:t>- A pequena e a média propriedade rural, desde que o seu proprietário não possua outra, são insuscetíveis de desapropriação para fins de reforma agrária</a:t>
            </a:r>
            <a:r>
              <a:rPr lang="pt-BR" dirty="0" smtClean="0"/>
              <a:t>: </a:t>
            </a:r>
            <a:r>
              <a:rPr lang="pt-BR" dirty="0" err="1" smtClean="0"/>
              <a:t>C.F.</a:t>
            </a:r>
            <a:r>
              <a:rPr lang="pt-BR" dirty="0" smtClean="0"/>
              <a:t>, art. 185, I. A classificação da propriedade rural em pequena, média ou grande subordina-se à extensão da área, vale dizer, da área medida. II. - No caso, não houve a demonstração de que o expropriado não possui outra propriedade. III. - Alegação no sentido de que o imóvel encontra-se enquadrado no Programa de Recuperação da Lavoura Cacaueira e hipotecado ao Banco do Brasil (Lei 8.629/93, art. 7º). </a:t>
            </a:r>
            <a:r>
              <a:rPr lang="pt-BR" b="1" u="sng" dirty="0" smtClean="0"/>
              <a:t>Inexistência de prova de satisfação dos requisitos do art. 7º da Lei 8.629/93. IV. - Fatos que autorizam a impetração devem ser incontroversos</a:t>
            </a:r>
            <a:r>
              <a:rPr lang="pt-BR" dirty="0" smtClean="0"/>
              <a:t>, por isso que no processo do mandado de segurança não há dilação probatória. V. - </a:t>
            </a:r>
            <a:r>
              <a:rPr lang="pt-BR" dirty="0" err="1" smtClean="0"/>
              <a:t>M.S.</a:t>
            </a:r>
            <a:r>
              <a:rPr lang="pt-BR" dirty="0" smtClean="0"/>
              <a:t> indeferido (MS 24719 / DF – DISTRITO FEDERAL, Relator: Min. CARLOS VELLOSO, Julgamento: 22/04/2004, Órgão Julgador: Tribunal Pleno)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26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CLASSIFICAÇÃO DO IMÓVEL RURAL SEGUNDO CF.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MÉDIA E GRANDE PROPRIEDADE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42844" y="1071546"/>
            <a:ext cx="878687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400" dirty="0" smtClean="0"/>
          </a:p>
          <a:p>
            <a:r>
              <a:rPr lang="pt-BR" sz="2400" dirty="0" smtClean="0"/>
              <a:t>Art. 4º Para os efeitos desta lei, conceituam-se: [...]</a:t>
            </a:r>
          </a:p>
          <a:p>
            <a:r>
              <a:rPr lang="pt-BR" sz="2400" dirty="0" smtClean="0"/>
              <a:t>III - Média Propriedade - o imóvel rural:</a:t>
            </a:r>
          </a:p>
          <a:p>
            <a:pPr marL="457200" indent="-457200">
              <a:buAutoNum type="alphaLcParenR"/>
            </a:pPr>
            <a:r>
              <a:rPr lang="pt-BR" sz="2400" dirty="0" smtClean="0"/>
              <a:t>de área superior a 4 (quatro) e até 15 (quinze) módulos fiscais; [...]</a:t>
            </a:r>
          </a:p>
          <a:p>
            <a:pPr marL="457200" indent="-457200"/>
            <a:r>
              <a:rPr lang="pt-BR" sz="2400" dirty="0" smtClean="0"/>
              <a:t>								        </a:t>
            </a:r>
            <a:r>
              <a:rPr lang="pt-BR" sz="1600" dirty="0" smtClean="0"/>
              <a:t>(Lei 8.629/93)</a:t>
            </a:r>
          </a:p>
          <a:p>
            <a:pPr marL="457200" indent="-457200"/>
            <a:endParaRPr lang="pt-BR" sz="240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27</a:t>
            </a:fld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142844" y="3500438"/>
            <a:ext cx="8858312" cy="218521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pt-BR" sz="2400" dirty="0" smtClean="0"/>
          </a:p>
          <a:p>
            <a:r>
              <a:rPr lang="pt-BR" sz="2200" dirty="0" smtClean="0"/>
              <a:t>Média Propriedade </a:t>
            </a:r>
            <a:r>
              <a:rPr lang="pt-BR" sz="2200" dirty="0" smtClean="0">
                <a:cs typeface="Lucida Sans Unicode"/>
              </a:rPr>
              <a:t>→</a:t>
            </a:r>
            <a:r>
              <a:rPr lang="pt-BR" sz="2200" dirty="0" smtClean="0"/>
              <a:t> ↑4 (quatro) a 15 (quinze) módulos fiscais</a:t>
            </a:r>
          </a:p>
          <a:p>
            <a:endParaRPr lang="pt-BR" sz="2200" dirty="0" smtClean="0"/>
          </a:p>
          <a:p>
            <a:endParaRPr lang="pt-BR" sz="2200" dirty="0" smtClean="0"/>
          </a:p>
          <a:p>
            <a:r>
              <a:rPr lang="pt-BR" sz="2200" dirty="0" smtClean="0"/>
              <a:t>Grande Propriedade </a:t>
            </a:r>
            <a:r>
              <a:rPr lang="pt-BR" sz="2200" dirty="0" smtClean="0">
                <a:cs typeface="Lucida Sans Unicode"/>
              </a:rPr>
              <a:t>→</a:t>
            </a:r>
            <a:r>
              <a:rPr lang="pt-BR" sz="2200" dirty="0" smtClean="0"/>
              <a:t> ↑15 (quinze) módulos fiscais</a:t>
            </a:r>
          </a:p>
          <a:p>
            <a:endParaRPr lang="pt-BR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CLASSIFICAÇÃO DO IMÓVEL RURAL SEGUNDO CF.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PROPRIEDADE PRODUTIVA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42844" y="1071546"/>
            <a:ext cx="878687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200" dirty="0" smtClean="0"/>
              <a:t>Art. 6º Considera-se </a:t>
            </a:r>
            <a:r>
              <a:rPr lang="pt-BR" sz="2200" b="1" u="sng" dirty="0" smtClean="0"/>
              <a:t>propriedade produtiva</a:t>
            </a:r>
            <a:r>
              <a:rPr lang="pt-BR" sz="2200" b="1" dirty="0" smtClean="0"/>
              <a:t> </a:t>
            </a:r>
            <a:r>
              <a:rPr lang="pt-BR" sz="2200" dirty="0" smtClean="0"/>
              <a:t>aquela que, </a:t>
            </a:r>
            <a:r>
              <a:rPr lang="pt-BR" sz="2200" b="1" u="sng" dirty="0" smtClean="0"/>
              <a:t>explorada econômica e racionalmente</a:t>
            </a:r>
            <a:r>
              <a:rPr lang="pt-BR" sz="2200" dirty="0" smtClean="0"/>
              <a:t>, </a:t>
            </a:r>
            <a:r>
              <a:rPr lang="pt-BR" sz="2200" b="1" u="sng" dirty="0" smtClean="0"/>
              <a:t>atinge, simultaneamente</a:t>
            </a:r>
            <a:r>
              <a:rPr lang="pt-BR" sz="2200" dirty="0" smtClean="0"/>
              <a:t>, graus de utilização da terra e de eficiência na exploração, segundo índices fixados pelo órgão federal competente.</a:t>
            </a:r>
          </a:p>
          <a:p>
            <a:pPr algn="just"/>
            <a:endParaRPr lang="pt-BR" sz="2200" dirty="0" smtClean="0"/>
          </a:p>
          <a:p>
            <a:pPr algn="just"/>
            <a:r>
              <a:rPr lang="pt-BR" sz="2200" dirty="0" smtClean="0"/>
              <a:t>§ 1º O </a:t>
            </a:r>
            <a:r>
              <a:rPr lang="pt-BR" sz="2200" b="1" u="sng" dirty="0" smtClean="0"/>
              <a:t>grau de utilização da terra</a:t>
            </a:r>
            <a:r>
              <a:rPr lang="pt-BR" sz="2200" dirty="0" smtClean="0"/>
              <a:t>, para efeito do caput deste artigo, deverá ser </a:t>
            </a:r>
            <a:r>
              <a:rPr lang="pt-BR" sz="2200" b="1" u="sng" dirty="0" smtClean="0"/>
              <a:t>igual ou superior a 80% </a:t>
            </a:r>
            <a:r>
              <a:rPr lang="pt-BR" sz="2200" dirty="0" smtClean="0"/>
              <a:t>(oitenta por cento), calculado pela relação percentual entre a área efetivamente utilizada e a área aproveitável total do imóvel.</a:t>
            </a:r>
          </a:p>
          <a:p>
            <a:pPr algn="just"/>
            <a:endParaRPr lang="pt-BR" sz="2200" dirty="0" smtClean="0"/>
          </a:p>
          <a:p>
            <a:pPr algn="just"/>
            <a:r>
              <a:rPr lang="pt-BR" sz="2200" dirty="0" smtClean="0"/>
              <a:t>§ 2º O </a:t>
            </a:r>
            <a:r>
              <a:rPr lang="pt-BR" sz="2200" b="1" u="sng" dirty="0" smtClean="0"/>
              <a:t>grau de eficiência na exploração da terra</a:t>
            </a:r>
            <a:r>
              <a:rPr lang="pt-BR" sz="2200" b="1" dirty="0" smtClean="0"/>
              <a:t> </a:t>
            </a:r>
            <a:r>
              <a:rPr lang="pt-BR" sz="2200" dirty="0" smtClean="0"/>
              <a:t>deverá ser </a:t>
            </a:r>
            <a:r>
              <a:rPr lang="pt-BR" sz="2200" b="1" u="sng" dirty="0" smtClean="0"/>
              <a:t>igual ou superior a 100% </a:t>
            </a:r>
            <a:r>
              <a:rPr lang="pt-BR" sz="2200" dirty="0" smtClean="0"/>
              <a:t>(cem por cento), e será obtido de acordo com a seguinte sistemática:</a:t>
            </a:r>
          </a:p>
          <a:p>
            <a:pPr algn="just"/>
            <a:r>
              <a:rPr lang="pt-BR" sz="1600" dirty="0" smtClean="0"/>
              <a:t>							</a:t>
            </a:r>
          </a:p>
          <a:p>
            <a:pPr algn="just"/>
            <a:r>
              <a:rPr lang="pt-BR" sz="1600" dirty="0" smtClean="0"/>
              <a:t>							            (Lei 8.629/93)</a:t>
            </a:r>
            <a:endParaRPr lang="pt-BR" sz="1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28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Picture 3" descr="C:\Documents and Settings\All Users\Documentos\Minhas imagens\CHARGES\AGRÁRIO\charge-reforma-agrc3a1ria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142984"/>
            <a:ext cx="5948513" cy="475671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4214818"/>
            <a:ext cx="8229600" cy="107157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tx1"/>
                </a:solidFill>
              </a:rPr>
              <a:t>BOA TARDE!</a:t>
            </a:r>
            <a:br>
              <a:rPr lang="pt-BR" dirty="0" smtClean="0">
                <a:solidFill>
                  <a:schemeClr val="tx1"/>
                </a:solidFill>
              </a:rPr>
            </a:br>
            <a:r>
              <a:rPr lang="pt-BR" dirty="0" smtClean="0">
                <a:solidFill>
                  <a:schemeClr val="tx1"/>
                </a:solidFill>
              </a:rPr>
              <a:t/>
            </a:r>
            <a:br>
              <a:rPr lang="pt-BR" dirty="0" smtClean="0">
                <a:solidFill>
                  <a:schemeClr val="tx1"/>
                </a:solidFill>
              </a:rPr>
            </a:br>
            <a:r>
              <a:rPr lang="pt-BR" dirty="0" smtClean="0">
                <a:solidFill>
                  <a:schemeClr val="tx1"/>
                </a:solidFill>
              </a:rPr>
              <a:t>BOA NOITE!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1750" dist="25400" dir="5400000" algn="tl" rotWithShape="0">
                    <a:schemeClr val="tx1">
                      <a:alpha val="25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Direito Agrário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effectLst>
                <a:outerShdw blurRad="31750" dist="25400" dir="5400000" algn="tl" rotWithShape="0">
                  <a:schemeClr val="tx1">
                    <a:alpha val="25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29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ço Reservado para Número de Slid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</a:t>
            </a:fld>
            <a:endParaRPr lang="pt-BR"/>
          </a:p>
        </p:txBody>
      </p:sp>
      <p:graphicFrame>
        <p:nvGraphicFramePr>
          <p:cNvPr id="4" name="Diagrama 3"/>
          <p:cNvGraphicFramePr/>
          <p:nvPr/>
        </p:nvGraphicFramePr>
        <p:xfrm>
          <a:off x="142844" y="142852"/>
          <a:ext cx="8786874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Direito Agrário I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42844" y="857232"/>
            <a:ext cx="878687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500" dirty="0" smtClean="0"/>
              <a:t>Art. 4º Para os efeitos desta Lei, definem-se:</a:t>
            </a:r>
          </a:p>
          <a:p>
            <a:pPr algn="just"/>
            <a:r>
              <a:rPr lang="pt-BR" sz="2500" dirty="0" smtClean="0"/>
              <a:t>[...]</a:t>
            </a:r>
          </a:p>
          <a:p>
            <a:pPr algn="just"/>
            <a:r>
              <a:rPr lang="pt-BR" sz="2500" dirty="0" smtClean="0"/>
              <a:t>II - "Propriedade Familiar", o </a:t>
            </a:r>
            <a:r>
              <a:rPr lang="pt-BR" sz="2500" b="1" u="sng" dirty="0" smtClean="0"/>
              <a:t>imóvel rural</a:t>
            </a:r>
            <a:r>
              <a:rPr lang="pt-BR" sz="2500" dirty="0" smtClean="0"/>
              <a:t> que, direta e pessoalmente </a:t>
            </a:r>
            <a:r>
              <a:rPr lang="pt-BR" sz="2500" b="1" u="sng" dirty="0" smtClean="0"/>
              <a:t>explorado</a:t>
            </a:r>
            <a:r>
              <a:rPr lang="pt-BR" sz="2500" dirty="0" smtClean="0"/>
              <a:t> pelo </a:t>
            </a:r>
            <a:r>
              <a:rPr lang="pt-BR" sz="2500" b="1" u="sng" dirty="0" smtClean="0"/>
              <a:t>agricultor e sua família</a:t>
            </a:r>
            <a:r>
              <a:rPr lang="pt-BR" sz="2500" dirty="0" smtClean="0"/>
              <a:t>, lhes absorva toda a força de trabalho, </a:t>
            </a:r>
            <a:r>
              <a:rPr lang="pt-BR" sz="2500" b="1" u="sng" dirty="0" smtClean="0"/>
              <a:t>garantindo-lhes</a:t>
            </a:r>
            <a:r>
              <a:rPr lang="pt-BR" sz="2500" dirty="0" smtClean="0"/>
              <a:t> a </a:t>
            </a:r>
            <a:r>
              <a:rPr lang="pt-BR" sz="2500" b="1" u="sng" dirty="0" smtClean="0"/>
              <a:t>subsistência</a:t>
            </a:r>
            <a:r>
              <a:rPr lang="pt-BR" sz="2500" dirty="0" smtClean="0"/>
              <a:t> e o </a:t>
            </a:r>
            <a:r>
              <a:rPr lang="pt-BR" sz="2500" b="1" u="sng" dirty="0" smtClean="0"/>
              <a:t>progresso social e econômico</a:t>
            </a:r>
            <a:r>
              <a:rPr lang="pt-BR" sz="2500" dirty="0" smtClean="0"/>
              <a:t>, com </a:t>
            </a:r>
            <a:r>
              <a:rPr lang="pt-BR" sz="2500" b="1" u="sng" dirty="0" smtClean="0"/>
              <a:t>área máxima fixada para cada região e tipo de exploração</a:t>
            </a:r>
            <a:r>
              <a:rPr lang="pt-BR" sz="2500" dirty="0" smtClean="0"/>
              <a:t>, e </a:t>
            </a:r>
            <a:r>
              <a:rPr lang="pt-BR" sz="2500" b="1" u="sng" dirty="0" smtClean="0"/>
              <a:t>eventualmente trabalho</a:t>
            </a:r>
            <a:r>
              <a:rPr lang="pt-BR" sz="2500" b="1" dirty="0" smtClean="0"/>
              <a:t> </a:t>
            </a:r>
            <a:r>
              <a:rPr lang="pt-BR" sz="2500" dirty="0" smtClean="0"/>
              <a:t>com a ajuda de </a:t>
            </a:r>
            <a:r>
              <a:rPr lang="pt-BR" sz="2500" b="1" u="sng" dirty="0" smtClean="0"/>
              <a:t>terceiros</a:t>
            </a:r>
            <a:r>
              <a:rPr lang="pt-BR" sz="2500" dirty="0" smtClean="0"/>
              <a:t>;</a:t>
            </a:r>
          </a:p>
          <a:p>
            <a:pPr algn="just"/>
            <a:endParaRPr lang="pt-BR" sz="2500" dirty="0" smtClean="0"/>
          </a:p>
          <a:p>
            <a:pPr algn="just"/>
            <a:r>
              <a:rPr lang="pt-BR" sz="2500" dirty="0" smtClean="0"/>
              <a:t>III - </a:t>
            </a:r>
            <a:r>
              <a:rPr lang="pt-BR" sz="2500" b="1" u="sng" dirty="0" smtClean="0"/>
              <a:t>"Módulo Rural", </a:t>
            </a:r>
            <a:r>
              <a:rPr lang="pt-BR" sz="2500" dirty="0" smtClean="0"/>
              <a:t>a área fixada nos termos do inciso anterior; [...]</a:t>
            </a:r>
          </a:p>
          <a:p>
            <a:pPr algn="r">
              <a:lnSpc>
                <a:spcPct val="150000"/>
              </a:lnSpc>
            </a:pPr>
            <a:r>
              <a:rPr lang="pt-BR" sz="1600" dirty="0" smtClean="0"/>
              <a:t>(</a:t>
            </a:r>
            <a:r>
              <a:rPr lang="fr-FR" sz="1600" dirty="0" smtClean="0"/>
              <a:t>Lei 4.504/64 – ET</a:t>
            </a:r>
            <a:r>
              <a:rPr lang="pt-BR" sz="1600" dirty="0" smtClean="0"/>
              <a:t>)</a:t>
            </a:r>
            <a:endParaRPr lang="pt-BR" sz="1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Direito Agrário I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42844" y="857232"/>
            <a:ext cx="8786874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200" b="1" dirty="0" smtClean="0"/>
              <a:t>Art</a:t>
            </a:r>
            <a:r>
              <a:rPr lang="pt-BR" sz="2200" dirty="0" smtClean="0"/>
              <a:t>. 11. O </a:t>
            </a:r>
            <a:r>
              <a:rPr lang="pt-BR" sz="2200" b="1" u="sng" dirty="0" smtClean="0"/>
              <a:t>módulo rural</a:t>
            </a:r>
            <a:r>
              <a:rPr lang="pt-BR" sz="2200" dirty="0" smtClean="0"/>
              <a:t>, definido no inciso III do art. 4º do Estatuto da Terra, tem como </a:t>
            </a:r>
            <a:r>
              <a:rPr lang="pt-BR" sz="2200" b="1" u="sng" dirty="0" smtClean="0"/>
              <a:t>finalidade</a:t>
            </a:r>
            <a:r>
              <a:rPr lang="pt-BR" sz="2200" dirty="0" smtClean="0"/>
              <a:t> primordial </a:t>
            </a:r>
            <a:r>
              <a:rPr lang="pt-BR" sz="2200" b="1" u="sng" dirty="0" smtClean="0"/>
              <a:t>estabelecer</a:t>
            </a:r>
            <a:r>
              <a:rPr lang="pt-BR" sz="2200" dirty="0" smtClean="0"/>
              <a:t> uma </a:t>
            </a:r>
            <a:r>
              <a:rPr lang="pt-BR" sz="2200" b="1" u="sng" dirty="0" smtClean="0"/>
              <a:t>unidade de medida</a:t>
            </a:r>
            <a:r>
              <a:rPr lang="pt-BR" sz="2200" b="1" dirty="0" smtClean="0"/>
              <a:t> </a:t>
            </a:r>
            <a:r>
              <a:rPr lang="pt-BR" sz="2200" dirty="0" smtClean="0"/>
              <a:t>que </a:t>
            </a:r>
            <a:r>
              <a:rPr lang="pt-BR" sz="2200" b="1" u="sng" dirty="0" smtClean="0"/>
              <a:t>exprima</a:t>
            </a:r>
            <a:r>
              <a:rPr lang="pt-BR" sz="2200" dirty="0" smtClean="0"/>
              <a:t> a </a:t>
            </a:r>
            <a:r>
              <a:rPr lang="pt-BR" sz="2200" b="1" u="sng" dirty="0" smtClean="0"/>
              <a:t>interdependência</a:t>
            </a:r>
            <a:r>
              <a:rPr lang="pt-BR" sz="2200" dirty="0" smtClean="0"/>
              <a:t> </a:t>
            </a:r>
            <a:r>
              <a:rPr lang="pt-BR" sz="2200" b="1" u="sng" dirty="0" smtClean="0"/>
              <a:t>entre</a:t>
            </a:r>
            <a:r>
              <a:rPr lang="pt-BR" sz="2200" dirty="0" smtClean="0"/>
              <a:t> a </a:t>
            </a:r>
            <a:r>
              <a:rPr lang="pt-BR" sz="2200" b="1" u="sng" dirty="0" smtClean="0"/>
              <a:t>dimensão</a:t>
            </a:r>
            <a:r>
              <a:rPr lang="pt-BR" sz="2200" dirty="0" smtClean="0"/>
              <a:t>, a </a:t>
            </a:r>
            <a:r>
              <a:rPr lang="pt-BR" sz="2200" b="1" u="sng" dirty="0" smtClean="0"/>
              <a:t>situação geográfica dos imóveis rurais</a:t>
            </a:r>
            <a:r>
              <a:rPr lang="pt-BR" sz="2200" b="1" dirty="0" smtClean="0"/>
              <a:t> </a:t>
            </a:r>
            <a:r>
              <a:rPr lang="pt-BR" sz="2200" dirty="0" smtClean="0"/>
              <a:t>e a </a:t>
            </a:r>
            <a:r>
              <a:rPr lang="pt-BR" sz="2200" b="1" u="sng" dirty="0" smtClean="0"/>
              <a:t>forma e condições do seu aproveitamento econômico</a:t>
            </a:r>
            <a:r>
              <a:rPr lang="pt-BR" sz="2200" dirty="0" smtClean="0"/>
              <a:t>.</a:t>
            </a:r>
          </a:p>
          <a:p>
            <a:pPr algn="just"/>
            <a:endParaRPr lang="pt-BR" sz="2200" dirty="0" smtClean="0"/>
          </a:p>
          <a:p>
            <a:pPr algn="just"/>
            <a:r>
              <a:rPr lang="pt-BR" sz="2200" dirty="0" smtClean="0"/>
              <a:t>Parágrafo único. A fixação do </a:t>
            </a:r>
            <a:r>
              <a:rPr lang="pt-BR" sz="2200" b="1" u="sng" dirty="0" smtClean="0"/>
              <a:t>dimensionamento econômico</a:t>
            </a:r>
            <a:r>
              <a:rPr lang="pt-BR" sz="2200" b="1" dirty="0" smtClean="0"/>
              <a:t> </a:t>
            </a:r>
            <a:r>
              <a:rPr lang="pt-BR" sz="2200" dirty="0" smtClean="0"/>
              <a:t>do imóvel que, </a:t>
            </a:r>
            <a:r>
              <a:rPr lang="pt-BR" sz="2200" b="1" u="sng" dirty="0" smtClean="0"/>
              <a:t>para cada zona de características ecológicas e econômicas</a:t>
            </a:r>
            <a:r>
              <a:rPr lang="pt-BR" sz="2200" dirty="0" smtClean="0"/>
              <a:t> homogêneas e </a:t>
            </a:r>
            <a:r>
              <a:rPr lang="pt-BR" sz="2200" b="1" u="sng" dirty="0" smtClean="0"/>
              <a:t>para os diversos tipos de exploração</a:t>
            </a:r>
            <a:r>
              <a:rPr lang="pt-BR" sz="2200" dirty="0" smtClean="0"/>
              <a:t>, representará o módulo, </a:t>
            </a:r>
            <a:r>
              <a:rPr lang="pt-BR" sz="2200" b="1" u="sng" dirty="0" smtClean="0"/>
              <a:t>será feita em função</a:t>
            </a:r>
            <a:r>
              <a:rPr lang="pt-BR" sz="2200" dirty="0" smtClean="0"/>
              <a:t>:</a:t>
            </a:r>
          </a:p>
          <a:p>
            <a:pPr marL="457200" indent="-457200" algn="just">
              <a:buAutoNum type="alphaLcParenR"/>
            </a:pPr>
            <a:r>
              <a:rPr lang="pt-BR" sz="2200" dirty="0" smtClean="0"/>
              <a:t>da </a:t>
            </a:r>
            <a:r>
              <a:rPr lang="pt-BR" sz="2200" b="1" u="sng" dirty="0" smtClean="0"/>
              <a:t>localização</a:t>
            </a:r>
            <a:r>
              <a:rPr lang="pt-BR" sz="2200" dirty="0" smtClean="0"/>
              <a:t> e dos </a:t>
            </a:r>
            <a:r>
              <a:rPr lang="pt-BR" sz="2200" b="1" u="sng" dirty="0" smtClean="0"/>
              <a:t>meios de acesso do imóvel em relação aos grandes mercados</a:t>
            </a:r>
            <a:r>
              <a:rPr lang="pt-BR" sz="2200" dirty="0" smtClean="0"/>
              <a:t>;</a:t>
            </a:r>
          </a:p>
          <a:p>
            <a:pPr marL="457200" indent="-457200" algn="just">
              <a:buAutoNum type="alphaLcParenR"/>
            </a:pPr>
            <a:endParaRPr lang="pt-BR" sz="2200" dirty="0" smtClean="0"/>
          </a:p>
          <a:p>
            <a:pPr algn="just"/>
            <a:r>
              <a:rPr lang="pt-BR" sz="2200" dirty="0" smtClean="0"/>
              <a:t>b) das </a:t>
            </a:r>
            <a:r>
              <a:rPr lang="pt-BR" sz="2200" b="1" u="sng" dirty="0" smtClean="0"/>
              <a:t>características ecológicas </a:t>
            </a:r>
            <a:r>
              <a:rPr lang="pt-BR" sz="2200" dirty="0" smtClean="0"/>
              <a:t>das áreas em que se situam;</a:t>
            </a:r>
          </a:p>
          <a:p>
            <a:pPr algn="just"/>
            <a:endParaRPr lang="pt-BR" sz="2200" dirty="0" smtClean="0"/>
          </a:p>
          <a:p>
            <a:pPr algn="just"/>
            <a:r>
              <a:rPr lang="pt-BR" sz="2200" dirty="0" smtClean="0"/>
              <a:t>c) dos </a:t>
            </a:r>
            <a:r>
              <a:rPr lang="pt-BR" sz="2200" b="1" u="sng" dirty="0" smtClean="0"/>
              <a:t>tipos de exploração predominante na respectiva zona</a:t>
            </a:r>
            <a:r>
              <a:rPr lang="pt-BR" sz="2200" dirty="0" smtClean="0"/>
              <a:t>.</a:t>
            </a:r>
          </a:p>
          <a:p>
            <a:pPr algn="r">
              <a:lnSpc>
                <a:spcPct val="150000"/>
              </a:lnSpc>
            </a:pPr>
            <a:r>
              <a:rPr lang="pt-BR" sz="1600" dirty="0" smtClean="0"/>
              <a:t>(</a:t>
            </a:r>
            <a:r>
              <a:rPr lang="fr-FR" sz="1600" dirty="0" smtClean="0"/>
              <a:t>Decreto 55.891/65</a:t>
            </a:r>
            <a:r>
              <a:rPr lang="pt-BR" sz="1600" dirty="0" smtClean="0"/>
              <a:t>)</a:t>
            </a:r>
            <a:endParaRPr lang="pt-BR" sz="1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MÓDULO RURAL: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42844" y="714356"/>
            <a:ext cx="878687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pt-BR" sz="2200" b="1" dirty="0" smtClean="0"/>
              <a:t>I- É uma medida de área (expressa em hectares);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pt-BR" sz="2200" b="1" dirty="0" smtClean="0"/>
              <a:t>II- A área definida para a Propriedade Familiar constitui o Módulo Rural;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pt-BR" sz="2200" b="1" dirty="0" smtClean="0"/>
              <a:t>III- Varia de acordo com cada região do país onde se situe o imóvel rural;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pt-BR" sz="2200" b="1" dirty="0" smtClean="0"/>
              <a:t>IV- Varia de acordo com o tipo de exploração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pt-BR" sz="2200" b="1" dirty="0" smtClean="0"/>
              <a:t>V- Implica em um mínimo de renda a ser obtido, ou seja, o salário mínimo.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pt-BR" sz="2200" b="1" dirty="0" smtClean="0"/>
              <a:t>VI- A renda deve propiciar ao explorador de atividade agrária não apenas a sua subsistência, mas ao progresso econômico social.</a:t>
            </a:r>
            <a:endParaRPr lang="pt-BR" sz="2200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7</a:t>
            </a:fld>
            <a:endParaRPr lang="pt-BR"/>
          </a:p>
        </p:txBody>
      </p:sp>
      <p:graphicFrame>
        <p:nvGraphicFramePr>
          <p:cNvPr id="5" name="Diagrama 4"/>
          <p:cNvGraphicFramePr/>
          <p:nvPr/>
        </p:nvGraphicFramePr>
        <p:xfrm>
          <a:off x="142844" y="214290"/>
          <a:ext cx="8786874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ZONA TÍPICA DE MÓDULO (ZTM):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14282" y="928670"/>
            <a:ext cx="8572592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pt-BR" sz="2200" b="1" u="sng" dirty="0" smtClean="0"/>
              <a:t>Regiões delimitadas</a:t>
            </a:r>
            <a:r>
              <a:rPr lang="pt-BR" sz="2200" dirty="0" smtClean="0"/>
              <a:t>, a partir </a:t>
            </a:r>
            <a:r>
              <a:rPr lang="pt-BR" sz="2200" b="1" u="sng" dirty="0" smtClean="0"/>
              <a:t>do conceito de módulo rural</a:t>
            </a:r>
            <a:r>
              <a:rPr lang="pt-BR" sz="2200" dirty="0" smtClean="0"/>
              <a:t>, com </a:t>
            </a:r>
            <a:r>
              <a:rPr lang="pt-BR" sz="2200" b="1" u="sng" dirty="0" smtClean="0"/>
              <a:t>características ecológicas e econômicas homogêneas</a:t>
            </a:r>
            <a:r>
              <a:rPr lang="pt-BR" sz="2200" dirty="0" smtClean="0"/>
              <a:t>, baseada na divisão microrregional do IBGE – Microrregiões Geográficas - MRG, considerando as influências demográficas e econômicas de grandes centros urbanos.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pt-BR" sz="2200" dirty="0" smtClean="0"/>
              <a:t>Os </a:t>
            </a:r>
            <a:r>
              <a:rPr lang="pt-BR" sz="2200" b="1" u="sng" dirty="0" smtClean="0"/>
              <a:t>municípios</a:t>
            </a:r>
            <a:r>
              <a:rPr lang="pt-BR" sz="2200" dirty="0" smtClean="0"/>
              <a:t> estão </a:t>
            </a:r>
            <a:r>
              <a:rPr lang="pt-BR" sz="2200" b="1" u="sng" dirty="0" smtClean="0"/>
              <a:t>classificados</a:t>
            </a:r>
            <a:r>
              <a:rPr lang="pt-BR" sz="2200" dirty="0" smtClean="0"/>
              <a:t> segundo a </a:t>
            </a:r>
            <a:r>
              <a:rPr lang="pt-BR" sz="2200" b="1" u="sng" dirty="0" smtClean="0"/>
              <a:t>ZTM a que pertencem</a:t>
            </a:r>
            <a:r>
              <a:rPr lang="pt-BR" sz="2200" dirty="0" smtClean="0"/>
              <a:t>, codificadas de </a:t>
            </a:r>
            <a:r>
              <a:rPr lang="pt-BR" sz="2200" b="1" dirty="0" smtClean="0"/>
              <a:t>1 a 9 </a:t>
            </a:r>
            <a:r>
              <a:rPr lang="pt-BR" sz="2200" dirty="0" smtClean="0"/>
              <a:t>e são especificadas abaixo, de acordo com sua dimensão e tal como fixadas pela Instrução Especial INCRA/Nº 50, de 26.08.97, aprovada pela Portaria MEPF/Nº 36, de 26.08.97, que altera a Portaria MIRAD nº 32/89.</a:t>
            </a:r>
            <a:endParaRPr lang="pt-BR" sz="2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9</a:t>
            </a:fld>
            <a:endParaRPr lang="pt-BR"/>
          </a:p>
        </p:txBody>
      </p:sp>
      <p:graphicFrame>
        <p:nvGraphicFramePr>
          <p:cNvPr id="7" name="Tabela 6"/>
          <p:cNvGraphicFramePr>
            <a:graphicFrameLocks noGrp="1"/>
          </p:cNvGraphicFramePr>
          <p:nvPr/>
        </p:nvGraphicFramePr>
        <p:xfrm>
          <a:off x="142844" y="214290"/>
          <a:ext cx="8715440" cy="6546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0"/>
                <a:gridCol w="714380"/>
                <a:gridCol w="1482340"/>
                <a:gridCol w="1089430"/>
                <a:gridCol w="1089430"/>
                <a:gridCol w="1089430"/>
                <a:gridCol w="1089430"/>
                <a:gridCol w="1089430"/>
              </a:tblGrid>
              <a:tr h="535785">
                <a:tc gridSpan="8"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DIMENSÃO DO MÓDULO POR TIPO DE EXPLORAÇÃO (hectares)</a:t>
                      </a:r>
                      <a:endParaRPr lang="pt-BR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  <a:tr h="535785">
                <a:tc rowSpan="2"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Código</a:t>
                      </a:r>
                      <a:r>
                        <a:rPr lang="pt-BR" b="1" baseline="0" dirty="0" smtClean="0"/>
                        <a:t> da</a:t>
                      </a:r>
                    </a:p>
                    <a:p>
                      <a:pPr algn="ctr"/>
                      <a:r>
                        <a:rPr lang="pt-BR" b="1" baseline="0" dirty="0" smtClean="0"/>
                        <a:t>ZTM</a:t>
                      </a:r>
                      <a:endParaRPr lang="pt-BR" b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ZTM</a:t>
                      </a:r>
                      <a:endParaRPr lang="pt-BR" b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HORTI-GRANJEIRA</a:t>
                      </a:r>
                      <a:endParaRPr lang="pt-BR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LAVOURA</a:t>
                      </a:r>
                      <a:endParaRPr lang="pt-BR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pt-BR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PECUÁRIA</a:t>
                      </a:r>
                      <a:endParaRPr lang="pt-BR" b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FLORESTAL</a:t>
                      </a:r>
                      <a:endParaRPr lang="pt-BR" b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INEXP. EXPL. </a:t>
                      </a:r>
                      <a:r>
                        <a:rPr lang="pt-BR" b="1" baseline="0" dirty="0" smtClean="0"/>
                        <a:t>NÃO DEFINI.</a:t>
                      </a:r>
                      <a:endParaRPr lang="pt-BR" b="1" dirty="0"/>
                    </a:p>
                  </a:txBody>
                  <a:tcPr anchor="ctr"/>
                </a:tc>
              </a:tr>
              <a:tr h="535785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pt-BR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PERMANENTE</a:t>
                      </a:r>
                      <a:endParaRPr lang="pt-B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TEMPORÁRIA</a:t>
                      </a:r>
                      <a:endParaRPr lang="pt-BR" b="1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pt-BR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pt-BR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pt-BR" b="1" dirty="0"/>
                    </a:p>
                  </a:txBody>
                  <a:tcPr/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/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16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60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10</a:t>
                      </a:r>
                      <a:endParaRPr lang="pt-BR" dirty="0"/>
                    </a:p>
                  </a:txBody>
                  <a:tcPr/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60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15</a:t>
                      </a:r>
                      <a:endParaRPr lang="pt-BR" dirty="0"/>
                    </a:p>
                  </a:txBody>
                  <a:tcPr/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B1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16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80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20</a:t>
                      </a:r>
                      <a:endParaRPr lang="pt-BR" dirty="0"/>
                    </a:p>
                  </a:txBody>
                  <a:tcPr/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B2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60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85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/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6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B3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70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90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30</a:t>
                      </a:r>
                      <a:endParaRPr lang="pt-BR" dirty="0"/>
                    </a:p>
                  </a:txBody>
                  <a:tcPr/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7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90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110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55</a:t>
                      </a:r>
                      <a:endParaRPr lang="pt-BR" dirty="0"/>
                    </a:p>
                  </a:txBody>
                  <a:tcPr/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8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110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115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70</a:t>
                      </a:r>
                      <a:endParaRPr lang="pt-BR" dirty="0"/>
                    </a:p>
                  </a:txBody>
                  <a:tcPr/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9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D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110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120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100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aixaDeTexto 8"/>
          <p:cNvSpPr txBox="1"/>
          <p:nvPr/>
        </p:nvSpPr>
        <p:spPr>
          <a:xfrm>
            <a:off x="2071670" y="6572272"/>
            <a:ext cx="6929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dirty="0" smtClean="0"/>
              <a:t>FONTE: http://incra.gov.br/</a:t>
            </a:r>
            <a:endParaRPr lang="pt-BR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2051</TotalTime>
  <Words>2334</Words>
  <Application>Microsoft Office PowerPoint</Application>
  <PresentationFormat>Apresentação na tela (4:3)</PresentationFormat>
  <Paragraphs>359</Paragraphs>
  <Slides>29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29</vt:i4>
      </vt:variant>
    </vt:vector>
  </HeadingPairs>
  <TitlesOfParts>
    <vt:vector size="30" baseType="lpstr">
      <vt:lpstr>Concurso</vt:lpstr>
      <vt:lpstr>Disciplina: Direito Agrário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BOA TARDE!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272</cp:revision>
  <dcterms:created xsi:type="dcterms:W3CDTF">2011-02-08T02:22:21Z</dcterms:created>
  <dcterms:modified xsi:type="dcterms:W3CDTF">2012-07-27T16:59:15Z</dcterms:modified>
</cp:coreProperties>
</file>