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5"/>
  </p:notesMasterIdLst>
  <p:sldIdLst>
    <p:sldId id="463" r:id="rId2"/>
    <p:sldId id="465" r:id="rId3"/>
    <p:sldId id="492" r:id="rId4"/>
    <p:sldId id="466" r:id="rId5"/>
    <p:sldId id="467" r:id="rId6"/>
    <p:sldId id="468" r:id="rId7"/>
    <p:sldId id="469" r:id="rId8"/>
    <p:sldId id="470" r:id="rId9"/>
    <p:sldId id="471" r:id="rId10"/>
    <p:sldId id="472" r:id="rId11"/>
    <p:sldId id="473" r:id="rId12"/>
    <p:sldId id="479" r:id="rId13"/>
    <p:sldId id="480" r:id="rId14"/>
    <p:sldId id="483" r:id="rId15"/>
    <p:sldId id="484" r:id="rId16"/>
    <p:sldId id="485" r:id="rId17"/>
    <p:sldId id="486" r:id="rId18"/>
    <p:sldId id="487" r:id="rId19"/>
    <p:sldId id="488" r:id="rId20"/>
    <p:sldId id="489" r:id="rId21"/>
    <p:sldId id="490" r:id="rId22"/>
    <p:sldId id="491" r:id="rId23"/>
    <p:sldId id="285" r:id="rId2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81" autoAdjust="0"/>
  </p:normalViewPr>
  <p:slideViewPr>
    <p:cSldViewPr>
      <p:cViewPr varScale="1">
        <p:scale>
          <a:sx n="82" d="100"/>
          <a:sy n="82" d="100"/>
        </p:scale>
        <p:origin x="-1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24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D1E808-4D0B-47C5-88D8-BD3E7394A02F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23C154-15C6-4F0B-83C6-23151C29B6A7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tângu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grpSp>
        <p:nvGrpSpPr>
          <p:cNvPr id="2" name="Gru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orma liv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Conector reto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t-BR" dirty="0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ítulo e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1600" y="533400"/>
            <a:ext cx="7543800" cy="1143000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abela 2"/>
          <p:cNvSpPr>
            <a:spLocks noGrp="1"/>
          </p:cNvSpPr>
          <p:nvPr>
            <p:ph type="tbl" idx="1"/>
          </p:nvPr>
        </p:nvSpPr>
        <p:spPr>
          <a:xfrm>
            <a:off x="1371600" y="1981200"/>
            <a:ext cx="7620000" cy="4114800"/>
          </a:xfr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676400" cy="457200"/>
          </a:xfrm>
        </p:spPr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429000" y="6248400"/>
            <a:ext cx="3429000" cy="457200"/>
          </a:xfrm>
        </p:spPr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7239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16F6582-5155-4A24-8E42-D09834EC7650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7" name="Divis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Divis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dirty="0" smtClean="0"/>
              <a:t>Clique no ícone para adicionar uma imagem</a:t>
            </a:r>
            <a:endParaRPr kumimoji="0"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Triângulo retângu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Conector reto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ivis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Divis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t-BR" dirty="0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ofessormiranda.blogspot.com/" TargetMode="External"/><Relationship Id="rId2" Type="http://schemas.openxmlformats.org/officeDocument/2006/relationships/hyperlink" Target="mailto:jpr.miranda@gmail.co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642942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Disciplina: Direito Administrativo</a:t>
            </a:r>
            <a:endParaRPr lang="pt-BR" sz="32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2844" y="857232"/>
            <a:ext cx="8715436" cy="442915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pt-BR" sz="1900" dirty="0" smtClean="0"/>
              <a:t>AULA 5 – </a:t>
            </a:r>
            <a:r>
              <a:rPr lang="pt-BR" sz="1900" b="1" dirty="0" smtClean="0"/>
              <a:t>ADMINISTRAÇÃO PÚBLICA DIRETA E INDIRETA</a:t>
            </a:r>
            <a:endParaRPr lang="pt-BR" sz="1900" dirty="0" smtClean="0"/>
          </a:p>
          <a:p>
            <a:pPr algn="l"/>
            <a:endParaRPr lang="pt-BR" sz="2600" dirty="0" smtClean="0"/>
          </a:p>
          <a:p>
            <a:pPr algn="l"/>
            <a:r>
              <a:rPr lang="pt-BR" sz="2600" dirty="0" smtClean="0"/>
              <a:t>Prof. </a:t>
            </a:r>
            <a:r>
              <a:rPr lang="pt-BR" sz="2600" dirty="0" err="1" smtClean="0"/>
              <a:t>Msc</a:t>
            </a:r>
            <a:r>
              <a:rPr lang="pt-BR" sz="2600" dirty="0" smtClean="0"/>
              <a:t>. João Paulo Rocha de Miranda</a:t>
            </a:r>
          </a:p>
          <a:p>
            <a:pPr algn="l"/>
            <a:r>
              <a:rPr lang="pt-BR" sz="1500" dirty="0" smtClean="0"/>
              <a:t>Advogado (UFMT) e  </a:t>
            </a:r>
            <a:r>
              <a:rPr lang="pt-BR" sz="1500" dirty="0" err="1" smtClean="0"/>
              <a:t>Zootecnista</a:t>
            </a:r>
            <a:r>
              <a:rPr lang="pt-BR" sz="1500" dirty="0" smtClean="0"/>
              <a:t> (UFSM)</a:t>
            </a:r>
          </a:p>
          <a:p>
            <a:pPr algn="l"/>
            <a:r>
              <a:rPr lang="pt-BR" sz="1500" dirty="0" smtClean="0"/>
              <a:t>Mestre em Direito Agroambiental (UFMT)</a:t>
            </a:r>
          </a:p>
          <a:p>
            <a:pPr algn="l"/>
            <a:r>
              <a:rPr lang="pt-BR" sz="1500" dirty="0" smtClean="0"/>
              <a:t>Especialista em Sociedade e Desenvolvimento Regional (UFMT)</a:t>
            </a:r>
          </a:p>
          <a:p>
            <a:pPr algn="l"/>
            <a:r>
              <a:rPr lang="pt-BR" sz="1500" dirty="0" smtClean="0"/>
              <a:t>Especialista em Direito Ambiental e desenvolvimento Sustentável (FESPMP-MT/UNIC)</a:t>
            </a:r>
          </a:p>
          <a:p>
            <a:pPr algn="l"/>
            <a:r>
              <a:rPr lang="pt-BR" sz="1500" dirty="0" smtClean="0"/>
              <a:t>Membro Comissão Meio Ambiente OAB-MT</a:t>
            </a:r>
          </a:p>
          <a:p>
            <a:pPr algn="l"/>
            <a:r>
              <a:rPr lang="pt-BR" sz="1500" dirty="0" smtClean="0"/>
              <a:t>Membro da Comissão Nacional de Saúde Ambiental do </a:t>
            </a:r>
            <a:r>
              <a:rPr lang="pt-BR" sz="1500" dirty="0" smtClean="0"/>
              <a:t>CFMVZ</a:t>
            </a:r>
          </a:p>
          <a:p>
            <a:pPr algn="l"/>
            <a:r>
              <a:rPr lang="pt-BR" sz="1400" dirty="0" smtClean="0"/>
              <a:t>Presidente </a:t>
            </a:r>
            <a:r>
              <a:rPr lang="pt-BR" sz="1400" dirty="0" smtClean="0"/>
              <a:t>da Comissão de Saúde Ambiental e Animais Silvestres do </a:t>
            </a:r>
            <a:r>
              <a:rPr lang="pt-BR" sz="1400" dirty="0" smtClean="0"/>
              <a:t>CRMV-MT</a:t>
            </a:r>
          </a:p>
          <a:p>
            <a:pPr algn="l"/>
            <a:endParaRPr lang="pt-BR" sz="1400" dirty="0" smtClean="0"/>
          </a:p>
          <a:p>
            <a:pPr algn="l"/>
            <a:r>
              <a:rPr lang="pt-BR" sz="1500" dirty="0" smtClean="0"/>
              <a:t>CONTATOS:</a:t>
            </a:r>
          </a:p>
          <a:p>
            <a:pPr algn="l"/>
            <a:r>
              <a:rPr lang="pt-BR" sz="1500" dirty="0" err="1" smtClean="0"/>
              <a:t>E-mail</a:t>
            </a:r>
            <a:r>
              <a:rPr lang="pt-BR" sz="1500" dirty="0" smtClean="0"/>
              <a:t>: </a:t>
            </a:r>
            <a:r>
              <a:rPr lang="pt-BR" sz="1500" dirty="0" smtClean="0">
                <a:hlinkClick r:id="rId2"/>
              </a:rPr>
              <a:t>jpr.miranda@gmail.com</a:t>
            </a:r>
            <a:endParaRPr lang="pt-BR" sz="1500" dirty="0" smtClean="0"/>
          </a:p>
          <a:p>
            <a:pPr algn="l"/>
            <a:endParaRPr lang="pt-BR" sz="1500" dirty="0" smtClean="0"/>
          </a:p>
          <a:p>
            <a:pPr algn="l"/>
            <a:r>
              <a:rPr lang="pt-BR" sz="1500" dirty="0" err="1" smtClean="0"/>
              <a:t>Skype</a:t>
            </a:r>
            <a:r>
              <a:rPr lang="pt-BR" sz="1500" dirty="0" smtClean="0"/>
              <a:t>: </a:t>
            </a:r>
            <a:r>
              <a:rPr lang="pt-BR" sz="1500" dirty="0" err="1" smtClean="0"/>
              <a:t>jpr</a:t>
            </a:r>
            <a:r>
              <a:rPr lang="pt-BR" sz="1500" dirty="0" smtClean="0"/>
              <a:t>.</a:t>
            </a:r>
            <a:r>
              <a:rPr lang="pt-BR" sz="1500" dirty="0" err="1" smtClean="0"/>
              <a:t>miranda</a:t>
            </a:r>
            <a:endParaRPr lang="pt-BR" sz="1500" dirty="0" smtClean="0"/>
          </a:p>
          <a:p>
            <a:pPr algn="l"/>
            <a:endParaRPr lang="pt-BR" sz="1500" dirty="0" smtClean="0"/>
          </a:p>
          <a:p>
            <a:pPr algn="l"/>
            <a:r>
              <a:rPr lang="pt-BR" sz="1500" dirty="0" smtClean="0"/>
              <a:t>Blog: </a:t>
            </a:r>
            <a:r>
              <a:rPr lang="pt-BR" sz="1500" dirty="0" smtClean="0">
                <a:hlinkClick r:id="rId3"/>
              </a:rPr>
              <a:t>http://professormiranda.blogspot.com/</a:t>
            </a:r>
            <a:endParaRPr lang="pt-BR" sz="1500" dirty="0" smtClean="0"/>
          </a:p>
          <a:p>
            <a:pPr algn="l"/>
            <a:endParaRPr lang="pt-BR" sz="1500" dirty="0"/>
          </a:p>
        </p:txBody>
      </p:sp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42852"/>
            <a:ext cx="9144000" cy="457200"/>
          </a:xfrm>
        </p:spPr>
        <p:txBody>
          <a:bodyPr>
            <a:normAutofit fontScale="90000"/>
          </a:bodyPr>
          <a:lstStyle/>
          <a:p>
            <a:pPr algn="ctr"/>
            <a:r>
              <a:rPr lang="pt-BR" b="1" dirty="0"/>
              <a:t>EMPRESAS ESTATAIS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85794"/>
            <a:ext cx="8945563" cy="5843606"/>
          </a:xfrm>
        </p:spPr>
        <p:txBody>
          <a:bodyPr>
            <a:normAutofit/>
          </a:bodyPr>
          <a:lstStyle/>
          <a:p>
            <a:r>
              <a:rPr lang="pt-BR" sz="2400" dirty="0"/>
              <a:t>Patrimônio: podem ser provenientes de  recursos particulares ou contribuições públicas</a:t>
            </a:r>
            <a:r>
              <a:rPr lang="pt-BR" sz="2400" dirty="0" smtClean="0"/>
              <a:t>.</a:t>
            </a:r>
          </a:p>
          <a:p>
            <a:endParaRPr lang="pt-BR" sz="2400" dirty="0"/>
          </a:p>
          <a:p>
            <a:pPr algn="just"/>
            <a:r>
              <a:rPr lang="pt-BR" sz="2400" dirty="0" err="1"/>
              <a:t>Hely</a:t>
            </a:r>
            <a:r>
              <a:rPr lang="pt-BR" sz="2400" dirty="0"/>
              <a:t> Lopes Meirelles: </a:t>
            </a:r>
            <a:r>
              <a:rPr lang="pt-BR" sz="2000" b="1" dirty="0"/>
              <a:t>“ quanto aos bens públicos recebidos na formação de seu patrimônio e os adquiridos no desempenho de suas atividades, passam a formar uma outra categoria de bens públicos, com destinação especial, sob administração particular da empresa a que foram incorporados, para consecução de seus fins estatutários”.</a:t>
            </a:r>
          </a:p>
          <a:p>
            <a:pPr lvl="1"/>
            <a:r>
              <a:rPr lang="pt-BR" sz="2200" dirty="0"/>
              <a:t>Bens podem ser utilizados, onerados e alienados, na forma estatutária e independente de autorização legislativa especial. </a:t>
            </a:r>
          </a:p>
          <a:p>
            <a:pPr lvl="1"/>
            <a:r>
              <a:rPr lang="pt-BR" sz="2200" dirty="0"/>
              <a:t>Extinção: O patrimônio reincorpora à entidade-matriz, salvo a parte dos particulares.</a:t>
            </a:r>
          </a:p>
          <a:p>
            <a:pPr lvl="1"/>
            <a:r>
              <a:rPr lang="pt-BR" sz="2200" dirty="0"/>
              <a:t>Atos lesivos ao patrimônio: Sujeitam-se a ação popular.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14290"/>
            <a:ext cx="9144000" cy="533400"/>
          </a:xfrm>
        </p:spPr>
        <p:txBody>
          <a:bodyPr>
            <a:normAutofit fontScale="90000"/>
          </a:bodyPr>
          <a:lstStyle/>
          <a:p>
            <a:pPr algn="ctr"/>
            <a:r>
              <a:rPr lang="pt-BR" sz="3600" b="1" dirty="0"/>
              <a:t>EMPRESAS ESTATAIS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714356"/>
            <a:ext cx="8858312" cy="5938838"/>
          </a:xfrm>
        </p:spPr>
        <p:txBody>
          <a:bodyPr/>
          <a:lstStyle/>
          <a:p>
            <a:pPr algn="just"/>
            <a:r>
              <a:rPr lang="pt-BR" sz="2400" b="1" dirty="0"/>
              <a:t>Empresas Públicas e de Economia Mista – Traços distintivos:</a:t>
            </a:r>
          </a:p>
          <a:p>
            <a:endParaRPr lang="pt-BR" sz="2400" b="1" dirty="0"/>
          </a:p>
        </p:txBody>
      </p:sp>
      <p:graphicFrame>
        <p:nvGraphicFramePr>
          <p:cNvPr id="20484" name="Group 4"/>
          <p:cNvGraphicFramePr>
            <a:graphicFrameLocks noGrp="1"/>
          </p:cNvGraphicFramePr>
          <p:nvPr/>
        </p:nvGraphicFramePr>
        <p:xfrm>
          <a:off x="500034" y="1500174"/>
          <a:ext cx="7583487" cy="4559618"/>
        </p:xfrm>
        <a:graphic>
          <a:graphicData uri="http://schemas.openxmlformats.org/drawingml/2006/table">
            <a:tbl>
              <a:tblPr/>
              <a:tblGrid>
                <a:gridCol w="1858962"/>
                <a:gridCol w="2973388"/>
                <a:gridCol w="2751137"/>
              </a:tblGrid>
              <a:tr h="628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Empresa pública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Economia Mista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Composição do Capital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Capital Público (participação de outras pessoas públicas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Capital Público e privado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4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Forma Jurídica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Qualquer das formas admitidas em direito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Sociedade Anônima (Art. 5º, III, Dec.Lei 200)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19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Foro Processual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Empresas Federais: Justiça Federal (salvo Falência, acidentes do trabalho e os sujeitos à justiça Eleitoral e do Trabalho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Justiça Estadual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2565400"/>
            <a:ext cx="9144000" cy="2303463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pt-BR" sz="49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Agências Reguladoras</a:t>
            </a:r>
            <a:r>
              <a:rPr lang="pt-BR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pt-BR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pt-BR" sz="2500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algn="just" eaLnBrk="1" hangingPunct="1">
              <a:spcBef>
                <a:spcPct val="0"/>
              </a:spcBef>
            </a:pPr>
            <a:r>
              <a:rPr lang="pt-BR" sz="1600" b="1" smtClean="0"/>
              <a:t>Regulação: </a:t>
            </a:r>
            <a:r>
              <a:rPr lang="pt-BR" sz="1600" smtClean="0"/>
              <a:t>conjunto de medidas legislativas, administrativas e convencionais, abstratas ou concretas, pelas quais o Estado, de maneira restritiva da liberdade privada ou meramente indutiva, determina, controla, ou influencia o comportamento dos agentes econômicos, evitando que lesem os interesses sociais definidos no marco da Constituição e orientando-os em direção socialmente desejáveis. (ARAGÃO, Alexandre Santos de. O Conceito Jurídico de Regulação da Economia, 2001, p. 74).</a:t>
            </a:r>
          </a:p>
          <a:p>
            <a:pPr algn="just" eaLnBrk="1" hangingPunct="1">
              <a:spcBef>
                <a:spcPct val="0"/>
              </a:spcBef>
              <a:buFont typeface="Wingdings" pitchFamily="2" charset="2"/>
              <a:buNone/>
            </a:pPr>
            <a:endParaRPr lang="pt-BR" sz="1600" b="1" smtClean="0"/>
          </a:p>
          <a:p>
            <a:pPr algn="just" eaLnBrk="1" hangingPunct="1">
              <a:spcBef>
                <a:spcPct val="0"/>
              </a:spcBef>
            </a:pPr>
            <a:endParaRPr lang="pt-BR" sz="1600" b="1" smtClean="0"/>
          </a:p>
          <a:p>
            <a:pPr algn="just" eaLnBrk="1" hangingPunct="1">
              <a:spcBef>
                <a:spcPct val="0"/>
              </a:spcBef>
            </a:pPr>
            <a:r>
              <a:rPr lang="pt-BR" sz="1600" b="1" smtClean="0"/>
              <a:t>Regulamentação: </a:t>
            </a:r>
            <a:r>
              <a:rPr lang="pt-BR" sz="1600" smtClean="0"/>
              <a:t>atuação normativa da Administração Pública por meio da edição de normas gerais e abstratas, seja ela voltada para desenvolver o sentido das normas legislativas (regulamento de execução), seja ela voltada para dispor, sem a necessidade da intermediação do legislador, sobre um interesse constitucional que lhe incumba promover ou preservar em campos não sujeitos a reservas de lei (regulamento autônomo).</a:t>
            </a:r>
          </a:p>
          <a:p>
            <a:pPr algn="just" eaLnBrk="1" hangingPunct="1">
              <a:spcBef>
                <a:spcPct val="0"/>
              </a:spcBef>
            </a:pPr>
            <a:endParaRPr lang="pt-BR" sz="1600" smtClean="0"/>
          </a:p>
          <a:p>
            <a:pPr eaLnBrk="1" hangingPunct="1">
              <a:lnSpc>
                <a:spcPct val="80000"/>
              </a:lnSpc>
            </a:pPr>
            <a:endParaRPr lang="pt-BR" sz="2800" smtClean="0"/>
          </a:p>
        </p:txBody>
      </p:sp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1042988" y="981075"/>
            <a:ext cx="69119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b="1"/>
              <a:t>REGULAÇÃO X REGULAMENTAÇÃO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ítulo 1"/>
          <p:cNvSpPr>
            <a:spLocks noGrp="1"/>
          </p:cNvSpPr>
          <p:nvPr>
            <p:ph type="ctrTitle" idx="4294967295"/>
          </p:nvPr>
        </p:nvSpPr>
        <p:spPr>
          <a:xfrm>
            <a:off x="684213" y="620713"/>
            <a:ext cx="7772400" cy="1470025"/>
          </a:xfrm>
        </p:spPr>
        <p:txBody>
          <a:bodyPr anchor="ctr"/>
          <a:lstStyle/>
          <a:p>
            <a:pPr algn="ctr"/>
            <a:r>
              <a:rPr lang="pt-BR" sz="1800" b="1" smtClean="0">
                <a:solidFill>
                  <a:schemeClr val="tx1"/>
                </a:solidFill>
                <a:latin typeface="Arial" charset="0"/>
              </a:rPr>
              <a:t>Agências Reguladoras Independentes</a:t>
            </a:r>
          </a:p>
        </p:txBody>
      </p:sp>
      <p:sp>
        <p:nvSpPr>
          <p:cNvPr id="8195" name="Subtítulo 2"/>
          <p:cNvSpPr>
            <a:spLocks noGrp="1"/>
          </p:cNvSpPr>
          <p:nvPr>
            <p:ph type="subTitle" idx="4294967295"/>
          </p:nvPr>
        </p:nvSpPr>
        <p:spPr>
          <a:xfrm>
            <a:off x="755650" y="1773238"/>
            <a:ext cx="7704138" cy="4319587"/>
          </a:xfrm>
        </p:spPr>
        <p:txBody>
          <a:bodyPr/>
          <a:lstStyle/>
          <a:p>
            <a:pPr marL="0" indent="0" algn="just">
              <a:buFont typeface="Wingdings" pitchFamily="2" charset="2"/>
              <a:buNone/>
            </a:pPr>
            <a:endParaRPr lang="pt-BR" sz="1600" smtClean="0"/>
          </a:p>
          <a:p>
            <a:pPr marL="0" indent="0" algn="just">
              <a:buClrTx/>
            </a:pPr>
            <a:r>
              <a:rPr lang="pt-BR" sz="1600" smtClean="0"/>
              <a:t> Administração Pública Policêntrica</a:t>
            </a:r>
          </a:p>
          <a:p>
            <a:pPr marL="0" indent="0" algn="just">
              <a:buClrTx/>
            </a:pPr>
            <a:endParaRPr lang="pt-BR" sz="1600" smtClean="0"/>
          </a:p>
          <a:p>
            <a:pPr marL="0" indent="0" algn="just">
              <a:buClrTx/>
            </a:pPr>
            <a:r>
              <a:rPr lang="pt-BR" sz="1600" smtClean="0"/>
              <a:t> Descentralização x Desconcentração</a:t>
            </a:r>
          </a:p>
          <a:p>
            <a:pPr marL="0" indent="0" algn="just">
              <a:buClrTx/>
            </a:pPr>
            <a:endParaRPr lang="pt-BR" sz="1600" smtClean="0"/>
          </a:p>
          <a:p>
            <a:pPr marL="0" indent="0" algn="just">
              <a:buClrTx/>
            </a:pPr>
            <a:r>
              <a:rPr lang="pt-BR" sz="1600" smtClean="0"/>
              <a:t> Principais agências reguladoras federais: ANEEL, ANP, ANATEL, ANVISA, ANS, ANA, ANTAQ, ANTT e ANCINE.</a:t>
            </a:r>
          </a:p>
          <a:p>
            <a:pPr marL="0" indent="0" algn="just">
              <a:buClrTx/>
            </a:pPr>
            <a:endParaRPr lang="pt-BR" sz="1600" smtClean="0"/>
          </a:p>
          <a:p>
            <a:pPr marL="0" indent="0" algn="just">
              <a:buClrTx/>
            </a:pPr>
            <a:r>
              <a:rPr lang="pt-BR" sz="1600" smtClean="0"/>
              <a:t> PL 3.337/2004 – Dispõe sobre a gestão, organização e o controle social das agências reguladoras.</a:t>
            </a:r>
          </a:p>
          <a:p>
            <a:pPr marL="0" indent="0" algn="just">
              <a:buClrTx/>
            </a:pPr>
            <a:endParaRPr lang="pt-BR" sz="1600" smtClean="0"/>
          </a:p>
          <a:p>
            <a:pPr marL="0" indent="0" algn="just">
              <a:buClrTx/>
            </a:pPr>
            <a:r>
              <a:rPr lang="pt-BR" sz="1600" smtClean="0"/>
              <a:t> Legitimidade democrática das agências reguladoras. Necessidade de audiência pública e consulta pública (tema a ser aprofundado em aula posterior). </a:t>
            </a:r>
          </a:p>
          <a:p>
            <a:pPr marL="0" indent="0" algn="just"/>
            <a:endParaRPr lang="pt-BR" sz="1600" smtClean="0"/>
          </a:p>
          <a:p>
            <a:pPr marL="0" indent="0" algn="just"/>
            <a:endParaRPr lang="pt-BR" sz="1800" smtClean="0"/>
          </a:p>
          <a:p>
            <a:pPr marL="0" indent="0" algn="just"/>
            <a:endParaRPr lang="pt-BR" sz="1800" smtClean="0"/>
          </a:p>
          <a:p>
            <a:pPr marL="0" indent="0" algn="just"/>
            <a:endParaRPr lang="pt-BR" sz="1800" smtClean="0"/>
          </a:p>
          <a:p>
            <a:pPr marL="0" indent="0" algn="just"/>
            <a:endParaRPr lang="pt-BR" sz="1800" smtClean="0"/>
          </a:p>
          <a:p>
            <a:pPr marL="0" indent="0" algn="ctr">
              <a:buFont typeface="Wingdings" pitchFamily="2" charset="2"/>
              <a:buNone/>
            </a:pPr>
            <a:endParaRPr lang="pt-BR" sz="1800" smtClean="0"/>
          </a:p>
          <a:p>
            <a:pPr marL="0" indent="0" algn="ctr">
              <a:buFont typeface="Wingdings" pitchFamily="2" charset="2"/>
              <a:buNone/>
            </a:pPr>
            <a:endParaRPr lang="pt-BR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ítulo 1"/>
          <p:cNvSpPr>
            <a:spLocks noGrp="1"/>
          </p:cNvSpPr>
          <p:nvPr>
            <p:ph type="ctrTitle" idx="4294967295"/>
          </p:nvPr>
        </p:nvSpPr>
        <p:spPr>
          <a:xfrm>
            <a:off x="755650" y="476250"/>
            <a:ext cx="7772400" cy="1470025"/>
          </a:xfrm>
        </p:spPr>
        <p:txBody>
          <a:bodyPr anchor="ctr"/>
          <a:lstStyle/>
          <a:p>
            <a:pPr algn="ctr"/>
            <a:r>
              <a:rPr lang="pt-BR" sz="1800" b="1" smtClean="0">
                <a:solidFill>
                  <a:schemeClr val="tx1"/>
                </a:solidFill>
                <a:latin typeface="Arial" charset="0"/>
              </a:rPr>
              <a:t>Natureza jurídica das agências reguladoras</a:t>
            </a:r>
          </a:p>
        </p:txBody>
      </p:sp>
      <p:sp>
        <p:nvSpPr>
          <p:cNvPr id="9219" name="Subtítulo 2"/>
          <p:cNvSpPr>
            <a:spLocks noGrp="1"/>
          </p:cNvSpPr>
          <p:nvPr>
            <p:ph type="subTitle" idx="4294967295"/>
          </p:nvPr>
        </p:nvSpPr>
        <p:spPr>
          <a:xfrm>
            <a:off x="755650" y="1700213"/>
            <a:ext cx="7704138" cy="4471987"/>
          </a:xfrm>
        </p:spPr>
        <p:txBody>
          <a:bodyPr/>
          <a:lstStyle/>
          <a:p>
            <a:pPr marL="0" indent="0" algn="just">
              <a:buClrTx/>
            </a:pPr>
            <a:r>
              <a:rPr lang="pt-BR" sz="1600" smtClean="0">
                <a:solidFill>
                  <a:srgbClr val="000000"/>
                </a:solidFill>
              </a:rPr>
              <a:t> As agências reguladoras brasileiras foram criadas sob a forma de </a:t>
            </a:r>
            <a:r>
              <a:rPr lang="pt-BR" sz="1600" b="1" i="1" u="sng" smtClean="0">
                <a:solidFill>
                  <a:srgbClr val="000000"/>
                </a:solidFill>
              </a:rPr>
              <a:t>autarquias de regime especial</a:t>
            </a:r>
            <a:r>
              <a:rPr lang="pt-BR" sz="1600" smtClean="0"/>
              <a:t>.</a:t>
            </a:r>
          </a:p>
          <a:p>
            <a:pPr marL="0" indent="0" algn="just">
              <a:buClrTx/>
            </a:pPr>
            <a:endParaRPr lang="pt-BR" sz="1600" smtClean="0"/>
          </a:p>
          <a:p>
            <a:pPr marL="0" indent="0" algn="just">
              <a:buClrTx/>
            </a:pPr>
            <a:r>
              <a:rPr lang="pt-BR" sz="1600" smtClean="0"/>
              <a:t> Art. 37, inciso XIX, da Constituição Federal de 1988:</a:t>
            </a:r>
          </a:p>
          <a:p>
            <a:pPr marL="0" indent="0" algn="just">
              <a:buClrTx/>
            </a:pPr>
            <a:endParaRPr lang="pt-BR" sz="1600" smtClean="0"/>
          </a:p>
          <a:p>
            <a:pPr marL="400050" lvl="1" indent="0" algn="just">
              <a:buClrTx/>
              <a:buFontTx/>
              <a:buNone/>
            </a:pPr>
            <a:r>
              <a:rPr lang="pt-PT" sz="1600" smtClean="0"/>
              <a:t>“Art. 37. A administração pública direta e indireta de qualquer dos Poderes da União, dos Estados, do Distrito Federal e dos Municípios obedecerá aos princípios de legalidade, impessoalidade, moralidade, publicidade e eficiência e, também, ao seguinte: (Redação dada pela Emenda Constitucional nº 19, de 1998)</a:t>
            </a:r>
          </a:p>
          <a:p>
            <a:pPr marL="400050" lvl="1" indent="0" algn="just">
              <a:buClrTx/>
              <a:buFontTx/>
              <a:buNone/>
            </a:pPr>
            <a:r>
              <a:rPr lang="pt-PT" sz="1600" smtClean="0"/>
              <a:t>(…)</a:t>
            </a:r>
          </a:p>
          <a:p>
            <a:pPr marL="400050" lvl="1" indent="0" algn="just">
              <a:buClrTx/>
              <a:buFontTx/>
              <a:buNone/>
            </a:pPr>
            <a:r>
              <a:rPr lang="pt-PT" sz="1600" smtClean="0"/>
              <a:t>XIX - </a:t>
            </a:r>
            <a:r>
              <a:rPr lang="pt-PT" sz="1600" b="1" u="sng" smtClean="0"/>
              <a:t>somente por lei específica poderá ser criada autarquia</a:t>
            </a:r>
            <a:r>
              <a:rPr lang="pt-PT" sz="1600" smtClean="0"/>
              <a:t> e autorizada a instituição de empresa pública, de sociedade de economia mista e de fundação, cabendo à lei complementar, neste último caso, definir as áre</a:t>
            </a:r>
            <a:r>
              <a:rPr lang="en-US" sz="1600" smtClean="0"/>
              <a:t>as de sua atuação; (Redação dada pela Emenda Constitucional nº 19, de 1998)</a:t>
            </a:r>
            <a:r>
              <a:rPr lang="en-US" sz="1600" i="1" smtClean="0"/>
              <a:t>”</a:t>
            </a:r>
            <a:endParaRPr lang="pt-BR" sz="1600" b="1" i="1" smtClean="0"/>
          </a:p>
          <a:p>
            <a:pPr marL="0" indent="0" algn="just">
              <a:buFont typeface="Wingdings" pitchFamily="2" charset="2"/>
              <a:buNone/>
            </a:pPr>
            <a:endParaRPr lang="pt-BR" sz="1600" b="1" i="1" u="sng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ítulo 1"/>
          <p:cNvSpPr>
            <a:spLocks noGrp="1"/>
          </p:cNvSpPr>
          <p:nvPr>
            <p:ph type="ctrTitle" idx="4294967295"/>
          </p:nvPr>
        </p:nvSpPr>
        <p:spPr>
          <a:xfrm>
            <a:off x="755650" y="476250"/>
            <a:ext cx="7772400" cy="1470025"/>
          </a:xfrm>
        </p:spPr>
        <p:txBody>
          <a:bodyPr anchor="ctr"/>
          <a:lstStyle/>
          <a:p>
            <a:pPr algn="ctr"/>
            <a:r>
              <a:rPr lang="pt-BR" sz="1800" b="1" smtClean="0">
                <a:solidFill>
                  <a:schemeClr val="tx1"/>
                </a:solidFill>
                <a:latin typeface="Arial" charset="0"/>
              </a:rPr>
              <a:t>Natureza jurídica das agências reguladoras</a:t>
            </a:r>
          </a:p>
        </p:txBody>
      </p:sp>
      <p:sp>
        <p:nvSpPr>
          <p:cNvPr id="10243" name="Subtítulo 2"/>
          <p:cNvSpPr>
            <a:spLocks noGrp="1"/>
          </p:cNvSpPr>
          <p:nvPr>
            <p:ph type="subTitle" idx="4294967295"/>
          </p:nvPr>
        </p:nvSpPr>
        <p:spPr>
          <a:xfrm>
            <a:off x="755650" y="1700213"/>
            <a:ext cx="7704138" cy="4471987"/>
          </a:xfrm>
        </p:spPr>
        <p:txBody>
          <a:bodyPr/>
          <a:lstStyle/>
          <a:p>
            <a:pPr marL="0" indent="0" algn="just">
              <a:buClrTx/>
              <a:buFont typeface="Wingdings" pitchFamily="2" charset="2"/>
              <a:buNone/>
            </a:pPr>
            <a:endParaRPr lang="pt-BR" sz="1600" b="1" u="sng" smtClean="0">
              <a:solidFill>
                <a:srgbClr val="000000"/>
              </a:solidFill>
            </a:endParaRPr>
          </a:p>
          <a:p>
            <a:pPr marL="0" indent="0" algn="just">
              <a:buClrTx/>
            </a:pPr>
            <a:r>
              <a:rPr lang="pt-BR" sz="1600" b="1" smtClean="0">
                <a:solidFill>
                  <a:srgbClr val="000000"/>
                </a:solidFill>
              </a:rPr>
              <a:t> Autarquias </a:t>
            </a:r>
            <a:r>
              <a:rPr lang="pt-BR" sz="1600" smtClean="0">
                <a:solidFill>
                  <a:srgbClr val="000000"/>
                </a:solidFill>
              </a:rPr>
              <a:t>– Decreto-Lei 200/1967</a:t>
            </a:r>
          </a:p>
          <a:p>
            <a:pPr marL="400050" lvl="1" indent="0" algn="just">
              <a:buFont typeface="Wingdings" pitchFamily="2" charset="2"/>
              <a:buNone/>
            </a:pPr>
            <a:r>
              <a:rPr lang="pt-BR" sz="1600" smtClean="0">
                <a:solidFill>
                  <a:srgbClr val="000000"/>
                </a:solidFill>
              </a:rPr>
              <a:t>“Art. 4° A Administração Federal compreende:</a:t>
            </a:r>
          </a:p>
          <a:p>
            <a:pPr marL="400050" lvl="1" indent="0" algn="just">
              <a:buFont typeface="Wingdings" pitchFamily="2" charset="2"/>
              <a:buNone/>
            </a:pPr>
            <a:r>
              <a:rPr lang="pt-BR" sz="1600" smtClean="0">
                <a:solidFill>
                  <a:srgbClr val="000000"/>
                </a:solidFill>
              </a:rPr>
              <a:t>II - A Administração Indireta, que compreende as seguintes categorias de entidades, dotadas de personalidade jurídica própria:</a:t>
            </a:r>
          </a:p>
          <a:p>
            <a:pPr marL="400050" lvl="1" indent="0" algn="just">
              <a:buClrTx/>
              <a:buFontTx/>
              <a:buNone/>
            </a:pPr>
            <a:r>
              <a:rPr lang="pt-BR" sz="1600" smtClean="0">
                <a:solidFill>
                  <a:srgbClr val="000000"/>
                </a:solidFill>
              </a:rPr>
              <a:t>a) Autarquias</a:t>
            </a:r>
          </a:p>
          <a:p>
            <a:pPr marL="400050" lvl="1" indent="0" algn="just">
              <a:buClrTx/>
              <a:buFontTx/>
              <a:buNone/>
            </a:pPr>
            <a:r>
              <a:rPr lang="pt-BR" sz="1600" smtClean="0">
                <a:solidFill>
                  <a:srgbClr val="000000"/>
                </a:solidFill>
              </a:rPr>
              <a:t>b) Emprêsas Públicas;</a:t>
            </a:r>
          </a:p>
          <a:p>
            <a:pPr marL="400050" lvl="1" indent="0" algn="just">
              <a:buClrTx/>
              <a:buFontTx/>
              <a:buNone/>
            </a:pPr>
            <a:r>
              <a:rPr lang="pt-BR" sz="1600" smtClean="0">
                <a:solidFill>
                  <a:srgbClr val="000000"/>
                </a:solidFill>
              </a:rPr>
              <a:t>c) Sociedades de Economia Mista.</a:t>
            </a:r>
          </a:p>
          <a:p>
            <a:pPr marL="400050" lvl="1" indent="0" algn="just">
              <a:buClrTx/>
              <a:buFontTx/>
              <a:buNone/>
            </a:pPr>
            <a:r>
              <a:rPr lang="pt-BR" sz="1600" smtClean="0">
                <a:solidFill>
                  <a:srgbClr val="000000"/>
                </a:solidFill>
              </a:rPr>
              <a:t>d) Fundações públicas.</a:t>
            </a:r>
          </a:p>
          <a:p>
            <a:pPr marL="400050" lvl="1" indent="0" algn="just">
              <a:buFont typeface="Wingdings" pitchFamily="2" charset="2"/>
              <a:buNone/>
            </a:pPr>
            <a:r>
              <a:rPr lang="pt-BR" sz="1600" smtClean="0">
                <a:solidFill>
                  <a:srgbClr val="000000"/>
                </a:solidFill>
              </a:rPr>
              <a:t>Art. 5º Para os fins desta lei, considera-se: </a:t>
            </a:r>
          </a:p>
          <a:p>
            <a:pPr marL="400050" lvl="1" indent="0">
              <a:buFont typeface="Wingdings" pitchFamily="2" charset="2"/>
              <a:buNone/>
            </a:pPr>
            <a:r>
              <a:rPr lang="pt-BR" sz="1600" b="1" smtClean="0">
                <a:solidFill>
                  <a:srgbClr val="000000"/>
                </a:solidFill>
              </a:rPr>
              <a:t>I - </a:t>
            </a:r>
            <a:r>
              <a:rPr lang="pt-BR" sz="1600" b="1" u="sng" smtClean="0">
                <a:solidFill>
                  <a:srgbClr val="000000"/>
                </a:solidFill>
              </a:rPr>
              <a:t>Autarquia - o serviço autônomo, criado por lei, com personalidade jurídica, patrimônio e receita próprios, para executar atividades típicas da Administração Pública, que requeiram, para seu melhor funcionamento, gestão administrativa e financeira descentralizada</a:t>
            </a:r>
            <a:r>
              <a:rPr lang="pt-BR" sz="1600" b="1" smtClean="0">
                <a:solidFill>
                  <a:srgbClr val="000000"/>
                </a:solidFill>
              </a:rPr>
              <a:t>.”</a:t>
            </a:r>
          </a:p>
          <a:p>
            <a:pPr marL="0" indent="0" algn="just">
              <a:buFont typeface="Wingdings" pitchFamily="2" charset="2"/>
              <a:buNone/>
            </a:pPr>
            <a:endParaRPr lang="pt-BR" sz="1600" smtClean="0"/>
          </a:p>
          <a:p>
            <a:pPr marL="0" indent="0" algn="just">
              <a:buFont typeface="Wingdings" pitchFamily="2" charset="2"/>
              <a:buNone/>
            </a:pPr>
            <a:endParaRPr lang="pt-BR" sz="1600" b="1" i="1" u="sng" smtClean="0"/>
          </a:p>
          <a:p>
            <a:pPr marL="0" indent="0" algn="just">
              <a:buFont typeface="Wingdings" pitchFamily="2" charset="2"/>
              <a:buNone/>
            </a:pPr>
            <a:endParaRPr lang="pt-BR" sz="1600" b="1" i="1" u="sng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ítulo 1"/>
          <p:cNvSpPr>
            <a:spLocks noGrp="1"/>
          </p:cNvSpPr>
          <p:nvPr>
            <p:ph type="ctrTitle" idx="4294967295"/>
          </p:nvPr>
        </p:nvSpPr>
        <p:spPr>
          <a:xfrm>
            <a:off x="611188" y="404813"/>
            <a:ext cx="7772400" cy="1470025"/>
          </a:xfrm>
        </p:spPr>
        <p:txBody>
          <a:bodyPr anchor="ctr"/>
          <a:lstStyle/>
          <a:p>
            <a:pPr algn="ctr"/>
            <a:r>
              <a:rPr lang="pt-BR" sz="1600" smtClean="0">
                <a:solidFill>
                  <a:schemeClr val="tx1"/>
                </a:solidFill>
              </a:rPr>
              <a:t>Agências Reguladoras x Agências Executivas</a:t>
            </a:r>
            <a:r>
              <a:rPr lang="pt-BR" sz="1800" smtClean="0">
                <a:solidFill>
                  <a:schemeClr val="tx1"/>
                </a:solidFill>
              </a:rPr>
              <a:t/>
            </a:r>
            <a:br>
              <a:rPr lang="pt-BR" sz="1800" smtClean="0">
                <a:solidFill>
                  <a:schemeClr val="tx1"/>
                </a:solidFill>
              </a:rPr>
            </a:br>
            <a:endParaRPr lang="pt-BR" sz="1800" smtClean="0">
              <a:solidFill>
                <a:schemeClr val="tx1"/>
              </a:solidFill>
            </a:endParaRPr>
          </a:p>
        </p:txBody>
      </p:sp>
      <p:sp>
        <p:nvSpPr>
          <p:cNvPr id="11267" name="Subtítulo 2"/>
          <p:cNvSpPr>
            <a:spLocks noGrp="1"/>
          </p:cNvSpPr>
          <p:nvPr>
            <p:ph type="subTitle" idx="4294967295"/>
          </p:nvPr>
        </p:nvSpPr>
        <p:spPr>
          <a:xfrm>
            <a:off x="755650" y="1752600"/>
            <a:ext cx="7704138" cy="4419600"/>
          </a:xfrm>
        </p:spPr>
        <p:txBody>
          <a:bodyPr/>
          <a:lstStyle/>
          <a:p>
            <a:pPr marL="0" indent="0" algn="just">
              <a:buClr>
                <a:schemeClr val="tx1"/>
              </a:buClr>
            </a:pPr>
            <a:r>
              <a:rPr lang="pt-BR" sz="1600" smtClean="0">
                <a:solidFill>
                  <a:srgbClr val="FF0000"/>
                </a:solidFill>
              </a:rPr>
              <a:t> </a:t>
            </a:r>
            <a:r>
              <a:rPr lang="pt-BR" sz="1600" smtClean="0"/>
              <a:t>Art. 37, </a:t>
            </a:r>
            <a:r>
              <a:rPr lang="en-US" sz="1600" smtClean="0"/>
              <a:t>§ 8º, da Constituição:</a:t>
            </a:r>
          </a:p>
          <a:p>
            <a:pPr marL="0" indent="0" algn="just">
              <a:buClr>
                <a:schemeClr val="tx1"/>
              </a:buClr>
            </a:pPr>
            <a:endParaRPr lang="en-US" sz="1600" smtClean="0"/>
          </a:p>
          <a:p>
            <a:pPr marL="400050" lvl="1" indent="0" algn="just">
              <a:buFontTx/>
              <a:buNone/>
            </a:pPr>
            <a:r>
              <a:rPr lang="en-US" sz="1600" smtClean="0"/>
              <a:t>“§ 8º A autonomia gerencial, orçamentária e financeira dos órgãos e entidades da administração direta e indireta poderá ser ampliada mediante contrato, a ser firmado entre seus administradores e o poder público, que tenha por objeto a fixação de metas de desempenho para o órgão ou entidade, cabendo à lei dispor sobre: </a:t>
            </a:r>
            <a:r>
              <a:rPr lang="en-US" sz="1600" u="sng" smtClean="0"/>
              <a:t>(Incluído pela Emenda Constitucional nº 19, de 1998)”</a:t>
            </a:r>
          </a:p>
          <a:p>
            <a:pPr marL="400050" lvl="1" indent="0" algn="just">
              <a:buFontTx/>
              <a:buNone/>
            </a:pPr>
            <a:endParaRPr lang="en-US" sz="1600" u="sng" smtClean="0"/>
          </a:p>
          <a:p>
            <a:pPr marL="0" indent="0" algn="just">
              <a:buClrTx/>
            </a:pPr>
            <a:r>
              <a:rPr lang="pt-BR" sz="1600" b="1" smtClean="0"/>
              <a:t>Diferenças:</a:t>
            </a:r>
            <a:endParaRPr lang="pt-BR" sz="1600" smtClean="0"/>
          </a:p>
          <a:p>
            <a:pPr marL="400050" lvl="1" indent="0" algn="just">
              <a:buClrTx/>
            </a:pPr>
            <a:r>
              <a:rPr lang="pt-BR" sz="1600" smtClean="0"/>
              <a:t>A autonomia das agências executivas é menor do que as agências reguladoras;</a:t>
            </a:r>
          </a:p>
          <a:p>
            <a:pPr marL="400050" lvl="1" indent="0" algn="just">
              <a:buClrTx/>
            </a:pPr>
            <a:endParaRPr lang="pt-BR" sz="1600" smtClean="0"/>
          </a:p>
          <a:p>
            <a:pPr marL="400050" lvl="1" indent="0" algn="just">
              <a:buClrTx/>
            </a:pPr>
            <a:r>
              <a:rPr lang="pt-BR" sz="1600" smtClean="0"/>
              <a:t>Os dirigentes das agências executivas podem ser exonerados </a:t>
            </a:r>
            <a:r>
              <a:rPr lang="pt-BR" sz="1600" i="1" smtClean="0"/>
              <a:t>ad nutum</a:t>
            </a:r>
            <a:r>
              <a:rPr lang="pt-BR" sz="1600" smtClean="0"/>
              <a:t> pela Administração Pública;</a:t>
            </a:r>
            <a:endParaRPr lang="en-US" sz="1600" u="sng" smtClean="0"/>
          </a:p>
          <a:p>
            <a:pPr marL="0" indent="0" algn="just">
              <a:buFont typeface="Wingdings" pitchFamily="2" charset="2"/>
              <a:buNone/>
            </a:pPr>
            <a:endParaRPr lang="pt-BR" sz="1600" b="1" smtClean="0"/>
          </a:p>
          <a:p>
            <a:pPr marL="0" indent="0" algn="just">
              <a:buClrTx/>
              <a:buFont typeface="Wingdings" pitchFamily="2" charset="2"/>
              <a:buNone/>
            </a:pPr>
            <a:endParaRPr lang="pt-BR" sz="1600" smtClean="0"/>
          </a:p>
          <a:p>
            <a:pPr marL="0" indent="0" algn="just">
              <a:buFontTx/>
              <a:buChar char="-"/>
            </a:pPr>
            <a:endParaRPr lang="pt-BR" sz="1600" smtClean="0"/>
          </a:p>
          <a:p>
            <a:pPr marL="0" indent="0" algn="just"/>
            <a:endParaRPr lang="pt-BR" sz="1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ítulo 1"/>
          <p:cNvSpPr>
            <a:spLocks noGrp="1"/>
          </p:cNvSpPr>
          <p:nvPr>
            <p:ph type="ctrTitle" idx="4294967295"/>
          </p:nvPr>
        </p:nvSpPr>
        <p:spPr>
          <a:xfrm>
            <a:off x="611188" y="404813"/>
            <a:ext cx="7772400" cy="1470025"/>
          </a:xfrm>
        </p:spPr>
        <p:txBody>
          <a:bodyPr anchor="ctr"/>
          <a:lstStyle/>
          <a:p>
            <a:pPr algn="ctr"/>
            <a:r>
              <a:rPr lang="pt-BR" sz="1600" smtClean="0">
                <a:solidFill>
                  <a:schemeClr val="tx1"/>
                </a:solidFill>
              </a:rPr>
              <a:t>Agências Reguladoras x Agências Executivas</a:t>
            </a:r>
            <a:r>
              <a:rPr lang="pt-BR" sz="1800" smtClean="0">
                <a:solidFill>
                  <a:schemeClr val="tx1"/>
                </a:solidFill>
              </a:rPr>
              <a:t/>
            </a:r>
            <a:br>
              <a:rPr lang="pt-BR" sz="1800" smtClean="0">
                <a:solidFill>
                  <a:schemeClr val="tx1"/>
                </a:solidFill>
              </a:rPr>
            </a:br>
            <a:endParaRPr lang="pt-BR" sz="1800" smtClean="0">
              <a:solidFill>
                <a:schemeClr val="tx1"/>
              </a:solidFill>
            </a:endParaRPr>
          </a:p>
        </p:txBody>
      </p:sp>
      <p:sp>
        <p:nvSpPr>
          <p:cNvPr id="12291" name="Subtítulo 2"/>
          <p:cNvSpPr>
            <a:spLocks noGrp="1"/>
          </p:cNvSpPr>
          <p:nvPr>
            <p:ph type="subTitle" idx="4294967295"/>
          </p:nvPr>
        </p:nvSpPr>
        <p:spPr>
          <a:xfrm>
            <a:off x="755650" y="1752600"/>
            <a:ext cx="7704138" cy="4419600"/>
          </a:xfrm>
        </p:spPr>
        <p:txBody>
          <a:bodyPr/>
          <a:lstStyle/>
          <a:p>
            <a:pPr marL="0" indent="0" algn="just">
              <a:buClr>
                <a:schemeClr val="tx1"/>
              </a:buClr>
              <a:buFont typeface="Wingdings" pitchFamily="2" charset="2"/>
              <a:buNone/>
            </a:pPr>
            <a:r>
              <a:rPr lang="en-US" sz="1600" b="1" smtClean="0"/>
              <a:t>Lei nº 9.649/98</a:t>
            </a:r>
          </a:p>
          <a:p>
            <a:pPr marL="0" indent="0" algn="just">
              <a:buClr>
                <a:schemeClr val="tx1"/>
              </a:buClr>
              <a:buFont typeface="Wingdings" pitchFamily="2" charset="2"/>
              <a:buNone/>
            </a:pPr>
            <a:endParaRPr lang="en-US" sz="1600" smtClean="0"/>
          </a:p>
          <a:p>
            <a:pPr marL="0" indent="0" algn="just">
              <a:buClr>
                <a:schemeClr val="tx1"/>
              </a:buClr>
              <a:buFont typeface="Wingdings" pitchFamily="2" charset="2"/>
              <a:buNone/>
            </a:pPr>
            <a:r>
              <a:rPr lang="en-US" sz="1600" smtClean="0"/>
              <a:t>Art. 51.</a:t>
            </a:r>
            <a:r>
              <a:rPr lang="en-US" sz="1600" baseline="30000" smtClean="0"/>
              <a:t> </a:t>
            </a:r>
            <a:r>
              <a:rPr lang="en-US" sz="1600" smtClean="0"/>
              <a:t>O Poder Executivo poderá qualificar como Agência Executiva a autarquia ou fundação que tenha cumprido os seguintes requisitos:</a:t>
            </a:r>
          </a:p>
          <a:p>
            <a:pPr marL="0" indent="0" algn="just">
              <a:buClr>
                <a:schemeClr val="tx1"/>
              </a:buClr>
              <a:buFont typeface="Wingdings" pitchFamily="2" charset="2"/>
              <a:buNone/>
            </a:pPr>
            <a:r>
              <a:rPr lang="en-US" sz="1600" smtClean="0"/>
              <a:t>I - ter um plano estratégico de reestruturação e de desenvolvimento institucional em andamento;</a:t>
            </a:r>
          </a:p>
          <a:p>
            <a:pPr marL="0" indent="0" algn="just">
              <a:buClr>
                <a:schemeClr val="tx1"/>
              </a:buClr>
              <a:buFont typeface="Wingdings" pitchFamily="2" charset="2"/>
              <a:buNone/>
            </a:pPr>
            <a:r>
              <a:rPr lang="en-US" sz="1600" smtClean="0"/>
              <a:t>II - ter celebrado Contrato de Gestão com o respectivo Ministério supervisor.</a:t>
            </a:r>
          </a:p>
          <a:p>
            <a:pPr marL="0" indent="0" algn="just">
              <a:buClr>
                <a:schemeClr val="tx1"/>
              </a:buClr>
              <a:buFont typeface="Wingdings" pitchFamily="2" charset="2"/>
              <a:buNone/>
            </a:pPr>
            <a:r>
              <a:rPr lang="en-US" sz="1600" smtClean="0"/>
              <a:t>§ 1º</a:t>
            </a:r>
            <a:r>
              <a:rPr lang="en-US" sz="1600" baseline="30000" smtClean="0"/>
              <a:t> </a:t>
            </a:r>
            <a:r>
              <a:rPr lang="en-US" sz="1600" smtClean="0"/>
              <a:t>A qualificação como Agência Executiva será feita em ato do Presidente da República.       </a:t>
            </a:r>
          </a:p>
          <a:p>
            <a:pPr marL="0" indent="0" algn="just">
              <a:buClr>
                <a:schemeClr val="tx1"/>
              </a:buClr>
              <a:buFont typeface="Wingdings" pitchFamily="2" charset="2"/>
              <a:buNone/>
            </a:pPr>
            <a:r>
              <a:rPr lang="en-US" sz="1600" smtClean="0"/>
              <a:t>§ 2º O Poder Executivo editará medidas de organização administrativa específicas para as Agências Executivas, visando assegurar a sua autonomia de gestão, bem como a disponibilidade de recursos orçamentários e financeiros para o cumprimento dos objetivos e metas definidos nos Contratos de Gestão.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ítulo 1"/>
          <p:cNvSpPr>
            <a:spLocks noGrp="1"/>
          </p:cNvSpPr>
          <p:nvPr>
            <p:ph type="ctrTitle" idx="4294967295"/>
          </p:nvPr>
        </p:nvSpPr>
        <p:spPr>
          <a:xfrm>
            <a:off x="611188" y="404813"/>
            <a:ext cx="7772400" cy="1470025"/>
          </a:xfrm>
        </p:spPr>
        <p:txBody>
          <a:bodyPr anchor="ctr"/>
          <a:lstStyle/>
          <a:p>
            <a:pPr algn="ctr"/>
            <a:r>
              <a:rPr lang="pt-BR" sz="1600" smtClean="0">
                <a:solidFill>
                  <a:schemeClr val="tx1"/>
                </a:solidFill>
              </a:rPr>
              <a:t>Agências Reguladoras x Agências Executivas</a:t>
            </a:r>
            <a:r>
              <a:rPr lang="pt-BR" sz="1800" smtClean="0">
                <a:solidFill>
                  <a:schemeClr val="tx1"/>
                </a:solidFill>
              </a:rPr>
              <a:t/>
            </a:r>
            <a:br>
              <a:rPr lang="pt-BR" sz="1800" smtClean="0">
                <a:solidFill>
                  <a:schemeClr val="tx1"/>
                </a:solidFill>
              </a:rPr>
            </a:br>
            <a:endParaRPr lang="pt-BR" sz="1800" smtClean="0">
              <a:solidFill>
                <a:schemeClr val="tx1"/>
              </a:solidFill>
            </a:endParaRPr>
          </a:p>
        </p:txBody>
      </p:sp>
      <p:sp>
        <p:nvSpPr>
          <p:cNvPr id="13315" name="Subtítulo 2"/>
          <p:cNvSpPr>
            <a:spLocks noGrp="1"/>
          </p:cNvSpPr>
          <p:nvPr>
            <p:ph type="subTitle" idx="4294967295"/>
          </p:nvPr>
        </p:nvSpPr>
        <p:spPr>
          <a:xfrm>
            <a:off x="755650" y="1752600"/>
            <a:ext cx="7704138" cy="4419600"/>
          </a:xfrm>
        </p:spPr>
        <p:txBody>
          <a:bodyPr/>
          <a:lstStyle/>
          <a:p>
            <a:pPr marL="0" indent="0" algn="just">
              <a:buClr>
                <a:schemeClr val="tx1"/>
              </a:buClr>
              <a:buFont typeface="Wingdings" pitchFamily="2" charset="2"/>
              <a:buNone/>
            </a:pPr>
            <a:r>
              <a:rPr lang="en-US" sz="1600" smtClean="0"/>
              <a:t>Art. 52.</a:t>
            </a:r>
            <a:r>
              <a:rPr lang="en-US" sz="1600" baseline="30000" smtClean="0"/>
              <a:t> </a:t>
            </a:r>
            <a:r>
              <a:rPr lang="en-US" sz="1600" smtClean="0"/>
              <a:t>Os planos estratégicos de reestruturação e de desenvolvimento institucional definirão diretrizes, políticas e medidas voltadas para a racionalização de estruturas e do quadro de servidores, a revisão dos processos de trabalho, o desenvolvimento dos recursos humanos e o fortalecimento da identidade institucional da Agência Executiva.</a:t>
            </a:r>
          </a:p>
          <a:p>
            <a:pPr marL="0" indent="0" algn="just">
              <a:buClr>
                <a:schemeClr val="tx1"/>
              </a:buClr>
              <a:buFont typeface="Wingdings" pitchFamily="2" charset="2"/>
              <a:buNone/>
            </a:pPr>
            <a:r>
              <a:rPr lang="en-US" sz="1600" smtClean="0"/>
              <a:t>§ 1º Os Contratos de Gestão das Agências Executivas serão celebrados com periodicidade mínima de um ano e estabelecerão os objetivos, metas e respectivos indicadores de desempenho da entidade, bem como os recursos necessários e os critérios e instrumentos para a avaliação do seu cumprimento.</a:t>
            </a:r>
          </a:p>
          <a:p>
            <a:pPr marL="0" indent="0" algn="just">
              <a:buClr>
                <a:schemeClr val="tx1"/>
              </a:buClr>
              <a:buFont typeface="Wingdings" pitchFamily="2" charset="2"/>
              <a:buNone/>
            </a:pPr>
            <a:r>
              <a:rPr lang="en-US" sz="1600" smtClean="0"/>
              <a:t>§ 2º</a:t>
            </a:r>
            <a:r>
              <a:rPr lang="en-US" sz="1600" baseline="30000" smtClean="0"/>
              <a:t> </a:t>
            </a:r>
            <a:r>
              <a:rPr lang="en-US" sz="1600" smtClean="0"/>
              <a:t>O Poder Executivo definirá os critérios e procedimentos para a elaboração e o acompanhamento dos Contratos de Gestão e dos programas estratégicos de reestruturação e de desenvolvimento institucional das Agências Executivas.</a:t>
            </a:r>
            <a:endParaRPr lang="pt-BR" sz="1600" b="1" smtClean="0"/>
          </a:p>
          <a:p>
            <a:pPr marL="0" indent="0" algn="just">
              <a:buClrTx/>
              <a:buFont typeface="Wingdings" pitchFamily="2" charset="2"/>
              <a:buNone/>
            </a:pPr>
            <a:endParaRPr lang="pt-BR" sz="1600" smtClean="0"/>
          </a:p>
          <a:p>
            <a:pPr marL="0" indent="0" algn="just">
              <a:buFontTx/>
              <a:buChar char="-"/>
            </a:pPr>
            <a:endParaRPr lang="pt-BR" sz="1600" smtClean="0"/>
          </a:p>
          <a:p>
            <a:pPr marL="0" indent="0" algn="just"/>
            <a:endParaRPr lang="pt-BR" sz="1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9144000" cy="664371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tângulo 1"/>
          <p:cNvSpPr>
            <a:spLocks noChangeArrowheads="1"/>
          </p:cNvSpPr>
          <p:nvPr/>
        </p:nvSpPr>
        <p:spPr bwMode="auto">
          <a:xfrm>
            <a:off x="755650" y="1700213"/>
            <a:ext cx="7704138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t-BR" sz="1600" b="1"/>
              <a:t>Decreto n</a:t>
            </a:r>
            <a:r>
              <a:rPr lang="en-US" sz="1600" b="1"/>
              <a:t>º</a:t>
            </a:r>
            <a:r>
              <a:rPr lang="pt-BR" sz="1600" b="1"/>
              <a:t> 2.487/1998</a:t>
            </a:r>
          </a:p>
          <a:p>
            <a:pPr algn="just"/>
            <a:endParaRPr lang="pt-BR" sz="1600"/>
          </a:p>
          <a:p>
            <a:pPr algn="just"/>
            <a:r>
              <a:rPr lang="pt-BR" sz="1600"/>
              <a:t>Art. 1º </a:t>
            </a:r>
            <a:r>
              <a:rPr lang="pt-BR" sz="1600" b="1" u="sng"/>
              <a:t>As autarquias e as fundações integrantes da Administração Pública Federal poderão</a:t>
            </a:r>
            <a:r>
              <a:rPr lang="pt-BR" sz="1600"/>
              <a:t>, observadas as diretrizes do Plano Diretor da Reforma do Aparelho do Estado, </a:t>
            </a:r>
            <a:r>
              <a:rPr lang="pt-BR" sz="1600" b="1" u="sng"/>
              <a:t>ser qualificadas como Agências Executivas</a:t>
            </a:r>
            <a:r>
              <a:rPr lang="pt-BR" sz="1600"/>
              <a:t>.</a:t>
            </a:r>
          </a:p>
          <a:p>
            <a:pPr algn="just"/>
            <a:endParaRPr lang="pt-BR" sz="1600"/>
          </a:p>
          <a:p>
            <a:pPr algn="just"/>
            <a:r>
              <a:rPr lang="pt-BR" sz="1600"/>
              <a:t>§1º A qualificação de autarquia ou fundação como Agência Executiva poderá ser conferida mediante iniciativa do Ministério supervisor, com anuência do Ministério da Administração Federal e Reforma do Estado, que verificará o cumprimento, pela entidade candidata à qualificação, dos seguintes requisitos:</a:t>
            </a:r>
          </a:p>
          <a:p>
            <a:pPr algn="just"/>
            <a:endParaRPr lang="pt-BR" sz="1600"/>
          </a:p>
          <a:p>
            <a:pPr algn="just"/>
            <a:r>
              <a:rPr lang="pt-BR" sz="1600" b="1" u="sng"/>
              <a:t>a) ter celebrado contrato de gestão com o respectivo Ministério supervisor;</a:t>
            </a:r>
          </a:p>
          <a:p>
            <a:pPr algn="just"/>
            <a:endParaRPr lang="pt-BR" sz="1600" b="1" u="sng"/>
          </a:p>
          <a:p>
            <a:pPr algn="just"/>
            <a:r>
              <a:rPr lang="pt-BR" sz="1600" b="1" u="sng"/>
              <a:t>b) ter plano estratégico de reestruturação e de desenvolvimento institucional, voltado para a melhoria da qualidade da gestão e para a redução de custos, já concluído ou em andamento.</a:t>
            </a:r>
          </a:p>
        </p:txBody>
      </p:sp>
      <p:sp>
        <p:nvSpPr>
          <p:cNvPr id="14339" name="Título 2"/>
          <p:cNvSpPr>
            <a:spLocks noGrp="1"/>
          </p:cNvSpPr>
          <p:nvPr>
            <p:ph type="title"/>
          </p:nvPr>
        </p:nvSpPr>
        <p:spPr>
          <a:xfrm>
            <a:off x="762000" y="765175"/>
            <a:ext cx="7696200" cy="503238"/>
          </a:xfrm>
        </p:spPr>
        <p:txBody>
          <a:bodyPr/>
          <a:lstStyle/>
          <a:p>
            <a:pPr algn="ctr"/>
            <a:r>
              <a:rPr lang="pt-BR" sz="1800" b="1" smtClean="0">
                <a:solidFill>
                  <a:schemeClr val="tx1"/>
                </a:solidFill>
                <a:latin typeface="Arial" charset="0"/>
              </a:rPr>
              <a:t>Características das Agências Executivas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ítulo 1"/>
          <p:cNvSpPr>
            <a:spLocks noGrp="1"/>
          </p:cNvSpPr>
          <p:nvPr>
            <p:ph type="ctrTitle" idx="4294967295"/>
          </p:nvPr>
        </p:nvSpPr>
        <p:spPr>
          <a:xfrm>
            <a:off x="684213" y="836613"/>
            <a:ext cx="7772400" cy="650875"/>
          </a:xfrm>
        </p:spPr>
        <p:txBody>
          <a:bodyPr anchor="ctr"/>
          <a:lstStyle/>
          <a:p>
            <a:pPr algn="ctr"/>
            <a:r>
              <a:rPr lang="pt-BR" sz="1800" b="1" smtClean="0">
                <a:solidFill>
                  <a:schemeClr val="tx1"/>
                </a:solidFill>
                <a:latin typeface="Arial" charset="0"/>
              </a:rPr>
              <a:t>Classificações das agências reguladoras</a:t>
            </a:r>
          </a:p>
        </p:txBody>
      </p:sp>
      <p:sp>
        <p:nvSpPr>
          <p:cNvPr id="15363" name="Subtítulo 2"/>
          <p:cNvSpPr>
            <a:spLocks noGrp="1"/>
          </p:cNvSpPr>
          <p:nvPr>
            <p:ph type="subTitle" idx="4294967295"/>
          </p:nvPr>
        </p:nvSpPr>
        <p:spPr>
          <a:xfrm>
            <a:off x="762000" y="1700213"/>
            <a:ext cx="7696200" cy="4090987"/>
          </a:xfrm>
        </p:spPr>
        <p:txBody>
          <a:bodyPr/>
          <a:lstStyle/>
          <a:p>
            <a:pPr algn="just"/>
            <a:endParaRPr lang="pt-BR" sz="1600" smtClean="0"/>
          </a:p>
          <a:p>
            <a:pPr algn="just">
              <a:buClrTx/>
              <a:buFont typeface="Wingdings" pitchFamily="2" charset="2"/>
              <a:buNone/>
            </a:pPr>
            <a:r>
              <a:rPr lang="pt-BR" sz="1600" b="1" smtClean="0">
                <a:solidFill>
                  <a:srgbClr val="000000"/>
                </a:solidFill>
              </a:rPr>
              <a:t>1. quanto ao ente:</a:t>
            </a:r>
          </a:p>
          <a:p>
            <a:pPr algn="just">
              <a:buClrTx/>
            </a:pPr>
            <a:r>
              <a:rPr lang="pt-BR" sz="1600" smtClean="0">
                <a:solidFill>
                  <a:srgbClr val="000000"/>
                </a:solidFill>
              </a:rPr>
              <a:t>Municipais (ex: Agência Municipal de Águas e Esgoto de Joinville)</a:t>
            </a:r>
          </a:p>
          <a:p>
            <a:pPr algn="just">
              <a:buClrTx/>
            </a:pPr>
            <a:r>
              <a:rPr lang="pt-BR" sz="1600" smtClean="0">
                <a:solidFill>
                  <a:srgbClr val="000000"/>
                </a:solidFill>
              </a:rPr>
              <a:t>Estaduais (ex: Agência Reguladora de Serviço Público Concedido de Transportes Aquaviários, Ferroviários e Metroviários e de Rodovias do Estado do Rio de Janeiro – AGETRANSP)</a:t>
            </a:r>
          </a:p>
          <a:p>
            <a:pPr algn="just">
              <a:buClrTx/>
            </a:pPr>
            <a:r>
              <a:rPr lang="pt-BR" sz="1600" smtClean="0">
                <a:solidFill>
                  <a:srgbClr val="000000"/>
                </a:solidFill>
              </a:rPr>
              <a:t>Federais (ex: ANVISA)</a:t>
            </a:r>
          </a:p>
          <a:p>
            <a:pPr algn="just">
              <a:buClrTx/>
            </a:pPr>
            <a:endParaRPr lang="pt-BR" sz="1600" smtClean="0">
              <a:solidFill>
                <a:srgbClr val="000000"/>
              </a:solidFill>
            </a:endParaRPr>
          </a:p>
          <a:p>
            <a:pPr algn="just">
              <a:buClrTx/>
              <a:buFont typeface="Wingdings" pitchFamily="2" charset="2"/>
              <a:buNone/>
            </a:pPr>
            <a:r>
              <a:rPr lang="pt-BR" sz="1600" b="1" smtClean="0">
                <a:solidFill>
                  <a:srgbClr val="000000"/>
                </a:solidFill>
              </a:rPr>
              <a:t>2. quanto à autonomia organizacional </a:t>
            </a:r>
          </a:p>
          <a:p>
            <a:pPr algn="just">
              <a:buClrTx/>
            </a:pPr>
            <a:r>
              <a:rPr lang="pt-BR" sz="1600" smtClean="0">
                <a:solidFill>
                  <a:srgbClr val="000000"/>
                </a:solidFill>
              </a:rPr>
              <a:t>Regimento interno próprio (ex: ANATEL)</a:t>
            </a:r>
          </a:p>
          <a:p>
            <a:pPr algn="just">
              <a:buClrTx/>
            </a:pPr>
            <a:r>
              <a:rPr lang="pt-BR" sz="1600" smtClean="0">
                <a:solidFill>
                  <a:srgbClr val="000000"/>
                </a:solidFill>
              </a:rPr>
              <a:t>Regimento interno instituído pelo Poder Público (ex: ANA)</a:t>
            </a:r>
          </a:p>
          <a:p>
            <a:pPr algn="ctr">
              <a:buClrTx/>
            </a:pPr>
            <a:endParaRPr lang="pt-BR" sz="16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ítulo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735013"/>
          </a:xfrm>
        </p:spPr>
        <p:txBody>
          <a:bodyPr/>
          <a:lstStyle/>
          <a:p>
            <a:pPr algn="ctr"/>
            <a:r>
              <a:rPr lang="pt-BR" sz="1800" b="1" smtClean="0">
                <a:solidFill>
                  <a:srgbClr val="000000"/>
                </a:solidFill>
                <a:latin typeface="Arial" charset="0"/>
              </a:rPr>
              <a:t>Classificação das agências reguladoras</a:t>
            </a:r>
            <a:endParaRPr lang="pt-BR" sz="18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387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ClrTx/>
              <a:buFont typeface="Wingdings" pitchFamily="2" charset="2"/>
              <a:buNone/>
            </a:pPr>
            <a:r>
              <a:rPr lang="pt-BR" sz="1600" b="1" smtClean="0"/>
              <a:t>3. quanto à referência</a:t>
            </a:r>
          </a:p>
          <a:p>
            <a:pPr algn="just">
              <a:buClrTx/>
            </a:pPr>
            <a:r>
              <a:rPr lang="pt-BR" sz="1600" smtClean="0"/>
              <a:t>Constitucional (ex: ANP e ANATEL)</a:t>
            </a:r>
          </a:p>
          <a:p>
            <a:pPr algn="just">
              <a:buClrTx/>
            </a:pPr>
            <a:r>
              <a:rPr lang="pt-BR" sz="1600" smtClean="0"/>
              <a:t>Legal (ex: ANCINE E ANTT)</a:t>
            </a:r>
          </a:p>
          <a:p>
            <a:pPr algn="just">
              <a:buClrTx/>
            </a:pPr>
            <a:endParaRPr lang="pt-BR" sz="1600" smtClean="0"/>
          </a:p>
          <a:p>
            <a:pPr algn="just">
              <a:buClrTx/>
              <a:buFont typeface="Wingdings" pitchFamily="2" charset="2"/>
              <a:buNone/>
            </a:pPr>
            <a:r>
              <a:rPr lang="pt-BR" sz="1600" b="1" smtClean="0"/>
              <a:t>4. quanto ao objeto </a:t>
            </a:r>
          </a:p>
          <a:p>
            <a:pPr algn="just">
              <a:buClrTx/>
            </a:pPr>
            <a:r>
              <a:rPr lang="pt-BR" sz="1600" smtClean="0"/>
              <a:t>Serviços públicos (ex: ANATEL e ANEEL)</a:t>
            </a:r>
          </a:p>
          <a:p>
            <a:pPr algn="just">
              <a:buClrTx/>
            </a:pPr>
            <a:r>
              <a:rPr lang="pt-BR" sz="1600" smtClean="0"/>
              <a:t>Atividade econômica em sentido estrito (ex: ANATEL, ANP)</a:t>
            </a:r>
          </a:p>
          <a:p>
            <a:pPr>
              <a:buClrTx/>
            </a:pPr>
            <a:endParaRPr lang="pt-B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3000372"/>
            <a:ext cx="82296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BOA TARDE!</a:t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BOA NOITE!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ítulo 1"/>
          <p:cNvSpPr>
            <a:spLocks noGrp="1"/>
          </p:cNvSpPr>
          <p:nvPr>
            <p:ph type="ctrTitle" idx="4294967295"/>
          </p:nvPr>
        </p:nvSpPr>
        <p:spPr>
          <a:xfrm>
            <a:off x="755650" y="476250"/>
            <a:ext cx="7772400" cy="1470025"/>
          </a:xfrm>
        </p:spPr>
        <p:txBody>
          <a:bodyPr anchor="ctr"/>
          <a:lstStyle/>
          <a:p>
            <a:pPr algn="ctr"/>
            <a:r>
              <a:rPr lang="pt-BR" sz="1800" b="1" dirty="0" smtClean="0">
                <a:solidFill>
                  <a:schemeClr val="tx1"/>
                </a:solidFill>
                <a:latin typeface="Arial" charset="0"/>
              </a:rPr>
              <a:t>Administração Pública Indireta</a:t>
            </a:r>
          </a:p>
        </p:txBody>
      </p:sp>
      <p:sp>
        <p:nvSpPr>
          <p:cNvPr id="10243" name="Subtítulo 2"/>
          <p:cNvSpPr>
            <a:spLocks noGrp="1"/>
          </p:cNvSpPr>
          <p:nvPr>
            <p:ph type="subTitle" idx="4294967295"/>
          </p:nvPr>
        </p:nvSpPr>
        <p:spPr>
          <a:xfrm>
            <a:off x="755650" y="1700213"/>
            <a:ext cx="7704138" cy="4471987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ClrTx/>
              <a:buFont typeface="Wingdings" pitchFamily="2" charset="2"/>
              <a:buNone/>
            </a:pPr>
            <a:endParaRPr lang="pt-BR" b="1" u="sng" dirty="0" smtClean="0">
              <a:solidFill>
                <a:srgbClr val="000000"/>
              </a:solidFill>
            </a:endParaRPr>
          </a:p>
          <a:p>
            <a:pPr marL="0" indent="0" algn="just">
              <a:buClrTx/>
            </a:pPr>
            <a:r>
              <a:rPr lang="pt-BR" dirty="0" smtClean="0">
                <a:solidFill>
                  <a:srgbClr val="000000"/>
                </a:solidFill>
              </a:rPr>
              <a:t>Decreto-Lei 200/1967</a:t>
            </a:r>
          </a:p>
          <a:p>
            <a:pPr marL="400050" lvl="1" indent="0" algn="just">
              <a:buFont typeface="Wingdings" pitchFamily="2" charset="2"/>
              <a:buNone/>
            </a:pPr>
            <a:r>
              <a:rPr lang="pt-BR" sz="2700" dirty="0" smtClean="0">
                <a:solidFill>
                  <a:srgbClr val="000000"/>
                </a:solidFill>
              </a:rPr>
              <a:t>“Art. 4° A Administração Federal compreende:</a:t>
            </a:r>
          </a:p>
          <a:p>
            <a:pPr marL="400050" lvl="1" indent="0" algn="just">
              <a:buFont typeface="Wingdings" pitchFamily="2" charset="2"/>
              <a:buNone/>
            </a:pPr>
            <a:r>
              <a:rPr lang="pt-BR" sz="2700" dirty="0" smtClean="0">
                <a:solidFill>
                  <a:srgbClr val="000000"/>
                </a:solidFill>
              </a:rPr>
              <a:t>II - A Administração Indireta, que compreende as seguintes categorias de entidades, dotadas de personalidade jurídica própria:</a:t>
            </a:r>
          </a:p>
          <a:p>
            <a:pPr marL="400050" lvl="1" indent="0" algn="just">
              <a:buClrTx/>
              <a:buFontTx/>
              <a:buNone/>
            </a:pPr>
            <a:r>
              <a:rPr lang="pt-BR" sz="2700" dirty="0" smtClean="0">
                <a:solidFill>
                  <a:srgbClr val="000000"/>
                </a:solidFill>
              </a:rPr>
              <a:t>a) Autarquias</a:t>
            </a:r>
          </a:p>
          <a:p>
            <a:pPr marL="400050" lvl="1" indent="0" algn="just">
              <a:buClrTx/>
              <a:buFontTx/>
              <a:buNone/>
            </a:pPr>
            <a:r>
              <a:rPr lang="pt-BR" sz="2700" dirty="0" smtClean="0">
                <a:solidFill>
                  <a:srgbClr val="000000"/>
                </a:solidFill>
              </a:rPr>
              <a:t>b) Empresas Públicas;</a:t>
            </a:r>
          </a:p>
          <a:p>
            <a:pPr marL="400050" lvl="1" indent="0" algn="just">
              <a:buClrTx/>
              <a:buFontTx/>
              <a:buNone/>
            </a:pPr>
            <a:r>
              <a:rPr lang="pt-BR" sz="2700" dirty="0" smtClean="0">
                <a:solidFill>
                  <a:srgbClr val="000000"/>
                </a:solidFill>
              </a:rPr>
              <a:t>c) Sociedades de Economia Mista.</a:t>
            </a:r>
          </a:p>
          <a:p>
            <a:pPr marL="400050" lvl="1" indent="0" algn="just">
              <a:buClrTx/>
              <a:buFontTx/>
              <a:buNone/>
            </a:pPr>
            <a:r>
              <a:rPr lang="pt-BR" sz="2700" dirty="0" smtClean="0">
                <a:solidFill>
                  <a:srgbClr val="000000"/>
                </a:solidFill>
              </a:rPr>
              <a:t>d) Fundações públicas.</a:t>
            </a:r>
          </a:p>
          <a:p>
            <a:pPr marL="400050" lvl="1" indent="0" algn="just">
              <a:buFont typeface="Wingdings" pitchFamily="2" charset="2"/>
              <a:buNone/>
            </a:pPr>
            <a:endParaRPr lang="pt-BR" sz="1600" b="1" dirty="0" smtClean="0">
              <a:solidFill>
                <a:srgbClr val="000000"/>
              </a:solidFill>
            </a:endParaRPr>
          </a:p>
          <a:p>
            <a:pPr marL="0" indent="0" algn="just">
              <a:buFont typeface="Wingdings" pitchFamily="2" charset="2"/>
              <a:buNone/>
            </a:pPr>
            <a:endParaRPr lang="pt-BR" sz="1600" dirty="0" smtClean="0"/>
          </a:p>
          <a:p>
            <a:pPr marL="0" indent="0" algn="just">
              <a:buFont typeface="Wingdings" pitchFamily="2" charset="2"/>
              <a:buNone/>
            </a:pPr>
            <a:endParaRPr lang="pt-BR" sz="1600" b="1" i="1" u="sng" dirty="0" smtClean="0"/>
          </a:p>
          <a:p>
            <a:pPr marL="0" indent="0" algn="just">
              <a:buFont typeface="Wingdings" pitchFamily="2" charset="2"/>
              <a:buNone/>
            </a:pPr>
            <a:endParaRPr lang="pt-BR" sz="1600" b="1" i="1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algn="ctr"/>
            <a:r>
              <a:rPr lang="pt-BR" sz="3400" b="1" dirty="0"/>
              <a:t>ENTIDADES DESCENTRALIZADAS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44" y="1214422"/>
            <a:ext cx="8696356" cy="5414978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pt-BR" sz="2600" b="1" dirty="0"/>
              <a:t>Compõe a Administração Indireta</a:t>
            </a:r>
            <a:r>
              <a:rPr lang="pt-BR" sz="2600" dirty="0"/>
              <a:t>: Autarquias, fundações instituídas pelo Poder Público, sociedades de economia mista e as empresas públicas.</a:t>
            </a:r>
          </a:p>
          <a:p>
            <a:pPr algn="just">
              <a:lnSpc>
                <a:spcPct val="90000"/>
              </a:lnSpc>
            </a:pPr>
            <a:r>
              <a:rPr lang="pt-BR" sz="2600" b="1" dirty="0"/>
              <a:t>Características comuns</a:t>
            </a:r>
            <a:r>
              <a:rPr lang="pt-BR" sz="2600" dirty="0"/>
              <a:t>:</a:t>
            </a:r>
          </a:p>
          <a:p>
            <a:pPr lvl="1" algn="just">
              <a:lnSpc>
                <a:spcPct val="90000"/>
              </a:lnSpc>
            </a:pPr>
            <a:r>
              <a:rPr lang="pt-BR" sz="2200" b="1" dirty="0"/>
              <a:t>Personalidade jurídica própria</a:t>
            </a:r>
            <a:r>
              <a:rPr lang="pt-BR" sz="2200" dirty="0"/>
              <a:t> (possuem patrimônio próprio)</a:t>
            </a:r>
          </a:p>
          <a:p>
            <a:pPr lvl="1" algn="just">
              <a:lnSpc>
                <a:spcPct val="90000"/>
              </a:lnSpc>
            </a:pPr>
            <a:r>
              <a:rPr lang="pt-BR" sz="2200" b="1" dirty="0"/>
              <a:t>Criação ou autorização de instituição por lei específica</a:t>
            </a:r>
            <a:r>
              <a:rPr lang="pt-BR" sz="2200" dirty="0"/>
              <a:t> (Art. 37, XIX da CF)</a:t>
            </a:r>
          </a:p>
          <a:p>
            <a:pPr lvl="1" algn="just">
              <a:lnSpc>
                <a:spcPct val="90000"/>
              </a:lnSpc>
            </a:pPr>
            <a:r>
              <a:rPr lang="pt-BR" sz="2200" b="1" dirty="0"/>
              <a:t>Vinculação à Administração direta:</a:t>
            </a:r>
          </a:p>
          <a:p>
            <a:pPr lvl="2" algn="just">
              <a:lnSpc>
                <a:spcPct val="90000"/>
              </a:lnSpc>
            </a:pPr>
            <a:r>
              <a:rPr lang="pt-BR" sz="2000" dirty="0"/>
              <a:t>Controle e tutela para assegurar o cumprimento dos fins institucionais.</a:t>
            </a:r>
          </a:p>
          <a:p>
            <a:pPr lvl="2" algn="just">
              <a:lnSpc>
                <a:spcPct val="90000"/>
              </a:lnSpc>
            </a:pPr>
            <a:r>
              <a:rPr lang="pt-BR" sz="2000" dirty="0"/>
              <a:t>Inexistência de subordinação hierárquica.</a:t>
            </a:r>
          </a:p>
          <a:p>
            <a:pPr lvl="2" algn="just">
              <a:lnSpc>
                <a:spcPct val="90000"/>
              </a:lnSpc>
            </a:pPr>
            <a:r>
              <a:rPr lang="pt-BR" sz="2000" dirty="0"/>
              <a:t>Mera vinculação (controle </a:t>
            </a:r>
            <a:r>
              <a:rPr lang="pt-BR" sz="2000" dirty="0" err="1"/>
              <a:t>finalístico</a:t>
            </a:r>
            <a:r>
              <a:rPr lang="pt-BR" sz="2000" dirty="0"/>
              <a:t>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algn="ctr"/>
            <a:r>
              <a:rPr lang="pt-BR" b="1" dirty="0"/>
              <a:t>AUTARQUIAS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44" y="1357298"/>
            <a:ext cx="8696356" cy="511970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pt-BR" sz="2400" b="1" dirty="0"/>
              <a:t>Conceito legal</a:t>
            </a:r>
            <a:r>
              <a:rPr lang="pt-BR" sz="2400" dirty="0"/>
              <a:t> (Art. 5º, I, Decreto-Lei 200/67):</a:t>
            </a:r>
          </a:p>
          <a:p>
            <a:pPr lvl="1" algn="just">
              <a:lnSpc>
                <a:spcPct val="90000"/>
              </a:lnSpc>
            </a:pPr>
            <a:r>
              <a:rPr lang="pt-BR" sz="2000" dirty="0"/>
              <a:t>Serviço autônomo, criado por lei, com personalidade jurídica, patrimônio e receita próprios, para executar atividades típicas da Administração Pública, que requeiram, para seu melhor funcionamento, gestão administrativa e financeira descentralizada</a:t>
            </a:r>
            <a:r>
              <a:rPr lang="pt-BR" sz="2000" dirty="0" smtClean="0"/>
              <a:t>.</a:t>
            </a:r>
          </a:p>
          <a:p>
            <a:pPr lvl="1" algn="just">
              <a:lnSpc>
                <a:spcPct val="90000"/>
              </a:lnSpc>
            </a:pPr>
            <a:endParaRPr lang="pt-BR" sz="2000" dirty="0"/>
          </a:p>
          <a:p>
            <a:pPr algn="just">
              <a:lnSpc>
                <a:spcPct val="90000"/>
              </a:lnSpc>
            </a:pPr>
            <a:r>
              <a:rPr lang="pt-BR" sz="2400" b="1" dirty="0"/>
              <a:t>Características das entidades autárquicas:</a:t>
            </a:r>
          </a:p>
          <a:p>
            <a:pPr lvl="1" algn="just">
              <a:lnSpc>
                <a:spcPct val="90000"/>
              </a:lnSpc>
            </a:pPr>
            <a:r>
              <a:rPr lang="pt-BR" sz="2000" dirty="0"/>
              <a:t>Criação por lei específica;</a:t>
            </a:r>
          </a:p>
          <a:p>
            <a:pPr lvl="1" algn="just">
              <a:lnSpc>
                <a:spcPct val="90000"/>
              </a:lnSpc>
            </a:pPr>
            <a:r>
              <a:rPr lang="pt-BR" sz="2000" dirty="0"/>
              <a:t>Personalidade jurídica de direito público;</a:t>
            </a:r>
          </a:p>
          <a:p>
            <a:pPr lvl="1" algn="just">
              <a:lnSpc>
                <a:spcPct val="90000"/>
              </a:lnSpc>
            </a:pPr>
            <a:r>
              <a:rPr lang="pt-BR" sz="2000" dirty="0"/>
              <a:t>Patrimônio próprio;</a:t>
            </a:r>
          </a:p>
          <a:p>
            <a:pPr lvl="1" algn="just">
              <a:lnSpc>
                <a:spcPct val="90000"/>
              </a:lnSpc>
            </a:pPr>
            <a:r>
              <a:rPr lang="pt-BR" sz="2000" dirty="0"/>
              <a:t>Capacidade de auto-administração;</a:t>
            </a:r>
          </a:p>
          <a:p>
            <a:pPr lvl="1" algn="just">
              <a:lnSpc>
                <a:spcPct val="90000"/>
              </a:lnSpc>
            </a:pPr>
            <a:r>
              <a:rPr lang="pt-BR" sz="2000" dirty="0"/>
              <a:t>Sujeição a controle ou tutela;</a:t>
            </a:r>
          </a:p>
          <a:p>
            <a:pPr lvl="1" algn="just">
              <a:lnSpc>
                <a:spcPct val="90000"/>
              </a:lnSpc>
            </a:pPr>
            <a:r>
              <a:rPr lang="pt-BR" sz="2000" dirty="0"/>
              <a:t>Desempenha de atribuições públicas típicas.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ctr"/>
            <a:r>
              <a:rPr lang="pt-BR" sz="3600" b="1" dirty="0"/>
              <a:t>AUTARQUIAS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3" y="981075"/>
            <a:ext cx="8701118" cy="5876925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pt-BR" sz="2400" b="1" dirty="0"/>
              <a:t>Titular de direitos e obrigações</a:t>
            </a:r>
            <a:r>
              <a:rPr lang="pt-BR" sz="2400" dirty="0"/>
              <a:t> (pessoa Jurídica)</a:t>
            </a:r>
          </a:p>
          <a:p>
            <a:pPr algn="just">
              <a:lnSpc>
                <a:spcPct val="90000"/>
              </a:lnSpc>
            </a:pPr>
            <a:r>
              <a:rPr lang="pt-BR" sz="2400" b="1" dirty="0"/>
              <a:t>Patrimônio inicial:</a:t>
            </a:r>
            <a:r>
              <a:rPr lang="pt-BR" sz="2400" dirty="0"/>
              <a:t> formado com a transferência de bens da entidade-matriz;</a:t>
            </a:r>
          </a:p>
          <a:p>
            <a:pPr algn="just">
              <a:lnSpc>
                <a:spcPct val="90000"/>
              </a:lnSpc>
            </a:pPr>
            <a:r>
              <a:rPr lang="pt-BR" sz="2400" dirty="0"/>
              <a:t>Os bens são considerados como </a:t>
            </a:r>
            <a:r>
              <a:rPr lang="pt-BR" sz="2400" b="1" dirty="0"/>
              <a:t>bens públicos</a:t>
            </a:r>
            <a:r>
              <a:rPr lang="pt-BR" sz="2400" dirty="0"/>
              <a:t> (impenhorabilidade e imprescritibilidade);</a:t>
            </a:r>
          </a:p>
          <a:p>
            <a:pPr algn="just">
              <a:lnSpc>
                <a:spcPct val="90000"/>
              </a:lnSpc>
            </a:pPr>
            <a:r>
              <a:rPr lang="pt-BR" sz="2400" dirty="0"/>
              <a:t>À Autarquia somente pode ser outorgado </a:t>
            </a:r>
            <a:r>
              <a:rPr lang="pt-BR" sz="2400" b="1" dirty="0"/>
              <a:t>Serviço público típico</a:t>
            </a:r>
            <a:r>
              <a:rPr lang="pt-BR" sz="2400" dirty="0" smtClean="0"/>
              <a:t>;</a:t>
            </a:r>
            <a:endParaRPr lang="pt-BR" sz="2400" dirty="0"/>
          </a:p>
          <a:p>
            <a:pPr algn="just">
              <a:lnSpc>
                <a:spcPct val="90000"/>
              </a:lnSpc>
            </a:pPr>
            <a:r>
              <a:rPr lang="pt-BR" sz="2400" b="1" dirty="0"/>
              <a:t>Autarquia de Regime Especial</a:t>
            </a:r>
            <a:r>
              <a:rPr lang="pt-BR" sz="2400" dirty="0"/>
              <a:t>: aquelas que a lei confere prerrogativas especiais em comparação com as demais (agências controladoras)</a:t>
            </a:r>
          </a:p>
          <a:p>
            <a:pPr algn="just">
              <a:lnSpc>
                <a:spcPct val="90000"/>
              </a:lnSpc>
            </a:pPr>
            <a:r>
              <a:rPr lang="pt-BR" sz="2400" b="1" dirty="0"/>
              <a:t>Dirigentes</a:t>
            </a:r>
            <a:r>
              <a:rPr lang="pt-BR" sz="2400" dirty="0"/>
              <a:t>: investidos nos cargos na forma da lei ou estatuto;</a:t>
            </a:r>
          </a:p>
          <a:p>
            <a:pPr algn="just">
              <a:lnSpc>
                <a:spcPct val="90000"/>
              </a:lnSpc>
            </a:pPr>
            <a:r>
              <a:rPr lang="pt-BR" sz="2400" b="1" dirty="0"/>
              <a:t>Atos dos dirigentes</a:t>
            </a:r>
            <a:r>
              <a:rPr lang="pt-BR" sz="2400" dirty="0"/>
              <a:t>: equiparam-se a atos administrativos;</a:t>
            </a:r>
          </a:p>
          <a:p>
            <a:pPr algn="just">
              <a:lnSpc>
                <a:spcPct val="90000"/>
              </a:lnSpc>
            </a:pPr>
            <a:r>
              <a:rPr lang="pt-BR" sz="2400" b="1" dirty="0"/>
              <a:t>Contratos</a:t>
            </a:r>
            <a:r>
              <a:rPr lang="pt-BR" sz="2400" dirty="0"/>
              <a:t>: caracterizam-se como contratos administrativos (obrigatoriedade de licitações);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875713" cy="1143000"/>
          </a:xfrm>
        </p:spPr>
        <p:txBody>
          <a:bodyPr/>
          <a:lstStyle/>
          <a:p>
            <a:pPr algn="ctr"/>
            <a:r>
              <a:rPr lang="pt-BR" b="1" dirty="0"/>
              <a:t>AUTARQUIAS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44" y="928671"/>
            <a:ext cx="8696356" cy="592933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pt-BR" sz="2400" b="1" dirty="0"/>
              <a:t>Pessoal: </a:t>
            </a:r>
            <a:r>
              <a:rPr lang="pt-BR" sz="2400" dirty="0"/>
              <a:t>pode estar sujeito ao regime estatutário como ao regime trabalhista (Emenda 19/98</a:t>
            </a:r>
            <a:r>
              <a:rPr lang="pt-BR" sz="2400" dirty="0" smtClean="0"/>
              <a:t>)</a:t>
            </a:r>
          </a:p>
          <a:p>
            <a:pPr>
              <a:lnSpc>
                <a:spcPct val="90000"/>
              </a:lnSpc>
            </a:pPr>
            <a:endParaRPr lang="pt-BR" sz="2400" dirty="0"/>
          </a:p>
          <a:p>
            <a:pPr>
              <a:lnSpc>
                <a:spcPct val="90000"/>
              </a:lnSpc>
            </a:pPr>
            <a:r>
              <a:rPr lang="pt-BR" sz="2400" b="1" dirty="0"/>
              <a:t>Prerrogativas ou privilégios</a:t>
            </a:r>
            <a:r>
              <a:rPr lang="pt-BR" sz="2400" dirty="0"/>
              <a:t>:</a:t>
            </a:r>
          </a:p>
          <a:p>
            <a:pPr lvl="1">
              <a:lnSpc>
                <a:spcPct val="90000"/>
              </a:lnSpc>
            </a:pPr>
            <a:r>
              <a:rPr lang="pt-BR" sz="2000" dirty="0"/>
              <a:t>Imunidade de impostos;</a:t>
            </a:r>
          </a:p>
          <a:p>
            <a:pPr lvl="1">
              <a:lnSpc>
                <a:spcPct val="90000"/>
              </a:lnSpc>
            </a:pPr>
            <a:r>
              <a:rPr lang="pt-BR" sz="2000" dirty="0"/>
              <a:t>Impenhorabilidade de seus bens e rendas: a garantia se estabelece pelo sistema de precatórios (Art. 100 da CF);</a:t>
            </a:r>
          </a:p>
          <a:p>
            <a:pPr lvl="1">
              <a:lnSpc>
                <a:spcPct val="90000"/>
              </a:lnSpc>
            </a:pPr>
            <a:r>
              <a:rPr lang="pt-BR" sz="2000" dirty="0"/>
              <a:t>Imprescritibilidade de seus bens: impossibilidade de aquisição por terceiros através de usucapião.</a:t>
            </a:r>
          </a:p>
          <a:p>
            <a:pPr lvl="1">
              <a:lnSpc>
                <a:spcPct val="90000"/>
              </a:lnSpc>
            </a:pPr>
            <a:r>
              <a:rPr lang="pt-BR" sz="2000" dirty="0"/>
              <a:t>Prescrição qüinqüenal de dívidas.</a:t>
            </a:r>
          </a:p>
          <a:p>
            <a:pPr lvl="1">
              <a:lnSpc>
                <a:spcPct val="90000"/>
              </a:lnSpc>
            </a:pPr>
            <a:r>
              <a:rPr lang="pt-BR" sz="2000" dirty="0"/>
              <a:t>Créditos sujeitos à Execução Fiscal;</a:t>
            </a:r>
          </a:p>
          <a:p>
            <a:pPr lvl="1">
              <a:lnSpc>
                <a:spcPct val="90000"/>
              </a:lnSpc>
            </a:pPr>
            <a:r>
              <a:rPr lang="pt-BR" sz="2000" dirty="0"/>
              <a:t>Situações processuais específicas: pagamento de custas somente no final, quando vencida. Prazo em quádruplo para contestar e em dobro para recorrer.</a:t>
            </a:r>
          </a:p>
          <a:p>
            <a:pPr lvl="1">
              <a:lnSpc>
                <a:spcPct val="90000"/>
              </a:lnSpc>
            </a:pPr>
            <a:r>
              <a:rPr lang="pt-BR" sz="2000" dirty="0"/>
              <a:t>Direito de regresso:  ação regressiva contra seus agentes.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42852"/>
            <a:ext cx="9144000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pt-BR" b="1" dirty="0"/>
              <a:t>FUNDAÇÕES PÚBLICAS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14356"/>
            <a:ext cx="8915400" cy="6143644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pt-BR" sz="2400" b="1" u="sng" dirty="0"/>
              <a:t>Fundações Públicas</a:t>
            </a:r>
            <a:r>
              <a:rPr lang="pt-BR" sz="2400" dirty="0"/>
              <a:t>: </a:t>
            </a:r>
            <a:r>
              <a:rPr lang="pt-BR" sz="2400" b="1" dirty="0"/>
              <a:t>Entidade oriunda do Direito Privado, que se caracteriza por ser um patrimônio personalizado e destinado a um determinado fim social</a:t>
            </a:r>
            <a:r>
              <a:rPr lang="pt-BR" sz="2400" b="1" dirty="0" smtClean="0"/>
              <a:t>.</a:t>
            </a:r>
          </a:p>
          <a:p>
            <a:pPr algn="just">
              <a:lnSpc>
                <a:spcPct val="90000"/>
              </a:lnSpc>
            </a:pPr>
            <a:endParaRPr lang="pt-BR" sz="2400" b="1" dirty="0"/>
          </a:p>
          <a:p>
            <a:pPr lvl="1" algn="just">
              <a:lnSpc>
                <a:spcPct val="90000"/>
              </a:lnSpc>
            </a:pPr>
            <a:r>
              <a:rPr lang="pt-BR" sz="2200" b="1" dirty="0"/>
              <a:t>Fins de caráter social / finalidade não lucrativa</a:t>
            </a:r>
          </a:p>
          <a:p>
            <a:pPr lvl="1" algn="just">
              <a:lnSpc>
                <a:spcPct val="90000"/>
              </a:lnSpc>
            </a:pPr>
            <a:r>
              <a:rPr lang="pt-BR" sz="2200" b="1" dirty="0"/>
              <a:t>Art. 27, XIX da CF: Cabe à lei complementar definir as áreas de sua atuação</a:t>
            </a:r>
            <a:r>
              <a:rPr lang="pt-BR" sz="2200" b="1" dirty="0" smtClean="0"/>
              <a:t>;</a:t>
            </a:r>
          </a:p>
          <a:p>
            <a:pPr lvl="1" algn="just">
              <a:lnSpc>
                <a:spcPct val="90000"/>
              </a:lnSpc>
            </a:pPr>
            <a:endParaRPr lang="pt-BR" sz="2200" b="1" dirty="0"/>
          </a:p>
          <a:p>
            <a:pPr lvl="1" algn="just">
              <a:lnSpc>
                <a:spcPct val="90000"/>
              </a:lnSpc>
            </a:pPr>
            <a:r>
              <a:rPr lang="pt-BR" sz="2200" b="1" dirty="0"/>
              <a:t>Natureza jurídica de direito público ou de direito privado:</a:t>
            </a:r>
          </a:p>
          <a:p>
            <a:pPr lvl="2" algn="just">
              <a:lnSpc>
                <a:spcPct val="90000"/>
              </a:lnSpc>
            </a:pPr>
            <a:r>
              <a:rPr lang="pt-BR" sz="2000" b="1" dirty="0"/>
              <a:t>A) Mesma natureza das Autarquias;</a:t>
            </a:r>
          </a:p>
          <a:p>
            <a:pPr lvl="2" algn="just">
              <a:lnSpc>
                <a:spcPct val="90000"/>
              </a:lnSpc>
            </a:pPr>
            <a:r>
              <a:rPr lang="pt-BR" sz="2000" b="1" dirty="0"/>
              <a:t>B) Possuem personalidade jurídica de Direito Privado;</a:t>
            </a:r>
          </a:p>
          <a:p>
            <a:pPr lvl="2" algn="just">
              <a:lnSpc>
                <a:spcPct val="90000"/>
              </a:lnSpc>
            </a:pPr>
            <a:r>
              <a:rPr lang="pt-BR" sz="2000" b="1" dirty="0"/>
              <a:t>C) O Poder Público define a natureza jurídica ao instituir a fundação (posição adotada pelo STF</a:t>
            </a:r>
            <a:r>
              <a:rPr lang="pt-BR" sz="2000" b="1" dirty="0" smtClean="0"/>
              <a:t>);</a:t>
            </a:r>
          </a:p>
          <a:p>
            <a:pPr lvl="2" algn="just">
              <a:lnSpc>
                <a:spcPct val="90000"/>
              </a:lnSpc>
            </a:pPr>
            <a:endParaRPr lang="pt-BR" sz="2000" b="1" dirty="0"/>
          </a:p>
          <a:p>
            <a:pPr lvl="1" algn="just">
              <a:lnSpc>
                <a:spcPct val="90000"/>
              </a:lnSpc>
            </a:pPr>
            <a:r>
              <a:rPr lang="pt-BR" sz="2200" b="1" dirty="0"/>
              <a:t>Fundações de Direito Público: espécie do Gênero Autarquias.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762000"/>
          </a:xfrm>
        </p:spPr>
        <p:txBody>
          <a:bodyPr/>
          <a:lstStyle/>
          <a:p>
            <a:pPr algn="ctr"/>
            <a:r>
              <a:rPr lang="pt-BR" b="1" dirty="0"/>
              <a:t>FUNDAÇÕES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8839200" cy="5286396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pt-BR" dirty="0"/>
              <a:t>Características:</a:t>
            </a:r>
          </a:p>
          <a:p>
            <a:pPr lvl="1">
              <a:lnSpc>
                <a:spcPct val="90000"/>
              </a:lnSpc>
            </a:pPr>
            <a:r>
              <a:rPr lang="pt-BR" dirty="0"/>
              <a:t>Dotação patrimonial, que pode ser inteiramente do poder público ou semi-pública e semi-privada;</a:t>
            </a:r>
          </a:p>
          <a:p>
            <a:pPr lvl="1">
              <a:lnSpc>
                <a:spcPct val="90000"/>
              </a:lnSpc>
            </a:pPr>
            <a:r>
              <a:rPr lang="pt-BR" dirty="0"/>
              <a:t>Personalidade jurídica, pública ou privada, atribuída por lei;</a:t>
            </a:r>
          </a:p>
          <a:p>
            <a:pPr lvl="1">
              <a:lnSpc>
                <a:spcPct val="90000"/>
              </a:lnSpc>
            </a:pPr>
            <a:r>
              <a:rPr lang="pt-BR" dirty="0"/>
              <a:t>Desempenho de atividade atribuída pelo Estado no âmbito Social</a:t>
            </a:r>
          </a:p>
          <a:p>
            <a:pPr lvl="1">
              <a:lnSpc>
                <a:spcPct val="90000"/>
              </a:lnSpc>
            </a:pPr>
            <a:r>
              <a:rPr lang="pt-BR" dirty="0"/>
              <a:t>Capacidade de auto-administração; e</a:t>
            </a:r>
          </a:p>
          <a:p>
            <a:pPr lvl="1">
              <a:lnSpc>
                <a:spcPct val="90000"/>
              </a:lnSpc>
            </a:pPr>
            <a:r>
              <a:rPr lang="pt-BR" dirty="0"/>
              <a:t>Sujeição ao controle administrativo ou tutela por parte da Administração direta, nos limites da lei.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2482</TotalTime>
  <Words>1774</Words>
  <Application>Microsoft Office PowerPoint</Application>
  <PresentationFormat>Apresentação na tela (4:3)</PresentationFormat>
  <Paragraphs>204</Paragraphs>
  <Slides>23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23</vt:i4>
      </vt:variant>
    </vt:vector>
  </HeadingPairs>
  <TitlesOfParts>
    <vt:vector size="24" baseType="lpstr">
      <vt:lpstr>Concurso</vt:lpstr>
      <vt:lpstr>Disciplina: Direito Administrativo</vt:lpstr>
      <vt:lpstr>Slide 2</vt:lpstr>
      <vt:lpstr>Administração Pública Indireta</vt:lpstr>
      <vt:lpstr>ENTIDADES DESCENTRALIZADAS</vt:lpstr>
      <vt:lpstr>AUTARQUIAS</vt:lpstr>
      <vt:lpstr>AUTARQUIAS</vt:lpstr>
      <vt:lpstr>AUTARQUIAS</vt:lpstr>
      <vt:lpstr>FUNDAÇÕES PÚBLICAS</vt:lpstr>
      <vt:lpstr>FUNDAÇÕES</vt:lpstr>
      <vt:lpstr>EMPRESAS ESTATAIS</vt:lpstr>
      <vt:lpstr>EMPRESAS ESTATAIS</vt:lpstr>
      <vt:lpstr>Agências Reguladoras </vt:lpstr>
      <vt:lpstr>Slide 13</vt:lpstr>
      <vt:lpstr>Agências Reguladoras Independentes</vt:lpstr>
      <vt:lpstr>Natureza jurídica das agências reguladoras</vt:lpstr>
      <vt:lpstr>Natureza jurídica das agências reguladoras</vt:lpstr>
      <vt:lpstr>Agências Reguladoras x Agências Executivas </vt:lpstr>
      <vt:lpstr>Agências Reguladoras x Agências Executivas </vt:lpstr>
      <vt:lpstr>Agências Reguladoras x Agências Executivas </vt:lpstr>
      <vt:lpstr>Características das Agências Executivas</vt:lpstr>
      <vt:lpstr>Classificações das agências reguladoras</vt:lpstr>
      <vt:lpstr>Classificação das agências reguladoras</vt:lpstr>
      <vt:lpstr>BOA TARDE!  BOA NOITE!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ASPECTOS CONCEITUAIS DO DIREITO TRIBUTÁRIO</dc:title>
  <dc:creator>Empresa</dc:creator>
  <cp:lastModifiedBy>Empresa</cp:lastModifiedBy>
  <cp:revision>342</cp:revision>
  <dcterms:created xsi:type="dcterms:W3CDTF">2011-02-08T02:22:21Z</dcterms:created>
  <dcterms:modified xsi:type="dcterms:W3CDTF">2012-07-27T16:32:42Z</dcterms:modified>
</cp:coreProperties>
</file>