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463" r:id="rId2"/>
    <p:sldId id="428" r:id="rId3"/>
    <p:sldId id="426" r:id="rId4"/>
    <p:sldId id="458" r:id="rId5"/>
    <p:sldId id="459" r:id="rId6"/>
    <p:sldId id="454" r:id="rId7"/>
    <p:sldId id="450" r:id="rId8"/>
    <p:sldId id="453" r:id="rId9"/>
    <p:sldId id="456" r:id="rId10"/>
    <p:sldId id="455" r:id="rId11"/>
    <p:sldId id="457" r:id="rId12"/>
    <p:sldId id="460" r:id="rId13"/>
    <p:sldId id="461" r:id="rId14"/>
    <p:sldId id="462" r:id="rId15"/>
    <p:sldId id="285" r:id="rId1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96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1E808-4D0B-47C5-88D8-BD3E7394A02F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3C154-15C6-4F0B-83C6-23151C29B6A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7C7D7-1D85-4A3D-8860-783729950D86}" type="datetimeFigureOut">
              <a:rPr lang="pt-BR" smtClean="0"/>
              <a:pPr/>
              <a:t>27/7/2012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</a:t>
            </a:r>
            <a:r>
              <a:rPr lang="pt-BR" sz="3200" smtClean="0"/>
              <a:t>Direito Administrativo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pt-BR" sz="1900" dirty="0" smtClean="0"/>
              <a:t>AULA 3 – </a:t>
            </a:r>
            <a:r>
              <a:rPr lang="pt-BR" sz="1900" b="1" dirty="0" smtClean="0"/>
              <a:t>PRESSUPOSTO PROCESSUAL QUANTO  A CAPACIDADE</a:t>
            </a:r>
            <a:endParaRPr lang="pt-BR" sz="19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Prof. </a:t>
            </a:r>
            <a:r>
              <a:rPr lang="pt-BR" sz="2600" dirty="0" err="1" smtClean="0"/>
              <a:t>Msc</a:t>
            </a:r>
            <a:r>
              <a:rPr lang="pt-BR" sz="2600" dirty="0" smtClean="0"/>
              <a:t>.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Mestre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Membro da Comissão Nacional de Saúde Ambiental do </a:t>
            </a:r>
            <a:r>
              <a:rPr lang="pt-BR" sz="1500" dirty="0" smtClean="0"/>
              <a:t>CFMVZ</a:t>
            </a:r>
          </a:p>
          <a:p>
            <a:pPr algn="l"/>
            <a:r>
              <a:rPr lang="pt-BR" sz="1400" smtClean="0"/>
              <a:t>Presidente da Comissão de Saúde Ambiental e Animais Silvestres do CRMV-MT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142984"/>
            <a:ext cx="9144000" cy="57150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PERSONALIDADE JUDICIÁRIA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428736"/>
            <a:ext cx="9001156" cy="5429264"/>
          </a:xfrm>
        </p:spPr>
        <p:txBody>
          <a:bodyPr>
            <a:normAutofit lnSpcReduction="10000"/>
          </a:bodyPr>
          <a:lstStyle/>
          <a:p>
            <a:pPr algn="just"/>
            <a:endParaRPr lang="pt-BR" sz="2400" dirty="0" smtClean="0"/>
          </a:p>
          <a:p>
            <a:pPr algn="just"/>
            <a:r>
              <a:rPr lang="pt-BR" sz="2800" dirty="0" smtClean="0"/>
              <a:t>Legislação atribui "capacidade para ser parte” a determinados “entes despersonalizados”, tais como:</a:t>
            </a:r>
          </a:p>
          <a:p>
            <a:pPr lvl="1" algn="just"/>
            <a:r>
              <a:rPr lang="pt-BR" sz="2400" dirty="0" smtClean="0"/>
              <a:t>a massa falida;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dirty="0" smtClean="0"/>
              <a:t>o condomínio;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dirty="0" smtClean="0"/>
              <a:t>o espólio;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dirty="0" smtClean="0"/>
              <a:t>a herança jacente;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dirty="0" smtClean="0"/>
              <a:t>e certos órgãos públicos que não detém personalidade jurídica</a:t>
            </a:r>
          </a:p>
          <a:p>
            <a:pPr algn="just"/>
            <a:endParaRPr lang="pt-BR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CAPACIDADE DE SER PARTE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9001156" cy="50006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A capacidade de ser parte se materializa de 3 formas: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Personalidade Geral⇛ Pessoas Físicas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Personalidade Jurídica⇛ Pessoas Jurídicas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Personalidade Judiciária⇛Pessoas Formais</a:t>
            </a:r>
            <a:endParaRPr lang="pt-B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PERSONALIDADE JURÍDICA DE ÓRGÃOS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9001156" cy="5000636"/>
          </a:xfrm>
        </p:spPr>
        <p:txBody>
          <a:bodyPr>
            <a:normAutofit/>
          </a:bodyPr>
          <a:lstStyle/>
          <a:p>
            <a:pPr algn="just"/>
            <a:r>
              <a:rPr lang="pt-BR" sz="2800" dirty="0" smtClean="0"/>
              <a:t>Violação de direito subjetivo dos órgão;</a:t>
            </a:r>
          </a:p>
          <a:p>
            <a:pPr algn="just"/>
            <a:endParaRPr lang="pt-BR" sz="2400" dirty="0" smtClean="0"/>
          </a:p>
          <a:p>
            <a:pPr lvl="1" algn="just"/>
            <a:r>
              <a:rPr lang="pt-BR" sz="2400" dirty="0" smtClean="0"/>
              <a:t>Art. 61, § 1º, da CF/88;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dirty="0" smtClean="0"/>
              <a:t>Art. 168, da CF/88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800" dirty="0" smtClean="0"/>
              <a:t>Invasão de competência por outro órgão.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SOLUÇÃO DEVE EVITAR MESMA PESSOA JURÍDICA EM DOIS PÓLOS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285992"/>
            <a:ext cx="9001156" cy="45720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dirty="0" smtClean="0"/>
              <a:t>Demanda: Câmara X Poder Executivo Municipal</a:t>
            </a:r>
          </a:p>
          <a:p>
            <a:pPr algn="just"/>
            <a:endParaRPr lang="pt-BR" sz="2800" dirty="0" smtClean="0"/>
          </a:p>
          <a:p>
            <a:pPr algn="just">
              <a:buNone/>
            </a:pPr>
            <a:r>
              <a:rPr lang="pt-BR" sz="2800" dirty="0" smtClean="0"/>
              <a:t>Se considerar a Personalidade Jurídica: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Pólo Ativo = Prefeitura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Pólo Passivo = Prefeitura</a:t>
            </a:r>
          </a:p>
          <a:p>
            <a:pPr algn="just"/>
            <a:endParaRPr lang="pt-BR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857256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SOLUÇÃO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285992"/>
            <a:ext cx="9001156" cy="45720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dirty="0" smtClean="0"/>
              <a:t>Demanda: Câmara X Poder Executivo Municipal</a:t>
            </a:r>
          </a:p>
          <a:p>
            <a:pPr algn="just"/>
            <a:endParaRPr lang="pt-BR" sz="2800" dirty="0" smtClean="0"/>
          </a:p>
          <a:p>
            <a:pPr algn="just">
              <a:buNone/>
            </a:pPr>
            <a:r>
              <a:rPr lang="pt-BR" sz="2800" dirty="0" smtClean="0"/>
              <a:t>Deve considerar a Personalidade Judiciária: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Pólo Ativo = Câmara Municipal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Pólo Passivo = Prefeitura</a:t>
            </a:r>
          </a:p>
          <a:p>
            <a:pPr algn="just"/>
            <a:endParaRPr lang="pt-BR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PRESSUPOSTO PROCESSUAL:</a:t>
            </a:r>
            <a:br>
              <a:rPr lang="pt-BR" sz="3200" dirty="0" smtClean="0"/>
            </a:br>
            <a:r>
              <a:rPr lang="pt-BR" sz="3200" dirty="0" smtClean="0"/>
              <a:t>quanto à capacidade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2071678"/>
            <a:ext cx="8372476" cy="4286280"/>
          </a:xfrm>
        </p:spPr>
        <p:txBody>
          <a:bodyPr>
            <a:normAutofit/>
          </a:bodyPr>
          <a:lstStyle/>
          <a:p>
            <a:pPr algn="just"/>
            <a:r>
              <a:rPr lang="pt-BR" sz="2800" dirty="0" smtClean="0"/>
              <a:t>Capacidade de ser parte;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Capacidade de estar em juízo;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Capacidade postulatória.</a:t>
            </a:r>
            <a:endParaRPr lang="pt-BR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CAPACIDADE DE SER PARTE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9001156" cy="5000636"/>
          </a:xfrm>
        </p:spPr>
        <p:txBody>
          <a:bodyPr>
            <a:normAutofit/>
          </a:bodyPr>
          <a:lstStyle/>
          <a:p>
            <a:pPr algn="just"/>
            <a:r>
              <a:rPr lang="pt-BR" sz="2800" dirty="0" smtClean="0"/>
              <a:t>Refere-se à possibilidade de a pessoa apresentar-se em juízo como demandante ou demandado em uma ação processual, isto é:</a:t>
            </a:r>
          </a:p>
          <a:p>
            <a:pPr algn="just"/>
            <a:endParaRPr lang="pt-BR" sz="2400" dirty="0" smtClean="0"/>
          </a:p>
          <a:p>
            <a:pPr lvl="1" algn="just"/>
            <a:r>
              <a:rPr lang="pt-BR" sz="2400" dirty="0" smtClean="0"/>
              <a:t>Autor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dirty="0" smtClean="0"/>
              <a:t>Réu.</a:t>
            </a:r>
          </a:p>
          <a:p>
            <a:pPr lvl="1" algn="just"/>
            <a:endParaRPr lang="pt-B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800" dirty="0" smtClean="0"/>
              <a:t>CAPACIDADE DE ESTAR EM JUÍZO</a:t>
            </a:r>
            <a:br>
              <a:rPr lang="pt-BR" sz="2800" dirty="0" smtClean="0"/>
            </a:br>
            <a:r>
              <a:rPr lang="pt-BR" sz="2800" dirty="0" smtClean="0"/>
              <a:t>CAPACIDADE PROCESSUAL</a:t>
            </a:r>
            <a:br>
              <a:rPr lang="pt-BR" sz="2800" dirty="0" smtClean="0"/>
            </a:br>
            <a:r>
              <a:rPr lang="pt-BR" sz="2800" dirty="0" smtClean="0"/>
              <a:t>LEGITIMATIO PROCESSUM</a:t>
            </a:r>
            <a:endParaRPr lang="pt-BR" sz="28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428868"/>
            <a:ext cx="9001156" cy="4429132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/>
              <a:t>É a possibilidade da parte estar em juízo. Isto é, da parte na relação processual praticar atos do processo sem o acompanhamento de outra pessoa.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Tem "capacidade processual" aquele que puder agir sozinho em juízo, realizando atos processuais de forma autônoma, sem o apoio de assistente ou representante legal.</a:t>
            </a:r>
          </a:p>
          <a:p>
            <a:pPr lvl="5" algn="just"/>
            <a:r>
              <a:rPr lang="pt-BR" sz="2000" dirty="0" smtClean="0"/>
              <a:t>Exemplos:</a:t>
            </a:r>
          </a:p>
          <a:p>
            <a:pPr lvl="8" algn="just"/>
            <a:r>
              <a:rPr lang="pt-BR" sz="2000" dirty="0" smtClean="0"/>
              <a:t>O recém-nascido;</a:t>
            </a:r>
          </a:p>
          <a:p>
            <a:pPr lvl="8" algn="just"/>
            <a:r>
              <a:rPr lang="pt-BR" sz="2000" dirty="0" smtClean="0"/>
              <a:t>Os incapazes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14380"/>
          </a:xfrm>
        </p:spPr>
        <p:txBody>
          <a:bodyPr>
            <a:normAutofit/>
          </a:bodyPr>
          <a:lstStyle/>
          <a:p>
            <a:pPr algn="ctr"/>
            <a:r>
              <a:rPr lang="pt-BR" sz="2800" dirty="0" smtClean="0"/>
              <a:t>CAPACIDADE POSTULATÓRIA</a:t>
            </a:r>
            <a:endParaRPr lang="pt-BR" sz="28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714488"/>
            <a:ext cx="9001156" cy="5143512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/>
              <a:t>É a aptidão para requerer perante os órgãos investidos da jurisdição.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Em regra⇛ privativa do advogado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Há exceções, em que a lei reconhece "capacidade postulatória" para a própria parte, como por exemplo:</a:t>
            </a:r>
          </a:p>
          <a:p>
            <a:pPr lvl="1" algn="just"/>
            <a:r>
              <a:rPr lang="pt-BR" sz="2000" dirty="0" smtClean="0"/>
              <a:t>habeas corpus</a:t>
            </a:r>
            <a:endParaRPr lang="pt-BR" sz="1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CAPACIDADE DE SER PARTE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9001156" cy="5000636"/>
          </a:xfrm>
        </p:spPr>
        <p:txBody>
          <a:bodyPr>
            <a:normAutofit/>
          </a:bodyPr>
          <a:lstStyle/>
          <a:p>
            <a:pPr lvl="1" algn="just"/>
            <a:endParaRPr lang="pt-BR" sz="2000" dirty="0" smtClean="0"/>
          </a:p>
          <a:p>
            <a:pPr algn="just">
              <a:buNone/>
            </a:pPr>
            <a:r>
              <a:rPr lang="pt-BR" sz="2400" dirty="0" smtClean="0"/>
              <a:t>	“Art. 7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  Toda pessoa que se acha no exercício dos seus direitos tem capacidade para estar em juízo.”</a:t>
            </a:r>
          </a:p>
          <a:p>
            <a:pPr algn="r">
              <a:buNone/>
            </a:pPr>
            <a:r>
              <a:rPr lang="pt-BR" sz="2400" dirty="0" smtClean="0"/>
              <a:t>(CPC)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Capacidades: de estar em juízo ⇚</a:t>
            </a:r>
            <a:r>
              <a:rPr lang="pt-BR" sz="2400" dirty="0" err="1" smtClean="0"/>
              <a:t>plus</a:t>
            </a:r>
            <a:r>
              <a:rPr lang="pt-BR" sz="2400" dirty="0" smtClean="0"/>
              <a:t>⇛ de ser parte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Sujeitos da relação processual devem ser:</a:t>
            </a:r>
          </a:p>
          <a:p>
            <a:pPr lvl="1" algn="just"/>
            <a:r>
              <a:rPr lang="pt-BR" sz="2000" dirty="0" smtClean="0"/>
              <a:t>Pessoa Física;</a:t>
            </a:r>
          </a:p>
          <a:p>
            <a:pPr lvl="1" algn="just"/>
            <a:endParaRPr lang="pt-BR" sz="2000" dirty="0" smtClean="0"/>
          </a:p>
          <a:p>
            <a:pPr lvl="1" algn="just"/>
            <a:r>
              <a:rPr lang="pt-BR" sz="2000" dirty="0" smtClean="0"/>
              <a:t>Pessoa Jurídica.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928694"/>
          </a:xfrm>
        </p:spPr>
        <p:txBody>
          <a:bodyPr>
            <a:normAutofit/>
          </a:bodyPr>
          <a:lstStyle/>
          <a:p>
            <a:pPr algn="ctr"/>
            <a:r>
              <a:rPr lang="pt-BR" sz="2400" dirty="0" smtClean="0"/>
              <a:t>CAPACIDADE DE SER PARTE</a:t>
            </a:r>
            <a:br>
              <a:rPr lang="pt-BR" sz="2400" dirty="0" smtClean="0"/>
            </a:br>
            <a:r>
              <a:rPr lang="pt-BR" sz="2400" dirty="0" smtClean="0"/>
              <a:t>Início da Personalidade Civil</a:t>
            </a:r>
            <a:endParaRPr lang="pt-BR" sz="24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2000240"/>
            <a:ext cx="9001156" cy="4857760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/>
              <a:t>Essa espécie de capacidade⇛“personalidade civil”. 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Pessoa natural⇛ nascimento com vida</a:t>
            </a:r>
          </a:p>
          <a:p>
            <a:pPr algn="just"/>
            <a:endParaRPr lang="pt-BR" sz="2400" dirty="0" smtClean="0"/>
          </a:p>
          <a:p>
            <a:pPr lvl="1" algn="just"/>
            <a:r>
              <a:rPr lang="pt-BR" sz="2000" dirty="0" smtClean="0"/>
              <a:t>embora a lei ponha a salvo, desde a concepção os direitos do nascituro</a:t>
            </a:r>
          </a:p>
          <a:p>
            <a:pPr lvl="1" algn="just"/>
            <a:endParaRPr lang="pt-BR" sz="2000" dirty="0" smtClean="0"/>
          </a:p>
          <a:p>
            <a:pPr algn="just"/>
            <a:r>
              <a:rPr lang="pt-BR" sz="2400" dirty="0" smtClean="0"/>
              <a:t>Pessoa jurídica⇛ a partir do registro na Junta Comercial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Personalidade judiciária ⇛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142984"/>
            <a:ext cx="9144000" cy="57150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PERSONALIDADE JUDICIÁRIA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428736"/>
            <a:ext cx="9001156" cy="5429264"/>
          </a:xfrm>
        </p:spPr>
        <p:txBody>
          <a:bodyPr>
            <a:normAutofit/>
          </a:bodyPr>
          <a:lstStyle/>
          <a:p>
            <a:pPr algn="just"/>
            <a:endParaRPr lang="pt-BR" sz="2400" dirty="0" smtClean="0"/>
          </a:p>
          <a:p>
            <a:pPr algn="just">
              <a:buNone/>
            </a:pPr>
            <a:r>
              <a:rPr lang="pt-BR" sz="2800" dirty="0" smtClean="0"/>
              <a:t>Lei Processual admite capacidade de ser parte:</a:t>
            </a:r>
          </a:p>
          <a:p>
            <a:pPr algn="just"/>
            <a:r>
              <a:rPr lang="pt-BR" sz="2800" dirty="0" smtClean="0"/>
              <a:t>Conglomerados jurídicos</a:t>
            </a:r>
          </a:p>
          <a:p>
            <a:pPr lvl="1" algn="just"/>
            <a:r>
              <a:rPr lang="pt-BR" sz="2400" dirty="0" smtClean="0"/>
              <a:t>Não tem personalidade jurídica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dirty="0" smtClean="0"/>
              <a:t>Mas são tratados como se fossem pessoas</a:t>
            </a:r>
          </a:p>
          <a:p>
            <a:pPr lvl="1" algn="just"/>
            <a:endParaRPr lang="pt-BR" sz="2400" dirty="0" smtClean="0"/>
          </a:p>
          <a:p>
            <a:pPr lvl="1" algn="just"/>
            <a:r>
              <a:rPr lang="pt-BR" sz="2400" dirty="0" smtClean="0"/>
              <a:t>Pessoas Formais</a:t>
            </a:r>
          </a:p>
          <a:p>
            <a:pPr algn="just"/>
            <a:endParaRPr lang="pt-BR" sz="2800" dirty="0" smtClean="0"/>
          </a:p>
          <a:p>
            <a:pPr lvl="1" algn="just"/>
            <a:r>
              <a:rPr lang="pt-BR" sz="2400" dirty="0" smtClean="0"/>
              <a:t>Equivalem formalmente às pessoas</a:t>
            </a:r>
            <a:endParaRPr lang="pt-BR" sz="2000" dirty="0" smtClean="0"/>
          </a:p>
          <a:p>
            <a:pPr algn="just"/>
            <a:endParaRPr lang="pt-BR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1142984"/>
            <a:ext cx="9144000" cy="57150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PERSONALIDADE JUDICIÁRIA</a:t>
            </a:r>
            <a:endParaRPr lang="pt-BR" sz="3200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1428736"/>
            <a:ext cx="9001156" cy="5429264"/>
          </a:xfrm>
        </p:spPr>
        <p:txBody>
          <a:bodyPr>
            <a:normAutofit/>
          </a:bodyPr>
          <a:lstStyle/>
          <a:p>
            <a:pPr algn="just"/>
            <a:endParaRPr lang="pt-BR" sz="2400" dirty="0" smtClean="0"/>
          </a:p>
          <a:p>
            <a:pPr algn="just">
              <a:buNone/>
            </a:pPr>
            <a:r>
              <a:rPr lang="pt-BR" sz="2800" dirty="0" smtClean="0"/>
              <a:t>	Lei precisa indicar expressamente que o conglomerado possui capacidade de ser parte:</a:t>
            </a:r>
          </a:p>
          <a:p>
            <a:pPr algn="just"/>
            <a:r>
              <a:rPr lang="pt-BR" sz="2800" dirty="0" smtClean="0"/>
              <a:t>Art. 12, III, CPC;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Art. 12, V, CPC;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Art.  12, IX, CPC;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Art. 12, VII, CPC</a:t>
            </a:r>
            <a:endParaRPr lang="pt-BR" sz="2000" dirty="0" smtClean="0"/>
          </a:p>
          <a:p>
            <a:pPr algn="just"/>
            <a:endParaRPr lang="pt-BR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2186</TotalTime>
  <Words>496</Words>
  <Application>Microsoft Office PowerPoint</Application>
  <PresentationFormat>Apresentação na tela (4:3)</PresentationFormat>
  <Paragraphs>132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Concurso</vt:lpstr>
      <vt:lpstr>Disciplina: Direito Administrativo</vt:lpstr>
      <vt:lpstr>PRESSUPOSTO PROCESSUAL: quanto à capacidade</vt:lpstr>
      <vt:lpstr>CAPACIDADE DE SER PARTE</vt:lpstr>
      <vt:lpstr>CAPACIDADE DE ESTAR EM JUÍZO CAPACIDADE PROCESSUAL LEGITIMATIO PROCESSUM</vt:lpstr>
      <vt:lpstr>CAPACIDADE POSTULATÓRIA</vt:lpstr>
      <vt:lpstr>CAPACIDADE DE SER PARTE</vt:lpstr>
      <vt:lpstr>CAPACIDADE DE SER PARTE Início da Personalidade Civil</vt:lpstr>
      <vt:lpstr>PERSONALIDADE JUDICIÁRIA</vt:lpstr>
      <vt:lpstr>PERSONALIDADE JUDICIÁRIA</vt:lpstr>
      <vt:lpstr>PERSONALIDADE JUDICIÁRIA</vt:lpstr>
      <vt:lpstr>CAPACIDADE DE SER PARTE</vt:lpstr>
      <vt:lpstr>PERSONALIDADE JURÍDICA DE ÓRGÃOS</vt:lpstr>
      <vt:lpstr>SOLUÇÃO DEVE EVITAR MESMA PESSOA JURÍDICA EM DOIS PÓLOS</vt:lpstr>
      <vt:lpstr>SOLUÇÃO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296</cp:revision>
  <dcterms:created xsi:type="dcterms:W3CDTF">2011-02-08T02:22:21Z</dcterms:created>
  <dcterms:modified xsi:type="dcterms:W3CDTF">2012-07-27T16:32:13Z</dcterms:modified>
</cp:coreProperties>
</file>