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463" r:id="rId2"/>
    <p:sldId id="464" r:id="rId3"/>
    <p:sldId id="465" r:id="rId4"/>
    <p:sldId id="466" r:id="rId5"/>
    <p:sldId id="467" r:id="rId6"/>
    <p:sldId id="468" r:id="rId7"/>
    <p:sldId id="469" r:id="rId8"/>
    <p:sldId id="470" r:id="rId9"/>
    <p:sldId id="471" r:id="rId10"/>
    <p:sldId id="472" r:id="rId11"/>
    <p:sldId id="473" r:id="rId12"/>
    <p:sldId id="474" r:id="rId13"/>
    <p:sldId id="475" r:id="rId14"/>
    <p:sldId id="476" r:id="rId15"/>
    <p:sldId id="477" r:id="rId16"/>
    <p:sldId id="478" r:id="rId17"/>
    <p:sldId id="479" r:id="rId18"/>
    <p:sldId id="480" r:id="rId19"/>
    <p:sldId id="481" r:id="rId20"/>
    <p:sldId id="482" r:id="rId21"/>
    <p:sldId id="483" r:id="rId22"/>
    <p:sldId id="484" r:id="rId23"/>
    <p:sldId id="486" r:id="rId24"/>
    <p:sldId id="485" r:id="rId25"/>
    <p:sldId id="285" r:id="rId2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E041250-EE3B-4012-81ED-AE0818342715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BE8F3D-21AD-4563-82A2-726048CB34F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upo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orma livr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B5F38DF-3344-421D-A7B6-B70F328E7322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820CFA-C807-4EE5-8726-F09572B8B55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87F18-8412-4FD4-9C92-BA740481A4EF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BBEAF-D800-4AA9-9D92-8EF09AD3C95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00F58-C12A-4CC4-B74F-2EB682CA4A67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8BDBF-0285-43FF-A6AC-050D232CA6F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18027-62B6-4665-8E4F-64672084B9B8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76B48-EC34-4017-AF4B-5EAB6484481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Divisa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014BB1-324A-4B92-8BB7-0DF7652CD1F5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1B9049-986D-4BBB-9A9A-CF47E72FFFF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C71422-95A5-4D67-A0FD-5077BA594750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938048-07C9-4E8B-B76B-C5735D0D0F3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ABC206-3A9D-4503-9684-36A90829193A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20FE54-9D09-4E16-B3C7-06A8DB809F9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A3199F-9022-4EC0-B218-41A739EBD34F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481C77-96F8-40C4-A5A7-F249E07BF83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8FD3C-08D7-4A89-979E-0BDB06AA68AB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F9B90-DCDC-4BC5-8301-2DE4EB7793D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C861B5-3451-43BD-8E32-06ECB80CE06E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F9B8C0-27CB-4E51-A0BE-7841DB178FC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orma livr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Divisa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dirty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028070B-A2C2-49E7-9570-BBE6B9314B3B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525A87-B016-4780-A413-36B7B495502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B2EB544-3212-452C-BE47-4F88E0D7DE14}" type="datetimeFigureOut">
              <a:rPr lang="pt-BR"/>
              <a:pPr>
                <a:defRPr/>
              </a:pPr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0D8CAF9-EE20-4FBC-8A26-DB1B1BBFD21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2" r:id="rId2"/>
    <p:sldLayoutId id="2147483697" r:id="rId3"/>
    <p:sldLayoutId id="2147483698" r:id="rId4"/>
    <p:sldLayoutId id="2147483699" r:id="rId5"/>
    <p:sldLayoutId id="2147483700" r:id="rId6"/>
    <p:sldLayoutId id="2147483693" r:id="rId7"/>
    <p:sldLayoutId id="2147483701" r:id="rId8"/>
    <p:sldLayoutId id="2147483702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 dirty="0" smtClean="0"/>
              <a:t>Disciplina: 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388" y="908050"/>
            <a:ext cx="8715375" cy="4233863"/>
          </a:xfrm>
        </p:spPr>
        <p:txBody>
          <a:bodyPr>
            <a:normAutofit lnSpcReduction="10000"/>
          </a:bodyPr>
          <a:lstStyle/>
          <a:p>
            <a:pPr marR="0" algn="l">
              <a:lnSpc>
                <a:spcPct val="80000"/>
              </a:lnSpc>
            </a:pPr>
            <a:endParaRPr lang="pt-BR" sz="1900" dirty="0" smtClean="0"/>
          </a:p>
          <a:p>
            <a:pPr marR="0" algn="l">
              <a:lnSpc>
                <a:spcPct val="80000"/>
              </a:lnSpc>
            </a:pPr>
            <a:r>
              <a:rPr lang="pt-BR" sz="1900" dirty="0" smtClean="0"/>
              <a:t>AULA 6 – </a:t>
            </a:r>
            <a:r>
              <a:rPr lang="pt-BR" sz="1800" b="1" dirty="0" smtClean="0"/>
              <a:t>ATOS ADMINISTRATIVOS</a:t>
            </a:r>
            <a:endParaRPr lang="pt-BR" sz="2500" dirty="0" smtClean="0"/>
          </a:p>
          <a:p>
            <a:pPr marR="0" algn="l">
              <a:lnSpc>
                <a:spcPct val="80000"/>
              </a:lnSpc>
            </a:pPr>
            <a:endParaRPr lang="pt-BR" sz="2500" dirty="0" smtClean="0"/>
          </a:p>
          <a:p>
            <a:pPr marR="0" algn="l">
              <a:lnSpc>
                <a:spcPct val="80000"/>
              </a:lnSpc>
            </a:pPr>
            <a:r>
              <a:rPr lang="pt-BR" sz="2500" dirty="0" smtClean="0"/>
              <a:t>Prof. </a:t>
            </a:r>
            <a:r>
              <a:rPr lang="pt-BR" sz="2500" dirty="0" err="1" smtClean="0"/>
              <a:t>Msc</a:t>
            </a:r>
            <a:r>
              <a:rPr lang="pt-BR" sz="2500" dirty="0" smtClean="0"/>
              <a:t>. João Paulo Rocha de Miranda</a:t>
            </a:r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Advogado (UFMT) e  </a:t>
            </a:r>
            <a:r>
              <a:rPr lang="pt-BR" sz="1400" dirty="0" err="1" smtClean="0"/>
              <a:t>Zootecnista</a:t>
            </a:r>
            <a:r>
              <a:rPr lang="pt-BR" sz="1400" dirty="0" smtClean="0"/>
              <a:t> (UFSM)</a:t>
            </a:r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Mestre em Direito Agroambiental (UFMT)</a:t>
            </a:r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Especialista em Sociedade e Desenvolvimento Regional (UFMT)</a:t>
            </a:r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Especialista em Direito Ambiental e desenvolvimento Sustentável (FESPMP-MT/UNIC)</a:t>
            </a:r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Membro Comissão Meio Ambiente OAB-MT</a:t>
            </a:r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Membro da Comissão Nacional de Saúde Ambiental do </a:t>
            </a:r>
            <a:r>
              <a:rPr lang="pt-BR" sz="1400" dirty="0" smtClean="0"/>
              <a:t>CFMVZ</a:t>
            </a:r>
          </a:p>
          <a:p>
            <a:pPr marR="0" algn="l">
              <a:lnSpc>
                <a:spcPct val="80000"/>
              </a:lnSpc>
            </a:pPr>
            <a:r>
              <a:rPr lang="pt-BR" sz="1400" smtClean="0"/>
              <a:t>Presidente da Comissão de Saúde Ambiental e Animais Silvestres do CRMV-MT</a:t>
            </a:r>
          </a:p>
          <a:p>
            <a:pPr marR="0" algn="l">
              <a:lnSpc>
                <a:spcPct val="80000"/>
              </a:lnSpc>
            </a:pPr>
            <a:endParaRPr lang="pt-BR" sz="1400" dirty="0" smtClean="0"/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CONTATOS:</a:t>
            </a:r>
          </a:p>
          <a:p>
            <a:pPr marR="0" algn="l">
              <a:lnSpc>
                <a:spcPct val="80000"/>
              </a:lnSpc>
            </a:pPr>
            <a:r>
              <a:rPr lang="pt-BR" sz="1400" dirty="0" err="1" smtClean="0"/>
              <a:t>E-mail</a:t>
            </a:r>
            <a:r>
              <a:rPr lang="pt-BR" sz="1400" dirty="0" smtClean="0"/>
              <a:t>: </a:t>
            </a:r>
            <a:r>
              <a:rPr lang="pt-BR" sz="1400" dirty="0" smtClean="0">
                <a:hlinkClick r:id="rId2"/>
              </a:rPr>
              <a:t>jpr.miranda@gmail.com</a:t>
            </a:r>
            <a:endParaRPr lang="pt-BR" sz="1400" dirty="0" smtClean="0"/>
          </a:p>
          <a:p>
            <a:pPr marR="0" algn="l">
              <a:lnSpc>
                <a:spcPct val="80000"/>
              </a:lnSpc>
            </a:pPr>
            <a:endParaRPr lang="pt-BR" sz="1400" dirty="0" smtClean="0"/>
          </a:p>
          <a:p>
            <a:pPr marR="0" algn="l">
              <a:lnSpc>
                <a:spcPct val="80000"/>
              </a:lnSpc>
            </a:pPr>
            <a:r>
              <a:rPr lang="pt-BR" sz="1400" dirty="0" err="1" smtClean="0"/>
              <a:t>Skype</a:t>
            </a:r>
            <a:r>
              <a:rPr lang="pt-BR" sz="1400" dirty="0" smtClean="0"/>
              <a:t>: </a:t>
            </a:r>
            <a:r>
              <a:rPr lang="pt-BR" sz="1400" dirty="0" err="1" smtClean="0"/>
              <a:t>jpr</a:t>
            </a:r>
            <a:r>
              <a:rPr lang="pt-BR" sz="1400" dirty="0" smtClean="0"/>
              <a:t>.</a:t>
            </a:r>
            <a:r>
              <a:rPr lang="pt-BR" sz="1400" dirty="0" err="1" smtClean="0"/>
              <a:t>miranda</a:t>
            </a:r>
            <a:endParaRPr lang="pt-BR" sz="1400" dirty="0" smtClean="0"/>
          </a:p>
          <a:p>
            <a:pPr marR="0" algn="l">
              <a:lnSpc>
                <a:spcPct val="80000"/>
              </a:lnSpc>
            </a:pPr>
            <a:endParaRPr lang="pt-BR" sz="1400" dirty="0" smtClean="0"/>
          </a:p>
          <a:p>
            <a:pPr marR="0" algn="l">
              <a:lnSpc>
                <a:spcPct val="80000"/>
              </a:lnSpc>
            </a:pPr>
            <a:r>
              <a:rPr lang="pt-BR" sz="1400" dirty="0" smtClean="0"/>
              <a:t>Blog: </a:t>
            </a:r>
            <a:r>
              <a:rPr lang="pt-BR" sz="1400" dirty="0" smtClean="0">
                <a:hlinkClick r:id="rId3"/>
              </a:rPr>
              <a:t>http://professormiranda.blogspot.com/</a:t>
            </a:r>
            <a:endParaRPr lang="pt-BR" sz="1400" dirty="0" smtClean="0"/>
          </a:p>
          <a:p>
            <a:pPr marR="0" algn="l">
              <a:lnSpc>
                <a:spcPct val="80000"/>
              </a:lnSpc>
            </a:pPr>
            <a:endParaRPr lang="pt-BR" sz="1400" dirty="0" smtClean="0"/>
          </a:p>
        </p:txBody>
      </p:sp>
      <p:sp>
        <p:nvSpPr>
          <p:cNvPr id="15364" name="Espaço Reservado para Número de Slide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E905B3-7F8F-4681-927D-267D384181F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/>
          <p:cNvSpPr>
            <a:spLocks noChangeArrowheads="1" noChangeShapeType="1" noTextEdit="1"/>
          </p:cNvSpPr>
          <p:nvPr/>
        </p:nvSpPr>
        <p:spPr bwMode="auto">
          <a:xfrm>
            <a:off x="3895725" y="738188"/>
            <a:ext cx="14382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Visto: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219200" y="1557338"/>
            <a:ext cx="746760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É o </a:t>
            </a:r>
            <a:r>
              <a:rPr lang="pt-BR" sz="2400" b="1" u="sng">
                <a:cs typeface="Times New Roman" pitchFamily="18" charset="0"/>
              </a:rPr>
              <a:t>ato administrativo unilateral</a:t>
            </a:r>
            <a:r>
              <a:rPr lang="pt-BR" sz="2400">
                <a:cs typeface="Times New Roman" pitchFamily="18" charset="0"/>
              </a:rPr>
              <a:t> pelo qual a </a:t>
            </a:r>
            <a:r>
              <a:rPr lang="pt-BR" sz="2400" b="1" u="sng">
                <a:cs typeface="Times New Roman" pitchFamily="18" charset="0"/>
              </a:rPr>
              <a:t>autoridade competente atesta a legitimidade formal de outro ato jurídico</a:t>
            </a:r>
            <a:r>
              <a:rPr lang="pt-BR" sz="2400">
                <a:cs typeface="Times New Roman" pitchFamily="18" charset="0"/>
              </a:rPr>
              <a:t>. </a:t>
            </a:r>
            <a:r>
              <a:rPr lang="pt-BR" sz="2400" b="1" u="sng">
                <a:cs typeface="Times New Roman" pitchFamily="18" charset="0"/>
              </a:rPr>
              <a:t>Não significa concordância com o seu conteúdo</a:t>
            </a:r>
            <a:r>
              <a:rPr lang="pt-BR" sz="2400">
                <a:cs typeface="Times New Roman" pitchFamily="18" charset="0"/>
              </a:rPr>
              <a:t>, razão pela qual é </a:t>
            </a:r>
            <a:r>
              <a:rPr lang="pt-BR" sz="2400" b="1" u="sng">
                <a:cs typeface="Times New Roman" pitchFamily="18" charset="0"/>
              </a:rPr>
              <a:t>incluído entre os atos de conhecimento</a:t>
            </a:r>
            <a:r>
              <a:rPr lang="pt-BR" sz="2400">
                <a:cs typeface="Times New Roman" pitchFamily="18" charset="0"/>
              </a:rPr>
              <a:t>, que são meros atos administrativos e não atos administrativos propriamente ditos, porque </a:t>
            </a:r>
            <a:r>
              <a:rPr lang="pt-BR" sz="2400" b="1" u="sng">
                <a:cs typeface="Times New Roman" pitchFamily="18" charset="0"/>
              </a:rPr>
              <a:t>não encerram manifestações de vontade</a:t>
            </a:r>
            <a:r>
              <a:rPr lang="pt-BR" sz="2400">
                <a:cs typeface="Times New Roman" pitchFamily="18" charset="0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 				         (Fonte: Maria Sylvia)</a:t>
            </a:r>
            <a:endParaRPr lang="pt-BR" sz="2400"/>
          </a:p>
        </p:txBody>
      </p:sp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nimBg="1"/>
      <p:bldP spid="55299" grpId="0" autoUpdateAnimBg="0"/>
      <p:bldP spid="553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464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à forma:</a:t>
            </a:r>
          </a:p>
        </p:txBody>
      </p:sp>
      <p:sp>
        <p:nvSpPr>
          <p:cNvPr id="56323" name="WordArt 3"/>
          <p:cNvSpPr>
            <a:spLocks noChangeArrowheads="1" noChangeShapeType="1" noTextEdit="1"/>
          </p:cNvSpPr>
          <p:nvPr/>
        </p:nvSpPr>
        <p:spPr bwMode="auto">
          <a:xfrm>
            <a:off x="228600" y="533400"/>
            <a:ext cx="1376363" cy="309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Decreto: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79388" y="476250"/>
            <a:ext cx="8736012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300">
                <a:cs typeface="Times New Roman" pitchFamily="18" charset="0"/>
              </a:rPr>
              <a:t>	      É a fórmula segundo a qual os </a:t>
            </a:r>
            <a:r>
              <a:rPr lang="pt-BR" sz="2300" b="1" u="sng">
                <a:cs typeface="Times New Roman" pitchFamily="18" charset="0"/>
              </a:rPr>
              <a:t>chefes dos Poderes Executivos veiculam atos administrativos de suas respectivas competências</a:t>
            </a:r>
            <a:r>
              <a:rPr lang="pt-BR" sz="2300">
                <a:cs typeface="Times New Roman" pitchFamily="18" charset="0"/>
              </a:rPr>
              <a:t>. </a:t>
            </a:r>
            <a:endParaRPr lang="pt-BR" sz="2300"/>
          </a:p>
        </p:txBody>
      </p:sp>
      <p:sp>
        <p:nvSpPr>
          <p:cNvPr id="56325" name="WordArt 5"/>
          <p:cNvSpPr>
            <a:spLocks noChangeArrowheads="1" noChangeShapeType="1" noTextEdit="1"/>
          </p:cNvSpPr>
          <p:nvPr/>
        </p:nvSpPr>
        <p:spPr bwMode="auto">
          <a:xfrm>
            <a:off x="228600" y="1905000"/>
            <a:ext cx="1376363" cy="309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Portaria: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179388" y="1844675"/>
            <a:ext cx="84582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300">
                <a:cs typeface="Times New Roman" pitchFamily="18" charset="0"/>
              </a:rPr>
              <a:t>	      É a fórmula pela qual as </a:t>
            </a:r>
            <a:r>
              <a:rPr lang="pt-BR" sz="2300" b="1" u="sng">
                <a:cs typeface="Times New Roman" pitchFamily="18" charset="0"/>
              </a:rPr>
              <a:t>autoridades de qualquer escalão de comando</a:t>
            </a:r>
            <a:r>
              <a:rPr lang="pt-BR" sz="2300">
                <a:cs typeface="Times New Roman" pitchFamily="18" charset="0"/>
              </a:rPr>
              <a:t>, desde que </a:t>
            </a:r>
            <a:r>
              <a:rPr lang="pt-BR" sz="2300" b="1" u="sng">
                <a:cs typeface="Times New Roman" pitchFamily="18" charset="0"/>
              </a:rPr>
              <a:t>inferiores ao Chefe do Executivo</a:t>
            </a:r>
            <a:r>
              <a:rPr lang="pt-BR" sz="2300">
                <a:cs typeface="Times New Roman" pitchFamily="18" charset="0"/>
              </a:rPr>
              <a:t>, </a:t>
            </a:r>
            <a:r>
              <a:rPr lang="pt-BR" sz="2300" b="1" u="sng">
                <a:cs typeface="Times New Roman" pitchFamily="18" charset="0"/>
              </a:rPr>
              <a:t>expedem orientações gerais ou especiais aos respectivos subordinados</a:t>
            </a:r>
            <a:r>
              <a:rPr lang="pt-BR" sz="2300">
                <a:cs typeface="Times New Roman" pitchFamily="18" charset="0"/>
              </a:rPr>
              <a:t> ou </a:t>
            </a:r>
            <a:r>
              <a:rPr lang="pt-BR" sz="2300" b="1" u="sng">
                <a:cs typeface="Times New Roman" pitchFamily="18" charset="0"/>
              </a:rPr>
              <a:t>designam servidores para o desempenho de certas funções</a:t>
            </a:r>
            <a:r>
              <a:rPr lang="pt-BR" sz="2300">
                <a:cs typeface="Times New Roman" pitchFamily="18" charset="0"/>
              </a:rPr>
              <a:t> ou, ainda, </a:t>
            </a:r>
            <a:r>
              <a:rPr lang="pt-BR" sz="2300" b="1" u="sng">
                <a:cs typeface="Times New Roman" pitchFamily="18" charset="0"/>
              </a:rPr>
              <a:t>determinam a abertura de sindicância e inquérito administrativo</a:t>
            </a:r>
            <a:r>
              <a:rPr lang="pt-BR" sz="2300">
                <a:cs typeface="Times New Roman" pitchFamily="18" charset="0"/>
              </a:rPr>
              <a:t>. </a:t>
            </a:r>
            <a:endParaRPr lang="pt-BR" sz="2300"/>
          </a:p>
        </p:txBody>
      </p:sp>
      <p:sp>
        <p:nvSpPr>
          <p:cNvPr id="56327" name="WordArt 7"/>
          <p:cNvSpPr>
            <a:spLocks noChangeArrowheads="1" noChangeShapeType="1" noTextEdit="1"/>
          </p:cNvSpPr>
          <p:nvPr/>
        </p:nvSpPr>
        <p:spPr bwMode="auto">
          <a:xfrm>
            <a:off x="250825" y="4149725"/>
            <a:ext cx="15621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Resolução:</a:t>
            </a: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0" y="4076700"/>
            <a:ext cx="83820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300">
                <a:cs typeface="Times New Roman" pitchFamily="18" charset="0"/>
              </a:rPr>
              <a:t>		É a fórmula de que se valem os </a:t>
            </a:r>
            <a:r>
              <a:rPr lang="pt-BR" sz="2300" b="1" u="sng">
                <a:cs typeface="Times New Roman" pitchFamily="18" charset="0"/>
              </a:rPr>
              <a:t>órgãos colegiados para manifestar suas deliberações em assuntos da respectiva competência </a:t>
            </a:r>
            <a:r>
              <a:rPr lang="pt-BR" sz="2300">
                <a:cs typeface="Times New Roman" pitchFamily="18" charset="0"/>
              </a:rPr>
              <a:t>ou para </a:t>
            </a:r>
            <a:r>
              <a:rPr lang="pt-BR" sz="2300" b="1" u="sng">
                <a:cs typeface="Times New Roman" pitchFamily="18" charset="0"/>
              </a:rPr>
              <a:t>dispor sobre seu próprio funcionamento.</a:t>
            </a:r>
            <a:r>
              <a:rPr lang="pt-BR" sz="2400" b="1" u="sng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nimBg="1"/>
      <p:bldP spid="56323" grpId="0" animBg="1"/>
      <p:bldP spid="56324" grpId="0" autoUpdateAnimBg="0"/>
      <p:bldP spid="56325" grpId="0" animBg="1"/>
      <p:bldP spid="56326" grpId="0" autoUpdateAnimBg="0"/>
      <p:bldP spid="56327" grpId="0" animBg="1"/>
      <p:bldP spid="5632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/>
          <p:cNvSpPr>
            <a:spLocks noChangeArrowheads="1" noChangeShapeType="1" noTextEdit="1"/>
          </p:cNvSpPr>
          <p:nvPr/>
        </p:nvSpPr>
        <p:spPr bwMode="auto">
          <a:xfrm>
            <a:off x="452438" y="533400"/>
            <a:ext cx="1528762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Circular: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85201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		É a fórmula mediante a qual os </a:t>
            </a:r>
            <a:r>
              <a:rPr lang="pt-BR" sz="2400" b="1" u="sng">
                <a:cs typeface="Times New Roman" pitchFamily="18" charset="0"/>
              </a:rPr>
              <a:t>superiores transmitem ordens uniformes aos respectivos subordinados sobre certo serviço</a:t>
            </a:r>
            <a:r>
              <a:rPr lang="pt-BR" sz="2400">
                <a:cs typeface="Times New Roman" pitchFamily="18" charset="0"/>
              </a:rPr>
              <a:t>. </a:t>
            </a:r>
            <a:endParaRPr lang="pt-BR" sz="2400"/>
          </a:p>
        </p:txBody>
      </p:sp>
      <p:sp>
        <p:nvSpPr>
          <p:cNvPr id="57348" name="WordArt 4"/>
          <p:cNvSpPr>
            <a:spLocks noChangeArrowheads="1" noChangeShapeType="1" noTextEdit="1"/>
          </p:cNvSpPr>
          <p:nvPr/>
        </p:nvSpPr>
        <p:spPr bwMode="auto">
          <a:xfrm>
            <a:off x="539750" y="1916113"/>
            <a:ext cx="173831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Despacho: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85232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		É a fórmula com a qual a </a:t>
            </a:r>
            <a:r>
              <a:rPr lang="pt-BR" sz="2400" b="1" u="sng">
                <a:cs typeface="Times New Roman" pitchFamily="18" charset="0"/>
              </a:rPr>
              <a:t>autoridade administrativa manifesta decisões finais e interlocutórias em processos submetidos à sua apreciação</a:t>
            </a:r>
            <a:r>
              <a:rPr lang="pt-BR" sz="2400">
                <a:cs typeface="Times New Roman" pitchFamily="18" charset="0"/>
              </a:rPr>
              <a:t>.</a:t>
            </a:r>
            <a:r>
              <a:rPr lang="pt-BR" sz="2300"/>
              <a:t> </a:t>
            </a:r>
          </a:p>
        </p:txBody>
      </p:sp>
      <p:sp>
        <p:nvSpPr>
          <p:cNvPr id="57350" name="WordArt 6"/>
          <p:cNvSpPr>
            <a:spLocks noChangeArrowheads="1" noChangeShapeType="1" noTextEdit="1"/>
          </p:cNvSpPr>
          <p:nvPr/>
        </p:nvSpPr>
        <p:spPr bwMode="auto">
          <a:xfrm>
            <a:off x="539750" y="3357563"/>
            <a:ext cx="1255713" cy="309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Alvará: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468313" y="3284538"/>
            <a:ext cx="83581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	     É a fórmula segundo a qual a </a:t>
            </a:r>
            <a:r>
              <a:rPr lang="pt-BR" sz="2400" b="1" u="sng">
                <a:cs typeface="Times New Roman" pitchFamily="18" charset="0"/>
              </a:rPr>
              <a:t>Administração Pública expede autorização e licença para a prática de ato ou para o exercício de certa atividade material</a:t>
            </a:r>
            <a:r>
              <a:rPr lang="pt-BR" sz="2400">
                <a:cs typeface="Times New Roman" pitchFamily="18" charset="0"/>
              </a:rPr>
              <a:t>. </a:t>
            </a:r>
          </a:p>
        </p:txBody>
      </p:sp>
      <p:sp>
        <p:nvSpPr>
          <p:cNvPr id="57352" name="WordArt 8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464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à forma: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7" grpId="0" autoUpdateAnimBg="0"/>
      <p:bldP spid="57348" grpId="0" animBg="1"/>
      <p:bldP spid="57349" grpId="0" autoUpdateAnimBg="0"/>
      <p:bldP spid="57350" grpId="0" animBg="1"/>
      <p:bldP spid="57351" grpId="0" autoUpdateAnimBg="0"/>
      <p:bldP spid="573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/>
          <p:cNvSpPr>
            <a:spLocks noChangeArrowheads="1" noChangeShapeType="1" noTextEdit="1"/>
          </p:cNvSpPr>
          <p:nvPr/>
        </p:nvSpPr>
        <p:spPr bwMode="auto">
          <a:xfrm>
            <a:off x="304800" y="533400"/>
            <a:ext cx="1376363" cy="309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Aviso: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28600" y="914400"/>
            <a:ext cx="86106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É a fórmula utilizada pelos </a:t>
            </a:r>
            <a:r>
              <a:rPr lang="pt-BR" sz="2200" b="1" u="sng">
                <a:cs typeface="Times New Roman" pitchFamily="18" charset="0"/>
              </a:rPr>
              <a:t>Ministros, notadamente os militares, para prescreverem orientações aos respectivos subordinados sobre assuntos de seus Ministérios</a:t>
            </a:r>
            <a:r>
              <a:rPr lang="pt-BR" sz="2200">
                <a:cs typeface="Times New Roman" pitchFamily="18" charset="0"/>
              </a:rPr>
              <a:t>.</a:t>
            </a:r>
            <a:r>
              <a:rPr lang="pt-BR" sz="2300">
                <a:cs typeface="Times New Roman" pitchFamily="18" charset="0"/>
              </a:rPr>
              <a:t> </a:t>
            </a:r>
          </a:p>
        </p:txBody>
      </p:sp>
      <p:sp>
        <p:nvSpPr>
          <p:cNvPr id="58372" name="WordArt 4"/>
          <p:cNvSpPr>
            <a:spLocks noChangeArrowheads="1" noChangeShapeType="1" noTextEdit="1"/>
          </p:cNvSpPr>
          <p:nvPr/>
        </p:nvSpPr>
        <p:spPr bwMode="auto">
          <a:xfrm>
            <a:off x="304800" y="2209800"/>
            <a:ext cx="3733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Ordem de Serviço: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250825" y="2276475"/>
            <a:ext cx="84582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				   É a fórmula com que os </a:t>
            </a:r>
            <a:r>
              <a:rPr lang="pt-BR" sz="2200" b="1" u="sng">
                <a:cs typeface="Times New Roman" pitchFamily="18" charset="0"/>
              </a:rPr>
              <a:t>superiores transmitem, aos respectivos subordinados, a maneira de ser conduzido certo e determinado serviço, no que respeita aos aspectos administrativos e técnicos</a:t>
            </a:r>
            <a:r>
              <a:rPr lang="pt-BR" sz="2200">
                <a:cs typeface="Times New Roman" pitchFamily="18" charset="0"/>
              </a:rPr>
              <a:t>.</a:t>
            </a:r>
            <a:r>
              <a:rPr lang="pt-BR" sz="2400">
                <a:cs typeface="Times New Roman" pitchFamily="18" charset="0"/>
              </a:rPr>
              <a:t> </a:t>
            </a:r>
          </a:p>
        </p:txBody>
      </p:sp>
      <p:sp>
        <p:nvSpPr>
          <p:cNvPr id="58374" name="WordArt 6"/>
          <p:cNvSpPr>
            <a:spLocks noChangeArrowheads="1" noChangeShapeType="1" noTextEdit="1"/>
          </p:cNvSpPr>
          <p:nvPr/>
        </p:nvSpPr>
        <p:spPr bwMode="auto">
          <a:xfrm>
            <a:off x="304800" y="4038600"/>
            <a:ext cx="1600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Ofício: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04800" y="4005263"/>
            <a:ext cx="83058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		É a fórmula com que os </a:t>
            </a:r>
            <a:r>
              <a:rPr lang="pt-BR" sz="2200" b="1" u="sng">
                <a:cs typeface="Times New Roman" pitchFamily="18" charset="0"/>
              </a:rPr>
              <a:t>agentes públicos procedem às necessárias comunicações de caráter administrativo ou social</a:t>
            </a:r>
            <a:r>
              <a:rPr lang="pt-BR" sz="2200">
                <a:cs typeface="Times New Roman" pitchFamily="18" charset="0"/>
              </a:rPr>
              <a:t>. </a:t>
            </a:r>
            <a:endParaRPr lang="pt-BR" sz="2200"/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304800" y="5410200"/>
            <a:ext cx="22860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Instrução: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04800" y="5715000"/>
            <a:ext cx="85344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É a fórmula mediante a qual os </a:t>
            </a:r>
            <a:r>
              <a:rPr lang="pt-BR" sz="2200" b="1" u="sng">
                <a:cs typeface="Times New Roman" pitchFamily="18" charset="0"/>
              </a:rPr>
              <a:t>superiores expedem normas gerais</a:t>
            </a:r>
            <a:r>
              <a:rPr lang="pt-BR" sz="2200">
                <a:cs typeface="Times New Roman" pitchFamily="18" charset="0"/>
              </a:rPr>
              <a:t>, de caráter interno, que </a:t>
            </a:r>
            <a:r>
              <a:rPr lang="pt-BR" sz="2200" b="1" u="sng">
                <a:cs typeface="Times New Roman" pitchFamily="18" charset="0"/>
              </a:rPr>
              <a:t>prescrevem o modo de atuação dos subordinados em relação a certo serviço</a:t>
            </a:r>
            <a:r>
              <a:rPr lang="pt-BR" sz="2200">
                <a:cs typeface="Times New Roman" pitchFamily="18" charset="0"/>
              </a:rPr>
              <a:t>.</a:t>
            </a:r>
            <a:r>
              <a:rPr lang="pt-BR" sz="2200"/>
              <a:t> </a:t>
            </a:r>
          </a:p>
        </p:txBody>
      </p:sp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8229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à forma, podemos ainda citar: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58371" grpId="0" autoUpdateAnimBg="0"/>
      <p:bldP spid="58372" grpId="0" animBg="1"/>
      <p:bldP spid="58373" grpId="0" autoUpdateAnimBg="0"/>
      <p:bldP spid="58374" grpId="0" animBg="1"/>
      <p:bldP spid="58375" grpId="0" autoUpdateAnimBg="0"/>
      <p:bldP spid="58376" grpId="0" animBg="1"/>
      <p:bldP spid="58377" grpId="0" autoUpdateAnimBg="0"/>
      <p:bldP spid="583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8610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800" kern="10" spc="560">
                <a:ln w="9525">
                  <a:noFill/>
                  <a:round/>
                  <a:headEnd/>
                  <a:tailEnd/>
                </a:ln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Formas de extinção dos Atos Administrativos:</a:t>
            </a:r>
          </a:p>
        </p:txBody>
      </p:sp>
      <p:sp>
        <p:nvSpPr>
          <p:cNvPr id="59395" name="WordArt 3"/>
          <p:cNvSpPr>
            <a:spLocks noChangeArrowheads="1" noChangeShapeType="1" noTextEdit="1"/>
          </p:cNvSpPr>
          <p:nvPr/>
        </p:nvSpPr>
        <p:spPr bwMode="auto">
          <a:xfrm>
            <a:off x="304800" y="990600"/>
            <a:ext cx="58293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1. Um ato eficaz extingue-se por: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8305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  <a:cs typeface="Times New Roman" pitchFamily="18" charset="0"/>
              </a:rPr>
              <a:t>    1.1. Cumprimento de seus efeitos</a:t>
            </a:r>
          </a:p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  <a:cs typeface="Times New Roman" pitchFamily="18" charset="0"/>
              </a:rPr>
              <a:t>    1.2. Desaparecimento do sujeito ou objeto</a:t>
            </a:r>
          </a:p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  <a:cs typeface="Times New Roman" pitchFamily="18" charset="0"/>
              </a:rPr>
              <a:t>    1.3. Retirada</a:t>
            </a:r>
          </a:p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  <a:cs typeface="Times New Roman" pitchFamily="18" charset="0"/>
              </a:rPr>
              <a:t>    1.4. Renúncia</a:t>
            </a:r>
            <a:r>
              <a:rPr lang="pt-BR" sz="2400">
                <a:latin typeface="Times New Roman" pitchFamily="18" charset="0"/>
              </a:rPr>
              <a:t> </a:t>
            </a:r>
          </a:p>
        </p:txBody>
      </p:sp>
      <p:sp>
        <p:nvSpPr>
          <p:cNvPr id="59397" name="WordArt 5"/>
          <p:cNvSpPr>
            <a:spLocks noChangeArrowheads="1" noChangeShapeType="1" noTextEdit="1"/>
          </p:cNvSpPr>
          <p:nvPr/>
        </p:nvSpPr>
        <p:spPr bwMode="auto">
          <a:xfrm>
            <a:off x="304800" y="4267200"/>
            <a:ext cx="7467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2. Um ato ainda não eficaz extingue-se por:</a:t>
            </a: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381000" y="4876800"/>
            <a:ext cx="4572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  <a:cs typeface="Times New Roman" pitchFamily="18" charset="0"/>
              </a:rPr>
              <a:t>      2.1. Mera retirada</a:t>
            </a:r>
          </a:p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  <a:cs typeface="Times New Roman" pitchFamily="18" charset="0"/>
              </a:rPr>
              <a:t>      2.2. Recusa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5791200" y="6172200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Fonte: Celso Antônio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395" grpId="0" animBg="1"/>
      <p:bldP spid="59396" grpId="0" autoUpdateAnimBg="0"/>
      <p:bldP spid="59397" grpId="0" animBg="1"/>
      <p:bldP spid="59398" grpId="0" autoUpdateAnimBg="0"/>
      <p:bldP spid="5939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58293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1. Um ato eficaz extingue-se por: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1.1. Cumprimento de seus efeitos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23850" y="1628775"/>
            <a:ext cx="821055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 i="1">
                <a:latin typeface="Times New Roman" pitchFamily="18" charset="0"/>
              </a:rPr>
              <a:t>1.1.1. Esgotamento do conteúdo jurídico:</a:t>
            </a: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pt-BR" sz="2400" i="1">
                <a:latin typeface="Times New Roman" pitchFamily="18" charset="0"/>
              </a:rPr>
              <a:t>1.1.2. Execução material:</a:t>
            </a: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pt-BR" sz="2400" i="1">
                <a:latin typeface="Times New Roman" pitchFamily="18" charset="0"/>
              </a:rPr>
              <a:t>1.1.3. Implemento de condição resolutiva ou termo final: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468313" y="2133600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</a:rPr>
              <a:t>Fluência de seus efeitos ao longo do prazo previsto para ocorrerem.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468313" y="3789363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</a:rPr>
              <a:t>Quando a providência objetivada pelo ato é alcançada materialmente.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539750" y="5876925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</a:rPr>
              <a:t>Quando ocorrer a condição (evento futuro e incerto) ou o termo (evento futuro e certo).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  <p:bldP spid="60419" grpId="0" autoUpdateAnimBg="0"/>
      <p:bldP spid="60420" grpId="0" autoUpdateAnimBg="0"/>
      <p:bldP spid="60421" grpId="0" autoUpdateAnimBg="0"/>
      <p:bldP spid="60422" grpId="0" autoUpdateAnimBg="0"/>
      <p:bldP spid="6042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58293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1. Um ato eficaz extingue-se por: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1.2. Desaparecimento do Sujeito ou Objeto: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762000" y="1905000"/>
            <a:ext cx="7696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 i="1">
                <a:latin typeface="Times New Roman" pitchFamily="18" charset="0"/>
              </a:rPr>
              <a:t>1.2.1. Desaparecimento do Sujeito: </a:t>
            </a: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BR" sz="2400" i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pt-BR" sz="2400" i="1">
                <a:latin typeface="Times New Roman" pitchFamily="18" charset="0"/>
              </a:rPr>
              <a:t>1.2.2. Desaparecimento do Objeto: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914400" y="2514600"/>
            <a:ext cx="769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  <a:cs typeface="Times New Roman" pitchFamily="18" charset="0"/>
              </a:rPr>
              <a:t>Quando ocorre a morte do beneficiário nos atos personalíssimos (</a:t>
            </a:r>
            <a:r>
              <a:rPr lang="pt-BR" sz="2400" b="1" i="1">
                <a:latin typeface="Times New Roman" pitchFamily="18" charset="0"/>
                <a:cs typeface="Times New Roman" pitchFamily="18" charset="0"/>
              </a:rPr>
              <a:t>intuitu personae</a:t>
            </a:r>
            <a:r>
              <a:rPr lang="pt-BR" sz="2400" b="1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pt-BR" sz="2400">
                <a:latin typeface="Times New Roman" pitchFamily="18" charset="0"/>
              </a:rPr>
              <a:t> 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914400" y="47244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</a:rPr>
              <a:t>Quando o objeto da relação jurídica constituída pelo ato desaparece.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nimBg="1"/>
      <p:bldP spid="61443" grpId="0" autoUpdateAnimBg="0"/>
      <p:bldP spid="61444" grpId="0" autoUpdateAnimBg="0"/>
      <p:bldP spid="61445" grpId="0" autoUpdateAnimBg="0"/>
      <p:bldP spid="6144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2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58293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1. Um ato eficaz extingue-se por: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0" y="685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1.3. Retirada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0" y="1279525"/>
            <a:ext cx="8229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15000"/>
              </a:spcBef>
            </a:pPr>
            <a:r>
              <a:rPr lang="pt-BR" sz="2100" i="1">
                <a:latin typeface="Times New Roman" pitchFamily="18" charset="0"/>
              </a:rPr>
              <a:t>1.3.1. Retirada do ato por razões de conveniência e oportunidade:</a:t>
            </a:r>
          </a:p>
          <a:p>
            <a:pPr algn="just">
              <a:spcBef>
                <a:spcPct val="15000"/>
              </a:spcBef>
            </a:pPr>
            <a:endParaRPr lang="pt-BR" sz="2100" i="1">
              <a:latin typeface="Times New Roman" pitchFamily="18" charset="0"/>
            </a:endParaRPr>
          </a:p>
          <a:p>
            <a:pPr algn="just">
              <a:spcBef>
                <a:spcPct val="15000"/>
              </a:spcBef>
            </a:pPr>
            <a:r>
              <a:rPr lang="pt-BR" sz="2100" i="1">
                <a:latin typeface="Times New Roman" pitchFamily="18" charset="0"/>
              </a:rPr>
              <a:t>1.3.2. Retirada do ato praticado em desconformidade com a ordem jurídica:		   = </a:t>
            </a:r>
            <a:r>
              <a:rPr lang="pt-BR" sz="2100" b="1" i="1">
                <a:latin typeface="Times New Roman" pitchFamily="18" charset="0"/>
              </a:rPr>
              <a:t>ANULAÇÃO</a:t>
            </a:r>
          </a:p>
          <a:p>
            <a:pPr algn="just">
              <a:spcBef>
                <a:spcPct val="15000"/>
              </a:spcBef>
            </a:pPr>
            <a:endParaRPr lang="pt-BR" sz="2100" b="1" i="1">
              <a:latin typeface="Times New Roman" pitchFamily="18" charset="0"/>
            </a:endParaRPr>
          </a:p>
          <a:p>
            <a:pPr algn="just">
              <a:spcBef>
                <a:spcPct val="15000"/>
              </a:spcBef>
            </a:pPr>
            <a:r>
              <a:rPr lang="pt-BR" sz="2100" i="1">
                <a:latin typeface="Times New Roman" pitchFamily="18" charset="0"/>
              </a:rPr>
              <a:t>1.3.3. Retirada do ato por descumprimento de condições essenciais por parte do destinatário:</a:t>
            </a:r>
          </a:p>
          <a:p>
            <a:pPr algn="just">
              <a:spcBef>
                <a:spcPct val="15000"/>
              </a:spcBef>
            </a:pPr>
            <a:endParaRPr lang="pt-BR" sz="2100" i="1">
              <a:latin typeface="Times New Roman" pitchFamily="18" charset="0"/>
            </a:endParaRPr>
          </a:p>
          <a:p>
            <a:pPr algn="just">
              <a:spcBef>
                <a:spcPct val="15000"/>
              </a:spcBef>
            </a:pPr>
            <a:r>
              <a:rPr lang="pt-BR" sz="2100" i="1">
                <a:latin typeface="Times New Roman" pitchFamily="18" charset="0"/>
              </a:rPr>
              <a:t>1.3.4. Retirada do ato porque sobreveio norma jurídica que tornou inadmissível a situação dantes permitida pelo Direito e outorgada pelo ato precedente:</a:t>
            </a:r>
          </a:p>
          <a:p>
            <a:pPr algn="just">
              <a:spcBef>
                <a:spcPct val="15000"/>
              </a:spcBef>
            </a:pPr>
            <a:endParaRPr lang="pt-BR" sz="2100" i="1">
              <a:latin typeface="Times New Roman" pitchFamily="18" charset="0"/>
            </a:endParaRPr>
          </a:p>
          <a:p>
            <a:pPr algn="just">
              <a:spcBef>
                <a:spcPct val="15000"/>
              </a:spcBef>
            </a:pPr>
            <a:r>
              <a:rPr lang="pt-BR" sz="2100" i="1">
                <a:latin typeface="Times New Roman" pitchFamily="18" charset="0"/>
              </a:rPr>
              <a:t>1.3.5. Retirada do ato porque foi emitido ato diverso e de efeitos contrários: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7239000" y="1279525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REVOGAÇÃO</a:t>
            </a: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1087438" y="2362200"/>
            <a:ext cx="2036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INVALIDAÇÃO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2378075" y="3429000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CASSAÇÃO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1295400" y="4800600"/>
            <a:ext cx="1925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CADUCIDADE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1219200" y="5867400"/>
            <a:ext cx="2444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CONTRAPOSIÇÃO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/>
      <p:bldP spid="62467" grpId="0" autoUpdateAnimBg="0"/>
      <p:bldP spid="62468" grpId="0" autoUpdateAnimBg="0"/>
      <p:bldP spid="62469" grpId="0" autoUpdateAnimBg="0"/>
      <p:bldP spid="62470" grpId="0" autoUpdateAnimBg="0"/>
      <p:bldP spid="62471" grpId="0" autoUpdateAnimBg="0"/>
      <p:bldP spid="62472" grpId="0" autoUpdateAnimBg="0"/>
      <p:bldP spid="6247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/>
          <p:cNvSpPr>
            <a:spLocks noChangeArrowheads="1" noChangeShapeType="1" noTextEdit="1"/>
          </p:cNvSpPr>
          <p:nvPr/>
        </p:nvSpPr>
        <p:spPr bwMode="auto">
          <a:xfrm>
            <a:off x="228600" y="381000"/>
            <a:ext cx="58293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1. Um ato eficaz extingue-se por: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762000" y="1998663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1.4. Renúncia: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066800" y="2913063"/>
            <a:ext cx="769620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  <a:cs typeface="Times New Roman" pitchFamily="18" charset="0"/>
              </a:rPr>
              <a:t>Extinção dos efeitos do ato ante a rejeição pelo beneficiário de uma situação jurídica favorável de que desfrutava em conseqüência daquele ato.</a:t>
            </a:r>
          </a:p>
          <a:p>
            <a:pPr>
              <a:spcBef>
                <a:spcPct val="50000"/>
              </a:spcBef>
            </a:pPr>
            <a:endParaRPr lang="pt-BR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/>
      <p:bldP spid="63491" grpId="0" autoUpdateAnimBg="0"/>
      <p:bldP spid="6349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WordArt 2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7467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2. Um ato ainda não eficaz extingue-se por: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2.1. Mera Retirada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1219200" y="2133600"/>
            <a:ext cx="7467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  <a:cs typeface="Times New Roman" pitchFamily="18" charset="0"/>
              </a:rPr>
              <a:t>Extinção de um ato ineficaz, através de outro ato, em razão de mérito ou legalidade. Distingue-se da revogação e invalidação porque não possui efeitos a serem preservados ou desfeitos.</a:t>
            </a:r>
            <a:r>
              <a:rPr lang="pt-BR" sz="24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nimBg="1"/>
      <p:bldP spid="64515" grpId="0" autoUpdateAnimBg="0"/>
      <p:bldP spid="6451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8686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 spc="72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Atos administrativos em espécie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28600" y="14478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cs typeface="Times New Roman" pitchFamily="18" charset="0"/>
              </a:rPr>
              <a:t>A partir disso, MARIA SYLVIA ZANELLA DI PIETRO divide os atos administrativos em duas categorias:</a:t>
            </a:r>
            <a:r>
              <a:rPr lang="pt-BR" sz="2400" b="1"/>
              <a:t> 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539750" y="256540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/>
              <a:t>Quanto ao conteúdo: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539750" y="3860800"/>
            <a:ext cx="2143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/>
              <a:t>Quanto à forma: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555875" y="386080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>
                <a:cs typeface="Times New Roman" pitchFamily="18" charset="0"/>
              </a:rPr>
              <a:t>decreto, portaria, resolução, circular, despacho e alvará.</a:t>
            </a:r>
            <a:r>
              <a:rPr lang="pt-BR" sz="2000"/>
              <a:t> 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200400" y="2565400"/>
            <a:ext cx="59436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000">
                <a:solidFill>
                  <a:schemeClr val="accent2"/>
                </a:solidFill>
                <a:cs typeface="Times New Roman" pitchFamily="18" charset="0"/>
              </a:rPr>
              <a:t>autorização, licença, admissão, permissão,</a:t>
            </a:r>
            <a:r>
              <a:rPr lang="pt-BR" sz="2000">
                <a:cs typeface="Times New Roman" pitchFamily="18" charset="0"/>
              </a:rPr>
              <a:t> </a:t>
            </a:r>
            <a:r>
              <a:rPr lang="pt-BR" sz="2000">
                <a:solidFill>
                  <a:srgbClr val="FF0000"/>
                </a:solidFill>
                <a:cs typeface="Times New Roman" pitchFamily="18" charset="0"/>
              </a:rPr>
              <a:t>aprovação, homologação</a:t>
            </a:r>
            <a:r>
              <a:rPr lang="pt-BR" sz="2000">
                <a:cs typeface="Times New Roman" pitchFamily="18" charset="0"/>
              </a:rPr>
              <a:t>, </a:t>
            </a:r>
            <a:r>
              <a:rPr lang="pt-BR" sz="2000">
                <a:solidFill>
                  <a:srgbClr val="FF9933"/>
                </a:solidFill>
                <a:cs typeface="Times New Roman" pitchFamily="18" charset="0"/>
              </a:rPr>
              <a:t>parecer e visto</a:t>
            </a:r>
            <a:r>
              <a:rPr lang="pt-BR" sz="200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pt-BR" sz="2000"/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0" y="2636838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0" y="393382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7" grpId="0" autoUpdateAnimBg="0"/>
      <p:bldP spid="47108" grpId="0" autoUpdateAnimBg="0"/>
      <p:bldP spid="47109" grpId="0" autoUpdateAnimBg="0"/>
      <p:bldP spid="47110" grpId="0" autoUpdateAnimBg="0"/>
      <p:bldP spid="47111" grpId="0" autoUpdateAnimBg="0"/>
      <p:bldP spid="47112" grpId="0" animBg="1"/>
      <p:bldP spid="471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2"/>
          <p:cNvSpPr>
            <a:spLocks noChangeArrowheads="1" noChangeShapeType="1" noTextEdit="1"/>
          </p:cNvSpPr>
          <p:nvPr/>
        </p:nvSpPr>
        <p:spPr bwMode="auto">
          <a:xfrm>
            <a:off x="304800" y="381000"/>
            <a:ext cx="7467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2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2. Um ato ainda não eficaz extingue-se por: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990600" y="12954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2.2. Recusa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219200" y="2286000"/>
            <a:ext cx="7086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  <a:cs typeface="Times New Roman" pitchFamily="18" charset="0"/>
              </a:rPr>
              <a:t>Sendo a aceitação pelo beneficiário um requisito, havendo a recusa por parte deste o ato se extingue antes mesmo de ser eficaz.</a:t>
            </a:r>
            <a:r>
              <a:rPr lang="pt-BR" sz="24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nimBg="1"/>
      <p:bldP spid="65539" grpId="0" autoUpdateAnimBg="0"/>
      <p:bldP spid="655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auto">
          <a:xfrm>
            <a:off x="228600" y="152400"/>
            <a:ext cx="8686800" cy="990600"/>
          </a:xfrm>
          <a:prstGeom prst="horizontalScroll">
            <a:avLst>
              <a:gd name="adj" fmla="val 12500"/>
            </a:avLst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REVOGAÇÃO E INVALIDAÇÃO DO ATO ADMINISTRATIVO</a:t>
            </a: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auto">
          <a:xfrm>
            <a:off x="304800" y="2133600"/>
            <a:ext cx="2743200" cy="1524000"/>
          </a:xfrm>
          <a:prstGeom prst="rightArrowCallout">
            <a:avLst>
              <a:gd name="adj1" fmla="val 25000"/>
              <a:gd name="adj2" fmla="val 25000"/>
              <a:gd name="adj3" fmla="val 30000"/>
              <a:gd name="adj4" fmla="val 66667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>
                <a:latin typeface="Times New Roman" pitchFamily="18" charset="0"/>
              </a:rPr>
              <a:t>Súmula </a:t>
            </a:r>
          </a:p>
          <a:p>
            <a:pPr algn="ctr"/>
            <a:r>
              <a:rPr lang="pt-BR" sz="2400">
                <a:latin typeface="Times New Roman" pitchFamily="18" charset="0"/>
              </a:rPr>
              <a:t>437 do STF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124200" y="2590800"/>
            <a:ext cx="5562600" cy="301307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  <a:cs typeface="Times New Roman" pitchFamily="18" charset="0"/>
              </a:rPr>
              <a:t>a Administração pode anular seus próprios atos, quando eivados de vícios que os tornem ilegais, porque deles não se originam direitos; ou revogá-los, por motivo de conveniência ou oportunidade, respeitados os direitos adquiridos, e ressalvada, em todos os casos, a apreciação judicial.</a:t>
            </a:r>
            <a:r>
              <a:rPr lang="pt-BR" sz="2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 autoUpdateAnimBg="0"/>
      <p:bldP spid="66563" grpId="0" animBg="1" autoUpdateAnimBg="0"/>
      <p:bldP spid="66564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horizontalScroll">
            <a:avLst>
              <a:gd name="adj" fmla="val 12500"/>
            </a:avLst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Lei n. 9784 de 1999 (</a:t>
            </a:r>
            <a:r>
              <a:rPr lang="pt-BR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LEI DO PROCESSO ADMINISTRATIVO FEDERAL</a:t>
            </a:r>
            <a:r>
              <a:rPr lang="pt-BR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)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8534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DA ANULAÇÃO, REVOGAÇÃO E CONVALIDAÇÃO</a:t>
            </a:r>
            <a:endParaRPr lang="pt-BR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        </a:t>
            </a: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Art. 53. A Administração deve anular seus próprios atos, quando eivados de vício de legalidade, e pode revogá-los por motivo de conveniência ou oportunidade, respeitados os direitos adquiridos.</a:t>
            </a:r>
            <a:endParaRPr lang="pt-BR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    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 autoUpdateAnimBg="0"/>
      <p:bldP spid="6758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horizontalScroll">
            <a:avLst>
              <a:gd name="adj" fmla="val 12500"/>
            </a:avLst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Lei n. 9784 de 1999 (</a:t>
            </a:r>
            <a:r>
              <a:rPr lang="pt-BR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LEI DO PROCESSO ADMINISTRATIVO FEDERAL</a:t>
            </a:r>
            <a:r>
              <a:rPr lang="pt-BR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)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04800" y="981075"/>
            <a:ext cx="85344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DA ANULAÇÃO, REVOGAÇÃO E CONVALIDAÇÃO</a:t>
            </a:r>
            <a:endParaRPr lang="pt-BR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        Art. 54. O direito da Administração de anular os atos administrativos de que decorram efeitos favoráveis para os destinatários decai em cinco anos, contados da data em que foram praticados, salvo comprovada má-fé.</a:t>
            </a:r>
            <a:endParaRPr lang="pt-BR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        § 1</a:t>
            </a:r>
            <a:r>
              <a:rPr lang="pt-BR" sz="2000" u="sng" baseline="30000">
                <a:latin typeface="Times New Roman" pitchFamily="18" charset="0"/>
              </a:rPr>
              <a:t>o</a:t>
            </a:r>
            <a:r>
              <a:rPr lang="pt-BR" sz="2000">
                <a:latin typeface="Times New Roman" pitchFamily="18" charset="0"/>
              </a:rPr>
              <a:t> No caso de efeitos patrimoniais contínuos, o prazo de decadência contar-se-á da percepção do primeiro pagamento.</a:t>
            </a:r>
            <a:endParaRPr lang="pt-BR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        § 2</a:t>
            </a:r>
            <a:r>
              <a:rPr lang="pt-BR" sz="2000" u="sng" baseline="30000">
                <a:latin typeface="Times New Roman" pitchFamily="18" charset="0"/>
              </a:rPr>
              <a:t>o</a:t>
            </a:r>
            <a:r>
              <a:rPr lang="pt-BR" sz="2000">
                <a:latin typeface="Times New Roman" pitchFamily="18" charset="0"/>
              </a:rPr>
              <a:t> Considera-se exercício do direito de anular qualquer medida de autoridade administrativa que importe impugnação à validade do ato.</a:t>
            </a:r>
            <a:endParaRPr lang="pt-BR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000">
                <a:latin typeface="Times New Roman" pitchFamily="18" charset="0"/>
              </a:rPr>
              <a:t>        Art. 55. Em decisão na qual se evidencie não acarretarem lesão ao interesse público nem prejuízo a terceiros, os atos que apresentarem defeitos sanáveis poderão ser convalidados pela própria Administração.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nimBg="1" autoUpdateAnimBg="0"/>
      <p:bldP spid="6963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ChangeArrowheads="1"/>
          </p:cNvSpPr>
          <p:nvPr/>
        </p:nvSpPr>
        <p:spPr bwMode="auto">
          <a:xfrm>
            <a:off x="228600" y="2133600"/>
            <a:ext cx="4495800" cy="2133600"/>
          </a:xfrm>
          <a:prstGeom prst="rightArrowCallout">
            <a:avLst>
              <a:gd name="adj1" fmla="val 25000"/>
              <a:gd name="adj2" fmla="val 25000"/>
              <a:gd name="adj3" fmla="val 35119"/>
              <a:gd name="adj4" fmla="val 66667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latin typeface="Times New Roman" pitchFamily="18" charset="0"/>
              </a:rPr>
              <a:t>Os diferentes Graus </a:t>
            </a:r>
          </a:p>
          <a:p>
            <a:pPr algn="ctr"/>
            <a:r>
              <a:rPr lang="pt-BR" sz="2400" b="1">
                <a:latin typeface="Times New Roman" pitchFamily="18" charset="0"/>
              </a:rPr>
              <a:t>de invalidade</a:t>
            </a:r>
          </a:p>
          <a:p>
            <a:pPr algn="ctr"/>
            <a:r>
              <a:rPr lang="pt-BR" sz="2400" b="1">
                <a:latin typeface="Times New Roman" pitchFamily="18" charset="0"/>
              </a:rPr>
              <a:t>(Marçal Justen)</a:t>
            </a:r>
          </a:p>
        </p:txBody>
      </p:sp>
      <p:sp>
        <p:nvSpPr>
          <p:cNvPr id="68611" name="AutoShape 3"/>
          <p:cNvSpPr>
            <a:spLocks noChangeArrowheads="1"/>
          </p:cNvSpPr>
          <p:nvPr/>
        </p:nvSpPr>
        <p:spPr bwMode="auto">
          <a:xfrm>
            <a:off x="4800600" y="12192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334000" y="1143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Irregularidade irrelevante</a:t>
            </a:r>
          </a:p>
        </p:txBody>
      </p:sp>
      <p:sp>
        <p:nvSpPr>
          <p:cNvPr id="68613" name="AutoShape 5"/>
          <p:cNvSpPr>
            <a:spLocks noChangeArrowheads="1"/>
          </p:cNvSpPr>
          <p:nvPr/>
        </p:nvSpPr>
        <p:spPr bwMode="auto">
          <a:xfrm>
            <a:off x="4800600" y="24384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5334000" y="23622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Irregularidade suprimível</a:t>
            </a:r>
          </a:p>
        </p:txBody>
      </p:sp>
      <p:sp>
        <p:nvSpPr>
          <p:cNvPr id="68615" name="AutoShape 7"/>
          <p:cNvSpPr>
            <a:spLocks noChangeArrowheads="1"/>
          </p:cNvSpPr>
          <p:nvPr/>
        </p:nvSpPr>
        <p:spPr bwMode="auto">
          <a:xfrm>
            <a:off x="4800600" y="35814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5334000" y="35052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Nulidade relativa</a:t>
            </a:r>
          </a:p>
        </p:txBody>
      </p:sp>
      <p:sp>
        <p:nvSpPr>
          <p:cNvPr id="68617" name="AutoShape 9"/>
          <p:cNvSpPr>
            <a:spLocks noChangeArrowheads="1"/>
          </p:cNvSpPr>
          <p:nvPr/>
        </p:nvSpPr>
        <p:spPr bwMode="auto">
          <a:xfrm>
            <a:off x="4800600" y="57150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5334000" y="44958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Nulidade absoluta</a:t>
            </a:r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auto">
          <a:xfrm>
            <a:off x="4800600" y="45720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5334000" y="5638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>
                <a:latin typeface="Times New Roman" pitchFamily="18" charset="0"/>
              </a:rPr>
              <a:t>Inexistência jurídica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nimBg="1" autoUpdateAnimBg="0"/>
      <p:bldP spid="68611" grpId="0" animBg="1"/>
      <p:bldP spid="68612" grpId="0" autoUpdateAnimBg="0"/>
      <p:bldP spid="68613" grpId="0" animBg="1"/>
      <p:bldP spid="68614" grpId="0" autoUpdateAnimBg="0"/>
      <p:bldP spid="68615" grpId="0" animBg="1"/>
      <p:bldP spid="68616" grpId="0" autoUpdateAnimBg="0"/>
      <p:bldP spid="68617" grpId="0" animBg="1"/>
      <p:bldP spid="68618" grpId="0" autoUpdateAnimBg="0"/>
      <p:bldP spid="68619" grpId="0" animBg="1"/>
      <p:bldP spid="6862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2"/>
          <p:cNvSpPr>
            <a:spLocks noChangeArrowheads="1" noChangeShapeType="1" noTextEdit="1"/>
          </p:cNvSpPr>
          <p:nvPr/>
        </p:nvSpPr>
        <p:spPr bwMode="auto">
          <a:xfrm>
            <a:off x="3028950" y="609600"/>
            <a:ext cx="31432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Autorização: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28600" y="1268413"/>
            <a:ext cx="8610600" cy="478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É o ato administrativo </a:t>
            </a:r>
            <a:r>
              <a:rPr lang="pt-BR" sz="2200" b="1" u="sng">
                <a:cs typeface="Times New Roman" pitchFamily="18" charset="0"/>
              </a:rPr>
              <a:t>discricionário</a:t>
            </a:r>
            <a:r>
              <a:rPr lang="pt-BR" sz="2200">
                <a:cs typeface="Times New Roman" pitchFamily="18" charset="0"/>
              </a:rPr>
              <a:t> mediante o qual a </a:t>
            </a:r>
            <a:r>
              <a:rPr lang="pt-BR" sz="2200" b="1" u="sng">
                <a:cs typeface="Times New Roman" pitchFamily="18" charset="0"/>
              </a:rPr>
              <a:t>Administração Pública</a:t>
            </a:r>
            <a:r>
              <a:rPr lang="pt-BR" sz="2200">
                <a:cs typeface="Times New Roman" pitchFamily="18" charset="0"/>
              </a:rPr>
              <a:t> </a:t>
            </a:r>
            <a:r>
              <a:rPr lang="pt-BR" sz="2200" b="1" u="sng">
                <a:cs typeface="Times New Roman" pitchFamily="18" charset="0"/>
              </a:rPr>
              <a:t>outorga a alguém</a:t>
            </a:r>
            <a:r>
              <a:rPr lang="pt-BR" sz="2200">
                <a:cs typeface="Times New Roman" pitchFamily="18" charset="0"/>
              </a:rPr>
              <a:t>, que para isso se interesse, o </a:t>
            </a:r>
            <a:r>
              <a:rPr lang="pt-BR" sz="2200" b="1" u="sng">
                <a:cs typeface="Times New Roman" pitchFamily="18" charset="0"/>
              </a:rPr>
              <a:t>direito de realizar certa atividade</a:t>
            </a:r>
            <a:r>
              <a:rPr lang="pt-BR" sz="2200" b="1">
                <a:cs typeface="Times New Roman" pitchFamily="18" charset="0"/>
              </a:rPr>
              <a:t> </a:t>
            </a:r>
            <a:r>
              <a:rPr lang="pt-BR" sz="2200">
                <a:cs typeface="Times New Roman" pitchFamily="18" charset="0"/>
              </a:rPr>
              <a:t>material que </a:t>
            </a:r>
            <a:r>
              <a:rPr lang="pt-BR" sz="2200" b="1" u="sng">
                <a:cs typeface="Times New Roman" pitchFamily="18" charset="0"/>
              </a:rPr>
              <a:t>sem ela lhe seja vedada</a:t>
            </a:r>
            <a:r>
              <a:rPr lang="pt-BR" sz="2200">
                <a:cs typeface="Times New Roman" pitchFamily="18" charset="0"/>
              </a:rPr>
              <a:t> (Diogenes Gasparini).</a:t>
            </a:r>
          </a:p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 </a:t>
            </a:r>
          </a:p>
          <a:p>
            <a:pPr algn="just">
              <a:spcBef>
                <a:spcPct val="50000"/>
              </a:spcBef>
            </a:pPr>
            <a:r>
              <a:rPr lang="pt-BR" sz="2200">
                <a:cs typeface="Times New Roman" pitchFamily="18" charset="0"/>
              </a:rPr>
              <a:t>Maria Sylvia traz conceito mais detalhado, tripartido, ao expor </a:t>
            </a:r>
            <a:r>
              <a:rPr lang="pt-BR" sz="2200" i="1">
                <a:cs typeface="Times New Roman" pitchFamily="18" charset="0"/>
              </a:rPr>
              <a:t>a autorização administrativa, em sentido amplo, como o ato administrativo unilateral, discricionário e precário pelo qual a Administração faculta ao particular o uso de bem público (autorização de uso), ou a prestação de serviço público (autorização de serviço público), ou o desempenho de atividade material, ou a prática de ato que, sem esse consentimento, seriam legalmente proibidos (autorização como ato de polícia).</a:t>
            </a:r>
            <a:endParaRPr lang="pt-BR" sz="2200"/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autoUpdateAnimBg="0"/>
      <p:bldP spid="481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/>
          <p:cNvSpPr>
            <a:spLocks noChangeArrowheads="1" noChangeShapeType="1" noTextEdit="1"/>
          </p:cNvSpPr>
          <p:nvPr/>
        </p:nvSpPr>
        <p:spPr bwMode="auto">
          <a:xfrm>
            <a:off x="3352800" y="952500"/>
            <a:ext cx="2133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Licença: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219200" y="1925638"/>
            <a:ext cx="7620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É o ato administrativo </a:t>
            </a:r>
            <a:r>
              <a:rPr lang="pt-BR" sz="2400" b="1" u="sng">
                <a:cs typeface="Times New Roman" pitchFamily="18" charset="0"/>
              </a:rPr>
              <a:t>vinculado</a:t>
            </a:r>
            <a:r>
              <a:rPr lang="pt-BR" sz="2400">
                <a:cs typeface="Times New Roman" pitchFamily="18" charset="0"/>
              </a:rPr>
              <a:t> por meio do qual a </a:t>
            </a:r>
            <a:r>
              <a:rPr lang="pt-BR" sz="2400" b="1" u="sng">
                <a:cs typeface="Times New Roman" pitchFamily="18" charset="0"/>
              </a:rPr>
              <a:t>Administração Pública outorga a alguém</a:t>
            </a:r>
            <a:r>
              <a:rPr lang="pt-BR" sz="2400">
                <a:cs typeface="Times New Roman" pitchFamily="18" charset="0"/>
              </a:rPr>
              <a:t>, que para isso se interesse, o </a:t>
            </a:r>
            <a:r>
              <a:rPr lang="pt-BR" sz="2400" b="1" u="sng">
                <a:cs typeface="Times New Roman" pitchFamily="18" charset="0"/>
              </a:rPr>
              <a:t>direito de realizar certa atividade</a:t>
            </a:r>
            <a:r>
              <a:rPr lang="pt-BR" sz="2400">
                <a:cs typeface="Times New Roman" pitchFamily="18" charset="0"/>
              </a:rPr>
              <a:t> material que </a:t>
            </a:r>
            <a:r>
              <a:rPr lang="pt-BR" sz="2400" b="1" u="sng">
                <a:cs typeface="Times New Roman" pitchFamily="18" charset="0"/>
              </a:rPr>
              <a:t>sem ela lhe seria vedada</a:t>
            </a:r>
            <a:r>
              <a:rPr lang="pt-BR" sz="2400">
                <a:cs typeface="Times New Roman" pitchFamily="18" charset="0"/>
              </a:rPr>
              <a:t>, desde que </a:t>
            </a:r>
            <a:r>
              <a:rPr lang="pt-BR" sz="2400" b="1" u="sng">
                <a:cs typeface="Times New Roman" pitchFamily="18" charset="0"/>
              </a:rPr>
              <a:t>satisfeitas as exigências legais</a:t>
            </a:r>
            <a:r>
              <a:rPr lang="pt-BR" sz="2400">
                <a:cs typeface="Times New Roman" pitchFamily="18" charset="0"/>
              </a:rPr>
              <a:t>. 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 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 (Fonte: Diogenes Gasparini)</a:t>
            </a:r>
            <a:r>
              <a:rPr lang="pt-BR" sz="2400"/>
              <a:t> </a:t>
            </a:r>
          </a:p>
        </p:txBody>
      </p:sp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5" grpId="0" autoUpdateAnimBg="0"/>
      <p:bldP spid="491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/>
          <p:cNvSpPr>
            <a:spLocks noChangeArrowheads="1" noChangeShapeType="1" noTextEdit="1"/>
          </p:cNvSpPr>
          <p:nvPr/>
        </p:nvSpPr>
        <p:spPr bwMode="auto">
          <a:xfrm>
            <a:off x="3133725" y="838200"/>
            <a:ext cx="25812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Admissão: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219200" y="2092325"/>
            <a:ext cx="7620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É o ato administrativo </a:t>
            </a:r>
            <a:r>
              <a:rPr lang="pt-BR" sz="2400" b="1" u="sng">
                <a:cs typeface="Times New Roman" pitchFamily="18" charset="0"/>
              </a:rPr>
              <a:t>vinculado</a:t>
            </a:r>
            <a:r>
              <a:rPr lang="pt-BR" sz="2400">
                <a:cs typeface="Times New Roman" pitchFamily="18" charset="0"/>
              </a:rPr>
              <a:t> pelo qual a </a:t>
            </a:r>
            <a:r>
              <a:rPr lang="pt-BR" sz="2400" b="1" u="sng">
                <a:cs typeface="Times New Roman" pitchFamily="18" charset="0"/>
              </a:rPr>
              <a:t>Administração Pública faculta o ingresso de administrado em estabelecimento governamental</a:t>
            </a:r>
            <a:r>
              <a:rPr lang="pt-BR" sz="2400">
                <a:cs typeface="Times New Roman" pitchFamily="18" charset="0"/>
              </a:rPr>
              <a:t>, desde que tenha </a:t>
            </a:r>
            <a:r>
              <a:rPr lang="pt-BR" sz="2400" b="1" u="sng">
                <a:cs typeface="Times New Roman" pitchFamily="18" charset="0"/>
              </a:rPr>
              <a:t>atendido às exigências legais</a:t>
            </a:r>
            <a:r>
              <a:rPr lang="pt-BR" sz="2400">
                <a:cs typeface="Times New Roman" pitchFamily="18" charset="0"/>
              </a:rPr>
              <a:t>, para o </a:t>
            </a:r>
            <a:r>
              <a:rPr lang="pt-BR" sz="2400" b="1" u="sng">
                <a:cs typeface="Times New Roman" pitchFamily="18" charset="0"/>
              </a:rPr>
              <a:t>desfrute de um serviço público</a:t>
            </a:r>
            <a:r>
              <a:rPr lang="pt-BR" sz="2400">
                <a:cs typeface="Times New Roman" pitchFamily="18" charset="0"/>
              </a:rPr>
              <a:t>. 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(Fonte: Diogenes Gasparini)</a:t>
            </a:r>
            <a:r>
              <a:rPr lang="pt-BR" sz="2400"/>
              <a:t> </a:t>
            </a:r>
          </a:p>
        </p:txBody>
      </p:sp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79" grpId="0" autoUpdateAnimBg="0"/>
      <p:bldP spid="501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/>
          <p:cNvSpPr>
            <a:spLocks noChangeArrowheads="1" noChangeShapeType="1" noTextEdit="1"/>
          </p:cNvSpPr>
          <p:nvPr/>
        </p:nvSpPr>
        <p:spPr bwMode="auto">
          <a:xfrm>
            <a:off x="2743200" y="609600"/>
            <a:ext cx="3352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Permissão: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" y="1195388"/>
            <a:ext cx="8686800" cy="360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300">
                <a:cs typeface="Times New Roman" pitchFamily="18" charset="0"/>
              </a:rPr>
              <a:t>É o ato administrativo, </a:t>
            </a:r>
            <a:r>
              <a:rPr lang="pt-BR" sz="2300" b="1" u="sng">
                <a:cs typeface="Times New Roman" pitchFamily="18" charset="0"/>
              </a:rPr>
              <a:t>vinculado ou discricionário</a:t>
            </a:r>
            <a:r>
              <a:rPr lang="pt-BR" sz="2300">
                <a:cs typeface="Times New Roman" pitchFamily="18" charset="0"/>
              </a:rPr>
              <a:t>, segundo o qual a </a:t>
            </a:r>
            <a:r>
              <a:rPr lang="pt-BR" sz="2300" b="1" u="sng">
                <a:cs typeface="Times New Roman" pitchFamily="18" charset="0"/>
              </a:rPr>
              <a:t>Administração Pública outorga a alguém</a:t>
            </a:r>
            <a:r>
              <a:rPr lang="pt-BR" sz="2300">
                <a:cs typeface="Times New Roman" pitchFamily="18" charset="0"/>
              </a:rPr>
              <a:t>, que para isso se interesse, o </a:t>
            </a:r>
            <a:r>
              <a:rPr lang="pt-BR" sz="2300" b="1" u="sng">
                <a:cs typeface="Times New Roman" pitchFamily="18" charset="0"/>
              </a:rPr>
              <a:t>direito de prestar um serviço público ou de usar, em caráter privativo, um bem público</a:t>
            </a:r>
            <a:endParaRPr lang="pt-BR" sz="23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300">
                <a:cs typeface="Times New Roman" pitchFamily="18" charset="0"/>
              </a:rPr>
              <a:t>						  (Diogenes Gasparini).</a:t>
            </a:r>
          </a:p>
          <a:p>
            <a:pPr algn="just">
              <a:spcBef>
                <a:spcPct val="50000"/>
              </a:spcBef>
            </a:pPr>
            <a:r>
              <a:rPr lang="pt-BR" sz="2300">
                <a:cs typeface="Times New Roman" pitchFamily="18" charset="0"/>
              </a:rPr>
              <a:t> Ato administrativo </a:t>
            </a:r>
            <a:r>
              <a:rPr lang="pt-BR" sz="2300" b="1" u="sng">
                <a:cs typeface="Times New Roman" pitchFamily="18" charset="0"/>
              </a:rPr>
              <a:t>unilateral, discricionário e precário, gratuito ou oneroso</a:t>
            </a:r>
            <a:r>
              <a:rPr lang="pt-BR" sz="2300">
                <a:cs typeface="Times New Roman" pitchFamily="18" charset="0"/>
              </a:rPr>
              <a:t>, pelo qual a </a:t>
            </a:r>
            <a:r>
              <a:rPr lang="pt-BR" sz="2300" b="1" u="sng">
                <a:cs typeface="Times New Roman" pitchFamily="18" charset="0"/>
              </a:rPr>
              <a:t>Administração Pública faculta ao particular a execução do serviço público ou a utilização privativa de bem público</a:t>
            </a:r>
            <a:r>
              <a:rPr lang="pt-BR" sz="2300">
                <a:cs typeface="Times New Roman" pitchFamily="18" charset="0"/>
              </a:rPr>
              <a:t> 		  (Maria Sylvia).</a:t>
            </a:r>
            <a:r>
              <a:rPr lang="pt-BR" sz="2300"/>
              <a:t> </a:t>
            </a: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3" grpId="0" autoUpdateAnimBg="0"/>
      <p:bldP spid="512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/>
          <p:cNvSpPr>
            <a:spLocks noChangeArrowheads="1" noChangeShapeType="1" noTextEdit="1"/>
          </p:cNvSpPr>
          <p:nvPr/>
        </p:nvSpPr>
        <p:spPr bwMode="auto">
          <a:xfrm>
            <a:off x="3209925" y="800100"/>
            <a:ext cx="2809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Aprovação: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295400" y="2062163"/>
            <a:ext cx="74676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É o ato administrativo </a:t>
            </a:r>
            <a:r>
              <a:rPr lang="pt-BR" sz="2400" b="1" u="sng">
                <a:cs typeface="Times New Roman" pitchFamily="18" charset="0"/>
              </a:rPr>
              <a:t>discricionário</a:t>
            </a:r>
            <a:r>
              <a:rPr lang="pt-BR" sz="2400">
                <a:cs typeface="Times New Roman" pitchFamily="18" charset="0"/>
              </a:rPr>
              <a:t> mediante o qual a </a:t>
            </a:r>
            <a:r>
              <a:rPr lang="pt-BR" sz="2400" b="1" u="sng">
                <a:cs typeface="Times New Roman" pitchFamily="18" charset="0"/>
              </a:rPr>
              <a:t>Administração Pública faculta a prática de certo ato jurídico ou concorda com o já praticado para lhe dar eficácia, se conveniente e oportuno</a:t>
            </a:r>
            <a:r>
              <a:rPr lang="pt-BR" sz="2400">
                <a:cs typeface="Times New Roman" pitchFamily="18" charset="0"/>
              </a:rPr>
              <a:t>. 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 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(Fonte: Diogenes Gasparini)</a:t>
            </a:r>
          </a:p>
          <a:p>
            <a:pPr algn="just">
              <a:spcBef>
                <a:spcPct val="50000"/>
              </a:spcBef>
            </a:pPr>
            <a:endParaRPr lang="pt-BR" sz="2400"/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7" grpId="0" autoUpdateAnimBg="0"/>
      <p:bldP spid="522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2514600" y="723900"/>
            <a:ext cx="3581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Homologação: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143000" y="2138363"/>
            <a:ext cx="75438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É o ato administrativo </a:t>
            </a:r>
            <a:r>
              <a:rPr lang="pt-BR" sz="2400" b="1" u="sng">
                <a:cs typeface="Times New Roman" pitchFamily="18" charset="0"/>
              </a:rPr>
              <a:t>vinculado</a:t>
            </a:r>
            <a:r>
              <a:rPr lang="pt-BR" sz="2400">
                <a:cs typeface="Times New Roman" pitchFamily="18" charset="0"/>
              </a:rPr>
              <a:t> pelo qual a </a:t>
            </a:r>
            <a:r>
              <a:rPr lang="pt-BR" sz="2400" b="1" u="sng">
                <a:cs typeface="Times New Roman" pitchFamily="18" charset="0"/>
              </a:rPr>
              <a:t>Administração Pública concorda com o ato jurídico praticado, se conforme os requisitos legitimadores de sua edição</a:t>
            </a:r>
            <a:r>
              <a:rPr lang="pt-BR" sz="2400">
                <a:cs typeface="Times New Roman" pitchFamily="18" charset="0"/>
              </a:rPr>
              <a:t>. 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 </a:t>
            </a: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(Fonte: Diogenes Gasparini)</a:t>
            </a:r>
          </a:p>
          <a:p>
            <a:pPr algn="just">
              <a:spcBef>
                <a:spcPct val="50000"/>
              </a:spcBef>
            </a:pPr>
            <a:endParaRPr lang="pt-BR" sz="2400"/>
          </a:p>
        </p:txBody>
      </p:sp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  <p:bldP spid="53251" grpId="0" autoUpdateAnimBg="0"/>
      <p:bldP spid="532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5257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 Black"/>
              </a:rPr>
              <a:t>Quanto ao conteúdo:</a:t>
            </a:r>
          </a:p>
        </p:txBody>
      </p:sp>
      <p:sp>
        <p:nvSpPr>
          <p:cNvPr id="54275" name="WordArt 3"/>
          <p:cNvSpPr>
            <a:spLocks noChangeArrowheads="1" noChangeShapeType="1" noTextEdit="1"/>
          </p:cNvSpPr>
          <p:nvPr/>
        </p:nvSpPr>
        <p:spPr bwMode="auto">
          <a:xfrm>
            <a:off x="3457575" y="838200"/>
            <a:ext cx="21050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Parecer: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447800" y="1700213"/>
            <a:ext cx="731520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É a fórmula segundo a qual certo </a:t>
            </a:r>
            <a:r>
              <a:rPr lang="pt-BR" sz="2400" b="1" u="sng">
                <a:cs typeface="Times New Roman" pitchFamily="18" charset="0"/>
              </a:rPr>
              <a:t>órgão ou agente consultivo expede, fundamentadamente, opinião técnica sobre matéria submetida à sua apreciação</a:t>
            </a:r>
            <a:r>
              <a:rPr lang="pt-BR" sz="2400">
                <a:cs typeface="Times New Roman" pitchFamily="18" charset="0"/>
              </a:rPr>
              <a:t> (Diogenes Gasparini).</a:t>
            </a:r>
          </a:p>
          <a:p>
            <a:pPr algn="just">
              <a:spcBef>
                <a:spcPct val="50000"/>
              </a:spcBef>
            </a:pPr>
            <a:endParaRPr lang="pt-BR" sz="24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400">
                <a:cs typeface="Times New Roman" pitchFamily="18" charset="0"/>
              </a:rPr>
              <a:t>Pode ser </a:t>
            </a:r>
            <a:r>
              <a:rPr lang="pt-BR" sz="2400" b="1" u="sng">
                <a:cs typeface="Times New Roman" pitchFamily="18" charset="0"/>
              </a:rPr>
              <a:t>FACULTATIVO, OBRIGATÓRIO e VINCULANTE</a:t>
            </a:r>
            <a:r>
              <a:rPr lang="pt-BR" sz="2400"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pt-BR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nimBg="1"/>
      <p:bldP spid="54275" grpId="0" animBg="1"/>
      <p:bldP spid="54276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2510</TotalTime>
  <Words>1071</Words>
  <Application>Microsoft Office PowerPoint</Application>
  <PresentationFormat>Apresentação na tela (4:3)</PresentationFormat>
  <Paragraphs>169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Concurso</vt:lpstr>
      <vt:lpstr>Disciplina: Direito Administrativo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345</cp:revision>
  <dcterms:created xsi:type="dcterms:W3CDTF">2011-02-08T02:22:21Z</dcterms:created>
  <dcterms:modified xsi:type="dcterms:W3CDTF">2012-07-27T16:31:34Z</dcterms:modified>
</cp:coreProperties>
</file>