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3"/>
  </p:notesMasterIdLst>
  <p:sldIdLst>
    <p:sldId id="256" r:id="rId2"/>
    <p:sldId id="361" r:id="rId3"/>
    <p:sldId id="302" r:id="rId4"/>
    <p:sldId id="455" r:id="rId5"/>
    <p:sldId id="456" r:id="rId6"/>
    <p:sldId id="457" r:id="rId7"/>
    <p:sldId id="458" r:id="rId8"/>
    <p:sldId id="459" r:id="rId9"/>
    <p:sldId id="460" r:id="rId10"/>
    <p:sldId id="400" r:id="rId11"/>
    <p:sldId id="399" r:id="rId12"/>
    <p:sldId id="382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10" r:id="rId22"/>
    <p:sldId id="409" r:id="rId23"/>
    <p:sldId id="380" r:id="rId24"/>
    <p:sldId id="411" r:id="rId25"/>
    <p:sldId id="412" r:id="rId26"/>
    <p:sldId id="413" r:id="rId27"/>
    <p:sldId id="414" r:id="rId28"/>
    <p:sldId id="444" r:id="rId29"/>
    <p:sldId id="442" r:id="rId30"/>
    <p:sldId id="417" r:id="rId31"/>
    <p:sldId id="443" r:id="rId32"/>
    <p:sldId id="436" r:id="rId33"/>
    <p:sldId id="437" r:id="rId34"/>
    <p:sldId id="439" r:id="rId35"/>
    <p:sldId id="440" r:id="rId36"/>
    <p:sldId id="441" r:id="rId37"/>
    <p:sldId id="438" r:id="rId38"/>
    <p:sldId id="450" r:id="rId39"/>
    <p:sldId id="451" r:id="rId40"/>
    <p:sldId id="418" r:id="rId41"/>
    <p:sldId id="419" r:id="rId42"/>
    <p:sldId id="420" r:id="rId43"/>
    <p:sldId id="421" r:id="rId44"/>
    <p:sldId id="452" r:id="rId45"/>
    <p:sldId id="453" r:id="rId46"/>
    <p:sldId id="454" r:id="rId47"/>
    <p:sldId id="428" r:id="rId48"/>
    <p:sldId id="430" r:id="rId49"/>
    <p:sldId id="431" r:id="rId50"/>
    <p:sldId id="429" r:id="rId51"/>
    <p:sldId id="398" r:id="rId5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Atividade Avaliativa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20756215-DA4D-48D9-8014-51634A1C8857}" type="presOf" srcId="{950E1D9F-8879-4FF4-8728-14F54980CBF7}" destId="{4C3B7939-0959-4896-A8F7-663C2A693BD6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B5D02C3A-A133-4181-ACE5-AA0916FB98DE}" type="presOf" srcId="{18DAD82A-3F10-4A08-9EC0-E99A2AA9EB7B}" destId="{31AECCD9-77F2-4E39-A062-9E6D88623B3E}" srcOrd="0" destOrd="0" presId="urn:microsoft.com/office/officeart/2005/8/layout/hList3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0782AE3A-0E87-48DB-874A-A038B4BD491C}" type="presOf" srcId="{40104A28-7227-4D08-885E-304007F4EA5B}" destId="{14F6821D-0D35-4CAC-B666-FE87E0EF4831}" srcOrd="0" destOrd="0" presId="urn:microsoft.com/office/officeart/2005/8/layout/hList3"/>
    <dgm:cxn modelId="{C897C843-467A-47C2-B987-7F9D3375DDC8}" type="presOf" srcId="{DE4A4C89-428F-4049-B3FC-2810D3736BFE}" destId="{F3862F55-CC50-43E8-80CE-D8EC0B0860E3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70D70233-C649-401F-A19D-3F536FC34C8C}" type="presParOf" srcId="{F3862F55-CC50-43E8-80CE-D8EC0B0860E3}" destId="{14F6821D-0D35-4CAC-B666-FE87E0EF4831}" srcOrd="0" destOrd="0" presId="urn:microsoft.com/office/officeart/2005/8/layout/hList3"/>
    <dgm:cxn modelId="{CA68807B-D44A-47B0-953C-AED05D378A1C}" type="presParOf" srcId="{F3862F55-CC50-43E8-80CE-D8EC0B0860E3}" destId="{D114A31F-0E47-4583-A2D6-4C44452946CE}" srcOrd="1" destOrd="0" presId="urn:microsoft.com/office/officeart/2005/8/layout/hList3"/>
    <dgm:cxn modelId="{55C51972-8BF2-4D26-8C66-A2503DBAC09F}" type="presParOf" srcId="{D114A31F-0E47-4583-A2D6-4C44452946CE}" destId="{31AECCD9-77F2-4E39-A062-9E6D88623B3E}" srcOrd="0" destOrd="0" presId="urn:microsoft.com/office/officeart/2005/8/layout/hList3"/>
    <dgm:cxn modelId="{714EB133-2B9B-4E33-A8CB-2249FA0622D7}" type="presParOf" srcId="{D114A31F-0E47-4583-A2D6-4C44452946CE}" destId="{4C3B7939-0959-4896-A8F7-663C2A693BD6}" srcOrd="1" destOrd="0" presId="urn:microsoft.com/office/officeart/2005/8/layout/hList3"/>
    <dgm:cxn modelId="{D55DF6E2-2AD4-4725-86C0-7066EA7A28A1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2º </a:t>
          </a:r>
          <a:r>
            <a:rPr lang="pt-BR" dirty="0" smtClean="0"/>
            <a:t>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 custT="1"/>
      <dgm:spPr/>
      <dgm:t>
        <a:bodyPr/>
        <a:lstStyle/>
        <a:p>
          <a:r>
            <a:rPr lang="pt-BR" sz="3000" dirty="0" smtClean="0"/>
            <a:t>Atividade</a:t>
          </a:r>
        </a:p>
        <a:p>
          <a:r>
            <a:rPr lang="pt-BR" sz="3000" dirty="0" smtClean="0"/>
            <a:t>Avaliativa</a:t>
          </a:r>
        </a:p>
        <a:p>
          <a:r>
            <a:rPr lang="pt-BR" sz="3000" dirty="0" smtClean="0"/>
            <a:t>10 pontos</a:t>
          </a:r>
        </a:p>
        <a:p>
          <a:r>
            <a:rPr lang="pt-BR" sz="2000" dirty="0" smtClean="0"/>
            <a:t>(sendo </a:t>
          </a:r>
          <a:r>
            <a:rPr lang="pt-BR" sz="2000" dirty="0" smtClean="0"/>
            <a:t>20%-40</a:t>
          </a:r>
          <a:r>
            <a:rPr lang="pt-BR" sz="2000" dirty="0" smtClean="0"/>
            <a:t>% da nota </a:t>
          </a:r>
          <a:r>
            <a:rPr lang="pt-BR" sz="2000" dirty="0" smtClean="0"/>
            <a:t>TT</a:t>
          </a:r>
          <a:r>
            <a:rPr lang="pt-BR" sz="2000" dirty="0" smtClean="0"/>
            <a:t>)</a:t>
          </a:r>
          <a:endParaRPr lang="pt-BR" sz="2000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</a:t>
          </a:r>
          <a:r>
            <a:rPr lang="pt-BR" dirty="0" smtClean="0"/>
            <a:t>Bimestral</a:t>
          </a:r>
        </a:p>
        <a:p>
          <a:r>
            <a:rPr lang="pt-BR" dirty="0" smtClean="0"/>
            <a:t>(</a:t>
          </a:r>
          <a:r>
            <a:rPr lang="pt-BR" dirty="0" err="1" smtClean="0"/>
            <a:t>P.I.</a:t>
          </a:r>
          <a:r>
            <a:rPr lang="pt-BR" dirty="0" smtClean="0"/>
            <a:t> 6 -10 SEM)</a:t>
          </a:r>
          <a:endParaRPr lang="pt-BR" dirty="0" smtClean="0"/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091EEF52-2972-4455-9F0B-AB141FF32C00}" type="presOf" srcId="{950E1D9F-8879-4FF4-8728-14F54980CBF7}" destId="{4C3B7939-0959-4896-A8F7-663C2A693BD6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69C44EC0-6CC9-4A51-9169-813ED85CFB3B}" type="presOf" srcId="{18DAD82A-3F10-4A08-9EC0-E99A2AA9EB7B}" destId="{31AECCD9-77F2-4E39-A062-9E6D88623B3E}" srcOrd="0" destOrd="0" presId="urn:microsoft.com/office/officeart/2005/8/layout/hList3"/>
    <dgm:cxn modelId="{7DC3FB3E-FEEA-4B78-9A88-56E7F023AB30}" type="presOf" srcId="{DE4A4C89-428F-4049-B3FC-2810D3736BFE}" destId="{F3862F55-CC50-43E8-80CE-D8EC0B0860E3}" srcOrd="0" destOrd="0" presId="urn:microsoft.com/office/officeart/2005/8/layout/hList3"/>
    <dgm:cxn modelId="{F22EB966-716F-4D30-BA08-744AD3D8D4ED}" type="presOf" srcId="{40104A28-7227-4D08-885E-304007F4EA5B}" destId="{14F6821D-0D35-4CAC-B666-FE87E0EF4831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1143B6CC-22CF-421A-AECA-441F64640E5C}" type="presParOf" srcId="{F3862F55-CC50-43E8-80CE-D8EC0B0860E3}" destId="{14F6821D-0D35-4CAC-B666-FE87E0EF4831}" srcOrd="0" destOrd="0" presId="urn:microsoft.com/office/officeart/2005/8/layout/hList3"/>
    <dgm:cxn modelId="{1C39C1DB-B2B6-454C-BBEF-31DC4A081855}" type="presParOf" srcId="{F3862F55-CC50-43E8-80CE-D8EC0B0860E3}" destId="{D114A31F-0E47-4583-A2D6-4C44452946CE}" srcOrd="1" destOrd="0" presId="urn:microsoft.com/office/officeart/2005/8/layout/hList3"/>
    <dgm:cxn modelId="{9D8F00AA-AEF8-4CA4-8778-7DDF1492D450}" type="presParOf" srcId="{D114A31F-0E47-4583-A2D6-4C44452946CE}" destId="{31AECCD9-77F2-4E39-A062-9E6D88623B3E}" srcOrd="0" destOrd="0" presId="urn:microsoft.com/office/officeart/2005/8/layout/hList3"/>
    <dgm:cxn modelId="{4225224D-79BC-468D-846B-ACC099141643}" type="presParOf" srcId="{D114A31F-0E47-4583-A2D6-4C44452946CE}" destId="{4C3B7939-0959-4896-A8F7-663C2A693BD6}" srcOrd="1" destOrd="0" presId="urn:microsoft.com/office/officeart/2005/8/layout/hList3"/>
    <dgm:cxn modelId="{7B418349-BCC2-482F-9D60-139D6CF2DD15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BEED8B-F010-4B59-B1C2-BE1A3C195B4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1B78CE3-2D27-44CB-A2A3-F652D4697787}">
      <dgm:prSet phldrT="[Texto]"/>
      <dgm:spPr/>
      <dgm:t>
        <a:bodyPr/>
        <a:lstStyle/>
        <a:p>
          <a:r>
            <a:rPr lang="pt-BR" b="1" dirty="0" smtClean="0">
              <a:solidFill>
                <a:srgbClr val="C00000"/>
              </a:solidFill>
            </a:rPr>
            <a:t>Imperativas</a:t>
          </a:r>
          <a:endParaRPr lang="pt-BR" b="1" dirty="0">
            <a:solidFill>
              <a:srgbClr val="C00000"/>
            </a:solidFill>
          </a:endParaRPr>
        </a:p>
      </dgm:t>
    </dgm:pt>
    <dgm:pt modelId="{7B76B928-C2A7-4A8F-A758-E2D877111E50}" type="parTrans" cxnId="{ECCD9C10-9471-4D9A-8674-ABBF5E68AFED}">
      <dgm:prSet/>
      <dgm:spPr/>
      <dgm:t>
        <a:bodyPr/>
        <a:lstStyle/>
        <a:p>
          <a:endParaRPr lang="pt-BR"/>
        </a:p>
      </dgm:t>
    </dgm:pt>
    <dgm:pt modelId="{B4F31955-6E44-462A-9E9D-50F81255D8BB}" type="sibTrans" cxnId="{ECCD9C10-9471-4D9A-8674-ABBF5E68AFED}">
      <dgm:prSet/>
      <dgm:spPr/>
      <dgm:t>
        <a:bodyPr/>
        <a:lstStyle/>
        <a:p>
          <a:endParaRPr lang="pt-BR"/>
        </a:p>
      </dgm:t>
    </dgm:pt>
    <dgm:pt modelId="{3A6F9B11-F21E-4CEF-8140-66D171D860F2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Ou Normas Cogentes</a:t>
          </a:r>
          <a:endParaRPr lang="pt-BR" dirty="0">
            <a:solidFill>
              <a:srgbClr val="C00000"/>
            </a:solidFill>
          </a:endParaRPr>
        </a:p>
      </dgm:t>
    </dgm:pt>
    <dgm:pt modelId="{87CC2FCA-982C-40EA-AFF6-17267A3AFE07}" type="parTrans" cxnId="{3EF6ABDF-31F6-4931-9739-C78BD28B2C22}">
      <dgm:prSet/>
      <dgm:spPr/>
      <dgm:t>
        <a:bodyPr/>
        <a:lstStyle/>
        <a:p>
          <a:endParaRPr lang="pt-BR"/>
        </a:p>
      </dgm:t>
    </dgm:pt>
    <dgm:pt modelId="{3D3C4DB8-04BD-476A-B30A-CC3C7FB3BB9A}" type="sibTrans" cxnId="{3EF6ABDF-31F6-4931-9739-C78BD28B2C22}">
      <dgm:prSet/>
      <dgm:spPr/>
      <dgm:t>
        <a:bodyPr/>
        <a:lstStyle/>
        <a:p>
          <a:endParaRPr lang="pt-BR"/>
        </a:p>
      </dgm:t>
    </dgm:pt>
    <dgm:pt modelId="{573E5D54-DB21-41FB-849A-22D40631D910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Não podem se ilididas pela vontade das partes</a:t>
          </a:r>
          <a:endParaRPr lang="pt-BR" dirty="0">
            <a:solidFill>
              <a:srgbClr val="C00000"/>
            </a:solidFill>
          </a:endParaRPr>
        </a:p>
      </dgm:t>
    </dgm:pt>
    <dgm:pt modelId="{7EF81F04-CC21-4965-BF4E-36BD08667E05}" type="parTrans" cxnId="{C93AB91E-A7D6-45D1-AE65-2DD6831A930E}">
      <dgm:prSet/>
      <dgm:spPr/>
      <dgm:t>
        <a:bodyPr/>
        <a:lstStyle/>
        <a:p>
          <a:endParaRPr lang="pt-BR"/>
        </a:p>
      </dgm:t>
    </dgm:pt>
    <dgm:pt modelId="{EB9B5C9F-0B91-4D46-9B4B-46E38A0AC7F9}" type="sibTrans" cxnId="{C93AB91E-A7D6-45D1-AE65-2DD6831A930E}">
      <dgm:prSet/>
      <dgm:spPr/>
      <dgm:t>
        <a:bodyPr/>
        <a:lstStyle/>
        <a:p>
          <a:endParaRPr lang="pt-BR"/>
        </a:p>
      </dgm:t>
    </dgm:pt>
    <dgm:pt modelId="{AA840E7F-A5A3-41A4-83ED-A3FC6602E1E7}">
      <dgm:prSet phldrT="[Texto]"/>
      <dgm:spPr/>
      <dgm:t>
        <a:bodyPr/>
        <a:lstStyle/>
        <a:p>
          <a:r>
            <a:rPr lang="pt-BR" b="1" dirty="0" smtClean="0">
              <a:solidFill>
                <a:srgbClr val="7030A0"/>
              </a:solidFill>
            </a:rPr>
            <a:t>Supletivas</a:t>
          </a:r>
          <a:endParaRPr lang="pt-BR" b="1" dirty="0">
            <a:solidFill>
              <a:srgbClr val="7030A0"/>
            </a:solidFill>
          </a:endParaRPr>
        </a:p>
      </dgm:t>
    </dgm:pt>
    <dgm:pt modelId="{7DB6B53E-92E1-4BF0-B030-342255A9548A}" type="parTrans" cxnId="{F02D5071-5D5A-4396-A7D0-265FDC3151E5}">
      <dgm:prSet/>
      <dgm:spPr/>
      <dgm:t>
        <a:bodyPr/>
        <a:lstStyle/>
        <a:p>
          <a:endParaRPr lang="pt-BR"/>
        </a:p>
      </dgm:t>
    </dgm:pt>
    <dgm:pt modelId="{8DE41372-6BD5-4FCD-878C-DDCF6D9FF169}" type="sibTrans" cxnId="{F02D5071-5D5A-4396-A7D0-265FDC3151E5}">
      <dgm:prSet/>
      <dgm:spPr/>
      <dgm:t>
        <a:bodyPr/>
        <a:lstStyle/>
        <a:p>
          <a:endParaRPr lang="pt-BR"/>
        </a:p>
      </dgm:t>
    </dgm:pt>
    <dgm:pt modelId="{303CA515-3672-4B67-8982-96FCAC1E6414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Ou Normas Dispositivas</a:t>
          </a:r>
          <a:endParaRPr lang="pt-BR" dirty="0">
            <a:solidFill>
              <a:srgbClr val="7030A0"/>
            </a:solidFill>
          </a:endParaRPr>
        </a:p>
      </dgm:t>
    </dgm:pt>
    <dgm:pt modelId="{CAC518F2-9725-4B5B-A183-F3A509F821D3}" type="parTrans" cxnId="{F20F841D-6103-4FE2-882E-9782B2DA3D43}">
      <dgm:prSet/>
      <dgm:spPr/>
      <dgm:t>
        <a:bodyPr/>
        <a:lstStyle/>
        <a:p>
          <a:endParaRPr lang="pt-BR"/>
        </a:p>
      </dgm:t>
    </dgm:pt>
    <dgm:pt modelId="{A824884D-573B-49BF-B525-D70B6D6FEA1E}" type="sibTrans" cxnId="{F20F841D-6103-4FE2-882E-9782B2DA3D43}">
      <dgm:prSet/>
      <dgm:spPr/>
      <dgm:t>
        <a:bodyPr/>
        <a:lstStyle/>
        <a:p>
          <a:endParaRPr lang="pt-BR"/>
        </a:p>
      </dgm:t>
    </dgm:pt>
    <dgm:pt modelId="{CFB38CB1-280A-40D2-8B9B-063265D07FA0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Que se amoldam aos interesses das partes</a:t>
          </a:r>
          <a:endParaRPr lang="pt-BR" dirty="0">
            <a:solidFill>
              <a:srgbClr val="7030A0"/>
            </a:solidFill>
          </a:endParaRPr>
        </a:p>
      </dgm:t>
    </dgm:pt>
    <dgm:pt modelId="{A349DFA9-7630-4028-8A26-AF5600FBA399}" type="parTrans" cxnId="{D28132A2-2A7D-47CC-BE3A-9F3AE4620139}">
      <dgm:prSet/>
      <dgm:spPr/>
      <dgm:t>
        <a:bodyPr/>
        <a:lstStyle/>
        <a:p>
          <a:endParaRPr lang="pt-BR"/>
        </a:p>
      </dgm:t>
    </dgm:pt>
    <dgm:pt modelId="{379EE335-54A2-48A7-BA13-CFAE4CDF8E39}" type="sibTrans" cxnId="{D28132A2-2A7D-47CC-BE3A-9F3AE4620139}">
      <dgm:prSet/>
      <dgm:spPr/>
      <dgm:t>
        <a:bodyPr/>
        <a:lstStyle/>
        <a:p>
          <a:endParaRPr lang="pt-BR"/>
        </a:p>
      </dgm:t>
    </dgm:pt>
    <dgm:pt modelId="{1EE54429-D9F7-4E60-8807-CD53EC35F6F1}" type="pres">
      <dgm:prSet presAssocID="{99BEED8B-F010-4B59-B1C2-BE1A3C195B4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88431A1-8C6F-4A35-A6A1-C387719D869E}" type="pres">
      <dgm:prSet presAssocID="{B1B78CE3-2D27-44CB-A2A3-F652D4697787}" presName="composite" presStyleCnt="0"/>
      <dgm:spPr/>
    </dgm:pt>
    <dgm:pt modelId="{04E332E0-4034-476E-A201-04A6E258794D}" type="pres">
      <dgm:prSet presAssocID="{B1B78CE3-2D27-44CB-A2A3-F652D469778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88941F-C131-42CC-BB4A-884177E6BBB0}" type="pres">
      <dgm:prSet presAssocID="{B1B78CE3-2D27-44CB-A2A3-F652D469778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3FE8F5-0345-47DB-9861-D98D0BEAA28B}" type="pres">
      <dgm:prSet presAssocID="{B4F31955-6E44-462A-9E9D-50F81255D8BB}" presName="sp" presStyleCnt="0"/>
      <dgm:spPr/>
    </dgm:pt>
    <dgm:pt modelId="{55ACFB27-CA01-4856-B200-51953232836C}" type="pres">
      <dgm:prSet presAssocID="{AA840E7F-A5A3-41A4-83ED-A3FC6602E1E7}" presName="composite" presStyleCnt="0"/>
      <dgm:spPr/>
    </dgm:pt>
    <dgm:pt modelId="{834D9EC7-ED55-4109-ABC5-D907C0348032}" type="pres">
      <dgm:prSet presAssocID="{AA840E7F-A5A3-41A4-83ED-A3FC6602E1E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8E9632-08EB-45CB-B929-DC00C8E2B784}" type="pres">
      <dgm:prSet presAssocID="{AA840E7F-A5A3-41A4-83ED-A3FC6602E1E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A6F6038-4748-478B-B814-63901B318A5A}" type="presOf" srcId="{CFB38CB1-280A-40D2-8B9B-063265D07FA0}" destId="{C98E9632-08EB-45CB-B929-DC00C8E2B784}" srcOrd="0" destOrd="1" presId="urn:microsoft.com/office/officeart/2005/8/layout/chevron2"/>
    <dgm:cxn modelId="{3EF6ABDF-31F6-4931-9739-C78BD28B2C22}" srcId="{B1B78CE3-2D27-44CB-A2A3-F652D4697787}" destId="{3A6F9B11-F21E-4CEF-8140-66D171D860F2}" srcOrd="0" destOrd="0" parTransId="{87CC2FCA-982C-40EA-AFF6-17267A3AFE07}" sibTransId="{3D3C4DB8-04BD-476A-B30A-CC3C7FB3BB9A}"/>
    <dgm:cxn modelId="{C93AB91E-A7D6-45D1-AE65-2DD6831A930E}" srcId="{B1B78CE3-2D27-44CB-A2A3-F652D4697787}" destId="{573E5D54-DB21-41FB-849A-22D40631D910}" srcOrd="1" destOrd="0" parTransId="{7EF81F04-CC21-4965-BF4E-36BD08667E05}" sibTransId="{EB9B5C9F-0B91-4D46-9B4B-46E38A0AC7F9}"/>
    <dgm:cxn modelId="{76551527-23A9-44D9-B45C-8593F597B74C}" type="presOf" srcId="{99BEED8B-F010-4B59-B1C2-BE1A3C195B4E}" destId="{1EE54429-D9F7-4E60-8807-CD53EC35F6F1}" srcOrd="0" destOrd="0" presId="urn:microsoft.com/office/officeart/2005/8/layout/chevron2"/>
    <dgm:cxn modelId="{2D2A9F79-9D4A-42CB-8310-C1E19D00CB3E}" type="presOf" srcId="{303CA515-3672-4B67-8982-96FCAC1E6414}" destId="{C98E9632-08EB-45CB-B929-DC00C8E2B784}" srcOrd="0" destOrd="0" presId="urn:microsoft.com/office/officeart/2005/8/layout/chevron2"/>
    <dgm:cxn modelId="{ECCD9C10-9471-4D9A-8674-ABBF5E68AFED}" srcId="{99BEED8B-F010-4B59-B1C2-BE1A3C195B4E}" destId="{B1B78CE3-2D27-44CB-A2A3-F652D4697787}" srcOrd="0" destOrd="0" parTransId="{7B76B928-C2A7-4A8F-A758-E2D877111E50}" sibTransId="{B4F31955-6E44-462A-9E9D-50F81255D8BB}"/>
    <dgm:cxn modelId="{6F8287F5-5728-4A18-905C-444154741658}" type="presOf" srcId="{AA840E7F-A5A3-41A4-83ED-A3FC6602E1E7}" destId="{834D9EC7-ED55-4109-ABC5-D907C0348032}" srcOrd="0" destOrd="0" presId="urn:microsoft.com/office/officeart/2005/8/layout/chevron2"/>
    <dgm:cxn modelId="{F20F841D-6103-4FE2-882E-9782B2DA3D43}" srcId="{AA840E7F-A5A3-41A4-83ED-A3FC6602E1E7}" destId="{303CA515-3672-4B67-8982-96FCAC1E6414}" srcOrd="0" destOrd="0" parTransId="{CAC518F2-9725-4B5B-A183-F3A509F821D3}" sibTransId="{A824884D-573B-49BF-B525-D70B6D6FEA1E}"/>
    <dgm:cxn modelId="{946E677A-52D8-4C2C-8A11-1459DFB46079}" type="presOf" srcId="{B1B78CE3-2D27-44CB-A2A3-F652D4697787}" destId="{04E332E0-4034-476E-A201-04A6E258794D}" srcOrd="0" destOrd="0" presId="urn:microsoft.com/office/officeart/2005/8/layout/chevron2"/>
    <dgm:cxn modelId="{D28132A2-2A7D-47CC-BE3A-9F3AE4620139}" srcId="{AA840E7F-A5A3-41A4-83ED-A3FC6602E1E7}" destId="{CFB38CB1-280A-40D2-8B9B-063265D07FA0}" srcOrd="1" destOrd="0" parTransId="{A349DFA9-7630-4028-8A26-AF5600FBA399}" sibTransId="{379EE335-54A2-48A7-BA13-CFAE4CDF8E39}"/>
    <dgm:cxn modelId="{F02D5071-5D5A-4396-A7D0-265FDC3151E5}" srcId="{99BEED8B-F010-4B59-B1C2-BE1A3C195B4E}" destId="{AA840E7F-A5A3-41A4-83ED-A3FC6602E1E7}" srcOrd="1" destOrd="0" parTransId="{7DB6B53E-92E1-4BF0-B030-342255A9548A}" sibTransId="{8DE41372-6BD5-4FCD-878C-DDCF6D9FF169}"/>
    <dgm:cxn modelId="{29FA6E66-655E-4ACA-BFBE-50EC6FE649C9}" type="presOf" srcId="{573E5D54-DB21-41FB-849A-22D40631D910}" destId="{C388941F-C131-42CC-BB4A-884177E6BBB0}" srcOrd="0" destOrd="1" presId="urn:microsoft.com/office/officeart/2005/8/layout/chevron2"/>
    <dgm:cxn modelId="{71723F7E-3791-444A-BA55-D791D4D925FB}" type="presOf" srcId="{3A6F9B11-F21E-4CEF-8140-66D171D860F2}" destId="{C388941F-C131-42CC-BB4A-884177E6BBB0}" srcOrd="0" destOrd="0" presId="urn:microsoft.com/office/officeart/2005/8/layout/chevron2"/>
    <dgm:cxn modelId="{1841D6B6-1897-4B4E-8271-8118B900C9E7}" type="presParOf" srcId="{1EE54429-D9F7-4E60-8807-CD53EC35F6F1}" destId="{E88431A1-8C6F-4A35-A6A1-C387719D869E}" srcOrd="0" destOrd="0" presId="urn:microsoft.com/office/officeart/2005/8/layout/chevron2"/>
    <dgm:cxn modelId="{B5561385-3C72-42C1-AA7C-F42EEB94A492}" type="presParOf" srcId="{E88431A1-8C6F-4A35-A6A1-C387719D869E}" destId="{04E332E0-4034-476E-A201-04A6E258794D}" srcOrd="0" destOrd="0" presId="urn:microsoft.com/office/officeart/2005/8/layout/chevron2"/>
    <dgm:cxn modelId="{CC0E35B0-D600-4FD5-A4AE-035263719185}" type="presParOf" srcId="{E88431A1-8C6F-4A35-A6A1-C387719D869E}" destId="{C388941F-C131-42CC-BB4A-884177E6BBB0}" srcOrd="1" destOrd="0" presId="urn:microsoft.com/office/officeart/2005/8/layout/chevron2"/>
    <dgm:cxn modelId="{4359AB4B-C37B-488C-94BA-0E3BA0DFBD23}" type="presParOf" srcId="{1EE54429-D9F7-4E60-8807-CD53EC35F6F1}" destId="{923FE8F5-0345-47DB-9861-D98D0BEAA28B}" srcOrd="1" destOrd="0" presId="urn:microsoft.com/office/officeart/2005/8/layout/chevron2"/>
    <dgm:cxn modelId="{C8ACFD13-E422-448C-9472-F73CF28F9763}" type="presParOf" srcId="{1EE54429-D9F7-4E60-8807-CD53EC35F6F1}" destId="{55ACFB27-CA01-4856-B200-51953232836C}" srcOrd="2" destOrd="0" presId="urn:microsoft.com/office/officeart/2005/8/layout/chevron2"/>
    <dgm:cxn modelId="{74FB616C-BB31-49A4-B789-BCA904CE4343}" type="presParOf" srcId="{55ACFB27-CA01-4856-B200-51953232836C}" destId="{834D9EC7-ED55-4109-ABC5-D907C0348032}" srcOrd="0" destOrd="0" presId="urn:microsoft.com/office/officeart/2005/8/layout/chevron2"/>
    <dgm:cxn modelId="{C056F5D5-323A-4F2C-9BDE-1A89F22FC481}" type="presParOf" srcId="{55ACFB27-CA01-4856-B200-51953232836C}" destId="{C98E9632-08EB-45CB-B929-DC00C8E2B784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82AD31-3D13-4073-9035-CB017639C9E5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D52E418-4802-409A-989F-03E0E2F9D6D4}">
      <dgm:prSet phldrT="[Texto]" custT="1"/>
      <dgm:spPr/>
      <dgm:t>
        <a:bodyPr/>
        <a:lstStyle/>
        <a:p>
          <a:r>
            <a:rPr lang="pt-BR" sz="2000" dirty="0" smtClean="0"/>
            <a:t>Direitos</a:t>
          </a:r>
        </a:p>
        <a:p>
          <a:r>
            <a:rPr lang="pt-BR" sz="2000" dirty="0" err="1" smtClean="0"/>
            <a:t>Metaindividuais</a:t>
          </a:r>
          <a:endParaRPr lang="pt-BR" sz="2000" dirty="0"/>
        </a:p>
      </dgm:t>
    </dgm:pt>
    <dgm:pt modelId="{41FA0E3F-1E28-4C85-9902-ED1D593C56A0}" type="parTrans" cxnId="{18814C27-E049-49A9-B70E-CA9AD27CC221}">
      <dgm:prSet/>
      <dgm:spPr/>
      <dgm:t>
        <a:bodyPr/>
        <a:lstStyle/>
        <a:p>
          <a:endParaRPr lang="pt-BR"/>
        </a:p>
      </dgm:t>
    </dgm:pt>
    <dgm:pt modelId="{5A41F7D0-BE7F-45EB-9CEC-F45DAAC9535C}" type="sibTrans" cxnId="{18814C27-E049-49A9-B70E-CA9AD27CC221}">
      <dgm:prSet/>
      <dgm:spPr>
        <a:scene3d>
          <a:camera prst="orthographicFront">
            <a:rot lat="0" lon="0" rev="19499999"/>
          </a:camera>
          <a:lightRig rig="threePt" dir="t"/>
        </a:scene3d>
      </dgm:spPr>
      <dgm:t>
        <a:bodyPr/>
        <a:lstStyle/>
        <a:p>
          <a:r>
            <a:rPr lang="pt-BR" dirty="0" smtClean="0"/>
            <a:t>Afeta</a:t>
          </a:r>
          <a:endParaRPr lang="pt-BR" dirty="0"/>
        </a:p>
      </dgm:t>
    </dgm:pt>
    <dgm:pt modelId="{2380FC75-4A58-437E-9EBE-CBA777E18BA3}">
      <dgm:prSet phldrT="[Texto]" custT="1"/>
      <dgm:spPr/>
      <dgm:t>
        <a:bodyPr vert="wordArtVert"/>
        <a:lstStyle/>
        <a:p>
          <a:r>
            <a:rPr lang="pt-BR" sz="1500" dirty="0" smtClean="0">
              <a:solidFill>
                <a:srgbClr val="FFFF00"/>
              </a:solidFill>
            </a:rPr>
            <a:t>Direito</a:t>
          </a:r>
        </a:p>
        <a:p>
          <a:r>
            <a:rPr lang="pt-BR" sz="1500" dirty="0" smtClean="0">
              <a:solidFill>
                <a:srgbClr val="FFFF00"/>
              </a:solidFill>
            </a:rPr>
            <a:t>Administrativo</a:t>
          </a:r>
          <a:endParaRPr lang="pt-BR" sz="1500" dirty="0">
            <a:solidFill>
              <a:srgbClr val="FFFF00"/>
            </a:solidFill>
          </a:endParaRPr>
        </a:p>
      </dgm:t>
    </dgm:pt>
    <dgm:pt modelId="{556AAF0D-AA6D-4841-9D76-F2A52A78C27A}" type="parTrans" cxnId="{7803C1FD-7BA8-4FD7-969F-A5DA258EC744}">
      <dgm:prSet/>
      <dgm:spPr/>
      <dgm:t>
        <a:bodyPr/>
        <a:lstStyle/>
        <a:p>
          <a:endParaRPr lang="pt-BR"/>
        </a:p>
      </dgm:t>
    </dgm:pt>
    <dgm:pt modelId="{3171A64F-FB96-4AB7-9B99-498B83EC5781}" type="sibTrans" cxnId="{7803C1FD-7BA8-4FD7-969F-A5DA258EC744}">
      <dgm:prSet/>
      <dgm:spPr/>
      <dgm:t>
        <a:bodyPr/>
        <a:lstStyle/>
        <a:p>
          <a:endParaRPr lang="pt-BR"/>
        </a:p>
      </dgm:t>
    </dgm:pt>
    <dgm:pt modelId="{27DA67DA-DC67-47FB-AF34-6902D1D84B91}">
      <dgm:prSet phldrT="[Texto]"/>
      <dgm:spPr/>
      <dgm:t>
        <a:bodyPr/>
        <a:lstStyle/>
        <a:p>
          <a:r>
            <a:rPr lang="pt-BR" dirty="0" smtClean="0"/>
            <a:t>Direito</a:t>
          </a:r>
        </a:p>
        <a:p>
          <a:r>
            <a:rPr lang="pt-BR" dirty="0" smtClean="0"/>
            <a:t>Público</a:t>
          </a:r>
          <a:endParaRPr lang="pt-BR" dirty="0"/>
        </a:p>
      </dgm:t>
    </dgm:pt>
    <dgm:pt modelId="{BC826BB8-8934-4CA1-8C23-02527C8956B5}" type="parTrans" cxnId="{F9679F90-C8BC-4B88-8B98-751D7EF3CAAB}">
      <dgm:prSet/>
      <dgm:spPr/>
      <dgm:t>
        <a:bodyPr/>
        <a:lstStyle/>
        <a:p>
          <a:endParaRPr lang="pt-BR"/>
        </a:p>
      </dgm:t>
    </dgm:pt>
    <dgm:pt modelId="{CFE7939D-F715-4209-A14C-21286A4E40C9}" type="sibTrans" cxnId="{F9679F90-C8BC-4B88-8B98-751D7EF3CAAB}">
      <dgm:prSet/>
      <dgm:spPr/>
      <dgm:t>
        <a:bodyPr/>
        <a:lstStyle/>
        <a:p>
          <a:endParaRPr lang="pt-BR"/>
        </a:p>
      </dgm:t>
    </dgm:pt>
    <dgm:pt modelId="{7B687C8E-F78A-4807-8B2E-8A5FE71F7960}" type="pres">
      <dgm:prSet presAssocID="{4E82AD31-3D13-4073-9035-CB017639C9E5}" presName="linearFlow" presStyleCnt="0">
        <dgm:presLayoutVars>
          <dgm:dir/>
          <dgm:resizeHandles val="exact"/>
        </dgm:presLayoutVars>
      </dgm:prSet>
      <dgm:spPr/>
    </dgm:pt>
    <dgm:pt modelId="{FCEDCB7D-5CDA-4FEF-9170-ACC32A554E44}" type="pres">
      <dgm:prSet presAssocID="{CD52E418-4802-409A-989F-03E0E2F9D6D4}" presName="node" presStyleLbl="node1" presStyleIdx="0" presStyleCnt="3" custScaleX="173637" custScaleY="139595" custLinFactX="13689" custLinFactY="-1048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190472-CE5A-42E5-BA2C-67887DC7702E}" type="pres">
      <dgm:prSet presAssocID="{5A41F7D0-BE7F-45EB-9CEC-F45DAAC9535C}" presName="spacerL" presStyleCnt="0"/>
      <dgm:spPr/>
    </dgm:pt>
    <dgm:pt modelId="{F5EFB94F-1216-4ADA-AE2E-185F51512586}" type="pres">
      <dgm:prSet presAssocID="{5A41F7D0-BE7F-45EB-9CEC-F45DAAC9535C}" presName="sibTrans" presStyleLbl="sibTrans2D1" presStyleIdx="0" presStyleCnt="2" custLinFactNeighborX="8889" custLinFactNeighborY="-74497"/>
      <dgm:spPr>
        <a:prstGeom prst="leftArrow">
          <a:avLst/>
        </a:prstGeom>
      </dgm:spPr>
      <dgm:t>
        <a:bodyPr/>
        <a:lstStyle/>
        <a:p>
          <a:endParaRPr lang="pt-BR"/>
        </a:p>
      </dgm:t>
    </dgm:pt>
    <dgm:pt modelId="{BC2FE158-1C7D-4586-800C-3E154074CC85}" type="pres">
      <dgm:prSet presAssocID="{5A41F7D0-BE7F-45EB-9CEC-F45DAAC9535C}" presName="spacerR" presStyleCnt="0"/>
      <dgm:spPr/>
    </dgm:pt>
    <dgm:pt modelId="{B0978CE3-F77B-4DA6-879F-3B52B170B890}" type="pres">
      <dgm:prSet presAssocID="{2380FC75-4A58-437E-9EBE-CBA777E18BA3}" presName="node" presStyleLbl="node1" presStyleIdx="1" presStyleCnt="3" custScaleY="40776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72703F-6D84-4E18-910D-F5F937D19344}" type="pres">
      <dgm:prSet presAssocID="{3171A64F-FB96-4AB7-9B99-498B83EC5781}" presName="spacerL" presStyleCnt="0"/>
      <dgm:spPr/>
    </dgm:pt>
    <dgm:pt modelId="{2483D559-AC04-440D-B709-2BEC6E8DC958}" type="pres">
      <dgm:prSet presAssocID="{3171A64F-FB96-4AB7-9B99-498B83EC5781}" presName="sibTrans" presStyleLbl="sibTrans2D1" presStyleIdx="1" presStyleCnt="2"/>
      <dgm:spPr/>
      <dgm:t>
        <a:bodyPr/>
        <a:lstStyle/>
        <a:p>
          <a:endParaRPr lang="pt-BR"/>
        </a:p>
      </dgm:t>
    </dgm:pt>
    <dgm:pt modelId="{6294083D-CF98-4834-9B16-784BD0B3F08A}" type="pres">
      <dgm:prSet presAssocID="{3171A64F-FB96-4AB7-9B99-498B83EC5781}" presName="spacerR" presStyleCnt="0"/>
      <dgm:spPr/>
    </dgm:pt>
    <dgm:pt modelId="{A2BE9ABD-65BE-41CD-AF1D-B76B29F0577B}" type="pres">
      <dgm:prSet presAssocID="{27DA67DA-DC67-47FB-AF34-6902D1D84B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803C1FD-7BA8-4FD7-969F-A5DA258EC744}" srcId="{4E82AD31-3D13-4073-9035-CB017639C9E5}" destId="{2380FC75-4A58-437E-9EBE-CBA777E18BA3}" srcOrd="1" destOrd="0" parTransId="{556AAF0D-AA6D-4841-9D76-F2A52A78C27A}" sibTransId="{3171A64F-FB96-4AB7-9B99-498B83EC5781}"/>
    <dgm:cxn modelId="{18814C27-E049-49A9-B70E-CA9AD27CC221}" srcId="{4E82AD31-3D13-4073-9035-CB017639C9E5}" destId="{CD52E418-4802-409A-989F-03E0E2F9D6D4}" srcOrd="0" destOrd="0" parTransId="{41FA0E3F-1E28-4C85-9902-ED1D593C56A0}" sibTransId="{5A41F7D0-BE7F-45EB-9CEC-F45DAAC9535C}"/>
    <dgm:cxn modelId="{40065D9A-7F43-4BEF-A7E4-F5ED3780B71F}" type="presOf" srcId="{CD52E418-4802-409A-989F-03E0E2F9D6D4}" destId="{FCEDCB7D-5CDA-4FEF-9170-ACC32A554E44}" srcOrd="0" destOrd="0" presId="urn:microsoft.com/office/officeart/2005/8/layout/equation1"/>
    <dgm:cxn modelId="{62085D73-B4D0-4C04-90D5-98D023EE6E45}" type="presOf" srcId="{4E82AD31-3D13-4073-9035-CB017639C9E5}" destId="{7B687C8E-F78A-4807-8B2E-8A5FE71F7960}" srcOrd="0" destOrd="0" presId="urn:microsoft.com/office/officeart/2005/8/layout/equation1"/>
    <dgm:cxn modelId="{E0AD0390-5F8F-4A25-9393-6F8F13C8FB14}" type="presOf" srcId="{2380FC75-4A58-437E-9EBE-CBA777E18BA3}" destId="{B0978CE3-F77B-4DA6-879F-3B52B170B890}" srcOrd="0" destOrd="0" presId="urn:microsoft.com/office/officeart/2005/8/layout/equation1"/>
    <dgm:cxn modelId="{9AF6F29B-9184-43D5-85D3-EAF9D0D4BF83}" type="presOf" srcId="{3171A64F-FB96-4AB7-9B99-498B83EC5781}" destId="{2483D559-AC04-440D-B709-2BEC6E8DC958}" srcOrd="0" destOrd="0" presId="urn:microsoft.com/office/officeart/2005/8/layout/equation1"/>
    <dgm:cxn modelId="{F9679F90-C8BC-4B88-8B98-751D7EF3CAAB}" srcId="{4E82AD31-3D13-4073-9035-CB017639C9E5}" destId="{27DA67DA-DC67-47FB-AF34-6902D1D84B91}" srcOrd="2" destOrd="0" parTransId="{BC826BB8-8934-4CA1-8C23-02527C8956B5}" sibTransId="{CFE7939D-F715-4209-A14C-21286A4E40C9}"/>
    <dgm:cxn modelId="{45173A49-1175-4766-8318-0B70B82B916E}" type="presOf" srcId="{5A41F7D0-BE7F-45EB-9CEC-F45DAAC9535C}" destId="{F5EFB94F-1216-4ADA-AE2E-185F51512586}" srcOrd="0" destOrd="0" presId="urn:microsoft.com/office/officeart/2005/8/layout/equation1"/>
    <dgm:cxn modelId="{B8BB2684-9C8B-4B82-B87B-C7E96118CB9C}" type="presOf" srcId="{27DA67DA-DC67-47FB-AF34-6902D1D84B91}" destId="{A2BE9ABD-65BE-41CD-AF1D-B76B29F0577B}" srcOrd="0" destOrd="0" presId="urn:microsoft.com/office/officeart/2005/8/layout/equation1"/>
    <dgm:cxn modelId="{5CB5E11C-2F91-426A-B1C6-E4B7559B1E54}" type="presParOf" srcId="{7B687C8E-F78A-4807-8B2E-8A5FE71F7960}" destId="{FCEDCB7D-5CDA-4FEF-9170-ACC32A554E44}" srcOrd="0" destOrd="0" presId="urn:microsoft.com/office/officeart/2005/8/layout/equation1"/>
    <dgm:cxn modelId="{A14179D3-8CBB-47B9-A8D8-E14AB0CAD301}" type="presParOf" srcId="{7B687C8E-F78A-4807-8B2E-8A5FE71F7960}" destId="{FF190472-CE5A-42E5-BA2C-67887DC7702E}" srcOrd="1" destOrd="0" presId="urn:microsoft.com/office/officeart/2005/8/layout/equation1"/>
    <dgm:cxn modelId="{B96E8A04-BBFF-44C6-B01B-E119AB930638}" type="presParOf" srcId="{7B687C8E-F78A-4807-8B2E-8A5FE71F7960}" destId="{F5EFB94F-1216-4ADA-AE2E-185F51512586}" srcOrd="2" destOrd="0" presId="urn:microsoft.com/office/officeart/2005/8/layout/equation1"/>
    <dgm:cxn modelId="{FA85DE40-5CB0-4E37-87E7-559B31A6B5B0}" type="presParOf" srcId="{7B687C8E-F78A-4807-8B2E-8A5FE71F7960}" destId="{BC2FE158-1C7D-4586-800C-3E154074CC85}" srcOrd="3" destOrd="0" presId="urn:microsoft.com/office/officeart/2005/8/layout/equation1"/>
    <dgm:cxn modelId="{AD7A81C1-54FF-4B2C-88D0-EEA826C8BF4F}" type="presParOf" srcId="{7B687C8E-F78A-4807-8B2E-8A5FE71F7960}" destId="{B0978CE3-F77B-4DA6-879F-3B52B170B890}" srcOrd="4" destOrd="0" presId="urn:microsoft.com/office/officeart/2005/8/layout/equation1"/>
    <dgm:cxn modelId="{5A58EFFD-7DCF-4F7B-93C0-8C703EA6E87A}" type="presParOf" srcId="{7B687C8E-F78A-4807-8B2E-8A5FE71F7960}" destId="{D372703F-6D84-4E18-910D-F5F937D19344}" srcOrd="5" destOrd="0" presId="urn:microsoft.com/office/officeart/2005/8/layout/equation1"/>
    <dgm:cxn modelId="{28112FF6-6DFA-43A5-9E3B-42A61AF7C52E}" type="presParOf" srcId="{7B687C8E-F78A-4807-8B2E-8A5FE71F7960}" destId="{2483D559-AC04-440D-B709-2BEC6E8DC958}" srcOrd="6" destOrd="0" presId="urn:microsoft.com/office/officeart/2005/8/layout/equation1"/>
    <dgm:cxn modelId="{DC6204F5-810C-430F-B81B-334155742552}" type="presParOf" srcId="{7B687C8E-F78A-4807-8B2E-8A5FE71F7960}" destId="{6294083D-CF98-4834-9B16-784BD0B3F08A}" srcOrd="7" destOrd="0" presId="urn:microsoft.com/office/officeart/2005/8/layout/equation1"/>
    <dgm:cxn modelId="{5F232878-D23F-46E0-BA93-8665FB0D8061}" type="presParOf" srcId="{7B687C8E-F78A-4807-8B2E-8A5FE71F7960}" destId="{A2BE9ABD-65BE-41CD-AF1D-B76B29F0577B}" srcOrd="8" destOrd="0" presId="urn:microsoft.com/office/officeart/2005/8/layout/equati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C19C99-46B9-42B3-9953-FE4C50596B0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214F392-494A-45A7-B36F-EB26B5466F1D}">
      <dgm:prSet phldrT="[Texto]"/>
      <dgm:spPr/>
      <dgm:t>
        <a:bodyPr/>
        <a:lstStyle/>
        <a:p>
          <a:r>
            <a:rPr lang="pt-BR" dirty="0" smtClean="0"/>
            <a:t>PRINCÍPIOS</a:t>
          </a:r>
        </a:p>
        <a:p>
          <a:r>
            <a:rPr lang="pt-BR" dirty="0" smtClean="0"/>
            <a:t>LIMPE</a:t>
          </a:r>
          <a:endParaRPr lang="pt-BR" dirty="0"/>
        </a:p>
      </dgm:t>
    </dgm:pt>
    <dgm:pt modelId="{FCE97001-4232-4B2E-955E-307E84042A69}" type="parTrans" cxnId="{1CFB0D08-4662-4F8D-BF5F-B2F9E5E4607A}">
      <dgm:prSet/>
      <dgm:spPr/>
      <dgm:t>
        <a:bodyPr/>
        <a:lstStyle/>
        <a:p>
          <a:endParaRPr lang="pt-BR"/>
        </a:p>
      </dgm:t>
    </dgm:pt>
    <dgm:pt modelId="{18585E17-3261-489D-82F8-87043394DAD9}" type="sibTrans" cxnId="{1CFB0D08-4662-4F8D-BF5F-B2F9E5E4607A}">
      <dgm:prSet/>
      <dgm:spPr/>
      <dgm:t>
        <a:bodyPr/>
        <a:lstStyle/>
        <a:p>
          <a:endParaRPr lang="pt-BR"/>
        </a:p>
      </dgm:t>
    </dgm:pt>
    <dgm:pt modelId="{D85D22A6-3651-40DC-8449-E05E04F080C9}">
      <dgm:prSet phldrT="[Texto]" custT="1"/>
      <dgm:spPr/>
      <dgm:t>
        <a:bodyPr/>
        <a:lstStyle/>
        <a:p>
          <a:r>
            <a:rPr lang="pt-BR" sz="2000" dirty="0" smtClean="0"/>
            <a:t>Legalidade</a:t>
          </a:r>
          <a:endParaRPr lang="pt-BR" sz="2000" dirty="0"/>
        </a:p>
      </dgm:t>
    </dgm:pt>
    <dgm:pt modelId="{C96AC279-70B6-4FC5-AB9D-AA333F3FB569}" type="parTrans" cxnId="{06AC8562-2E6D-468E-A1A1-B8C8CF496E74}">
      <dgm:prSet/>
      <dgm:spPr/>
      <dgm:t>
        <a:bodyPr/>
        <a:lstStyle/>
        <a:p>
          <a:endParaRPr lang="pt-BR"/>
        </a:p>
      </dgm:t>
    </dgm:pt>
    <dgm:pt modelId="{B0AD2676-4462-4847-878D-2569D784A3B7}" type="sibTrans" cxnId="{06AC8562-2E6D-468E-A1A1-B8C8CF496E74}">
      <dgm:prSet/>
      <dgm:spPr/>
      <dgm:t>
        <a:bodyPr/>
        <a:lstStyle/>
        <a:p>
          <a:endParaRPr lang="pt-BR"/>
        </a:p>
      </dgm:t>
    </dgm:pt>
    <dgm:pt modelId="{E0BF7E83-817F-4113-BC18-DCD884CDB4B8}">
      <dgm:prSet phldrT="[Texto]" custT="1"/>
      <dgm:spPr/>
      <dgm:t>
        <a:bodyPr/>
        <a:lstStyle/>
        <a:p>
          <a:r>
            <a:rPr lang="pt-BR" sz="2000" dirty="0" smtClean="0"/>
            <a:t>Impessoalidade</a:t>
          </a:r>
          <a:endParaRPr lang="pt-BR" sz="2000" dirty="0"/>
        </a:p>
      </dgm:t>
    </dgm:pt>
    <dgm:pt modelId="{4B0FBBBC-D455-407D-90A9-C3167548BA68}" type="parTrans" cxnId="{FFA0D165-E28E-43D3-A524-FD3E2827B144}">
      <dgm:prSet/>
      <dgm:spPr/>
      <dgm:t>
        <a:bodyPr/>
        <a:lstStyle/>
        <a:p>
          <a:endParaRPr lang="pt-BR"/>
        </a:p>
      </dgm:t>
    </dgm:pt>
    <dgm:pt modelId="{EEAB7178-8CC7-4F42-AE80-B0D297297AB5}" type="sibTrans" cxnId="{FFA0D165-E28E-43D3-A524-FD3E2827B144}">
      <dgm:prSet/>
      <dgm:spPr/>
      <dgm:t>
        <a:bodyPr/>
        <a:lstStyle/>
        <a:p>
          <a:endParaRPr lang="pt-BR"/>
        </a:p>
      </dgm:t>
    </dgm:pt>
    <dgm:pt modelId="{CC28DF29-0FEF-44F1-9576-089A2EC5D4B0}">
      <dgm:prSet phldrT="[Texto]" custT="1"/>
      <dgm:spPr/>
      <dgm:t>
        <a:bodyPr/>
        <a:lstStyle/>
        <a:p>
          <a:r>
            <a:rPr lang="pt-BR" sz="2000" dirty="0" smtClean="0"/>
            <a:t>Moralidade</a:t>
          </a:r>
          <a:endParaRPr lang="pt-BR" sz="2000" dirty="0"/>
        </a:p>
      </dgm:t>
    </dgm:pt>
    <dgm:pt modelId="{2246BF05-C0A8-47FD-8302-117FC553711B}" type="parTrans" cxnId="{EB436FAC-6419-44EE-B2FB-AA8B510612CB}">
      <dgm:prSet/>
      <dgm:spPr/>
      <dgm:t>
        <a:bodyPr/>
        <a:lstStyle/>
        <a:p>
          <a:endParaRPr lang="pt-BR"/>
        </a:p>
      </dgm:t>
    </dgm:pt>
    <dgm:pt modelId="{F48E438A-920D-43E7-B12C-702AB7F09D37}" type="sibTrans" cxnId="{EB436FAC-6419-44EE-B2FB-AA8B510612CB}">
      <dgm:prSet/>
      <dgm:spPr/>
      <dgm:t>
        <a:bodyPr/>
        <a:lstStyle/>
        <a:p>
          <a:endParaRPr lang="pt-BR"/>
        </a:p>
      </dgm:t>
    </dgm:pt>
    <dgm:pt modelId="{D678A69A-4C1D-4ECF-9C63-8B73F2F0487E}">
      <dgm:prSet phldrT="[Texto]" custT="1"/>
      <dgm:spPr/>
      <dgm:t>
        <a:bodyPr/>
        <a:lstStyle/>
        <a:p>
          <a:r>
            <a:rPr lang="pt-BR" sz="2000" smtClean="0"/>
            <a:t>Publicidade</a:t>
          </a:r>
          <a:endParaRPr lang="pt-BR" sz="2000" dirty="0"/>
        </a:p>
      </dgm:t>
    </dgm:pt>
    <dgm:pt modelId="{488A96A5-4F21-40A1-81D4-A215503BAB63}" type="parTrans" cxnId="{44805AEB-7CD3-4650-8FF8-B963668FD55F}">
      <dgm:prSet/>
      <dgm:spPr/>
      <dgm:t>
        <a:bodyPr/>
        <a:lstStyle/>
        <a:p>
          <a:endParaRPr lang="pt-BR"/>
        </a:p>
      </dgm:t>
    </dgm:pt>
    <dgm:pt modelId="{EB8D746E-EE4A-493A-AE1F-F787BBE6F360}" type="sibTrans" cxnId="{44805AEB-7CD3-4650-8FF8-B963668FD55F}">
      <dgm:prSet/>
      <dgm:spPr/>
      <dgm:t>
        <a:bodyPr/>
        <a:lstStyle/>
        <a:p>
          <a:endParaRPr lang="pt-BR"/>
        </a:p>
      </dgm:t>
    </dgm:pt>
    <dgm:pt modelId="{EAE9ED25-C143-47EE-8324-89706E920880}">
      <dgm:prSet custT="1"/>
      <dgm:spPr/>
      <dgm:t>
        <a:bodyPr/>
        <a:lstStyle/>
        <a:p>
          <a:r>
            <a:rPr lang="pt-BR" sz="2000" smtClean="0"/>
            <a:t>Eficiência</a:t>
          </a:r>
          <a:endParaRPr lang="pt-BR" sz="2000" dirty="0"/>
        </a:p>
      </dgm:t>
    </dgm:pt>
    <dgm:pt modelId="{519C1E95-234E-42DE-B615-9D6197371437}" type="parTrans" cxnId="{297BC431-1AA1-4748-A78C-F9EC5A152C10}">
      <dgm:prSet/>
      <dgm:spPr/>
      <dgm:t>
        <a:bodyPr/>
        <a:lstStyle/>
        <a:p>
          <a:endParaRPr lang="pt-BR"/>
        </a:p>
      </dgm:t>
    </dgm:pt>
    <dgm:pt modelId="{B30BC8E0-3494-425D-A275-B8F850D5AF78}" type="sibTrans" cxnId="{297BC431-1AA1-4748-A78C-F9EC5A152C10}">
      <dgm:prSet/>
      <dgm:spPr/>
      <dgm:t>
        <a:bodyPr/>
        <a:lstStyle/>
        <a:p>
          <a:endParaRPr lang="pt-BR"/>
        </a:p>
      </dgm:t>
    </dgm:pt>
    <dgm:pt modelId="{77F445C3-EB9E-4B10-9BF1-D1083B9BF8CF}" type="pres">
      <dgm:prSet presAssocID="{E5C19C99-46B9-42B3-9953-FE4C50596B0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242077C-98B2-4339-AFE5-BAF4AD3AA362}" type="pres">
      <dgm:prSet presAssocID="{C214F392-494A-45A7-B36F-EB26B5466F1D}" presName="centerShape" presStyleLbl="node0" presStyleIdx="0" presStyleCnt="1"/>
      <dgm:spPr/>
      <dgm:t>
        <a:bodyPr/>
        <a:lstStyle/>
        <a:p>
          <a:endParaRPr lang="pt-BR"/>
        </a:p>
      </dgm:t>
    </dgm:pt>
    <dgm:pt modelId="{3E520F29-D104-45A8-89B7-707012CF9FBB}" type="pres">
      <dgm:prSet presAssocID="{D85D22A6-3651-40DC-8449-E05E04F080C9}" presName="node" presStyleLbl="node1" presStyleIdx="0" presStyleCnt="5" custScaleX="13367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9BC83E-619E-4DA7-8D32-2C44945838AC}" type="pres">
      <dgm:prSet presAssocID="{D85D22A6-3651-40DC-8449-E05E04F080C9}" presName="dummy" presStyleCnt="0"/>
      <dgm:spPr/>
    </dgm:pt>
    <dgm:pt modelId="{5D6CAAEB-ECE1-4D58-B02E-61DBA5C80F9F}" type="pres">
      <dgm:prSet presAssocID="{B0AD2676-4462-4847-878D-2569D784A3B7}" presName="sibTrans" presStyleLbl="sibTrans2D1" presStyleIdx="0" presStyleCnt="5"/>
      <dgm:spPr/>
      <dgm:t>
        <a:bodyPr/>
        <a:lstStyle/>
        <a:p>
          <a:endParaRPr lang="pt-BR"/>
        </a:p>
      </dgm:t>
    </dgm:pt>
    <dgm:pt modelId="{CA8B41C5-B332-459A-B22F-A09ECD319337}" type="pres">
      <dgm:prSet presAssocID="{E0BF7E83-817F-4113-BC18-DCD884CDB4B8}" presName="node" presStyleLbl="node1" presStyleIdx="1" presStyleCnt="5" custScaleX="167110" custRadScaleRad="105223" custRadScaleInc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262EBD-FA7A-4F1B-A4FD-33147E88BD47}" type="pres">
      <dgm:prSet presAssocID="{E0BF7E83-817F-4113-BC18-DCD884CDB4B8}" presName="dummy" presStyleCnt="0"/>
      <dgm:spPr/>
    </dgm:pt>
    <dgm:pt modelId="{F1E8200A-CDCB-445F-B31A-D29A2BE92D97}" type="pres">
      <dgm:prSet presAssocID="{EEAB7178-8CC7-4F42-AE80-B0D297297AB5}" presName="sibTrans" presStyleLbl="sibTrans2D1" presStyleIdx="1" presStyleCnt="5"/>
      <dgm:spPr/>
      <dgm:t>
        <a:bodyPr/>
        <a:lstStyle/>
        <a:p>
          <a:endParaRPr lang="pt-BR"/>
        </a:p>
      </dgm:t>
    </dgm:pt>
    <dgm:pt modelId="{B5BB4C2B-F1FC-4D19-BDC4-1EF3AD5AA993}" type="pres">
      <dgm:prSet presAssocID="{CC28DF29-0FEF-44F1-9576-089A2EC5D4B0}" presName="node" presStyleLbl="node1" presStyleIdx="2" presStyleCnt="5" custScaleX="1560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603A03-0147-4207-A797-6BFD8A98AFE9}" type="pres">
      <dgm:prSet presAssocID="{CC28DF29-0FEF-44F1-9576-089A2EC5D4B0}" presName="dummy" presStyleCnt="0"/>
      <dgm:spPr/>
    </dgm:pt>
    <dgm:pt modelId="{C72354F1-35CC-4870-9669-08CCEB0EEE18}" type="pres">
      <dgm:prSet presAssocID="{F48E438A-920D-43E7-B12C-702AB7F09D37}" presName="sibTrans" presStyleLbl="sibTrans2D1" presStyleIdx="2" presStyleCnt="5"/>
      <dgm:spPr/>
      <dgm:t>
        <a:bodyPr/>
        <a:lstStyle/>
        <a:p>
          <a:endParaRPr lang="pt-BR"/>
        </a:p>
      </dgm:t>
    </dgm:pt>
    <dgm:pt modelId="{36330A11-1948-4349-A9E5-C1A58E76AE89}" type="pres">
      <dgm:prSet presAssocID="{D678A69A-4C1D-4ECF-9C63-8B73F2F0487E}" presName="node" presStyleLbl="node1" presStyleIdx="3" presStyleCnt="5" custScaleX="13564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B16BD5-2C4F-4DA3-B1A9-738501EA9701}" type="pres">
      <dgm:prSet presAssocID="{D678A69A-4C1D-4ECF-9C63-8B73F2F0487E}" presName="dummy" presStyleCnt="0"/>
      <dgm:spPr/>
    </dgm:pt>
    <dgm:pt modelId="{2353AA14-09F4-4C06-88E6-7B21373CC0A8}" type="pres">
      <dgm:prSet presAssocID="{EB8D746E-EE4A-493A-AE1F-F787BBE6F360}" presName="sibTrans" presStyleLbl="sibTrans2D1" presStyleIdx="3" presStyleCnt="5"/>
      <dgm:spPr/>
      <dgm:t>
        <a:bodyPr/>
        <a:lstStyle/>
        <a:p>
          <a:endParaRPr lang="pt-BR"/>
        </a:p>
      </dgm:t>
    </dgm:pt>
    <dgm:pt modelId="{DB6005F4-A022-4784-8593-49DBC8DB01C2}" type="pres">
      <dgm:prSet presAssocID="{EAE9ED25-C143-47EE-8324-89706E920880}" presName="node" presStyleLbl="node1" presStyleIdx="4" presStyleCnt="5" custScaleX="12392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0DB3BB-3FD5-482E-8DE7-262C693A4B78}" type="pres">
      <dgm:prSet presAssocID="{EAE9ED25-C143-47EE-8324-89706E920880}" presName="dummy" presStyleCnt="0"/>
      <dgm:spPr/>
    </dgm:pt>
    <dgm:pt modelId="{2BBBD076-0534-495B-96E9-D98A9D4689DB}" type="pres">
      <dgm:prSet presAssocID="{B30BC8E0-3494-425D-A275-B8F850D5AF78}" presName="sibTrans" presStyleLbl="sibTrans2D1" presStyleIdx="4" presStyleCnt="5"/>
      <dgm:spPr/>
      <dgm:t>
        <a:bodyPr/>
        <a:lstStyle/>
        <a:p>
          <a:endParaRPr lang="pt-BR"/>
        </a:p>
      </dgm:t>
    </dgm:pt>
  </dgm:ptLst>
  <dgm:cxnLst>
    <dgm:cxn modelId="{297BC431-1AA1-4748-A78C-F9EC5A152C10}" srcId="{C214F392-494A-45A7-B36F-EB26B5466F1D}" destId="{EAE9ED25-C143-47EE-8324-89706E920880}" srcOrd="4" destOrd="0" parTransId="{519C1E95-234E-42DE-B615-9D6197371437}" sibTransId="{B30BC8E0-3494-425D-A275-B8F850D5AF78}"/>
    <dgm:cxn modelId="{FFA0D165-E28E-43D3-A524-FD3E2827B144}" srcId="{C214F392-494A-45A7-B36F-EB26B5466F1D}" destId="{E0BF7E83-817F-4113-BC18-DCD884CDB4B8}" srcOrd="1" destOrd="0" parTransId="{4B0FBBBC-D455-407D-90A9-C3167548BA68}" sibTransId="{EEAB7178-8CC7-4F42-AE80-B0D297297AB5}"/>
    <dgm:cxn modelId="{3A2189EC-FDC3-4C97-9248-F8A727B52BFC}" type="presOf" srcId="{EAE9ED25-C143-47EE-8324-89706E920880}" destId="{DB6005F4-A022-4784-8593-49DBC8DB01C2}" srcOrd="0" destOrd="0" presId="urn:microsoft.com/office/officeart/2005/8/layout/radial6"/>
    <dgm:cxn modelId="{B1DC0C99-6B81-4582-B7B6-CB2513ABA2E9}" type="presOf" srcId="{B30BC8E0-3494-425D-A275-B8F850D5AF78}" destId="{2BBBD076-0534-495B-96E9-D98A9D4689DB}" srcOrd="0" destOrd="0" presId="urn:microsoft.com/office/officeart/2005/8/layout/radial6"/>
    <dgm:cxn modelId="{789F1473-F52C-4866-BD54-F8741FC991C8}" type="presOf" srcId="{F48E438A-920D-43E7-B12C-702AB7F09D37}" destId="{C72354F1-35CC-4870-9669-08CCEB0EEE18}" srcOrd="0" destOrd="0" presId="urn:microsoft.com/office/officeart/2005/8/layout/radial6"/>
    <dgm:cxn modelId="{EB436FAC-6419-44EE-B2FB-AA8B510612CB}" srcId="{C214F392-494A-45A7-B36F-EB26B5466F1D}" destId="{CC28DF29-0FEF-44F1-9576-089A2EC5D4B0}" srcOrd="2" destOrd="0" parTransId="{2246BF05-C0A8-47FD-8302-117FC553711B}" sibTransId="{F48E438A-920D-43E7-B12C-702AB7F09D37}"/>
    <dgm:cxn modelId="{44805AEB-7CD3-4650-8FF8-B963668FD55F}" srcId="{C214F392-494A-45A7-B36F-EB26B5466F1D}" destId="{D678A69A-4C1D-4ECF-9C63-8B73F2F0487E}" srcOrd="3" destOrd="0" parTransId="{488A96A5-4F21-40A1-81D4-A215503BAB63}" sibTransId="{EB8D746E-EE4A-493A-AE1F-F787BBE6F360}"/>
    <dgm:cxn modelId="{2CD22D2D-5B27-4DAE-B97A-7C8F8C8D4B3E}" type="presOf" srcId="{E5C19C99-46B9-42B3-9953-FE4C50596B0A}" destId="{77F445C3-EB9E-4B10-9BF1-D1083B9BF8CF}" srcOrd="0" destOrd="0" presId="urn:microsoft.com/office/officeart/2005/8/layout/radial6"/>
    <dgm:cxn modelId="{1CFB0D08-4662-4F8D-BF5F-B2F9E5E4607A}" srcId="{E5C19C99-46B9-42B3-9953-FE4C50596B0A}" destId="{C214F392-494A-45A7-B36F-EB26B5466F1D}" srcOrd="0" destOrd="0" parTransId="{FCE97001-4232-4B2E-955E-307E84042A69}" sibTransId="{18585E17-3261-489D-82F8-87043394DAD9}"/>
    <dgm:cxn modelId="{E610A1BA-CE21-46A8-97D9-270227B3A93F}" type="presOf" srcId="{D85D22A6-3651-40DC-8449-E05E04F080C9}" destId="{3E520F29-D104-45A8-89B7-707012CF9FBB}" srcOrd="0" destOrd="0" presId="urn:microsoft.com/office/officeart/2005/8/layout/radial6"/>
    <dgm:cxn modelId="{CDD805BD-C37A-462D-8C2C-58F4095DBF2B}" type="presOf" srcId="{CC28DF29-0FEF-44F1-9576-089A2EC5D4B0}" destId="{B5BB4C2B-F1FC-4D19-BDC4-1EF3AD5AA993}" srcOrd="0" destOrd="0" presId="urn:microsoft.com/office/officeart/2005/8/layout/radial6"/>
    <dgm:cxn modelId="{06AC8562-2E6D-468E-A1A1-B8C8CF496E74}" srcId="{C214F392-494A-45A7-B36F-EB26B5466F1D}" destId="{D85D22A6-3651-40DC-8449-E05E04F080C9}" srcOrd="0" destOrd="0" parTransId="{C96AC279-70B6-4FC5-AB9D-AA333F3FB569}" sibTransId="{B0AD2676-4462-4847-878D-2569D784A3B7}"/>
    <dgm:cxn modelId="{CD1B226B-27DE-4F7B-91D7-284711FBE31B}" type="presOf" srcId="{EEAB7178-8CC7-4F42-AE80-B0D297297AB5}" destId="{F1E8200A-CDCB-445F-B31A-D29A2BE92D97}" srcOrd="0" destOrd="0" presId="urn:microsoft.com/office/officeart/2005/8/layout/radial6"/>
    <dgm:cxn modelId="{80190D6D-6DC2-447D-9A5A-98B5773EFE04}" type="presOf" srcId="{EB8D746E-EE4A-493A-AE1F-F787BBE6F360}" destId="{2353AA14-09F4-4C06-88E6-7B21373CC0A8}" srcOrd="0" destOrd="0" presId="urn:microsoft.com/office/officeart/2005/8/layout/radial6"/>
    <dgm:cxn modelId="{19707091-85B8-433A-8135-693D9F20F19C}" type="presOf" srcId="{E0BF7E83-817F-4113-BC18-DCD884CDB4B8}" destId="{CA8B41C5-B332-459A-B22F-A09ECD319337}" srcOrd="0" destOrd="0" presId="urn:microsoft.com/office/officeart/2005/8/layout/radial6"/>
    <dgm:cxn modelId="{36229E5C-1D7D-4BA0-92A6-EC3AD9E41EDE}" type="presOf" srcId="{C214F392-494A-45A7-B36F-EB26B5466F1D}" destId="{8242077C-98B2-4339-AFE5-BAF4AD3AA362}" srcOrd="0" destOrd="0" presId="urn:microsoft.com/office/officeart/2005/8/layout/radial6"/>
    <dgm:cxn modelId="{5C2113ED-DFE8-48C3-86E8-0082CE771CD4}" type="presOf" srcId="{D678A69A-4C1D-4ECF-9C63-8B73F2F0487E}" destId="{36330A11-1948-4349-A9E5-C1A58E76AE89}" srcOrd="0" destOrd="0" presId="urn:microsoft.com/office/officeart/2005/8/layout/radial6"/>
    <dgm:cxn modelId="{BE0ACF21-FA9A-415B-9D8D-C08BDE6C2116}" type="presOf" srcId="{B0AD2676-4462-4847-878D-2569D784A3B7}" destId="{5D6CAAEB-ECE1-4D58-B02E-61DBA5C80F9F}" srcOrd="0" destOrd="0" presId="urn:microsoft.com/office/officeart/2005/8/layout/radial6"/>
    <dgm:cxn modelId="{343D368C-44BD-462A-97A9-A7354B949334}" type="presParOf" srcId="{77F445C3-EB9E-4B10-9BF1-D1083B9BF8CF}" destId="{8242077C-98B2-4339-AFE5-BAF4AD3AA362}" srcOrd="0" destOrd="0" presId="urn:microsoft.com/office/officeart/2005/8/layout/radial6"/>
    <dgm:cxn modelId="{F579E16A-FD84-4A4A-A337-12F63A9F24D3}" type="presParOf" srcId="{77F445C3-EB9E-4B10-9BF1-D1083B9BF8CF}" destId="{3E520F29-D104-45A8-89B7-707012CF9FBB}" srcOrd="1" destOrd="0" presId="urn:microsoft.com/office/officeart/2005/8/layout/radial6"/>
    <dgm:cxn modelId="{B88E0D32-225C-4F73-BDC3-1AD659A52181}" type="presParOf" srcId="{77F445C3-EB9E-4B10-9BF1-D1083B9BF8CF}" destId="{949BC83E-619E-4DA7-8D32-2C44945838AC}" srcOrd="2" destOrd="0" presId="urn:microsoft.com/office/officeart/2005/8/layout/radial6"/>
    <dgm:cxn modelId="{E7CBC645-79F1-41B6-A19A-BCFE727121DE}" type="presParOf" srcId="{77F445C3-EB9E-4B10-9BF1-D1083B9BF8CF}" destId="{5D6CAAEB-ECE1-4D58-B02E-61DBA5C80F9F}" srcOrd="3" destOrd="0" presId="urn:microsoft.com/office/officeart/2005/8/layout/radial6"/>
    <dgm:cxn modelId="{C4429313-1064-44CC-85C4-595546A2B8F9}" type="presParOf" srcId="{77F445C3-EB9E-4B10-9BF1-D1083B9BF8CF}" destId="{CA8B41C5-B332-459A-B22F-A09ECD319337}" srcOrd="4" destOrd="0" presId="urn:microsoft.com/office/officeart/2005/8/layout/radial6"/>
    <dgm:cxn modelId="{FD0FE74E-B326-4C16-A662-E61917C4B79D}" type="presParOf" srcId="{77F445C3-EB9E-4B10-9BF1-D1083B9BF8CF}" destId="{C0262EBD-FA7A-4F1B-A4FD-33147E88BD47}" srcOrd="5" destOrd="0" presId="urn:microsoft.com/office/officeart/2005/8/layout/radial6"/>
    <dgm:cxn modelId="{0F4E8C17-FDEE-434D-BC95-B4263C13D11D}" type="presParOf" srcId="{77F445C3-EB9E-4B10-9BF1-D1083B9BF8CF}" destId="{F1E8200A-CDCB-445F-B31A-D29A2BE92D97}" srcOrd="6" destOrd="0" presId="urn:microsoft.com/office/officeart/2005/8/layout/radial6"/>
    <dgm:cxn modelId="{979EF85B-C9ED-4627-B93C-E16CB8F7236A}" type="presParOf" srcId="{77F445C3-EB9E-4B10-9BF1-D1083B9BF8CF}" destId="{B5BB4C2B-F1FC-4D19-BDC4-1EF3AD5AA993}" srcOrd="7" destOrd="0" presId="urn:microsoft.com/office/officeart/2005/8/layout/radial6"/>
    <dgm:cxn modelId="{2C631820-8266-41E6-BACD-FCB83075C879}" type="presParOf" srcId="{77F445C3-EB9E-4B10-9BF1-D1083B9BF8CF}" destId="{38603A03-0147-4207-A797-6BFD8A98AFE9}" srcOrd="8" destOrd="0" presId="urn:microsoft.com/office/officeart/2005/8/layout/radial6"/>
    <dgm:cxn modelId="{811DEFDC-2F16-4486-BC73-019E3129E91F}" type="presParOf" srcId="{77F445C3-EB9E-4B10-9BF1-D1083B9BF8CF}" destId="{C72354F1-35CC-4870-9669-08CCEB0EEE18}" srcOrd="9" destOrd="0" presId="urn:microsoft.com/office/officeart/2005/8/layout/radial6"/>
    <dgm:cxn modelId="{03B2A1CD-5013-4C03-995D-23D455AC0B9C}" type="presParOf" srcId="{77F445C3-EB9E-4B10-9BF1-D1083B9BF8CF}" destId="{36330A11-1948-4349-A9E5-C1A58E76AE89}" srcOrd="10" destOrd="0" presId="urn:microsoft.com/office/officeart/2005/8/layout/radial6"/>
    <dgm:cxn modelId="{D453EB53-E2F9-4C0A-9776-8EA0BE8C9B12}" type="presParOf" srcId="{77F445C3-EB9E-4B10-9BF1-D1083B9BF8CF}" destId="{8BB16BD5-2C4F-4DA3-B1A9-738501EA9701}" srcOrd="11" destOrd="0" presId="urn:microsoft.com/office/officeart/2005/8/layout/radial6"/>
    <dgm:cxn modelId="{1071738D-4DD9-4726-9612-06C35E0D8A03}" type="presParOf" srcId="{77F445C3-EB9E-4B10-9BF1-D1083B9BF8CF}" destId="{2353AA14-09F4-4C06-88E6-7B21373CC0A8}" srcOrd="12" destOrd="0" presId="urn:microsoft.com/office/officeart/2005/8/layout/radial6"/>
    <dgm:cxn modelId="{0F8D3290-99BF-44F2-9603-55635B0D3525}" type="presParOf" srcId="{77F445C3-EB9E-4B10-9BF1-D1083B9BF8CF}" destId="{DB6005F4-A022-4784-8593-49DBC8DB01C2}" srcOrd="13" destOrd="0" presId="urn:microsoft.com/office/officeart/2005/8/layout/radial6"/>
    <dgm:cxn modelId="{F5177D90-BCF3-41E3-B419-CF749AF2E3A7}" type="presParOf" srcId="{77F445C3-EB9E-4B10-9BF1-D1083B9BF8CF}" destId="{3A0DB3BB-3FD5-482E-8DE7-262C693A4B78}" srcOrd="14" destOrd="0" presId="urn:microsoft.com/office/officeart/2005/8/layout/radial6"/>
    <dgm:cxn modelId="{627B2F11-389A-4F51-95AE-C815FF36CFED}" type="presParOf" srcId="{77F445C3-EB9E-4B10-9BF1-D1083B9BF8CF}" destId="{2BBBD076-0534-495B-96E9-D98A9D4689DB}" srcOrd="15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43A861-EE1F-4DB1-9210-70F49611E578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FAEA5-309E-4867-8F71-94EA63F81CD8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368A9-8487-4EC4-81CA-7819EB21A3BA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1639F-A88A-446A-AA46-C85CD3A3556D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CC8459-8E0C-4ACC-AD97-BE0CCC4EA415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9651E-6736-4FA1-976C-552F9EE36632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3ED0E-A312-4164-93EE-C25A889D451F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74EA5-CBB4-40E2-B8A2-2A12CB9BF800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14B2E-75EE-4AA7-A230-898D85849FC1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DA9D0A-55A4-454F-9AA6-FB901E6BD291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63DD7C-7273-429F-96A7-5B1128F3997F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3D7EB1-5B63-46C3-8643-7FDF2E570090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br/imgres?imgurl=http://3.bp.blogspot.com/_eRrz16LzyVs/TJ1HkrzRfgI/AAAAAAAAAGQ/srYG7SfqzCc/s320/voto_sindical.gif&amp;imgrefurl=http://trabalhoegeografia.blogspot.com/2011/04/fordismo-taylorismo-e-toyotismo.html&amp;usg=__dUMD0tXaUncT6UaqJRfS0Jm-qIQ=&amp;h=189&amp;w=180&amp;sz=23&amp;hl=pt-BR&amp;start=4&amp;sig2=D5Ec5jE99Nuox5xSkrUzng&amp;zoom=1&amp;itbs=1&amp;tbnid=k25Jb9f0CRYF4M:&amp;tbnh=103&amp;tbnw=98&amp;prev=/search?q=IMAGEM+SINDICALISTAS&amp;hl=pt-BR&amp;sa=X&amp;biw=1024&amp;bih=545&amp;tbm=isch&amp;prmd=ivns&amp;ei=FbQlTpnNJ6Pm0QGCzP36C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br/imgres?imgurl=http://www.blogflaviopereira.com.br/wp-content/uploads/2009/02/stockxpertcom_id6363061_size0-200808211355201.jpg&amp;imgrefurl=http://www.blogflaviopereira.com.br/carreira-e-corporacoes/etiqueta-no-trabalho/&amp;usg=__mKNVl31g2tPl5XuupmhLWrUOX8Q=&amp;h=283&amp;w=424&amp;sz=91&amp;hl=pt-BR&amp;start=2&amp;sig2=4L3W-jctix1KS5ntKkMLWw&amp;zoom=1&amp;itbs=1&amp;tbnid=HXDiERd5-IURnM:&amp;tbnh=84&amp;tbnw=126&amp;prev=/search?q=imagem+apresenta%C3%A7%C3%A3o+pessoal&amp;hl=pt-BR&amp;biw=1024&amp;bih=545&amp;tbm=isch&amp;ei=W6IlTqqPGqL00gHmj-G6C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</a:t>
            </a:r>
            <a:r>
              <a:rPr lang="pt-BR" sz="3200" smtClean="0"/>
              <a:t>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1900" dirty="0" smtClean="0"/>
              <a:t>AULA 1 – </a:t>
            </a:r>
            <a:r>
              <a:rPr lang="pt-BR" sz="1900" b="1" dirty="0" smtClean="0"/>
              <a:t>Conceito, natureza jurídica e princípios do direito administrativo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r>
              <a:rPr lang="pt-BR" sz="1400" dirty="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“Direito Administrativo é o conjunto harmônico de princípios jurídicos que regem os órgãos, os agentes e as atividades públicas tendentes a realizar concreta, direta e imediatamente os fins desejados pelo Estado.”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</a:t>
            </a:r>
            <a:r>
              <a:rPr lang="pt-BR" sz="1600" dirty="0" err="1" smtClean="0"/>
              <a:t>Helly</a:t>
            </a:r>
            <a:r>
              <a:rPr lang="pt-BR" sz="1600" dirty="0" smtClean="0"/>
              <a:t> Lopes Meirelles)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DIREITO ADMINISTRATIVO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“Direito Administrativo é o conjunto de normas e princípios que regem a atuação da Administração Pública. Inclui-se entre os ramos do direito público, por tratar primordialmente da organização, meios de ação, formas e relações jurídicas da Administração Pública, um dos campos da atividade estatal.”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(Odete </a:t>
            </a:r>
            <a:r>
              <a:rPr lang="pt-BR" sz="1600" dirty="0" err="1" smtClean="0"/>
              <a:t>Medauar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DIREITO ADMINISTRATIVO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“Direito Administrativo é o conjunto de normas e princípios que, visando sempre ao interesse público, regem as relações jurídicas entre as pessoas e órgãos do Estado e entre este e as coletividades a que devem servir.”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(Jose dos Santos Carvalho Filho)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DIREITO ADMINISTRATIVO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Natureza Jurídica do Direito Agrário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42" name="Picture 2" descr="http://monolitho.labin.pro.br/wp-content/uploads/2011/03/publico-priva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6438900" cy="4171951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7072330" y="171448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C00000"/>
                </a:solidFill>
              </a:rPr>
              <a:t>?</a:t>
            </a:r>
            <a:endParaRPr lang="pt-BR" sz="4800" b="1" dirty="0">
              <a:solidFill>
                <a:srgbClr val="C00000"/>
              </a:solidFill>
            </a:endParaRPr>
          </a:p>
        </p:txBody>
      </p:sp>
      <p:pic>
        <p:nvPicPr>
          <p:cNvPr id="61444" name="Picture 4" descr="http://1.bp.blogspot.com/-MWgK_Y2Gp-E/Taq8to_2isI/AAAAAAAAELU/tcyrblYuFLo/s1600/525px-X_mark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357430"/>
            <a:ext cx="2699053" cy="3090851"/>
          </a:xfrm>
          <a:prstGeom prst="rect">
            <a:avLst/>
          </a:prstGeom>
          <a:noFill/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Espaço Reservado para Conteúdo 15"/>
          <p:cNvGraphicFramePr>
            <a:graphicFrameLocks noGrp="1"/>
          </p:cNvGraphicFramePr>
          <p:nvPr>
            <p:ph idx="1"/>
          </p:nvPr>
        </p:nvGraphicFramePr>
        <p:xfrm>
          <a:off x="142844" y="1000125"/>
          <a:ext cx="8786874" cy="564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Nuvem 16"/>
          <p:cNvSpPr/>
          <p:nvPr/>
        </p:nvSpPr>
        <p:spPr>
          <a:xfrm>
            <a:off x="0" y="2714620"/>
            <a:ext cx="2571736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Classificação das Normas</a:t>
            </a:r>
            <a:endParaRPr lang="pt-BR" b="1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b="1" u="sng" dirty="0" smtClean="0"/>
          </a:p>
          <a:p>
            <a:pPr algn="ctr">
              <a:buNone/>
            </a:pPr>
            <a:endParaRPr lang="pt-BR" b="1" u="sng" dirty="0" smtClean="0"/>
          </a:p>
          <a:p>
            <a:pPr algn="ctr">
              <a:buNone/>
            </a:pPr>
            <a:endParaRPr lang="pt-BR" b="1" u="sng" dirty="0" smtClean="0"/>
          </a:p>
          <a:p>
            <a:pPr algn="ctr">
              <a:buNone/>
            </a:pPr>
            <a:endParaRPr lang="pt-BR" b="1" u="sng" dirty="0" smtClean="0"/>
          </a:p>
          <a:p>
            <a:pPr algn="ctr">
              <a:buNone/>
            </a:pPr>
            <a:r>
              <a:rPr lang="pt-BR" dirty="0" smtClean="0"/>
              <a:t>	</a:t>
            </a:r>
            <a:r>
              <a:rPr lang="pt-BR" sz="3600" b="1" dirty="0" smtClean="0"/>
              <a:t>Então, o Direito Administrativo é um ramo de Direito Público ou Privado?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14282" y="0"/>
          <a:ext cx="87868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u="sng" dirty="0" smtClean="0"/>
              <a:t>DIREITOS METAINDIVIDUAIS</a:t>
            </a:r>
          </a:p>
          <a:p>
            <a:pPr algn="ctr">
              <a:buNone/>
            </a:pPr>
            <a:endParaRPr lang="pt-BR" b="1" u="sng" dirty="0" smtClean="0"/>
          </a:p>
          <a:p>
            <a:r>
              <a:rPr lang="pt-BR" dirty="0" smtClean="0"/>
              <a:t>Interesses ou Direitos Difusos;</a:t>
            </a:r>
          </a:p>
          <a:p>
            <a:endParaRPr lang="pt-BR" dirty="0" smtClean="0"/>
          </a:p>
          <a:p>
            <a:r>
              <a:rPr lang="pt-BR" dirty="0" smtClean="0"/>
              <a:t>Interesses ou Direitos Coletivos;</a:t>
            </a:r>
          </a:p>
          <a:p>
            <a:endParaRPr lang="pt-BR" dirty="0" smtClean="0"/>
          </a:p>
          <a:p>
            <a:r>
              <a:rPr lang="pt-BR" dirty="0" smtClean="0"/>
              <a:t>Interesses ou Direitos Individuais Homogêneos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0"/>
            <a:ext cx="1071538" cy="992583"/>
          </a:xfrm>
          <a:prstGeom prst="rect">
            <a:avLst/>
          </a:prstGeom>
          <a:noFill/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u="sng" dirty="0" smtClean="0">
                <a:solidFill>
                  <a:schemeClr val="bg1"/>
                </a:solidFill>
              </a:rPr>
              <a:t>DIREITOS DIFUSOS:</a:t>
            </a:r>
            <a:endParaRPr lang="pt-BR" sz="3600" b="1" u="sng" dirty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TRANSINDIVIDUAL;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9938" name="Picture 2" descr="http://t1.gstatic.com/images?q=tbn:ANd9GcSP6FVM6Ruc9wxlw3nRzHO3LXDruJoiG3Z7EIyNU2iWUH2_GaKrTvUkf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2508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4282" y="142852"/>
            <a:ext cx="8786874" cy="62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dirty="0" smtClean="0"/>
              <a:t>DIREITOS COLETIVOS:</a:t>
            </a:r>
            <a:endParaRPr lang="pt-BR" sz="3200" b="1" u="sng" dirty="0"/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TRANSINDIVIDUAL;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/>
              <a:t>TITULARES </a:t>
            </a:r>
            <a:r>
              <a:rPr lang="pt-BR" sz="3200" b="1" dirty="0" smtClean="0">
                <a:cs typeface="Lucida Sans Unicode"/>
              </a:rPr>
              <a:t>⇛ </a:t>
            </a:r>
            <a:r>
              <a:rPr lang="pt-BR" sz="3200" b="1" cap="all" dirty="0" smtClean="0">
                <a:cs typeface="Arial" pitchFamily="34" charset="0"/>
              </a:rPr>
              <a:t>grupo, categoria ou classe de pessoas ligadas entre si ou com a parte contrária por uma relação jurídica base </a:t>
            </a:r>
            <a:r>
              <a:rPr lang="pt-BR" sz="3200" b="1" dirty="0"/>
              <a:t>(Ex: </a:t>
            </a:r>
            <a:r>
              <a:rPr lang="pt-BR" sz="3200" b="1" dirty="0" smtClean="0"/>
              <a:t>trabalhadores sindicalizados...).</a:t>
            </a:r>
            <a:endParaRPr lang="pt-BR" sz="3200" b="1" dirty="0"/>
          </a:p>
          <a:p>
            <a:pPr algn="r">
              <a:spcBef>
                <a:spcPct val="50000"/>
              </a:spcBef>
            </a:pPr>
            <a:r>
              <a:rPr lang="pt-BR" sz="3200" b="1" dirty="0"/>
              <a:t>(art. 81, </a:t>
            </a:r>
            <a:r>
              <a:rPr lang="pt-BR" sz="3200" b="1" dirty="0" smtClean="0"/>
              <a:t>II</a:t>
            </a:r>
            <a:r>
              <a:rPr lang="pt-BR" sz="3200" b="1" dirty="0"/>
              <a:t>, CDC</a:t>
            </a:r>
            <a:r>
              <a:rPr lang="pt-BR" sz="3200" b="1" dirty="0" smtClean="0"/>
              <a:t>)</a:t>
            </a:r>
            <a:endParaRPr lang="pt-BR" sz="3200" b="1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APRESENTAÇÃO</a:t>
            </a:r>
            <a:endParaRPr lang="pt-BR" dirty="0"/>
          </a:p>
        </p:txBody>
      </p:sp>
      <p:pic>
        <p:nvPicPr>
          <p:cNvPr id="1026" name="Picture 2" descr="http://t2.gstatic.com/images?q=tbn:ANd9GcQJ_3O5ehB7VEL2vRvQXP0Aj9xsVoMK0APo2UaDWju8j9NNRZEeuvTsS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238367"/>
            <a:ext cx="4679189" cy="3119459"/>
          </a:xfrm>
          <a:prstGeom prst="rect">
            <a:avLst/>
          </a:prstGeom>
          <a:noFill/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2226" name="Picture 2" descr="http://carsale.uol.com.br/asp/img/servicos/materia/recallCarroLuxo_ab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2844" y="214290"/>
            <a:ext cx="8786874" cy="67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cap="all" dirty="0" smtClean="0">
                <a:solidFill>
                  <a:srgbClr val="00B050"/>
                </a:solidFill>
              </a:rPr>
              <a:t>direitos individuais homogêneos: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TRANSINDIVIDUAL </a:t>
            </a:r>
            <a:r>
              <a:rPr lang="pt-BR" sz="3200" b="1" dirty="0" smtClean="0">
                <a:solidFill>
                  <a:srgbClr val="00B050"/>
                </a:solidFill>
                <a:cs typeface="Lucida Sans Unicode"/>
              </a:rPr>
              <a:t>⇛ apenas para tutela judicial coletiva ⇛ Direito material individual ⇛ Origem comum</a:t>
            </a:r>
            <a:r>
              <a:rPr lang="pt-BR" sz="3200" b="1" dirty="0" smtClean="0">
                <a:solidFill>
                  <a:srgbClr val="00B050"/>
                </a:solidFill>
              </a:rPr>
              <a:t>;</a:t>
            </a:r>
            <a:endParaRPr lang="pt-BR" sz="3200" b="1" dirty="0">
              <a:solidFill>
                <a:srgbClr val="00B050"/>
              </a:solidFill>
            </a:endParaRP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NATUREZA DIVISÍVEL</a:t>
            </a:r>
            <a:r>
              <a:rPr lang="pt-BR" sz="3200" b="1" dirty="0">
                <a:solidFill>
                  <a:srgbClr val="00B050"/>
                </a:solidFill>
              </a:rPr>
              <a:t>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DECORRENTES DE ORIGEM COMUM (</a:t>
            </a:r>
            <a:r>
              <a:rPr lang="pt-BR" sz="3200" b="1" dirty="0">
                <a:solidFill>
                  <a:srgbClr val="00B050"/>
                </a:solidFill>
              </a:rPr>
              <a:t>Ex: </a:t>
            </a:r>
            <a:r>
              <a:rPr lang="pt-BR" sz="3200" dirty="0" smtClean="0">
                <a:solidFill>
                  <a:srgbClr val="00B050"/>
                </a:solidFill>
              </a:rPr>
              <a:t>consumidores que adquiriram veículos cujas peças saíram defeituosas de fábricas; Instituição de tributo inconstitucional</a:t>
            </a:r>
            <a:r>
              <a:rPr lang="pt-BR" sz="3200" b="1" dirty="0" smtClean="0">
                <a:solidFill>
                  <a:srgbClr val="00B050"/>
                </a:solidFill>
              </a:rPr>
              <a:t>...).</a:t>
            </a:r>
            <a:endParaRPr lang="pt-BR" sz="3200" b="1" dirty="0">
              <a:solidFill>
                <a:srgbClr val="00B05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pt-BR" sz="3200" b="1" dirty="0">
                <a:solidFill>
                  <a:srgbClr val="00B050"/>
                </a:solidFill>
              </a:rPr>
              <a:t>(art. 81, </a:t>
            </a:r>
            <a:r>
              <a:rPr lang="pt-BR" sz="3200" b="1" dirty="0" smtClean="0">
                <a:solidFill>
                  <a:srgbClr val="00B050"/>
                </a:solidFill>
              </a:rPr>
              <a:t>III</a:t>
            </a:r>
            <a:r>
              <a:rPr lang="pt-BR" sz="3200" b="1" dirty="0">
                <a:solidFill>
                  <a:srgbClr val="00B050"/>
                </a:solidFill>
              </a:rPr>
              <a:t>, CDC</a:t>
            </a:r>
            <a:r>
              <a:rPr lang="pt-BR" sz="3200" b="1" dirty="0" smtClean="0">
                <a:solidFill>
                  <a:srgbClr val="00B050"/>
                </a:solidFill>
              </a:rPr>
              <a:t>)</a:t>
            </a:r>
            <a:endParaRPr lang="pt-BR" sz="3200" b="1" dirty="0">
              <a:solidFill>
                <a:srgbClr val="00B05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442912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3786191"/>
            <a:ext cx="471487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tângulo 8"/>
          <p:cNvSpPr/>
          <p:nvPr/>
        </p:nvSpPr>
        <p:spPr>
          <a:xfrm>
            <a:off x="0" y="2967335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PRINCÍPIOS DO</a:t>
            </a:r>
          </a:p>
          <a:p>
            <a:pPr algn="ctr"/>
            <a:r>
              <a:rPr lang="pt-B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DIREITO ADMINISTRATIVO</a:t>
            </a:r>
            <a:endParaRPr lang="pt-B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2050" name="AutoShape 2" descr="data:image/jpeg;base64,/9j/4AAQSkZJRgABAQAAAQABAAD/2wCEAAkGBhQSERUUExMWFRUVGB4aGBcXGRkcGRscGhkYGRoYGxogHSYfHhsjIBgcHy8gIycpLCwsGiAxNTAqNSYrLCkBCQoKDgwOGg8PGiwkHCQpLCwpLSwsLCksLCwsLC0sLCksLCkpLCwsLCksKSwpLCwpLCwsLCwsLCwsLCksLCwsLP/AABEIALcBEwMBIgACEQEDEQH/xAAbAAACAwEBAQAAAAAAAAAAAAAEBQACAwYBB//EAEAQAAIBAwIDBgMFBQcFAAMAAAECEQADIRIxBAVBEyJRYXGBBjKRQqGxwdEUI1Ji8DNDU3KCkuEVFqKy8Qdjc//EABoBAAMBAQEBAAAAAAAAAAAAAAECAwAEBQb/xAAxEQACAgECBAQEBQUBAAAAAAAAAQIRAxIhBDFBURMiYXEjgbHBM0KRofAUMlLR4QX/2gAMAwEAAhEDEQA/AOnmpNZa69119QeJZpNeg1lqr0PWNZpXs1lrr3VWNZpUrPXXuusay817WeqpqrGNKlU1VW7egSf6PhQ5G5l3uAAkmAPGkfMPikKYtjV/Mdvah+cXC7ZYkA4A+Xp9fWk/F2h0x69Pepa7exXw6VsbWPjIz37cjxU5+hpvwvP7L7OAfBsH764WM/pXgtzjr509kz6WGr2vnfC8fdtHuOR5TI+m1P8AgPi4bXVg/wAS7epG/wBKNinSzUmsOH4tXGpGDDxFazRMXmpNUmpNYxaak1Wak0TFpqTVZqTWMWmvZqk1Kxi815NVmpNYxaahNVmvJrGLTUmqzXk1jFqlVmvKxgEXKmuuWHxj/wDqP+7/AIqy/GK9bTf7h+lC0CjqNde9pXMD4wT/AA2+q1cfF9v+B/8Ax/WtaAdJ2le9rXOD4utfwv8AQfrVh8WWvB/oP1o2jHQ9pU7SkA+LLP8AN/t/5q6/FFg/aI9VNC0Gmx72lei7XPWvjHhWMC7JHSG/StH+KLIBOomBMRHtnNDXFq0w6XdMcXuNjAycY9fOgrt4k5O/3elJx8UWmILKwHWIk+8143xHbY7sJ37v4QahKUpHTBQj1DuIEGPHz8aGv28fdWF/mqMuLgjwM6vrFDLeBP8AaLB8W/GgkxpTRdrcfkaGYwd6LFy31cFR4NQ10oZgge4p0yUqKFq8mvAPMek1Pp7VQkE8HxjW21IYP4+RHUV1XLOfLdEHuv8Aw+PmprjQauDBkYPj1o2A7/tq97auU4b4gcCGUNHXY044bmCuMHPgd6IBp2tTtaDD1O0ogsN7Sp2lBdpU7SsGw3tKnaUt4nmKWx3mA8up9BQ/D83a5PZ2mYL1MD2HjSuaXMeMJS5IcXeJVRLEAeJpVxPxQimFUv57D/mk3Mblx2JuHSq7CD7wPzqtll7IwADqxgdAJz0+vjUZZX0LxxLqE3/iy5BhVA2kAn8TS6/8ZcQCflg7Sv4UPzDiTqkyZ8elK+Ick70FJglFLkdBY+NrwjUEb1BBPuD+VMbPxwn27TDzUhh+VcRqq4NUUmT0n0e38S2CAe1A9Zn8KlfONRqUdQmkqyeVe9mOn510lv4WQ/3hPoUI38YH9A16fhBDMXj5zp/qJqXjQK+DNiLl7BXBZSw2Pyn0IkHrWnMnD3SQoUKNIgD7MiTG5Jkz+lNx8IDP704E5j8j/UVre+D5ZmDtuSdsb+dRvH4uvrVB8CVctzmDb9aM5XcQfOgbT3oKzIG4np7eNNj8FZxdP0/LVv6V7a+DSsk3jGkjK+I8Z/qK2acJwaugLDK/Mjm2GTv6dKG4+zqtlZAkgS2BuOvh411R+DsE/tEACWMAwBucNtXz/nd0O/dZoGytk7bjSIIMDzzGYmlz8RFQpdSuDBLVb5IJ4XlxtXirMhYDOlg42kFWBg+ommgHjH/Fclwl0K6mSIIz4Zya+jcyti0o4fBKnWzxklwAAPILAjqTXPh4mGKNS7h4yEm9aWwlCefWpPmMV0i/BzEA9ssHyI+4ma8Pwbc2F1BHSDmvR8SBzeDPsc6qmoB5/QV0X/Zd7H7xPv8A0qH4Nvz81vHiT+AFbxIdweFPsI+H4QtnUBBjM9f/AJWbWyMTsfOK6XhvhLiAx76RBwCcmCBiOhM0M3wrcJgXLRPk/wDxUo5V4jTaroZ4pLcRFD0zXqoZA6nAHmaef9nXtgyT/mP6VYfCN/xTGZB8PKPuqryR7m8KfYRPZZd48Nx+tV109vfDF8wwW2MAkTBkiT02qp+Fr/gh9G/oedTxZdUbnSYZYZxdcxKrE7T9atLef302HwvxG2gQc/MOtbf9C4gJGnK4AFwbGfpEH1mtkzKKuO4FiyPoJDxTj7TfU1onHXf43/3H9aJf4e4kY0Dw+cfTevF+HeJmOzP+4frVfEj3Bol2MBzO7/iP/ub9a9bmt4iDcf8A3GiRyC//AIeR/Mp/OieI5He+zbbOQIXHljz8KnPOoyilvf7B8Kb5IUPfJMnJ8av+3vESQPWPwoluQ8RE9k3/AI/rVG5HxA/unJ/0/rVNUe4dM+zBjxzfxE+5q45i5ESY/WieH5He1rrtOEnMaQQPvjetOK5U5UdnbcmSD1A/Coyz44zUOrB8S6pi1r5O8+5qreNbnlV8TNp8eVWPJr43tXPoPu/WrXE1T7MFkeFWFbDld0H+yuf7a1t8ofTLpcXMRoPhM+Hj9KWeWGNapMV6l3A9fl94qUQ/KrsnTbcjodJH5VKZTi1dmtnT8l4Y2VCFRLSC0n5mECMRjEek0j/69cB06zvtHWY8N66N7N0g6Vg+TFlM7ZGetY2rOll1rbW4SyswjUMIQQTGczP6189lvZxZ35cEGm99lsk6CLbXIAJnxk+87QPT3rZ7zSxBnYx4kwSfvrl+I5k6XGRnMhiCCx3HvR3Jrty5JksoPViBMeIzOfEVTHxGtqiWHiJSag4Nfz2C+fcQexUlThxJyJmY2PltSVLD3VZIYSpPeLQIyIkxOIrq14VnZQLZjUBi4DH83XaT1zXz/mvBul64hzpYgGZnNcuWVTdvmJl4KTy64ptc3/oc8p5E6C6WwShRZMROCcdOnSuD43ltzh7mq7aJUswBMgEjBggiYkV9I+FuH02ustkny2A6460t+J209qlyGtNaDBjPcdTpBHgxypGZkeGOhKoJnp4YpKqo474f5P8AtF35RoEmJjUQCwtgk9ep6D2rveM4g2irG2quBGykqCoKw2ZEQJ8q4/4QR3vrcV1VOHyVLZ0tIMAAkydz5jyrsuJ5jZuL2ZM5BkLtBIAAMYAJ9/Co5G0rXNdDk4iWOT0PJpa/m4byn4ka4xUrPUkD7yPWlnO+ecTbvEK5CYZRC4BE+Fb8pa1bDaW1sQJGUJg7Anu9dyaZM4cSLYBVhBco/RjgifDwiqapTiqe5sWOMlTk5eq2EHNL/FhlPaOdSgnTIAYjKwMTTS7zx+FVEcF2KySzfaO422G1NbSFlB+aSJGsRIBO0z0rmud8xJuaHClVJKgqMA+Z9B9KSUpQbpkeIUcWnTav5j3k3PmvE9yFA3nyO3mPClHC8hYXwW0m2GkA5nLQIHmM0R8O3Dq0iFQAEwIliB+hx5U67M4mREeR3J6+tPH4jUpfzmXwxjkhclb7sT8z5nxS3DEaDlSQgEbxJ652mveK5/cWyCro9zGoCDEzsAYx5VvznlhuWsAlw0gRkzM7ZxFKeTcsi5NxQABsxGST1B6RU/FkpuF7nP4GSMt35ffeg3gviC7cs3HZoKlQNKgEah80k9IiI671TlvMnNwBrjupmVOnwiSfL9KYXeERrTW0gAgSFAxEGfPI++huWclNlmYNqMlfIQ3gTvijjeTWrew74RueuOTZPkGcdzsWyAFMESDq2Oxxn8a14HmfaqzaYAI32J/o+HWlnPbVtgouXCsAlYWYJ6YAiSB161TgeY2bSaVcxO5BncEk9OtUWSeppvY0ZRjO3ltb7V9zb4s4tjZUhQUJht5B3GR6Ghvg/d2jwUb7yCfTEedNLYW4AGGpWyNhMdemetSxa0L3VAURGM/pPnNOoy8W+hZcNDV4lu/2Lc05i1u0SmkMrANgHBxG3iB6VlyTm73AS+kjYYA2z+fhV34xVuKjwCxgBhIMmJiCOv1pLd4p7buhcjTIAkwM7ADHjU8uR48tt7MjmvHPVCMm/wBg7mfHsboh2C4B0nAznGJj76qPjLT3TbmOuqSYxq261zvE2X1zHzARHWRIO3WafD4WWEYsxPUYiVCE+f2tvKp48k224PqJi4bNquXltX3+424u612wVK6WdRAzg4In+utK+DB4W273VDOGUATgAzmc5mKa6dg/oTGn88b/AIVXiFW8CjEEMFET5g9OtVy3rUovejpljxy6pS79TPgPiPtiZtgADeZHl0pgvGz0IA3E/wBCk3DcELIYWkmcyTJMT3fLHkd/PDDVqjUCJyQR9xxG34V1Y3LStXMpCGlU3fqZc64puyJBVV2bBLb9CCIjG/jSzgH1JdUlpuIdLZCj6nrTTieF1q6kjvIc4kQywcYFJec8idFUNc1aLjISFJhZ33yAQa83PJxm75M48vBzc/Ejv6PsLuJtlHZe8dJIkAQfPepWXE2lRypdsHooj271Ssmzyee50iXHP2w0z9kTI6H8cUSURlXVOJyQp6IMbeVUPE6idSrMbqqSAcCGCjOD+dZ2Wuagpukhh1FvxjIiYEDbNds7aVrr3PpeXJC/4o411YMjtDDfAz5xSizzS5mHby7xrquO5at2ybYNsm20z2iwS0AzgESROfSufXkQW6UvMLY3JDKxj+XvAGvN1tTcFE5Zf+dGnNzrc6T4XuO2gv3zrUnUJIEiIO+2fpWPFcka4s6JmI7snCsTGJMgDrFU5fdKkaEUqDqB7RWI05BI0+WxM1dGDok9dJx17rnf64muqcfN+n1OrCkoJKwhbySywZGrVpYbaiBClcGegNcx8dDVZWA+zGGjEQcxjVE/h69M3CKzbWsliZIWTONU++1cn/8AkHnYIWzqBdMmGDBe6QBIJE96fLFUjulZTdHJ/CBJ4y0oJAuNoYgT3W+Yx5DPtNdK/CMj9N9q3+A+HtWbBusVNy6CJJUFVmIEjBwSTjp4Z6vgbebTaiw7VCCSrGArdQuxxtUM2OT3TrkiOnBOXnVv3E/L7y2LOplYlmk6SJgbSSD67da0tfFlqQFtuuf416BhsEHjR9/gzcUqdtMgk9QsxEddt64W5aZWzjNCc9D0N9jm8LPqfhf29OX6HW/9zBmCgRLbsV6hpkkEDfeieP5aeIDOdMqsArEEKO6MR4RNJvhqypZndWwIUwNOonMnpj8a6Hhr1wC5gKNJOGKnybTp++cTWlCOTG5VudHDvNjfxOZny/hewHc+3vMiY6EDp+PjThuLgTjEbXEj5VGzBsUFb7Qz+/wYySxn0I1CKrxXCdo+WU6RtrCliQDn5Rj61WcEmo7Uvcu5SptF1XDMvaEHvZuKViGwABIX8q4vnPBtZvuhEaWrqX4hRqUNqKlAZYzPeG/e/ACvOYcLbvl9RAZR0MkwwHeBJ6HcRXLl1xlcaa3v9jn/AKbDnlqk6dVt8xH8PoDdZ2krbzA8Tsdjtk/Sus4iDOhxOttQcsJlj1A/4oXhCnDq2jWM95tcBiJH8Mf0etX4vir3aNpuKAGYCST9o+omRAx41eCna23oeOKGGLjC6Aufcu7SxMguh2WT3YMnInGPvrmeF4Us6qdpz6dfTFdhZtAhmLMCFbPeOoaDMCQIG+B5UTdZe0chgVEHSUYE91YyNp8x40koNZd3t7GWDFKNygr9y1jgO7gEYOAGMGCMkLG2JmrNwcH5gMDukke0Rt70PZ4lZAUaxk601kDun5s4jw2rzhuY6iIFxQeoZxPrv4bY96vc27RROPI1tsquiknDdASN/ELmua5lx47TNqYiZZo+XqBH49K6A2gbmsgAKVJLLJx1LAj6VzfOyjaSlxNUANv0AjYetSz71qV0cWTJPkp6X2utjQ8+ICEoABqiCdiFB3nHdEe9dDbslrSlhBMsVPTCYO3hXGcJb/eW9RtlFbO+0yfCfqK7PjuJtNaD6UuTIWVGCTGJcjbxPSjjyS7dTYXJJtzUvS7Oe+LODYFLokh8TuZUD32IzSzllvtLtpOjMoP+6T91dEtjtIR50k5gW5kDfusdhit+E4G1w10kAnSxyYYiGOACIEgDMdd6RwyKdbdX8h4cHglHVunfLYz4+89tVKWy6hhqVfm0xgjxgxv50YAGz3lnowIM+YO1F2H1LiTAEHTbJ2x9oT+PjV7qSCArgmYYWhjESP3ufauj+o08zrcdtgVEGRnbqIHzLMbCidM33M7s3WepjHShOza0o1XC0lQAbaocsMySQdxiTvWvC8WDdJgz3s4/wywMhj4xUMmRSk2v8X9jY5Xt6ivi+TI7ahiQvic6RJ9zJ968o9uPVcabnswj/wBKlI+Ei3dy/X/hlHH/AIR/QTHmXbSIdIwdK2R44lt/DArXsSVGbjAsfmW3kAIRqIEADxM+VA/9QER2QIYwFVkYmNxEmCNsQaL47iOztIptajnB09yY6+Gwn2kxXoSjVe5OEObYavGIRdMthVnSylfnAPdxBnptE1pxNhNdwi61shxq7gdSAFAwHUzilfCXStu93AToBkMue+vUDz3iMVOPu3RfvaAWlzABXpgjx/rwqDjebZ9/sUvyhi6luMuksjkjWWUCChiFLFt/CtP2l2gAaQpSNQQwDbeTER55FA2uMdTaY2sFurLpj7WFEnBmDFZpfvrbiULKyCGYKYKXMEggTtEj602SG+/p9QR2QZx13U5HaMrKD3VIEid9Kgz06SaW8z5Xa4kJraSFgXQALmBIWIUPtpGoyJq3E8U5Yakt6f8A+g365ySfMCpe4l5U6RA+UWyQp9IU6j7T5eF440lQlK7MuQcJ2FoK1szLCcBxJJ7wJnYzIxSvm9x1cglvc10B4lnAcAdzrMkziCCAZoTnvCdpaRxbCnIbSwaeoONhvjpXPxLUEn8iGThfHkq5iLh+JOcnbFMuVW2unMsk6TnqwbT5/ZJ9qThCs56V0vJ0ZeFJOsarywUgN/Z3dj1HjXKpqXLuv3YIcBLHPVJ7DHirYVbYPc0nAt9mjCYGo7yfv+las/duaWZitts93yG890+oaaXcHqAdgVcH5iGWT6rqjHmMUbY4wNburoUAISSCg+0nQHr9Aa7ZwUcbSOpU5X1POB45mlnQgYwpBYnqWmNPsDPhXvMuJIYNbTJEHU2lgIHWcHGx38RWF/jmCrCuBHRVIyftFWn6EUZwIutLFSMYDMPuWdX1OKs+dg9Cli4z2gCmC6jAXvQTkjVHvJohrzRelcBTE7t302zt0zQ//UwrqpTvalxpIBzvO2JiZ61tw/Egi4igSQTAnJ7VRJ2E+tcWa/N7f6Kx6fzuVHFxcaAVGo97WkHJ2Wcgjrmr8ZzpxduiHIV3A7hKxrMTKnHpNB3OBuAtpZ1XeB2cE9cwYHvW928xu3VAJbUYAUkRqbJnHuKvoWpX2Et0bftzOCHTe2x1BApEo3UDOOvjWHHajdEaiVC5KlgT2aeYAP8AzVOCFzV8kLoaTmfkb7RJxP0rbj7JN5l74BCzldIhEgAagZnGMUumKyql0M1a3LWr6qx/ckXChGqdxpOBAAHtmgrNy8uWGpSTAKnUDG2rr4YFe2eJhQswEkaSTuZAyctuZEH3q3bnUQU7yjYKpPoD/wAVZLdsBtYBbSujRJE91sA7nzP4VyPMLJRyCCDvB3zt+NdNw3MgqliCh2BZVV2g+JM4kHFBcx5a95yRpkAbsATsBiTHzDfpmubiVJeZLbqRlwuPNJOTpiV2+ULuQBEjeYrqeGtqlq2ezgqDBZdQnUZkgwJI2mk3B/D7goTHRoyepif9vj1p3dupKhitvuHqqCdbmNhJyMeBnM0OH8yUvUMeFhgbp2S/xJClUtsszB6/e33+dbcQC3Euogy/eBCEqDBJB1Bhv1BoHWEXAZsEEIRpnfvEgAE+UmmN69F1iCVI0nT3e9KIdydunTarz2mvZ/YuuQJcuO0agSswZAggDwwc/Sq9sDDLOmZEAbAfxZGJ2ivEUhYgAbA7/Ub/AHz9KtxAHcUsNMSBpO/1DKfLY1ZCG1h1gwNRGmQQGnvg7z+EeNWt8a4vBNK6O7kDvT2Y+bpGaBJJQdpC25wvykeBIEQD4k+tG8Hd1PbIBAKrnUIH7oYgN3uvSPWufJFK36P6DoWJwhjDXlHgp7o8hjapTfs3+zbdxGG1kT+P41K6FJiUAsQVIRmSDO8KT5Dw9K8uqz4GoEmctAPicwfTFZPwZtFe6h/hDImmcZ1Ip8QOlVuKxAZbaM4kHbSB5SZ94iiqMMTbHYuMthVnuxl1BzJPWs+NsOb5Gp1Qu+zABiGMAYJqWf7FmaMhAYkbuJ7xZQfb6nY14y6O2fS4yXBgLIIuMSNwZ865Y/jP5/Yp+UuliHU9mmoSRFzKzuB038KEHAFF+aC1wHSP3mmEcQIXG+3SPrpevuYhQ6/zFdQHo3TrgmvXCAL37eW1NG0QRBPjnpVZrZe6+oqBLBYggM2B3tfdPmoyMe2fCi7EaQCVgZHXpjJgBvKrXebw6i2gYDOsC2QRECYYEATmfwzW6FSmoHbIAfQJ8xkx7VRsWjG1Z1SdJtkdDo0n0Ij8R91bWSGCBWHdujC95iQpx3WOT5kY3rK3x+qGMeB0u59JIz9Z/Kt3tpp0sS5Fw/bKsp0CNLdSATsahm5L3X1HiBcRZL3lAtmNCliLYbPeIBG4nqRvWnEqrW2I7q9qm5he7buzp1Y67b9N61vOyMdB/dqiA9oSWgIImMznei+NsqbSnSdDMJmIxbeWyQR82SfLFQW2KPuvqM+bAXCQ2pzBXEKRGIbGxWD0PnERWocG1p7QBBbjSveHzWwYUKNpiJMzihewsmV1OygzOptGPNZUD2FF8PwyWVuNMqVkhWB/vLc5JB6xOPWujKvIxI8wAQrEBHZVM93BXAkERgeUGtl4pzAWAP4dJLDYd0mAfRorfg+F1LrjUCSYOrA6Z1iqNrQAgAJMFWV2zPjJPjnIqtgKcFbZHUm9cEvtq1SQwkTgj0jFEWk0i9JXInYT/aW8ziB0zM+VS1zDswQFdpMhkRu71icflQfL0YrddVIBXdrQBk3LZycavTA9K5s6dN+g0a5Fhx4XTqcqTE6OzIjzMwR5x7VnxV0s5fslJcFlOt5yeuCIziAPWr3ONa2oPZlF+0yaQPcBmgz0iveFv6m2MDZghG8xJBLGZ8K6K3sU15jxWm0G7TSojWBp1NvCgk7DbSQarxtoOxOp1whBLQB+6QxBwCfUGpc4gnSBZg51ExImZOjVBjzIz9KvzJmJa0EckBJKqAB+7tztnHhkVJ7TXzG6Fbly2o1rpAj51CkjEYgkz60LaDalIuSCYloLbT8rJG31rRFX5f72RpcKVjoVnQI2iAT+dTmBOEdNzMqknc4hmHjG9VsU8u2mGo60WDMlYj3+WfoaY8EPG4zFkJGwwCDMSSRI3k+1BISpBa5cteEyFjMd0EgH/N5ZpjyvgV1l9IOpTurDpuPswf63qPEP4cvYaC3QIzknSCowog7/ACK2MEfa6g0PwYOs6iHzAABIGRHf0+f/AMphdts3dGtQ0d9TOOzQnugH74oBlKDTbeV2m7B1eQgrB3GfupOEpYYr0Gyf3M3/AGogka9M4AIgz/lIDEVpx9yLpXtCuoJMDD/u03XMVhy1iUJu9xZhV+UDzwT+JoriJLgglgyJ3VcgZtJkDY/6mqknWSPz+wEtgBARKqoQzBjQWbwzLfSKIuWlGIcSO6v2px3Q3617assCzQWYQCAUD9P8Ppv81eXXJHcUkZDKAoceUs6x6Saq2Kiti0wMlLqqoB75Ek5209fet0tu10Q7AAToIkMoWMdQMbmhrXFPu6HsxszOAQDtgH2malnie0LLcYsQe6ADpOJicK/1z4UklqVBWxhb4ZIEkT1guBPXHaCKlTsyMG20/wCgfcXmpTal3NR5xfEqQRe1NMEapB3xCYBA86nGcPrthlgINjpQho3Ywhbrt93WrKjuRpa5aJ3lg8x6NV5Zd9StMa3VkH1Bj3mnFDuFUKhTTptyhGtZB73hqMxvsMxS9SWuuxa3o1MIGl3HeM4kET5zG9XThLpuIpJeXUzPd+YeBBNY3uXAksFCzqJOlCWJYn7SEwR1mB4da51tl+Q3OJv2o7QqDaKD5WZxI8h3Ssf1Iq37UjEprNsA7rpYNjIIkgjrPpQnF8o2KBzA7xFwLv4iCAfQ1bl3B6C0C6GAIlrg0gnqpG/jlc10bC7l/wBnS24IvoA8aTpjO2QMECehFF3+KtrKljPhgT6eR96C/aWZgpR20buEDRPUZ/CqtYv3SQiAACdV3WASf4ZGNhvW9wBV60pCs0gE4EGQR0LBcHrEj7q24Oy6IhZjdOokhRqgaVwDqgiTv5eNU5RyjTayStxpGpBgeUqce8VtxHCBFlbikqSxLiBOkCZAycee3WoZHdJd0OlQNx1xhefSqwAmoGVI/doFGoCBucV4jAWB+70jtTOiZPcz3jAMeNVv82Fu48sTOn7Gq2f3aGScMPofQUVwXMF7NXYqJuP8o0idCQDI/Kor8OHuvqN+ZgqW8CVuR1IdNWR9pgwkT5Ve1bFvvA6zuAMQQRk+OARAG5G8Vpbui44JbSB/C1s48DAkz0MYrQ3yr6LVu2EOdTOwz1OnED1rrfZk0YPcDAsWuqx3Acf+KnBGfx2qNxaokAvHUAKpzjZoidpBpletNq0rqcdShU6fvH0E0LxlloyQygGe47EEeUn6ispI1Mpy3iLYUhWUBuhcE+Ujc/WiXIZHBzKiWYMymblvxJ28PxoTh+FUqGtizrwQdIJBBzI+ea0ucJo7S45OplBLMSE/tLUwpJ/DHvUM1aGPG7InZpDd1VHzRMZ26jSfatDx9uQAbYkTAYCR0Iz+VAcYrQWNwA9Y0R5ZVhH+qavygtpZnfE+KHPqcZ8cVatrFD7AD6gwAJMgMVYnrnIGPIUNz1v3mkoSo0wQxAjQn8LD66aL4t0be0NhJbT3vMECT6zSzjJuMCCo0+YB+ULAJkbCKmk3JMZ8jazyhLmY1HoWugtAGAe9IHqBWN7gGuAwNLSJAuMZ07agSJjoZms7yXihVGS2OokZ9WWD91ecPce2hBFvSdwryvrBBHXxqtMQcXVuADU5BA+aQsj+EyrGPcZqtriSThR3j9kwfUkb/Wl9jiAh1aljqvaAn3ASa2vcztPpEqsmQDiduu4+6kcdqGsvx3CBiYuHUQsISoXCr3siZ9x60M95tWm5ceF3BY7dDqCQPr40fxKqt0s0tgDRgqYG8EjPvQbcSrv3rq29PyaXkKT4yInymufg38CHsh8i8zLpw+pxcVgwGO9J8Ih9REecCa25jaDsdOt27NCNFwgfIozBGPMA1W1eyVvAOjRGoKQ2NwYAPtWXG3ezdNA0IbaDTKhYEiIMn74qk71x+f0FXJg9ltdrSDa1T3RquBvAjU24MxAEedS5BZVlARgnXABGTknP/Bo/iLSXF79tdpUtn8V0ihuHRnGlTaZPBTMAeJ0gTVrBR7cs6yBup+0GfPXDx4+NU4jhOzZRbtgjMlm3xvKqTPoPWvbbXLZ0BFMnDggAHwJFsff9aEfjbysVZAxOYDFh4fwnb29aG/Q23UOsco4eO+LOqTM9nO5iZuKdvECpQ1v4cZxq7FDOZIg7+Bg1KWn3DS7Frd/UwKuCNoIZcfQr91Yc0VHPzRdDAQk9MbgBJHnWVtSYDobpOxYAR5SxkD1Bo2+i6tKs6EyNFrLesxA88gVV7CluE5iVvWrZBfvKGJW2zg6hBBBgeflWSc1YCA1xcEZVdE9IMGZPlIFFWuZrY0K/bEqwM3dOwI2YAnpS/ilu3FQWzaCgdXEkjqowZx571JJ+JdbUG9jS/wAa5VQQCRJJUMBj+ZVn6j60Ra1QC91VBGNDawQOkPGf6iheK5s6kAKo0QDGs/gIn1onh07e2dNsPB2LCBHip70eoqjQCnFMUeLduXOJuDTI33jBq3Gcmm2roFa5sw7RigPWDP5Cpde/2Y0EjMEWwDpX3MEjaMUHw95SMAa9RntGUHx7qtMegxW3MW4fmrm4EuKUYRAVDpbwB7v30dxPK3ntbuoHbTbefQ6dMeuelCFy7zaupKjNssSMb+Eexou3xxUaiUAg4tuSRggd1298TQdoyF3OOZKt50Nx0GqRpQz8qgSYz6RRrOf2dC7l++8HvpHdtDMGepxgTQnNOFs3OJva77qdeFAYDYQRCkes0ysW+wsorFXALnvsBAPYjLHqYPhXKvw8dd0P+Zijl1nQxfXdLdAJUNnIPaGPDFG8XxN43P3iFB4A9P5QF0sY8CTQvA8RaZmm+xz8p1sAOp7qjNE3eU2rkILsaTMoxzOZOqYP0rsbVk0ti3E8uV9JZrjCDB8PVd59ulE8Py3UNLswUHBOgGPDK6vr+VLv2BkVi14PbBwrMpI9JGW692PQ0J/1VwoFoNaWYDEatcfwqUJnrCj6UN+htuo5TgGPzK5/mDgqIPioDCd5MV5fttMJcdsA6NZMlXSVAcEid5J6HFLrSMbnaXV74AlnYo0RvoAB8vbNa2OLe7IW4rkz87hQB/tyB5E0slfMKoM4vmSBGUuiXInS0SD7ATP0zWNjn9p8NenUIILQgGxAVsQfKld7iEQMhRWJBVmt2SF8PnOWPmKXWnghERX3jU/dyJI70AGmUdgNnaLxFkJotIzAZ/duSZ8DkmrXeX2X0lwB1CsTgkeUfSuf5a1y2Gm2lgATqVRc1HoIBadvERV7XxFdA+00/K0RHjqUzHsaXS72GtdQ+9cW0CypCxtqD7Z1bzHlVrEXUAS+qmJ7hYH0h1gUu4O+QZ7S3nYEQvqNJ++PelN27pvNLqp2BzBPmQS0ef4U9C2dBZ4RrLf2oLN0YoJHidInPiRH4VW7pu3F7W6VI2A2kEfKIBU43qq8NedJe5dfTkACUI/lkSR7Vnwlhy8go2R3lJDDwBHTOM0knsxkh7xt7TfYBA0jM4ganG8eW1AXuZqhLEQI31SPQrBB8Np2ozm9u4LxIvaEJJJmGntLndB6Ygdd9qRcRz4WbjIgL5+c6GI8xiD7xXNwa+DFeg+R+ZjG7zxGBFrWG31qjER5gAD6xVL19XKhu+4EKSGUYk5hpnPh4URd5WLqKRLahlQ5QA7k6e8Mzt50PxHD27ir2qBSogAGAIxkkLk+Z9K6KjsLueWOJg/u3tKeoLlvYMTE+WDWx5kna949+IyJA9GBmrcPYNvNs6FONTtqXPgIMexihGR3IL6CJgkgkb9DAAEeI96Oxgjmd9cM9zvDaGOoepBn2obheNtOuolNfi+W9dXWi14cW8KmP4gsY8JyT60AvIWV+01OeoGgkR4CFH50yqgbhQ5gerIfOE/SpXrXbgP9/wD6UUj2yKlC0CmC9kRFsa7ijd7TAsT565BA8BFb8JdRE0m6QQcJcZEYeoXABPTJpXaucSSqnTaA27NBqYjMbgke9acbztmU2rlqMaS51HPiQBH50zTBaC24G7GtRaCnEjUw/wDHMVnoC6WZtYIyES7EnY6p1dOi0Py6xxKWiq3tKnZU0SfdooS1xLWlYmzcYfZZ2fSuIBgLpJHrRVmDrjnWO7pE/M1wqSOpAcTFBcyUdpp7fRO0owmdpYtnHXAom7xFq9ZBcMSDupAM5wZmFztEURw124FCiwzYgvdKNAj5VgAx71rMAPy/uaVsuT1cG3pYxI21SPKaHvcPe4eFdbSkie9gx4YimnLODuWiQlsAkSSrldUbd0ZIztWD2xxDd8kFepZQB5aXIPStfcDQjYmPmaT0BDL6byPemxGtLS9pZRzMmNTbd0QEheu5metTieAFlwGs9orRBYYz0Gk6Pvov/pOpQycOhyMLMj2kRQm9jRQy4/gVPEXWLvK3GhYWMGN/AxmseO4y1bREKAnvwNI0jULYHQ+DHbrWvM3d714INJW7c7wJJPfYxpg0n/7qZGCtmOunSfvnPtXLgg5YoP0RWckm0WL3UtFWVSGMyDDg9D3dxHlWFk8KANbsz/aDM4222Gfej+c8UzW17K0+Tq1IFI26lRvnxrnLVy6WIAcMcGMb+cGPursW6IvZ7HVJxFm4sL2Y0AklQPWTKQI8a94bnCgEDQQCIK3M+8mPpSxFewpAQEFZLaiw9NWwz4RXnBvdZSFtG6h3UOMeh3j3oaUHUOrty33wLloKcq406gPDJkzMZxS21zC8pPY3VZZwHuKT7AYA8gYxQNgTci3YRHXOm4Acjp3j9wzTP/uy6jgX+Gsr4yve0+SsfpOKGnsaxjc5cblrU9gPdYSGLEDI6AMSfpS0cYqqEu9nax/h3C0+UoMVW/xt24zm0F06ZKm6JjyRCAPICKCs8xvE29Vtm0dDrkjeDIyPWskzNod8Nwq3FKgu9uRkd1BHmNvoK1TkFuydYBnoNeW9JOd6WcC967q1ICIgAaTGdyJ/KvOLR0Cm2tpbhwrrAEDfx60tN7WNtzK8dwvb3T+8tgxAVyywOg7vdI9AKzt8uvhQrXjbtiQOz65ncEtEjcjEVZfiK+QUuCyCuC7iNPSYyJ8wKAvWHRpHFFyTgoxJYn36T1p9+Qto6DkPGsp0NdNyMICs7799gG36AxTHnV97atrRAAJBLTt5DI+tLbPMOKsrDXlIA+2VbHjjM+p+tAcVwtwFnN25qZSsqQVCnMGQAFzMTUpQsdSGvOOa20vXZs6n7QwxUxnvYbQfHxmkt3kPazc7SA3SQx+8z91N+ZcCP2i683FyO8hYgjQu4+UUgv27bMWBLD/QD9NQNLwv4Ua7Bybt2apwXZGEvAnw16CPpIj2ov8AY77Cbha7b1TAfUMHaIAJ9/pXnLOWKVLou3i2fMhe/INerxVy9Kqu3WU+kf8AFWbsVInNeY2zpt9k9qBicCPGQ/4iiLOhdM3UvdVRtED1Kg4896pf+G3YamVcCNTGR9NUR5V5a5W6Sf3SD+IKV6bziKGwdzVOKd2ILXELZHZ6jaHkNo2nPjU5ejKzDVaMnUuphbeRvEqfWlty3c/xi5OO7fB+izn0FbXOJCKwZgGA6o2oehmPcCjpBY3ZiT37F4t1OlT94IBqUhFyw2WdSTuTqJ9zFSl0mtAl7irqMA7IxAx2kvA8pGKM4Th+I4htS3wpAgC2rQPZVimfOr9zQA1gXNQ3WZHnE/rSfh1vGF7FlGACQ4iM7jH/ANqidrYWqZfiOU3JYdqWcHJFog+53n1FY8bwN5iO2vMwjAIMj0Qwv30eycRbPahi/QhQNUeumt+E42zdfJdLkbuupZ/nLHAoWEA5dyW286bd44jVqtrHqdUR5RW/CWltXNNm4C5kaVcn1BIx9DWdz4XLlrk9ohk6rZRFJnZQZn0AonlfBXUeLdpbAUd43W7UsP8AL8oj0FZsCQu4tLaXIeAVYGE1svuwafYUzF5b7rCkhc6UHcP+YOwJ+tF8bwNi6CBeh/sywWCOoGDHkJoROWXAvddm8X/aNIGPBlFDUmg00zTjeMW5cFp+z4ZEgmCVYjeNER/W9apwZVl/Z0kHIuAu4IJH2TPe+4UBY5pbtB0Olrm3fRHt+ffEz6wfaieWcY5uWwvZWwzieyZerASy92PQZxtSTTUWFPc15hc4lb910trpFy4QxCSRrbIJzWnL/iS06E3mVWYwQwCufedvMxWjcMrcSXa62lS40kaVEu0jWQPqDSzjOWcNf4jsbTQ0E69WoMeqgmZj9algS8KKfZfQad6mW5iFt8QVa8EBIOga1JB2yupGMdcVrzPmaIgU6rqsTtpkbROZoJ+Xfs4KvbEba5G38RI0nUPKjB8T2LakFpMb2lgn1Z1n6GrtchUVscoDAOmq2pyU0AnbYh2AP0q9w/Y7Nrc7EgISRsSUxS5Od3bjdxGZd+87qf8AdqitOW8WOIkG0Zn5yzQsTgkQfc0GmZNDLg+VMW+VM9e4x84YIDV+N5LZFwTZVWP2iS4x1jx9RWlrnHZd1k1jbXZIJB6AzGfU17d5e3EE3LTg+IcENI/mE/hFLb6jUjmeJ5i63XW04KbaXCAR17uABRN3k/E8SRquIwH2gRpHlIH508vqyj97bRyozKh9I8ysEUt4/mD2lDLctqG/u0RiM9SpJ/KnvsJXcJfl7W7XZWwV1/PdTUwMe5ZQfLeheG5avDlWNztHglAjPE7yQCJE9JE0va/eujXZuNjBAVlX6liPbHpTbl3Kb+9+4RiQpUSfv1fdWdpBVWBcLxxDseKs6tX2uwWZ85X8DTfg+DS2pu2ZAOYCEEDqvkOtIb/FW1unRcaTIJ7JYHQjQcR571vYe7aBSxeV1IllRQ0eLaAcedFqwJjK7y39riXgxggTsfCY671rc5VdUBXNq8o3DgAR4AaTB86WW+WNdE27q6uqBHWf8ytgmq8DwvEJc+RyP5VbHoC1LTrmNasac75g3D3yTcItMQdC5juW8FTmB02mgb3FcM4DDS2nooH/AKkBvoavzS1bMvcZ9RjV2vhAVYUMT0ifKldzkaka1ZSoOCnek+kfiaXDHTBJ8zSe7oa8Jzi0CdFwA/w6QmwPkB9TNG8Hzy2Ri8qQYIZgJPjGkg+ornSouShhfHuIrNPnufMzWycluqAQ9yB4IdvTVn2FUcUBNj7i+NssCGDlIk3LR2J/lABA84NYcFdS8j2luG+v8JlXC9O8RJyN/Ol1/jUXu6rtycEvab6bTVku30BSzauaI3bQpOM4JOPLFLpDYDw/MWsuUThza/iyztg/MCQV2xtT63e4pnBS9dNk7t+6kY/hYLj2pNyu07tq7RQZhlcLKx4AmY9KM5tcv2hi6SCYnTIE/wA2o48AZovnsBctxhe+GkZi03DOZgifYLH0qUjUKRLXTJ3hVA9hXlbfubY8sXeNnUkW0/gDdyP8pJpief8AEm2wuMkRnSnQ7j5h91SpTUrB0F/DfFGnuu10qPB2Eex1V6OPN0FnuB5BVEYMQv8AMemrpOalSmkkuQqdmD8lhR8s7zLTjwGAKDu81uuwi5dOkaR3hMeHTHrNSpQjvzDLYPt8PIlyVbxgb+i/jNeWXkNI7TcFtTAj2P61KlZbmexRuXIy91gP9AnHnWHDXjbK6raEhhDYDSDIIwc1KlO4oRPcN4viUYlZLPMk3ZaMyRAxmaC7ZA2EtzEfKdI8wN6lSgklsgt2xrY4x1XQ1xNEGAqssA9Npz60NxHGEQFA7uAQFn3LSalShFBkY/tV1xFwJp3kyx+kxUt3UXVuQwyAoA/9j+FSpTNCplzxbxFhFC+BAn64qWeMvLJARSvVRH4ZqVKVDMs3xDfAzcChsnSsE9PDNYcXzRXgatfj2gOD4ggg17UotJchbK27wEH5CvyvbwQehzmvLvFXLh1NddvEzkR4T+NSpRoIzb4oIRQsSOugaifEkn8KV8y5vdeJgDc7ZPjgA/fUqUFFIzbC7XN7otlO1YE7BSfz/I0succ8RqLeZMH6jP31KlGkC2bjmULF1Q4JzqZifOMUMRaLkrIWcDP3mpUrUaxpxfPLnZhCiso6NB226elA8PzG4GBXUGn+I/QAmBUqUEkFtm3Ec7vT3ZBOSZB+8+FZ8Pza8J7xzneM+1SpRpAtmRfWZZULeJAov9vcCATttP8AUVKlMkgWwVuYPPyj6j9KlSpWs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8929" y="0"/>
            <a:ext cx="3424707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81503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3107" y="0"/>
            <a:ext cx="3170893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5992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2285991"/>
            <a:ext cx="2286015" cy="283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5164641"/>
            <a:ext cx="3000396" cy="169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143508"/>
            <a:ext cx="2857488" cy="171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2285992"/>
            <a:ext cx="392905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84" y="5143512"/>
            <a:ext cx="3286116" cy="17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tângulo 14"/>
          <p:cNvSpPr/>
          <p:nvPr/>
        </p:nvSpPr>
        <p:spPr>
          <a:xfrm>
            <a:off x="0" y="2967335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 I M P E</a:t>
            </a:r>
            <a:endParaRPr lang="pt-BR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PRINCÍPIOS CONSTITUCIONAIS EXPLÍCITOS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 Art. 37. A administração pública direta e indireta de qualquer dos Poderes da União, dos Estados, do Distrito Federal e dos Municípios obedecerá aos </a:t>
            </a:r>
            <a:r>
              <a:rPr lang="pt-BR" sz="2400" b="1" u="sng" dirty="0" smtClean="0"/>
              <a:t>princípios de legalidade, impessoalidade, moralidade, publicidade e eficiência</a:t>
            </a:r>
            <a:r>
              <a:rPr lang="pt-BR" sz="2400" dirty="0" smtClean="0"/>
              <a:t> e, também, ao seguinte: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b="1" dirty="0" smtClean="0"/>
              <a:t>	(...)									    </a:t>
            </a:r>
            <a:r>
              <a:rPr lang="pt-BR" sz="1800" b="1" dirty="0" smtClean="0"/>
              <a:t>(CF/88)</a:t>
            </a:r>
            <a:endParaRPr lang="pt-BR" sz="1800" b="1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LEGALIDADE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b="1" dirty="0" smtClean="0"/>
              <a:t>II - ninguém será obrigado a fazer ou deixar de fazer alguma coisa senão em virtude de lei;</a:t>
            </a:r>
          </a:p>
          <a:p>
            <a:pPr algn="just">
              <a:buNone/>
            </a:pPr>
            <a:r>
              <a:rPr lang="pt-BR" sz="2400" b="1" dirty="0" smtClean="0"/>
              <a:t>									    </a:t>
            </a:r>
            <a:r>
              <a:rPr lang="pt-BR" sz="1800" b="1" dirty="0" smtClean="0"/>
              <a:t>(CF/88)</a:t>
            </a:r>
            <a:endParaRPr lang="pt-BR" sz="1800" b="1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smtClean="0"/>
              <a:t>PRINCÍPIO </a:t>
            </a:r>
            <a:r>
              <a:rPr lang="pt-BR" sz="3200" dirty="0" smtClean="0"/>
              <a:t>DA LEGALIDADE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8801072" cy="47149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sz="2800" dirty="0" smtClean="0"/>
              <a:t>Somente a lei pode criar obrigações para o indivíduo;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Legalidade ≠ legitimidade</a:t>
            </a:r>
          </a:p>
          <a:p>
            <a:pPr algn="just"/>
            <a:r>
              <a:rPr lang="pt-BR" sz="2800" dirty="0" smtClean="0"/>
              <a:t>	</a:t>
            </a:r>
          </a:p>
          <a:p>
            <a:pPr algn="just"/>
            <a:r>
              <a:rPr lang="pt-BR" sz="2800" dirty="0" smtClean="0"/>
              <a:t>Legitimidade → cunho político-ideológico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Normas legais </a:t>
            </a:r>
            <a:r>
              <a:rPr lang="pt-BR" sz="2800" dirty="0" smtClean="0">
                <a:latin typeface="Calibri"/>
              </a:rPr>
              <a:t>≠ </a:t>
            </a:r>
            <a:r>
              <a:rPr lang="pt-BR" sz="2800" dirty="0" smtClean="0"/>
              <a:t>legítimas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Sistema jurídico Brasileiro não prevê:	</a:t>
            </a:r>
          </a:p>
          <a:p>
            <a:pPr lvl="1" algn="just"/>
            <a:r>
              <a:rPr lang="pt-BR" sz="2400" dirty="0" smtClean="0"/>
              <a:t>controle da legitimidade das normas</a:t>
            </a:r>
          </a:p>
          <a:p>
            <a:pPr lvl="1" algn="just"/>
            <a:r>
              <a:rPr lang="pt-BR" sz="2400" dirty="0" smtClean="0"/>
              <a:t>mas tão somente o da legalidade.</a:t>
            </a:r>
            <a:endParaRPr lang="pt-BR" sz="2400" b="1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PRINCÍPIO DA LEGALIDADE ADMINISTRATIVA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8801072" cy="4714908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Particulares X Administração Pública</a:t>
            </a:r>
          </a:p>
          <a:p>
            <a:pPr algn="just"/>
            <a:endParaRPr lang="pt-BR" sz="2800" dirty="0" smtClean="0"/>
          </a:p>
          <a:p>
            <a:pPr lvl="1" algn="just"/>
            <a:r>
              <a:rPr lang="pt-BR" sz="2400" b="1" u="sng" dirty="0" smtClean="0"/>
              <a:t>Particulares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Calibri"/>
              </a:rPr>
              <a:t>→ </a:t>
            </a:r>
            <a:r>
              <a:rPr lang="pt-BR" sz="2400" dirty="0" smtClean="0"/>
              <a:t>podem fazer tudo que a lei não proíba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b="1" u="sng" dirty="0" smtClean="0"/>
              <a:t>Administração Pública</a:t>
            </a:r>
            <a:r>
              <a:rPr lang="pt-BR" sz="2400" b="1" dirty="0" smtClean="0"/>
              <a:t> </a:t>
            </a:r>
            <a:r>
              <a:rPr lang="pt-BR" sz="2400" dirty="0" smtClean="0">
                <a:latin typeface="Calibri"/>
              </a:rPr>
              <a:t>→ </a:t>
            </a:r>
            <a:r>
              <a:rPr lang="pt-BR" sz="2400" dirty="0" smtClean="0"/>
              <a:t>só o que a lei determine/ 									autorize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princípio da legalidade administrativa: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mais restritivo do que a legalidade geral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“[...] impõe ao administrador público que só pratique o ato para o seu fim legal. E o fim legal é unicamente aquele que a norma de Direito indica expressa ou virtualmente como objetivo do ato, de forma impessoal.” 	 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</a:t>
            </a:r>
            <a:r>
              <a:rPr lang="pt-BR" sz="1800" dirty="0" err="1" smtClean="0"/>
              <a:t>Helly</a:t>
            </a:r>
            <a:r>
              <a:rPr lang="pt-BR" sz="1800" dirty="0" smtClean="0"/>
              <a:t> Lopes Meirelles)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50019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</a:t>
            </a:r>
            <a:br>
              <a:rPr lang="pt-BR" sz="3200" dirty="0" smtClean="0"/>
            </a:br>
            <a:r>
              <a:rPr lang="pt-BR" sz="3200" dirty="0" smtClean="0"/>
              <a:t>IMPESSOALIDADE OU FINALIDADE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“Esse princípio impõe que o </a:t>
            </a:r>
            <a:r>
              <a:rPr lang="pt-BR" sz="2400" u="sng" dirty="0" smtClean="0"/>
              <a:t>administrador</a:t>
            </a:r>
            <a:r>
              <a:rPr lang="pt-BR" sz="2400" dirty="0" smtClean="0"/>
              <a:t>, ao manejar as competências postas a seu encargo, atue com </a:t>
            </a:r>
            <a:r>
              <a:rPr lang="pt-BR" sz="2400" u="sng" dirty="0" smtClean="0"/>
              <a:t>rigorosa obediência à finalidade</a:t>
            </a:r>
            <a:r>
              <a:rPr lang="pt-BR" sz="2400" dirty="0" smtClean="0"/>
              <a:t> de cada qual. Isto é, cumpre-lhe cingir-se </a:t>
            </a:r>
            <a:r>
              <a:rPr lang="pt-BR" sz="2400" u="sng" dirty="0" smtClean="0"/>
              <a:t>não apenas à finalidade própria de todas as leis</a:t>
            </a:r>
            <a:r>
              <a:rPr lang="pt-BR" sz="2400" dirty="0" smtClean="0"/>
              <a:t>, que é o interesse público, mas </a:t>
            </a:r>
            <a:r>
              <a:rPr lang="pt-BR" sz="2400" u="sng" dirty="0" smtClean="0"/>
              <a:t>também à finalidade específica obrigada na lei</a:t>
            </a:r>
            <a:r>
              <a:rPr lang="pt-BR" sz="2400" dirty="0" smtClean="0"/>
              <a:t> a que esteja dando execução.” 	 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(Celso Antônio Bandeira de Mello)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50019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</a:t>
            </a:r>
            <a:br>
              <a:rPr lang="pt-BR" sz="3200" dirty="0" smtClean="0"/>
            </a:br>
            <a:r>
              <a:rPr lang="pt-BR" sz="3200" dirty="0" smtClean="0"/>
              <a:t>IMPESSOALIDADE OU FINALIDADE</a:t>
            </a:r>
            <a:endParaRPr lang="pt-BR" sz="3200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Conceito Origem e tendências do Direito Administrativo. Princípios da administração Pública. Poderes da Administração Pública. Ato Administrativo. Processo Administrativo. Licitação. Contratos Administrativos. Serviços Públicos. Intervenção do Estado no domínio econômico. Administração direta e indireta. Servidores públicos. Bens públicos e de interesse público. Limitações ao direito de propriedade. Controle da Administração Pública. Responsabilidade Civil do Estado.</a:t>
            </a:r>
            <a:endParaRPr lang="pt-BR" sz="2400" dirty="0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50019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</a:t>
            </a:r>
            <a:br>
              <a:rPr lang="pt-BR" sz="3200" dirty="0" smtClean="0"/>
            </a:br>
            <a:r>
              <a:rPr lang="pt-BR" sz="3200" dirty="0" smtClean="0"/>
              <a:t>IMPESSOALIDADE OU FINALIDADE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8801072" cy="450059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“No princípio da impessoalidade se traduz a idéia de que a </a:t>
            </a:r>
            <a:r>
              <a:rPr lang="pt-BR" sz="2400" u="sng" dirty="0" smtClean="0"/>
              <a:t>Administração</a:t>
            </a:r>
            <a:r>
              <a:rPr lang="pt-BR" sz="2400" dirty="0" smtClean="0"/>
              <a:t> tem que </a:t>
            </a:r>
            <a:r>
              <a:rPr lang="pt-BR" sz="2400" u="sng" dirty="0" smtClean="0"/>
              <a:t>tratar a todos os administrados sem discriminações</a:t>
            </a:r>
            <a:r>
              <a:rPr lang="pt-BR" sz="2400" dirty="0" smtClean="0"/>
              <a:t>, </a:t>
            </a:r>
            <a:r>
              <a:rPr lang="pt-BR" sz="2400" u="sng" dirty="0" smtClean="0"/>
              <a:t>benéficas ou </a:t>
            </a:r>
            <a:r>
              <a:rPr lang="pt-BR" sz="2400" u="sng" dirty="0" err="1" smtClean="0"/>
              <a:t>detrimentosas</a:t>
            </a:r>
            <a:r>
              <a:rPr lang="pt-BR" sz="2400" dirty="0" smtClean="0"/>
              <a:t>. </a:t>
            </a:r>
            <a:r>
              <a:rPr lang="pt-BR" sz="2400" u="sng" dirty="0" smtClean="0"/>
              <a:t>Nem favoritismo nem perseguições são toleráveis</a:t>
            </a:r>
            <a:r>
              <a:rPr lang="pt-BR" sz="2400" dirty="0" smtClean="0"/>
              <a:t>. </a:t>
            </a:r>
            <a:r>
              <a:rPr lang="pt-BR" sz="2400" u="sng" dirty="0" smtClean="0"/>
              <a:t>Simpatias</a:t>
            </a:r>
            <a:r>
              <a:rPr lang="pt-BR" sz="2400" dirty="0" smtClean="0"/>
              <a:t> ou </a:t>
            </a:r>
            <a:r>
              <a:rPr lang="pt-BR" sz="2400" u="sng" dirty="0" smtClean="0"/>
              <a:t>animosidades</a:t>
            </a:r>
            <a:r>
              <a:rPr lang="pt-BR" sz="2400" dirty="0" smtClean="0"/>
              <a:t> pessoais, </a:t>
            </a:r>
            <a:r>
              <a:rPr lang="pt-BR" sz="2400" u="sng" dirty="0" smtClean="0"/>
              <a:t>políticas</a:t>
            </a:r>
            <a:r>
              <a:rPr lang="pt-BR" sz="2400" dirty="0" smtClean="0"/>
              <a:t> ou </a:t>
            </a:r>
            <a:r>
              <a:rPr lang="pt-BR" sz="2400" u="sng" dirty="0" smtClean="0"/>
              <a:t>ideológica</a:t>
            </a:r>
            <a:r>
              <a:rPr lang="pt-BR" sz="2400" dirty="0" smtClean="0"/>
              <a:t>s </a:t>
            </a:r>
            <a:r>
              <a:rPr lang="pt-BR" sz="2400" u="sng" dirty="0" smtClean="0"/>
              <a:t>não podem interferir na atuação administrativa</a:t>
            </a:r>
            <a:r>
              <a:rPr lang="pt-BR" sz="2400" dirty="0" smtClean="0"/>
              <a:t> e muito menos interesses sectários, de facções ou grupos de qualquer espécie. </a:t>
            </a:r>
            <a:r>
              <a:rPr lang="pt-BR" sz="2400" u="sng" dirty="0" smtClean="0"/>
              <a:t>O princípio em causa é senão o próprio princípio da igualdade ou isonomia</a:t>
            </a:r>
            <a:r>
              <a:rPr lang="pt-BR" sz="2400" dirty="0" smtClean="0"/>
              <a:t>.” 	 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(Celso Antônio Bandeira de Mello)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DESVIO DE FINALIDADE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64347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Vício → nulidade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Ato administrativo </a:t>
            </a:r>
            <a:r>
              <a:rPr lang="pt-BR" sz="2400" i="1" dirty="0" smtClean="0"/>
              <a:t>in concreto</a:t>
            </a:r>
            <a:r>
              <a:rPr lang="pt-BR" sz="2400" dirty="0" smtClean="0"/>
              <a:t>: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Finalidade desviada do interesse público;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Desvio da finalidade específica da categoria tipológica.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MORALIDADE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8801072" cy="457203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7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 (...)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LXXIII - qualquer cidadão é parte legítima para propor ação popular que vise a anular ato lesivo ao patrimônio público ou de entidade de que o Estado participe, à </a:t>
            </a:r>
            <a:r>
              <a:rPr lang="pt-BR" sz="2400" u="sng" dirty="0" smtClean="0"/>
              <a:t>moralidade administrativa</a:t>
            </a:r>
            <a:r>
              <a:rPr lang="pt-BR" sz="2400" dirty="0" smtClean="0"/>
              <a:t>, ao meio ambiente e ao patrimônio histórico e cultural, ficando o autor, salvo comprovada má-fé, isento de custas judiciais e do ônus da sucumbência;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MORALIDADE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"Entende-se por princípio da moralidade, a nosso ver, aquele que determina que os </a:t>
            </a:r>
            <a:r>
              <a:rPr lang="pt-BR" sz="2400" u="sng" dirty="0" smtClean="0"/>
              <a:t>atos da Administração Pública</a:t>
            </a:r>
            <a:r>
              <a:rPr lang="pt-BR" sz="2400" dirty="0" smtClean="0"/>
              <a:t> devam estar inteiramente </a:t>
            </a:r>
            <a:r>
              <a:rPr lang="pt-BR" sz="2400" u="sng" dirty="0" smtClean="0"/>
              <a:t>conformados</a:t>
            </a:r>
            <a:r>
              <a:rPr lang="pt-BR" sz="2400" dirty="0" smtClean="0"/>
              <a:t> aos </a:t>
            </a:r>
            <a:r>
              <a:rPr lang="pt-BR" sz="2400" u="sng" dirty="0" smtClean="0"/>
              <a:t>padrões éticos dominantes na sociedade</a:t>
            </a:r>
            <a:r>
              <a:rPr lang="pt-BR" sz="2400" dirty="0" smtClean="0"/>
              <a:t> para a </a:t>
            </a:r>
            <a:r>
              <a:rPr lang="pt-BR" sz="2400" u="sng" dirty="0" smtClean="0"/>
              <a:t>gestão dos bens e interesses públicos</a:t>
            </a:r>
            <a:r>
              <a:rPr lang="pt-BR" sz="2400" dirty="0" smtClean="0"/>
              <a:t>, sob </a:t>
            </a:r>
            <a:r>
              <a:rPr lang="pt-BR" sz="2400" u="sng" dirty="0" smtClean="0"/>
              <a:t>pena de invalidade jurídica</a:t>
            </a:r>
            <a:r>
              <a:rPr lang="pt-BR" sz="2400" dirty="0" smtClean="0"/>
              <a:t>.”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“Entende-se princípio da publicidade, assim, aquele que </a:t>
            </a:r>
            <a:r>
              <a:rPr lang="pt-BR" sz="2400" u="sng" dirty="0" smtClean="0"/>
              <a:t>exige</a:t>
            </a:r>
            <a:r>
              <a:rPr lang="pt-BR" sz="2400" dirty="0" smtClean="0"/>
              <a:t>, nas </a:t>
            </a:r>
            <a:r>
              <a:rPr lang="pt-BR" sz="2400" u="sng" dirty="0" smtClean="0"/>
              <a:t>formas admitidas em Direito</a:t>
            </a:r>
            <a:r>
              <a:rPr lang="pt-BR" sz="2400" dirty="0" smtClean="0"/>
              <a:t>, e dentro dos limites constitucionalmente estabelecidos, a </a:t>
            </a:r>
            <a:r>
              <a:rPr lang="pt-BR" sz="2400" u="sng" dirty="0" smtClean="0"/>
              <a:t>obrigatória divulgação dos atos da Administração Pública</a:t>
            </a:r>
            <a:r>
              <a:rPr lang="pt-BR" sz="2400" dirty="0" smtClean="0"/>
              <a:t>, com o </a:t>
            </a:r>
            <a:r>
              <a:rPr lang="pt-BR" sz="2400" u="sng" dirty="0" smtClean="0"/>
              <a:t>objetivo</a:t>
            </a:r>
            <a:r>
              <a:rPr lang="pt-BR" sz="2400" dirty="0" smtClean="0"/>
              <a:t> de permitir seu </a:t>
            </a:r>
            <a:r>
              <a:rPr lang="pt-BR" sz="2400" u="sng" dirty="0" smtClean="0"/>
              <a:t>conhecimento</a:t>
            </a:r>
            <a:r>
              <a:rPr lang="pt-BR" sz="2400" dirty="0" smtClean="0"/>
              <a:t> e </a:t>
            </a:r>
            <a:r>
              <a:rPr lang="pt-BR" sz="2400" u="sng" dirty="0" smtClean="0"/>
              <a:t>controle</a:t>
            </a:r>
            <a:r>
              <a:rPr lang="pt-BR" sz="2400" dirty="0" smtClean="0"/>
              <a:t> pelos </a:t>
            </a:r>
            <a:r>
              <a:rPr lang="pt-BR" sz="2400" u="sng" dirty="0" smtClean="0"/>
              <a:t>órgãos</a:t>
            </a:r>
            <a:r>
              <a:rPr lang="pt-BR" sz="2400" dirty="0" smtClean="0"/>
              <a:t> estatais competentes e por toda a </a:t>
            </a:r>
            <a:r>
              <a:rPr lang="pt-BR" sz="2400" u="sng" dirty="0" smtClean="0"/>
              <a:t>sociedade</a:t>
            </a:r>
            <a:r>
              <a:rPr lang="pt-BR" sz="2400" dirty="0" smtClean="0"/>
              <a:t>.”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643470"/>
          </a:xfrm>
        </p:spPr>
        <p:txBody>
          <a:bodyPr>
            <a:normAutofit fontScale="92500" lnSpcReduction="10000"/>
          </a:bodyPr>
          <a:lstStyle/>
          <a:p>
            <a:r>
              <a:rPr lang="pt-BR" sz="2400" b="1" dirty="0" smtClean="0"/>
              <a:t>Não é um requisito de forma do ato administrativo;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Não é elemento formativo do ato;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é requisito de eficácia e moralidade;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Atos irregulares não se convalidam com a publicação;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Formas de publicidade aos atos da Administração:</a:t>
            </a:r>
          </a:p>
          <a:p>
            <a:pPr lvl="1"/>
            <a:r>
              <a:rPr lang="pt-BR" sz="2000" b="1" dirty="0" smtClean="0"/>
              <a:t>Publicação;</a:t>
            </a:r>
          </a:p>
          <a:p>
            <a:pPr lvl="1"/>
            <a:r>
              <a:rPr lang="pt-BR" sz="2000" b="1" dirty="0" smtClean="0"/>
              <a:t>Comunicação.</a:t>
            </a:r>
          </a:p>
          <a:p>
            <a:endParaRPr lang="pt-BR" sz="2400" b="1" dirty="0" smtClean="0"/>
          </a:p>
          <a:p>
            <a:r>
              <a:rPr lang="pt-BR" sz="2400" b="1" dirty="0" smtClean="0"/>
              <a:t>não implica o efetivo conhecimento do ato administrativo.</a:t>
            </a:r>
            <a:endParaRPr lang="pt-BR" sz="2400" b="1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PUBLICIDADE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6434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Art. 37. A administração pública direta e indireta de qualquer dos Poderes da União, dos Estados, do Distrito Federal e dos Municípios obedecerá aos princípios de legalidade, impessoalidade, moralidade, publicidade e eficiência e, também, ao seguinte: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§ 1º - A </a:t>
            </a:r>
            <a:r>
              <a:rPr lang="pt-BR" sz="2400" u="sng" dirty="0" smtClean="0"/>
              <a:t>publicidade</a:t>
            </a:r>
            <a:r>
              <a:rPr lang="pt-BR" sz="2400" dirty="0" smtClean="0"/>
              <a:t> dos atos, programas, obras, serviços e campanhas dos órgãos públicos deverá ter </a:t>
            </a:r>
            <a:r>
              <a:rPr lang="pt-BR" sz="2400" u="sng" dirty="0" smtClean="0"/>
              <a:t>caráter educativo</a:t>
            </a:r>
            <a:r>
              <a:rPr lang="pt-BR" sz="2400" dirty="0" smtClean="0"/>
              <a:t>, </a:t>
            </a:r>
            <a:r>
              <a:rPr lang="pt-BR" sz="2400" u="sng" dirty="0" smtClean="0"/>
              <a:t>informativo</a:t>
            </a:r>
            <a:r>
              <a:rPr lang="pt-BR" sz="2400" dirty="0" smtClean="0"/>
              <a:t> ou de </a:t>
            </a:r>
            <a:r>
              <a:rPr lang="pt-BR" sz="2400" u="sng" dirty="0" smtClean="0"/>
              <a:t>orientação social</a:t>
            </a:r>
            <a:r>
              <a:rPr lang="pt-BR" sz="2400" dirty="0" smtClean="0"/>
              <a:t>, dela </a:t>
            </a:r>
            <a:r>
              <a:rPr lang="pt-BR" sz="2400" u="sng" dirty="0" smtClean="0"/>
              <a:t>não podendo constar nomes, símbolos ou imagens que caracterizem promoção pessoal de autoridades ou servidores públicos</a:t>
            </a:r>
            <a:r>
              <a:rPr lang="pt-BR" sz="2400" dirty="0" smtClean="0"/>
              <a:t>.</a:t>
            </a:r>
          </a:p>
          <a:p>
            <a:pPr>
              <a:buNone/>
            </a:pPr>
            <a:endParaRPr lang="pt-BR" sz="2400" b="1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EFICIÊNCIA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8801072" cy="464347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“Dever de eficiência é o que se impõe a </a:t>
            </a:r>
            <a:r>
              <a:rPr lang="pt-BR" sz="2400" u="sng" dirty="0" smtClean="0"/>
              <a:t>todo agente público de realizar suas atribuições com presteza, perfeição e rendimento funcional</a:t>
            </a:r>
            <a:r>
              <a:rPr lang="pt-BR" sz="2400" dirty="0" smtClean="0"/>
              <a:t>. É o mais moderno princípio da função administrativa, que </a:t>
            </a:r>
            <a:r>
              <a:rPr lang="pt-BR" sz="2400" u="sng" dirty="0" smtClean="0"/>
              <a:t>já não se contenta em ser desempenhada apenas com legalidade, exigindo resultados positivos para o serviço público e satisfatório atendimento das necessidades da comunidade e de seus membros</a:t>
            </a:r>
            <a:r>
              <a:rPr lang="pt-BR" sz="2400" dirty="0" smtClean="0"/>
              <a:t>.”</a:t>
            </a:r>
          </a:p>
          <a:p>
            <a:pPr algn="r">
              <a:buNone/>
            </a:pPr>
            <a:r>
              <a:rPr lang="pt-BR" sz="1700" dirty="0" smtClean="0"/>
              <a:t>(MEIRELLES)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PRINCÍPIOS DO DIREITO ADMINISTRATIVO</a:t>
            </a:r>
            <a:br>
              <a:rPr lang="pt-BR" sz="3200" dirty="0" smtClean="0"/>
            </a:br>
            <a:r>
              <a:rPr lang="pt-BR" sz="3200" dirty="0" smtClean="0"/>
              <a:t>EXPRESSOS NA LEI 9.784/99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7203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Art. 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A Administração Pública obedecerá, dentre outros, aos </a:t>
            </a:r>
            <a:r>
              <a:rPr lang="pt-BR" sz="2400" u="sng" dirty="0" smtClean="0"/>
              <a:t>princípios</a:t>
            </a:r>
            <a:r>
              <a:rPr lang="pt-BR" sz="2400" dirty="0" smtClean="0"/>
              <a:t> da </a:t>
            </a:r>
            <a:r>
              <a:rPr lang="pt-BR" sz="2400" u="sng" dirty="0" smtClean="0">
                <a:solidFill>
                  <a:srgbClr val="FF0000"/>
                </a:solidFill>
              </a:rPr>
              <a:t>legalidade</a:t>
            </a:r>
            <a:r>
              <a:rPr lang="pt-BR" sz="2400" dirty="0" smtClean="0"/>
              <a:t>, </a:t>
            </a:r>
            <a:r>
              <a:rPr lang="pt-BR" sz="2400" u="sng" dirty="0" smtClean="0">
                <a:solidFill>
                  <a:srgbClr val="FF0000"/>
                </a:solidFill>
              </a:rPr>
              <a:t>finalidade</a:t>
            </a:r>
            <a:r>
              <a:rPr lang="pt-BR" sz="2400" dirty="0" smtClean="0"/>
              <a:t>, </a:t>
            </a:r>
            <a:r>
              <a:rPr lang="pt-BR" sz="2400" u="sng" dirty="0" smtClean="0"/>
              <a:t>motivação</a:t>
            </a:r>
            <a:r>
              <a:rPr lang="pt-BR" sz="2400" dirty="0" smtClean="0"/>
              <a:t>, </a:t>
            </a:r>
            <a:r>
              <a:rPr lang="pt-BR" sz="2400" u="sng" dirty="0" smtClean="0"/>
              <a:t>razoabilidade</a:t>
            </a:r>
            <a:r>
              <a:rPr lang="pt-BR" sz="2400" dirty="0" smtClean="0"/>
              <a:t>, </a:t>
            </a:r>
            <a:r>
              <a:rPr lang="pt-BR" sz="2400" u="sng" dirty="0" smtClean="0"/>
              <a:t>proporcionalidade</a:t>
            </a:r>
            <a:r>
              <a:rPr lang="pt-BR" sz="2400" dirty="0" smtClean="0"/>
              <a:t>, </a:t>
            </a:r>
            <a:r>
              <a:rPr lang="pt-BR" sz="2400" u="sng" dirty="0" smtClean="0">
                <a:solidFill>
                  <a:srgbClr val="FF0000"/>
                </a:solidFill>
              </a:rPr>
              <a:t>moralidade</a:t>
            </a:r>
            <a:r>
              <a:rPr lang="pt-BR" sz="2400" dirty="0" smtClean="0"/>
              <a:t>, </a:t>
            </a:r>
            <a:r>
              <a:rPr lang="pt-BR" sz="2400" u="sng" dirty="0" smtClean="0"/>
              <a:t>ampla defesa</a:t>
            </a:r>
            <a:r>
              <a:rPr lang="pt-BR" sz="2400" dirty="0" smtClean="0"/>
              <a:t>, </a:t>
            </a:r>
            <a:r>
              <a:rPr lang="pt-BR" sz="2400" u="sng" dirty="0" smtClean="0"/>
              <a:t>contraditório</a:t>
            </a:r>
            <a:r>
              <a:rPr lang="pt-BR" sz="2400" dirty="0" smtClean="0"/>
              <a:t>, </a:t>
            </a:r>
            <a:r>
              <a:rPr lang="pt-BR" sz="2400" u="sng" dirty="0" smtClean="0"/>
              <a:t>segurança jurídica</a:t>
            </a:r>
            <a:r>
              <a:rPr lang="pt-BR" sz="2400" dirty="0" smtClean="0"/>
              <a:t>, </a:t>
            </a:r>
            <a:r>
              <a:rPr lang="pt-BR" sz="2400" u="sng" dirty="0" smtClean="0"/>
              <a:t>interesse público</a:t>
            </a:r>
            <a:r>
              <a:rPr lang="pt-BR" sz="2400" dirty="0" smtClean="0"/>
              <a:t> e </a:t>
            </a:r>
            <a:r>
              <a:rPr lang="pt-BR" sz="2400" u="sng" dirty="0" smtClean="0">
                <a:solidFill>
                  <a:srgbClr val="FF0000"/>
                </a:solidFill>
              </a:rPr>
              <a:t>eficiência</a:t>
            </a:r>
            <a:r>
              <a:rPr lang="pt-BR" sz="2400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(Lei 9.784/99)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u="sng" dirty="0" smtClean="0">
                <a:solidFill>
                  <a:srgbClr val="FF0000"/>
                </a:solidFill>
              </a:rPr>
              <a:t>LIMPE</a:t>
            </a:r>
          </a:p>
          <a:p>
            <a:pPr algn="just"/>
            <a:endParaRPr lang="pt-BR" sz="24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MOTIVAÇÃO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O princípio da motivação determina que a autoridade administrativa deve apresentar as razões que a levaram a tomar uma decisão. A motivação é uma exigência do Estado de Direito, ao qual é inerente, entre outros direitos dos administrados, o direito a uma decisão fundada, motivada, com explicitação dos motivos. Sem a explicitação dos motivos torna-se extremamente difícil sindicar, sopesar ou aferir a correção daquilo que foi decidido, por isso, é essencial que se apontem os fatos, as inferências feitas e os fundamentos da decisão. A falta de motivação no ato discricionário abre a possibilidade de ocorrência de desvio ou abuso de poder, dada a dificuldade ou, mesmo, a impossibilidade de efetivo controle judicial, pois, pela motivação, é possível aferir a verdadeira intenção do agente.</a:t>
            </a:r>
            <a:endParaRPr lang="pt-BR" sz="2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RAZOABILIDADE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457203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b="1" u="sng" dirty="0" smtClean="0"/>
              <a:t>Administrador Público: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deve estrita obediência à lei (</a:t>
            </a:r>
            <a:r>
              <a:rPr lang="pt-BR" sz="2400" i="1" dirty="0" smtClean="0"/>
              <a:t>princípio da legalidade</a:t>
            </a:r>
            <a:r>
              <a:rPr lang="pt-BR" sz="2400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deve buscar o interesse público (</a:t>
            </a:r>
            <a:r>
              <a:rPr lang="pt-BR" sz="2400" i="1" dirty="0" smtClean="0"/>
              <a:t>princípio da finalidade</a:t>
            </a:r>
            <a:r>
              <a:rPr lang="pt-BR" sz="2400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atos administrativos discricionários dentro de padrões de:</a:t>
            </a:r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razoabilidade</a:t>
            </a:r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sensatez.</a:t>
            </a:r>
          </a:p>
          <a:p>
            <a:pPr algn="just">
              <a:buNone/>
            </a:pPr>
            <a:endParaRPr lang="pt-BR" sz="24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40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RAZOABILIDADE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“Enuncia-se com este princípio que a </a:t>
            </a:r>
            <a:r>
              <a:rPr lang="pt-BR" sz="2400" u="sng" dirty="0" smtClean="0"/>
              <a:t>administração</a:t>
            </a:r>
            <a:r>
              <a:rPr lang="pt-BR" sz="2400" dirty="0" smtClean="0"/>
              <a:t>, ao </a:t>
            </a:r>
            <a:r>
              <a:rPr lang="pt-BR" sz="2400" u="sng" dirty="0" smtClean="0"/>
              <a:t>atuar no exercício de discrição</a:t>
            </a:r>
            <a:r>
              <a:rPr lang="pt-BR" sz="2400" dirty="0" smtClean="0"/>
              <a:t>, terá de </a:t>
            </a:r>
            <a:r>
              <a:rPr lang="pt-BR" sz="2400" u="sng" dirty="0" smtClean="0"/>
              <a:t>obedecer</a:t>
            </a:r>
            <a:r>
              <a:rPr lang="pt-BR" sz="2400" dirty="0" smtClean="0"/>
              <a:t> a </a:t>
            </a:r>
            <a:r>
              <a:rPr lang="pt-BR" sz="2400" u="sng" dirty="0" smtClean="0"/>
              <a:t>critérios</a:t>
            </a:r>
            <a:r>
              <a:rPr lang="pt-BR" sz="2400" dirty="0" smtClean="0"/>
              <a:t> aceitáveis do ponto de vista </a:t>
            </a:r>
            <a:r>
              <a:rPr lang="pt-BR" sz="2400" u="sng" dirty="0" smtClean="0"/>
              <a:t>racional</a:t>
            </a:r>
            <a:r>
              <a:rPr lang="pt-BR" sz="2400" dirty="0" smtClean="0"/>
              <a:t>, em </a:t>
            </a:r>
            <a:r>
              <a:rPr lang="pt-BR" sz="2400" u="sng" dirty="0" smtClean="0"/>
              <a:t>sintonia com o senso normal</a:t>
            </a:r>
            <a:r>
              <a:rPr lang="pt-BR" sz="2400" dirty="0" smtClean="0"/>
              <a:t> de pessoas equilibradas e respeitosas das finalidades que presidam a outorga da competência exercida.” 	  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(Celso Antônio Bandeira de Mello)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PROPORCIONALIDADE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“Trata-se da idéia de que as </a:t>
            </a:r>
            <a:r>
              <a:rPr lang="pt-BR" sz="2400" u="sng" dirty="0" smtClean="0"/>
              <a:t>conseqüências administrativas</a:t>
            </a:r>
            <a:r>
              <a:rPr lang="pt-BR" sz="2400" dirty="0" smtClean="0"/>
              <a:t> só podem ser validamente </a:t>
            </a:r>
            <a:r>
              <a:rPr lang="pt-BR" sz="2400" u="sng" dirty="0" smtClean="0"/>
              <a:t>exercidas</a:t>
            </a:r>
            <a:r>
              <a:rPr lang="pt-BR" sz="2400" dirty="0" smtClean="0"/>
              <a:t> na </a:t>
            </a:r>
            <a:r>
              <a:rPr lang="pt-BR" sz="2400" u="sng" dirty="0" smtClean="0"/>
              <a:t>extensão</a:t>
            </a:r>
            <a:r>
              <a:rPr lang="pt-BR" sz="2400" dirty="0" smtClean="0"/>
              <a:t> e </a:t>
            </a:r>
            <a:r>
              <a:rPr lang="pt-BR" sz="2400" u="sng" dirty="0" smtClean="0"/>
              <a:t>intensidades</a:t>
            </a:r>
            <a:r>
              <a:rPr lang="pt-BR" sz="2400" dirty="0" smtClean="0"/>
              <a:t> </a:t>
            </a:r>
            <a:r>
              <a:rPr lang="pt-BR" sz="2400" u="sng" dirty="0" smtClean="0"/>
              <a:t>proporcionais</a:t>
            </a:r>
            <a:r>
              <a:rPr lang="pt-BR" sz="2400" dirty="0" smtClean="0"/>
              <a:t> ao que realmente seja demandado para </a:t>
            </a:r>
            <a:r>
              <a:rPr lang="pt-BR" sz="2400" u="sng" dirty="0" smtClean="0"/>
              <a:t>cumprimento da finalidade de interesse público a que estão atreladas</a:t>
            </a:r>
            <a:r>
              <a:rPr lang="pt-BR" sz="2400" dirty="0" smtClean="0"/>
              <a:t>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(Celso Antônio Bandeira de Mello)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PROPORCIONALIDADE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b="1" u="sng" dirty="0" smtClean="0"/>
              <a:t>Meios utilizados para a atividade administrativa: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adequados aos fins;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com base em padrões aceitos pela sociedade;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com base no que determina o caso concreto.</a:t>
            </a:r>
            <a:endParaRPr lang="pt-BR" sz="18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71636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PRINCÍPIO DO CONTRADITÓRIO E AMPLA DEFESA</a:t>
            </a:r>
            <a:br>
              <a:rPr lang="pt-BR" sz="2800" dirty="0" smtClean="0"/>
            </a:br>
            <a:r>
              <a:rPr lang="pt-BR" sz="2800" dirty="0" smtClean="0"/>
              <a:t>Explicito no Art. 5º, LV, da CF/88</a:t>
            </a:r>
            <a:endParaRPr lang="pt-BR" sz="28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LV - aos litigantes, em processo judicial ou administrativo, e aos acusados em geral são assegurados o </a:t>
            </a:r>
            <a:r>
              <a:rPr lang="pt-BR" sz="2400" u="sng" dirty="0" smtClean="0"/>
              <a:t>contraditório e ampla defesa</a:t>
            </a:r>
            <a:r>
              <a:rPr lang="pt-BR" sz="2400" dirty="0" smtClean="0"/>
              <a:t>, com os meios e recursos a ela inerentes; (...)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DO CONTRADITÓRIO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7203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Decorrente da bilateralidade do processo;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Supõe o conhecimento dos atos processuais pelo acusado e o seu direito de resposta ou de reação;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O Princípio do Contraditório exige:</a:t>
            </a:r>
          </a:p>
          <a:p>
            <a:pPr lvl="1" algn="just"/>
            <a:r>
              <a:rPr lang="pt-BR" sz="2000" dirty="0" smtClean="0"/>
              <a:t>a notificação dos atos processuais à parte interessada;</a:t>
            </a:r>
          </a:p>
          <a:p>
            <a:pPr lvl="1" algn="just"/>
            <a:r>
              <a:rPr lang="pt-BR" sz="2000" dirty="0" smtClean="0"/>
              <a:t>possibilidade de exame das provas constantes do processo;</a:t>
            </a:r>
          </a:p>
          <a:p>
            <a:pPr lvl="1" algn="just"/>
            <a:r>
              <a:rPr lang="pt-BR" sz="2000" dirty="0" smtClean="0"/>
              <a:t>direito de assistir à inquirição de testemunhas;</a:t>
            </a:r>
          </a:p>
          <a:p>
            <a:pPr lvl="1" algn="just"/>
            <a:r>
              <a:rPr lang="pt-BR" sz="2000" dirty="0" smtClean="0"/>
              <a:t>direito de apresentar defesa escrita.</a:t>
            </a:r>
            <a:endParaRPr lang="pt-BR" sz="2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AMPLA DEFESA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72032"/>
          </a:xfrm>
        </p:spPr>
        <p:txBody>
          <a:bodyPr>
            <a:normAutofit/>
          </a:bodyPr>
          <a:lstStyle/>
          <a:p>
            <a:r>
              <a:rPr lang="pt-BR" sz="2400" dirty="0" smtClean="0"/>
              <a:t>Defesa técnica;</a:t>
            </a:r>
          </a:p>
          <a:p>
            <a:pPr>
              <a:buNone/>
            </a:pPr>
            <a:endParaRPr lang="pt-BR" sz="2400" dirty="0" smtClean="0"/>
          </a:p>
          <a:p>
            <a:r>
              <a:rPr lang="pt-BR" sz="2400" dirty="0" smtClean="0"/>
              <a:t>Defensor deve estar devidamente habilitado;</a:t>
            </a:r>
          </a:p>
          <a:p>
            <a:endParaRPr lang="pt-BR" sz="2400" dirty="0" smtClean="0"/>
          </a:p>
          <a:p>
            <a:r>
              <a:rPr lang="pt-BR" sz="2400" dirty="0" smtClean="0"/>
              <a:t>Defesa efetiva;</a:t>
            </a:r>
          </a:p>
          <a:p>
            <a:endParaRPr lang="pt-BR" sz="2400" dirty="0" smtClean="0"/>
          </a:p>
          <a:p>
            <a:r>
              <a:rPr lang="pt-BR" sz="2400" dirty="0" smtClean="0"/>
              <a:t>Garantia e a efetividade de participação da defesa em todos os momentos do processo.</a:t>
            </a:r>
            <a:endParaRPr lang="pt-BR" sz="2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SEGURANÇA JURÍDICA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8801072" cy="457203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 “A </a:t>
            </a:r>
            <a:r>
              <a:rPr lang="pt-BR" sz="2400" u="sng" dirty="0" smtClean="0"/>
              <a:t>segurança jurídica é o mínimo de previsibilidade </a:t>
            </a:r>
            <a:r>
              <a:rPr lang="pt-BR" sz="2400" dirty="0" smtClean="0"/>
              <a:t>necessária que o estado de Direito deve oferecer a todo cidadão, a </a:t>
            </a:r>
            <a:r>
              <a:rPr lang="pt-BR" sz="2400" u="sng" dirty="0" smtClean="0"/>
              <a:t>respeito de quais são as normas de convivência</a:t>
            </a:r>
            <a:r>
              <a:rPr lang="pt-BR" sz="2400" dirty="0" smtClean="0"/>
              <a:t> que ele deve observar e </a:t>
            </a:r>
            <a:r>
              <a:rPr lang="pt-BR" sz="2400" u="sng" dirty="0" smtClean="0"/>
              <a:t>com base nas quais pode travar relações jurídicas válidas e eficazes</a:t>
            </a:r>
            <a:r>
              <a:rPr lang="pt-BR" sz="2400" dirty="0" smtClean="0"/>
              <a:t>”.</a:t>
            </a:r>
          </a:p>
          <a:p>
            <a:pPr algn="r">
              <a:lnSpc>
                <a:spcPct val="150000"/>
              </a:lnSpc>
              <a:buNone/>
            </a:pPr>
            <a:endParaRPr lang="pt-BR" sz="16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(Mauro Nicolau Junior)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DO INTERESSE PÚBLICO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8801072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Interesses da Administração Pública em sobreposição aos interesses particulares que com os dela venham eventualmente colidir. Com fundamento nesse princípio é que estabelece: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err="1" smtClean="0"/>
              <a:t>autotutela</a:t>
            </a:r>
            <a:r>
              <a:rPr lang="pt-BR" sz="2400" dirty="0" smtClean="0"/>
              <a:t> administrativa;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poder da administração de anular os próprios atos;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 prerrogativa de revogação com base em:</a:t>
            </a:r>
          </a:p>
          <a:p>
            <a:pPr lvl="1" algn="just"/>
            <a:r>
              <a:rPr lang="pt-BR" sz="2000" dirty="0" smtClean="0"/>
              <a:t>conveniência;</a:t>
            </a:r>
          </a:p>
          <a:p>
            <a:pPr lvl="1" algn="just"/>
            <a:r>
              <a:rPr lang="pt-BR" sz="2000" dirty="0" smtClean="0"/>
              <a:t>oportunidade.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DO INTERESSE PÚBLICO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71678"/>
            <a:ext cx="8801072" cy="428628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b="1" u="sng" dirty="0" smtClean="0"/>
              <a:t>SÚMULA 473 – STF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 </a:t>
            </a:r>
            <a:r>
              <a:rPr lang="pt-BR" sz="2400" u="sng" dirty="0" smtClean="0"/>
              <a:t>ADMINISTRAÇÃO</a:t>
            </a:r>
            <a:r>
              <a:rPr lang="pt-BR" sz="2400" dirty="0" smtClean="0"/>
              <a:t> PODE </a:t>
            </a:r>
            <a:r>
              <a:rPr lang="pt-BR" sz="2400" u="sng" dirty="0" smtClean="0"/>
              <a:t>ANULAR</a:t>
            </a:r>
            <a:r>
              <a:rPr lang="pt-BR" sz="2400" dirty="0" smtClean="0"/>
              <a:t> SEUS </a:t>
            </a:r>
            <a:r>
              <a:rPr lang="pt-BR" sz="2400" u="sng" dirty="0" smtClean="0"/>
              <a:t>PRÓPRIOS ATOS</a:t>
            </a:r>
            <a:r>
              <a:rPr lang="pt-BR" sz="2400" dirty="0" smtClean="0"/>
              <a:t>, QUANDO EIVADOS DE </a:t>
            </a:r>
            <a:r>
              <a:rPr lang="pt-BR" sz="2400" u="sng" dirty="0" smtClean="0"/>
              <a:t>VÍCIOS</a:t>
            </a:r>
            <a:r>
              <a:rPr lang="pt-BR" sz="2400" dirty="0" smtClean="0"/>
              <a:t> QUE OS TORNAM ILEGAIS, PORQUE </a:t>
            </a:r>
            <a:r>
              <a:rPr lang="pt-BR" sz="2400" u="sng" dirty="0" smtClean="0"/>
              <a:t>DELES NÃO SE ORIGINAM DIREITOS</a:t>
            </a:r>
            <a:r>
              <a:rPr lang="pt-BR" sz="2400" dirty="0" smtClean="0"/>
              <a:t>; OU </a:t>
            </a:r>
            <a:r>
              <a:rPr lang="pt-BR" sz="2400" u="sng" dirty="0" smtClean="0"/>
              <a:t>REVOGÁ-LOS</a:t>
            </a:r>
            <a:r>
              <a:rPr lang="pt-BR" sz="2400" dirty="0" smtClean="0"/>
              <a:t>, POR MOTIVO DE </a:t>
            </a:r>
            <a:r>
              <a:rPr lang="pt-BR" sz="2400" u="sng" dirty="0" smtClean="0"/>
              <a:t>CONVENIÊNCIA OU OPORTUNIDADE</a:t>
            </a:r>
            <a:r>
              <a:rPr lang="pt-BR" sz="2400" dirty="0" smtClean="0"/>
              <a:t>, </a:t>
            </a:r>
            <a:r>
              <a:rPr lang="pt-BR" sz="2400" u="sng" dirty="0" smtClean="0"/>
              <a:t>RESPEITADOS</a:t>
            </a:r>
            <a:r>
              <a:rPr lang="pt-BR" sz="2400" dirty="0" smtClean="0"/>
              <a:t> OS </a:t>
            </a:r>
            <a:r>
              <a:rPr lang="pt-BR" sz="2400" u="sng" dirty="0" smtClean="0"/>
              <a:t>DIREITOS ADQUIRIDOS</a:t>
            </a:r>
            <a:r>
              <a:rPr lang="pt-BR" sz="2400" dirty="0" smtClean="0"/>
              <a:t>, E </a:t>
            </a:r>
            <a:r>
              <a:rPr lang="pt-BR" sz="2400" u="sng" dirty="0" smtClean="0"/>
              <a:t>RESSALVADA</a:t>
            </a:r>
            <a:r>
              <a:rPr lang="pt-BR" sz="2400" dirty="0" smtClean="0"/>
              <a:t>, EM TODOS OS CASOS, A </a:t>
            </a:r>
            <a:r>
              <a:rPr lang="pt-BR" sz="2400" u="sng" dirty="0" smtClean="0"/>
              <a:t>APRECIAÇÃO JUDICIAL</a:t>
            </a:r>
            <a:r>
              <a:rPr lang="pt-BR" sz="2400" dirty="0" smtClean="0"/>
              <a:t>.</a:t>
            </a:r>
          </a:p>
          <a:p>
            <a:pPr algn="just">
              <a:buNone/>
            </a:pPr>
            <a:endParaRPr lang="pt-BR" sz="24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7163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PRINCÍPIO DA SEGURANÇA JURÍDICA</a:t>
            </a:r>
            <a:br>
              <a:rPr lang="pt-BR" sz="3200" dirty="0" smtClean="0"/>
            </a:br>
            <a:r>
              <a:rPr lang="pt-BR" sz="3200" dirty="0" smtClean="0"/>
              <a:t>X</a:t>
            </a:r>
            <a:br>
              <a:rPr lang="pt-BR" sz="3200" dirty="0" smtClean="0"/>
            </a:br>
            <a:r>
              <a:rPr lang="pt-BR" sz="3200" dirty="0" smtClean="0"/>
              <a:t>INTERESSE PÚBLICO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85926"/>
            <a:ext cx="8801072" cy="45720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 No entender do insigne Min. do STJ Luiz </a:t>
            </a:r>
            <a:r>
              <a:rPr lang="pt-BR" sz="2400" dirty="0" err="1" smtClean="0"/>
              <a:t>Fux</a:t>
            </a:r>
            <a:r>
              <a:rPr lang="pt-BR" sz="2400" dirty="0" smtClean="0"/>
              <a:t>:</a:t>
            </a:r>
          </a:p>
          <a:p>
            <a:pPr algn="just">
              <a:buNone/>
            </a:pPr>
            <a:r>
              <a:rPr lang="pt-BR" sz="2400" dirty="0" smtClean="0"/>
              <a:t>	“Se é assente que a Administração pode cancelar seus atos, também o é que por força do </a:t>
            </a:r>
            <a:r>
              <a:rPr lang="pt-BR" sz="2400" b="1" dirty="0" smtClean="0"/>
              <a:t>princípio da segurança jurídica</a:t>
            </a:r>
            <a:r>
              <a:rPr lang="pt-BR" sz="2400" dirty="0" smtClean="0"/>
              <a:t> obedece aos direitos adquiridos e reembolsa eventuais prejuízos pelos seus atos ilícitos ou originariamente lícitos, como consectário do controle jurisdicional e das responsabilidades dos atos da Administração. (...) Em conseqüência, não é absoluto o poder do administrador, conforma insinua a Súmula 473”.</a:t>
            </a:r>
          </a:p>
          <a:p>
            <a:pPr algn="r">
              <a:buNone/>
            </a:pPr>
            <a:r>
              <a:rPr lang="pt-BR" sz="1300" dirty="0" smtClean="0"/>
              <a:t/>
            </a:r>
            <a:br>
              <a:rPr lang="pt-BR" sz="1300" dirty="0" smtClean="0"/>
            </a:br>
            <a:r>
              <a:rPr lang="pt-BR" sz="1300" dirty="0" smtClean="0"/>
              <a:t>(</a:t>
            </a:r>
            <a:r>
              <a:rPr lang="pt-BR" sz="1300" b="1" dirty="0" smtClean="0"/>
              <a:t>STJ</a:t>
            </a:r>
            <a:r>
              <a:rPr lang="pt-BR" sz="1300" dirty="0" smtClean="0"/>
              <a:t>, </a:t>
            </a:r>
            <a:r>
              <a:rPr lang="pt-BR" sz="1300" dirty="0" err="1" smtClean="0"/>
              <a:t>REsp</a:t>
            </a:r>
            <a:r>
              <a:rPr lang="pt-BR" sz="1300" dirty="0" smtClean="0"/>
              <a:t>. nº 402.638/DF, j. 03.04.03, pub. DJU 02.06.03, p.187; RDDP vol. nº 5, p.237.)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50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285728"/>
            <a:ext cx="8858312" cy="6072230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pt-BR" b="1" u="sng" dirty="0" smtClean="0"/>
              <a:t>V BIBLIOGRAFIA BÁSICA:</a:t>
            </a:r>
          </a:p>
          <a:p>
            <a:pPr lvl="0" algn="just">
              <a:buNone/>
            </a:pPr>
            <a:endParaRPr lang="pt-BR" b="1" u="sng" dirty="0" smtClean="0"/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CARVALHO FILHO, José dos Santos. </a:t>
            </a:r>
            <a:r>
              <a:rPr lang="pt-BR" b="1" dirty="0" smtClean="0"/>
              <a:t>Manual de Direito Administrativo</a:t>
            </a:r>
            <a:r>
              <a:rPr lang="pt-BR" dirty="0" smtClean="0"/>
              <a:t>. 21ª ed. Rio de Janeiro: </a:t>
            </a:r>
            <a:r>
              <a:rPr lang="pt-BR" dirty="0" err="1" smtClean="0"/>
              <a:t>Lumen</a:t>
            </a:r>
            <a:r>
              <a:rPr lang="pt-BR" dirty="0" smtClean="0"/>
              <a:t> </a:t>
            </a:r>
            <a:r>
              <a:rPr lang="pt-BR" dirty="0" err="1" smtClean="0"/>
              <a:t>Juris</a:t>
            </a:r>
            <a:r>
              <a:rPr lang="pt-BR" dirty="0" smtClean="0"/>
              <a:t>, 2012.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DI PIETRO, Maria Sylvia </a:t>
            </a:r>
            <a:r>
              <a:rPr lang="pt-BR" dirty="0" err="1" smtClean="0"/>
              <a:t>Zanella</a:t>
            </a:r>
            <a:r>
              <a:rPr lang="pt-BR" dirty="0" smtClean="0"/>
              <a:t>. </a:t>
            </a:r>
            <a:r>
              <a:rPr lang="pt-BR" b="1" dirty="0" smtClean="0"/>
              <a:t>Direito Administrativo</a:t>
            </a:r>
            <a:r>
              <a:rPr lang="pt-BR" dirty="0" smtClean="0"/>
              <a:t>. 23ª ed. São Paulo: Atlas, 2010.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BANDEIRA DE MELLO, Celso Antonio. </a:t>
            </a:r>
            <a:r>
              <a:rPr lang="pt-BR" b="1" dirty="0" smtClean="0"/>
              <a:t>Curso de Direito Administrativo</a:t>
            </a:r>
            <a:r>
              <a:rPr lang="pt-BR" dirty="0" smtClean="0"/>
              <a:t>. 26ª ed. São Paulo: Malheiros, 2009.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650083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pt-BR" b="1" u="sng" dirty="0" smtClean="0"/>
              <a:t>V BIBLIOGRAFIA COMPLEMENTAR: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MEIRELLES, </a:t>
            </a:r>
            <a:r>
              <a:rPr lang="pt-BR" sz="2400" dirty="0" err="1" smtClean="0"/>
              <a:t>Hely</a:t>
            </a:r>
            <a:r>
              <a:rPr lang="pt-BR" sz="2400" dirty="0" smtClean="0"/>
              <a:t> Lopes. </a:t>
            </a:r>
            <a:r>
              <a:rPr lang="pt-BR" sz="2400" b="1" dirty="0" smtClean="0"/>
              <a:t>Direito Administrativo</a:t>
            </a:r>
            <a:r>
              <a:rPr lang="pt-BR" sz="2400" dirty="0" smtClean="0"/>
              <a:t>. São Paulo: Malheiros, 2009.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GASPARINI, Diógenes. </a:t>
            </a:r>
            <a:r>
              <a:rPr lang="pt-BR" sz="2400" b="1" dirty="0" smtClean="0"/>
              <a:t>Direito Administrativo</a:t>
            </a:r>
            <a:r>
              <a:rPr lang="pt-BR" sz="2400" dirty="0" smtClean="0"/>
              <a:t>. 15ª ed. São Paulo: Saraiva, 2010.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MAZZA, Alexandre. </a:t>
            </a:r>
            <a:r>
              <a:rPr lang="pt-BR" sz="2400" b="1" dirty="0" smtClean="0"/>
              <a:t>Manual de Direito Administrativo</a:t>
            </a:r>
            <a:r>
              <a:rPr lang="pt-BR" sz="2400" dirty="0" smtClean="0"/>
              <a:t>. São Paulo: Saraiva, 2012.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CIRNE LIMA, Ruy. </a:t>
            </a:r>
            <a:r>
              <a:rPr lang="pt-BR" sz="2400" b="1" dirty="0" smtClean="0"/>
              <a:t>Princípios de Direito Administrativo</a:t>
            </a:r>
            <a:r>
              <a:rPr lang="pt-BR" sz="2400" dirty="0" smtClean="0"/>
              <a:t>. 7ª ed. São Paulo: Malheiros, 2007.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DALLARI, Dalmo de Abreu. </a:t>
            </a:r>
            <a:r>
              <a:rPr lang="pt-BR" sz="2400" b="1" dirty="0" smtClean="0"/>
              <a:t>Elementos da Teoria Geral do Estado</a:t>
            </a:r>
            <a:r>
              <a:rPr lang="pt-BR" sz="2400" dirty="0" smtClean="0"/>
              <a:t>. São Paulo: Saraiva, 2008.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MEDAUAR, Odete. </a:t>
            </a:r>
            <a:r>
              <a:rPr lang="pt-BR" sz="2400" b="1" dirty="0" smtClean="0"/>
              <a:t>Direito Administrativo Moderno</a:t>
            </a:r>
            <a:r>
              <a:rPr lang="pt-BR" sz="2400" dirty="0" smtClean="0"/>
              <a:t>. 14ª ed. São Paulo: RT, 2010.</a:t>
            </a: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285728"/>
            <a:ext cx="8858312" cy="607223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pt-BR" b="1" u="sng" dirty="0" smtClean="0"/>
              <a:t>R BIBLIOGRAFIA BÁSICA:</a:t>
            </a:r>
          </a:p>
          <a:p>
            <a:pPr lvl="0" algn="just">
              <a:buNone/>
            </a:pPr>
            <a:endParaRPr lang="pt-BR" b="1" u="sng" dirty="0" smtClean="0"/>
          </a:p>
          <a:p>
            <a:pPr marL="624078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dirty="0" smtClean="0"/>
              <a:t>MEIRELLES, </a:t>
            </a:r>
            <a:r>
              <a:rPr lang="pt-BR" dirty="0" err="1" smtClean="0"/>
              <a:t>Hely</a:t>
            </a:r>
            <a:r>
              <a:rPr lang="pt-BR" dirty="0" smtClean="0"/>
              <a:t> Lopes. </a:t>
            </a:r>
            <a:r>
              <a:rPr lang="pt-BR" b="1" dirty="0" smtClean="0"/>
              <a:t>Direito administrativo brasileiro. </a:t>
            </a:r>
            <a:r>
              <a:rPr lang="pt-BR" dirty="0" smtClean="0"/>
              <a:t>34 ed., São Paulo: Malheiros, 2008. ISBN 978-85-7420-857-2;</a:t>
            </a:r>
          </a:p>
          <a:p>
            <a:pPr marL="624078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dirty="0" smtClean="0"/>
              <a:t>MEDAUAR, Odete. </a:t>
            </a:r>
            <a:r>
              <a:rPr lang="pt-BR" b="1" dirty="0" smtClean="0"/>
              <a:t>Direito administrativo moderno. </a:t>
            </a:r>
            <a:r>
              <a:rPr lang="pt-BR" dirty="0" smtClean="0"/>
              <a:t>15 ed., rev. atual. e </a:t>
            </a:r>
            <a:r>
              <a:rPr lang="pt-BR" dirty="0" err="1" smtClean="0"/>
              <a:t>ampl</a:t>
            </a:r>
            <a:r>
              <a:rPr lang="pt-BR" dirty="0" smtClean="0"/>
              <a:t>., São Paulo: Revista dos Tribunais, 2011. ISBN 978-85-203-3895-7;</a:t>
            </a:r>
          </a:p>
          <a:p>
            <a:pPr marL="624078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dirty="0" smtClean="0"/>
              <a:t>CARVALHO FILHO, </a:t>
            </a:r>
            <a:r>
              <a:rPr lang="pt-BR" b="1" dirty="0" smtClean="0"/>
              <a:t>Manual de direito administrativo. </a:t>
            </a:r>
            <a:r>
              <a:rPr lang="pt-BR" dirty="0" smtClean="0"/>
              <a:t>18 ed. rev., </a:t>
            </a:r>
            <a:r>
              <a:rPr lang="pt-BR" dirty="0" err="1" smtClean="0"/>
              <a:t>ampl</a:t>
            </a:r>
            <a:r>
              <a:rPr lang="pt-BR" dirty="0" smtClean="0"/>
              <a:t>. e atual., Rio de Janeiro: </a:t>
            </a:r>
            <a:r>
              <a:rPr lang="pt-BR" dirty="0" err="1" smtClean="0"/>
              <a:t>Lumen</a:t>
            </a:r>
            <a:r>
              <a:rPr lang="pt-BR" dirty="0" smtClean="0"/>
              <a:t> </a:t>
            </a:r>
            <a:r>
              <a:rPr lang="pt-BR" dirty="0" err="1" smtClean="0"/>
              <a:t>Juris</a:t>
            </a:r>
            <a:r>
              <a:rPr lang="pt-BR" dirty="0" smtClean="0"/>
              <a:t>, 2007. ISBN 978-85-375-0138-2.</a:t>
            </a:r>
            <a:endParaRPr lang="pt-BR" b="1" dirty="0" smtClean="0"/>
          </a:p>
          <a:p>
            <a:pPr algn="just"/>
            <a:endParaRPr lang="pt-BR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650083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pt-BR" b="1" u="sng" dirty="0" smtClean="0"/>
              <a:t>BIBLIOGRAFIA COMPLEMENTAR:</a:t>
            </a:r>
          </a:p>
          <a:p>
            <a:pPr marL="624078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smtClean="0"/>
              <a:t>DI PIETRO, Maria Sylvia </a:t>
            </a:r>
            <a:r>
              <a:rPr lang="pt-BR" sz="2200" dirty="0" err="1" smtClean="0"/>
              <a:t>Zanella</a:t>
            </a:r>
            <a:r>
              <a:rPr lang="pt-BR" sz="2200" dirty="0" smtClean="0"/>
              <a:t>. </a:t>
            </a:r>
            <a:r>
              <a:rPr lang="pt-BR" sz="2200" b="1" dirty="0" smtClean="0"/>
              <a:t>Direito administrativo. </a:t>
            </a:r>
            <a:r>
              <a:rPr lang="pt-BR" sz="2200" dirty="0" smtClean="0"/>
              <a:t>22 ed., São Paulo: Atlas, 2009. ISBN 978-85-224-5380-1;</a:t>
            </a:r>
          </a:p>
          <a:p>
            <a:pPr marL="624078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smtClean="0"/>
              <a:t>MELLO, Celso Antonio Bandeira de. </a:t>
            </a:r>
            <a:r>
              <a:rPr lang="pt-BR" sz="2200" b="1" dirty="0" smtClean="0"/>
              <a:t>Curso de direito administrativo.</a:t>
            </a:r>
            <a:r>
              <a:rPr lang="pt-BR" sz="2200" dirty="0" smtClean="0"/>
              <a:t> 24 ed. rev. e atual., São Paulo: Malheiros, 2007. ISBN 978-85-7420-835-0;</a:t>
            </a:r>
          </a:p>
          <a:p>
            <a:pPr marL="624078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smtClean="0"/>
              <a:t>MOREIRA NETO, Diogo de Figueira. </a:t>
            </a:r>
            <a:r>
              <a:rPr lang="pt-BR" sz="2200" b="1" dirty="0" smtClean="0"/>
              <a:t>Curso de direito administrativo: </a:t>
            </a:r>
            <a:r>
              <a:rPr lang="pt-BR" sz="2200" dirty="0" smtClean="0"/>
              <a:t>parte introdutória, parte geral e parte especial. Rio de Janeiro: Forense, 2006. ISBN 85-309-2152-6;</a:t>
            </a:r>
          </a:p>
          <a:p>
            <a:pPr marL="624078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smtClean="0"/>
              <a:t>CRETELLA JÚNIOR, José. </a:t>
            </a:r>
            <a:r>
              <a:rPr lang="pt-BR" sz="2200" b="1" dirty="0" smtClean="0"/>
              <a:t>Curso de direito administrativo.</a:t>
            </a:r>
            <a:r>
              <a:rPr lang="pt-BR" sz="2200" dirty="0" smtClean="0"/>
              <a:t> 17 ed. rev. e atual., Rio de Janeiro: Forense, 2000. ISBN 85-309-1041-9;</a:t>
            </a:r>
          </a:p>
          <a:p>
            <a:pPr marL="624078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smtClean="0"/>
              <a:t>MAZZA, Alexandre; Flávia Cristina Moura de Andrade. </a:t>
            </a:r>
            <a:r>
              <a:rPr lang="pt-BR" sz="2200" b="1" dirty="0" smtClean="0"/>
              <a:t>Prática de direito administrativo. </a:t>
            </a:r>
            <a:r>
              <a:rPr lang="pt-BR" sz="2200" dirty="0" smtClean="0"/>
              <a:t>2 ed., rev. e atual., São Paulo: Revista dos Tribunais, 2011. ISBN 978-85-203-3753-0.</a:t>
            </a:r>
          </a:p>
          <a:p>
            <a:pPr algn="just"/>
            <a:endParaRPr lang="pt-BR" dirty="0" smtClean="0"/>
          </a:p>
          <a:p>
            <a:pPr lvl="0"/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1975</TotalTime>
  <Words>1269</Words>
  <Application>Microsoft Office PowerPoint</Application>
  <PresentationFormat>Apresentação na tela (4:3)</PresentationFormat>
  <Paragraphs>337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51</vt:i4>
      </vt:variant>
    </vt:vector>
  </HeadingPairs>
  <TitlesOfParts>
    <vt:vector size="52" baseType="lpstr">
      <vt:lpstr>Concurso</vt:lpstr>
      <vt:lpstr>Disciplina: Direito Administrativo</vt:lpstr>
      <vt:lpstr>APRESENTAÇÃO</vt:lpstr>
      <vt:lpstr>EMENTA</vt:lpstr>
      <vt:lpstr>Slide 4</vt:lpstr>
      <vt:lpstr>Slide 5</vt:lpstr>
      <vt:lpstr>Slide 6</vt:lpstr>
      <vt:lpstr>Slide 7</vt:lpstr>
      <vt:lpstr>Slide 8</vt:lpstr>
      <vt:lpstr>Slide 9</vt:lpstr>
      <vt:lpstr>DIREITO ADMINISTRATIVO</vt:lpstr>
      <vt:lpstr>DIREITO ADMINISTRATIVO</vt:lpstr>
      <vt:lpstr>DIREITO ADMINISTRATIVO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PRINCÍPIOS CONSTITUCIONAIS EXPLÍCITOS</vt:lpstr>
      <vt:lpstr>PRINCÍPIO DA LEGALIDADE</vt:lpstr>
      <vt:lpstr>PRINCÍPIO DA LEGALIDADE</vt:lpstr>
      <vt:lpstr>PRINCÍPIO DA LEGALIDADE ADMINISTRATIVA</vt:lpstr>
      <vt:lpstr>PRINCÍPIO DA IMPESSOALIDADE OU FINALIDADE</vt:lpstr>
      <vt:lpstr>PRINCÍPIO DA IMPESSOALIDADE OU FINALIDADE</vt:lpstr>
      <vt:lpstr>PRINCÍPIO DA IMPESSOALIDADE OU FINALIDADE</vt:lpstr>
      <vt:lpstr>DESVIO DE FINALIDADE</vt:lpstr>
      <vt:lpstr>PRINCÍPIO DA MORALIDADE</vt:lpstr>
      <vt:lpstr>PRINCÍPIO DA MORALIDADE</vt:lpstr>
      <vt:lpstr>PRINCÍPIO DA PUBLICIDADE</vt:lpstr>
      <vt:lpstr>PRINCÍPIO DA PUBLICIDADE</vt:lpstr>
      <vt:lpstr>PRINCÍPIO DA PUBLICIDADE</vt:lpstr>
      <vt:lpstr>PRINCÍPIO DA EFICIÊNCIA</vt:lpstr>
      <vt:lpstr>PRINCÍPIOS DO DIREITO ADMINISTRATIVO EXPRESSOS NA LEI 9.784/99</vt:lpstr>
      <vt:lpstr>PRINCÍPIO DA MOTIVAÇÃO</vt:lpstr>
      <vt:lpstr>PRINCÍPIO DA RAZOABILIDADE</vt:lpstr>
      <vt:lpstr>PRINCÍPIO DA RAZOABILIDADE</vt:lpstr>
      <vt:lpstr>PRINCÍPIO DA PROPORCIONALIDADE</vt:lpstr>
      <vt:lpstr>PRINCÍPIO DA PROPORCIONALIDADE</vt:lpstr>
      <vt:lpstr>PRINCÍPIO DO CONTRADITÓRIO E AMPLA DEFESA Explicito no Art. 5º, LV, da CF/88</vt:lpstr>
      <vt:lpstr>PRINCÍPIO DO CONTRADITÓRIO</vt:lpstr>
      <vt:lpstr>PRINCÍPIO DA AMPLA DEFESA</vt:lpstr>
      <vt:lpstr>PRINCÍPIO DA SEGURANÇA JURÍDICA</vt:lpstr>
      <vt:lpstr>PRINCÍPIO DO INTERESSE PÚBLICO</vt:lpstr>
      <vt:lpstr>PRINCÍPIO DO INTERESSE PÚBLICO</vt:lpstr>
      <vt:lpstr>PRINCÍPIO DA SEGURANÇA JURÍDICA X INTERESSE PÚBLICO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244</cp:revision>
  <dcterms:created xsi:type="dcterms:W3CDTF">2011-02-08T02:22:21Z</dcterms:created>
  <dcterms:modified xsi:type="dcterms:W3CDTF">2012-07-27T16:44:46Z</dcterms:modified>
</cp:coreProperties>
</file>