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0"/>
  </p:notesMasterIdLst>
  <p:sldIdLst>
    <p:sldId id="256" r:id="rId2"/>
    <p:sldId id="361" r:id="rId3"/>
    <p:sldId id="349" r:id="rId4"/>
    <p:sldId id="431" r:id="rId5"/>
    <p:sldId id="432" r:id="rId6"/>
    <p:sldId id="433" r:id="rId7"/>
    <p:sldId id="434" r:id="rId8"/>
    <p:sldId id="435" r:id="rId9"/>
    <p:sldId id="436" r:id="rId10"/>
    <p:sldId id="437" r:id="rId11"/>
    <p:sldId id="438" r:id="rId12"/>
    <p:sldId id="439" r:id="rId13"/>
    <p:sldId id="440" r:id="rId14"/>
    <p:sldId id="441" r:id="rId15"/>
    <p:sldId id="442" r:id="rId16"/>
    <p:sldId id="443" r:id="rId17"/>
    <p:sldId id="444" r:id="rId18"/>
    <p:sldId id="445" r:id="rId19"/>
    <p:sldId id="446" r:id="rId20"/>
    <p:sldId id="447" r:id="rId21"/>
    <p:sldId id="449" r:id="rId22"/>
    <p:sldId id="450" r:id="rId23"/>
    <p:sldId id="451" r:id="rId24"/>
    <p:sldId id="452" r:id="rId25"/>
    <p:sldId id="453" r:id="rId26"/>
    <p:sldId id="454" r:id="rId27"/>
    <p:sldId id="455" r:id="rId28"/>
    <p:sldId id="456" r:id="rId29"/>
    <p:sldId id="457" r:id="rId30"/>
    <p:sldId id="458" r:id="rId31"/>
    <p:sldId id="459" r:id="rId32"/>
    <p:sldId id="460" r:id="rId33"/>
    <p:sldId id="461" r:id="rId34"/>
    <p:sldId id="462" r:id="rId35"/>
    <p:sldId id="463" r:id="rId36"/>
    <p:sldId id="464" r:id="rId37"/>
    <p:sldId id="465" r:id="rId38"/>
    <p:sldId id="413" r:id="rId3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  <a:srgbClr val="D00000"/>
    <a:srgbClr val="500000"/>
    <a:srgbClr val="580C10"/>
    <a:srgbClr val="CD19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9" autoAdjust="0"/>
    <p:restoredTop sz="94660"/>
  </p:normalViewPr>
  <p:slideViewPr>
    <p:cSldViewPr>
      <p:cViewPr varScale="1">
        <p:scale>
          <a:sx n="76" d="100"/>
          <a:sy n="76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A4C89-428F-4049-B3FC-2810D3736BF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104A28-7227-4D08-885E-304007F4EA5B}">
      <dgm:prSet phldrT="[Texto]"/>
      <dgm:spPr/>
      <dgm:t>
        <a:bodyPr/>
        <a:lstStyle/>
        <a:p>
          <a:r>
            <a:rPr lang="pt-BR" dirty="0" smtClean="0"/>
            <a:t>AVALIAÇÃO</a:t>
          </a:r>
        </a:p>
        <a:p>
          <a:r>
            <a:rPr lang="pt-BR" dirty="0" smtClean="0"/>
            <a:t>1º BIMESTRE</a:t>
          </a:r>
          <a:endParaRPr lang="pt-BR" dirty="0"/>
        </a:p>
      </dgm:t>
    </dgm:pt>
    <dgm:pt modelId="{85ECBAB3-D729-4D70-8CAD-3F35A28EF893}" type="parTrans" cxnId="{10A55B28-3EA2-42A6-91D7-1620D97129A0}">
      <dgm:prSet/>
      <dgm:spPr/>
      <dgm:t>
        <a:bodyPr/>
        <a:lstStyle/>
        <a:p>
          <a:endParaRPr lang="pt-BR"/>
        </a:p>
      </dgm:t>
    </dgm:pt>
    <dgm:pt modelId="{A3ACAD9A-2BB0-48E2-94F3-6E7BFAC0EA6E}" type="sibTrans" cxnId="{10A55B28-3EA2-42A6-91D7-1620D97129A0}">
      <dgm:prSet/>
      <dgm:spPr/>
      <dgm:t>
        <a:bodyPr/>
        <a:lstStyle/>
        <a:p>
          <a:endParaRPr lang="pt-BR"/>
        </a:p>
      </dgm:t>
    </dgm:pt>
    <dgm:pt modelId="{18DAD82A-3F10-4A08-9EC0-E99A2AA9EB7B}">
      <dgm:prSet phldrT="[Texto]"/>
      <dgm:spPr/>
      <dgm:t>
        <a:bodyPr/>
        <a:lstStyle/>
        <a:p>
          <a:r>
            <a:rPr lang="pt-BR" dirty="0" smtClean="0"/>
            <a:t>Atividade Avaliativa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16DCAB6D-F882-4C6B-8099-31C7A81151FA}" type="parTrans" cxnId="{BFB61CB9-1281-4227-B933-896357D65F32}">
      <dgm:prSet/>
      <dgm:spPr/>
      <dgm:t>
        <a:bodyPr/>
        <a:lstStyle/>
        <a:p>
          <a:endParaRPr lang="pt-BR"/>
        </a:p>
      </dgm:t>
    </dgm:pt>
    <dgm:pt modelId="{C61FA2AA-1520-4D0C-A0BC-ECF998DB53FE}" type="sibTrans" cxnId="{BFB61CB9-1281-4227-B933-896357D65F32}">
      <dgm:prSet/>
      <dgm:spPr/>
      <dgm:t>
        <a:bodyPr/>
        <a:lstStyle/>
        <a:p>
          <a:endParaRPr lang="pt-BR"/>
        </a:p>
      </dgm:t>
    </dgm:pt>
    <dgm:pt modelId="{950E1D9F-8879-4FF4-8728-14F54980CBF7}">
      <dgm:prSet phldrT="[Texto]"/>
      <dgm:spPr/>
      <dgm:t>
        <a:bodyPr/>
        <a:lstStyle/>
        <a:p>
          <a:r>
            <a:rPr lang="pt-BR" dirty="0" smtClean="0"/>
            <a:t>Prova Bimestral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49FF0C7D-1C74-4EB8-9842-13234199FDB1}" type="parTrans" cxnId="{6E10525F-7017-4167-A0E5-EC53489AC0CE}">
      <dgm:prSet/>
      <dgm:spPr/>
      <dgm:t>
        <a:bodyPr/>
        <a:lstStyle/>
        <a:p>
          <a:endParaRPr lang="pt-BR"/>
        </a:p>
      </dgm:t>
    </dgm:pt>
    <dgm:pt modelId="{50CD0C1B-8911-4225-A1A3-87EF71E9C854}" type="sibTrans" cxnId="{6E10525F-7017-4167-A0E5-EC53489AC0CE}">
      <dgm:prSet/>
      <dgm:spPr/>
      <dgm:t>
        <a:bodyPr/>
        <a:lstStyle/>
        <a:p>
          <a:endParaRPr lang="pt-BR"/>
        </a:p>
      </dgm:t>
    </dgm:pt>
    <dgm:pt modelId="{F3862F55-CC50-43E8-80CE-D8EC0B0860E3}" type="pres">
      <dgm:prSet presAssocID="{DE4A4C89-428F-4049-B3FC-2810D3736BF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4F6821D-0D35-4CAC-B666-FE87E0EF4831}" type="pres">
      <dgm:prSet presAssocID="{40104A28-7227-4D08-885E-304007F4EA5B}" presName="roof" presStyleLbl="dkBgShp" presStyleIdx="0" presStyleCnt="2"/>
      <dgm:spPr/>
      <dgm:t>
        <a:bodyPr/>
        <a:lstStyle/>
        <a:p>
          <a:endParaRPr lang="pt-BR"/>
        </a:p>
      </dgm:t>
    </dgm:pt>
    <dgm:pt modelId="{D114A31F-0E47-4583-A2D6-4C44452946CE}" type="pres">
      <dgm:prSet presAssocID="{40104A28-7227-4D08-885E-304007F4EA5B}" presName="pillars" presStyleCnt="0"/>
      <dgm:spPr/>
    </dgm:pt>
    <dgm:pt modelId="{31AECCD9-77F2-4E39-A062-9E6D88623B3E}" type="pres">
      <dgm:prSet presAssocID="{40104A28-7227-4D08-885E-304007F4EA5B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3B7939-0959-4896-A8F7-663C2A693BD6}" type="pres">
      <dgm:prSet presAssocID="{950E1D9F-8879-4FF4-8728-14F54980CBF7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F6219A-57DD-4C88-948D-D101E6DC5A2A}" type="pres">
      <dgm:prSet presAssocID="{40104A28-7227-4D08-885E-304007F4EA5B}" presName="base" presStyleLbl="dkBgShp" presStyleIdx="1" presStyleCnt="2"/>
      <dgm:spPr/>
    </dgm:pt>
  </dgm:ptLst>
  <dgm:cxnLst>
    <dgm:cxn modelId="{2A8A1AC0-8D72-41F1-A879-638FB706272F}" type="presOf" srcId="{DE4A4C89-428F-4049-B3FC-2810D3736BFE}" destId="{F3862F55-CC50-43E8-80CE-D8EC0B0860E3}" srcOrd="0" destOrd="0" presId="urn:microsoft.com/office/officeart/2005/8/layout/hList3"/>
    <dgm:cxn modelId="{BFB61CB9-1281-4227-B933-896357D65F32}" srcId="{40104A28-7227-4D08-885E-304007F4EA5B}" destId="{18DAD82A-3F10-4A08-9EC0-E99A2AA9EB7B}" srcOrd="0" destOrd="0" parTransId="{16DCAB6D-F882-4C6B-8099-31C7A81151FA}" sibTransId="{C61FA2AA-1520-4D0C-A0BC-ECF998DB53FE}"/>
    <dgm:cxn modelId="{6E10525F-7017-4167-A0E5-EC53489AC0CE}" srcId="{40104A28-7227-4D08-885E-304007F4EA5B}" destId="{950E1D9F-8879-4FF4-8728-14F54980CBF7}" srcOrd="1" destOrd="0" parTransId="{49FF0C7D-1C74-4EB8-9842-13234199FDB1}" sibTransId="{50CD0C1B-8911-4225-A1A3-87EF71E9C854}"/>
    <dgm:cxn modelId="{281DF967-8CFC-4C2A-B202-3BA57CDEF982}" type="presOf" srcId="{40104A28-7227-4D08-885E-304007F4EA5B}" destId="{14F6821D-0D35-4CAC-B666-FE87E0EF4831}" srcOrd="0" destOrd="0" presId="urn:microsoft.com/office/officeart/2005/8/layout/hList3"/>
    <dgm:cxn modelId="{231DC5BC-4DF8-4BCD-B07D-3F261A88B3C5}" type="presOf" srcId="{18DAD82A-3F10-4A08-9EC0-E99A2AA9EB7B}" destId="{31AECCD9-77F2-4E39-A062-9E6D88623B3E}" srcOrd="0" destOrd="0" presId="urn:microsoft.com/office/officeart/2005/8/layout/hList3"/>
    <dgm:cxn modelId="{B864888B-EB38-4BA2-B7D0-4DB7AECD46C5}" type="presOf" srcId="{950E1D9F-8879-4FF4-8728-14F54980CBF7}" destId="{4C3B7939-0959-4896-A8F7-663C2A693BD6}" srcOrd="0" destOrd="0" presId="urn:microsoft.com/office/officeart/2005/8/layout/hList3"/>
    <dgm:cxn modelId="{10A55B28-3EA2-42A6-91D7-1620D97129A0}" srcId="{DE4A4C89-428F-4049-B3FC-2810D3736BFE}" destId="{40104A28-7227-4D08-885E-304007F4EA5B}" srcOrd="0" destOrd="0" parTransId="{85ECBAB3-D729-4D70-8CAD-3F35A28EF893}" sibTransId="{A3ACAD9A-2BB0-48E2-94F3-6E7BFAC0EA6E}"/>
    <dgm:cxn modelId="{0C52F2BC-9793-46DD-84C1-847AE3A6D0B4}" type="presParOf" srcId="{F3862F55-CC50-43E8-80CE-D8EC0B0860E3}" destId="{14F6821D-0D35-4CAC-B666-FE87E0EF4831}" srcOrd="0" destOrd="0" presId="urn:microsoft.com/office/officeart/2005/8/layout/hList3"/>
    <dgm:cxn modelId="{1D78E4D8-6EC2-4D4F-B2A6-09DC0E1942B8}" type="presParOf" srcId="{F3862F55-CC50-43E8-80CE-D8EC0B0860E3}" destId="{D114A31F-0E47-4583-A2D6-4C44452946CE}" srcOrd="1" destOrd="0" presId="urn:microsoft.com/office/officeart/2005/8/layout/hList3"/>
    <dgm:cxn modelId="{1CE37D9B-C25B-4C00-976D-F49D92BF90B9}" type="presParOf" srcId="{D114A31F-0E47-4583-A2D6-4C44452946CE}" destId="{31AECCD9-77F2-4E39-A062-9E6D88623B3E}" srcOrd="0" destOrd="0" presId="urn:microsoft.com/office/officeart/2005/8/layout/hList3"/>
    <dgm:cxn modelId="{F9E73FCC-7F44-4A42-A6BD-65927FE802F2}" type="presParOf" srcId="{D114A31F-0E47-4583-A2D6-4C44452946CE}" destId="{4C3B7939-0959-4896-A8F7-663C2A693BD6}" srcOrd="1" destOrd="0" presId="urn:microsoft.com/office/officeart/2005/8/layout/hList3"/>
    <dgm:cxn modelId="{6C437ACE-CF66-48DA-B49B-0D114816CBBC}" type="presParOf" srcId="{F3862F55-CC50-43E8-80CE-D8EC0B0860E3}" destId="{BBF6219A-57DD-4C88-948D-D101E6DC5A2A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A4C89-428F-4049-B3FC-2810D3736BF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104A28-7227-4D08-885E-304007F4EA5B}">
      <dgm:prSet phldrT="[Texto]"/>
      <dgm:spPr/>
      <dgm:t>
        <a:bodyPr/>
        <a:lstStyle/>
        <a:p>
          <a:r>
            <a:rPr lang="pt-BR" dirty="0" smtClean="0"/>
            <a:t>AVALIAÇÃO</a:t>
          </a:r>
        </a:p>
        <a:p>
          <a:r>
            <a:rPr lang="pt-BR" dirty="0" smtClean="0"/>
            <a:t>1º BIMESTRE</a:t>
          </a:r>
          <a:endParaRPr lang="pt-BR" dirty="0"/>
        </a:p>
      </dgm:t>
    </dgm:pt>
    <dgm:pt modelId="{85ECBAB3-D729-4D70-8CAD-3F35A28EF893}" type="parTrans" cxnId="{10A55B28-3EA2-42A6-91D7-1620D97129A0}">
      <dgm:prSet/>
      <dgm:spPr/>
      <dgm:t>
        <a:bodyPr/>
        <a:lstStyle/>
        <a:p>
          <a:endParaRPr lang="pt-BR"/>
        </a:p>
      </dgm:t>
    </dgm:pt>
    <dgm:pt modelId="{A3ACAD9A-2BB0-48E2-94F3-6E7BFAC0EA6E}" type="sibTrans" cxnId="{10A55B28-3EA2-42A6-91D7-1620D97129A0}">
      <dgm:prSet/>
      <dgm:spPr/>
      <dgm:t>
        <a:bodyPr/>
        <a:lstStyle/>
        <a:p>
          <a:endParaRPr lang="pt-BR"/>
        </a:p>
      </dgm:t>
    </dgm:pt>
    <dgm:pt modelId="{18DAD82A-3F10-4A08-9EC0-E99A2AA9EB7B}">
      <dgm:prSet phldrT="[Texto]" custT="1"/>
      <dgm:spPr/>
      <dgm:t>
        <a:bodyPr/>
        <a:lstStyle/>
        <a:p>
          <a:r>
            <a:rPr lang="pt-BR" sz="3000" dirty="0" smtClean="0"/>
            <a:t>Atividade</a:t>
          </a:r>
        </a:p>
        <a:p>
          <a:r>
            <a:rPr lang="pt-BR" sz="3000" dirty="0" smtClean="0"/>
            <a:t>Avaliativa</a:t>
          </a:r>
        </a:p>
        <a:p>
          <a:r>
            <a:rPr lang="pt-BR" sz="3000" dirty="0" smtClean="0"/>
            <a:t>10 pontos</a:t>
          </a:r>
        </a:p>
        <a:p>
          <a:r>
            <a:rPr lang="pt-BR" sz="2000" dirty="0" smtClean="0"/>
            <a:t>(sendo 40% da nota do TT)</a:t>
          </a:r>
          <a:endParaRPr lang="pt-BR" sz="2000" dirty="0"/>
        </a:p>
      </dgm:t>
    </dgm:pt>
    <dgm:pt modelId="{16DCAB6D-F882-4C6B-8099-31C7A81151FA}" type="parTrans" cxnId="{BFB61CB9-1281-4227-B933-896357D65F32}">
      <dgm:prSet/>
      <dgm:spPr/>
      <dgm:t>
        <a:bodyPr/>
        <a:lstStyle/>
        <a:p>
          <a:endParaRPr lang="pt-BR"/>
        </a:p>
      </dgm:t>
    </dgm:pt>
    <dgm:pt modelId="{C61FA2AA-1520-4D0C-A0BC-ECF998DB53FE}" type="sibTrans" cxnId="{BFB61CB9-1281-4227-B933-896357D65F32}">
      <dgm:prSet/>
      <dgm:spPr/>
      <dgm:t>
        <a:bodyPr/>
        <a:lstStyle/>
        <a:p>
          <a:endParaRPr lang="pt-BR"/>
        </a:p>
      </dgm:t>
    </dgm:pt>
    <dgm:pt modelId="{950E1D9F-8879-4FF4-8728-14F54980CBF7}">
      <dgm:prSet phldrT="[Texto]"/>
      <dgm:spPr/>
      <dgm:t>
        <a:bodyPr/>
        <a:lstStyle/>
        <a:p>
          <a:r>
            <a:rPr lang="pt-BR" dirty="0" smtClean="0"/>
            <a:t>Prova Bimestral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49FF0C7D-1C74-4EB8-9842-13234199FDB1}" type="parTrans" cxnId="{6E10525F-7017-4167-A0E5-EC53489AC0CE}">
      <dgm:prSet/>
      <dgm:spPr/>
      <dgm:t>
        <a:bodyPr/>
        <a:lstStyle/>
        <a:p>
          <a:endParaRPr lang="pt-BR"/>
        </a:p>
      </dgm:t>
    </dgm:pt>
    <dgm:pt modelId="{50CD0C1B-8911-4225-A1A3-87EF71E9C854}" type="sibTrans" cxnId="{6E10525F-7017-4167-A0E5-EC53489AC0CE}">
      <dgm:prSet/>
      <dgm:spPr/>
      <dgm:t>
        <a:bodyPr/>
        <a:lstStyle/>
        <a:p>
          <a:endParaRPr lang="pt-BR"/>
        </a:p>
      </dgm:t>
    </dgm:pt>
    <dgm:pt modelId="{F3862F55-CC50-43E8-80CE-D8EC0B0860E3}" type="pres">
      <dgm:prSet presAssocID="{DE4A4C89-428F-4049-B3FC-2810D3736BF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4F6821D-0D35-4CAC-B666-FE87E0EF4831}" type="pres">
      <dgm:prSet presAssocID="{40104A28-7227-4D08-885E-304007F4EA5B}" presName="roof" presStyleLbl="dkBgShp" presStyleIdx="0" presStyleCnt="2"/>
      <dgm:spPr/>
      <dgm:t>
        <a:bodyPr/>
        <a:lstStyle/>
        <a:p>
          <a:endParaRPr lang="pt-BR"/>
        </a:p>
      </dgm:t>
    </dgm:pt>
    <dgm:pt modelId="{D114A31F-0E47-4583-A2D6-4C44452946CE}" type="pres">
      <dgm:prSet presAssocID="{40104A28-7227-4D08-885E-304007F4EA5B}" presName="pillars" presStyleCnt="0"/>
      <dgm:spPr/>
    </dgm:pt>
    <dgm:pt modelId="{31AECCD9-77F2-4E39-A062-9E6D88623B3E}" type="pres">
      <dgm:prSet presAssocID="{40104A28-7227-4D08-885E-304007F4EA5B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3B7939-0959-4896-A8F7-663C2A693BD6}" type="pres">
      <dgm:prSet presAssocID="{950E1D9F-8879-4FF4-8728-14F54980CBF7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F6219A-57DD-4C88-948D-D101E6DC5A2A}" type="pres">
      <dgm:prSet presAssocID="{40104A28-7227-4D08-885E-304007F4EA5B}" presName="base" presStyleLbl="dkBgShp" presStyleIdx="1" presStyleCnt="2"/>
      <dgm:spPr/>
    </dgm:pt>
  </dgm:ptLst>
  <dgm:cxnLst>
    <dgm:cxn modelId="{1196F85D-D81B-4414-8416-7435C07D5CB2}" type="presOf" srcId="{18DAD82A-3F10-4A08-9EC0-E99A2AA9EB7B}" destId="{31AECCD9-77F2-4E39-A062-9E6D88623B3E}" srcOrd="0" destOrd="0" presId="urn:microsoft.com/office/officeart/2005/8/layout/hList3"/>
    <dgm:cxn modelId="{BFB61CB9-1281-4227-B933-896357D65F32}" srcId="{40104A28-7227-4D08-885E-304007F4EA5B}" destId="{18DAD82A-3F10-4A08-9EC0-E99A2AA9EB7B}" srcOrd="0" destOrd="0" parTransId="{16DCAB6D-F882-4C6B-8099-31C7A81151FA}" sibTransId="{C61FA2AA-1520-4D0C-A0BC-ECF998DB53FE}"/>
    <dgm:cxn modelId="{6E10525F-7017-4167-A0E5-EC53489AC0CE}" srcId="{40104A28-7227-4D08-885E-304007F4EA5B}" destId="{950E1D9F-8879-4FF4-8728-14F54980CBF7}" srcOrd="1" destOrd="0" parTransId="{49FF0C7D-1C74-4EB8-9842-13234199FDB1}" sibTransId="{50CD0C1B-8911-4225-A1A3-87EF71E9C854}"/>
    <dgm:cxn modelId="{F67F123E-4E0D-4160-AF24-5B268E1EA320}" type="presOf" srcId="{40104A28-7227-4D08-885E-304007F4EA5B}" destId="{14F6821D-0D35-4CAC-B666-FE87E0EF4831}" srcOrd="0" destOrd="0" presId="urn:microsoft.com/office/officeart/2005/8/layout/hList3"/>
    <dgm:cxn modelId="{CF435189-9CC8-42A8-8E81-4FAA11753F33}" type="presOf" srcId="{DE4A4C89-428F-4049-B3FC-2810D3736BFE}" destId="{F3862F55-CC50-43E8-80CE-D8EC0B0860E3}" srcOrd="0" destOrd="0" presId="urn:microsoft.com/office/officeart/2005/8/layout/hList3"/>
    <dgm:cxn modelId="{445E793A-9226-4CB4-896D-14389DF6A329}" type="presOf" srcId="{950E1D9F-8879-4FF4-8728-14F54980CBF7}" destId="{4C3B7939-0959-4896-A8F7-663C2A693BD6}" srcOrd="0" destOrd="0" presId="urn:microsoft.com/office/officeart/2005/8/layout/hList3"/>
    <dgm:cxn modelId="{10A55B28-3EA2-42A6-91D7-1620D97129A0}" srcId="{DE4A4C89-428F-4049-B3FC-2810D3736BFE}" destId="{40104A28-7227-4D08-885E-304007F4EA5B}" srcOrd="0" destOrd="0" parTransId="{85ECBAB3-D729-4D70-8CAD-3F35A28EF893}" sibTransId="{A3ACAD9A-2BB0-48E2-94F3-6E7BFAC0EA6E}"/>
    <dgm:cxn modelId="{8F057E78-CAF3-4ECE-B3CF-D1D7D5430F0B}" type="presParOf" srcId="{F3862F55-CC50-43E8-80CE-D8EC0B0860E3}" destId="{14F6821D-0D35-4CAC-B666-FE87E0EF4831}" srcOrd="0" destOrd="0" presId="urn:microsoft.com/office/officeart/2005/8/layout/hList3"/>
    <dgm:cxn modelId="{5505500B-886A-49EA-ACBC-619B01221B2A}" type="presParOf" srcId="{F3862F55-CC50-43E8-80CE-D8EC0B0860E3}" destId="{D114A31F-0E47-4583-A2D6-4C44452946CE}" srcOrd="1" destOrd="0" presId="urn:microsoft.com/office/officeart/2005/8/layout/hList3"/>
    <dgm:cxn modelId="{C16793C5-1E5C-4055-9ABF-E560CF041CB6}" type="presParOf" srcId="{D114A31F-0E47-4583-A2D6-4C44452946CE}" destId="{31AECCD9-77F2-4E39-A062-9E6D88623B3E}" srcOrd="0" destOrd="0" presId="urn:microsoft.com/office/officeart/2005/8/layout/hList3"/>
    <dgm:cxn modelId="{2FFACAD6-D282-47B8-947E-8DED361AC79C}" type="presParOf" srcId="{D114A31F-0E47-4583-A2D6-4C44452946CE}" destId="{4C3B7939-0959-4896-A8F7-663C2A693BD6}" srcOrd="1" destOrd="0" presId="urn:microsoft.com/office/officeart/2005/8/layout/hList3"/>
    <dgm:cxn modelId="{7A6B7D3C-BCC1-4E1F-8279-8F4F4761DFC0}" type="presParOf" srcId="{F3862F55-CC50-43E8-80CE-D8EC0B0860E3}" destId="{BBF6219A-57DD-4C88-948D-D101E6DC5A2A}" srcOrd="2" destOrd="0" presId="urn:microsoft.com/office/officeart/2005/8/layout/h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00C2FA-B82D-4264-9A19-C6A15134C43F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C98D2A6A-B449-4BB7-9256-9F2A8CD1F2AE}">
      <dgm:prSet phldrT="[Texto]"/>
      <dgm:spPr/>
      <dgm:t>
        <a:bodyPr/>
        <a:lstStyle/>
        <a:p>
          <a:r>
            <a:rPr lang="pt-BR" dirty="0" smtClean="0"/>
            <a:t>Gerações de Direito</a:t>
          </a:r>
          <a:endParaRPr lang="pt-BR" dirty="0"/>
        </a:p>
      </dgm:t>
    </dgm:pt>
    <dgm:pt modelId="{08D3D6BC-2286-404C-BB75-71F0E7BED0B6}" type="parTrans" cxnId="{12BA3B56-C3DB-477E-AC74-CF3E8F8345E2}">
      <dgm:prSet/>
      <dgm:spPr/>
      <dgm:t>
        <a:bodyPr/>
        <a:lstStyle/>
        <a:p>
          <a:endParaRPr lang="pt-BR"/>
        </a:p>
      </dgm:t>
    </dgm:pt>
    <dgm:pt modelId="{FCAEF973-B26F-42AE-9A21-F3C5211725B6}" type="sibTrans" cxnId="{12BA3B56-C3DB-477E-AC74-CF3E8F8345E2}">
      <dgm:prSet/>
      <dgm:spPr/>
      <dgm:t>
        <a:bodyPr/>
        <a:lstStyle/>
        <a:p>
          <a:endParaRPr lang="pt-BR"/>
        </a:p>
      </dgm:t>
    </dgm:pt>
    <dgm:pt modelId="{3E942A70-32A2-48F0-B13D-62B2905CF2CF}">
      <dgm:prSet phldrT="[Texto]"/>
      <dgm:spPr/>
      <dgm:t>
        <a:bodyPr/>
        <a:lstStyle/>
        <a:p>
          <a:r>
            <a:rPr lang="pt-BR" dirty="0" smtClean="0"/>
            <a:t>Dimensões de Direitos</a:t>
          </a:r>
          <a:endParaRPr lang="pt-BR" dirty="0"/>
        </a:p>
      </dgm:t>
    </dgm:pt>
    <dgm:pt modelId="{D94B7B85-230E-4E94-B535-891E8AC90467}" type="parTrans" cxnId="{A1567257-A4DE-4513-B8E6-188B2E5FD3CD}">
      <dgm:prSet/>
      <dgm:spPr/>
      <dgm:t>
        <a:bodyPr/>
        <a:lstStyle/>
        <a:p>
          <a:endParaRPr lang="pt-BR"/>
        </a:p>
      </dgm:t>
    </dgm:pt>
    <dgm:pt modelId="{AA95C61C-9C13-4E7A-B4CE-3CC156268B2B}" type="sibTrans" cxnId="{A1567257-A4DE-4513-B8E6-188B2E5FD3CD}">
      <dgm:prSet/>
      <dgm:spPr/>
      <dgm:t>
        <a:bodyPr/>
        <a:lstStyle/>
        <a:p>
          <a:endParaRPr lang="pt-BR"/>
        </a:p>
      </dgm:t>
    </dgm:pt>
    <dgm:pt modelId="{4333CAB7-96B3-4821-8F27-809AAB16F40F}" type="pres">
      <dgm:prSet presAssocID="{1400C2FA-B82D-4264-9A19-C6A15134C43F}" presName="linearFlow" presStyleCnt="0">
        <dgm:presLayoutVars>
          <dgm:dir/>
          <dgm:resizeHandles val="exact"/>
        </dgm:presLayoutVars>
      </dgm:prSet>
      <dgm:spPr/>
    </dgm:pt>
    <dgm:pt modelId="{4272C1DE-A2F5-451C-ACCD-B2D2181121C3}" type="pres">
      <dgm:prSet presAssocID="{C98D2A6A-B449-4BB7-9256-9F2A8CD1F2A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2355E2-C3EC-418F-AB0E-90BD7550AAA0}" type="pres">
      <dgm:prSet presAssocID="{FCAEF973-B26F-42AE-9A21-F3C5211725B6}" presName="spacerL" presStyleCnt="0"/>
      <dgm:spPr/>
    </dgm:pt>
    <dgm:pt modelId="{6E3A9172-2F8E-4E88-9D34-819F50B347EC}" type="pres">
      <dgm:prSet presAssocID="{FCAEF973-B26F-42AE-9A21-F3C5211725B6}" presName="sibTrans" presStyleLbl="sibTrans2D1" presStyleIdx="0" presStyleCnt="1"/>
      <dgm:spPr/>
      <dgm:t>
        <a:bodyPr/>
        <a:lstStyle/>
        <a:p>
          <a:endParaRPr lang="pt-BR"/>
        </a:p>
      </dgm:t>
    </dgm:pt>
    <dgm:pt modelId="{43127ED6-439B-4EC6-B5CD-5C63006E6137}" type="pres">
      <dgm:prSet presAssocID="{FCAEF973-B26F-42AE-9A21-F3C5211725B6}" presName="spacerR" presStyleCnt="0"/>
      <dgm:spPr/>
    </dgm:pt>
    <dgm:pt modelId="{2712DD2A-4A5F-4E5E-BD08-AEBE3D582A9D}" type="pres">
      <dgm:prSet presAssocID="{3E942A70-32A2-48F0-B13D-62B2905CF2C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1385185-41D9-49A6-97B5-BBD80BC4022C}" type="presOf" srcId="{1400C2FA-B82D-4264-9A19-C6A15134C43F}" destId="{4333CAB7-96B3-4821-8F27-809AAB16F40F}" srcOrd="0" destOrd="0" presId="urn:microsoft.com/office/officeart/2005/8/layout/equation1"/>
    <dgm:cxn modelId="{4DEBC6A0-AB85-4CD4-85BF-7E8BDDBF024B}" type="presOf" srcId="{C98D2A6A-B449-4BB7-9256-9F2A8CD1F2AE}" destId="{4272C1DE-A2F5-451C-ACCD-B2D2181121C3}" srcOrd="0" destOrd="0" presId="urn:microsoft.com/office/officeart/2005/8/layout/equation1"/>
    <dgm:cxn modelId="{A1567257-A4DE-4513-B8E6-188B2E5FD3CD}" srcId="{1400C2FA-B82D-4264-9A19-C6A15134C43F}" destId="{3E942A70-32A2-48F0-B13D-62B2905CF2CF}" srcOrd="1" destOrd="0" parTransId="{D94B7B85-230E-4E94-B535-891E8AC90467}" sibTransId="{AA95C61C-9C13-4E7A-B4CE-3CC156268B2B}"/>
    <dgm:cxn modelId="{12BA3B56-C3DB-477E-AC74-CF3E8F8345E2}" srcId="{1400C2FA-B82D-4264-9A19-C6A15134C43F}" destId="{C98D2A6A-B449-4BB7-9256-9F2A8CD1F2AE}" srcOrd="0" destOrd="0" parTransId="{08D3D6BC-2286-404C-BB75-71F0E7BED0B6}" sibTransId="{FCAEF973-B26F-42AE-9A21-F3C5211725B6}"/>
    <dgm:cxn modelId="{6150C60D-5CAE-49BF-9D3D-A22EED7DA2E1}" type="presOf" srcId="{FCAEF973-B26F-42AE-9A21-F3C5211725B6}" destId="{6E3A9172-2F8E-4E88-9D34-819F50B347EC}" srcOrd="0" destOrd="0" presId="urn:microsoft.com/office/officeart/2005/8/layout/equation1"/>
    <dgm:cxn modelId="{84EFEE35-306C-41A6-B9D7-67A2CDDB08A1}" type="presOf" srcId="{3E942A70-32A2-48F0-B13D-62B2905CF2CF}" destId="{2712DD2A-4A5F-4E5E-BD08-AEBE3D582A9D}" srcOrd="0" destOrd="0" presId="urn:microsoft.com/office/officeart/2005/8/layout/equation1"/>
    <dgm:cxn modelId="{364660C7-14E8-4138-975D-2465BF1DFA3D}" type="presParOf" srcId="{4333CAB7-96B3-4821-8F27-809AAB16F40F}" destId="{4272C1DE-A2F5-451C-ACCD-B2D2181121C3}" srcOrd="0" destOrd="0" presId="urn:microsoft.com/office/officeart/2005/8/layout/equation1"/>
    <dgm:cxn modelId="{09FDA038-BD07-4691-AC6B-AD81C878EA6E}" type="presParOf" srcId="{4333CAB7-96B3-4821-8F27-809AAB16F40F}" destId="{942355E2-C3EC-418F-AB0E-90BD7550AAA0}" srcOrd="1" destOrd="0" presId="urn:microsoft.com/office/officeart/2005/8/layout/equation1"/>
    <dgm:cxn modelId="{3A2680F4-4934-43A5-AF54-89FA8DCCA77A}" type="presParOf" srcId="{4333CAB7-96B3-4821-8F27-809AAB16F40F}" destId="{6E3A9172-2F8E-4E88-9D34-819F50B347EC}" srcOrd="2" destOrd="0" presId="urn:microsoft.com/office/officeart/2005/8/layout/equation1"/>
    <dgm:cxn modelId="{8B031D02-DFEA-40F8-9158-94ADE06B8B89}" type="presParOf" srcId="{4333CAB7-96B3-4821-8F27-809AAB16F40F}" destId="{43127ED6-439B-4EC6-B5CD-5C63006E6137}" srcOrd="3" destOrd="0" presId="urn:microsoft.com/office/officeart/2005/8/layout/equation1"/>
    <dgm:cxn modelId="{D1663936-140C-44A9-B440-24331471DF49}" type="presParOf" srcId="{4333CAB7-96B3-4821-8F27-809AAB16F40F}" destId="{2712DD2A-4A5F-4E5E-BD08-AEBE3D582A9D}" srcOrd="4" destOrd="0" presId="urn:microsoft.com/office/officeart/2005/8/layout/equatio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1A8CDE-4A0B-4734-8A0B-751B4B01756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274701B-B870-4440-BAC8-BCB18E1FFBA1}">
      <dgm:prSet phldrT="[Texto]"/>
      <dgm:spPr/>
      <dgm:t>
        <a:bodyPr/>
        <a:lstStyle/>
        <a:p>
          <a:r>
            <a:rPr lang="pt-BR" dirty="0" smtClean="0"/>
            <a:t>Gerações</a:t>
          </a:r>
        </a:p>
        <a:p>
          <a:r>
            <a:rPr lang="pt-BR" dirty="0" smtClean="0"/>
            <a:t>Dimensões de Direito</a:t>
          </a:r>
          <a:endParaRPr lang="pt-BR" dirty="0"/>
        </a:p>
      </dgm:t>
    </dgm:pt>
    <dgm:pt modelId="{3BDB91E9-027D-45FF-92A6-56B0BC06D65A}" type="parTrans" cxnId="{73144AB1-6ABE-4AFC-9AA8-6880D35FFE2A}">
      <dgm:prSet/>
      <dgm:spPr/>
      <dgm:t>
        <a:bodyPr/>
        <a:lstStyle/>
        <a:p>
          <a:endParaRPr lang="pt-BR"/>
        </a:p>
      </dgm:t>
    </dgm:pt>
    <dgm:pt modelId="{41DBC882-A7C7-4C8D-9DE7-FA309D8311F8}" type="sibTrans" cxnId="{73144AB1-6ABE-4AFC-9AA8-6880D35FFE2A}">
      <dgm:prSet/>
      <dgm:spPr/>
      <dgm:t>
        <a:bodyPr/>
        <a:lstStyle/>
        <a:p>
          <a:endParaRPr lang="pt-BR"/>
        </a:p>
      </dgm:t>
    </dgm:pt>
    <dgm:pt modelId="{11A3A28E-8336-4E79-8D95-B620FBB345F9}">
      <dgm:prSet phldrT="[Texto]" custT="1"/>
      <dgm:spPr/>
      <dgm:t>
        <a:bodyPr/>
        <a:lstStyle/>
        <a:p>
          <a:r>
            <a:rPr lang="pt-BR" sz="2000" dirty="0" smtClean="0"/>
            <a:t>1ª Geração</a:t>
          </a:r>
        </a:p>
        <a:p>
          <a:r>
            <a:rPr lang="pt-BR" sz="2000" dirty="0" smtClean="0"/>
            <a:t>Direitos Individuais</a:t>
          </a:r>
        </a:p>
        <a:p>
          <a:r>
            <a:rPr lang="pt-BR" sz="2000" dirty="0" smtClean="0"/>
            <a:t>Da Liberdade</a:t>
          </a:r>
          <a:endParaRPr lang="pt-BR" sz="2000" dirty="0"/>
        </a:p>
      </dgm:t>
    </dgm:pt>
    <dgm:pt modelId="{38E162A4-9706-478F-8BD0-9204EAEDB163}" type="parTrans" cxnId="{5B5AED63-FD42-4B3C-A03D-A2D41B5C4D81}">
      <dgm:prSet/>
      <dgm:spPr/>
      <dgm:t>
        <a:bodyPr/>
        <a:lstStyle/>
        <a:p>
          <a:endParaRPr lang="pt-BR"/>
        </a:p>
      </dgm:t>
    </dgm:pt>
    <dgm:pt modelId="{5B293296-DA4B-406C-B547-431FB969130E}" type="sibTrans" cxnId="{5B5AED63-FD42-4B3C-A03D-A2D41B5C4D81}">
      <dgm:prSet/>
      <dgm:spPr/>
      <dgm:t>
        <a:bodyPr/>
        <a:lstStyle/>
        <a:p>
          <a:endParaRPr lang="pt-BR"/>
        </a:p>
      </dgm:t>
    </dgm:pt>
    <dgm:pt modelId="{54AEC4DA-B18F-449E-BF46-118C78F8C69C}">
      <dgm:prSet phldrT="[Texto]" custT="1"/>
      <dgm:spPr/>
      <dgm:t>
        <a:bodyPr/>
        <a:lstStyle/>
        <a:p>
          <a:r>
            <a:rPr lang="pt-BR" sz="2000" dirty="0" smtClean="0"/>
            <a:t>2ª Geração</a:t>
          </a:r>
        </a:p>
        <a:p>
          <a:r>
            <a:rPr lang="pt-BR" sz="2000" dirty="0" smtClean="0"/>
            <a:t>Direitos Sociais</a:t>
          </a:r>
        </a:p>
        <a:p>
          <a:r>
            <a:rPr lang="pt-BR" sz="2000" dirty="0" smtClean="0"/>
            <a:t>Da Igualdade</a:t>
          </a:r>
          <a:endParaRPr lang="pt-BR" sz="2000" dirty="0"/>
        </a:p>
      </dgm:t>
    </dgm:pt>
    <dgm:pt modelId="{128D50DB-5E47-42EB-B512-8918DEFC40AD}" type="parTrans" cxnId="{D1EE3E10-F992-47D5-AE85-ABD309DD53CE}">
      <dgm:prSet/>
      <dgm:spPr/>
      <dgm:t>
        <a:bodyPr/>
        <a:lstStyle/>
        <a:p>
          <a:endParaRPr lang="pt-BR"/>
        </a:p>
      </dgm:t>
    </dgm:pt>
    <dgm:pt modelId="{BE9C08E9-B3FD-4C91-B673-0E3DFFD4896C}" type="sibTrans" cxnId="{D1EE3E10-F992-47D5-AE85-ABD309DD53CE}">
      <dgm:prSet/>
      <dgm:spPr/>
      <dgm:t>
        <a:bodyPr/>
        <a:lstStyle/>
        <a:p>
          <a:endParaRPr lang="pt-BR"/>
        </a:p>
      </dgm:t>
    </dgm:pt>
    <dgm:pt modelId="{98D07DB4-98B0-4C23-B0FB-73AECFEA61B5}">
      <dgm:prSet phldrT="[Texto]" custT="1"/>
      <dgm:spPr/>
      <dgm:t>
        <a:bodyPr/>
        <a:lstStyle/>
        <a:p>
          <a:r>
            <a:rPr lang="pt-BR" sz="2000" dirty="0" smtClean="0"/>
            <a:t>3ª Geração</a:t>
          </a:r>
        </a:p>
        <a:p>
          <a:r>
            <a:rPr lang="pt-BR" sz="2000" dirty="0" smtClean="0"/>
            <a:t>Direitos Difusos</a:t>
          </a:r>
        </a:p>
        <a:p>
          <a:r>
            <a:rPr lang="pt-BR" sz="2000" dirty="0" smtClean="0"/>
            <a:t>Da Fraternidade</a:t>
          </a:r>
          <a:endParaRPr lang="pt-BR" sz="2000" dirty="0"/>
        </a:p>
      </dgm:t>
    </dgm:pt>
    <dgm:pt modelId="{BAB03B5A-F8D2-408C-B8CD-CB1549ABF457}" type="parTrans" cxnId="{9805E135-D311-4B39-9920-C90422AC2E9A}">
      <dgm:prSet/>
      <dgm:spPr/>
      <dgm:t>
        <a:bodyPr/>
        <a:lstStyle/>
        <a:p>
          <a:endParaRPr lang="pt-BR"/>
        </a:p>
      </dgm:t>
    </dgm:pt>
    <dgm:pt modelId="{7A804119-1CA8-4C1E-B2EA-407426E036DF}" type="sibTrans" cxnId="{9805E135-D311-4B39-9920-C90422AC2E9A}">
      <dgm:prSet/>
      <dgm:spPr/>
      <dgm:t>
        <a:bodyPr/>
        <a:lstStyle/>
        <a:p>
          <a:endParaRPr lang="pt-BR"/>
        </a:p>
      </dgm:t>
    </dgm:pt>
    <dgm:pt modelId="{CBF2A685-4740-4EB3-815C-5960834C37BA}" type="pres">
      <dgm:prSet presAssocID="{CB1A8CDE-4A0B-4734-8A0B-751B4B01756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94C21CC-C6C2-41EB-8C57-9FC7B6A390C6}" type="pres">
      <dgm:prSet presAssocID="{C274701B-B870-4440-BAC8-BCB18E1FFBA1}" presName="centerShape" presStyleLbl="node0" presStyleIdx="0" presStyleCnt="1"/>
      <dgm:spPr/>
      <dgm:t>
        <a:bodyPr/>
        <a:lstStyle/>
        <a:p>
          <a:endParaRPr lang="pt-BR"/>
        </a:p>
      </dgm:t>
    </dgm:pt>
    <dgm:pt modelId="{A38F8997-180A-425F-A313-E56E9BBA833A}" type="pres">
      <dgm:prSet presAssocID="{11A3A28E-8336-4E79-8D95-B620FBB345F9}" presName="node" presStyleLbl="node1" presStyleIdx="0" presStyleCnt="3" custScaleX="21808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D8643F9-056E-4906-818C-36885D593C16}" type="pres">
      <dgm:prSet presAssocID="{11A3A28E-8336-4E79-8D95-B620FBB345F9}" presName="dummy" presStyleCnt="0"/>
      <dgm:spPr/>
    </dgm:pt>
    <dgm:pt modelId="{1D78D202-95F3-4CCB-A0C4-51E257A8E83A}" type="pres">
      <dgm:prSet presAssocID="{5B293296-DA4B-406C-B547-431FB969130E}" presName="sibTrans" presStyleLbl="sibTrans2D1" presStyleIdx="0" presStyleCnt="3"/>
      <dgm:spPr/>
      <dgm:t>
        <a:bodyPr/>
        <a:lstStyle/>
        <a:p>
          <a:endParaRPr lang="pt-BR"/>
        </a:p>
      </dgm:t>
    </dgm:pt>
    <dgm:pt modelId="{2CC11A68-D466-4BBC-994D-CDE699817406}" type="pres">
      <dgm:prSet presAssocID="{54AEC4DA-B18F-449E-BF46-118C78F8C69C}" presName="node" presStyleLbl="node1" presStyleIdx="1" presStyleCnt="3" custScaleX="16507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BA0D38-D0C9-400A-8B9B-D61737591B3B}" type="pres">
      <dgm:prSet presAssocID="{54AEC4DA-B18F-449E-BF46-118C78F8C69C}" presName="dummy" presStyleCnt="0"/>
      <dgm:spPr/>
    </dgm:pt>
    <dgm:pt modelId="{C0A34992-7FA7-4705-BD0A-F566D0920889}" type="pres">
      <dgm:prSet presAssocID="{BE9C08E9-B3FD-4C91-B673-0E3DFFD4896C}" presName="sibTrans" presStyleLbl="sibTrans2D1" presStyleIdx="1" presStyleCnt="3"/>
      <dgm:spPr/>
      <dgm:t>
        <a:bodyPr/>
        <a:lstStyle/>
        <a:p>
          <a:endParaRPr lang="pt-BR"/>
        </a:p>
      </dgm:t>
    </dgm:pt>
    <dgm:pt modelId="{F786D48A-BE1B-4FA0-A776-001B79CA8A49}" type="pres">
      <dgm:prSet presAssocID="{98D07DB4-98B0-4C23-B0FB-73AECFEA61B5}" presName="node" presStyleLbl="node1" presStyleIdx="2" presStyleCnt="3" custScaleX="17447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0323317-C7D7-4CF2-9C38-ADA8BB34CA3E}" type="pres">
      <dgm:prSet presAssocID="{98D07DB4-98B0-4C23-B0FB-73AECFEA61B5}" presName="dummy" presStyleCnt="0"/>
      <dgm:spPr/>
    </dgm:pt>
    <dgm:pt modelId="{D6A1A184-BA13-483E-BF04-64197900A6CF}" type="pres">
      <dgm:prSet presAssocID="{7A804119-1CA8-4C1E-B2EA-407426E036DF}" presName="sibTrans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9805E135-D311-4B39-9920-C90422AC2E9A}" srcId="{C274701B-B870-4440-BAC8-BCB18E1FFBA1}" destId="{98D07DB4-98B0-4C23-B0FB-73AECFEA61B5}" srcOrd="2" destOrd="0" parTransId="{BAB03B5A-F8D2-408C-B8CD-CB1549ABF457}" sibTransId="{7A804119-1CA8-4C1E-B2EA-407426E036DF}"/>
    <dgm:cxn modelId="{73144AB1-6ABE-4AFC-9AA8-6880D35FFE2A}" srcId="{CB1A8CDE-4A0B-4734-8A0B-751B4B01756C}" destId="{C274701B-B870-4440-BAC8-BCB18E1FFBA1}" srcOrd="0" destOrd="0" parTransId="{3BDB91E9-027D-45FF-92A6-56B0BC06D65A}" sibTransId="{41DBC882-A7C7-4C8D-9DE7-FA309D8311F8}"/>
    <dgm:cxn modelId="{5B5AED63-FD42-4B3C-A03D-A2D41B5C4D81}" srcId="{C274701B-B870-4440-BAC8-BCB18E1FFBA1}" destId="{11A3A28E-8336-4E79-8D95-B620FBB345F9}" srcOrd="0" destOrd="0" parTransId="{38E162A4-9706-478F-8BD0-9204EAEDB163}" sibTransId="{5B293296-DA4B-406C-B547-431FB969130E}"/>
    <dgm:cxn modelId="{D1EE3E10-F992-47D5-AE85-ABD309DD53CE}" srcId="{C274701B-B870-4440-BAC8-BCB18E1FFBA1}" destId="{54AEC4DA-B18F-449E-BF46-118C78F8C69C}" srcOrd="1" destOrd="0" parTransId="{128D50DB-5E47-42EB-B512-8918DEFC40AD}" sibTransId="{BE9C08E9-B3FD-4C91-B673-0E3DFFD4896C}"/>
    <dgm:cxn modelId="{0B7EC001-85FE-4C69-9F0A-5324BC44C3D9}" type="presOf" srcId="{11A3A28E-8336-4E79-8D95-B620FBB345F9}" destId="{A38F8997-180A-425F-A313-E56E9BBA833A}" srcOrd="0" destOrd="0" presId="urn:microsoft.com/office/officeart/2005/8/layout/radial6"/>
    <dgm:cxn modelId="{952F03DE-B607-46DC-B1A2-031345E7160F}" type="presOf" srcId="{7A804119-1CA8-4C1E-B2EA-407426E036DF}" destId="{D6A1A184-BA13-483E-BF04-64197900A6CF}" srcOrd="0" destOrd="0" presId="urn:microsoft.com/office/officeart/2005/8/layout/radial6"/>
    <dgm:cxn modelId="{19B71F6E-B066-4FF7-A69F-EC545768AF94}" type="presOf" srcId="{98D07DB4-98B0-4C23-B0FB-73AECFEA61B5}" destId="{F786D48A-BE1B-4FA0-A776-001B79CA8A49}" srcOrd="0" destOrd="0" presId="urn:microsoft.com/office/officeart/2005/8/layout/radial6"/>
    <dgm:cxn modelId="{617186BD-57B7-4438-8F7A-DAB5570814CF}" type="presOf" srcId="{C274701B-B870-4440-BAC8-BCB18E1FFBA1}" destId="{594C21CC-C6C2-41EB-8C57-9FC7B6A390C6}" srcOrd="0" destOrd="0" presId="urn:microsoft.com/office/officeart/2005/8/layout/radial6"/>
    <dgm:cxn modelId="{04CD714A-3031-49EC-A1BE-5E37277A26D5}" type="presOf" srcId="{CB1A8CDE-4A0B-4734-8A0B-751B4B01756C}" destId="{CBF2A685-4740-4EB3-815C-5960834C37BA}" srcOrd="0" destOrd="0" presId="urn:microsoft.com/office/officeart/2005/8/layout/radial6"/>
    <dgm:cxn modelId="{A73DB9B4-3591-4518-B47C-6923D36B9B1B}" type="presOf" srcId="{BE9C08E9-B3FD-4C91-B673-0E3DFFD4896C}" destId="{C0A34992-7FA7-4705-BD0A-F566D0920889}" srcOrd="0" destOrd="0" presId="urn:microsoft.com/office/officeart/2005/8/layout/radial6"/>
    <dgm:cxn modelId="{AE923A72-D776-4595-99FB-FCC112B85A09}" type="presOf" srcId="{54AEC4DA-B18F-449E-BF46-118C78F8C69C}" destId="{2CC11A68-D466-4BBC-994D-CDE699817406}" srcOrd="0" destOrd="0" presId="urn:microsoft.com/office/officeart/2005/8/layout/radial6"/>
    <dgm:cxn modelId="{54694B39-1E05-4016-B353-E70BD7964DDB}" type="presOf" srcId="{5B293296-DA4B-406C-B547-431FB969130E}" destId="{1D78D202-95F3-4CCB-A0C4-51E257A8E83A}" srcOrd="0" destOrd="0" presId="urn:microsoft.com/office/officeart/2005/8/layout/radial6"/>
    <dgm:cxn modelId="{1AFA026E-7547-4DCC-BE5D-0AC1BA1689FD}" type="presParOf" srcId="{CBF2A685-4740-4EB3-815C-5960834C37BA}" destId="{594C21CC-C6C2-41EB-8C57-9FC7B6A390C6}" srcOrd="0" destOrd="0" presId="urn:microsoft.com/office/officeart/2005/8/layout/radial6"/>
    <dgm:cxn modelId="{21A4410E-7829-485C-915F-F87B605A7745}" type="presParOf" srcId="{CBF2A685-4740-4EB3-815C-5960834C37BA}" destId="{A38F8997-180A-425F-A313-E56E9BBA833A}" srcOrd="1" destOrd="0" presId="urn:microsoft.com/office/officeart/2005/8/layout/radial6"/>
    <dgm:cxn modelId="{FA07B672-4B26-41C5-A342-21B479900027}" type="presParOf" srcId="{CBF2A685-4740-4EB3-815C-5960834C37BA}" destId="{4D8643F9-056E-4906-818C-36885D593C16}" srcOrd="2" destOrd="0" presId="urn:microsoft.com/office/officeart/2005/8/layout/radial6"/>
    <dgm:cxn modelId="{B7832261-11A5-4194-8DBF-77ED57BA48DB}" type="presParOf" srcId="{CBF2A685-4740-4EB3-815C-5960834C37BA}" destId="{1D78D202-95F3-4CCB-A0C4-51E257A8E83A}" srcOrd="3" destOrd="0" presId="urn:microsoft.com/office/officeart/2005/8/layout/radial6"/>
    <dgm:cxn modelId="{07CC3B70-FEC0-4042-B61E-B71DBA841AB5}" type="presParOf" srcId="{CBF2A685-4740-4EB3-815C-5960834C37BA}" destId="{2CC11A68-D466-4BBC-994D-CDE699817406}" srcOrd="4" destOrd="0" presId="urn:microsoft.com/office/officeart/2005/8/layout/radial6"/>
    <dgm:cxn modelId="{A4018C5A-00CD-4078-8EF5-BFB419584A2B}" type="presParOf" srcId="{CBF2A685-4740-4EB3-815C-5960834C37BA}" destId="{C5BA0D38-D0C9-400A-8B9B-D61737591B3B}" srcOrd="5" destOrd="0" presId="urn:microsoft.com/office/officeart/2005/8/layout/radial6"/>
    <dgm:cxn modelId="{1FBB9572-04B4-4FA9-B485-A323BC0F9A00}" type="presParOf" srcId="{CBF2A685-4740-4EB3-815C-5960834C37BA}" destId="{C0A34992-7FA7-4705-BD0A-F566D0920889}" srcOrd="6" destOrd="0" presId="urn:microsoft.com/office/officeart/2005/8/layout/radial6"/>
    <dgm:cxn modelId="{83DE4A7E-4B17-4D55-9EA2-646183B07889}" type="presParOf" srcId="{CBF2A685-4740-4EB3-815C-5960834C37BA}" destId="{F786D48A-BE1B-4FA0-A776-001B79CA8A49}" srcOrd="7" destOrd="0" presId="urn:microsoft.com/office/officeart/2005/8/layout/radial6"/>
    <dgm:cxn modelId="{6F5C17E5-6726-4D09-8E3F-6772246D3A2A}" type="presParOf" srcId="{CBF2A685-4740-4EB3-815C-5960834C37BA}" destId="{90323317-C7D7-4CF2-9C38-ADA8BB34CA3E}" srcOrd="8" destOrd="0" presId="urn:microsoft.com/office/officeart/2005/8/layout/radial6"/>
    <dgm:cxn modelId="{14393723-4DDD-44C0-B0FA-09666071485B}" type="presParOf" srcId="{CBF2A685-4740-4EB3-815C-5960834C37BA}" destId="{D6A1A184-BA13-483E-BF04-64197900A6CF}" srcOrd="9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DDE85-7498-4DD6-8E0E-9A56497E8B8F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ABA0F-5B9A-4F43-AB16-4769100BF1E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4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pt-BR" smtClean="0"/>
              <a:t>V CICLO JURÍDICO DA FACULDADE DE DIREITO DA FESURV</a:t>
            </a:r>
          </a:p>
        </p:txBody>
      </p:sp>
      <p:sp>
        <p:nvSpPr>
          <p:cNvPr id="60419" name="Rectangle 1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pt-BR" smtClean="0"/>
              <a:t>18 de Outubro de 2006</a:t>
            </a:r>
          </a:p>
        </p:txBody>
      </p:sp>
      <p:sp>
        <p:nvSpPr>
          <p:cNvPr id="60420" name="Rectangle 1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pt-BR" smtClean="0"/>
              <a:t>Gerência Executiva de Direitos Humanos Sejus</a:t>
            </a:r>
          </a:p>
        </p:txBody>
      </p:sp>
      <p:sp>
        <p:nvSpPr>
          <p:cNvPr id="60421" name="Rectangle 1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CFE696-6A50-48E1-92CA-08E52790A410}" type="slidenum">
              <a:rPr lang="pt-BR" smtClean="0"/>
              <a:pPr/>
              <a:t>5</a:t>
            </a:fld>
            <a:endParaRPr lang="pt-BR" smtClean="0"/>
          </a:p>
        </p:txBody>
      </p:sp>
      <p:sp>
        <p:nvSpPr>
          <p:cNvPr id="604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pt-BR" smtClean="0"/>
              <a:t>Abra a sua apresentação com um incidente chamativo. Escolha um incidente ao qual seu público esteja relacionado. A incidência será a evidência que dará suporte à ação e prova o benefício. Iniciar com um incidente motivadora irá preparar seu público para a etapa de ação seguinte.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4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pt-BR" smtClean="0"/>
              <a:t>V CICLO JURÍDICO DA FACULDADE DE DIREITO DA FESURV</a:t>
            </a:r>
          </a:p>
        </p:txBody>
      </p:sp>
      <p:sp>
        <p:nvSpPr>
          <p:cNvPr id="61443" name="Rectangle 1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pt-BR" smtClean="0"/>
              <a:t>18 de Outubro de 2006</a:t>
            </a:r>
          </a:p>
        </p:txBody>
      </p:sp>
      <p:sp>
        <p:nvSpPr>
          <p:cNvPr id="61444" name="Rectangle 1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pt-BR" smtClean="0"/>
              <a:t>Gerência Executiva de Direitos Humanos Sejus</a:t>
            </a:r>
          </a:p>
        </p:txBody>
      </p:sp>
      <p:sp>
        <p:nvSpPr>
          <p:cNvPr id="61445" name="Rectangle 1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1DBAC8-E6EB-48F2-9965-3C944C600A09}" type="slidenum">
              <a:rPr lang="pt-BR" smtClean="0"/>
              <a:pPr/>
              <a:t>6</a:t>
            </a:fld>
            <a:endParaRPr lang="pt-BR" smtClean="0"/>
          </a:p>
        </p:txBody>
      </p:sp>
      <p:sp>
        <p:nvSpPr>
          <p:cNvPr id="614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pt-BR" smtClean="0"/>
              <a:t>Em seguida, descreva a etapa de ação. Especifique-a, sendo claro e breve. Certifique-se de que você possa ver o público realizando a ação. Se você não puder, ele não poderá também. Seja confiante ao descrever as etapas e será mais fácil motivar o público a tomar iniciativa.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4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pt-BR" smtClean="0"/>
              <a:t>V CICLO JURÍDICO DA FACULDADE DE DIREITO DA FESURV</a:t>
            </a:r>
          </a:p>
        </p:txBody>
      </p:sp>
      <p:sp>
        <p:nvSpPr>
          <p:cNvPr id="62467" name="Rectangle 1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pt-BR" smtClean="0"/>
              <a:t>18 de Outubro de 2006</a:t>
            </a:r>
          </a:p>
        </p:txBody>
      </p:sp>
      <p:sp>
        <p:nvSpPr>
          <p:cNvPr id="62468" name="Rectangle 1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pt-BR" smtClean="0"/>
              <a:t>Gerência Executiva de Direitos Humanos Sejus</a:t>
            </a:r>
          </a:p>
        </p:txBody>
      </p:sp>
      <p:sp>
        <p:nvSpPr>
          <p:cNvPr id="62469" name="Rectangle 1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2AE7A2-0324-4D71-ADB3-9D166B447660}" type="slidenum">
              <a:rPr lang="pt-BR" smtClean="0"/>
              <a:pPr/>
              <a:t>7</a:t>
            </a:fld>
            <a:endParaRPr lang="pt-BR" smtClean="0"/>
          </a:p>
        </p:txBody>
      </p:sp>
      <p:sp>
        <p:nvSpPr>
          <p:cNvPr id="624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pt-BR" smtClean="0"/>
              <a:t>Para completar a fórmula Evidência - Ação – Benefício da Dale Carnegie Training®, siga as etapas com os benefícios ao público. Considere seus interesses, necessidades e preferências. Dê suporte aos benefícios com evidência; ou seja, estatísticas, demonstrações, atestados, incidentes, analogias e exibições e você mostrará credibilidade.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http://www.futurasgeracoes.com.br/htm/cartilha2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br/imgres?imgurl=http://www.blogflaviopereira.com.br/wp-content/uploads/2009/02/stockxpertcom_id6363061_size0-200808211355201.jpg&amp;imgrefurl=http://www.blogflaviopereira.com.br/carreira-e-corporacoes/etiqueta-no-trabalho/&amp;usg=__mKNVl31g2tPl5XuupmhLWrUOX8Q=&amp;h=283&amp;w=424&amp;sz=91&amp;hl=pt-BR&amp;start=2&amp;sig2=4L3W-jctix1KS5ntKkMLWw&amp;zoom=1&amp;itbs=1&amp;tbnid=HXDiERd5-IURnM:&amp;tbnh=84&amp;tbnw=126&amp;prev=/search?q=imagem+apresenta%C3%A7%C3%A3o+pessoal&amp;hl=pt-BR&amp;biw=1024&amp;bih=545&amp;tbm=isch&amp;ei=W6IlTqqPGqL00gHmj-G6C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.br/imgres?imgurl=http://3.bp.blogspot.com/_eRrz16LzyVs/TJ1HkrzRfgI/AAAAAAAAAGQ/srYG7SfqzCc/s320/voto_sindical.gif&amp;imgrefurl=http://trabalhoegeografia.blogspot.com/2011/04/fordismo-taylorismo-e-toyotismo.html&amp;usg=__dUMD0tXaUncT6UaqJRfS0Jm-qIQ=&amp;h=189&amp;w=180&amp;sz=23&amp;hl=pt-BR&amp;start=4&amp;sig2=D5Ec5jE99Nuox5xSkrUzng&amp;zoom=1&amp;itbs=1&amp;tbnid=k25Jb9f0CRYF4M:&amp;tbnh=103&amp;tbnw=98&amp;prev=/search?q=IMAGEM+SINDICALISTAS&amp;hl=pt-BR&amp;sa=X&amp;biw=1024&amp;bih=545&amp;tbm=isch&amp;prmd=ivns&amp;ei=FbQlTpnNJ6Pm0QGCzP36Cg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Direitos Humanos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pt-BR" sz="4300" dirty="0" smtClean="0"/>
              <a:t>AULA 1 – </a:t>
            </a:r>
            <a:r>
              <a:rPr lang="pt-BR" sz="4300" b="1" dirty="0" smtClean="0"/>
              <a:t>Noções propedêuticas</a:t>
            </a:r>
            <a:r>
              <a:rPr lang="pt-BR" sz="4300" dirty="0" smtClean="0"/>
              <a:t>: conceitos e gerações de direitos fundamentais</a:t>
            </a:r>
          </a:p>
          <a:p>
            <a:pPr algn="l"/>
            <a:endParaRPr lang="pt-BR" sz="2600" dirty="0" smtClean="0"/>
          </a:p>
          <a:p>
            <a:pPr algn="l"/>
            <a:r>
              <a:rPr lang="pt-BR" sz="4400" dirty="0" smtClean="0"/>
              <a:t>Prof. </a:t>
            </a:r>
            <a:r>
              <a:rPr lang="pt-BR" sz="4400" dirty="0" err="1" smtClean="0"/>
              <a:t>Msc</a:t>
            </a:r>
            <a:r>
              <a:rPr lang="pt-BR" sz="4400" dirty="0" smtClean="0"/>
              <a:t>. João Paulo Rocha de Miranda</a:t>
            </a:r>
          </a:p>
          <a:p>
            <a:pPr algn="l"/>
            <a:r>
              <a:rPr lang="pt-BR" sz="2800" dirty="0" smtClean="0"/>
              <a:t>Advogado (UFMT) e  </a:t>
            </a:r>
            <a:r>
              <a:rPr lang="pt-BR" sz="2800" dirty="0" err="1" smtClean="0"/>
              <a:t>Zootecnista</a:t>
            </a:r>
            <a:r>
              <a:rPr lang="pt-BR" sz="2800" dirty="0" smtClean="0"/>
              <a:t> (UFSM)</a:t>
            </a:r>
          </a:p>
          <a:p>
            <a:pPr algn="l"/>
            <a:r>
              <a:rPr lang="pt-BR" sz="2800" dirty="0" smtClean="0"/>
              <a:t>Mestre em Direito Agroambiental (UFMT)</a:t>
            </a:r>
          </a:p>
          <a:p>
            <a:pPr algn="l"/>
            <a:r>
              <a:rPr lang="pt-BR" sz="2800" dirty="0" smtClean="0"/>
              <a:t>Especialista em Sociedade e Desenvolvimento Regional (UFMT)</a:t>
            </a:r>
          </a:p>
          <a:p>
            <a:pPr algn="l"/>
            <a:r>
              <a:rPr lang="pt-BR" sz="2800" dirty="0" smtClean="0"/>
              <a:t>Especialista em Direito Ambiental e desenvolvimento Sustentável (FESPMP-MT/UNIC)</a:t>
            </a:r>
          </a:p>
          <a:p>
            <a:pPr algn="l"/>
            <a:r>
              <a:rPr lang="pt-BR" sz="2800" dirty="0" smtClean="0"/>
              <a:t>Membro Comissão Meio Ambiente OAB-MT</a:t>
            </a:r>
          </a:p>
          <a:p>
            <a:pPr algn="l"/>
            <a:r>
              <a:rPr lang="pt-BR" sz="2800" dirty="0" smtClean="0"/>
              <a:t>Membro da Comissão Nacional de Saúde Ambiental do CFMVZ</a:t>
            </a:r>
          </a:p>
          <a:p>
            <a:pPr algn="l"/>
            <a:r>
              <a:rPr lang="pt-BR" sz="2800" dirty="0" smtClean="0"/>
              <a:t>Presidente da Comissão de Saúde Ambiental e Animais Silvestres do CRMV-MT</a:t>
            </a:r>
          </a:p>
          <a:p>
            <a:pPr algn="l"/>
            <a:endParaRPr lang="pt-BR" sz="2800" dirty="0" smtClean="0"/>
          </a:p>
          <a:p>
            <a:pPr algn="l"/>
            <a:endParaRPr lang="pt-BR" sz="2800" dirty="0" smtClean="0"/>
          </a:p>
          <a:p>
            <a:pPr algn="l"/>
            <a:r>
              <a:rPr lang="pt-BR" sz="2800" dirty="0" smtClean="0"/>
              <a:t>CONTATOS:</a:t>
            </a:r>
          </a:p>
          <a:p>
            <a:pPr algn="l"/>
            <a:r>
              <a:rPr lang="pt-BR" sz="2800" dirty="0" err="1" smtClean="0"/>
              <a:t>E-mail</a:t>
            </a:r>
            <a:r>
              <a:rPr lang="pt-BR" sz="2800" dirty="0" smtClean="0"/>
              <a:t>: </a:t>
            </a:r>
            <a:r>
              <a:rPr lang="pt-BR" sz="2800" dirty="0" smtClean="0">
                <a:hlinkClick r:id="rId2"/>
              </a:rPr>
              <a:t>jpr.miranda@gmail.com</a:t>
            </a:r>
            <a:endParaRPr lang="pt-BR" sz="2800" dirty="0" smtClean="0"/>
          </a:p>
          <a:p>
            <a:pPr algn="l"/>
            <a:endParaRPr lang="pt-BR" sz="2800" dirty="0" smtClean="0"/>
          </a:p>
          <a:p>
            <a:pPr algn="l"/>
            <a:r>
              <a:rPr lang="pt-BR" sz="2800" dirty="0" err="1" smtClean="0"/>
              <a:t>Skype</a:t>
            </a:r>
            <a:r>
              <a:rPr lang="pt-BR" sz="2800" dirty="0" smtClean="0"/>
              <a:t>: </a:t>
            </a:r>
            <a:r>
              <a:rPr lang="pt-BR" sz="2800" dirty="0" err="1" smtClean="0"/>
              <a:t>jpr</a:t>
            </a:r>
            <a:r>
              <a:rPr lang="pt-BR" sz="2800" dirty="0" smtClean="0"/>
              <a:t>.</a:t>
            </a:r>
            <a:r>
              <a:rPr lang="pt-BR" sz="2800" dirty="0" err="1" smtClean="0"/>
              <a:t>miranda</a:t>
            </a:r>
            <a:endParaRPr lang="pt-BR" sz="2800" dirty="0" smtClean="0"/>
          </a:p>
          <a:p>
            <a:pPr algn="l"/>
            <a:endParaRPr lang="pt-BR" sz="2800" dirty="0" smtClean="0"/>
          </a:p>
          <a:p>
            <a:pPr algn="l"/>
            <a:r>
              <a:rPr lang="pt-BR" sz="2800" dirty="0" smtClean="0"/>
              <a:t>Blog: </a:t>
            </a:r>
            <a:r>
              <a:rPr lang="pt-BR" sz="2800" dirty="0" smtClean="0">
                <a:hlinkClick r:id="rId3"/>
              </a:rPr>
              <a:t>http://professormiranda.blogspot.com/</a:t>
            </a:r>
            <a:endParaRPr lang="pt-BR" sz="2800" dirty="0" smtClean="0"/>
          </a:p>
          <a:p>
            <a:pPr algn="l"/>
            <a:endParaRPr lang="pt-BR" sz="2800" dirty="0" smtClean="0"/>
          </a:p>
          <a:p>
            <a:pPr algn="l"/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09600" y="914400"/>
            <a:ext cx="83058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800">
                <a:cs typeface="Times New Roman" pitchFamily="18" charset="0"/>
              </a:rPr>
              <a:t>Direitos políticos e civis </a:t>
            </a:r>
            <a:r>
              <a:rPr lang="pt-BR" sz="2800">
                <a:cs typeface="Times New Roman" pitchFamily="18" charset="0"/>
                <a:sym typeface="Symbol" pitchFamily="18" charset="2"/>
              </a:rPr>
              <a:t></a:t>
            </a:r>
            <a:r>
              <a:rPr lang="pt-BR" sz="2800">
                <a:cs typeface="Times New Roman" pitchFamily="18" charset="0"/>
              </a:rPr>
              <a:t> relativos à liberdade (de locomoção, de pensamento, de reunião, de associação, de profissão, de ação, sindical, de greve) do ser humano.</a:t>
            </a:r>
          </a:p>
          <a:p>
            <a:pPr algn="just">
              <a:spcBef>
                <a:spcPct val="50000"/>
              </a:spcBef>
            </a:pPr>
            <a:endParaRPr lang="pt-BR" sz="28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pt-BR" sz="2800">
                <a:cs typeface="Times New Roman" pitchFamily="18" charset="0"/>
              </a:rPr>
              <a:t>Direitos sociais, culturais e econômicos </a:t>
            </a:r>
            <a:r>
              <a:rPr lang="pt-BR" sz="2800">
                <a:cs typeface="Times New Roman" pitchFamily="18" charset="0"/>
                <a:sym typeface="Symbol" pitchFamily="18" charset="2"/>
              </a:rPr>
              <a:t> relativos</a:t>
            </a:r>
            <a:r>
              <a:rPr lang="pt-BR" sz="2800">
                <a:cs typeface="Times New Roman" pitchFamily="18" charset="0"/>
              </a:rPr>
              <a:t> à igualdade. Para que haja existência de uma sociedade justa, o Estado tem que garantir que seus indivíduos vivam livremente em condições de igualdade. </a:t>
            </a:r>
          </a:p>
          <a:p>
            <a:pPr>
              <a:spcBef>
                <a:spcPct val="50000"/>
              </a:spcBef>
            </a:pPr>
            <a:endParaRPr lang="pt-BR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228600" y="1341438"/>
            <a:ext cx="3962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t-BR" sz="1800">
                <a:latin typeface="Arial Black" pitchFamily="34" charset="0"/>
                <a:cs typeface="Times New Roman" pitchFamily="18" charset="0"/>
              </a:rPr>
              <a:t>Os primeiros direitos humanos, entre o século XVII e o XVIII, foram civis, isto é, associados a um cidadão que seria, também, proprietário.</a:t>
            </a:r>
          </a:p>
          <a:p>
            <a:pPr marL="342900" indent="-342900">
              <a:spcBef>
                <a:spcPct val="20000"/>
              </a:spcBef>
            </a:pPr>
            <a:endParaRPr lang="pt-BR" sz="900">
              <a:latin typeface="Arial Black" pitchFamily="34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pt-BR" sz="900">
              <a:latin typeface="Arial Black" pitchFamily="34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t-BR" sz="1800">
                <a:latin typeface="Arial Black" pitchFamily="34" charset="0"/>
                <a:cs typeface="Times New Roman" pitchFamily="18" charset="0"/>
              </a:rPr>
              <a:t>É o direito de ir e vir, o de manter a propriedade, o de só pagar impostos votados, o de assinar contratos, o de não viver atemorizado por um governo caprichoso e arbitrário. </a:t>
            </a:r>
            <a:br>
              <a:rPr lang="pt-BR" sz="1800">
                <a:latin typeface="Arial Black" pitchFamily="34" charset="0"/>
                <a:cs typeface="Times New Roman" pitchFamily="18" charset="0"/>
              </a:rPr>
            </a:br>
            <a:endParaRPr lang="pt-BR" sz="180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8195" name="Picture 6" descr="derram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731838"/>
            <a:ext cx="450373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304800" y="0"/>
            <a:ext cx="861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pt-BR" sz="32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DEMOCRACIA E DIREITOS HUMANOS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76200" y="1143000"/>
            <a:ext cx="388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BR" sz="1800">
                <a:latin typeface="Arial Black" pitchFamily="34" charset="0"/>
                <a:cs typeface="Times New Roman" pitchFamily="18" charset="0"/>
              </a:rPr>
              <a:t/>
            </a:r>
            <a:br>
              <a:rPr lang="pt-BR" sz="1800">
                <a:latin typeface="Arial Black" pitchFamily="34" charset="0"/>
                <a:cs typeface="Times New Roman" pitchFamily="18" charset="0"/>
              </a:rPr>
            </a:br>
            <a:r>
              <a:rPr lang="pt-BR" sz="1800">
                <a:latin typeface="Arial Black" pitchFamily="34" charset="0"/>
                <a:cs typeface="Arial" charset="0"/>
              </a:rPr>
              <a:t>Depois, entre o século XVIII e o XIX, crescem os direitos políticos.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BR" sz="1800">
              <a:latin typeface="Arial Black" pitchFamily="34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BR" sz="1800">
                <a:latin typeface="Arial Black" pitchFamily="34" charset="0"/>
                <a:cs typeface="Arial" charset="0"/>
              </a:rPr>
              <a:t>Os homens deixam de ser súditos ("sub"= sob, "dictus" = dito), isto é, subordinados ao que um rei manda, e passam a ser realmente cidadãos, isto é, sujeitos que decidem o que a cidade (= o Estado) vai fazer.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BR" sz="1800">
              <a:latin typeface="Arial Black" pitchFamily="34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BR" sz="1800">
                <a:latin typeface="Arial Black" pitchFamily="34" charset="0"/>
                <a:cs typeface="Arial" charset="0"/>
              </a:rPr>
              <a:t>Aqui estão o direito de voto, de expressão do pensamento, de organização política. </a:t>
            </a:r>
            <a:r>
              <a:rPr lang="pt-BR" sz="2800">
                <a:cs typeface="Times New Roman" pitchFamily="18" charset="0"/>
              </a:rPr>
              <a:t/>
            </a:r>
            <a:br>
              <a:rPr lang="pt-BR" sz="2800">
                <a:cs typeface="Times New Roman" pitchFamily="18" charset="0"/>
              </a:rPr>
            </a:br>
            <a:endParaRPr lang="pt-BR" sz="2800">
              <a:cs typeface="Times New Roman" pitchFamily="18" charset="0"/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304800" y="258763"/>
            <a:ext cx="861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pt-BR" sz="32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DEMOCRACIA E DIREITOS HUMANOS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112713"/>
            <a:ext cx="9144000" cy="6634162"/>
            <a:chOff x="0" y="4179"/>
            <a:chExt cx="5760" cy="4179"/>
          </a:xfrm>
        </p:grpSpPr>
        <p:sp>
          <p:nvSpPr>
            <p:cNvPr id="9223" name="Rectangle 5"/>
            <p:cNvSpPr>
              <a:spLocks noChangeArrowheads="1"/>
            </p:cNvSpPr>
            <p:nvPr/>
          </p:nvSpPr>
          <p:spPr bwMode="auto">
            <a:xfrm>
              <a:off x="0" y="4179"/>
              <a:ext cx="3319" cy="4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pt-BR"/>
            </a:p>
          </p:txBody>
        </p:sp>
        <p:sp>
          <p:nvSpPr>
            <p:cNvPr id="9224" name="Rectangle 6"/>
            <p:cNvSpPr>
              <a:spLocks noChangeArrowheads="1"/>
            </p:cNvSpPr>
            <p:nvPr/>
          </p:nvSpPr>
          <p:spPr bwMode="auto">
            <a:xfrm>
              <a:off x="0" y="4179"/>
              <a:ext cx="5760" cy="1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pt-BR" sz="1200">
                  <a:latin typeface="Arial" charset="0"/>
                  <a:cs typeface="Arial" charset="0"/>
                </a:rPr>
                <a:t>  </a:t>
              </a:r>
              <a:r>
                <a:rPr lang="pt-BR" sz="18000">
                  <a:latin typeface="Arial" charset="0"/>
                  <a:cs typeface="Arial" charset="0"/>
                </a:rPr>
                <a:t> </a:t>
              </a:r>
              <a:r>
                <a:rPr lang="pt-BR" sz="1200">
                  <a:latin typeface="Arial" charset="0"/>
                  <a:cs typeface="Arial" charset="0"/>
                </a:rPr>
                <a:t>                                                             </a:t>
              </a:r>
              <a:r>
                <a:rPr lang="pt-BR" sz="1100">
                  <a:latin typeface="Arial" charset="0"/>
                  <a:cs typeface="Arial" charset="0"/>
                </a:rPr>
                <a:t> </a:t>
              </a:r>
              <a:endParaRPr lang="pt-BR" sz="1200"/>
            </a:p>
            <a:p>
              <a:pPr eaLnBrk="0" hangingPunct="0"/>
              <a:endParaRPr lang="pt-BR" sz="1200">
                <a:latin typeface="Arial" charset="0"/>
                <a:cs typeface="Arial" charset="0"/>
              </a:endParaRPr>
            </a:p>
          </p:txBody>
        </p:sp>
      </p:grp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-1263650" y="1760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pic>
        <p:nvPicPr>
          <p:cNvPr id="9222" name="Picture 8" descr="urn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838200"/>
            <a:ext cx="4876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800600" y="1295400"/>
            <a:ext cx="4038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BR" sz="1400">
                <a:latin typeface="Arial Black" pitchFamily="34" charset="0"/>
                <a:cs typeface="Times New Roman" pitchFamily="18" charset="0"/>
              </a:rPr>
              <a:t>Na Democracia Moderna nem o Poder do Povo pode eliminar esse núcleo de direitos.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BR" sz="1400">
              <a:latin typeface="Arial Black" pitchFamily="34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BR" sz="1400">
                <a:latin typeface="Arial Black" pitchFamily="34" charset="0"/>
                <a:cs typeface="Times New Roman" pitchFamily="18" charset="0"/>
              </a:rPr>
              <a:t>Os Direitos Humanos antecedem o próprio poder de Estado, isto é, que são superiores à própria política.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BR" sz="1400">
              <a:latin typeface="Arial Black" pitchFamily="34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BR" sz="1400">
                <a:latin typeface="Arial Black" pitchFamily="34" charset="0"/>
                <a:cs typeface="Times New Roman" pitchFamily="18" charset="0"/>
              </a:rPr>
              <a:t>É por isso que se fala em declaração de direitos: uma assembléia (como a da ONU, em 1948, autora da Declaração Universal) pode declarar que tais direitos existem, mas não pode criá-los, nem suprimi-los, porque eles são mais importantes do que ela própria.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BR" sz="1400">
              <a:latin typeface="Arial Black" pitchFamily="34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BR" sz="1400">
                <a:latin typeface="Arial Black" pitchFamily="34" charset="0"/>
                <a:cs typeface="Times New Roman" pitchFamily="18" charset="0"/>
              </a:rPr>
              <a:t>É como se eles fossem "naturais", palavra que vem do verbo "nascer" e que indica que, enquanto seres humanos,  nascemos com eles.</a:t>
            </a:r>
            <a:r>
              <a:rPr lang="pt-BR" sz="140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304800" y="381000"/>
            <a:ext cx="861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pt-BR" sz="32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DEMOCRACIA E DIREITOS HUMANOS</a:t>
            </a:r>
          </a:p>
        </p:txBody>
      </p:sp>
      <p:pic>
        <p:nvPicPr>
          <p:cNvPr id="10244" name="Picture 4" descr="Figu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963" y="1219200"/>
            <a:ext cx="41354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381000" y="5257800"/>
            <a:ext cx="8382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BR" sz="1800">
                <a:latin typeface="Arial Black" pitchFamily="34" charset="0"/>
                <a:cs typeface="Arial" charset="0"/>
              </a:rPr>
              <a:t>Mais tarde, desde o século XIX, aparecem os direitos sociais.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pt-BR" sz="800">
              <a:latin typeface="Arial Black" pitchFamily="34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BR" sz="1800">
                <a:latin typeface="Arial Black" pitchFamily="34" charset="0"/>
                <a:cs typeface="Arial" charset="0"/>
              </a:rPr>
              <a:t>O direito de livre organização sindical e as leis trabalhistas, garantindo condições de trabalho melhores.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pt-BR" sz="180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304800" y="106363"/>
            <a:ext cx="861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pt-BR" sz="32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DEMOCRACIA E DIREITOS HUMANOS</a:t>
            </a: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-290513" y="217170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533400" y="762000"/>
          <a:ext cx="8153400" cy="4252913"/>
        </p:xfrm>
        <a:graphic>
          <a:graphicData uri="http://schemas.openxmlformats.org/presentationml/2006/ole">
            <p:oleObj spid="_x0000_s1026" name="CorelDRAW" r:id="rId3" imgW="3305251" imgH="1724254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876800" y="1447800"/>
            <a:ext cx="4191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t-BR" sz="1800">
                <a:latin typeface="Arial Black" pitchFamily="34" charset="0"/>
                <a:cs typeface="Arial" charset="0"/>
              </a:rPr>
              <a:t>Alguns falam em mais um tipo de direito, que seriam os direitos difusos.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pt-BR" sz="1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t-BR" sz="1800">
                <a:latin typeface="Arial Black" pitchFamily="34" charset="0"/>
                <a:cs typeface="Arial" charset="0"/>
              </a:rPr>
              <a:t>Nos três tipos anteriores sabemos muito bem, sempre, quem está sendo beneficiado (o proprietário, o eleitor, o trabalhador).</a:t>
            </a:r>
          </a:p>
          <a:p>
            <a:pPr marL="342900" indent="-342900">
              <a:spcBef>
                <a:spcPct val="20000"/>
              </a:spcBef>
            </a:pPr>
            <a:endParaRPr lang="pt-BR" sz="1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t-BR" sz="1800">
                <a:latin typeface="Arial Black" pitchFamily="34" charset="0"/>
                <a:cs typeface="Arial" charset="0"/>
              </a:rPr>
              <a:t>Mas, quando se trata, por exemplo, do meio ambiente, de certa forma todos os seres, e até os não humanos, são beneficiados.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pt-BR" sz="1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pt-BR" sz="180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304800" y="228600"/>
            <a:ext cx="861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pt-BR" sz="32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DEMOCRACIA E DIREITOS HUMANOS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084263" y="147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pic>
        <p:nvPicPr>
          <p:cNvPr id="11269" name="Picture 5" descr="cuidan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4318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3" descr="dv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685800"/>
            <a:ext cx="293528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AutoShape 4"/>
          <p:cNvSpPr>
            <a:spLocks noChangeArrowheads="1"/>
          </p:cNvSpPr>
          <p:nvPr/>
        </p:nvSpPr>
        <p:spPr bwMode="auto">
          <a:xfrm rot="10258789" flipV="1">
            <a:off x="2211388" y="1717675"/>
            <a:ext cx="3324225" cy="2362200"/>
          </a:xfrm>
          <a:prstGeom prst="cloudCallout">
            <a:avLst>
              <a:gd name="adj1" fmla="val -85449"/>
              <a:gd name="adj2" fmla="val -28968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BR"/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2971800" y="2514600"/>
            <a:ext cx="228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i="1">
                <a:latin typeface="Arial" charset="0"/>
                <a:cs typeface="Arial" charset="0"/>
              </a:rPr>
              <a:t>Que palavras são essas?</a:t>
            </a:r>
            <a:endParaRPr lang="pt-BR" sz="2000" i="1"/>
          </a:p>
        </p:txBody>
      </p:sp>
      <p:sp>
        <p:nvSpPr>
          <p:cNvPr id="12293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64008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2800">
                <a:latin typeface="Arial" charset="0"/>
                <a:cs typeface="Arial" charset="0"/>
              </a:rPr>
              <a:t>Os direitos fundamentais são h</a:t>
            </a:r>
            <a:r>
              <a:rPr lang="pt-BR" sz="2800">
                <a:latin typeface="Arial" charset="0"/>
                <a:cs typeface="Times New Roman" pitchFamily="18" charset="0"/>
              </a:rPr>
              <a:t>istóricos, inalienáveis, imprescritíveis e irrenunciáveis</a:t>
            </a:r>
            <a:r>
              <a:rPr lang="pt-BR" sz="2800">
                <a:latin typeface="Arial" charset="0"/>
                <a:cs typeface="Arial" charset="0"/>
              </a:rPr>
              <a:t>. </a:t>
            </a:r>
            <a:endParaRPr lang="pt-BR">
              <a:latin typeface="Arial" charset="0"/>
              <a:cs typeface="Arial" charset="0"/>
            </a:endParaRPr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304800" y="4191000"/>
            <a:ext cx="85344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b="1">
                <a:latin typeface="Arial" charset="0"/>
              </a:rPr>
              <a:t>Históricos:</a:t>
            </a:r>
            <a:r>
              <a:rPr lang="pt-BR">
                <a:latin typeface="Arial" charset="0"/>
              </a:rPr>
              <a:t> são criados num contexto histórico;</a:t>
            </a:r>
          </a:p>
          <a:p>
            <a:pPr>
              <a:spcBef>
                <a:spcPct val="50000"/>
              </a:spcBef>
            </a:pPr>
            <a:r>
              <a:rPr lang="pt-BR" b="1">
                <a:latin typeface="Arial" charset="0"/>
              </a:rPr>
              <a:t>Inalienáveis</a:t>
            </a:r>
            <a:r>
              <a:rPr lang="pt-BR">
                <a:latin typeface="Arial" charset="0"/>
              </a:rPr>
              <a:t>: não podem ser negociados, nem vendidos;</a:t>
            </a:r>
          </a:p>
          <a:p>
            <a:pPr>
              <a:spcBef>
                <a:spcPct val="50000"/>
              </a:spcBef>
            </a:pPr>
            <a:r>
              <a:rPr lang="pt-BR" b="1">
                <a:latin typeface="Arial" charset="0"/>
              </a:rPr>
              <a:t>Imprescritíveis</a:t>
            </a:r>
            <a:r>
              <a:rPr lang="pt-BR">
                <a:latin typeface="Arial" charset="0"/>
              </a:rPr>
              <a:t>: não perdem a validade, você pode reivindicá-los a qualquer tempo;</a:t>
            </a:r>
          </a:p>
          <a:p>
            <a:pPr>
              <a:spcBef>
                <a:spcPct val="50000"/>
              </a:spcBef>
            </a:pPr>
            <a:r>
              <a:rPr lang="pt-BR" b="1">
                <a:latin typeface="Arial" charset="0"/>
              </a:rPr>
              <a:t>Irrenunciáveis</a:t>
            </a:r>
            <a:r>
              <a:rPr lang="pt-BR">
                <a:latin typeface="Arial" charset="0"/>
              </a:rPr>
              <a:t>: não podemos renunciá-los de forma alguma.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838200" y="914400"/>
            <a:ext cx="76200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4000"/>
              <a:t>Eles possuem características próprias, que facilitam sua compreensão, e foram </a:t>
            </a:r>
            <a:r>
              <a:rPr lang="pt-BR" sz="4000">
                <a:cs typeface="Times New Roman" pitchFamily="18" charset="0"/>
              </a:rPr>
              <a:t>resumidos pelo ideário político dos revolucionários franceses de 1789 :</a:t>
            </a:r>
          </a:p>
          <a:p>
            <a:pPr algn="ctr">
              <a:spcBef>
                <a:spcPct val="50000"/>
              </a:spcBef>
            </a:pPr>
            <a:r>
              <a:rPr lang="pt-BR" sz="4000">
                <a:solidFill>
                  <a:srgbClr val="FF0000"/>
                </a:solidFill>
                <a:cs typeface="Times New Roman" pitchFamily="18" charset="0"/>
              </a:rPr>
              <a:t>LIBERDADE, IGUALDADE E FRATERNIDADE</a:t>
            </a:r>
            <a:r>
              <a:rPr lang="pt-BR" sz="400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42844" y="1142984"/>
            <a:ext cx="878687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3600" dirty="0" smtClean="0">
                <a:cs typeface="Times New Roman" pitchFamily="18" charset="0"/>
              </a:rPr>
              <a:t>Corresponde </a:t>
            </a:r>
            <a:r>
              <a:rPr lang="pt-BR" sz="3600" dirty="0">
                <a:cs typeface="Times New Roman" pitchFamily="18" charset="0"/>
              </a:rPr>
              <a:t>à primeira geração dos direitos fundamentais. </a:t>
            </a:r>
          </a:p>
          <a:p>
            <a:pPr algn="just"/>
            <a:endParaRPr lang="pt-BR" sz="3600" dirty="0">
              <a:cs typeface="Times New Roman" pitchFamily="18" charset="0"/>
            </a:endParaRPr>
          </a:p>
          <a:p>
            <a:pPr algn="just"/>
            <a:r>
              <a:rPr lang="pt-BR" sz="3600" dirty="0">
                <a:cs typeface="Times New Roman" pitchFamily="18" charset="0"/>
              </a:rPr>
              <a:t>Significa uma prestação negativa, um não fazer do Estado em prol do cidadão. </a:t>
            </a:r>
          </a:p>
          <a:p>
            <a:pPr algn="just"/>
            <a:endParaRPr lang="pt-BR" sz="3600" dirty="0">
              <a:cs typeface="Times New Roman" pitchFamily="18" charset="0"/>
            </a:endParaRPr>
          </a:p>
          <a:p>
            <a:pPr algn="just"/>
            <a:r>
              <a:rPr lang="pt-BR" sz="3600" dirty="0">
                <a:cs typeface="Times New Roman" pitchFamily="18" charset="0"/>
              </a:rPr>
              <a:t>Exemplos: liberdade de locomoção e inviolabilidade de domicílio e </a:t>
            </a:r>
            <a:r>
              <a:rPr lang="pt-BR" sz="3600" dirty="0" smtClean="0">
                <a:cs typeface="Times New Roman" pitchFamily="18" charset="0"/>
              </a:rPr>
              <a:t>de correspondência</a:t>
            </a:r>
            <a:r>
              <a:rPr lang="pt-BR" sz="3600" dirty="0">
                <a:cs typeface="Times New Roman" pitchFamily="18" charset="0"/>
              </a:rPr>
              <a:t>.</a:t>
            </a:r>
            <a:br>
              <a:rPr lang="pt-BR" sz="3600" dirty="0">
                <a:cs typeface="Times New Roman" pitchFamily="18" charset="0"/>
              </a:rPr>
            </a:br>
            <a:endParaRPr lang="pt-BR" sz="40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14414" y="214290"/>
            <a:ext cx="6715172" cy="8382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1214414" y="285728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 smtClean="0">
                <a:solidFill>
                  <a:prstClr val="black"/>
                </a:solidFill>
                <a:cs typeface="Times New Roman" pitchFamily="18" charset="0"/>
              </a:rPr>
              <a:t>O ideal de liberdade (</a:t>
            </a:r>
            <a:r>
              <a:rPr lang="pt-BR" sz="3600" dirty="0" err="1" smtClean="0">
                <a:solidFill>
                  <a:prstClr val="black"/>
                </a:solidFill>
                <a:cs typeface="Times New Roman" pitchFamily="18" charset="0"/>
              </a:rPr>
              <a:t>liberté</a:t>
            </a:r>
            <a:r>
              <a:rPr lang="pt-BR" sz="3600" dirty="0" smtClean="0">
                <a:solidFill>
                  <a:prstClr val="black"/>
                </a:solidFill>
                <a:cs typeface="Times New Roman" pitchFamily="18" charset="0"/>
              </a:rPr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dirty="0">
                <a:cs typeface="Times New Roman" pitchFamily="18" charset="0"/>
              </a:rPr>
              <a:t>O ideal de igualdade (</a:t>
            </a:r>
            <a:r>
              <a:rPr lang="pt-BR" sz="3600" dirty="0" err="1">
                <a:cs typeface="Times New Roman" pitchFamily="18" charset="0"/>
              </a:rPr>
              <a:t>égalité</a:t>
            </a:r>
            <a:r>
              <a:rPr lang="pt-BR" sz="3600" dirty="0">
                <a:cs typeface="Times New Roman" pitchFamily="18" charset="0"/>
              </a:rPr>
              <a:t>) </a:t>
            </a:r>
          </a:p>
          <a:p>
            <a:endParaRPr lang="pt-BR" sz="2800" dirty="0">
              <a:cs typeface="Times New Roman" pitchFamily="18" charset="0"/>
            </a:endParaRPr>
          </a:p>
          <a:p>
            <a:pPr algn="just"/>
            <a:r>
              <a:rPr lang="pt-BR" sz="2800" dirty="0">
                <a:cs typeface="Times New Roman" pitchFamily="18" charset="0"/>
              </a:rPr>
              <a:t>Corresponde à segunda geração</a:t>
            </a:r>
          </a:p>
          <a:p>
            <a:pPr algn="just"/>
            <a:r>
              <a:rPr lang="pt-BR" sz="2800" dirty="0">
                <a:cs typeface="Times New Roman" pitchFamily="18" charset="0"/>
              </a:rPr>
              <a:t> dos direitos fundamentais. </a:t>
            </a:r>
          </a:p>
          <a:p>
            <a:pPr algn="just"/>
            <a:endParaRPr lang="pt-BR" sz="2800" dirty="0">
              <a:cs typeface="Times New Roman" pitchFamily="18" charset="0"/>
            </a:endParaRPr>
          </a:p>
          <a:p>
            <a:pPr algn="just"/>
            <a:r>
              <a:rPr lang="pt-BR" sz="2800" dirty="0">
                <a:cs typeface="Times New Roman" pitchFamily="18" charset="0"/>
              </a:rPr>
              <a:t>Significa uma prestação positiva, um fazer do Estado em prol dos menos favorecidos pela ordem social e econômica. </a:t>
            </a:r>
          </a:p>
          <a:p>
            <a:pPr algn="just"/>
            <a:endParaRPr lang="pt-BR" sz="2800" dirty="0">
              <a:cs typeface="Times New Roman" pitchFamily="18" charset="0"/>
            </a:endParaRPr>
          </a:p>
          <a:p>
            <a:pPr algn="just"/>
            <a:r>
              <a:rPr lang="pt-BR" sz="2800" dirty="0">
                <a:cs typeface="Times New Roman" pitchFamily="18" charset="0"/>
              </a:rPr>
              <a:t>Exemplos: salário mínimo, aposentadoria, previdência social, 13º salário e </a:t>
            </a:r>
            <a:r>
              <a:rPr lang="pt-BR" sz="2800" dirty="0" smtClean="0">
                <a:cs typeface="Times New Roman" pitchFamily="18" charset="0"/>
              </a:rPr>
              <a:t>férias remuneradas</a:t>
            </a:r>
            <a:r>
              <a:rPr lang="pt-BR" sz="2800" dirty="0">
                <a:cs typeface="Times New Roman" pitchFamily="18" charset="0"/>
              </a:rPr>
              <a:t>.</a:t>
            </a:r>
            <a:r>
              <a:rPr lang="pt-BR" sz="4000" dirty="0">
                <a:cs typeface="Times New Roman" pitchFamily="18" charset="0"/>
              </a:rPr>
              <a:t/>
            </a:r>
            <a:br>
              <a:rPr lang="pt-BR" sz="4000" dirty="0">
                <a:cs typeface="Times New Roman" pitchFamily="18" charset="0"/>
              </a:rPr>
            </a:br>
            <a:endParaRPr lang="pt-BR" sz="4000" dirty="0"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142976" y="304800"/>
            <a:ext cx="6929486" cy="7620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pic>
        <p:nvPicPr>
          <p:cNvPr id="15364" name="Picture 4" descr="http://www.futurasgeracoes.com.br/htm/cartilha2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6500826" y="1214422"/>
            <a:ext cx="19050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APRESENTAÇÃO</a:t>
            </a:r>
            <a:endParaRPr lang="pt-BR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Ambiental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t2.gstatic.com/images?q=tbn:ANd9GcQJ_3O5ehB7VEL2vRvQXP0Aj9xsVoMK0APo2UaDWju8j9NNRZEeuvTsS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238367"/>
            <a:ext cx="4679189" cy="31194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6106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dirty="0">
                <a:cs typeface="Times New Roman" pitchFamily="18" charset="0"/>
              </a:rPr>
              <a:t>O ideal de fraternidade (</a:t>
            </a:r>
            <a:r>
              <a:rPr lang="pt-BR" sz="3600" dirty="0" err="1">
                <a:cs typeface="Times New Roman" pitchFamily="18" charset="0"/>
              </a:rPr>
              <a:t>fraternité</a:t>
            </a:r>
            <a:r>
              <a:rPr lang="pt-BR" sz="3600" dirty="0">
                <a:cs typeface="Times New Roman" pitchFamily="18" charset="0"/>
              </a:rPr>
              <a:t>)</a:t>
            </a:r>
          </a:p>
          <a:p>
            <a:endParaRPr lang="pt-BR" sz="2800" dirty="0">
              <a:cs typeface="Times New Roman" pitchFamily="18" charset="0"/>
            </a:endParaRPr>
          </a:p>
          <a:p>
            <a:pPr algn="just"/>
            <a:r>
              <a:rPr lang="pt-BR" sz="2800" dirty="0">
                <a:cs typeface="Times New Roman" pitchFamily="18" charset="0"/>
              </a:rPr>
              <a:t>Corresponde à terceira geração dos direitos fundamentais.</a:t>
            </a:r>
          </a:p>
          <a:p>
            <a:endParaRPr lang="pt-BR" sz="2800" dirty="0">
              <a:cs typeface="Times New Roman" pitchFamily="18" charset="0"/>
            </a:endParaRPr>
          </a:p>
          <a:p>
            <a:pPr algn="just"/>
            <a:r>
              <a:rPr lang="pt-BR" sz="2800" dirty="0">
                <a:cs typeface="Times New Roman" pitchFamily="18" charset="0"/>
              </a:rPr>
              <a:t>Direitos decorrentes de uma sociedade de massas, surgida em razão dos processos de industrialização e urbanização.</a:t>
            </a:r>
          </a:p>
          <a:p>
            <a:pPr algn="just"/>
            <a:endParaRPr lang="pt-BR" sz="2800" dirty="0">
              <a:cs typeface="Times New Roman" pitchFamily="18" charset="0"/>
            </a:endParaRPr>
          </a:p>
          <a:p>
            <a:pPr algn="just"/>
            <a:r>
              <a:rPr lang="pt-BR" sz="2800" dirty="0">
                <a:cs typeface="Times New Roman" pitchFamily="18" charset="0"/>
              </a:rPr>
              <a:t>Exemplos: desenvolvimento, paz, meio ambiente, saúde, educação pública, proteção ao consumidor, à infância e à juventude, ao idoso e ao deficiente físico</a:t>
            </a:r>
            <a:r>
              <a:rPr lang="pt-BR" sz="3200" dirty="0">
                <a:cs typeface="Times New Roman" pitchFamily="18" charset="0"/>
              </a:rPr>
              <a:t>.</a:t>
            </a:r>
          </a:p>
          <a:p>
            <a:pPr algn="just"/>
            <a:endParaRPr lang="pt-BR" sz="3200" dirty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714348" y="381000"/>
            <a:ext cx="7858180" cy="7620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/>
        </p:nvGraphicFramePr>
        <p:xfrm>
          <a:off x="0" y="142852"/>
          <a:ext cx="9001156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3714744" y="2857496"/>
            <a:ext cx="1571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 b="1" dirty="0" smtClean="0">
                <a:solidFill>
                  <a:srgbClr val="FFFF00"/>
                </a:solidFill>
              </a:rPr>
              <a:t>?</a:t>
            </a:r>
            <a:endParaRPr lang="pt-BR" sz="9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0" y="214290"/>
          <a:ext cx="9144000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 txBox="1">
            <a:spLocks/>
          </p:cNvSpPr>
          <p:nvPr/>
        </p:nvSpPr>
        <p:spPr>
          <a:xfrm>
            <a:off x="0" y="500042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Gerações ou Dimensões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 Direitos Fundamentais</a:t>
            </a:r>
          </a:p>
        </p:txBody>
      </p:sp>
      <p:graphicFrame>
        <p:nvGraphicFramePr>
          <p:cNvPr id="13" name="Group 180"/>
          <p:cNvGraphicFramePr>
            <a:graphicFrameLocks noGrp="1"/>
          </p:cNvGraphicFramePr>
          <p:nvPr/>
        </p:nvGraphicFramePr>
        <p:xfrm>
          <a:off x="214282" y="1857363"/>
          <a:ext cx="8715437" cy="4214843"/>
        </p:xfrm>
        <a:graphic>
          <a:graphicData uri="http://schemas.openxmlformats.org/drawingml/2006/table">
            <a:tbl>
              <a:tblPr/>
              <a:tblGrid>
                <a:gridCol w="1585381"/>
                <a:gridCol w="1886487"/>
                <a:gridCol w="1508858"/>
                <a:gridCol w="1730112"/>
                <a:gridCol w="2004599"/>
              </a:tblGrid>
              <a:tr h="55518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ESTADO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PRINCIPAIS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SUJEITO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FINALIDADES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DIREITOS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59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INSTITUIÇÕES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DE DIREITO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FUNDAMENTAIS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09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LIBERAL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Mercado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Proprietário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Liberdade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1 Geração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9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Direitos individuais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00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SOCIAL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Estado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Trabalhador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Igualdade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2 Geração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94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Direitos sociais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09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AMBIENTAL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Natureza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Ser humano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Solidariedade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Fraternidade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3 Geração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94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Direitos difusos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Direitos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Metaindividuais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1435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t-BR" b="1" u="sng" dirty="0" smtClean="0"/>
          </a:p>
          <a:p>
            <a:r>
              <a:rPr lang="pt-BR" dirty="0" smtClean="0"/>
              <a:t>Interesses ou Direitos Difusos;</a:t>
            </a:r>
          </a:p>
          <a:p>
            <a:endParaRPr lang="pt-BR" dirty="0" smtClean="0"/>
          </a:p>
          <a:p>
            <a:r>
              <a:rPr lang="pt-BR" dirty="0" smtClean="0"/>
              <a:t>Interesses ou Direitos Coletivos;</a:t>
            </a:r>
          </a:p>
          <a:p>
            <a:endParaRPr lang="pt-BR" dirty="0" smtClean="0"/>
          </a:p>
          <a:p>
            <a:r>
              <a:rPr lang="pt-BR" dirty="0" smtClean="0"/>
              <a:t>Interesses ou Direitos Individuais Homogêneos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ER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8596" y="500042"/>
            <a:ext cx="8351838" cy="660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u="sng" dirty="0" smtClean="0">
                <a:solidFill>
                  <a:schemeClr val="bg1"/>
                </a:solidFill>
              </a:rPr>
              <a:t>DIREITOS DIFUSOS:</a:t>
            </a:r>
            <a:endParaRPr lang="pt-BR" sz="3600" b="1" u="sng" dirty="0">
              <a:solidFill>
                <a:schemeClr val="bg1"/>
              </a:solidFill>
            </a:endParaRP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TRANSINDIVIDUAL;</a:t>
            </a: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NATUREZA INDIVISÍVEL;</a:t>
            </a:r>
          </a:p>
          <a:p>
            <a:pPr algn="just">
              <a:spcBef>
                <a:spcPct val="50000"/>
              </a:spcBef>
              <a:spcAft>
                <a:spcPts val="1800"/>
              </a:spcAft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</a:rPr>
              <a:t>TITULARES INDETERMINADOS E LIGADOS POR CIRCUNSTÂNCIAS DE FATO (Ex: ar que respiramos).</a:t>
            </a:r>
          </a:p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bg1"/>
                </a:solidFill>
              </a:rPr>
              <a:t>(art. 81, I, CDC)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pt-BR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8596" y="500042"/>
            <a:ext cx="835183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</a:rPr>
              <a:t>DIREITOS DIFUSOS:</a:t>
            </a: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TRANSINDIVIDUAL;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NATUREZA INDIVISÍVEL;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TITULARES INDETERMINADOS E LIGADOS POR CIRCUNSTÂNCIAS DE FATO (Ex: ar que respiramos).</a:t>
            </a:r>
          </a:p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(art. 81, I, CDC)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9938" name="Picture 2" descr="http://t1.gstatic.com/images?q=tbn:ANd9GcSP6FVM6Ruc9wxlw3nRzHO3LXDruJoiG3Z7EIyNU2iWUH2_GaKrTvUkf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32508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4282" y="142852"/>
            <a:ext cx="8786874" cy="624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 u="sng" dirty="0" smtClean="0"/>
              <a:t>DIREITOS COLETIVOS:</a:t>
            </a:r>
            <a:endParaRPr lang="pt-BR" sz="3200" b="1" u="sng" dirty="0"/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/>
              <a:t>TRANSINDIVIDUAL;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/>
              <a:t>NATUREZA INDIVISÍVEL;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/>
              <a:t>TITULARES </a:t>
            </a:r>
            <a:r>
              <a:rPr lang="pt-BR" sz="3200" b="1" dirty="0" smtClean="0">
                <a:cs typeface="Lucida Sans Unicode"/>
              </a:rPr>
              <a:t>⇛ </a:t>
            </a:r>
            <a:r>
              <a:rPr lang="pt-BR" sz="3200" b="1" cap="all" dirty="0" smtClean="0">
                <a:cs typeface="Arial" pitchFamily="34" charset="0"/>
              </a:rPr>
              <a:t>grupo, categoria ou classe de pessoas ligadas entre si ou com a parte contrária por uma relação jurídica base </a:t>
            </a:r>
            <a:r>
              <a:rPr lang="pt-BR" sz="3200" b="1" dirty="0"/>
              <a:t>(Ex: </a:t>
            </a:r>
            <a:r>
              <a:rPr lang="pt-BR" sz="3200" b="1" dirty="0" smtClean="0"/>
              <a:t>trabalhadores sindicalizados...).</a:t>
            </a:r>
            <a:endParaRPr lang="pt-BR" sz="3200" b="1" dirty="0"/>
          </a:p>
          <a:p>
            <a:pPr algn="r">
              <a:spcBef>
                <a:spcPct val="50000"/>
              </a:spcBef>
            </a:pPr>
            <a:r>
              <a:rPr lang="pt-BR" sz="3200" b="1" dirty="0"/>
              <a:t>(art. 81, </a:t>
            </a:r>
            <a:r>
              <a:rPr lang="pt-BR" sz="3200" b="1" dirty="0" smtClean="0"/>
              <a:t>II</a:t>
            </a:r>
            <a:r>
              <a:rPr lang="pt-BR" sz="3200" b="1" dirty="0"/>
              <a:t>, CDC</a:t>
            </a:r>
            <a:r>
              <a:rPr lang="pt-BR" sz="3200" b="1" dirty="0" smtClean="0"/>
              <a:t>)</a:t>
            </a:r>
            <a:endParaRPr lang="pt-BR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8596" y="500042"/>
            <a:ext cx="835183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</a:rPr>
              <a:t>DIREITOS DIFUSOS:</a:t>
            </a: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TRANSINDIVIDUAL;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NATUREZA INDIVISÍVEL;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TITULARES INDETERMINADOS E LIGADOS POR CIRCUNSTÂNCIAS DE FATO (Ex: ar que respiramos).</a:t>
            </a:r>
          </a:p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bg1"/>
                </a:solidFill>
                <a:latin typeface="Arial" pitchFamily="34" charset="0"/>
              </a:rPr>
              <a:t>(art. 81, I, CDC)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pt-BR" sz="36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2226" name="Picture 2" descr="http://carsale.uol.com.br/asp/img/servicos/materia/recallCarroLuxo_ab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2844" y="214290"/>
            <a:ext cx="8786874" cy="673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 u="sng" cap="all" dirty="0" smtClean="0">
                <a:solidFill>
                  <a:srgbClr val="00B050"/>
                </a:solidFill>
              </a:rPr>
              <a:t>direitos individuais homogêneos: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>
                <a:solidFill>
                  <a:srgbClr val="00B050"/>
                </a:solidFill>
              </a:rPr>
              <a:t>TRANSINDIVIDUAL </a:t>
            </a:r>
            <a:r>
              <a:rPr lang="pt-BR" sz="3200" b="1" dirty="0" smtClean="0">
                <a:solidFill>
                  <a:srgbClr val="00B050"/>
                </a:solidFill>
                <a:cs typeface="Lucida Sans Unicode"/>
              </a:rPr>
              <a:t>⇛ apenas para tutela judicial coletiva ⇛ Direito material individual ⇛ Origem comum</a:t>
            </a:r>
            <a:r>
              <a:rPr lang="pt-BR" sz="3200" b="1" dirty="0" smtClean="0">
                <a:solidFill>
                  <a:srgbClr val="00B050"/>
                </a:solidFill>
              </a:rPr>
              <a:t>;</a:t>
            </a:r>
            <a:endParaRPr lang="pt-BR" sz="3200" b="1" dirty="0">
              <a:solidFill>
                <a:srgbClr val="00B050"/>
              </a:solidFill>
            </a:endParaRP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>
                <a:solidFill>
                  <a:srgbClr val="00B050"/>
                </a:solidFill>
              </a:rPr>
              <a:t>NATUREZA DIVISÍVEL</a:t>
            </a:r>
            <a:r>
              <a:rPr lang="pt-BR" sz="3200" b="1" dirty="0">
                <a:solidFill>
                  <a:srgbClr val="00B050"/>
                </a:solidFill>
              </a:rPr>
              <a:t>;</a:t>
            </a:r>
          </a:p>
          <a:p>
            <a:pPr algn="just">
              <a:spcBef>
                <a:spcPct val="50000"/>
              </a:spcBef>
              <a:spcAft>
                <a:spcPts val="1920"/>
              </a:spcAft>
              <a:buFontTx/>
              <a:buChar char="•"/>
            </a:pPr>
            <a:r>
              <a:rPr lang="pt-BR" sz="3200" b="1" dirty="0" smtClean="0">
                <a:solidFill>
                  <a:srgbClr val="00B050"/>
                </a:solidFill>
              </a:rPr>
              <a:t>DECORRENTES DE ORIGEM COMUM (</a:t>
            </a:r>
            <a:r>
              <a:rPr lang="pt-BR" sz="3200" b="1" dirty="0">
                <a:solidFill>
                  <a:srgbClr val="00B050"/>
                </a:solidFill>
              </a:rPr>
              <a:t>Ex: </a:t>
            </a:r>
            <a:r>
              <a:rPr lang="pt-BR" sz="3200" dirty="0" smtClean="0">
                <a:solidFill>
                  <a:srgbClr val="00B050"/>
                </a:solidFill>
              </a:rPr>
              <a:t>consumidores que adquiriram veículos cujas peças saíram defeituosas de fábricas; Instituição de tributo inconstitucional</a:t>
            </a:r>
            <a:r>
              <a:rPr lang="pt-BR" sz="3200" b="1" dirty="0" smtClean="0">
                <a:solidFill>
                  <a:srgbClr val="00B050"/>
                </a:solidFill>
              </a:rPr>
              <a:t>...).</a:t>
            </a:r>
            <a:endParaRPr lang="pt-BR" sz="3200" b="1" dirty="0">
              <a:solidFill>
                <a:srgbClr val="00B05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pt-BR" sz="3200" b="1" dirty="0">
                <a:solidFill>
                  <a:srgbClr val="00B050"/>
                </a:solidFill>
              </a:rPr>
              <a:t>(art. 81, </a:t>
            </a:r>
            <a:r>
              <a:rPr lang="pt-BR" sz="3200" b="1" dirty="0" smtClean="0">
                <a:solidFill>
                  <a:srgbClr val="00B050"/>
                </a:solidFill>
              </a:rPr>
              <a:t>III</a:t>
            </a:r>
            <a:r>
              <a:rPr lang="pt-BR" sz="3200" b="1" dirty="0">
                <a:solidFill>
                  <a:srgbClr val="00B050"/>
                </a:solidFill>
              </a:rPr>
              <a:t>, CDC</a:t>
            </a:r>
            <a:r>
              <a:rPr lang="pt-BR" sz="3200" b="1" dirty="0" smtClean="0">
                <a:solidFill>
                  <a:srgbClr val="00B050"/>
                </a:solidFill>
              </a:rPr>
              <a:t>)</a:t>
            </a:r>
            <a:endParaRPr lang="pt-BR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62000" y="1219200"/>
            <a:ext cx="77724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4800" b="1">
                <a:solidFill>
                  <a:srgbClr val="004A00"/>
                </a:solidFill>
                <a:latin typeface="Arial" charset="0"/>
                <a:cs typeface="Arial" charset="0"/>
              </a:rPr>
              <a:t>DIREITOS FUNDAMENTAIS DA PESSOA HUMANA NA CONSTITUIÇÃO BRASILEIRA DE 1988</a:t>
            </a:r>
            <a:r>
              <a:rPr lang="pt-BR" sz="4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33400" y="762000"/>
            <a:ext cx="7924800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3200" b="1">
                <a:latin typeface="Arial" charset="0"/>
                <a:cs typeface="Arial" charset="0"/>
              </a:rPr>
              <a:t>Direitos individuais e coletivos</a:t>
            </a:r>
            <a:r>
              <a:rPr lang="pt-BR" sz="3200">
                <a:latin typeface="Arial" charset="0"/>
                <a:cs typeface="Arial" charset="0"/>
              </a:rPr>
              <a:t> </a:t>
            </a:r>
          </a:p>
          <a:p>
            <a:pPr algn="just">
              <a:spcBef>
                <a:spcPct val="50000"/>
              </a:spcBef>
            </a:pPr>
            <a:r>
              <a:rPr lang="pt-BR" sz="3200">
                <a:latin typeface="Arial" charset="0"/>
                <a:cs typeface="Arial" charset="0"/>
              </a:rPr>
              <a:t>Correspondem àqueles direitos ligados diretamente ao conceito de pessoa humana e à sua personalidade, tais como os direitos à vida, igualdade, segurança, dignidade, honra, liberdade e propriedade. Eles estão previstos basicamente no artigo 5º e seus incisos.</a:t>
            </a:r>
            <a:endParaRPr lang="pt-BR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Nuvem 13"/>
          <p:cNvSpPr/>
          <p:nvPr/>
        </p:nvSpPr>
        <p:spPr>
          <a:xfrm>
            <a:off x="714348" y="5357826"/>
            <a:ext cx="8215370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Calibri"/>
              </a:rPr>
              <a:t>NOTA BIM = ∑ (NOTA PROVA + NOTA ATIV. AVALIATIVA)</a:t>
            </a:r>
          </a:p>
          <a:p>
            <a:pPr algn="ctr"/>
            <a:r>
              <a:rPr lang="pt-BR" dirty="0" smtClean="0">
                <a:latin typeface="Calibri"/>
              </a:rPr>
              <a:t>____________________________________________</a:t>
            </a:r>
          </a:p>
          <a:p>
            <a:pPr algn="ctr"/>
            <a:r>
              <a:rPr lang="pt-BR" dirty="0" smtClean="0">
                <a:latin typeface="Calibri"/>
              </a:rPr>
              <a:t>2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04800" y="381000"/>
            <a:ext cx="8458200" cy="576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3200" b="1">
                <a:latin typeface="Arial" charset="0"/>
                <a:cs typeface="Arial" charset="0"/>
              </a:rPr>
              <a:t>Direitos sociais</a:t>
            </a:r>
          </a:p>
          <a:p>
            <a:pPr algn="just"/>
            <a:endParaRPr lang="pt-BR" sz="3200">
              <a:latin typeface="Arial" charset="0"/>
              <a:cs typeface="Arial" charset="0"/>
            </a:endParaRPr>
          </a:p>
          <a:p>
            <a:pPr algn="just"/>
            <a:r>
              <a:rPr lang="pt-BR" sz="2800">
                <a:latin typeface="Arial" charset="0"/>
                <a:cs typeface="Arial" charset="0"/>
              </a:rPr>
              <a:t>São as liberdades positivas dos indivíduos, que devem ser garantidas pelo Estado Social de Direito. São basicamente direito à </a:t>
            </a:r>
            <a:r>
              <a:rPr lang="pt-BR" sz="2800" b="1">
                <a:latin typeface="Arial" charset="0"/>
                <a:cs typeface="Arial" charset="0"/>
              </a:rPr>
              <a:t>educação, saúde, trabalho, lazer, segurança, previdência social, proteção à maternidade e à infância, assistência aos desamparados</a:t>
            </a:r>
            <a:r>
              <a:rPr lang="pt-BR" sz="2800">
                <a:latin typeface="Arial" charset="0"/>
                <a:cs typeface="Arial" charset="0"/>
              </a:rPr>
              <a:t>. Têm por finalidade a melhoria das condições de vida dos menos favorecidos, de forma que possa se concretizar a igualdade social que é um dos fundamentos do Estado Democrático brasileiro. Os direitos sociais estão elencados à partir do artigo 6º. </a:t>
            </a:r>
            <a:endParaRPr lang="pt-BR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33400" y="533400"/>
            <a:ext cx="8001000" cy="472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3200" b="1">
                <a:latin typeface="Arial" charset="0"/>
                <a:cs typeface="Arial" charset="0"/>
              </a:rPr>
              <a:t>Direitos de nacionalidade</a:t>
            </a:r>
          </a:p>
          <a:p>
            <a:pPr algn="just">
              <a:spcBef>
                <a:spcPct val="50000"/>
              </a:spcBef>
            </a:pPr>
            <a:r>
              <a:rPr lang="pt-BR" sz="3200">
                <a:latin typeface="Arial" charset="0"/>
                <a:cs typeface="Arial" charset="0"/>
              </a:rPr>
              <a:t>Nacionalidade "</a:t>
            </a:r>
            <a:r>
              <a:rPr lang="pt-BR" sz="3200" i="1">
                <a:latin typeface="Arial" charset="0"/>
                <a:cs typeface="Arial" charset="0"/>
              </a:rPr>
              <a:t>é o vínculo jurídico político que liga um indivíduo a um certo e determinado Estado, fazendo deste indivíduo um componente do povo, da dimensão pessoal deste Estado, capacitando-o a exigir sua proteção e sujeitando-o ao cumprimento de deveres impostos</a:t>
            </a:r>
            <a:r>
              <a:rPr lang="pt-BR" sz="3200">
                <a:latin typeface="Arial" charset="0"/>
                <a:cs typeface="Arial" charset="0"/>
              </a:rPr>
              <a:t>“.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62000" y="762000"/>
            <a:ext cx="7848600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3200" b="1">
                <a:latin typeface="Arial" charset="0"/>
                <a:cs typeface="Arial" charset="0"/>
              </a:rPr>
              <a:t>Direitos políticos</a:t>
            </a:r>
          </a:p>
          <a:p>
            <a:pPr>
              <a:spcBef>
                <a:spcPct val="50000"/>
              </a:spcBef>
            </a:pPr>
            <a:endParaRPr lang="pt-BR" sz="3200" b="1">
              <a:latin typeface="Arial" charset="0"/>
              <a:cs typeface="Arial" charset="0"/>
            </a:endParaRPr>
          </a:p>
          <a:p>
            <a:pPr algn="just">
              <a:spcBef>
                <a:spcPct val="50000"/>
              </a:spcBef>
            </a:pPr>
            <a:r>
              <a:rPr lang="pt-BR" sz="3200">
                <a:latin typeface="Arial" charset="0"/>
                <a:cs typeface="Arial" charset="0"/>
              </a:rPr>
              <a:t>São direitos públicos subjetivos que permitem ao indivíduo exercer sua cidadania participando de forma ativa nos negócios políticos do Estado. A constituição regulamenta os direitos políticos no artigo 14.</a:t>
            </a:r>
            <a:r>
              <a:rPr lang="pt-BR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33400" y="685800"/>
            <a:ext cx="8077200" cy="472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3200" b="1">
                <a:latin typeface="Arial" charset="0"/>
                <a:cs typeface="Arial" charset="0"/>
              </a:rPr>
              <a:t>Direitos relacionados à existência, organização e participação em partidos políticos</a:t>
            </a:r>
            <a:endParaRPr lang="pt-BR" sz="3200">
              <a:latin typeface="Arial" charset="0"/>
              <a:cs typeface="Arial" charset="0"/>
            </a:endParaRPr>
          </a:p>
          <a:p>
            <a:pPr algn="just">
              <a:spcBef>
                <a:spcPct val="50000"/>
              </a:spcBef>
            </a:pPr>
            <a:r>
              <a:rPr lang="pt-BR" sz="3200">
                <a:latin typeface="Arial" charset="0"/>
                <a:cs typeface="Arial" charset="0"/>
              </a:rPr>
              <a:t>Regulamentados no artigo 17, a constituição garante a autonomia e a plena liberdade dos partidos políticos como instrumentos necessários e importantes na preservação do Estado Democrático de Direito.</a:t>
            </a:r>
            <a:r>
              <a:rPr lang="pt-BR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381000" y="533400"/>
            <a:ext cx="83058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pt-BR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Qual a diferença entre direitos fundamentais e garantias fundamentais?</a:t>
            </a:r>
          </a:p>
          <a:p>
            <a:pPr>
              <a:spcBef>
                <a:spcPct val="50000"/>
              </a:spcBef>
              <a:defRPr/>
            </a:pPr>
            <a:endParaRPr lang="pt-BR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just">
              <a:spcBef>
                <a:spcPct val="50000"/>
              </a:spcBef>
              <a:defRPr/>
            </a:pPr>
            <a:r>
              <a:rPr lang="pt-BR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Direitos Fundamentais</a:t>
            </a:r>
            <a:r>
              <a:rPr lang="pt-BR">
                <a:latin typeface="Arial" charset="0"/>
                <a:cs typeface="Arial" charset="0"/>
              </a:rPr>
              <a:t> – possuem natureza declaratória, cujo objetivo consiste em RECONHECER, NO PLANO JURÍDICO, a existência de uma prerrogativa fundamental do cidadão.</a:t>
            </a:r>
          </a:p>
          <a:p>
            <a:pPr algn="just">
              <a:spcBef>
                <a:spcPct val="50000"/>
              </a:spcBef>
              <a:defRPr/>
            </a:pPr>
            <a:r>
              <a:rPr lang="pt-BR">
                <a:cs typeface="Times New Roman" pitchFamily="18" charset="0"/>
              </a:rPr>
              <a:t> </a:t>
            </a:r>
          </a:p>
          <a:p>
            <a:pPr algn="just">
              <a:spcBef>
                <a:spcPct val="50000"/>
              </a:spcBef>
              <a:defRPr/>
            </a:pPr>
            <a:r>
              <a:rPr lang="pt-BR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Garantias Fundamentais</a:t>
            </a:r>
            <a:r>
              <a:rPr lang="pt-BR">
                <a:latin typeface="Arial" charset="0"/>
                <a:cs typeface="Arial" charset="0"/>
              </a:rPr>
              <a:t> – possuem conteúdo ASSECURATÓRIO, cujo propósito consiste em FORNECER MECANISMOS OU INSTRUMENTOS, para a proteção, reparação ou reingresso em eventual Direito Fundamental violado. 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533400" y="1752600"/>
            <a:ext cx="8229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Cidadão</a:t>
            </a:r>
            <a:r>
              <a:rPr lang="pt-BR" sz="3600">
                <a:cs typeface="Times New Roman" pitchFamily="18" charset="0"/>
              </a:rPr>
              <a:t> é toda pessoa que sabe da existência desses direitos e os exige, participando ativamente da vida de seu bairro, de sua cidade e de seu país</a:t>
            </a:r>
            <a:r>
              <a:rPr lang="pt-BR" sz="1200">
                <a:cs typeface="Times New Roman" pitchFamily="18" charset="0"/>
              </a:rPr>
              <a:t>.</a:t>
            </a:r>
          </a:p>
          <a:p>
            <a:pPr eaLnBrk="0" hangingPunct="0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85800" y="1219200"/>
            <a:ext cx="76962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3200">
                <a:cs typeface="Times New Roman" pitchFamily="18" charset="0"/>
              </a:rPr>
              <a:t>Essa </a:t>
            </a:r>
            <a:r>
              <a:rPr lang="pt-BR" sz="3200" b="1">
                <a:solidFill>
                  <a:srgbClr val="FF0000"/>
                </a:solidFill>
                <a:cs typeface="Times New Roman" pitchFamily="18" charset="0"/>
              </a:rPr>
              <a:t>participação</a:t>
            </a:r>
            <a:r>
              <a:rPr lang="pt-BR" sz="3200">
                <a:cs typeface="Times New Roman" pitchFamily="18" charset="0"/>
              </a:rPr>
              <a:t> ocorre no dia-a-dia de cada pessoa quando ela, por exemplo, reclama do mau atendimento em repartições públicas, quando denúncia a má aplicação de recurso público, quando vota, quando participa de reuniões de sua associação de bairro, quando integra uma organização social e assim por diante.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762000" y="990600"/>
            <a:ext cx="7848600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Lembrete:</a:t>
            </a:r>
          </a:p>
          <a:p>
            <a:pPr>
              <a:spcBef>
                <a:spcPct val="50000"/>
              </a:spcBef>
              <a:defRPr/>
            </a:pPr>
            <a:endParaRPr lang="pt-BR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sz="3600">
                <a:solidFill>
                  <a:srgbClr val="FF3300"/>
                </a:solidFill>
              </a:rPr>
              <a:t>“O CASTIGO DOS BONS QUE NÃO FAZEM POLÍTICA É SEREM GOVERNADOS PELOS MAUS.” (Platão</a:t>
            </a:r>
            <a:r>
              <a:rPr lang="pt-BR" sz="2800">
                <a:solidFill>
                  <a:srgbClr val="FF3300"/>
                </a:solidFill>
              </a:rPr>
              <a:t>)</a:t>
            </a:r>
          </a:p>
          <a:p>
            <a:pPr>
              <a:spcBef>
                <a:spcPct val="50000"/>
              </a:spcBef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500306"/>
            <a:ext cx="9144000" cy="107157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tx1"/>
                </a:solidFill>
              </a:rPr>
              <a:t>BOA TARDE!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/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BOA NOITE!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500034" y="785794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Nuvem 13"/>
          <p:cNvSpPr/>
          <p:nvPr/>
        </p:nvSpPr>
        <p:spPr>
          <a:xfrm>
            <a:off x="714348" y="5357826"/>
            <a:ext cx="8215370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Calibri"/>
              </a:rPr>
              <a:t>NOTA BIM = ∑ (NOTA PROVA + NOTA ATIV. AVALIATIVA)</a:t>
            </a:r>
          </a:p>
          <a:p>
            <a:pPr algn="ctr"/>
            <a:r>
              <a:rPr lang="pt-BR" dirty="0" smtClean="0">
                <a:latin typeface="Calibri"/>
              </a:rPr>
              <a:t>____________________________________________</a:t>
            </a:r>
          </a:p>
          <a:p>
            <a:pPr algn="ctr"/>
            <a:r>
              <a:rPr lang="pt-BR" dirty="0" smtClean="0">
                <a:latin typeface="Calibri"/>
              </a:rPr>
              <a:t>2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ço Reservado para Data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A48AD6A-7173-4E75-AD08-FF1CAF0D9518}" type="datetime1">
              <a:rPr lang="pt-BR" smtClean="0"/>
              <a:pPr/>
              <a:t>27/7/2012</a:t>
            </a:fld>
            <a:endParaRPr lang="pt-BR" altLang="en-US" smtClean="0"/>
          </a:p>
        </p:txBody>
      </p:sp>
      <p:sp>
        <p:nvSpPr>
          <p:cNvPr id="290830" name="Rectangle 1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pt-BR" dirty="0" smtClean="0"/>
              <a:t>DIREITOS HUMANOS: o que é isso?</a:t>
            </a:r>
          </a:p>
        </p:txBody>
      </p:sp>
      <p:sp>
        <p:nvSpPr>
          <p:cNvPr id="290831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Proteção de bandidos?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Esse pessoal que vive atrapalhando a Polícia?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Só existe para os pobres?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29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29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2908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2908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2908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2908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30" grpId="0" autoUpdateAnimBg="0"/>
      <p:bldP spid="29083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ço Reservado para Data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FB038D3-E506-45C4-8AB6-CF74CD12F7B6}" type="datetime1">
              <a:rPr lang="pt-BR" smtClean="0"/>
              <a:pPr/>
              <a:t>27/7/2012</a:t>
            </a:fld>
            <a:endParaRPr lang="pt-BR" altLang="en-US" smtClean="0"/>
          </a:p>
        </p:txBody>
      </p:sp>
      <p:sp>
        <p:nvSpPr>
          <p:cNvPr id="344086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t-BR" dirty="0" smtClean="0"/>
              <a:t>Qual a sua Definição?</a:t>
            </a:r>
          </a:p>
        </p:txBody>
      </p:sp>
      <p:sp>
        <p:nvSpPr>
          <p:cNvPr id="344087" name="Rectangle 2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É o respeito à pessoa humana, não importa quem ela seja?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É a defesa da Vida, do Meio Ambiente, do ser humano?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É a garantia da dignidade humana?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É o respeito mínimo a toda humanidade?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4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4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44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344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3440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3440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440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3440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440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440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86" grpId="0" autoUpdateAnimBg="0"/>
      <p:bldP spid="34408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ço Reservado para Data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E36D703-9FD4-4C69-B255-16BF8549C140}" type="datetime1">
              <a:rPr lang="pt-BR" smtClean="0"/>
              <a:pPr/>
              <a:t>27/7/2012</a:t>
            </a:fld>
            <a:endParaRPr lang="pt-BR" altLang="en-US" smtClean="0"/>
          </a:p>
        </p:txBody>
      </p:sp>
      <p:sp>
        <p:nvSpPr>
          <p:cNvPr id="360469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t-BR" dirty="0" smtClean="0"/>
              <a:t>O que diz a lei:</a:t>
            </a:r>
          </a:p>
        </p:txBody>
      </p:sp>
      <p:sp>
        <p:nvSpPr>
          <p:cNvPr id="360470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214282" y="1600200"/>
            <a:ext cx="8243918" cy="4191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Todos os homens nascem livres e iguais em dignidade. São dotados de razão e consciência e devem agir em relação uns aos outros com espírito de fraternidade.           </a:t>
            </a:r>
            <a:r>
              <a:rPr lang="pt-BR" sz="1800" dirty="0" smtClean="0">
                <a:solidFill>
                  <a:schemeClr val="folHlink"/>
                </a:solidFill>
              </a:rPr>
              <a:t>(Art. 1º da Declaração Universal dos Direitos Humanos)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Todo o homem tem o direito de ser em todos os lugares, reconhecido como pessoa perante a lei.   							   </a:t>
            </a:r>
            <a:r>
              <a:rPr lang="pt-BR" sz="1800" dirty="0" smtClean="0">
                <a:solidFill>
                  <a:schemeClr val="folHlink"/>
                </a:solidFill>
              </a:rPr>
              <a:t>(Art. 6º da Declaração Universal dos Direitos Humanos)</a:t>
            </a:r>
          </a:p>
          <a:p>
            <a:pPr lvl="1" eaLnBrk="1" hangingPunct="1">
              <a:lnSpc>
                <a:spcPct val="90000"/>
              </a:lnSpc>
            </a:pPr>
            <a:endParaRPr lang="pt-BR" sz="2200" dirty="0" smtClean="0"/>
          </a:p>
          <a:p>
            <a:pPr lvl="2" eaLnBrk="1" hangingPunct="1">
              <a:lnSpc>
                <a:spcPct val="85000"/>
              </a:lnSpc>
            </a:pPr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0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60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60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69" grpId="0" autoUpdateAnimBg="0"/>
      <p:bldP spid="360470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685800" y="381000"/>
            <a:ext cx="792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3600" b="1" i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O que são os direitos fundamentais?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343400" y="1219200"/>
            <a:ext cx="45720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3200">
                <a:latin typeface="Arial Narrow" pitchFamily="34" charset="0"/>
              </a:rPr>
              <a:t>Conjunto de direitos e garantias do ser humano que tem por finalidade básica o respeito a sua </a:t>
            </a:r>
            <a:r>
              <a:rPr lang="pt-BR" sz="3200" b="1">
                <a:solidFill>
                  <a:srgbClr val="FF0000"/>
                </a:solidFill>
                <a:latin typeface="Arial Narrow" pitchFamily="34" charset="0"/>
              </a:rPr>
              <a:t>dignidade</a:t>
            </a:r>
            <a:r>
              <a:rPr lang="pt-BR" sz="3200">
                <a:latin typeface="Arial Narrow" pitchFamily="34" charset="0"/>
              </a:rPr>
              <a:t>, por meio de sua proteção contra o abuso do poder do Estado e o estabelecimento de </a:t>
            </a:r>
            <a:r>
              <a:rPr lang="pt-BR" sz="3200" b="1">
                <a:solidFill>
                  <a:srgbClr val="FF0000"/>
                </a:solidFill>
                <a:latin typeface="Arial Narrow" pitchFamily="34" charset="0"/>
              </a:rPr>
              <a:t>condições mínimas de vida</a:t>
            </a:r>
            <a:r>
              <a:rPr lang="pt-BR" sz="3200">
                <a:latin typeface="Arial Narrow" pitchFamily="34" charset="0"/>
              </a:rPr>
              <a:t> e desenvolvimento da personalidade humana.</a:t>
            </a:r>
            <a:endParaRPr lang="pt-BR"/>
          </a:p>
        </p:txBody>
      </p:sp>
      <p:pic>
        <p:nvPicPr>
          <p:cNvPr id="5124" name="Picture 4" descr="rac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447800"/>
            <a:ext cx="41910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2000" y="609600"/>
            <a:ext cx="75438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b="1">
                <a:latin typeface="Verdana" pitchFamily="34" charset="0"/>
                <a:cs typeface="Times New Roman" pitchFamily="18" charset="0"/>
              </a:rPr>
              <a:t>Você é um cidadão: Sujeito dos Direitos Fundamentais</a:t>
            </a:r>
            <a:endParaRPr lang="pt-BR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pt-BR">
                <a:latin typeface="Arial" charset="0"/>
                <a:cs typeface="Times New Roman" pitchFamily="18" charset="0"/>
              </a:rPr>
              <a:t>Direitos humanos?</a:t>
            </a:r>
          </a:p>
          <a:p>
            <a:pPr algn="ctr">
              <a:spcBef>
                <a:spcPct val="50000"/>
              </a:spcBef>
            </a:pPr>
            <a:r>
              <a:rPr lang="pt-BR">
                <a:latin typeface="Arial" charset="0"/>
                <a:cs typeface="Times New Roman" pitchFamily="18" charset="0"/>
              </a:rPr>
              <a:t>Direitos do homem?</a:t>
            </a:r>
          </a:p>
          <a:p>
            <a:pPr algn="ctr">
              <a:spcBef>
                <a:spcPct val="50000"/>
              </a:spcBef>
            </a:pPr>
            <a:r>
              <a:rPr lang="pt-BR">
                <a:latin typeface="Arial" charset="0"/>
                <a:cs typeface="Times New Roman" pitchFamily="18" charset="0"/>
              </a:rPr>
              <a:t>Direitos fundamentais? </a:t>
            </a:r>
          </a:p>
          <a:p>
            <a:pPr algn="just">
              <a:spcBef>
                <a:spcPct val="50000"/>
              </a:spcBef>
            </a:pPr>
            <a:endParaRPr lang="pt-BR">
              <a:latin typeface="Arial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pt-BR">
                <a:latin typeface="Arial" charset="0"/>
                <a:cs typeface="Times New Roman" pitchFamily="18" charset="0"/>
              </a:rPr>
              <a:t>Todas essas denominações querem dizer a mesma coisa: conjunto de direitos políticos, civis, sociais, econômicos e culturais garantidos pelo Estado a todos os cidadãos. </a:t>
            </a:r>
          </a:p>
          <a:p>
            <a:pPr>
              <a:spcBef>
                <a:spcPct val="50000"/>
              </a:spcBef>
            </a:pPr>
            <a:endParaRPr lang="pt-BR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1888</TotalTime>
  <Words>1976</Words>
  <Application>Microsoft Office PowerPoint</Application>
  <PresentationFormat>Apresentação na tela (4:3)</PresentationFormat>
  <Paragraphs>240</Paragraphs>
  <Slides>38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38</vt:i4>
      </vt:variant>
    </vt:vector>
  </HeadingPairs>
  <TitlesOfParts>
    <vt:vector size="40" baseType="lpstr">
      <vt:lpstr>Concurso</vt:lpstr>
      <vt:lpstr>CorelDRAW</vt:lpstr>
      <vt:lpstr>Disciplina: Direitos Humanos</vt:lpstr>
      <vt:lpstr>APRESENTAÇÃO</vt:lpstr>
      <vt:lpstr>Slide 3</vt:lpstr>
      <vt:lpstr>Slide 4</vt:lpstr>
      <vt:lpstr>DIREITOS HUMANOS: o que é isso?</vt:lpstr>
      <vt:lpstr>Qual a sua Definição?</vt:lpstr>
      <vt:lpstr>O que diz a lei: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262</cp:revision>
  <dcterms:created xsi:type="dcterms:W3CDTF">2011-02-08T02:22:21Z</dcterms:created>
  <dcterms:modified xsi:type="dcterms:W3CDTF">2012-07-27T17:11:15Z</dcterms:modified>
</cp:coreProperties>
</file>