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rawings/legacyDiagramText27.bin" ContentType="application/vnd.ms-office.legacyDiagramText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drawings/legacyDiagramText16.bin" ContentType="application/vnd.ms-office.legacyDiagramTex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rawings/legacyDiagramText8.bin" ContentType="application/vnd.ms-office.legacyDiagramText"/>
  <Override PartName="/ppt/drawings/legacyDiagramText23.bin" ContentType="application/vnd.ms-office.legacyDiagramText"/>
  <Override PartName="/ppt/drawings/legacyDiagramText12.bin" ContentType="application/vnd.ms-office.legacyDiagramText"/>
  <Override PartName="/ppt/drawings/legacyDiagramText30.bin" ContentType="application/vnd.ms-office.legacyDiagramText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diagrams/layout1.xml" ContentType="application/vnd.openxmlformats-officedocument.drawingml.diagramLayout+xml"/>
  <Override PartName="/ppt/drawings/legacyDiagramText4.bin" ContentType="application/vnd.ms-office.legacyDiagramText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drawings/legacyDiagramText17.bin" ContentType="application/vnd.ms-office.legacyDiagramText"/>
  <Override PartName="/ppt/drawings/legacyDiagramText28.bin" ContentType="application/vnd.ms-office.legacyDiagramText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drawings/legacyDiagramText9.bin" ContentType="application/vnd.ms-office.legacyDiagramText"/>
  <Override PartName="/ppt/drawings/legacyDiagramText13.bin" ContentType="application/vnd.ms-office.legacyDiagramText"/>
  <Override PartName="/ppt/drawings/legacyDiagramText24.bin" ContentType="application/vnd.ms-office.legacyDiagramText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rawings/legacyDiagramText20.bin" ContentType="application/vnd.ms-office.legacyDiagramText"/>
  <Override PartName="/ppt/drawings/legacyDiagramText31.bin" ContentType="application/vnd.ms-office.legacyDiagramText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drawings/legacyDiagramText5.bin" ContentType="application/vnd.ms-office.legacyDiagramText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drawings/legacyDiagramText1.bin" ContentType="application/vnd.ms-office.legacyDiagramText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drawings/legacyDiagramText29.bin" ContentType="application/vnd.ms-office.legacyDiagramText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theme/themeOverride3.xml" ContentType="application/vnd.openxmlformats-officedocument.themeOverride+xml"/>
  <Default Extension="wmf" ContentType="image/x-wmf"/>
  <Override PartName="/ppt/drawings/legacyDiagramText18.bin" ContentType="application/vnd.ms-office.legacyDiagramText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drawings/legacyDiagramText25.bin" ContentType="application/vnd.ms-office.legacyDiagramText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rawings/legacyDiagramText14.bin" ContentType="application/vnd.ms-office.legacyDiagramText"/>
  <Override PartName="/ppt/drawings/legacyDiagramText6.bin" ContentType="application/vnd.ms-office.legacyDiagramText"/>
  <Override PartName="/ppt/drawings/legacyDiagramText21.bin" ContentType="application/vnd.ms-office.legacyDiagramText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drawings/legacyDiagramText10.bin" ContentType="application/vnd.ms-office.legacyDiagramText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drawings/legacyDiagramText2.bin" ContentType="application/vnd.ms-office.legacyDiagramText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legacyDiagramText19.bin" ContentType="application/vnd.ms-office.legacyDiagramText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theme/themeOverride4.xml" ContentType="application/vnd.openxmlformats-officedocument.themeOverride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rawings/legacyDiagramText15.bin" ContentType="application/vnd.ms-office.legacyDiagramText"/>
  <Override PartName="/ppt/drawings/legacyDiagramText26.bin" ContentType="application/vnd.ms-office.legacyDiagramText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rawings/legacyDiagramText7.bin" ContentType="application/vnd.ms-office.legacyDiagramText"/>
  <Override PartName="/ppt/drawings/legacyDiagramText11.bin" ContentType="application/vnd.ms-office.legacyDiagramText"/>
  <Override PartName="/ppt/drawings/legacyDiagramText22.bin" ContentType="application/vnd.ms-office.legacyDiagramText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legacyDocTextInfo.bin" ContentType="application/vnd.ms-office.legacyDocTextInfo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diagrams/data1.xml" ContentType="application/vnd.openxmlformats-officedocument.drawingml.diagramData+xml"/>
  <Override PartName="/ppt/drawings/legacyDiagramText3.bin" ContentType="application/vnd.ms-office.legacyDiagramText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5"/>
  </p:notesMasterIdLst>
  <p:sldIdLst>
    <p:sldId id="256" r:id="rId2"/>
    <p:sldId id="303" r:id="rId3"/>
    <p:sldId id="304" r:id="rId4"/>
    <p:sldId id="305" r:id="rId5"/>
    <p:sldId id="306" r:id="rId6"/>
    <p:sldId id="307" r:id="rId7"/>
    <p:sldId id="323" r:id="rId8"/>
    <p:sldId id="324" r:id="rId9"/>
    <p:sldId id="325" r:id="rId10"/>
    <p:sldId id="326" r:id="rId11"/>
    <p:sldId id="327" r:id="rId12"/>
    <p:sldId id="308" r:id="rId13"/>
    <p:sldId id="309" r:id="rId14"/>
    <p:sldId id="310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299" r:id="rId23"/>
    <p:sldId id="328" r:id="rId24"/>
    <p:sldId id="329" r:id="rId25"/>
    <p:sldId id="330" r:id="rId26"/>
    <p:sldId id="331" r:id="rId27"/>
    <p:sldId id="332" r:id="rId28"/>
    <p:sldId id="300" r:id="rId29"/>
    <p:sldId id="301" r:id="rId30"/>
    <p:sldId id="333" r:id="rId31"/>
    <p:sldId id="342" r:id="rId32"/>
    <p:sldId id="345" r:id="rId33"/>
    <p:sldId id="343" r:id="rId34"/>
    <p:sldId id="344" r:id="rId35"/>
    <p:sldId id="341" r:id="rId36"/>
    <p:sldId id="334" r:id="rId37"/>
    <p:sldId id="359" r:id="rId38"/>
    <p:sldId id="360" r:id="rId39"/>
    <p:sldId id="362" r:id="rId40"/>
    <p:sldId id="361" r:id="rId41"/>
    <p:sldId id="363" r:id="rId42"/>
    <p:sldId id="346" r:id="rId43"/>
    <p:sldId id="347" r:id="rId44"/>
    <p:sldId id="348" r:id="rId45"/>
    <p:sldId id="350" r:id="rId46"/>
    <p:sldId id="351" r:id="rId47"/>
    <p:sldId id="352" r:id="rId48"/>
    <p:sldId id="353" r:id="rId49"/>
    <p:sldId id="354" r:id="rId50"/>
    <p:sldId id="355" r:id="rId51"/>
    <p:sldId id="356" r:id="rId52"/>
    <p:sldId id="357" r:id="rId53"/>
    <p:sldId id="431" r:id="rId54"/>
    <p:sldId id="358" r:id="rId55"/>
    <p:sldId id="337" r:id="rId56"/>
    <p:sldId id="392" r:id="rId57"/>
    <p:sldId id="393" r:id="rId58"/>
    <p:sldId id="394" r:id="rId59"/>
    <p:sldId id="395" r:id="rId60"/>
    <p:sldId id="396" r:id="rId61"/>
    <p:sldId id="414" r:id="rId62"/>
    <p:sldId id="398" r:id="rId63"/>
    <p:sldId id="399" r:id="rId64"/>
    <p:sldId id="400" r:id="rId65"/>
    <p:sldId id="401" r:id="rId66"/>
    <p:sldId id="402" r:id="rId67"/>
    <p:sldId id="403" r:id="rId68"/>
    <p:sldId id="404" r:id="rId69"/>
    <p:sldId id="405" r:id="rId70"/>
    <p:sldId id="406" r:id="rId71"/>
    <p:sldId id="407" r:id="rId72"/>
    <p:sldId id="408" r:id="rId73"/>
    <p:sldId id="409" r:id="rId74"/>
    <p:sldId id="410" r:id="rId75"/>
    <p:sldId id="411" r:id="rId76"/>
    <p:sldId id="415" r:id="rId77"/>
    <p:sldId id="416" r:id="rId78"/>
    <p:sldId id="417" r:id="rId79"/>
    <p:sldId id="418" r:id="rId80"/>
    <p:sldId id="420" r:id="rId81"/>
    <p:sldId id="421" r:id="rId82"/>
    <p:sldId id="364" r:id="rId83"/>
    <p:sldId id="365" r:id="rId84"/>
    <p:sldId id="366" r:id="rId85"/>
    <p:sldId id="367" r:id="rId86"/>
    <p:sldId id="369" r:id="rId87"/>
    <p:sldId id="370" r:id="rId88"/>
    <p:sldId id="371" r:id="rId89"/>
    <p:sldId id="372" r:id="rId90"/>
    <p:sldId id="373" r:id="rId91"/>
    <p:sldId id="374" r:id="rId92"/>
    <p:sldId id="375" r:id="rId93"/>
    <p:sldId id="376" r:id="rId94"/>
    <p:sldId id="377" r:id="rId95"/>
    <p:sldId id="378" r:id="rId96"/>
    <p:sldId id="379" r:id="rId97"/>
    <p:sldId id="380" r:id="rId98"/>
    <p:sldId id="381" r:id="rId99"/>
    <p:sldId id="382" r:id="rId100"/>
    <p:sldId id="383" r:id="rId101"/>
    <p:sldId id="384" r:id="rId102"/>
    <p:sldId id="385" r:id="rId103"/>
    <p:sldId id="386" r:id="rId104"/>
    <p:sldId id="387" r:id="rId105"/>
    <p:sldId id="388" r:id="rId106"/>
    <p:sldId id="389" r:id="rId107"/>
    <p:sldId id="390" r:id="rId108"/>
    <p:sldId id="391" r:id="rId109"/>
    <p:sldId id="412" r:id="rId110"/>
    <p:sldId id="413" r:id="rId111"/>
    <p:sldId id="422" r:id="rId112"/>
    <p:sldId id="423" r:id="rId113"/>
    <p:sldId id="425" r:id="rId114"/>
    <p:sldId id="426" r:id="rId115"/>
    <p:sldId id="424" r:id="rId116"/>
    <p:sldId id="285" r:id="rId117"/>
    <p:sldId id="427" r:id="rId118"/>
    <p:sldId id="428" r:id="rId119"/>
    <p:sldId id="429" r:id="rId120"/>
    <p:sldId id="430" r:id="rId121"/>
    <p:sldId id="432" r:id="rId122"/>
    <p:sldId id="433" r:id="rId123"/>
    <p:sldId id="434" r:id="rId124"/>
  </p:sldIdLst>
  <p:sldSz cx="9144000" cy="6858000" type="screen4x3"/>
  <p:notesSz cx="6705600" cy="99822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28" autoAdjust="0"/>
    <p:restoredTop sz="94681" autoAdjust="0"/>
  </p:normalViewPr>
  <p:slideViewPr>
    <p:cSldViewPr>
      <p:cViewPr varScale="1">
        <p:scale>
          <a:sx n="82" d="100"/>
          <a:sy n="82" d="100"/>
        </p:scale>
        <p:origin x="-1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739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microsoft.com/office/2006/relationships/legacyDocTextInfo" Target="legacyDocTextInfo.bin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A7FE57-54CB-43DE-93A3-8ADDDAB6249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7D60318A-8F1A-4A38-8734-61546F569349}">
      <dgm:prSet phldrT="[Texto]"/>
      <dgm:spPr/>
      <dgm:t>
        <a:bodyPr/>
        <a:lstStyle/>
        <a:p>
          <a:r>
            <a:rPr lang="pt-BR" dirty="0" smtClean="0"/>
            <a:t>SNUC</a:t>
          </a:r>
          <a:endParaRPr lang="pt-BR" dirty="0"/>
        </a:p>
      </dgm:t>
    </dgm:pt>
    <dgm:pt modelId="{FB07C6C8-1F5D-4699-A097-D6B340990C92}" type="parTrans" cxnId="{3E3692BD-3926-4417-9C94-BC913D056FFE}">
      <dgm:prSet/>
      <dgm:spPr/>
      <dgm:t>
        <a:bodyPr/>
        <a:lstStyle/>
        <a:p>
          <a:endParaRPr lang="pt-BR"/>
        </a:p>
      </dgm:t>
    </dgm:pt>
    <dgm:pt modelId="{7DD8D262-1B64-4963-8005-0BD53943DE76}" type="sibTrans" cxnId="{3E3692BD-3926-4417-9C94-BC913D056FFE}">
      <dgm:prSet/>
      <dgm:spPr/>
      <dgm:t>
        <a:bodyPr/>
        <a:lstStyle/>
        <a:p>
          <a:endParaRPr lang="pt-BR"/>
        </a:p>
      </dgm:t>
    </dgm:pt>
    <dgm:pt modelId="{75C87721-0A3B-4165-BE4F-02C6852BD071}">
      <dgm:prSet phldrT="[Texto]"/>
      <dgm:spPr/>
      <dgm:t>
        <a:bodyPr/>
        <a:lstStyle/>
        <a:p>
          <a:pPr rtl="0"/>
          <a:r>
            <a:rPr kumimoji="0" lang="pt-BR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Unidade de</a:t>
          </a:r>
        </a:p>
        <a:p>
          <a:pPr rtl="0"/>
          <a:r>
            <a:rPr kumimoji="0" lang="pt-BR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Proteção Integral</a:t>
          </a:r>
        </a:p>
        <a:p>
          <a:pPr rtl="0"/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O </a:t>
          </a:r>
          <a:r>
            <a:rPr lang="pt-BR" u="sng" dirty="0" smtClean="0">
              <a:effectLst>
                <a:outerShdw blurRad="38100" dist="38100" dir="2700000" algn="tl">
                  <a:srgbClr val="000000"/>
                </a:outerShdw>
              </a:effectLst>
            </a:rPr>
            <a:t>objetivo</a:t>
          </a:r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 é </a:t>
          </a:r>
          <a:r>
            <a:rPr lang="pt-BR" u="sng" dirty="0" smtClean="0">
              <a:effectLst>
                <a:outerShdw blurRad="38100" dist="38100" dir="2700000" algn="tl">
                  <a:srgbClr val="000000"/>
                </a:outerShdw>
              </a:effectLst>
            </a:rPr>
            <a:t>preservar</a:t>
          </a:r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 a natureza, sendo </a:t>
          </a:r>
          <a:r>
            <a:rPr lang="pt-BR" u="sng" dirty="0" smtClean="0">
              <a:effectLst>
                <a:outerShdw blurRad="38100" dist="38100" dir="2700000" algn="tl">
                  <a:srgbClr val="000000"/>
                </a:outerShdw>
              </a:effectLst>
            </a:rPr>
            <a:t>admitido</a:t>
          </a:r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 apenas o </a:t>
          </a:r>
          <a:r>
            <a:rPr lang="pt-BR" u="sng" dirty="0" smtClean="0">
              <a:effectLst>
                <a:outerShdw blurRad="38100" dist="38100" dir="2700000" algn="tl">
                  <a:srgbClr val="000000"/>
                </a:outerShdw>
              </a:effectLst>
            </a:rPr>
            <a:t>uso indireto dos seus recursos naturais</a:t>
          </a:r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, com exceção dos casos previstos nesta Lei</a:t>
          </a:r>
          <a:endParaRPr lang="pt-BR" dirty="0"/>
        </a:p>
      </dgm:t>
    </dgm:pt>
    <dgm:pt modelId="{29BC184F-3357-4DAC-83CE-97C5C57DD7C3}" type="parTrans" cxnId="{2045FE84-4777-440A-A20D-088269FB98B2}">
      <dgm:prSet/>
      <dgm:spPr/>
      <dgm:t>
        <a:bodyPr/>
        <a:lstStyle/>
        <a:p>
          <a:endParaRPr lang="pt-BR"/>
        </a:p>
      </dgm:t>
    </dgm:pt>
    <dgm:pt modelId="{A527C9B1-B690-4C92-85F6-7944FFFAEB37}" type="sibTrans" cxnId="{2045FE84-4777-440A-A20D-088269FB98B2}">
      <dgm:prSet/>
      <dgm:spPr/>
      <dgm:t>
        <a:bodyPr/>
        <a:lstStyle/>
        <a:p>
          <a:endParaRPr lang="pt-BR"/>
        </a:p>
      </dgm:t>
    </dgm:pt>
    <dgm:pt modelId="{EF5AF759-FF0C-45FA-9798-F3B8DEDB1332}">
      <dgm:prSet phldrT="[Texto]"/>
      <dgm:spPr/>
      <dgm:t>
        <a:bodyPr/>
        <a:lstStyle/>
        <a:p>
          <a:pPr rtl="0"/>
          <a:r>
            <a:rPr kumimoji="0" lang="pt-BR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Unidade de</a:t>
          </a:r>
        </a:p>
        <a:p>
          <a:pPr rtl="0"/>
          <a:r>
            <a:rPr kumimoji="0" lang="pt-BR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Desenvolvimento Sustentável</a:t>
          </a:r>
        </a:p>
        <a:p>
          <a:pPr rtl="0"/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O </a:t>
          </a:r>
          <a:r>
            <a:rPr lang="pt-BR" u="sng" dirty="0" smtClean="0">
              <a:effectLst>
                <a:outerShdw blurRad="38100" dist="38100" dir="2700000" algn="tl">
                  <a:srgbClr val="000000"/>
                </a:outerShdw>
              </a:effectLst>
            </a:rPr>
            <a:t>objetivo</a:t>
          </a:r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 é </a:t>
          </a:r>
          <a:r>
            <a:rPr lang="pt-BR" u="sng" dirty="0" smtClean="0">
              <a:effectLst>
                <a:outerShdw blurRad="38100" dist="38100" dir="2700000" algn="tl">
                  <a:srgbClr val="000000"/>
                </a:outerShdw>
              </a:effectLst>
            </a:rPr>
            <a:t>compatibilizar</a:t>
          </a:r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 a </a:t>
          </a:r>
          <a:r>
            <a:rPr lang="pt-BR" u="sng" dirty="0" smtClean="0">
              <a:effectLst>
                <a:outerShdw blurRad="38100" dist="38100" dir="2700000" algn="tl">
                  <a:srgbClr val="000000"/>
                </a:outerShdw>
              </a:effectLst>
            </a:rPr>
            <a:t>conservação</a:t>
          </a:r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 da natureza </a:t>
          </a:r>
          <a:r>
            <a:rPr lang="pt-BR" u="sng" dirty="0" smtClean="0">
              <a:effectLst>
                <a:outerShdw blurRad="38100" dist="38100" dir="2700000" algn="tl">
                  <a:srgbClr val="000000"/>
                </a:outerShdw>
              </a:effectLst>
            </a:rPr>
            <a:t>com o uso sustentável</a:t>
          </a:r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 de parcela dos seus </a:t>
          </a:r>
          <a:r>
            <a:rPr lang="pt-BR" u="sng" dirty="0" smtClean="0">
              <a:effectLst>
                <a:outerShdw blurRad="38100" dist="38100" dir="2700000" algn="tl">
                  <a:srgbClr val="000000"/>
                </a:outerShdw>
              </a:effectLst>
            </a:rPr>
            <a:t>recursos naturais</a:t>
          </a:r>
          <a:r>
            <a:rPr lang="pt-BR" dirty="0" smtClean="0">
              <a:effectLst>
                <a:outerShdw blurRad="38100" dist="38100" dir="2700000" algn="tl">
                  <a:srgbClr val="000000"/>
                </a:outerShdw>
              </a:effectLst>
            </a:rPr>
            <a:t>.</a:t>
          </a:r>
          <a:endParaRPr lang="pt-BR" dirty="0"/>
        </a:p>
      </dgm:t>
    </dgm:pt>
    <dgm:pt modelId="{882E5353-2553-4DED-B013-1913A6CA2BED}" type="parTrans" cxnId="{9D907129-B596-492B-A44A-ED8B2C382D84}">
      <dgm:prSet/>
      <dgm:spPr/>
      <dgm:t>
        <a:bodyPr/>
        <a:lstStyle/>
        <a:p>
          <a:endParaRPr lang="pt-BR"/>
        </a:p>
      </dgm:t>
    </dgm:pt>
    <dgm:pt modelId="{5F298A7B-BDD5-44B0-AA57-EF6174EB5AAC}" type="sibTrans" cxnId="{9D907129-B596-492B-A44A-ED8B2C382D84}">
      <dgm:prSet/>
      <dgm:spPr/>
      <dgm:t>
        <a:bodyPr/>
        <a:lstStyle/>
        <a:p>
          <a:endParaRPr lang="pt-BR"/>
        </a:p>
      </dgm:t>
    </dgm:pt>
    <dgm:pt modelId="{489E67BF-EF2D-40B5-B88F-8AB00CEF42EC}" type="pres">
      <dgm:prSet presAssocID="{87A7FE57-54CB-43DE-93A3-8ADDDAB6249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177D4155-9B3B-4624-88F1-D54A2C046005}" type="pres">
      <dgm:prSet presAssocID="{7D60318A-8F1A-4A38-8734-61546F569349}" presName="hierRoot1" presStyleCnt="0">
        <dgm:presLayoutVars>
          <dgm:hierBranch val="init"/>
        </dgm:presLayoutVars>
      </dgm:prSet>
      <dgm:spPr/>
    </dgm:pt>
    <dgm:pt modelId="{DB12EDC4-C951-470F-BEFA-441A2FFD832F}" type="pres">
      <dgm:prSet presAssocID="{7D60318A-8F1A-4A38-8734-61546F569349}" presName="rootComposite1" presStyleCnt="0"/>
      <dgm:spPr/>
    </dgm:pt>
    <dgm:pt modelId="{4F6F9A36-DDF5-4AD7-ABF4-92CD5C2FEC0A}" type="pres">
      <dgm:prSet presAssocID="{7D60318A-8F1A-4A38-8734-61546F56934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7E0508DE-CB3E-4BE5-A3C4-408412BE5A24}" type="pres">
      <dgm:prSet presAssocID="{7D60318A-8F1A-4A38-8734-61546F569349}" presName="rootConnector1" presStyleLbl="node1" presStyleIdx="0" presStyleCnt="0"/>
      <dgm:spPr/>
      <dgm:t>
        <a:bodyPr/>
        <a:lstStyle/>
        <a:p>
          <a:endParaRPr lang="pt-BR"/>
        </a:p>
      </dgm:t>
    </dgm:pt>
    <dgm:pt modelId="{B8905D47-F69A-4331-BB61-CF012F1418BE}" type="pres">
      <dgm:prSet presAssocID="{7D60318A-8F1A-4A38-8734-61546F569349}" presName="hierChild2" presStyleCnt="0"/>
      <dgm:spPr/>
    </dgm:pt>
    <dgm:pt modelId="{5117AB40-BF3B-4FC2-A834-71C116990D25}" type="pres">
      <dgm:prSet presAssocID="{29BC184F-3357-4DAC-83CE-97C5C57DD7C3}" presName="Name37" presStyleLbl="parChTrans1D2" presStyleIdx="0" presStyleCnt="2"/>
      <dgm:spPr/>
      <dgm:t>
        <a:bodyPr/>
        <a:lstStyle/>
        <a:p>
          <a:endParaRPr lang="pt-BR"/>
        </a:p>
      </dgm:t>
    </dgm:pt>
    <dgm:pt modelId="{998202FD-0580-4E84-AA6D-070600DB132A}" type="pres">
      <dgm:prSet presAssocID="{75C87721-0A3B-4165-BE4F-02C6852BD071}" presName="hierRoot2" presStyleCnt="0">
        <dgm:presLayoutVars>
          <dgm:hierBranch val="init"/>
        </dgm:presLayoutVars>
      </dgm:prSet>
      <dgm:spPr/>
    </dgm:pt>
    <dgm:pt modelId="{1CC549F0-DE93-4D31-8C78-01C53A9927FB}" type="pres">
      <dgm:prSet presAssocID="{75C87721-0A3B-4165-BE4F-02C6852BD071}" presName="rootComposite" presStyleCnt="0"/>
      <dgm:spPr/>
    </dgm:pt>
    <dgm:pt modelId="{1E0566B0-2172-45F8-9AA3-DEA3F139D3DD}" type="pres">
      <dgm:prSet presAssocID="{75C87721-0A3B-4165-BE4F-02C6852BD071}" presName="rootText" presStyleLbl="node2" presStyleIdx="0" presStyleCnt="2" custScaleY="154222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6650A628-59BA-4E7E-8C2F-B17BB445D992}" type="pres">
      <dgm:prSet presAssocID="{75C87721-0A3B-4165-BE4F-02C6852BD071}" presName="rootConnector" presStyleLbl="node2" presStyleIdx="0" presStyleCnt="2"/>
      <dgm:spPr/>
      <dgm:t>
        <a:bodyPr/>
        <a:lstStyle/>
        <a:p>
          <a:endParaRPr lang="pt-BR"/>
        </a:p>
      </dgm:t>
    </dgm:pt>
    <dgm:pt modelId="{7523B744-66A5-433B-A0A3-35A808E9D24E}" type="pres">
      <dgm:prSet presAssocID="{75C87721-0A3B-4165-BE4F-02C6852BD071}" presName="hierChild4" presStyleCnt="0"/>
      <dgm:spPr/>
    </dgm:pt>
    <dgm:pt modelId="{63B845F0-1D81-400E-9153-566FF90F7080}" type="pres">
      <dgm:prSet presAssocID="{75C87721-0A3B-4165-BE4F-02C6852BD071}" presName="hierChild5" presStyleCnt="0"/>
      <dgm:spPr/>
    </dgm:pt>
    <dgm:pt modelId="{5C5DD8BF-3F55-41FE-8BEB-176FD27CCD65}" type="pres">
      <dgm:prSet presAssocID="{882E5353-2553-4DED-B013-1913A6CA2BED}" presName="Name37" presStyleLbl="parChTrans1D2" presStyleIdx="1" presStyleCnt="2"/>
      <dgm:spPr/>
      <dgm:t>
        <a:bodyPr/>
        <a:lstStyle/>
        <a:p>
          <a:endParaRPr lang="pt-BR"/>
        </a:p>
      </dgm:t>
    </dgm:pt>
    <dgm:pt modelId="{927DF14D-2725-4B64-BCC0-AD290ECF46FA}" type="pres">
      <dgm:prSet presAssocID="{EF5AF759-FF0C-45FA-9798-F3B8DEDB1332}" presName="hierRoot2" presStyleCnt="0">
        <dgm:presLayoutVars>
          <dgm:hierBranch val="init"/>
        </dgm:presLayoutVars>
      </dgm:prSet>
      <dgm:spPr/>
    </dgm:pt>
    <dgm:pt modelId="{CA1460E6-292C-4138-B64C-8B7B0DDDA6D8}" type="pres">
      <dgm:prSet presAssocID="{EF5AF759-FF0C-45FA-9798-F3B8DEDB1332}" presName="rootComposite" presStyleCnt="0"/>
      <dgm:spPr/>
    </dgm:pt>
    <dgm:pt modelId="{C1AF7155-0672-4430-B837-24A847383A4A}" type="pres">
      <dgm:prSet presAssocID="{EF5AF759-FF0C-45FA-9798-F3B8DEDB1332}" presName="rootText" presStyleLbl="node2" presStyleIdx="1" presStyleCnt="2" custScaleY="15439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FA54F4A4-146C-4000-AE20-45BE190539FF}" type="pres">
      <dgm:prSet presAssocID="{EF5AF759-FF0C-45FA-9798-F3B8DEDB1332}" presName="rootConnector" presStyleLbl="node2" presStyleIdx="1" presStyleCnt="2"/>
      <dgm:spPr/>
      <dgm:t>
        <a:bodyPr/>
        <a:lstStyle/>
        <a:p>
          <a:endParaRPr lang="pt-BR"/>
        </a:p>
      </dgm:t>
    </dgm:pt>
    <dgm:pt modelId="{84711236-2D22-434A-A7D8-8502AB6DE1D1}" type="pres">
      <dgm:prSet presAssocID="{EF5AF759-FF0C-45FA-9798-F3B8DEDB1332}" presName="hierChild4" presStyleCnt="0"/>
      <dgm:spPr/>
    </dgm:pt>
    <dgm:pt modelId="{C745CD2E-9D78-451E-ABD3-B8F8AF106FDF}" type="pres">
      <dgm:prSet presAssocID="{EF5AF759-FF0C-45FA-9798-F3B8DEDB1332}" presName="hierChild5" presStyleCnt="0"/>
      <dgm:spPr/>
    </dgm:pt>
    <dgm:pt modelId="{B5C4E5E2-AF1E-4F4C-BC94-0D215FEF4197}" type="pres">
      <dgm:prSet presAssocID="{7D60318A-8F1A-4A38-8734-61546F569349}" presName="hierChild3" presStyleCnt="0"/>
      <dgm:spPr/>
    </dgm:pt>
  </dgm:ptLst>
  <dgm:cxnLst>
    <dgm:cxn modelId="{9D907129-B596-492B-A44A-ED8B2C382D84}" srcId="{7D60318A-8F1A-4A38-8734-61546F569349}" destId="{EF5AF759-FF0C-45FA-9798-F3B8DEDB1332}" srcOrd="1" destOrd="0" parTransId="{882E5353-2553-4DED-B013-1913A6CA2BED}" sibTransId="{5F298A7B-BDD5-44B0-AA57-EF6174EB5AAC}"/>
    <dgm:cxn modelId="{40CC61C7-0427-44E0-8A71-F8633F9238AB}" type="presOf" srcId="{EF5AF759-FF0C-45FA-9798-F3B8DEDB1332}" destId="{C1AF7155-0672-4430-B837-24A847383A4A}" srcOrd="0" destOrd="0" presId="urn:microsoft.com/office/officeart/2005/8/layout/orgChart1"/>
    <dgm:cxn modelId="{3E3692BD-3926-4417-9C94-BC913D056FFE}" srcId="{87A7FE57-54CB-43DE-93A3-8ADDDAB62494}" destId="{7D60318A-8F1A-4A38-8734-61546F569349}" srcOrd="0" destOrd="0" parTransId="{FB07C6C8-1F5D-4699-A097-D6B340990C92}" sibTransId="{7DD8D262-1B64-4963-8005-0BD53943DE76}"/>
    <dgm:cxn modelId="{853289F1-D128-4052-86B7-A96557BB1846}" type="presOf" srcId="{29BC184F-3357-4DAC-83CE-97C5C57DD7C3}" destId="{5117AB40-BF3B-4FC2-A834-71C116990D25}" srcOrd="0" destOrd="0" presId="urn:microsoft.com/office/officeart/2005/8/layout/orgChart1"/>
    <dgm:cxn modelId="{74B59894-6712-48E2-8361-9BE75F0ED1E1}" type="presOf" srcId="{882E5353-2553-4DED-B013-1913A6CA2BED}" destId="{5C5DD8BF-3F55-41FE-8BEB-176FD27CCD65}" srcOrd="0" destOrd="0" presId="urn:microsoft.com/office/officeart/2005/8/layout/orgChart1"/>
    <dgm:cxn modelId="{FFC2949A-CE12-4FAD-ACAA-24AADAE37F24}" type="presOf" srcId="{EF5AF759-FF0C-45FA-9798-F3B8DEDB1332}" destId="{FA54F4A4-146C-4000-AE20-45BE190539FF}" srcOrd="1" destOrd="0" presId="urn:microsoft.com/office/officeart/2005/8/layout/orgChart1"/>
    <dgm:cxn modelId="{B7BD208C-D61A-45F0-8A17-A5DBEE270854}" type="presOf" srcId="{75C87721-0A3B-4165-BE4F-02C6852BD071}" destId="{1E0566B0-2172-45F8-9AA3-DEA3F139D3DD}" srcOrd="0" destOrd="0" presId="urn:microsoft.com/office/officeart/2005/8/layout/orgChart1"/>
    <dgm:cxn modelId="{7DFFE80C-C2EC-4991-95F9-FD3B0C37323B}" type="presOf" srcId="{75C87721-0A3B-4165-BE4F-02C6852BD071}" destId="{6650A628-59BA-4E7E-8C2F-B17BB445D992}" srcOrd="1" destOrd="0" presId="urn:microsoft.com/office/officeart/2005/8/layout/orgChart1"/>
    <dgm:cxn modelId="{B46D8DDE-D666-4D11-B641-1179F74EA0B4}" type="presOf" srcId="{7D60318A-8F1A-4A38-8734-61546F569349}" destId="{4F6F9A36-DDF5-4AD7-ABF4-92CD5C2FEC0A}" srcOrd="0" destOrd="0" presId="urn:microsoft.com/office/officeart/2005/8/layout/orgChart1"/>
    <dgm:cxn modelId="{024BBA23-353D-47DF-91E5-8B992F97CD5A}" type="presOf" srcId="{7D60318A-8F1A-4A38-8734-61546F569349}" destId="{7E0508DE-CB3E-4BE5-A3C4-408412BE5A24}" srcOrd="1" destOrd="0" presId="urn:microsoft.com/office/officeart/2005/8/layout/orgChart1"/>
    <dgm:cxn modelId="{9BB9CD09-CD04-4A37-B3E7-B4F3F0DD25B9}" type="presOf" srcId="{87A7FE57-54CB-43DE-93A3-8ADDDAB62494}" destId="{489E67BF-EF2D-40B5-B88F-8AB00CEF42EC}" srcOrd="0" destOrd="0" presId="urn:microsoft.com/office/officeart/2005/8/layout/orgChart1"/>
    <dgm:cxn modelId="{2045FE84-4777-440A-A20D-088269FB98B2}" srcId="{7D60318A-8F1A-4A38-8734-61546F569349}" destId="{75C87721-0A3B-4165-BE4F-02C6852BD071}" srcOrd="0" destOrd="0" parTransId="{29BC184F-3357-4DAC-83CE-97C5C57DD7C3}" sibTransId="{A527C9B1-B690-4C92-85F6-7944FFFAEB37}"/>
    <dgm:cxn modelId="{05699DDF-A235-4F15-9672-9FBE61BACEEE}" type="presParOf" srcId="{489E67BF-EF2D-40B5-B88F-8AB00CEF42EC}" destId="{177D4155-9B3B-4624-88F1-D54A2C046005}" srcOrd="0" destOrd="0" presId="urn:microsoft.com/office/officeart/2005/8/layout/orgChart1"/>
    <dgm:cxn modelId="{C44305A0-77CE-4D87-B23A-AFF34C33F8BE}" type="presParOf" srcId="{177D4155-9B3B-4624-88F1-D54A2C046005}" destId="{DB12EDC4-C951-470F-BEFA-441A2FFD832F}" srcOrd="0" destOrd="0" presId="urn:microsoft.com/office/officeart/2005/8/layout/orgChart1"/>
    <dgm:cxn modelId="{252764FE-02C2-458B-A1BB-F48C28F15EAB}" type="presParOf" srcId="{DB12EDC4-C951-470F-BEFA-441A2FFD832F}" destId="{4F6F9A36-DDF5-4AD7-ABF4-92CD5C2FEC0A}" srcOrd="0" destOrd="0" presId="urn:microsoft.com/office/officeart/2005/8/layout/orgChart1"/>
    <dgm:cxn modelId="{FDC917D6-4700-4652-BFF9-C300F4294ACB}" type="presParOf" srcId="{DB12EDC4-C951-470F-BEFA-441A2FFD832F}" destId="{7E0508DE-CB3E-4BE5-A3C4-408412BE5A24}" srcOrd="1" destOrd="0" presId="urn:microsoft.com/office/officeart/2005/8/layout/orgChart1"/>
    <dgm:cxn modelId="{0098628D-2476-4FCA-8CE9-0C9A63845BE6}" type="presParOf" srcId="{177D4155-9B3B-4624-88F1-D54A2C046005}" destId="{B8905D47-F69A-4331-BB61-CF012F1418BE}" srcOrd="1" destOrd="0" presId="urn:microsoft.com/office/officeart/2005/8/layout/orgChart1"/>
    <dgm:cxn modelId="{B262A3C0-9127-46A0-8C99-03E9AD3D5A1B}" type="presParOf" srcId="{B8905D47-F69A-4331-BB61-CF012F1418BE}" destId="{5117AB40-BF3B-4FC2-A834-71C116990D25}" srcOrd="0" destOrd="0" presId="urn:microsoft.com/office/officeart/2005/8/layout/orgChart1"/>
    <dgm:cxn modelId="{62858CD7-296A-481A-B20A-8281815D68F8}" type="presParOf" srcId="{B8905D47-F69A-4331-BB61-CF012F1418BE}" destId="{998202FD-0580-4E84-AA6D-070600DB132A}" srcOrd="1" destOrd="0" presId="urn:microsoft.com/office/officeart/2005/8/layout/orgChart1"/>
    <dgm:cxn modelId="{4C80B6AC-2329-4632-B295-855817A8F3F0}" type="presParOf" srcId="{998202FD-0580-4E84-AA6D-070600DB132A}" destId="{1CC549F0-DE93-4D31-8C78-01C53A9927FB}" srcOrd="0" destOrd="0" presId="urn:microsoft.com/office/officeart/2005/8/layout/orgChart1"/>
    <dgm:cxn modelId="{F1100C1E-EB49-4FB0-BBC1-B839D6E2C86D}" type="presParOf" srcId="{1CC549F0-DE93-4D31-8C78-01C53A9927FB}" destId="{1E0566B0-2172-45F8-9AA3-DEA3F139D3DD}" srcOrd="0" destOrd="0" presId="urn:microsoft.com/office/officeart/2005/8/layout/orgChart1"/>
    <dgm:cxn modelId="{6D048284-E505-4A3D-926C-078BB2614D9F}" type="presParOf" srcId="{1CC549F0-DE93-4D31-8C78-01C53A9927FB}" destId="{6650A628-59BA-4E7E-8C2F-B17BB445D992}" srcOrd="1" destOrd="0" presId="urn:microsoft.com/office/officeart/2005/8/layout/orgChart1"/>
    <dgm:cxn modelId="{44678D62-2DC1-4867-A8A4-623B28497281}" type="presParOf" srcId="{998202FD-0580-4E84-AA6D-070600DB132A}" destId="{7523B744-66A5-433B-A0A3-35A808E9D24E}" srcOrd="1" destOrd="0" presId="urn:microsoft.com/office/officeart/2005/8/layout/orgChart1"/>
    <dgm:cxn modelId="{A2A4AC2D-971A-4863-B487-47B28486DE01}" type="presParOf" srcId="{998202FD-0580-4E84-AA6D-070600DB132A}" destId="{63B845F0-1D81-400E-9153-566FF90F7080}" srcOrd="2" destOrd="0" presId="urn:microsoft.com/office/officeart/2005/8/layout/orgChart1"/>
    <dgm:cxn modelId="{80A87B64-3E55-449D-ACD5-9DB99924FEBE}" type="presParOf" srcId="{B8905D47-F69A-4331-BB61-CF012F1418BE}" destId="{5C5DD8BF-3F55-41FE-8BEB-176FD27CCD65}" srcOrd="2" destOrd="0" presId="urn:microsoft.com/office/officeart/2005/8/layout/orgChart1"/>
    <dgm:cxn modelId="{FB555282-2140-42A0-9863-6A7823219C4A}" type="presParOf" srcId="{B8905D47-F69A-4331-BB61-CF012F1418BE}" destId="{927DF14D-2725-4B64-BCC0-AD290ECF46FA}" srcOrd="3" destOrd="0" presId="urn:microsoft.com/office/officeart/2005/8/layout/orgChart1"/>
    <dgm:cxn modelId="{4EC9A279-9456-4D0C-9550-F0103CCBED4B}" type="presParOf" srcId="{927DF14D-2725-4B64-BCC0-AD290ECF46FA}" destId="{CA1460E6-292C-4138-B64C-8B7B0DDDA6D8}" srcOrd="0" destOrd="0" presId="urn:microsoft.com/office/officeart/2005/8/layout/orgChart1"/>
    <dgm:cxn modelId="{412847D0-84E6-4141-8837-BDB894377E83}" type="presParOf" srcId="{CA1460E6-292C-4138-B64C-8B7B0DDDA6D8}" destId="{C1AF7155-0672-4430-B837-24A847383A4A}" srcOrd="0" destOrd="0" presId="urn:microsoft.com/office/officeart/2005/8/layout/orgChart1"/>
    <dgm:cxn modelId="{FFDD3668-95E9-40D6-8822-0D53DBE684CA}" type="presParOf" srcId="{CA1460E6-292C-4138-B64C-8B7B0DDDA6D8}" destId="{FA54F4A4-146C-4000-AE20-45BE190539FF}" srcOrd="1" destOrd="0" presId="urn:microsoft.com/office/officeart/2005/8/layout/orgChart1"/>
    <dgm:cxn modelId="{188442DD-C858-40D4-B10E-11D36B1BDA48}" type="presParOf" srcId="{927DF14D-2725-4B64-BCC0-AD290ECF46FA}" destId="{84711236-2D22-434A-A7D8-8502AB6DE1D1}" srcOrd="1" destOrd="0" presId="urn:microsoft.com/office/officeart/2005/8/layout/orgChart1"/>
    <dgm:cxn modelId="{3EF9D3CC-DBBE-4AD7-BF5F-A22BF93CE15F}" type="presParOf" srcId="{927DF14D-2725-4B64-BCC0-AD290ECF46FA}" destId="{C745CD2E-9D78-451E-ABD3-B8F8AF106FDF}" srcOrd="2" destOrd="0" presId="urn:microsoft.com/office/officeart/2005/8/layout/orgChart1"/>
    <dgm:cxn modelId="{EDC40AD4-80B3-47AD-BC2F-CF76C3A2AA3E}" type="presParOf" srcId="{177D4155-9B3B-4624-88F1-D54A2C046005}" destId="{B5C4E5E2-AF1E-4F4C-BC94-0D215FEF4197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13" Type="http://schemas.microsoft.com/office/2006/relationships/legacyDiagramText" Target="legacyDiagramText13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12" Type="http://schemas.microsoft.com/office/2006/relationships/legacyDiagramText" Target="legacyDiagramText12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11" Type="http://schemas.microsoft.com/office/2006/relationships/legacyDiagramText" Target="legacyDiagramText11.bin"/><Relationship Id="rId5" Type="http://schemas.microsoft.com/office/2006/relationships/legacyDiagramText" Target="legacyDiagramText5.bin"/><Relationship Id="rId15" Type="http://schemas.microsoft.com/office/2006/relationships/legacyDiagramText" Target="legacyDiagramText15.bin"/><Relationship Id="rId10" Type="http://schemas.microsoft.com/office/2006/relationships/legacyDiagramText" Target="legacyDiagramText10.bin"/><Relationship Id="rId4" Type="http://schemas.microsoft.com/office/2006/relationships/legacyDiagramText" Target="legacyDiagramText4.bin"/><Relationship Id="rId9" Type="http://schemas.microsoft.com/office/2006/relationships/legacyDiagramText" Target="legacyDiagramText9.bin"/><Relationship Id="rId14" Type="http://schemas.microsoft.com/office/2006/relationships/legacyDiagramText" Target="legacyDiagramText14.bin"/></Relationships>
</file>

<file path=ppt/drawings/_rels/vmlDrawing7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23.bin"/><Relationship Id="rId13" Type="http://schemas.microsoft.com/office/2006/relationships/legacyDiagramText" Target="legacyDiagramText28.bin"/><Relationship Id="rId3" Type="http://schemas.microsoft.com/office/2006/relationships/legacyDiagramText" Target="legacyDiagramText18.bin"/><Relationship Id="rId7" Type="http://schemas.microsoft.com/office/2006/relationships/legacyDiagramText" Target="legacyDiagramText22.bin"/><Relationship Id="rId12" Type="http://schemas.microsoft.com/office/2006/relationships/legacyDiagramText" Target="legacyDiagramText27.bin"/><Relationship Id="rId2" Type="http://schemas.microsoft.com/office/2006/relationships/legacyDiagramText" Target="legacyDiagramText17.bin"/><Relationship Id="rId16" Type="http://schemas.microsoft.com/office/2006/relationships/legacyDiagramText" Target="legacyDiagramText31.bin"/><Relationship Id="rId1" Type="http://schemas.microsoft.com/office/2006/relationships/legacyDiagramText" Target="legacyDiagramText16.bin"/><Relationship Id="rId6" Type="http://schemas.microsoft.com/office/2006/relationships/legacyDiagramText" Target="legacyDiagramText21.bin"/><Relationship Id="rId11" Type="http://schemas.microsoft.com/office/2006/relationships/legacyDiagramText" Target="legacyDiagramText26.bin"/><Relationship Id="rId5" Type="http://schemas.microsoft.com/office/2006/relationships/legacyDiagramText" Target="legacyDiagramText20.bin"/><Relationship Id="rId15" Type="http://schemas.microsoft.com/office/2006/relationships/legacyDiagramText" Target="legacyDiagramText30.bin"/><Relationship Id="rId10" Type="http://schemas.microsoft.com/office/2006/relationships/legacyDiagramText" Target="legacyDiagramText25.bin"/><Relationship Id="rId4" Type="http://schemas.microsoft.com/office/2006/relationships/legacyDiagramText" Target="legacyDiagramText19.bin"/><Relationship Id="rId9" Type="http://schemas.microsoft.com/office/2006/relationships/legacyDiagramText" Target="legacyDiagramText24.bin"/><Relationship Id="rId14" Type="http://schemas.microsoft.com/office/2006/relationships/legacyDiagramText" Target="legacyDiagramText29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051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798888" y="0"/>
            <a:ext cx="29051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7E55F97-D1FA-47D5-BFCB-3B0C5393848D}" type="datetimeFigureOut">
              <a:rPr lang="pt-BR"/>
              <a:pPr>
                <a:defRPr/>
              </a:pPr>
              <a:t>24/2/2011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749300"/>
            <a:ext cx="4991100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69925" y="4741863"/>
            <a:ext cx="5365750" cy="44910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82138"/>
            <a:ext cx="29051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798888" y="9482138"/>
            <a:ext cx="29051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B0B1F94-BD6D-40F2-BD79-4B8E34B7665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2A66FBF-A592-4591-90D9-237AEC4FD9DE}" type="slidenum">
              <a:rPr lang="pt-BR"/>
              <a:pPr fontAlgn="base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pt-BR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58838" y="749300"/>
            <a:ext cx="4991100" cy="37433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5350" y="4741863"/>
            <a:ext cx="4914900" cy="4491037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ângulo retângulo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upo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orma livre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Conector reto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pt-BR" smtClean="0"/>
              <a:t>Clique para editar o estilo do subtítulo mestre</a:t>
            </a:r>
            <a:endParaRPr lang="en-US"/>
          </a:p>
        </p:txBody>
      </p:sp>
      <p:sp>
        <p:nvSpPr>
          <p:cNvPr id="11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B252C677-45C2-4DD6-88C0-03F3A6618CEA}" type="datetime1">
              <a:rPr lang="pt-BR"/>
              <a:pPr>
                <a:defRPr/>
              </a:pPr>
              <a:t>24/2/2011</a:t>
            </a:fld>
            <a:endParaRPr lang="pt-BR"/>
          </a:p>
        </p:txBody>
      </p:sp>
      <p:sp>
        <p:nvSpPr>
          <p:cNvPr id="12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  <a:endParaRPr lang="pt-BR"/>
          </a:p>
        </p:txBody>
      </p:sp>
      <p:sp>
        <p:nvSpPr>
          <p:cNvPr id="13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3154116-972C-4E73-9F13-DC6BEF4CEF7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04EE8-B6E2-48D3-A2FF-F9811FC2C7CE}" type="datetime1">
              <a:rPr lang="pt-BR"/>
              <a:pPr>
                <a:defRPr/>
              </a:pPr>
              <a:t>24/2/2011</a:t>
            </a:fld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C9DA8-1A29-4CF1-A56B-7308D38F674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78626-D9A1-48E0-B008-0A4A1FD12CC2}" type="datetime1">
              <a:rPr lang="pt-BR"/>
              <a:pPr>
                <a:defRPr/>
              </a:pPr>
              <a:t>24/2/2011</a:t>
            </a:fld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54882-C85B-4FE6-89B3-D447F5E4412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040397-441D-4E34-8661-D5ED50BDFF50}" type="datetime1">
              <a:rPr lang="pt-BR"/>
              <a:pPr>
                <a:defRPr/>
              </a:pPr>
              <a:t>24/2/2011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AUTOR: Prof. João Paulo Miranda 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230AA3-A1F0-47BC-9B92-9D796D932DB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164E538-2F9B-4B41-9E2A-470928F930C9}" type="datetime1">
              <a:rPr lang="pt-BR"/>
              <a:pPr>
                <a:defRPr/>
              </a:pPr>
              <a:t>24/2/2011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AUTOR: Prof. João Paulo Miranda </a:t>
            </a: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1295E-88AB-49C9-A6A0-B09F68A02DC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>
    <p:comb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ítulo e diagrama ou organo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>
            <a:normAutofit/>
          </a:bodyPr>
          <a:lstStyle/>
          <a:p>
            <a:pPr lvl="0"/>
            <a:endParaRPr lang="pt-BR" noProof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FE2F8A2-472B-4902-B504-A4237E6D071D}" type="datetime1">
              <a:rPr lang="pt-BR"/>
              <a:pPr>
                <a:defRPr/>
              </a:pPr>
              <a:t>24/2/2011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AUTOR: Prof. João Paulo Miranda 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409CE-42FD-4DDE-BB5B-8CB2EA4FEAA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AB37C-A567-404B-B4A5-7B9A3EFBEF23}" type="datetime1">
              <a:rPr lang="pt-BR"/>
              <a:pPr>
                <a:defRPr/>
              </a:pPr>
              <a:t>24/2/2011</a:t>
            </a:fld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AEA13-23DD-49F8-A8FA-EC7A3767BEA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visa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Divisa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F8106C1-3330-499E-8D2A-EF639B8B7769}" type="datetime1">
              <a:rPr lang="pt-BR"/>
              <a:pPr>
                <a:defRPr/>
              </a:pPr>
              <a:t>24/2/2011</a:t>
            </a:fld>
            <a:endParaRPr lang="pt-BR"/>
          </a:p>
        </p:txBody>
      </p:sp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8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C6A535E-92AC-4ECD-92E4-0D453F49C62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9170530-CBEE-4B63-A9DC-2BCA0876449B}" type="datetime1">
              <a:rPr lang="pt-BR"/>
              <a:pPr>
                <a:defRPr/>
              </a:pPr>
              <a:t>24/2/2011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B61E2AE-797E-47C0-A9B4-799D1767A44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A92EC92-BBA8-4FF0-8C97-75B1B39A295E}" type="datetime1">
              <a:rPr lang="pt-BR"/>
              <a:pPr>
                <a:defRPr/>
              </a:pPr>
              <a:t>24/2/2011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9855E41-2DC1-4551-AE3F-10ECD0864E7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26C5650-0519-4325-B673-F600C31438EF}" type="datetime1">
              <a:rPr lang="pt-BR"/>
              <a:pPr>
                <a:defRPr/>
              </a:pPr>
              <a:t>24/2/2011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367EF65-A34D-4196-BF26-CD539B09896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E3FFF-A47C-4265-9858-2C01866E88FF}" type="datetime1">
              <a:rPr lang="pt-BR"/>
              <a:pPr>
                <a:defRPr/>
              </a:pPr>
              <a:t>24/2/2011</a:t>
            </a:fld>
            <a:endParaRPr lang="pt-BR"/>
          </a:p>
        </p:txBody>
      </p:sp>
      <p:sp>
        <p:nvSpPr>
          <p:cNvPr id="3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4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4813A-27F5-408B-A39F-42A2EC99758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AC248D-4728-4B26-A66F-C5B6C63DB7B5}" type="datetime1">
              <a:rPr lang="pt-BR"/>
              <a:pPr>
                <a:defRPr/>
              </a:pPr>
              <a:t>24/2/2011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B557DF-C852-4844-A94D-0B5E37D920D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a livre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orma livre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Triângulo retângulo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Conector reto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Divisa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Divisa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pt-BR" noProof="0" smtClean="0"/>
              <a:t>Clique no ícone para adicionar uma imagem</a:t>
            </a:r>
            <a:endParaRPr lang="en-US" noProof="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11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75736B9-9AAA-4945-AAA1-08A2C7C9CD80}" type="datetime1">
              <a:rPr lang="pt-BR"/>
              <a:pPr>
                <a:defRPr/>
              </a:pPr>
              <a:t>24/2/2011</a:t>
            </a:fld>
            <a:endParaRPr lang="pt-BR"/>
          </a:p>
        </p:txBody>
      </p:sp>
      <p:sp>
        <p:nvSpPr>
          <p:cNvPr id="12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  <a:endParaRPr lang="pt-BR"/>
          </a:p>
        </p:txBody>
      </p:sp>
      <p:sp>
        <p:nvSpPr>
          <p:cNvPr id="13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7200391-B390-4744-8E25-AB4F9DF6D7C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Triângulo re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6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Conector reto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8201" name="Espaço Reservado para Texto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smtClean="0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F2A0268C-3FDB-4D2C-A038-DEDAF292A175}" type="datetime1">
              <a:rPr lang="pt-BR"/>
              <a:pPr>
                <a:defRPr/>
              </a:pPr>
              <a:t>24/2/2011</a:t>
            </a:fld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FCDB793-7E42-423B-9F3B-613E8A267E1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0" r:id="rId2"/>
    <p:sldLayoutId id="2147483715" r:id="rId3"/>
    <p:sldLayoutId id="2147483716" r:id="rId4"/>
    <p:sldLayoutId id="2147483717" r:id="rId5"/>
    <p:sldLayoutId id="2147483718" r:id="rId6"/>
    <p:sldLayoutId id="2147483711" r:id="rId7"/>
    <p:sldLayoutId id="2147483719" r:id="rId8"/>
    <p:sldLayoutId id="2147483720" r:id="rId9"/>
    <p:sldLayoutId id="2147483712" r:id="rId10"/>
    <p:sldLayoutId id="2147483713" r:id="rId11"/>
    <p:sldLayoutId id="2147483721" r:id="rId12"/>
    <p:sldLayoutId id="2147483722" r:id="rId13"/>
    <p:sldLayoutId id="2147483723" r:id="rId14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ofessormiranda.blogspot.com/" TargetMode="External"/><Relationship Id="rId2" Type="http://schemas.openxmlformats.org/officeDocument/2006/relationships/hyperlink" Target="mailto:jpr.miranda@gmail.com" TargetMode="External"/><Relationship Id="rId1" Type="http://schemas.openxmlformats.org/officeDocument/2006/relationships/slideLayout" Target="../slideLayouts/slideLayout1.xml"/><Relationship Id="rId5" Type="http://schemas.openxmlformats.org/officeDocument/2006/relationships/slide" Target="slide118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hyperlink" Target="eco.wmv" TargetMode="Externa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hyperlink" Target="http://professormiranda.blogspot.com/" TargetMode="External"/><Relationship Id="rId2" Type="http://schemas.openxmlformats.org/officeDocument/2006/relationships/hyperlink" Target="mailto:jpr.miranda@gmail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hyperlink" Target="mailto:jpr.miranda@gmail.com" TargetMode="Externa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professormiranda.blogspot.com/" TargetMode="Externa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greenpeace.org.br/clima/filme/home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emf"/><Relationship Id="rId4" Type="http://schemas.openxmlformats.org/officeDocument/2006/relationships/slide" Target="slide2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6.xml"/><Relationship Id="rId5" Type="http://schemas.openxmlformats.org/officeDocument/2006/relationships/image" Target="../media/image2.emf"/><Relationship Id="rId4" Type="http://schemas.openxmlformats.org/officeDocument/2006/relationships/slide" Target="slide3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lanalto.gov.br/ccivil_03/Leis/L6938.htm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6.v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idencia.gov.br/ccivil_03/LEIS/L4771.htm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00166" y="0"/>
            <a:ext cx="6072230" cy="135729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MBA – GESTÃO EM AUDITORIA, PERICIA E LICENCIAMENTO AMBIENTAL</a:t>
            </a:r>
            <a:endParaRPr lang="pt-BR" sz="2800" dirty="0"/>
          </a:p>
        </p:txBody>
      </p:sp>
      <p:sp>
        <p:nvSpPr>
          <p:cNvPr id="19459" name="Subtítulo 2"/>
          <p:cNvSpPr>
            <a:spLocks noGrp="1"/>
          </p:cNvSpPr>
          <p:nvPr>
            <p:ph type="subTitle" idx="1"/>
          </p:nvPr>
        </p:nvSpPr>
        <p:spPr>
          <a:xfrm>
            <a:off x="285750" y="1357313"/>
            <a:ext cx="8572500" cy="3786187"/>
          </a:xfrm>
        </p:spPr>
        <p:txBody>
          <a:bodyPr/>
          <a:lstStyle/>
          <a:p>
            <a:pPr marR="0" algn="l"/>
            <a:r>
              <a:rPr lang="pt-BR" sz="2600" smtClean="0"/>
              <a:t>DISCIPLINA: Gestão em desenvolvimento sustentável</a:t>
            </a:r>
          </a:p>
          <a:p>
            <a:pPr marR="0" algn="l"/>
            <a:r>
              <a:rPr lang="pt-BR" sz="2600" smtClean="0"/>
              <a:t>PROFESSOR: João Paulo Rocha de Miranda</a:t>
            </a:r>
          </a:p>
          <a:p>
            <a:pPr marR="0" algn="l"/>
            <a:r>
              <a:rPr lang="pt-BR" sz="1500" smtClean="0"/>
              <a:t>Advogado e Zootecnista</a:t>
            </a:r>
          </a:p>
          <a:p>
            <a:pPr marR="0" algn="l"/>
            <a:r>
              <a:rPr lang="pt-BR" sz="1500" smtClean="0"/>
              <a:t>Mestrando em Direito Agroambiental (UFMT)</a:t>
            </a:r>
          </a:p>
          <a:p>
            <a:pPr marR="0" algn="l"/>
            <a:r>
              <a:rPr lang="pt-BR" sz="1500" smtClean="0"/>
              <a:t>Especialista em Direito Ambiental e desenvolvimento Sustentável (FESPMP-MT)</a:t>
            </a:r>
          </a:p>
          <a:p>
            <a:pPr marR="0" algn="l"/>
            <a:r>
              <a:rPr lang="pt-BR" sz="1500" smtClean="0"/>
              <a:t>Especialista em Sociedade e Desenvolvimento Regional (UFMT)</a:t>
            </a:r>
          </a:p>
          <a:p>
            <a:pPr marR="0" algn="l"/>
            <a:endParaRPr lang="pt-BR" sz="1500" smtClean="0"/>
          </a:p>
          <a:p>
            <a:pPr marR="0" algn="l"/>
            <a:r>
              <a:rPr lang="pt-BR" sz="1500" smtClean="0"/>
              <a:t>CONTATOS:</a:t>
            </a:r>
          </a:p>
          <a:p>
            <a:pPr marR="0" algn="l"/>
            <a:r>
              <a:rPr lang="pt-BR" sz="1500" smtClean="0"/>
              <a:t>E-mail: </a:t>
            </a:r>
            <a:r>
              <a:rPr lang="pt-BR" sz="1500" smtClean="0">
                <a:hlinkClick r:id="rId2"/>
              </a:rPr>
              <a:t>jpr.miranda@gmail.com</a:t>
            </a:r>
            <a:endParaRPr lang="pt-BR" sz="1500" smtClean="0"/>
          </a:p>
          <a:p>
            <a:pPr marR="0" algn="l"/>
            <a:r>
              <a:rPr lang="pt-BR" sz="1500" smtClean="0"/>
              <a:t>BLOG: </a:t>
            </a:r>
            <a:r>
              <a:rPr lang="pt-BR" sz="1500" smtClean="0">
                <a:hlinkClick r:id="rId3"/>
              </a:rPr>
              <a:t>http://professormiranda.blogspot.com/</a:t>
            </a:r>
            <a:endParaRPr lang="pt-BR" sz="1500" smtClean="0"/>
          </a:p>
          <a:p>
            <a:pPr marR="0" algn="l"/>
            <a:r>
              <a:rPr lang="pt-BR" sz="1500" smtClean="0"/>
              <a:t>Skype: jpr.miranda</a:t>
            </a: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AUTOR: Prof. João Paulo Miranda </a:t>
            </a:r>
            <a:endParaRPr lang="pt-BR"/>
          </a:p>
        </p:txBody>
      </p:sp>
      <p:sp>
        <p:nvSpPr>
          <p:cNvPr id="19463" name="CaixaDeTexto 6"/>
          <p:cNvSpPr txBox="1">
            <a:spLocks noChangeArrowheads="1"/>
          </p:cNvSpPr>
          <p:nvPr/>
        </p:nvSpPr>
        <p:spPr bwMode="auto">
          <a:xfrm>
            <a:off x="5214938" y="5857875"/>
            <a:ext cx="3929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>
                <a:latin typeface="Lucida Sans Unicode" pitchFamily="34" charset="0"/>
                <a:hlinkClick r:id="rId5" action="ppaction://hlinksldjump"/>
              </a:rPr>
              <a:t>CONTEÚDO PROGRAMÁTICO</a:t>
            </a:r>
            <a:endParaRPr lang="pt-BR">
              <a:latin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0" y="4763"/>
          <a:ext cx="9144000" cy="6858000"/>
        </p:xfrm>
        <a:graphic>
          <a:graphicData uri="http://schemas.openxmlformats.org/presentationml/2006/ole">
            <p:oleObj spid="_x0000_s3074" name="Slide" r:id="rId3" imgW="4572000" imgH="3429000" progId="PowerPoint.Slide.8">
              <p:embed/>
            </p:oleObj>
          </a:graphicData>
        </a:graphic>
      </p:graphicFrame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250825" y="1341438"/>
            <a:ext cx="8424863" cy="486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pt-BR" sz="4000">
                <a:solidFill>
                  <a:schemeClr val="bg1"/>
                </a:solidFill>
                <a:latin typeface="Lucida Sans Unicode" pitchFamily="34" charset="0"/>
              </a:rPr>
              <a:t>“... desenvolvimento sustentável é aquele que atende, da melhor forma possível, às necessidades atuais e futuras do homem, sem afetar o ambiente e a diversidade biológica”.</a:t>
            </a:r>
          </a:p>
          <a:p>
            <a:pPr algn="just">
              <a:spcBef>
                <a:spcPct val="50000"/>
              </a:spcBef>
            </a:pPr>
            <a:r>
              <a:rPr lang="pt-BR" sz="2800">
                <a:solidFill>
                  <a:schemeClr val="bg1"/>
                </a:solidFill>
                <a:latin typeface="Lucida Sans Unicode" pitchFamily="34" charset="0"/>
              </a:rPr>
              <a:t>(Cuidando do planeta Terra – Estratégia para o futuro da vida – IUCN/PNUMA/WWF, 1991)</a:t>
            </a:r>
          </a:p>
        </p:txBody>
      </p:sp>
      <p:sp>
        <p:nvSpPr>
          <p:cNvPr id="307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Mata_lagW_img_417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2275" y="2205038"/>
            <a:ext cx="5902325" cy="1944687"/>
          </a:xfrm>
          <a:gradFill rotWithShape="1">
            <a:gsLst>
              <a:gs pos="0">
                <a:srgbClr val="66FF99">
                  <a:gamma/>
                  <a:shade val="46275"/>
                  <a:invGamma/>
                </a:srgbClr>
              </a:gs>
              <a:gs pos="50000">
                <a:srgbClr val="66FF99">
                  <a:alpha val="42999"/>
                </a:srgbClr>
              </a:gs>
              <a:gs pos="100000">
                <a:srgbClr val="66FF99">
                  <a:gamma/>
                  <a:shade val="46275"/>
                  <a:invGamma/>
                </a:srgbClr>
              </a:gs>
            </a:gsLst>
            <a:lin ang="5400000" scaled="1"/>
          </a:gradFill>
          <a:ln w="698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365760" indent="-256032" algn="ctr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3600" b="1">
              <a:solidFill>
                <a:schemeClr val="bg1"/>
              </a:solidFill>
            </a:endParaRPr>
          </a:p>
          <a:p>
            <a:pPr marL="365760" indent="-256032" algn="ctr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3600" b="1">
                <a:solidFill>
                  <a:schemeClr val="bg1"/>
                </a:solidFill>
              </a:rPr>
              <a:t>RESERVA LEGAL</a:t>
            </a:r>
          </a:p>
        </p:txBody>
      </p:sp>
      <p:sp>
        <p:nvSpPr>
          <p:cNvPr id="113670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atlanti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39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557338"/>
            <a:ext cx="7993062" cy="4967287"/>
          </a:xfrm>
          <a:solidFill>
            <a:schemeClr val="accent2">
              <a:alpha val="45882"/>
            </a:schemeClr>
          </a:solidFill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pt-BR" sz="1200" smtClean="0"/>
              <a:t>	</a:t>
            </a:r>
            <a:r>
              <a:rPr lang="pt-BR" sz="2000" b="1" smtClean="0">
                <a:solidFill>
                  <a:schemeClr val="bg1"/>
                </a:solidFill>
              </a:rPr>
              <a:t>Art. 1° As florestas existentes no território nacional e as demais formas de vegetação, reconhecidas de utilidade às terras que revestem, são bens de interesse comum a todos os habitantes do País, exercendo-se os direitos de propriedade, com as limitações que a legislação em geral e especialmente esta Lei estabelecem.</a:t>
            </a:r>
          </a:p>
          <a:p>
            <a:pPr algn="just">
              <a:buFont typeface="Wingdings" pitchFamily="2" charset="2"/>
              <a:buNone/>
            </a:pPr>
            <a:endParaRPr lang="pt-BR" sz="2000" b="1" smtClean="0">
              <a:solidFill>
                <a:schemeClr val="bg1"/>
              </a:solidFill>
            </a:endParaRPr>
          </a:p>
          <a:p>
            <a:pPr algn="just">
              <a:buFont typeface="Wingdings" pitchFamily="2" charset="2"/>
              <a:buNone/>
            </a:pPr>
            <a:r>
              <a:rPr lang="pt-BR" sz="2000" b="1" smtClean="0">
                <a:solidFill>
                  <a:schemeClr val="bg1"/>
                </a:solidFill>
              </a:rPr>
              <a:t>	§ 2</a:t>
            </a:r>
            <a:r>
              <a:rPr lang="pt-BR" sz="2000" b="1" u="sng" smtClean="0">
                <a:solidFill>
                  <a:schemeClr val="bg1"/>
                </a:solidFill>
              </a:rPr>
              <a:t>o</a:t>
            </a:r>
            <a:r>
              <a:rPr lang="pt-BR" sz="2000" b="1" smtClean="0">
                <a:solidFill>
                  <a:schemeClr val="bg1"/>
                </a:solidFill>
              </a:rPr>
              <a:t>  Para os efeitos deste Código, entende-se por:</a:t>
            </a:r>
          </a:p>
          <a:p>
            <a:pPr algn="just">
              <a:buFont typeface="Wingdings" pitchFamily="2" charset="2"/>
              <a:buNone/>
            </a:pPr>
            <a:endParaRPr lang="pt-BR" sz="2000" b="1" smtClean="0">
              <a:solidFill>
                <a:schemeClr val="bg1"/>
              </a:solidFill>
            </a:endParaRPr>
          </a:p>
          <a:p>
            <a:pPr algn="just">
              <a:buFont typeface="Wingdings" pitchFamily="2" charset="2"/>
              <a:buNone/>
            </a:pPr>
            <a:r>
              <a:rPr lang="pt-BR" sz="2000" b="1" smtClean="0">
                <a:solidFill>
                  <a:schemeClr val="bg1"/>
                </a:solidFill>
              </a:rPr>
              <a:t>	III - </a:t>
            </a:r>
            <a:r>
              <a:rPr lang="pt-BR" sz="2000" b="1" u="sng" smtClean="0">
                <a:solidFill>
                  <a:schemeClr val="bg1"/>
                </a:solidFill>
              </a:rPr>
              <a:t>Reserva Legal</a:t>
            </a:r>
            <a:r>
              <a:rPr lang="pt-BR" sz="2000" b="1" smtClean="0">
                <a:solidFill>
                  <a:schemeClr val="bg1"/>
                </a:solidFill>
              </a:rPr>
              <a:t>: </a:t>
            </a:r>
            <a:r>
              <a:rPr lang="pt-BR" sz="2000" b="1" u="sng" smtClean="0">
                <a:solidFill>
                  <a:schemeClr val="bg1"/>
                </a:solidFill>
              </a:rPr>
              <a:t>área</a:t>
            </a:r>
            <a:r>
              <a:rPr lang="pt-BR" sz="2000" b="1" smtClean="0">
                <a:solidFill>
                  <a:schemeClr val="bg1"/>
                </a:solidFill>
              </a:rPr>
              <a:t> localizada no interior de uma </a:t>
            </a:r>
            <a:r>
              <a:rPr lang="pt-BR" sz="2000" b="1" u="sng" smtClean="0">
                <a:solidFill>
                  <a:schemeClr val="bg1"/>
                </a:solidFill>
              </a:rPr>
              <a:t>propriedade ou posse rural</a:t>
            </a:r>
            <a:r>
              <a:rPr lang="pt-BR" sz="2000" b="1" smtClean="0">
                <a:solidFill>
                  <a:schemeClr val="bg1"/>
                </a:solidFill>
              </a:rPr>
              <a:t>, </a:t>
            </a:r>
            <a:r>
              <a:rPr lang="pt-BR" sz="2000" b="1" u="sng" smtClean="0">
                <a:solidFill>
                  <a:schemeClr val="bg1"/>
                </a:solidFill>
              </a:rPr>
              <a:t>excetuada a de preservação permanente</a:t>
            </a:r>
            <a:r>
              <a:rPr lang="pt-BR" sz="2000" b="1" smtClean="0">
                <a:solidFill>
                  <a:schemeClr val="bg1"/>
                </a:solidFill>
              </a:rPr>
              <a:t>, </a:t>
            </a:r>
            <a:r>
              <a:rPr lang="pt-BR" sz="2000" b="1" u="sng" smtClean="0">
                <a:solidFill>
                  <a:schemeClr val="bg1"/>
                </a:solidFill>
              </a:rPr>
              <a:t>necessária</a:t>
            </a:r>
            <a:r>
              <a:rPr lang="pt-BR" sz="2000" b="1" smtClean="0">
                <a:solidFill>
                  <a:schemeClr val="bg1"/>
                </a:solidFill>
              </a:rPr>
              <a:t> ao </a:t>
            </a:r>
            <a:r>
              <a:rPr lang="pt-BR" sz="2000" b="1" u="sng" smtClean="0">
                <a:solidFill>
                  <a:schemeClr val="bg1"/>
                </a:solidFill>
              </a:rPr>
              <a:t>uso sustentável dos recursos naturais</a:t>
            </a:r>
            <a:r>
              <a:rPr lang="pt-BR" sz="2000" b="1" smtClean="0">
                <a:solidFill>
                  <a:schemeClr val="bg1"/>
                </a:solidFill>
              </a:rPr>
              <a:t>, à </a:t>
            </a:r>
            <a:r>
              <a:rPr lang="pt-BR" sz="2000" b="1" u="sng" smtClean="0">
                <a:solidFill>
                  <a:schemeClr val="bg1"/>
                </a:solidFill>
              </a:rPr>
              <a:t>conservação e reabilitação dos processos ecológicos</a:t>
            </a:r>
            <a:r>
              <a:rPr lang="pt-BR" sz="2000" b="1" smtClean="0">
                <a:solidFill>
                  <a:schemeClr val="bg1"/>
                </a:solidFill>
              </a:rPr>
              <a:t>, à </a:t>
            </a:r>
            <a:r>
              <a:rPr lang="pt-BR" sz="2000" b="1" u="sng" smtClean="0">
                <a:solidFill>
                  <a:schemeClr val="bg1"/>
                </a:solidFill>
              </a:rPr>
              <a:t>conservação da biodiversidade</a:t>
            </a:r>
            <a:r>
              <a:rPr lang="pt-BR" sz="2000" b="1" smtClean="0">
                <a:solidFill>
                  <a:schemeClr val="bg1"/>
                </a:solidFill>
              </a:rPr>
              <a:t> e ao </a:t>
            </a:r>
            <a:r>
              <a:rPr lang="pt-BR" sz="2000" b="1" u="sng" smtClean="0">
                <a:solidFill>
                  <a:schemeClr val="bg1"/>
                </a:solidFill>
              </a:rPr>
              <a:t>abrigo e proteção de fauna e flora nativas</a:t>
            </a:r>
            <a:r>
              <a:rPr lang="pt-BR" sz="2000" b="1" smtClean="0">
                <a:solidFill>
                  <a:schemeClr val="bg1"/>
                </a:solidFill>
              </a:rPr>
              <a:t>;</a:t>
            </a:r>
          </a:p>
        </p:txBody>
      </p:sp>
      <p:sp>
        <p:nvSpPr>
          <p:cNvPr id="320516" name="Rectangle 4"/>
          <p:cNvSpPr>
            <a:spLocks noChangeArrowheads="1"/>
          </p:cNvSpPr>
          <p:nvPr/>
        </p:nvSpPr>
        <p:spPr bwMode="auto">
          <a:xfrm>
            <a:off x="1476375" y="188913"/>
            <a:ext cx="6337300" cy="914400"/>
          </a:xfrm>
          <a:prstGeom prst="rect">
            <a:avLst/>
          </a:prstGeom>
          <a:solidFill>
            <a:schemeClr val="accent2">
              <a:alpha val="58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CONCEITO DE RESERVA LEGAL</a:t>
            </a:r>
          </a:p>
          <a:p>
            <a:pPr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pt-B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art. 1°, §2°, III, inserido pela MP n°. 2.166-67, de 24.08.2001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1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4693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foto_cap_12_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25538"/>
            <a:ext cx="8713788" cy="4941887"/>
          </a:xfrm>
          <a:solidFill>
            <a:schemeClr val="accent2">
              <a:alpha val="34117"/>
            </a:schemeClr>
          </a:solidFill>
          <a:ln w="60325">
            <a:solidFill>
              <a:schemeClr val="tx1"/>
            </a:solidFill>
          </a:ln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pt-BR" b="1" smtClean="0"/>
              <a:t>	</a:t>
            </a:r>
            <a:r>
              <a:rPr lang="pt-BR" b="1" smtClean="0">
                <a:solidFill>
                  <a:schemeClr val="bg1"/>
                </a:solidFill>
              </a:rPr>
              <a:t>A Reserva Legal:</a:t>
            </a:r>
          </a:p>
          <a:p>
            <a:pPr algn="just"/>
            <a:r>
              <a:rPr lang="pt-BR" b="1" smtClean="0">
                <a:solidFill>
                  <a:schemeClr val="bg1"/>
                </a:solidFill>
              </a:rPr>
              <a:t>Primórdios: Madeira de lei e 4ª parte (CF 1938);</a:t>
            </a:r>
          </a:p>
          <a:p>
            <a:pPr algn="just"/>
            <a:endParaRPr lang="pt-BR" b="1" smtClean="0">
              <a:solidFill>
                <a:schemeClr val="bg1"/>
              </a:solidFill>
            </a:endParaRPr>
          </a:p>
          <a:p>
            <a:pPr algn="just"/>
            <a:r>
              <a:rPr lang="pt-BR" b="1" smtClean="0">
                <a:solidFill>
                  <a:schemeClr val="bg1"/>
                </a:solidFill>
              </a:rPr>
              <a:t>figura jurídica criada Código Florestal;</a:t>
            </a:r>
          </a:p>
          <a:p>
            <a:pPr algn="just"/>
            <a:endParaRPr lang="pt-BR" b="1" smtClean="0">
              <a:solidFill>
                <a:schemeClr val="bg1"/>
              </a:solidFill>
            </a:endParaRPr>
          </a:p>
          <a:p>
            <a:pPr algn="just"/>
            <a:r>
              <a:rPr lang="pt-BR" b="1" smtClean="0">
                <a:solidFill>
                  <a:schemeClr val="bg1"/>
                </a:solidFill>
              </a:rPr>
              <a:t>corte raso proibido;</a:t>
            </a:r>
          </a:p>
          <a:p>
            <a:pPr algn="just"/>
            <a:endParaRPr lang="pt-BR" b="1" smtClean="0">
              <a:solidFill>
                <a:schemeClr val="bg1"/>
              </a:solidFill>
            </a:endParaRPr>
          </a:p>
          <a:p>
            <a:pPr algn="just"/>
            <a:r>
              <a:rPr lang="pt-BR" b="1" u="sng" smtClean="0">
                <a:solidFill>
                  <a:schemeClr val="bg1"/>
                </a:solidFill>
              </a:rPr>
              <a:t>Objetivo</a:t>
            </a:r>
            <a:r>
              <a:rPr lang="pt-BR" b="1" smtClean="0">
                <a:solidFill>
                  <a:schemeClr val="bg1"/>
                </a:solidFill>
              </a:rPr>
              <a:t>: </a:t>
            </a:r>
            <a:r>
              <a:rPr lang="pt-BR" b="1" u="sng" smtClean="0">
                <a:solidFill>
                  <a:schemeClr val="bg1"/>
                </a:solidFill>
              </a:rPr>
              <a:t>assegurar</a:t>
            </a:r>
            <a:r>
              <a:rPr lang="pt-BR" b="1" smtClean="0">
                <a:solidFill>
                  <a:schemeClr val="bg1"/>
                </a:solidFill>
              </a:rPr>
              <a:t> </a:t>
            </a:r>
            <a:r>
              <a:rPr lang="pt-BR" b="1" u="sng" smtClean="0">
                <a:solidFill>
                  <a:schemeClr val="bg1"/>
                </a:solidFill>
              </a:rPr>
              <a:t>mostras significativas de ecossistemas</a:t>
            </a:r>
            <a:r>
              <a:rPr lang="pt-BR" b="1" smtClean="0">
                <a:solidFill>
                  <a:schemeClr val="bg1"/>
                </a:solidFill>
              </a:rPr>
              <a:t>, </a:t>
            </a:r>
            <a:r>
              <a:rPr lang="pt-BR" b="1" u="sng" smtClean="0">
                <a:solidFill>
                  <a:schemeClr val="bg1"/>
                </a:solidFill>
              </a:rPr>
              <a:t>conservando a biodiversidade</a:t>
            </a:r>
            <a:r>
              <a:rPr lang="pt-BR" b="1" smtClean="0">
                <a:solidFill>
                  <a:schemeClr val="bg1"/>
                </a:solidFill>
              </a:rPr>
              <a:t> e </a:t>
            </a:r>
            <a:r>
              <a:rPr lang="pt-BR" b="1" u="sng" smtClean="0">
                <a:solidFill>
                  <a:schemeClr val="bg1"/>
                </a:solidFill>
              </a:rPr>
              <a:t>servindo de abrigo e proteção à fauna e à flora</a:t>
            </a:r>
            <a:r>
              <a:rPr lang="pt-BR" smtClean="0">
                <a:solidFill>
                  <a:schemeClr val="bg1"/>
                </a:solidFill>
              </a:rPr>
              <a:t>.</a:t>
            </a:r>
            <a:endParaRPr lang="pt-BR" b="1" smtClean="0">
              <a:solidFill>
                <a:schemeClr val="bg1"/>
              </a:solidFill>
            </a:endParaRPr>
          </a:p>
          <a:p>
            <a:pPr algn="just"/>
            <a:endParaRPr lang="pt-BR" b="1" smtClean="0">
              <a:solidFill>
                <a:schemeClr val="bg1"/>
              </a:solidFill>
            </a:endParaRPr>
          </a:p>
          <a:p>
            <a:pPr algn="just"/>
            <a:endParaRPr lang="pt-BR" b="1" smtClean="0">
              <a:solidFill>
                <a:schemeClr val="bg1"/>
              </a:solidFill>
            </a:endParaRPr>
          </a:p>
        </p:txBody>
      </p:sp>
      <p:sp>
        <p:nvSpPr>
          <p:cNvPr id="11571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atlanti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6858001"/>
          </a:xfrm>
          <a:prstGeom prst="rect">
            <a:avLst/>
          </a:prstGeom>
          <a:noFill/>
          <a:ln w="539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357313"/>
            <a:ext cx="8786812" cy="5357812"/>
          </a:xfrm>
          <a:solidFill>
            <a:schemeClr val="accent2">
              <a:alpha val="45882"/>
            </a:schemeClr>
          </a:solidFill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</a:t>
            </a:r>
            <a:r>
              <a:rPr lang="pt-BR" sz="2000" smtClean="0">
                <a:solidFill>
                  <a:schemeClr val="bg1"/>
                </a:solidFill>
              </a:rPr>
              <a:t>Art 16 - As, assim como aquelas não sujeitas ao regime de utilização limitada ou objeto de legislação específica, são suscetíveis de supressão, desde que sejam mantidas, a título de </a:t>
            </a:r>
            <a:r>
              <a:rPr lang="pt-BR" sz="2000" u="sng" smtClean="0">
                <a:solidFill>
                  <a:schemeClr val="bg1"/>
                </a:solidFill>
              </a:rPr>
              <a:t>reserva legal, no mínimo</a:t>
            </a:r>
            <a:r>
              <a:rPr lang="pt-BR" sz="2000" smtClean="0">
                <a:solidFill>
                  <a:schemeClr val="bg1"/>
                </a:solidFill>
              </a:rPr>
              <a:t>: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>
                <a:solidFill>
                  <a:schemeClr val="bg1"/>
                </a:solidFill>
              </a:rPr>
              <a:t>	I - </a:t>
            </a:r>
            <a:r>
              <a:rPr lang="pt-BR" sz="2000" u="sng" smtClean="0">
                <a:solidFill>
                  <a:schemeClr val="bg1"/>
                </a:solidFill>
              </a:rPr>
              <a:t>oitenta por cento</a:t>
            </a:r>
            <a:r>
              <a:rPr lang="pt-BR" sz="2000" smtClean="0">
                <a:solidFill>
                  <a:schemeClr val="bg1"/>
                </a:solidFill>
              </a:rPr>
              <a:t>, na propriedade rural situada em área de floresta localizada na Amazônia Legal;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pt-BR" sz="2000" smtClean="0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>
                <a:solidFill>
                  <a:schemeClr val="bg1"/>
                </a:solidFill>
              </a:rPr>
              <a:t>	II - </a:t>
            </a:r>
            <a:r>
              <a:rPr lang="pt-BR" sz="2000" u="sng" smtClean="0">
                <a:solidFill>
                  <a:schemeClr val="bg1"/>
                </a:solidFill>
              </a:rPr>
              <a:t>trinta e cinco por cento</a:t>
            </a:r>
            <a:r>
              <a:rPr lang="pt-BR" sz="2000" smtClean="0">
                <a:solidFill>
                  <a:schemeClr val="bg1"/>
                </a:solidFill>
              </a:rPr>
              <a:t>, na propriedade rural situada em área de cerrado localizada na Amazônia Legal, sendo no mínimo vinte por cento na propriedade e quinze por cento na forma de compensação em outra área, desde que esteja localizada na mesma microbacia, e seja averbada nos termos do § 7</a:t>
            </a:r>
            <a:r>
              <a:rPr lang="pt-BR" sz="2000" u="sng" smtClean="0">
                <a:solidFill>
                  <a:schemeClr val="bg1"/>
                </a:solidFill>
              </a:rPr>
              <a:t>o</a:t>
            </a:r>
            <a:r>
              <a:rPr lang="pt-BR" sz="2000" smtClean="0">
                <a:solidFill>
                  <a:schemeClr val="bg1"/>
                </a:solidFill>
              </a:rPr>
              <a:t> deste artigo;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pt-BR" sz="2000" smtClean="0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>
                <a:solidFill>
                  <a:schemeClr val="bg1"/>
                </a:solidFill>
              </a:rPr>
              <a:t>	III - </a:t>
            </a:r>
            <a:r>
              <a:rPr lang="pt-BR" sz="2000" u="sng" smtClean="0">
                <a:solidFill>
                  <a:schemeClr val="bg1"/>
                </a:solidFill>
              </a:rPr>
              <a:t>vinte por cento</a:t>
            </a:r>
            <a:r>
              <a:rPr lang="pt-BR" sz="2000" smtClean="0">
                <a:solidFill>
                  <a:schemeClr val="bg1"/>
                </a:solidFill>
              </a:rPr>
              <a:t>, na propriedade rural situada em área de floresta ou outras formas de vegetação nativa localizada nas demais regiões do País; e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pt-BR" sz="2000" smtClean="0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>
                <a:solidFill>
                  <a:schemeClr val="bg1"/>
                </a:solidFill>
              </a:rPr>
              <a:t>	IV - </a:t>
            </a:r>
            <a:r>
              <a:rPr lang="pt-BR" sz="2000" u="sng" smtClean="0">
                <a:solidFill>
                  <a:schemeClr val="bg1"/>
                </a:solidFill>
              </a:rPr>
              <a:t>vinte por cento</a:t>
            </a:r>
            <a:r>
              <a:rPr lang="pt-BR" sz="2000" smtClean="0">
                <a:solidFill>
                  <a:schemeClr val="bg1"/>
                </a:solidFill>
              </a:rPr>
              <a:t>, na propriedade rural em área de campos gerais localizada em qualquer região do País.</a:t>
            </a:r>
          </a:p>
        </p:txBody>
      </p:sp>
      <p:sp>
        <p:nvSpPr>
          <p:cNvPr id="345092" name="Rectangle 4"/>
          <p:cNvSpPr>
            <a:spLocks noChangeArrowheads="1"/>
          </p:cNvSpPr>
          <p:nvPr/>
        </p:nvSpPr>
        <p:spPr bwMode="auto">
          <a:xfrm>
            <a:off x="1428750" y="0"/>
            <a:ext cx="6337300" cy="1282700"/>
          </a:xfrm>
          <a:prstGeom prst="rect">
            <a:avLst/>
          </a:prstGeom>
          <a:solidFill>
            <a:schemeClr val="accent2">
              <a:alpha val="58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PERCENTUAL DE RESERVA LEGAL EXIGIDO EM LEI</a:t>
            </a:r>
          </a:p>
          <a:p>
            <a:pPr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pt-B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art. 16°, Código Florestal, alterado pela MP n°. 2.166-67, de 24.08.2001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1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674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smtClean="0"/>
          </a:p>
        </p:txBody>
      </p:sp>
      <p:pic>
        <p:nvPicPr>
          <p:cNvPr id="11776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5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smtClean="0"/>
          </a:p>
        </p:txBody>
      </p:sp>
      <p:pic>
        <p:nvPicPr>
          <p:cNvPr id="11878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89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atrascurral"/>
          <p:cNvPicPr>
            <a:picLocks noChangeAspect="1" noChangeArrowheads="1"/>
          </p:cNvPicPr>
          <p:nvPr/>
        </p:nvPicPr>
        <p:blipFill>
          <a:blip r:embed="rId2">
            <a:lum bright="20000" contrast="10000"/>
          </a:blip>
          <a:srcRect/>
          <a:stretch>
            <a:fillRect/>
          </a:stretch>
        </p:blipFill>
        <p:spPr bwMode="auto">
          <a:xfrm>
            <a:off x="0" y="-2698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285750"/>
            <a:ext cx="8786813" cy="6286500"/>
          </a:xfrm>
          <a:solidFill>
            <a:srgbClr val="009900">
              <a:alpha val="45000"/>
            </a:srgbClr>
          </a:solidFill>
          <a:ln w="53975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b="1" dirty="0"/>
              <a:t>	</a:t>
            </a:r>
            <a:endParaRPr lang="pt-BR" sz="2000" b="1" dirty="0" smtClean="0"/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b="1" dirty="0" smtClean="0">
                <a:solidFill>
                  <a:schemeClr val="bg1"/>
                </a:solidFill>
              </a:rPr>
              <a:t>	</a:t>
            </a:r>
            <a:r>
              <a:rPr lang="pt-BR" sz="2400" b="1" u="sng" dirty="0" smtClean="0">
                <a:solidFill>
                  <a:schemeClr val="bg1"/>
                </a:solidFill>
              </a:rPr>
              <a:t>Proprietários </a:t>
            </a:r>
            <a:r>
              <a:rPr lang="pt-BR" sz="2400" b="1" u="sng" dirty="0">
                <a:solidFill>
                  <a:schemeClr val="bg1"/>
                </a:solidFill>
              </a:rPr>
              <a:t>que já desmataram além do pe</a:t>
            </a:r>
            <a:r>
              <a:rPr lang="pt-BR" sz="2400" b="1" dirty="0">
                <a:solidFill>
                  <a:schemeClr val="bg1"/>
                </a:solidFill>
              </a:rPr>
              <a:t>rmitido: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400" b="1" dirty="0">
              <a:solidFill>
                <a:schemeClr val="bg1"/>
              </a:solidFill>
            </a:endParaRP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b="1" u="sng" dirty="0">
                <a:solidFill>
                  <a:schemeClr val="bg1"/>
                </a:solidFill>
              </a:rPr>
              <a:t>recompor</a:t>
            </a:r>
            <a:r>
              <a:rPr lang="pt-BR" sz="2400" b="1" dirty="0">
                <a:solidFill>
                  <a:schemeClr val="bg1"/>
                </a:solidFill>
              </a:rPr>
              <a:t> a reserva legal (1/10 a cada 3 anos); 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 b="1" dirty="0">
                <a:solidFill>
                  <a:schemeClr val="bg1"/>
                </a:solidFill>
              </a:rPr>
              <a:t>	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b="1" dirty="0">
                <a:solidFill>
                  <a:schemeClr val="bg1"/>
                </a:solidFill>
              </a:rPr>
              <a:t>conduzir a </a:t>
            </a:r>
            <a:r>
              <a:rPr lang="pt-BR" sz="2400" b="1" u="sng" dirty="0">
                <a:solidFill>
                  <a:schemeClr val="bg1"/>
                </a:solidFill>
              </a:rPr>
              <a:t>regeneração natural da reserva legal</a:t>
            </a:r>
            <a:r>
              <a:rPr lang="pt-BR" sz="2400" b="1" dirty="0">
                <a:solidFill>
                  <a:schemeClr val="bg1"/>
                </a:solidFill>
              </a:rPr>
              <a:t>;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400" b="1" dirty="0">
              <a:solidFill>
                <a:schemeClr val="bg1"/>
              </a:solidFill>
            </a:endParaRP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b="1" u="sng" dirty="0">
                <a:solidFill>
                  <a:schemeClr val="bg1"/>
                </a:solidFill>
              </a:rPr>
              <a:t>compensar</a:t>
            </a:r>
            <a:r>
              <a:rPr lang="pt-BR" sz="2400" b="1" dirty="0">
                <a:solidFill>
                  <a:schemeClr val="bg1"/>
                </a:solidFill>
              </a:rPr>
              <a:t> a reserva legal por outra </a:t>
            </a:r>
            <a:r>
              <a:rPr lang="pt-BR" sz="2400" b="1" u="sng" dirty="0">
                <a:solidFill>
                  <a:schemeClr val="bg1"/>
                </a:solidFill>
              </a:rPr>
              <a:t>área equivalente</a:t>
            </a:r>
            <a:r>
              <a:rPr lang="pt-BR" sz="2400" b="1" dirty="0">
                <a:solidFill>
                  <a:schemeClr val="bg1"/>
                </a:solidFill>
              </a:rPr>
              <a:t> em </a:t>
            </a:r>
            <a:r>
              <a:rPr lang="pt-BR" sz="2400" b="1" u="sng" dirty="0">
                <a:solidFill>
                  <a:schemeClr val="bg1"/>
                </a:solidFill>
              </a:rPr>
              <a:t>importância ecológica e extensão</a:t>
            </a:r>
            <a:r>
              <a:rPr lang="pt-BR" sz="2400" b="1" dirty="0">
                <a:solidFill>
                  <a:schemeClr val="bg1"/>
                </a:solidFill>
              </a:rPr>
              <a:t>, desde que pertença ao </a:t>
            </a:r>
            <a:r>
              <a:rPr lang="pt-BR" sz="2400" b="1" u="sng" dirty="0">
                <a:solidFill>
                  <a:schemeClr val="bg1"/>
                </a:solidFill>
              </a:rPr>
              <a:t>mesmo ecossistema</a:t>
            </a:r>
            <a:r>
              <a:rPr lang="pt-BR" sz="2400" b="1" dirty="0">
                <a:solidFill>
                  <a:schemeClr val="bg1"/>
                </a:solidFill>
              </a:rPr>
              <a:t> e esteja localizada na </a:t>
            </a:r>
            <a:r>
              <a:rPr lang="pt-BR" sz="2400" b="1" u="sng" dirty="0">
                <a:solidFill>
                  <a:schemeClr val="bg1"/>
                </a:solidFill>
              </a:rPr>
              <a:t>mesma </a:t>
            </a:r>
            <a:r>
              <a:rPr lang="pt-BR" sz="2400" b="1" u="sng" dirty="0" err="1">
                <a:solidFill>
                  <a:schemeClr val="bg1"/>
                </a:solidFill>
              </a:rPr>
              <a:t>microbacia</a:t>
            </a:r>
            <a:r>
              <a:rPr lang="pt-BR" sz="2400" b="1" dirty="0">
                <a:solidFill>
                  <a:schemeClr val="bg1"/>
                </a:solidFill>
              </a:rPr>
              <a:t>, conforme critérios estabelecidos em regulamento, desde que a conversão da floresta tenha ocorrido antes de </a:t>
            </a:r>
            <a:r>
              <a:rPr lang="pt-BR" sz="2400" b="1" u="sng" dirty="0">
                <a:solidFill>
                  <a:schemeClr val="bg1"/>
                </a:solidFill>
              </a:rPr>
              <a:t>14 de dezembro de 1998</a:t>
            </a:r>
            <a:r>
              <a:rPr lang="pt-BR" sz="2400" b="1" dirty="0">
                <a:solidFill>
                  <a:schemeClr val="bg1"/>
                </a:solidFill>
              </a:rPr>
              <a:t>.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 b="1" dirty="0">
                <a:solidFill>
                  <a:schemeClr val="bg1"/>
                </a:solidFill>
              </a:rPr>
              <a:t>	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pt-BR" sz="2400" b="1" dirty="0" smtClean="0">
                <a:solidFill>
                  <a:schemeClr val="bg1"/>
                </a:solidFill>
              </a:rPr>
              <a:t>	§ 6</a:t>
            </a:r>
            <a:r>
              <a:rPr lang="pt-BR" sz="2400" b="1" u="sng" baseline="30000" dirty="0" smtClean="0">
                <a:solidFill>
                  <a:schemeClr val="bg1"/>
                </a:solidFill>
              </a:rPr>
              <a:t>o</a:t>
            </a:r>
            <a:r>
              <a:rPr lang="pt-BR" sz="2400" b="1" dirty="0" smtClean="0">
                <a:solidFill>
                  <a:schemeClr val="bg1"/>
                </a:solidFill>
              </a:rPr>
              <a:t>  O </a:t>
            </a:r>
            <a:r>
              <a:rPr lang="pt-BR" sz="2400" b="1" u="sng" dirty="0" smtClean="0">
                <a:solidFill>
                  <a:schemeClr val="bg1"/>
                </a:solidFill>
              </a:rPr>
              <a:t>proprietário</a:t>
            </a:r>
            <a:r>
              <a:rPr lang="pt-BR" sz="2400" b="1" dirty="0" smtClean="0">
                <a:solidFill>
                  <a:schemeClr val="bg1"/>
                </a:solidFill>
              </a:rPr>
              <a:t> rural poderá ser </a:t>
            </a:r>
            <a:r>
              <a:rPr lang="pt-BR" sz="2400" b="1" u="sng" dirty="0" smtClean="0">
                <a:solidFill>
                  <a:schemeClr val="bg1"/>
                </a:solidFill>
              </a:rPr>
              <a:t>desonerad</a:t>
            </a:r>
            <a:r>
              <a:rPr lang="pt-BR" sz="2400" b="1" dirty="0" smtClean="0">
                <a:solidFill>
                  <a:schemeClr val="bg1"/>
                </a:solidFill>
              </a:rPr>
              <a:t>o das obrigações previstas neste artigo, mediante a </a:t>
            </a:r>
            <a:r>
              <a:rPr lang="pt-BR" sz="2400" b="1" u="sng" dirty="0" smtClean="0">
                <a:solidFill>
                  <a:schemeClr val="bg1"/>
                </a:solidFill>
              </a:rPr>
              <a:t>doação</a:t>
            </a:r>
            <a:r>
              <a:rPr lang="pt-BR" sz="2400" b="1" dirty="0" smtClean="0">
                <a:solidFill>
                  <a:schemeClr val="bg1"/>
                </a:solidFill>
              </a:rPr>
              <a:t> ao </a:t>
            </a:r>
            <a:r>
              <a:rPr lang="pt-BR" sz="2400" b="1" u="sng" dirty="0" smtClean="0">
                <a:solidFill>
                  <a:schemeClr val="bg1"/>
                </a:solidFill>
              </a:rPr>
              <a:t>órgão ambiental competente</a:t>
            </a:r>
            <a:r>
              <a:rPr lang="pt-BR" sz="2400" b="1" dirty="0" smtClean="0">
                <a:solidFill>
                  <a:schemeClr val="bg1"/>
                </a:solidFill>
              </a:rPr>
              <a:t> de </a:t>
            </a:r>
            <a:r>
              <a:rPr lang="pt-BR" sz="2400" b="1" u="sng" dirty="0" smtClean="0">
                <a:solidFill>
                  <a:schemeClr val="bg1"/>
                </a:solidFill>
              </a:rPr>
              <a:t>área</a:t>
            </a:r>
            <a:r>
              <a:rPr lang="pt-BR" sz="2400" b="1" dirty="0" smtClean="0">
                <a:solidFill>
                  <a:schemeClr val="bg1"/>
                </a:solidFill>
              </a:rPr>
              <a:t> localizada no </a:t>
            </a:r>
            <a:r>
              <a:rPr lang="pt-BR" sz="2400" b="1" u="sng" dirty="0" smtClean="0">
                <a:solidFill>
                  <a:schemeClr val="bg1"/>
                </a:solidFill>
              </a:rPr>
              <a:t>interior de unidade de conservação de domínio público</a:t>
            </a:r>
            <a:r>
              <a:rPr lang="pt-BR" sz="2400" b="1" dirty="0" smtClean="0">
                <a:solidFill>
                  <a:schemeClr val="bg1"/>
                </a:solidFill>
              </a:rPr>
              <a:t>, </a:t>
            </a:r>
            <a:r>
              <a:rPr lang="pt-BR" sz="2400" b="1" u="sng" dirty="0" smtClean="0">
                <a:solidFill>
                  <a:schemeClr val="bg1"/>
                </a:solidFill>
              </a:rPr>
              <a:t>pendente de regularização fundiária</a:t>
            </a:r>
            <a:r>
              <a:rPr lang="pt-BR" sz="2400" b="1" dirty="0" smtClean="0">
                <a:solidFill>
                  <a:schemeClr val="bg1"/>
                </a:solidFill>
              </a:rPr>
              <a:t>, respeitados os critérios previstos no inciso III do caput deste artigo.</a:t>
            </a:r>
            <a:endParaRPr lang="pt-BR" sz="2400" b="1" dirty="0">
              <a:solidFill>
                <a:schemeClr val="bg1"/>
              </a:solidFill>
            </a:endParaRPr>
          </a:p>
        </p:txBody>
      </p:sp>
      <p:sp>
        <p:nvSpPr>
          <p:cNvPr id="11981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sed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075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77813"/>
            <a:ext cx="8280400" cy="1143000"/>
          </a:xfrm>
          <a:gradFill rotWithShape="1">
            <a:gsLst>
              <a:gs pos="0">
                <a:schemeClr val="accent2">
                  <a:alpha val="50000"/>
                </a:schemeClr>
              </a:gs>
              <a:gs pos="100000">
                <a:schemeClr val="accent2">
                  <a:gamma/>
                  <a:shade val="46275"/>
                  <a:invGamma/>
                  <a:alpha val="50000"/>
                </a:schemeClr>
              </a:gs>
            </a:gsLst>
            <a:lin ang="5400000" scaled="1"/>
          </a:gradFill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3600">
                <a:solidFill>
                  <a:schemeClr val="tx1"/>
                </a:solidFill>
              </a:rPr>
              <a:t>RESERVA LEGAL DESAPROPRIAÇÃO INDIRETA?</a:t>
            </a:r>
          </a:p>
        </p:txBody>
      </p:sp>
      <p:sp>
        <p:nvSpPr>
          <p:cNvPr id="12083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700213"/>
            <a:ext cx="4176712" cy="4537075"/>
          </a:xfrm>
          <a:solidFill>
            <a:schemeClr val="accent2">
              <a:alpha val="45882"/>
            </a:schemeClr>
          </a:solidFill>
          <a:ln w="50800"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pt-BR" b="1" smtClean="0"/>
              <a:t>	LIMITAÇÃO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pt-BR" b="1" smtClean="0"/>
              <a:t>ADMINISTRATIVA: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pt-BR" b="1" smtClean="0"/>
          </a:p>
          <a:p>
            <a:pPr algn="just">
              <a:lnSpc>
                <a:spcPct val="80000"/>
              </a:lnSpc>
            </a:pPr>
            <a:r>
              <a:rPr lang="pt-BR" sz="2400" b="1" smtClean="0"/>
              <a:t>gratuita;</a:t>
            </a:r>
          </a:p>
          <a:p>
            <a:pPr algn="just">
              <a:lnSpc>
                <a:spcPct val="80000"/>
              </a:lnSpc>
            </a:pPr>
            <a:r>
              <a:rPr lang="pt-BR" sz="2400" b="1" smtClean="0"/>
              <a:t>de ordem pública;</a:t>
            </a:r>
          </a:p>
          <a:p>
            <a:pPr algn="just">
              <a:lnSpc>
                <a:spcPct val="80000"/>
              </a:lnSpc>
            </a:pPr>
            <a:r>
              <a:rPr lang="pt-BR" sz="2400" b="1" smtClean="0"/>
              <a:t>condicionadora de direitos particulares às exigências do bem-estar social</a:t>
            </a:r>
            <a:r>
              <a:rPr lang="pt-BR" sz="2400" smtClean="0"/>
              <a:t>;</a:t>
            </a:r>
            <a:endParaRPr lang="pt-BR" sz="2400" b="1" smtClean="0"/>
          </a:p>
          <a:p>
            <a:pPr algn="just">
              <a:lnSpc>
                <a:spcPct val="80000"/>
              </a:lnSpc>
            </a:pPr>
            <a:r>
              <a:rPr lang="pt-BR" sz="2400" b="1" smtClean="0"/>
              <a:t>não afeta a utilização econômica do bem.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pt-BR" sz="2400" smtClean="0"/>
          </a:p>
        </p:txBody>
      </p:sp>
      <p:sp>
        <p:nvSpPr>
          <p:cNvPr id="330761" name="Rectangle 9"/>
          <p:cNvSpPr>
            <a:spLocks noChangeArrowheads="1"/>
          </p:cNvSpPr>
          <p:nvPr/>
        </p:nvSpPr>
        <p:spPr bwMode="auto">
          <a:xfrm>
            <a:off x="4859338" y="1700213"/>
            <a:ext cx="4105275" cy="4537075"/>
          </a:xfrm>
          <a:prstGeom prst="rect">
            <a:avLst/>
          </a:prstGeom>
          <a:solidFill>
            <a:schemeClr val="accent2">
              <a:alpha val="46001"/>
            </a:schemeClr>
          </a:solidFill>
          <a:ln w="508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pt-BR" sz="2800" b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RESTRIÇÃO</a:t>
            </a:r>
          </a:p>
          <a:p>
            <a:pPr marL="342900" indent="-342900"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pt-BR" sz="2800" b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ADMINISTRATIVA:</a:t>
            </a:r>
          </a:p>
          <a:p>
            <a:pPr marL="342900" indent="-342900"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pt-BR" sz="2800" b="1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pt-BR" sz="2400" b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retirar a utilização econômica do bem;</a:t>
            </a: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pt-BR" sz="2400" b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gera a necessidade de recomposição patrimonial</a:t>
            </a:r>
            <a:r>
              <a:rPr lang="pt-BR" sz="2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.</a:t>
            </a:r>
          </a:p>
          <a:p>
            <a:pPr marL="342900" indent="-342900" algn="just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pt-BR" sz="2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20838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smtClean="0"/>
          </a:p>
        </p:txBody>
      </p:sp>
      <p:pic>
        <p:nvPicPr>
          <p:cNvPr id="121859" name="Picture 3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96413" cy="6938963"/>
          </a:xfrm>
        </p:spPr>
      </p:pic>
      <p:sp>
        <p:nvSpPr>
          <p:cNvPr id="121860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200" dirty="0" smtClean="0"/>
              <a:t>INSTRUMENTOS DE GESTÃO AMBIENTAL</a:t>
            </a:r>
            <a:endParaRPr lang="pt-BR" sz="2200" dirty="0"/>
          </a:p>
        </p:txBody>
      </p:sp>
      <p:pic>
        <p:nvPicPr>
          <p:cNvPr id="1228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5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122886" name="Espaço Reservado para Conteúdo 4"/>
          <p:cNvSpPr txBox="1">
            <a:spLocks/>
          </p:cNvSpPr>
          <p:nvPr/>
        </p:nvSpPr>
        <p:spPr bwMode="auto">
          <a:xfrm>
            <a:off x="1785938" y="1071563"/>
            <a:ext cx="5715000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55588" algn="just">
              <a:lnSpc>
                <a:spcPct val="15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pt-BR" sz="2800">
                <a:latin typeface="Lucida Sans Unicode" pitchFamily="34" charset="0"/>
              </a:rPr>
              <a:t>Produção animal;</a:t>
            </a:r>
          </a:p>
          <a:p>
            <a:pPr marL="365125" indent="-255588" algn="just">
              <a:lnSpc>
                <a:spcPct val="15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pt-BR" sz="2800">
                <a:latin typeface="Lucida Sans Unicode" pitchFamily="34" charset="0"/>
              </a:rPr>
              <a:t>Aqüicultura;</a:t>
            </a:r>
          </a:p>
          <a:p>
            <a:pPr marL="365125" indent="-255588" algn="just">
              <a:lnSpc>
                <a:spcPct val="15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pt-BR" sz="2800">
                <a:latin typeface="Lucida Sans Unicode" pitchFamily="34" charset="0"/>
              </a:rPr>
              <a:t>Agroindústria;</a:t>
            </a:r>
          </a:p>
          <a:p>
            <a:pPr marL="365125" indent="-255588" algn="just">
              <a:lnSpc>
                <a:spcPct val="15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pt-BR" sz="2800">
                <a:latin typeface="Lucida Sans Unicode" pitchFamily="34" charset="0"/>
              </a:rPr>
              <a:t>Indústria de madeira;</a:t>
            </a:r>
          </a:p>
          <a:p>
            <a:pPr marL="365125" indent="-255588" algn="just">
              <a:lnSpc>
                <a:spcPct val="15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pt-BR" sz="2800">
                <a:latin typeface="Lucida Sans Unicode" pitchFamily="34" charset="0"/>
              </a:rPr>
              <a:t>Mineração;</a:t>
            </a:r>
          </a:p>
          <a:p>
            <a:pPr marL="365125" indent="-255588" algn="just">
              <a:lnSpc>
                <a:spcPct val="15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pt-BR" sz="2800">
                <a:latin typeface="Lucida Sans Unicode" pitchFamily="34" charset="0"/>
              </a:rPr>
              <a:t>Indústria do couro.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0" y="4763"/>
          <a:ext cx="9144000" cy="6858000"/>
        </p:xfrm>
        <a:graphic>
          <a:graphicData uri="http://schemas.openxmlformats.org/presentationml/2006/ole">
            <p:oleObj spid="_x0000_s4098" name="Slide" r:id="rId3" imgW="4572000" imgH="3429000" progId="PowerPoint.Slide.8">
              <p:embed/>
            </p:oleObj>
          </a:graphicData>
        </a:graphic>
      </p:graphicFrame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250825" y="333375"/>
            <a:ext cx="8424863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/>
            <a:r>
              <a:rPr lang="pt-BR" sz="2000" b="1">
                <a:solidFill>
                  <a:schemeClr val="bg1"/>
                </a:solidFill>
                <a:latin typeface="Lucida Sans Unicode" pitchFamily="34" charset="0"/>
              </a:rPr>
              <a:t>	O Programa das Nações Unidas para o Meio Ambiente (PNUMA), o Fundo Mundial para a Natureza (WWF) e a União Internacional para a Conservação da Natureza (UICN) elaboraram uma estratégia minuciosa para o futuro da vida sob o título: “Cuidando ao planeta Terra” (Caring for the Earth 1991), onde estabeleceram 9 princípios de sustentabilidade da Terra:</a:t>
            </a:r>
          </a:p>
          <a:p>
            <a:pPr marL="457200" indent="-457200" algn="just"/>
            <a:endParaRPr lang="pt-BR" sz="2000" b="1">
              <a:solidFill>
                <a:schemeClr val="bg1"/>
              </a:solidFill>
              <a:latin typeface="Lucida Sans Unicode" pitchFamily="34" charset="0"/>
            </a:endParaRPr>
          </a:p>
          <a:p>
            <a:pPr marL="457200" indent="-457200" algn="just">
              <a:buFontTx/>
              <a:buAutoNum type="arabicPeriod"/>
            </a:pPr>
            <a:r>
              <a:rPr lang="pt-BR" sz="2000" b="1">
                <a:solidFill>
                  <a:schemeClr val="bg1"/>
                </a:solidFill>
                <a:latin typeface="Lucida Sans Unicode" pitchFamily="34" charset="0"/>
              </a:rPr>
              <a:t>Construir uma sociedade sustentável. </a:t>
            </a:r>
          </a:p>
          <a:p>
            <a:pPr marL="457200" indent="-457200" algn="just">
              <a:buFontTx/>
              <a:buAutoNum type="arabicPeriod"/>
            </a:pPr>
            <a:r>
              <a:rPr lang="pt-BR" sz="2000" b="1">
                <a:solidFill>
                  <a:schemeClr val="bg1"/>
                </a:solidFill>
                <a:latin typeface="Lucida Sans Unicode" pitchFamily="34" charset="0"/>
              </a:rPr>
              <a:t>Respeitar e cuidar da comunidade dos seres vivos. </a:t>
            </a:r>
          </a:p>
          <a:p>
            <a:pPr marL="457200" indent="-457200" algn="just">
              <a:buFontTx/>
              <a:buAutoNum type="arabicPeriod"/>
            </a:pPr>
            <a:r>
              <a:rPr lang="pt-BR" sz="2000" b="1">
                <a:solidFill>
                  <a:schemeClr val="bg1"/>
                </a:solidFill>
                <a:latin typeface="Lucida Sans Unicode" pitchFamily="34" charset="0"/>
              </a:rPr>
              <a:t>Melhorar a qualidade da vida humana. </a:t>
            </a:r>
          </a:p>
          <a:p>
            <a:pPr marL="457200" indent="-457200" algn="just">
              <a:buFontTx/>
              <a:buAutoNum type="arabicPeriod"/>
            </a:pPr>
            <a:r>
              <a:rPr lang="pt-BR" sz="2000" b="1">
                <a:solidFill>
                  <a:schemeClr val="bg1"/>
                </a:solidFill>
                <a:latin typeface="Lucida Sans Unicode" pitchFamily="34" charset="0"/>
              </a:rPr>
              <a:t>Conservar a vitalidade e a diversidade do planeta Terra. </a:t>
            </a:r>
          </a:p>
          <a:p>
            <a:pPr marL="457200" indent="-457200" algn="just">
              <a:buFontTx/>
              <a:buAutoNum type="arabicPeriod"/>
            </a:pPr>
            <a:r>
              <a:rPr lang="pt-BR" sz="2000" b="1">
                <a:solidFill>
                  <a:schemeClr val="bg1"/>
                </a:solidFill>
                <a:latin typeface="Lucida Sans Unicode" pitchFamily="34" charset="0"/>
              </a:rPr>
              <a:t>Permanecer nos limites da capacidade de suporte do planeta Terra. </a:t>
            </a:r>
          </a:p>
          <a:p>
            <a:pPr marL="457200" indent="-457200" algn="just">
              <a:buFontTx/>
              <a:buAutoNum type="arabicPeriod"/>
            </a:pPr>
            <a:r>
              <a:rPr lang="pt-BR" sz="2000" b="1">
                <a:solidFill>
                  <a:schemeClr val="bg1"/>
                </a:solidFill>
                <a:latin typeface="Lucida Sans Unicode" pitchFamily="34" charset="0"/>
              </a:rPr>
              <a:t>Modificar atitudes e práticas pessoais. </a:t>
            </a:r>
          </a:p>
          <a:p>
            <a:pPr marL="457200" indent="-457200" algn="just">
              <a:buFontTx/>
              <a:buAutoNum type="arabicPeriod"/>
            </a:pPr>
            <a:r>
              <a:rPr lang="pt-BR" sz="2000" b="1">
                <a:solidFill>
                  <a:schemeClr val="bg1"/>
                </a:solidFill>
                <a:latin typeface="Lucida Sans Unicode" pitchFamily="34" charset="0"/>
              </a:rPr>
              <a:t>Permitir que as comunidades cuidassem de seu próprio meio-ambiente. </a:t>
            </a:r>
          </a:p>
          <a:p>
            <a:pPr marL="457200" indent="-457200" algn="just">
              <a:buFontTx/>
              <a:buAutoNum type="arabicPeriod"/>
            </a:pPr>
            <a:r>
              <a:rPr lang="pt-BR" sz="2000" b="1">
                <a:solidFill>
                  <a:schemeClr val="bg1"/>
                </a:solidFill>
                <a:latin typeface="Lucida Sans Unicode" pitchFamily="34" charset="0"/>
              </a:rPr>
              <a:t>Gerar uma estrutura nacional para integrar desenvolvimento e conservação. </a:t>
            </a:r>
          </a:p>
          <a:p>
            <a:pPr marL="457200" indent="-457200" algn="just">
              <a:buFontTx/>
              <a:buAutoNum type="arabicPeriod"/>
            </a:pPr>
            <a:r>
              <a:rPr lang="pt-BR" sz="2000" b="1">
                <a:solidFill>
                  <a:schemeClr val="bg1"/>
                </a:solidFill>
                <a:latin typeface="Lucida Sans Unicode" pitchFamily="34" charset="0"/>
              </a:rPr>
              <a:t>Constituir uma aliança global.</a:t>
            </a:r>
          </a:p>
        </p:txBody>
      </p:sp>
      <p:sp>
        <p:nvSpPr>
          <p:cNvPr id="4100" name="CaixaDeTexto 3"/>
          <p:cNvSpPr txBox="1">
            <a:spLocks noChangeArrowheads="1"/>
          </p:cNvSpPr>
          <p:nvPr/>
        </p:nvSpPr>
        <p:spPr bwMode="auto">
          <a:xfrm>
            <a:off x="3929063" y="6215063"/>
            <a:ext cx="5214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2400">
                <a:latin typeface="Lucida Sans Unicode" pitchFamily="34" charset="0"/>
                <a:hlinkClick r:id="rId4" action="ppaction://hlinkfile"/>
              </a:rPr>
              <a:t>eco.wmv</a:t>
            </a:r>
            <a:endParaRPr lang="pt-BR" sz="2400">
              <a:latin typeface="Lucida Sans Unicode" pitchFamily="34" charset="0"/>
            </a:endParaRPr>
          </a:p>
        </p:txBody>
      </p:sp>
      <p:sp>
        <p:nvSpPr>
          <p:cNvPr id="410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9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08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pic>
        <p:nvPicPr>
          <p:cNvPr id="123909" name="Picture 3" descr="C:\Documents and Settings\All Users\Documentos\Minhas imagens\Amostras de imagens\GESTÃO PRODUÇÃO ANIM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88" y="0"/>
            <a:ext cx="52498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10" name="CaixaDeTexto 12"/>
          <p:cNvSpPr txBox="1">
            <a:spLocks noChangeArrowheads="1"/>
          </p:cNvSpPr>
          <p:nvPr/>
        </p:nvSpPr>
        <p:spPr bwMode="auto">
          <a:xfrm>
            <a:off x="7358063" y="6550025"/>
            <a:ext cx="17859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1400">
                <a:latin typeface="Lucida Sans Unicode" pitchFamily="34" charset="0"/>
              </a:rPr>
              <a:t>(ALMEIDA, 2010)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pic>
        <p:nvPicPr>
          <p:cNvPr id="124933" name="Picture 2" descr="C:\Documents and Settings\All Users\Documentos\Minhas imagens\Amostras de imagens\GA AQUICULTU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813" y="0"/>
            <a:ext cx="5286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4" name="CaixaDeTexto 8"/>
          <p:cNvSpPr txBox="1">
            <a:spLocks noChangeArrowheads="1"/>
          </p:cNvSpPr>
          <p:nvPr/>
        </p:nvSpPr>
        <p:spPr bwMode="auto">
          <a:xfrm>
            <a:off x="7358063" y="6550025"/>
            <a:ext cx="17859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1400">
                <a:latin typeface="Lucida Sans Unicode" pitchFamily="34" charset="0"/>
              </a:rPr>
              <a:t>(ALMEIDA, 2010)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6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pic>
        <p:nvPicPr>
          <p:cNvPr id="125957" name="Picture 2" descr="C:\Documents and Settings\All Users\Documentos\Minhas imagens\Amostras de imagens\GA AGROINDUSTRI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0"/>
            <a:ext cx="535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8" name="CaixaDeTexto 8"/>
          <p:cNvSpPr txBox="1">
            <a:spLocks noChangeArrowheads="1"/>
          </p:cNvSpPr>
          <p:nvPr/>
        </p:nvSpPr>
        <p:spPr bwMode="auto">
          <a:xfrm>
            <a:off x="7358063" y="6550025"/>
            <a:ext cx="17859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1400">
                <a:latin typeface="Lucida Sans Unicode" pitchFamily="34" charset="0"/>
              </a:rPr>
              <a:t>(ALMEIDA, 2010)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80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pic>
        <p:nvPicPr>
          <p:cNvPr id="126981" name="Picture 2" descr="C:\Documents and Settings\All Users\Documentos\Minhas imagens\Amostras de imagens\GA MADEI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38" y="0"/>
            <a:ext cx="5643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82" name="CaixaDeTexto 7"/>
          <p:cNvSpPr txBox="1">
            <a:spLocks noChangeArrowheads="1"/>
          </p:cNvSpPr>
          <p:nvPr/>
        </p:nvSpPr>
        <p:spPr bwMode="auto">
          <a:xfrm>
            <a:off x="3714750" y="357188"/>
            <a:ext cx="2143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1400">
                <a:latin typeface="Lucida Sans Unicode" pitchFamily="34" charset="0"/>
              </a:rPr>
              <a:t>Indústria da madeira</a:t>
            </a:r>
          </a:p>
        </p:txBody>
      </p:sp>
      <p:sp>
        <p:nvSpPr>
          <p:cNvPr id="126983" name="CaixaDeTexto 9"/>
          <p:cNvSpPr txBox="1">
            <a:spLocks noChangeArrowheads="1"/>
          </p:cNvSpPr>
          <p:nvPr/>
        </p:nvSpPr>
        <p:spPr bwMode="auto">
          <a:xfrm>
            <a:off x="7358063" y="6550025"/>
            <a:ext cx="17859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1400">
                <a:latin typeface="Lucida Sans Unicode" pitchFamily="34" charset="0"/>
              </a:rPr>
              <a:t>(ALMEIDA, 2010)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4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pic>
        <p:nvPicPr>
          <p:cNvPr id="128005" name="Picture 2" descr="C:\Documents and Settings\All Users\Documentos\Minhas imagens\Amostras de imagens\ga mineraçã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813" y="0"/>
            <a:ext cx="5286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6" name="CaixaDeTexto 8"/>
          <p:cNvSpPr txBox="1">
            <a:spLocks noChangeArrowheads="1"/>
          </p:cNvSpPr>
          <p:nvPr/>
        </p:nvSpPr>
        <p:spPr bwMode="auto">
          <a:xfrm>
            <a:off x="7358063" y="6550025"/>
            <a:ext cx="17859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1400">
                <a:latin typeface="Lucida Sans Unicode" pitchFamily="34" charset="0"/>
              </a:rPr>
              <a:t>(ALMEIDA, 2010)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28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pic>
        <p:nvPicPr>
          <p:cNvPr id="129029" name="Picture 3" descr="C:\Documents and Settings\All Users\Documentos\Minhas imagens\Amostras de imagens\GA COUR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0"/>
            <a:ext cx="5786438" cy="68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30" name="CaixaDeTexto 9"/>
          <p:cNvSpPr txBox="1">
            <a:spLocks noChangeArrowheads="1"/>
          </p:cNvSpPr>
          <p:nvPr/>
        </p:nvSpPr>
        <p:spPr bwMode="auto">
          <a:xfrm>
            <a:off x="7358063" y="6550025"/>
            <a:ext cx="17859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1400">
                <a:latin typeface="Lucida Sans Unicode" pitchFamily="34" charset="0"/>
              </a:rPr>
              <a:t>(ALMEIDA, 2010)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3429000"/>
            <a:ext cx="8229600" cy="214314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z="2200" dirty="0" smtClean="0"/>
              <a:t>PROFESSOR: João Paulo Rocha de Miranda</a:t>
            </a:r>
            <a:br>
              <a:rPr lang="pt-BR" sz="2200" dirty="0" smtClean="0"/>
            </a:br>
            <a:r>
              <a:rPr lang="pt-BR" sz="2200" dirty="0" smtClean="0"/>
              <a:t>CONTATOS:</a:t>
            </a:r>
            <a:br>
              <a:rPr lang="pt-BR" sz="2200" dirty="0" smtClean="0"/>
            </a:br>
            <a:r>
              <a:rPr lang="pt-BR" sz="2200" dirty="0" err="1" smtClean="0"/>
              <a:t>E-mail</a:t>
            </a:r>
            <a:r>
              <a:rPr lang="pt-BR" sz="2200" dirty="0" smtClean="0"/>
              <a:t>: </a:t>
            </a:r>
            <a:r>
              <a:rPr lang="pt-BR" sz="2200" dirty="0" smtClean="0">
                <a:hlinkClick r:id="rId2"/>
              </a:rPr>
              <a:t>jpr.miranda@gmail.com</a:t>
            </a:r>
            <a:r>
              <a:rPr lang="pt-BR" sz="2200" dirty="0" smtClean="0"/>
              <a:t/>
            </a:r>
            <a:br>
              <a:rPr lang="pt-BR" sz="2200" dirty="0" smtClean="0"/>
            </a:br>
            <a:r>
              <a:rPr lang="pt-BR" sz="2200" dirty="0" smtClean="0"/>
              <a:t>BLOG: </a:t>
            </a:r>
            <a:r>
              <a:rPr lang="pt-BR" sz="2200" dirty="0" smtClean="0">
                <a:hlinkClick r:id="rId3"/>
              </a:rPr>
              <a:t>http://professormiranda.blogspot.com/</a:t>
            </a:r>
            <a:r>
              <a:rPr lang="pt-BR" sz="2200" dirty="0" smtClean="0"/>
              <a:t/>
            </a:r>
            <a:br>
              <a:rPr lang="pt-BR" sz="2200" dirty="0" smtClean="0"/>
            </a:br>
            <a:r>
              <a:rPr lang="pt-BR" sz="2200" dirty="0" err="1" smtClean="0"/>
              <a:t>Skype</a:t>
            </a:r>
            <a:r>
              <a:rPr lang="pt-BR" sz="2200" dirty="0" smtClean="0"/>
              <a:t>: </a:t>
            </a:r>
            <a:r>
              <a:rPr lang="pt-BR" sz="2200" dirty="0" err="1" smtClean="0"/>
              <a:t>jpr</a:t>
            </a:r>
            <a:r>
              <a:rPr lang="pt-BR" sz="2200" dirty="0" smtClean="0"/>
              <a:t>.</a:t>
            </a:r>
            <a:r>
              <a:rPr lang="pt-BR" sz="2200" dirty="0" err="1" smtClean="0"/>
              <a:t>miranda</a:t>
            </a:r>
            <a:endParaRPr lang="pt-BR" dirty="0"/>
          </a:p>
        </p:txBody>
      </p:sp>
      <p:pic>
        <p:nvPicPr>
          <p:cNvPr id="13005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3" name="Espaço Reservado para Rodapé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2214554"/>
            <a:ext cx="9144000" cy="1071570"/>
          </a:xfrm>
          <a:prstGeom prst="rect">
            <a:avLst/>
          </a:prstGeom>
        </p:spPr>
        <p:txBody>
          <a:bodyPr anchor="ctr">
            <a:normAutofit fontScale="97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OBRIGADO!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00166" y="0"/>
            <a:ext cx="6072230" cy="135729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MBA – GESTÃO EM AUDITORIA, PERICIA E LICENCIAMENTO AMBIENTAL</a:t>
            </a:r>
            <a:endParaRPr lang="pt-BR" sz="2800" dirty="0"/>
          </a:p>
        </p:txBody>
      </p:sp>
      <p:pic>
        <p:nvPicPr>
          <p:cNvPr id="13107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AUTOR: Prof. João Paulo Miranda </a:t>
            </a:r>
            <a:endParaRPr lang="pt-BR"/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500034" y="3357562"/>
            <a:ext cx="7929618" cy="1571636"/>
          </a:xfrm>
          <a:prstGeom prst="rect">
            <a:avLst/>
          </a:prstGeom>
        </p:spPr>
        <p:txBody>
          <a:bodyPr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PROFESSOR: João Paulo Rocha de Miranda</a:t>
            </a:r>
            <a:b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pt-BR" sz="2200" b="1" dirty="0" err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E-mail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  <a:hlinkClick r:id="rId3"/>
              </a:rPr>
              <a:t>jpr.miranda@gmail.com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BLOG: 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  <a:hlinkClick r:id="rId4"/>
              </a:rPr>
              <a:t>http://professormiranda.blogspot.com/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pt-BR" sz="2200" b="1" dirty="0" err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Skype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pt-BR" sz="2200" b="1" dirty="0" err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jpr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.</a:t>
            </a:r>
            <a:r>
              <a:rPr lang="pt-BR" sz="2200" b="1" dirty="0" err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miranda</a:t>
            </a:r>
            <a:endParaRPr lang="pt-BR" sz="4800" b="1" dirty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2214554"/>
            <a:ext cx="9144000" cy="1071570"/>
          </a:xfrm>
          <a:prstGeom prst="rect">
            <a:avLst/>
          </a:prstGeom>
        </p:spPr>
        <p:txBody>
          <a:bodyPr anchor="ctr">
            <a:normAutofit fontScale="97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OBRIGADO!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CONTEÚDO PROGRAMÁTICO</a:t>
            </a:r>
            <a:endParaRPr lang="pt-BR" sz="2800" dirty="0"/>
          </a:p>
        </p:txBody>
      </p:sp>
      <p:sp>
        <p:nvSpPr>
          <p:cNvPr id="132099" name="Espaço Reservado para Conteúdo 4"/>
          <p:cNvSpPr>
            <a:spLocks noGrp="1"/>
          </p:cNvSpPr>
          <p:nvPr>
            <p:ph idx="1"/>
          </p:nvPr>
        </p:nvSpPr>
        <p:spPr>
          <a:xfrm>
            <a:off x="428625" y="1071563"/>
            <a:ext cx="8501063" cy="5500687"/>
          </a:xfrm>
        </p:spPr>
        <p:txBody>
          <a:bodyPr/>
          <a:lstStyle/>
          <a:p>
            <a:r>
              <a:rPr lang="pt-BR" smtClean="0"/>
              <a:t>Noções introdutórias;</a:t>
            </a:r>
          </a:p>
          <a:p>
            <a:endParaRPr lang="pt-BR" smtClean="0"/>
          </a:p>
          <a:p>
            <a:r>
              <a:rPr lang="pt-BR" smtClean="0"/>
              <a:t>Conceito de desenvolvimento sustentável;</a:t>
            </a:r>
          </a:p>
          <a:p>
            <a:endParaRPr lang="pt-BR" smtClean="0"/>
          </a:p>
          <a:p>
            <a:r>
              <a:rPr lang="pt-BR" smtClean="0"/>
              <a:t>Princípios ambientais;</a:t>
            </a:r>
          </a:p>
          <a:p>
            <a:endParaRPr lang="pt-BR" smtClean="0"/>
          </a:p>
          <a:p>
            <a:r>
              <a:rPr lang="pt-BR" smtClean="0"/>
              <a:t>Gestão ambiental:</a:t>
            </a:r>
          </a:p>
          <a:p>
            <a:pPr lvl="1"/>
            <a:r>
              <a:rPr lang="pt-BR" smtClean="0"/>
              <a:t>Política ambiental;</a:t>
            </a:r>
          </a:p>
          <a:p>
            <a:pPr lvl="1"/>
            <a:r>
              <a:rPr lang="pt-BR" smtClean="0"/>
              <a:t>Planejamento ambiental;</a:t>
            </a:r>
          </a:p>
          <a:p>
            <a:pPr lvl="1"/>
            <a:r>
              <a:rPr lang="pt-BR" smtClean="0"/>
              <a:t>Gerenciamento ambiental;</a:t>
            </a:r>
          </a:p>
        </p:txBody>
      </p:sp>
      <p:pic>
        <p:nvPicPr>
          <p:cNvPr id="13210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10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CONTEÚDO PROGRAMÁTICO</a:t>
            </a:r>
            <a:endParaRPr lang="pt-BR" sz="2800" dirty="0"/>
          </a:p>
        </p:txBody>
      </p:sp>
      <p:sp>
        <p:nvSpPr>
          <p:cNvPr id="133123" name="Espaço Reservado para Conteúdo 4"/>
          <p:cNvSpPr>
            <a:spLocks noGrp="1"/>
          </p:cNvSpPr>
          <p:nvPr>
            <p:ph idx="1"/>
          </p:nvPr>
        </p:nvSpPr>
        <p:spPr>
          <a:xfrm>
            <a:off x="428625" y="1071563"/>
            <a:ext cx="8501063" cy="5500687"/>
          </a:xfrm>
        </p:spPr>
        <p:txBody>
          <a:bodyPr/>
          <a:lstStyle/>
          <a:p>
            <a:r>
              <a:rPr lang="pt-BR" smtClean="0"/>
              <a:t>Instrumentos da política ambiental:</a:t>
            </a:r>
          </a:p>
          <a:p>
            <a:pPr lvl="1"/>
            <a:r>
              <a:rPr lang="pt-BR" smtClean="0"/>
              <a:t>Instrumentos de comando e controle:</a:t>
            </a:r>
          </a:p>
          <a:p>
            <a:pPr lvl="2"/>
            <a:r>
              <a:rPr lang="pt-BR" smtClean="0"/>
              <a:t>Licenciamento;</a:t>
            </a:r>
          </a:p>
          <a:p>
            <a:pPr lvl="2"/>
            <a:r>
              <a:rPr lang="pt-BR" smtClean="0"/>
              <a:t>Zoneamento;</a:t>
            </a:r>
          </a:p>
          <a:p>
            <a:pPr lvl="2"/>
            <a:r>
              <a:rPr lang="pt-BR" smtClean="0"/>
              <a:t>Padrões;</a:t>
            </a:r>
          </a:p>
          <a:p>
            <a:pPr lvl="1"/>
            <a:r>
              <a:rPr lang="pt-BR" smtClean="0"/>
              <a:t>Instrumentos de mercado:</a:t>
            </a:r>
          </a:p>
          <a:p>
            <a:pPr lvl="2"/>
            <a:r>
              <a:rPr lang="pt-BR" smtClean="0"/>
              <a:t>PSA;</a:t>
            </a:r>
          </a:p>
          <a:p>
            <a:pPr lvl="2"/>
            <a:r>
              <a:rPr lang="pt-BR" smtClean="0"/>
              <a:t>REED;</a:t>
            </a:r>
          </a:p>
          <a:p>
            <a:pPr lvl="2"/>
            <a:r>
              <a:rPr lang="pt-BR" smtClean="0"/>
              <a:t>Taxas;</a:t>
            </a:r>
          </a:p>
          <a:p>
            <a:pPr lvl="1"/>
            <a:endParaRPr lang="pt-BR" smtClean="0"/>
          </a:p>
          <a:p>
            <a:r>
              <a:rPr lang="pt-BR" smtClean="0"/>
              <a:t>SISNAMA</a:t>
            </a:r>
          </a:p>
        </p:txBody>
      </p:sp>
      <p:pic>
        <p:nvPicPr>
          <p:cNvPr id="13312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6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Image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179388" y="0"/>
            <a:ext cx="8769350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PRINCÍPIOS DO DIREITO AMBIENTAL: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pt-B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Princípio da dignidade da pessoa humana e direito à saúde (</a:t>
            </a:r>
            <a:r>
              <a:rPr lang="pt-BR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arts</a:t>
            </a: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1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°, III; 6° e 225 CF/88);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Princípio do desenvolvimento sustentável (caput do art. 225);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Princípio poluidor pagador (art. 225, §3</a:t>
            </a: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</a:t>
            </a: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Princípio da prevenção ou da precaução (caput do art. 225);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Princípio da participação ou democrático (caput do art. 225);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Princípio do limite (art. 225, § 1</a:t>
            </a: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</a:t>
            </a: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V);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Princípio da ubiqüidade;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Princípio da cooperação.</a:t>
            </a:r>
          </a:p>
        </p:txBody>
      </p:sp>
      <p:sp>
        <p:nvSpPr>
          <p:cNvPr id="26628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CONTEÚDO PROGRAMÁTICO</a:t>
            </a:r>
            <a:endParaRPr lang="pt-BR" sz="2800" dirty="0"/>
          </a:p>
        </p:txBody>
      </p:sp>
      <p:sp>
        <p:nvSpPr>
          <p:cNvPr id="134147" name="Espaço Reservado para Conteúdo 4"/>
          <p:cNvSpPr>
            <a:spLocks noGrp="1"/>
          </p:cNvSpPr>
          <p:nvPr>
            <p:ph idx="1"/>
          </p:nvPr>
        </p:nvSpPr>
        <p:spPr>
          <a:xfrm>
            <a:off x="785813" y="1071563"/>
            <a:ext cx="8143875" cy="5500687"/>
          </a:xfrm>
        </p:spPr>
        <p:txBody>
          <a:bodyPr/>
          <a:lstStyle/>
          <a:p>
            <a:r>
              <a:rPr lang="pt-BR" smtClean="0"/>
              <a:t>Poder de polícia;</a:t>
            </a:r>
          </a:p>
          <a:p>
            <a:endParaRPr lang="pt-BR" smtClean="0"/>
          </a:p>
          <a:p>
            <a:r>
              <a:rPr lang="pt-BR" smtClean="0"/>
              <a:t>Licenciamento;</a:t>
            </a:r>
          </a:p>
          <a:p>
            <a:endParaRPr lang="pt-BR" smtClean="0"/>
          </a:p>
          <a:p>
            <a:r>
              <a:rPr lang="pt-BR" smtClean="0"/>
              <a:t>Competências legislativa e administrativa;</a:t>
            </a:r>
          </a:p>
          <a:p>
            <a:endParaRPr lang="pt-BR" smtClean="0"/>
          </a:p>
          <a:p>
            <a:r>
              <a:rPr lang="pt-BR" smtClean="0"/>
              <a:t>Gestão florestal:</a:t>
            </a:r>
          </a:p>
          <a:p>
            <a:pPr lvl="1" algn="just">
              <a:lnSpc>
                <a:spcPct val="150000"/>
              </a:lnSpc>
            </a:pPr>
            <a:r>
              <a:rPr lang="pt-BR" sz="2000" smtClean="0"/>
              <a:t>Unidades de Conservação (Lei do SNUC);</a:t>
            </a:r>
          </a:p>
          <a:p>
            <a:pPr lvl="1" algn="just">
              <a:lnSpc>
                <a:spcPct val="150000"/>
              </a:lnSpc>
            </a:pPr>
            <a:r>
              <a:rPr lang="pt-BR" sz="2000" smtClean="0"/>
              <a:t>Código florestal (Lei 4.771/65);</a:t>
            </a:r>
          </a:p>
          <a:p>
            <a:pPr lvl="1" algn="just">
              <a:lnSpc>
                <a:spcPct val="150000"/>
              </a:lnSpc>
            </a:pPr>
            <a:r>
              <a:rPr lang="pt-BR" sz="2000" smtClean="0"/>
              <a:t>Áreas de preservação permanente (APP);</a:t>
            </a:r>
          </a:p>
          <a:p>
            <a:pPr lvl="1" algn="just">
              <a:lnSpc>
                <a:spcPct val="150000"/>
              </a:lnSpc>
            </a:pPr>
            <a:r>
              <a:rPr lang="pt-BR" sz="2000" smtClean="0"/>
              <a:t>Reserva legal.</a:t>
            </a:r>
          </a:p>
          <a:p>
            <a:endParaRPr lang="pt-BR" smtClean="0"/>
          </a:p>
          <a:p>
            <a:endParaRPr lang="pt-BR" smtClean="0"/>
          </a:p>
        </p:txBody>
      </p:sp>
      <p:pic>
        <p:nvPicPr>
          <p:cNvPr id="13414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4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50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CONTEÚDO PROGRAMÁTICO</a:t>
            </a:r>
            <a:endParaRPr lang="pt-BR" sz="2800" dirty="0"/>
          </a:p>
        </p:txBody>
      </p:sp>
      <p:sp>
        <p:nvSpPr>
          <p:cNvPr id="135171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929688" cy="5500687"/>
          </a:xfrm>
        </p:spPr>
        <p:txBody>
          <a:bodyPr/>
          <a:lstStyle/>
          <a:p>
            <a:r>
              <a:rPr lang="pt-BR" smtClean="0"/>
              <a:t>Instrumentos de gestão ambiental nas atividades:</a:t>
            </a:r>
          </a:p>
          <a:p>
            <a:pPr lvl="1" algn="just">
              <a:lnSpc>
                <a:spcPct val="150000"/>
              </a:lnSpc>
            </a:pPr>
            <a:r>
              <a:rPr lang="pt-BR" sz="2000" smtClean="0"/>
              <a:t>Produção animal;</a:t>
            </a:r>
          </a:p>
          <a:p>
            <a:pPr lvl="1" algn="just">
              <a:lnSpc>
                <a:spcPct val="150000"/>
              </a:lnSpc>
            </a:pPr>
            <a:r>
              <a:rPr lang="pt-BR" sz="2000" smtClean="0"/>
              <a:t>Aqüicultura;</a:t>
            </a:r>
          </a:p>
          <a:p>
            <a:pPr lvl="1" algn="just">
              <a:lnSpc>
                <a:spcPct val="150000"/>
              </a:lnSpc>
            </a:pPr>
            <a:r>
              <a:rPr lang="pt-BR" sz="2000" smtClean="0"/>
              <a:t>Agroindústria;</a:t>
            </a:r>
          </a:p>
          <a:p>
            <a:pPr lvl="1" algn="just">
              <a:lnSpc>
                <a:spcPct val="150000"/>
              </a:lnSpc>
            </a:pPr>
            <a:r>
              <a:rPr lang="pt-BR" sz="2000" smtClean="0"/>
              <a:t>Indústria de madeira;</a:t>
            </a:r>
          </a:p>
          <a:p>
            <a:pPr lvl="1" algn="just">
              <a:lnSpc>
                <a:spcPct val="150000"/>
              </a:lnSpc>
            </a:pPr>
            <a:r>
              <a:rPr lang="pt-BR" sz="2000" smtClean="0"/>
              <a:t>Mineração;</a:t>
            </a:r>
          </a:p>
          <a:p>
            <a:pPr lvl="1" algn="just">
              <a:lnSpc>
                <a:spcPct val="150000"/>
              </a:lnSpc>
            </a:pPr>
            <a:r>
              <a:rPr lang="pt-BR" sz="2000" smtClean="0"/>
              <a:t>Indústria do couro.</a:t>
            </a:r>
            <a:endParaRPr lang="pt-BR" smtClean="0"/>
          </a:p>
          <a:p>
            <a:endParaRPr lang="pt-BR" smtClean="0"/>
          </a:p>
          <a:p>
            <a:r>
              <a:rPr lang="pt-BR" smtClean="0"/>
              <a:t>Conclusão</a:t>
            </a:r>
          </a:p>
        </p:txBody>
      </p:sp>
      <p:pic>
        <p:nvPicPr>
          <p:cNvPr id="13517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174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BIBLIOGRAFIA BÁSICA</a:t>
            </a:r>
            <a:endParaRPr lang="pt-BR" sz="2800" dirty="0"/>
          </a:p>
        </p:txBody>
      </p:sp>
      <p:sp>
        <p:nvSpPr>
          <p:cNvPr id="136195" name="Espaço Reservado para Conteúdo 4"/>
          <p:cNvSpPr>
            <a:spLocks noGrp="1"/>
          </p:cNvSpPr>
          <p:nvPr>
            <p:ph idx="1"/>
          </p:nvPr>
        </p:nvSpPr>
        <p:spPr>
          <a:xfrm>
            <a:off x="285750" y="1071563"/>
            <a:ext cx="8429625" cy="5500687"/>
          </a:xfrm>
        </p:spPr>
        <p:txBody>
          <a:bodyPr/>
          <a:lstStyle/>
          <a:p>
            <a:pPr algn="just"/>
            <a:r>
              <a:rPr lang="pt-BR" sz="2000" smtClean="0"/>
              <a:t>ALMEIDA, Josismar Ribeiro. </a:t>
            </a:r>
            <a:r>
              <a:rPr lang="pt-BR" sz="2000" i="1" smtClean="0"/>
              <a:t>Gestão ambiental para o desenvolvimento sustentável</a:t>
            </a:r>
            <a:r>
              <a:rPr lang="pt-BR" sz="2000" smtClean="0"/>
              <a:t>. Rio de Janeiro: Thex, 2010. ISBN 85-7603026-8.</a:t>
            </a:r>
          </a:p>
          <a:p>
            <a:pPr algn="just"/>
            <a:endParaRPr lang="pt-BR" sz="2000" smtClean="0"/>
          </a:p>
          <a:p>
            <a:pPr algn="just"/>
            <a:r>
              <a:rPr lang="pt-BR" sz="2000" smtClean="0"/>
              <a:t>DIAS, Reinaldo. </a:t>
            </a:r>
            <a:r>
              <a:rPr lang="pt-BR" sz="2000" i="1" smtClean="0"/>
              <a:t>Gestão ambiental: responsabilidade social e sustentabilidade</a:t>
            </a:r>
            <a:r>
              <a:rPr lang="pt-BR" sz="2000" smtClean="0"/>
              <a:t>. São Paulo: Atlas, 2006.</a:t>
            </a:r>
          </a:p>
          <a:p>
            <a:pPr algn="just"/>
            <a:endParaRPr lang="pt-BR" sz="2000" smtClean="0"/>
          </a:p>
          <a:p>
            <a:pPr algn="just"/>
            <a:r>
              <a:rPr lang="pt-BR" sz="2000" smtClean="0"/>
              <a:t>DONAIRE, Denis. </a:t>
            </a:r>
            <a:r>
              <a:rPr lang="pt-BR" sz="2000" i="1" smtClean="0"/>
              <a:t>Gestão ambiental na empresa</a:t>
            </a:r>
            <a:r>
              <a:rPr lang="pt-BR" sz="2000" smtClean="0"/>
              <a:t>. 2 ed., São Paulo: Atlas, 1999.</a:t>
            </a:r>
          </a:p>
          <a:p>
            <a:pPr algn="just"/>
            <a:endParaRPr lang="pt-BR" sz="2000" smtClean="0"/>
          </a:p>
          <a:p>
            <a:pPr algn="just"/>
            <a:r>
              <a:rPr lang="pt-BR" sz="2000" smtClean="0"/>
              <a:t>MIRANDA, João Paulo Rocha de. A reserva legal e o direito de propriedade. In JACOMINO, Sérgio; MELO, Marcelo Augusto Santana de; CRIADO, Francisco de Asís Palacios. </a:t>
            </a:r>
            <a:r>
              <a:rPr lang="pt-BR" sz="2000" i="1" smtClean="0"/>
              <a:t>Registro de Imóveis e meio ambiente</a:t>
            </a:r>
            <a:r>
              <a:rPr lang="pt-BR" sz="2000" smtClean="0"/>
              <a:t>. São Paulo: Saraiva, 2010. ISBN 978-85-02-08293-9.</a:t>
            </a:r>
          </a:p>
          <a:p>
            <a:pPr algn="just"/>
            <a:endParaRPr lang="pt-BR" sz="2000" smtClean="0"/>
          </a:p>
          <a:p>
            <a:pPr algn="just"/>
            <a:endParaRPr lang="pt-BR" sz="2000" smtClean="0"/>
          </a:p>
        </p:txBody>
      </p:sp>
      <p:pic>
        <p:nvPicPr>
          <p:cNvPr id="13619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19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Espaço Reservado para Conteúdo 4"/>
          <p:cNvSpPr>
            <a:spLocks noGrp="1"/>
          </p:cNvSpPr>
          <p:nvPr>
            <p:ph idx="1"/>
          </p:nvPr>
        </p:nvSpPr>
        <p:spPr>
          <a:xfrm>
            <a:off x="285750" y="1357313"/>
            <a:ext cx="8429625" cy="5214937"/>
          </a:xfrm>
        </p:spPr>
        <p:txBody>
          <a:bodyPr/>
          <a:lstStyle/>
          <a:p>
            <a:pPr algn="just"/>
            <a:r>
              <a:rPr lang="pt-BR" sz="2000" smtClean="0"/>
              <a:t>MIRANDA, João Paulo Rocha de. Fundamendos do direito ambiental aplicado às ciências agrárias, ambientais e jurídicas. Juina-MT: Amazoon, 2009. ISBN 978-85-61876-03-6.</a:t>
            </a:r>
          </a:p>
          <a:p>
            <a:pPr algn="just"/>
            <a:endParaRPr lang="pt-BR" sz="2000" smtClean="0"/>
          </a:p>
          <a:p>
            <a:pPr algn="just"/>
            <a:r>
              <a:rPr lang="pt-BR" sz="2000" smtClean="0"/>
              <a:t>ROBLES JUNIOR, Antonio; BONELLI, Valério. </a:t>
            </a:r>
            <a:r>
              <a:rPr lang="pt-BR" sz="2000" i="1" smtClean="0"/>
              <a:t>Gestão da qualidade e do meio ambiente: e</a:t>
            </a:r>
            <a:r>
              <a:rPr lang="pt-BR" sz="2000" smtClean="0"/>
              <a:t>nfoque econômico, financeiro e patrimonial. São Paulo: Atlas, 2006.</a:t>
            </a:r>
          </a:p>
          <a:p>
            <a:pPr algn="just"/>
            <a:endParaRPr lang="pt-BR" sz="2000" smtClean="0"/>
          </a:p>
        </p:txBody>
      </p:sp>
      <p:pic>
        <p:nvPicPr>
          <p:cNvPr id="1372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2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21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BIBLIOGRAFIA BÁSICA</a:t>
            </a:r>
            <a:endParaRPr lang="pt-BR" sz="2800" dirty="0"/>
          </a:p>
        </p:txBody>
      </p:sp>
      <p:sp>
        <p:nvSpPr>
          <p:cNvPr id="137223" name="CaixaDeTexto 6"/>
          <p:cNvSpPr txBox="1">
            <a:spLocks noChangeArrowheads="1"/>
          </p:cNvSpPr>
          <p:nvPr/>
        </p:nvSpPr>
        <p:spPr bwMode="auto">
          <a:xfrm>
            <a:off x="7143750" y="6488113"/>
            <a:ext cx="2000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>
                <a:latin typeface="Lucida Sans Unicode" pitchFamily="34" charset="0"/>
                <a:hlinkClick r:id="rId3" action="ppaction://hlinksldjump"/>
              </a:rPr>
              <a:t>MBA INÍCIO</a:t>
            </a:r>
            <a:endParaRPr lang="pt-BR">
              <a:latin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8" descr="1Carta5x5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2412" name="Text Box 12"/>
          <p:cNvSpPr txBox="1">
            <a:spLocks noChangeArrowheads="1"/>
          </p:cNvSpPr>
          <p:nvPr/>
        </p:nvSpPr>
        <p:spPr bwMode="auto">
          <a:xfrm>
            <a:off x="323850" y="260350"/>
            <a:ext cx="8820150" cy="657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PRINCÍPIO DA DIGNIDADE DA PESSOA HUMANA E DIREITO À SAÚDE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	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Art. 1º A República Federativa do Brasil, formada pela união indissolúvel dos Estados e Municípios e do Distrito Federal, constitui-se em Estado Democrático de Direito e tem como fundamentos: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III - a dignidade da pessoa humana;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	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Art. 6</a:t>
            </a:r>
            <a:r>
              <a:rPr lang="pt-BR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o </a:t>
            </a: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 São direitos sociais a educação, a saúde, o trabalho, a moradia, o lazer, a segurança, a previdência social, a proteção à maternidade e à infância, a assistência aos desamparados, na forma desta Constituição.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	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Art. 225. Todos têm direito ao meio ambiente ecologicamente equilibrado, bem de uso comum do povo e essencial à sadia qualidade de vida, impondo-se ao Poder Público e à coletividade o dever de defendê-lo e </a:t>
            </a:r>
            <a:r>
              <a:rPr lang="pt-BR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preservá</a:t>
            </a: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- </a:t>
            </a:r>
            <a:r>
              <a:rPr lang="pt-BR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lo</a:t>
            </a: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para as presentes e futuras gerações.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CF/88</a:t>
            </a:r>
          </a:p>
          <a:p>
            <a:pPr algn="just" fontAlgn="auto">
              <a:spcBef>
                <a:spcPct val="50000"/>
              </a:spcBef>
              <a:spcAft>
                <a:spcPts val="0"/>
              </a:spcAft>
              <a:defRPr/>
            </a:pPr>
            <a:endParaRPr lang="pt-BR" dirty="0">
              <a:latin typeface="+mn-lt"/>
            </a:endParaRPr>
          </a:p>
        </p:txBody>
      </p:sp>
      <p:sp>
        <p:nvSpPr>
          <p:cNvPr id="2765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fom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539750" y="1638300"/>
            <a:ext cx="7823200" cy="38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just"/>
            <a:r>
              <a:rPr lang="pt-BR" sz="2800" b="1">
                <a:solidFill>
                  <a:srgbClr val="FF0000"/>
                </a:solidFill>
              </a:rPr>
              <a:t>“Quando a ultima arvore tiver caído,</a:t>
            </a:r>
            <a:br>
              <a:rPr lang="pt-BR" sz="2800" b="1">
                <a:solidFill>
                  <a:srgbClr val="FF0000"/>
                </a:solidFill>
              </a:rPr>
            </a:br>
            <a:r>
              <a:rPr lang="pt-BR" sz="2800" b="1">
                <a:solidFill>
                  <a:srgbClr val="FF0000"/>
                </a:solidFill>
              </a:rPr>
              <a:t>...quando o ultimo rio tiver secado,</a:t>
            </a:r>
            <a:br>
              <a:rPr lang="pt-BR" sz="2800" b="1">
                <a:solidFill>
                  <a:srgbClr val="FF0000"/>
                </a:solidFill>
              </a:rPr>
            </a:br>
            <a:r>
              <a:rPr lang="pt-BR" sz="2800" b="1">
                <a:solidFill>
                  <a:srgbClr val="FF0000"/>
                </a:solidFill>
              </a:rPr>
              <a:t>...quando o ultimo peixe for pescado,</a:t>
            </a:r>
            <a:br>
              <a:rPr lang="pt-BR" sz="2800" b="1">
                <a:solidFill>
                  <a:srgbClr val="FF0000"/>
                </a:solidFill>
              </a:rPr>
            </a:br>
            <a:r>
              <a:rPr lang="pt-BR" sz="2800" b="1">
                <a:solidFill>
                  <a:srgbClr val="FF0000"/>
                </a:solidFill>
              </a:rPr>
              <a:t>...vocês vão entender que dinheiro não se come.”</a:t>
            </a:r>
          </a:p>
          <a:p>
            <a:pPr algn="just"/>
            <a:endParaRPr lang="pt-BR" sz="2800" b="1">
              <a:solidFill>
                <a:srgbClr val="FF0000"/>
              </a:solidFill>
            </a:endParaRPr>
          </a:p>
          <a:p>
            <a:pPr algn="just"/>
            <a:endParaRPr lang="pt-BR" sz="2800" b="1">
              <a:solidFill>
                <a:srgbClr val="FF0000"/>
              </a:solidFill>
            </a:endParaRPr>
          </a:p>
          <a:p>
            <a:pPr algn="r"/>
            <a:r>
              <a:rPr lang="pt-BR" sz="2800" b="1"/>
              <a:t/>
            </a:r>
            <a:br>
              <a:rPr lang="pt-BR" sz="2800" b="1"/>
            </a:br>
            <a:endParaRPr lang="pt-BR" sz="2800" b="1"/>
          </a:p>
        </p:txBody>
      </p:sp>
      <p:sp>
        <p:nvSpPr>
          <p:cNvPr id="2867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barreira derrame ole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539750" y="5373688"/>
            <a:ext cx="81359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t-BR"/>
          </a:p>
          <a:p>
            <a:pPr algn="ctr">
              <a:spcBef>
                <a:spcPct val="50000"/>
              </a:spcBef>
            </a:pPr>
            <a:r>
              <a:rPr lang="pt-BR" sz="3600">
                <a:solidFill>
                  <a:schemeClr val="bg1"/>
                </a:solidFill>
              </a:rPr>
              <a:t>QUEM DEVE PAGAR POR ISSO?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755650" y="404813"/>
            <a:ext cx="7632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3600">
                <a:solidFill>
                  <a:schemeClr val="bg1"/>
                </a:solidFill>
              </a:rPr>
              <a:t>PRINCÍPIO POLUIDOR-PAGADOR</a:t>
            </a:r>
          </a:p>
        </p:txBody>
      </p:sp>
      <p:sp>
        <p:nvSpPr>
          <p:cNvPr id="2970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86019" name="Rectangle 3" descr="f0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pt-BR" sz="3200" b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PRINCÍPIO DA PREVENÇÃO</a:t>
            </a:r>
            <a:endParaRPr lang="pt-BR" sz="3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86020" name="Rectangle 4" descr="f14"/>
          <p:cNvSpPr>
            <a:spLocks noChangeArrowheads="1"/>
          </p:cNvSpPr>
          <p:nvPr/>
        </p:nvSpPr>
        <p:spPr bwMode="auto">
          <a:xfrm>
            <a:off x="1331913" y="1341438"/>
            <a:ext cx="6732587" cy="4752975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pt-BR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1908175" y="1916113"/>
            <a:ext cx="5689600" cy="265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2800">
                <a:solidFill>
                  <a:schemeClr val="bg1"/>
                </a:solidFill>
              </a:rPr>
              <a:t>É MELHOR PREVENIR QUE REMEDIAR...</a:t>
            </a:r>
          </a:p>
          <a:p>
            <a:pPr algn="ctr">
              <a:spcBef>
                <a:spcPct val="50000"/>
              </a:spcBef>
            </a:pPr>
            <a:endParaRPr lang="pt-BR" sz="2800"/>
          </a:p>
          <a:p>
            <a:pPr algn="ctr">
              <a:spcBef>
                <a:spcPct val="50000"/>
              </a:spcBef>
            </a:pPr>
            <a:r>
              <a:rPr lang="pt-BR" sz="2800">
                <a:solidFill>
                  <a:schemeClr val="bg1"/>
                </a:solidFill>
              </a:rPr>
              <a:t>... POIS NUNCA MAIS SERÁ A MESMA.</a:t>
            </a:r>
          </a:p>
        </p:txBody>
      </p:sp>
      <p:sp>
        <p:nvSpPr>
          <p:cNvPr id="30726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1747" name="WordArt 9"/>
          <p:cNvSpPr>
            <a:spLocks noChangeArrowheads="1" noChangeShapeType="1" noTextEdit="1"/>
          </p:cNvSpPr>
          <p:nvPr/>
        </p:nvSpPr>
        <p:spPr bwMode="auto">
          <a:xfrm>
            <a:off x="900113" y="1844675"/>
            <a:ext cx="7651750" cy="12954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pt-BR" sz="72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PRINCÍPIO DA PRECAUÇÃO</a:t>
            </a:r>
          </a:p>
        </p:txBody>
      </p:sp>
      <p:sp>
        <p:nvSpPr>
          <p:cNvPr id="31748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>
            <p:ph idx="1"/>
          </p:nvPr>
        </p:nvGraphicFramePr>
        <p:xfrm>
          <a:off x="-1588" y="-1588"/>
          <a:ext cx="9145588" cy="6859588"/>
        </p:xfrm>
        <a:graphic>
          <a:graphicData uri="http://schemas.openxmlformats.org/presentationml/2006/ole">
            <p:oleObj spid="_x0000_s5122" name="Slide" r:id="rId3" imgW="4572000" imgH="3429000" progId="PowerPoint.Slide.8">
              <p:embed/>
            </p:oleObj>
          </a:graphicData>
        </a:graphic>
      </p:graphicFrame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684213" y="404813"/>
            <a:ext cx="80645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3600" b="1">
                <a:solidFill>
                  <a:srgbClr val="000802"/>
                </a:solidFill>
              </a:rPr>
              <a:t>PRINCÍPIO DA PARTICIPAÇÃO OU DEMOCRÁTICO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827088" y="4814888"/>
            <a:ext cx="7489825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3200" b="1">
                <a:solidFill>
                  <a:srgbClr val="000802"/>
                </a:solidFill>
              </a:rPr>
              <a:t>ÁGUA: BEM DE USO COMUM</a:t>
            </a:r>
          </a:p>
          <a:p>
            <a:pPr algn="ctr">
              <a:spcBef>
                <a:spcPct val="50000"/>
              </a:spcBef>
            </a:pPr>
            <a:r>
              <a:rPr lang="pt-BR" sz="3200" b="1">
                <a:solidFill>
                  <a:srgbClr val="000802"/>
                </a:solidFill>
              </a:rPr>
              <a:t>QUEM SOFRERÁ COM SUA FALTA?</a:t>
            </a:r>
          </a:p>
          <a:p>
            <a:pPr algn="ctr">
              <a:spcBef>
                <a:spcPct val="50000"/>
              </a:spcBef>
            </a:pPr>
            <a:r>
              <a:rPr lang="pt-BR" sz="3200" b="1">
                <a:solidFill>
                  <a:srgbClr val="000802"/>
                </a:solidFill>
              </a:rPr>
              <a:t>QUEM PROTEGERÁ?</a:t>
            </a:r>
          </a:p>
        </p:txBody>
      </p:sp>
      <p:sp>
        <p:nvSpPr>
          <p:cNvPr id="5125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 descr="Imagem:Coat of arms of Brazil.sv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408113" cy="1412875"/>
          </a:xfrm>
        </p:spPr>
      </p:pic>
      <p:sp>
        <p:nvSpPr>
          <p:cNvPr id="32771" name="Text Box 6"/>
          <p:cNvSpPr txBox="1">
            <a:spLocks noChangeArrowheads="1"/>
          </p:cNvSpPr>
          <p:nvPr/>
        </p:nvSpPr>
        <p:spPr bwMode="auto">
          <a:xfrm>
            <a:off x="179388" y="0"/>
            <a:ext cx="8713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t-BR">
              <a:latin typeface="Lucida Sans Unicode" pitchFamily="34" charset="0"/>
            </a:endParaRPr>
          </a:p>
        </p:txBody>
      </p:sp>
      <p:sp>
        <p:nvSpPr>
          <p:cNvPr id="32772" name="Text Box 7"/>
          <p:cNvSpPr txBox="1">
            <a:spLocks noChangeArrowheads="1"/>
          </p:cNvSpPr>
          <p:nvPr/>
        </p:nvSpPr>
        <p:spPr bwMode="auto">
          <a:xfrm>
            <a:off x="323850" y="1773238"/>
            <a:ext cx="8280400" cy="411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t-BR" sz="2200" b="1">
                <a:latin typeface="Lucida Sans Unicode" pitchFamily="34" charset="0"/>
              </a:rPr>
              <a:t>Art. 225. Todos têm direito ao meio ambiente ecologicamente equilibrado, bem de uso comum do povo e essencial à sadia qualidade de vida, impondo-se ao Poder Público e à coletividade o dever de defendê-lo e preservá- lo para as presentes e futuras gerações.</a:t>
            </a:r>
          </a:p>
          <a:p>
            <a:pPr algn="just"/>
            <a:endParaRPr lang="pt-BR" sz="2200" b="1">
              <a:latin typeface="Lucida Sans Unicode" pitchFamily="34" charset="0"/>
            </a:endParaRPr>
          </a:p>
          <a:p>
            <a:pPr algn="just"/>
            <a:r>
              <a:rPr lang="pt-BR" sz="2200" b="1">
                <a:latin typeface="Lucida Sans Unicode" pitchFamily="34" charset="0"/>
              </a:rPr>
              <a:t>§ 1º - Para assegurar a efetividade desse direito, incumbe ao Poder Público:</a:t>
            </a:r>
          </a:p>
          <a:p>
            <a:pPr algn="just"/>
            <a:endParaRPr lang="pt-BR" sz="2200" b="1">
              <a:latin typeface="Lucida Sans Unicode" pitchFamily="34" charset="0"/>
            </a:endParaRPr>
          </a:p>
          <a:p>
            <a:pPr algn="just"/>
            <a:r>
              <a:rPr lang="pt-BR" sz="2200" b="1">
                <a:latin typeface="Lucida Sans Unicode" pitchFamily="34" charset="0"/>
              </a:rPr>
              <a:t>V - controlar a produção, a comercialização e o emprego de técnicas, métodos e substâncias que comportem risco para a vida, a qualidade de vida e o meio ambiente; </a:t>
            </a:r>
          </a:p>
        </p:txBody>
      </p:sp>
      <p:pic>
        <p:nvPicPr>
          <p:cNvPr id="32773" name="Picture 8" descr="j039729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7339013" y="0"/>
            <a:ext cx="1804987" cy="1684338"/>
          </a:xfrm>
        </p:spPr>
      </p:pic>
      <p:sp>
        <p:nvSpPr>
          <p:cNvPr id="32774" name="Text Box 11"/>
          <p:cNvSpPr txBox="1">
            <a:spLocks noChangeArrowheads="1"/>
          </p:cNvSpPr>
          <p:nvPr/>
        </p:nvSpPr>
        <p:spPr bwMode="auto">
          <a:xfrm>
            <a:off x="1619250" y="404813"/>
            <a:ext cx="55451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3600" b="1">
                <a:latin typeface="Lucida Sans Unicode" pitchFamily="34" charset="0"/>
              </a:rPr>
              <a:t>PRINCÍPIO DO LIMITE</a:t>
            </a:r>
          </a:p>
        </p:txBody>
      </p:sp>
      <p:sp>
        <p:nvSpPr>
          <p:cNvPr id="32775" name="Espaço Reservado para Rodapé 7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emvt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16238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DSC003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0"/>
            <a:ext cx="3168650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DSC001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2205038"/>
            <a:ext cx="3059112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cafe_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888" y="0"/>
            <a:ext cx="3059112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ARQUIP1[1]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84888" y="4346575"/>
            <a:ext cx="3059112" cy="251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7" descr="RESERV1[1]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2205038"/>
            <a:ext cx="3168650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8" descr="CABOCL1[1]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365625"/>
            <a:ext cx="2916238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9" descr="indios3ricardostuckert[1]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916238" y="4365625"/>
            <a:ext cx="316865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10" descr="Imagem 01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2205038"/>
            <a:ext cx="291623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8" name="Rectangle 12"/>
          <p:cNvSpPr>
            <a:spLocks noChangeArrowheads="1"/>
          </p:cNvSpPr>
          <p:nvPr/>
        </p:nvSpPr>
        <p:spPr bwMode="auto">
          <a:xfrm>
            <a:off x="357188" y="26431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4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GESTÃO EM DESENVOLVIMENTO SUSTENTÁVEL</a:t>
            </a:r>
            <a:endParaRPr lang="pt-BR" sz="3400" b="1" dirty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492" name="Text Box 14"/>
          <p:cNvSpPr txBox="1">
            <a:spLocks noChangeArrowheads="1"/>
          </p:cNvSpPr>
          <p:nvPr/>
        </p:nvSpPr>
        <p:spPr bwMode="auto">
          <a:xfrm>
            <a:off x="6084888" y="5013325"/>
            <a:ext cx="3059112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b="1">
                <a:solidFill>
                  <a:schemeClr val="bg2"/>
                </a:solidFill>
                <a:latin typeface="Lucida Sans Unicode" pitchFamily="34" charset="0"/>
              </a:rPr>
              <a:t>“O homem não teria alcançado o possível, se inúmeras vezes não tivesse tentado atingir o impossível”</a:t>
            </a:r>
          </a:p>
          <a:p>
            <a:pPr algn="r">
              <a:spcBef>
                <a:spcPct val="50000"/>
              </a:spcBef>
            </a:pPr>
            <a:r>
              <a:rPr lang="pt-BR" b="1">
                <a:solidFill>
                  <a:schemeClr val="bg2"/>
                </a:solidFill>
                <a:latin typeface="Lucida Sans Unicode" pitchFamily="34" charset="0"/>
              </a:rPr>
              <a:t>Max Weber</a:t>
            </a:r>
          </a:p>
        </p:txBody>
      </p:sp>
      <p:sp>
        <p:nvSpPr>
          <p:cNvPr id="13" name="Espaço Reservado para Rodapé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AUTOR: Prof. João Paulo Miranda </a:t>
            </a:r>
            <a:endParaRPr lang="pt-BR"/>
          </a:p>
        </p:txBody>
      </p:sp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3795" name="WordArt 7"/>
          <p:cNvSpPr>
            <a:spLocks noChangeArrowheads="1" noChangeShapeType="1" noTextEdit="1"/>
          </p:cNvSpPr>
          <p:nvPr/>
        </p:nvSpPr>
        <p:spPr bwMode="auto">
          <a:xfrm>
            <a:off x="1692275" y="2205038"/>
            <a:ext cx="5778500" cy="9620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pt-BR" sz="54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PRINCÍPIO DA UBIQÜIDADE</a:t>
            </a:r>
          </a:p>
        </p:txBody>
      </p:sp>
      <p:sp>
        <p:nvSpPr>
          <p:cNvPr id="3379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j0397296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19900"/>
          </a:xfrm>
        </p:spPr>
      </p:pic>
      <p:sp>
        <p:nvSpPr>
          <p:cNvPr id="34819" name="WordArt 6"/>
          <p:cNvSpPr>
            <a:spLocks noChangeArrowheads="1" noChangeShapeType="1" noTextEdit="1"/>
          </p:cNvSpPr>
          <p:nvPr/>
        </p:nvSpPr>
        <p:spPr bwMode="auto">
          <a:xfrm>
            <a:off x="971550" y="2492375"/>
            <a:ext cx="7370763" cy="11811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pt-BR" sz="6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PRINCÍPIO DA COOPERAÇÃO</a:t>
            </a:r>
          </a:p>
        </p:txBody>
      </p:sp>
      <p:sp>
        <p:nvSpPr>
          <p:cNvPr id="34820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 smtClean="0"/>
              <a:t>GESTÃO AMBIENTAL</a:t>
            </a:r>
            <a:endParaRPr lang="pt-BR" dirty="0"/>
          </a:p>
        </p:txBody>
      </p:sp>
      <p:sp>
        <p:nvSpPr>
          <p:cNvPr id="35843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lnSpc>
                <a:spcPct val="150000"/>
              </a:lnSpc>
              <a:buFont typeface="Wingdings 3" pitchFamily="18" charset="2"/>
              <a:buNone/>
            </a:pPr>
            <a:r>
              <a:rPr lang="pt-BR" smtClean="0"/>
              <a:t>	“</a:t>
            </a:r>
            <a:r>
              <a:rPr lang="pt-BR" u="sng" smtClean="0"/>
              <a:t>Gestão ambiental</a:t>
            </a:r>
            <a:r>
              <a:rPr lang="pt-BR" smtClean="0"/>
              <a:t> é o </a:t>
            </a:r>
            <a:r>
              <a:rPr lang="pt-BR" u="sng" smtClean="0"/>
              <a:t>processo</a:t>
            </a:r>
            <a:r>
              <a:rPr lang="pt-BR" smtClean="0"/>
              <a:t> de </a:t>
            </a:r>
            <a:r>
              <a:rPr lang="pt-BR" u="sng" smtClean="0"/>
              <a:t>articulação</a:t>
            </a:r>
            <a:r>
              <a:rPr lang="pt-BR" smtClean="0"/>
              <a:t> das </a:t>
            </a:r>
            <a:r>
              <a:rPr lang="pt-BR" u="sng" smtClean="0"/>
              <a:t>ações</a:t>
            </a:r>
            <a:r>
              <a:rPr lang="pt-BR" smtClean="0"/>
              <a:t> dos </a:t>
            </a:r>
            <a:r>
              <a:rPr lang="pt-BR" u="sng" smtClean="0"/>
              <a:t>diferentes agentes sociais</a:t>
            </a:r>
            <a:r>
              <a:rPr lang="pt-BR" smtClean="0"/>
              <a:t> que </a:t>
            </a:r>
            <a:r>
              <a:rPr lang="pt-BR" u="sng" smtClean="0"/>
              <a:t>interagem</a:t>
            </a:r>
            <a:r>
              <a:rPr lang="pt-BR" smtClean="0"/>
              <a:t> em um dado </a:t>
            </a:r>
            <a:r>
              <a:rPr lang="pt-BR" u="sng" smtClean="0"/>
              <a:t>espaço</a:t>
            </a:r>
            <a:r>
              <a:rPr lang="pt-BR" smtClean="0"/>
              <a:t> com vistas a </a:t>
            </a:r>
            <a:r>
              <a:rPr lang="pt-BR" u="sng" smtClean="0"/>
              <a:t>garantir</a:t>
            </a:r>
            <a:r>
              <a:rPr lang="pt-BR" smtClean="0"/>
              <a:t> a </a:t>
            </a:r>
            <a:r>
              <a:rPr lang="pt-BR" b="1" u="sng" smtClean="0"/>
              <a:t>adequação</a:t>
            </a:r>
            <a:r>
              <a:rPr lang="pt-BR" smtClean="0"/>
              <a:t> dos </a:t>
            </a:r>
            <a:r>
              <a:rPr lang="pt-BR" u="sng" smtClean="0"/>
              <a:t>meios de exploração dos recursos ambientais</a:t>
            </a:r>
            <a:r>
              <a:rPr lang="pt-BR" smtClean="0"/>
              <a:t> – naturais, econômicos e sócio-culturais – às </a:t>
            </a:r>
            <a:r>
              <a:rPr lang="pt-BR" u="sng" smtClean="0"/>
              <a:t>especificações</a:t>
            </a:r>
            <a:r>
              <a:rPr lang="pt-BR" smtClean="0"/>
              <a:t> do </a:t>
            </a:r>
            <a:r>
              <a:rPr lang="pt-BR" u="sng" smtClean="0"/>
              <a:t>meio ambiente</a:t>
            </a:r>
            <a:r>
              <a:rPr lang="pt-BR" smtClean="0"/>
              <a:t>, com </a:t>
            </a:r>
            <a:r>
              <a:rPr lang="pt-BR" u="sng" smtClean="0"/>
              <a:t>base</a:t>
            </a:r>
            <a:r>
              <a:rPr lang="pt-BR" smtClean="0"/>
              <a:t> em </a:t>
            </a:r>
            <a:r>
              <a:rPr lang="pt-BR" u="sng" smtClean="0"/>
              <a:t>princípios e diretrizes previamente acordado/definidos</a:t>
            </a:r>
            <a:r>
              <a:rPr lang="pt-BR" smtClean="0"/>
              <a:t>.       </a:t>
            </a:r>
            <a:r>
              <a:rPr lang="pt-BR" sz="1400" smtClean="0"/>
              <a:t>(ALMEIDA, 2010,p.1)</a:t>
            </a:r>
          </a:p>
        </p:txBody>
      </p:sp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A GESTÃO AMBIENTAL INTEGRA:</a:t>
            </a:r>
            <a:endParaRPr lang="pt-BR" sz="2800" dirty="0"/>
          </a:p>
        </p:txBody>
      </p:sp>
      <p:sp>
        <p:nvSpPr>
          <p:cNvPr id="36867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pt-BR" sz="2800" smtClean="0"/>
              <a:t>A POLÍTICA AMBIENTAL:</a:t>
            </a:r>
          </a:p>
          <a:p>
            <a:pPr lvl="1" algn="just">
              <a:lnSpc>
                <a:spcPct val="150000"/>
              </a:lnSpc>
            </a:pPr>
            <a:r>
              <a:rPr lang="pt-BR" sz="2400" smtClean="0"/>
              <a:t>aspirações sociais e/ou governamentais</a:t>
            </a:r>
          </a:p>
          <a:p>
            <a:pPr algn="just">
              <a:lnSpc>
                <a:spcPct val="150000"/>
              </a:lnSpc>
            </a:pPr>
            <a:endParaRPr lang="pt-BR" sz="2800" smtClean="0"/>
          </a:p>
          <a:p>
            <a:pPr algn="just">
              <a:lnSpc>
                <a:spcPct val="150000"/>
              </a:lnSpc>
            </a:pPr>
            <a:r>
              <a:rPr lang="pt-BR" sz="2800" smtClean="0"/>
              <a:t>O PLANEJAMENTO AMBIENTAL</a:t>
            </a:r>
          </a:p>
          <a:p>
            <a:pPr algn="just">
              <a:lnSpc>
                <a:spcPct val="150000"/>
              </a:lnSpc>
            </a:pPr>
            <a:endParaRPr lang="pt-BR" sz="2800" smtClean="0"/>
          </a:p>
          <a:p>
            <a:pPr algn="just">
              <a:lnSpc>
                <a:spcPct val="150000"/>
              </a:lnSpc>
            </a:pPr>
            <a:r>
              <a:rPr lang="pt-BR" sz="2800" smtClean="0"/>
              <a:t>O GERENCIAMENTO AMBIENTAL</a:t>
            </a:r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A GESTÃO AMBIENTAL INTEGRA:</a:t>
            </a:r>
            <a:endParaRPr lang="pt-BR" sz="2800" dirty="0"/>
          </a:p>
        </p:txBody>
      </p:sp>
      <p:sp>
        <p:nvSpPr>
          <p:cNvPr id="37891" name="Espaço Reservado para Conteúdo 4"/>
          <p:cNvSpPr>
            <a:spLocks noGrp="1"/>
          </p:cNvSpPr>
          <p:nvPr>
            <p:ph idx="1"/>
          </p:nvPr>
        </p:nvSpPr>
        <p:spPr>
          <a:xfrm>
            <a:off x="357188" y="1500188"/>
            <a:ext cx="8358187" cy="5072062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pt-BR" sz="2800" smtClean="0"/>
              <a:t>A </a:t>
            </a:r>
            <a:r>
              <a:rPr lang="pt-BR" sz="2800" smtClean="0">
                <a:hlinkClick r:id="rId2" action="ppaction://hlinksldjump"/>
              </a:rPr>
              <a:t>POLÍTICA AMBIENTAL</a:t>
            </a:r>
            <a:r>
              <a:rPr lang="pt-BR" sz="2800" smtClean="0"/>
              <a:t>;</a:t>
            </a:r>
          </a:p>
          <a:p>
            <a:pPr algn="just">
              <a:lnSpc>
                <a:spcPct val="150000"/>
              </a:lnSpc>
              <a:buFont typeface="Wingdings 3" pitchFamily="18" charset="2"/>
              <a:buNone/>
            </a:pPr>
            <a:endParaRPr lang="pt-BR" sz="2800" smtClean="0"/>
          </a:p>
          <a:p>
            <a:pPr algn="just">
              <a:lnSpc>
                <a:spcPct val="150000"/>
              </a:lnSpc>
            </a:pPr>
            <a:r>
              <a:rPr lang="pt-BR" sz="2800" smtClean="0"/>
              <a:t>O </a:t>
            </a:r>
            <a:r>
              <a:rPr lang="pt-BR" sz="2800" smtClean="0">
                <a:hlinkClick r:id="rId3" action="ppaction://hlinksldjump"/>
              </a:rPr>
              <a:t>PLANEJAMENTO AMBIENTAL</a:t>
            </a:r>
            <a:r>
              <a:rPr lang="pt-BR" sz="2800" smtClean="0"/>
              <a:t>;</a:t>
            </a:r>
          </a:p>
          <a:p>
            <a:pPr algn="just">
              <a:lnSpc>
                <a:spcPct val="150000"/>
              </a:lnSpc>
            </a:pPr>
            <a:endParaRPr lang="pt-BR" sz="2800" smtClean="0"/>
          </a:p>
          <a:p>
            <a:pPr algn="just">
              <a:lnSpc>
                <a:spcPct val="150000"/>
              </a:lnSpc>
            </a:pPr>
            <a:r>
              <a:rPr lang="pt-BR" sz="2800" smtClean="0"/>
              <a:t>O </a:t>
            </a:r>
            <a:r>
              <a:rPr lang="pt-BR" sz="2800" smtClean="0">
                <a:hlinkClick r:id="rId4" action="ppaction://hlinksldjump"/>
              </a:rPr>
              <a:t>GERENCIAMENTO AMBIENTAL</a:t>
            </a:r>
            <a:r>
              <a:rPr lang="pt-BR" sz="2800" smtClean="0"/>
              <a:t>;</a:t>
            </a:r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POLÍTICA AMBIENTAL</a:t>
            </a:r>
            <a:endParaRPr lang="pt-BR" sz="2800" dirty="0"/>
          </a:p>
        </p:txBody>
      </p:sp>
      <p:sp>
        <p:nvSpPr>
          <p:cNvPr id="38915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pt-BR" sz="2800" smtClean="0"/>
              <a:t>Aspirações sociais e/ou governamentais:</a:t>
            </a:r>
          </a:p>
          <a:p>
            <a:pPr lvl="1" algn="just">
              <a:lnSpc>
                <a:spcPct val="150000"/>
              </a:lnSpc>
            </a:pPr>
            <a:r>
              <a:rPr lang="pt-BR" sz="2400" smtClean="0"/>
              <a:t>Regulamentação ou modificação no uso;</a:t>
            </a:r>
          </a:p>
          <a:p>
            <a:pPr lvl="1" algn="just">
              <a:lnSpc>
                <a:spcPct val="150000"/>
              </a:lnSpc>
            </a:pPr>
            <a:endParaRPr lang="pt-BR" sz="2400" smtClean="0"/>
          </a:p>
          <a:p>
            <a:pPr lvl="1" algn="just">
              <a:lnSpc>
                <a:spcPct val="150000"/>
              </a:lnSpc>
            </a:pPr>
            <a:r>
              <a:rPr lang="pt-BR" sz="2400" smtClean="0"/>
              <a:t>Controle;</a:t>
            </a:r>
          </a:p>
          <a:p>
            <a:pPr lvl="1" algn="just">
              <a:lnSpc>
                <a:spcPct val="150000"/>
              </a:lnSpc>
            </a:pPr>
            <a:endParaRPr lang="pt-BR" sz="2400" smtClean="0"/>
          </a:p>
          <a:p>
            <a:pPr lvl="1" algn="just">
              <a:lnSpc>
                <a:spcPct val="150000"/>
              </a:lnSpc>
            </a:pPr>
            <a:r>
              <a:rPr lang="pt-BR" sz="2400" smtClean="0"/>
              <a:t>Proteção;</a:t>
            </a:r>
          </a:p>
          <a:p>
            <a:pPr lvl="1" algn="just">
              <a:lnSpc>
                <a:spcPct val="150000"/>
              </a:lnSpc>
            </a:pPr>
            <a:endParaRPr lang="pt-BR" sz="2400" smtClean="0"/>
          </a:p>
          <a:p>
            <a:pPr lvl="1" algn="just">
              <a:lnSpc>
                <a:spcPct val="150000"/>
              </a:lnSpc>
            </a:pPr>
            <a:r>
              <a:rPr lang="pt-BR" sz="2400" smtClean="0"/>
              <a:t>Conservação do ambiente → sustentabilidade.</a:t>
            </a:r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43042" y="214290"/>
            <a:ext cx="5786478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PRESERVAÇÃO X CONSERVAÇÃO</a:t>
            </a:r>
            <a:endParaRPr lang="pt-BR" sz="2800" dirty="0"/>
          </a:p>
        </p:txBody>
      </p:sp>
      <p:sp>
        <p:nvSpPr>
          <p:cNvPr id="39939" name="Espaço Reservado para Conteúdo 4"/>
          <p:cNvSpPr>
            <a:spLocks noGrp="1"/>
          </p:cNvSpPr>
          <p:nvPr>
            <p:ph idx="1"/>
          </p:nvPr>
        </p:nvSpPr>
        <p:spPr>
          <a:xfrm>
            <a:off x="357188" y="1071563"/>
            <a:ext cx="8572500" cy="5500687"/>
          </a:xfrm>
        </p:spPr>
        <p:txBody>
          <a:bodyPr/>
          <a:lstStyle/>
          <a:p>
            <a:pPr>
              <a:buFont typeface="Wingdings 3" pitchFamily="18" charset="2"/>
              <a:buNone/>
            </a:pPr>
            <a:r>
              <a:rPr lang="pt-BR" sz="2400" b="1" u="sng" smtClean="0"/>
              <a:t>CONSERVAÇÃO:</a:t>
            </a:r>
          </a:p>
          <a:p>
            <a:r>
              <a:rPr lang="pt-BR" sz="2400" smtClean="0"/>
              <a:t>relacionada ao uso de forma sustentável;</a:t>
            </a:r>
          </a:p>
          <a:p>
            <a:endParaRPr lang="pt-BR" sz="2400" smtClean="0"/>
          </a:p>
          <a:p>
            <a:r>
              <a:rPr lang="pt-BR" sz="2400" smtClean="0"/>
              <a:t>permitido o manejo das áreas;</a:t>
            </a:r>
          </a:p>
          <a:p>
            <a:endParaRPr lang="pt-BR" sz="2400" smtClean="0"/>
          </a:p>
          <a:p>
            <a:r>
              <a:rPr lang="pt-BR" sz="2400" smtClean="0"/>
              <a:t>uso dos recurso em equilíbrio com a capacidade:</a:t>
            </a:r>
          </a:p>
          <a:p>
            <a:pPr lvl="1"/>
            <a:r>
              <a:rPr lang="pt-BR" sz="2400" smtClean="0"/>
              <a:t>de manutenção;</a:t>
            </a:r>
          </a:p>
          <a:p>
            <a:pPr lvl="1"/>
            <a:r>
              <a:rPr lang="pt-BR" sz="2400" smtClean="0"/>
              <a:t>de Reposição natural.</a:t>
            </a:r>
          </a:p>
          <a:p>
            <a:endParaRPr lang="pt-BR" sz="2400" smtClean="0"/>
          </a:p>
          <a:p>
            <a:pPr>
              <a:buFont typeface="Wingdings 3" pitchFamily="18" charset="2"/>
              <a:buNone/>
            </a:pPr>
            <a:r>
              <a:rPr lang="pt-BR" sz="2400" b="1" u="sng" smtClean="0"/>
              <a:t>PRESERVAÇÃO:</a:t>
            </a:r>
          </a:p>
          <a:p>
            <a:r>
              <a:rPr lang="pt-BR" sz="2400" smtClean="0"/>
              <a:t>não utilização da área;</a:t>
            </a:r>
          </a:p>
          <a:p>
            <a:endParaRPr lang="pt-BR" sz="2400" smtClean="0"/>
          </a:p>
          <a:p>
            <a:r>
              <a:rPr lang="pt-BR" sz="2400" smtClean="0"/>
              <a:t>manter intacto o meio ambiente.</a:t>
            </a:r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CaixaDeTexto 5"/>
          <p:cNvSpPr txBox="1">
            <a:spLocks noChangeArrowheads="1"/>
          </p:cNvSpPr>
          <p:nvPr/>
        </p:nvSpPr>
        <p:spPr bwMode="auto">
          <a:xfrm>
            <a:off x="6715125" y="6357938"/>
            <a:ext cx="2428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>
                <a:latin typeface="Lucida Sans Unicode" pitchFamily="34" charset="0"/>
                <a:hlinkClick r:id="rId3" action="ppaction://hlinksldjump"/>
              </a:rPr>
              <a:t>GESTÃO AMBIENTAL</a:t>
            </a:r>
            <a:endParaRPr lang="pt-BR">
              <a:latin typeface="Lucida Sans Unicode" pitchFamily="34" charset="0"/>
            </a:endParaRPr>
          </a:p>
        </p:txBody>
      </p:sp>
      <p:sp>
        <p:nvSpPr>
          <p:cNvPr id="39943" name="Espaço Reservado para Rodapé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PLANEJAMENTO AMBIENTAL</a:t>
            </a:r>
            <a:endParaRPr lang="pt-BR" sz="2800" dirty="0"/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pt-BR" sz="2800" smtClean="0"/>
              <a:t>Estudo que visa a adequação do:</a:t>
            </a:r>
          </a:p>
          <a:p>
            <a:pPr lvl="1" algn="just">
              <a:lnSpc>
                <a:spcPct val="150000"/>
              </a:lnSpc>
            </a:pPr>
            <a:r>
              <a:rPr lang="pt-BR" sz="2400" smtClean="0"/>
              <a:t>uso;</a:t>
            </a:r>
          </a:p>
          <a:p>
            <a:pPr lvl="1" algn="just">
              <a:lnSpc>
                <a:spcPct val="150000"/>
              </a:lnSpc>
            </a:pPr>
            <a:r>
              <a:rPr lang="pt-BR" sz="2400" smtClean="0"/>
              <a:t>controle;</a:t>
            </a:r>
          </a:p>
          <a:p>
            <a:pPr lvl="1" algn="just">
              <a:lnSpc>
                <a:spcPct val="150000"/>
              </a:lnSpc>
            </a:pPr>
            <a:r>
              <a:rPr lang="pt-BR" sz="2400" smtClean="0"/>
              <a:t>e proteção ambiental</a:t>
            </a:r>
            <a:endParaRPr lang="pt-BR" sz="2800" smtClean="0"/>
          </a:p>
          <a:p>
            <a:pPr algn="just">
              <a:lnSpc>
                <a:spcPct val="150000"/>
              </a:lnSpc>
            </a:pPr>
            <a:r>
              <a:rPr lang="pt-BR" sz="2800" smtClean="0"/>
              <a:t>às aspirações sociais e/ou governamentais expressas, formal ou informalmente, na:</a:t>
            </a:r>
          </a:p>
          <a:p>
            <a:pPr lvl="1" algn="just">
              <a:lnSpc>
                <a:spcPct val="150000"/>
              </a:lnSpc>
            </a:pPr>
            <a:r>
              <a:rPr lang="pt-BR" sz="2400" smtClean="0"/>
              <a:t>POLÍTICA AMBIENTAL</a:t>
            </a:r>
          </a:p>
        </p:txBody>
      </p:sp>
      <p:sp>
        <p:nvSpPr>
          <p:cNvPr id="40966" name="CaixaDeTexto 8"/>
          <p:cNvSpPr txBox="1">
            <a:spLocks noChangeArrowheads="1"/>
          </p:cNvSpPr>
          <p:nvPr/>
        </p:nvSpPr>
        <p:spPr bwMode="auto">
          <a:xfrm>
            <a:off x="6429375" y="6429375"/>
            <a:ext cx="2714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>
                <a:latin typeface="Lucida Sans Unicode" pitchFamily="34" charset="0"/>
                <a:hlinkClick r:id="rId3" action="ppaction://hlinksldjump"/>
              </a:rPr>
              <a:t>GESTÃO AMBIENTAL</a:t>
            </a:r>
            <a:endParaRPr lang="pt-BR">
              <a:latin typeface="Lucida Sans Unicode" pitchFamily="34" charset="0"/>
            </a:endParaRPr>
          </a:p>
        </p:txBody>
      </p:sp>
      <p:sp>
        <p:nvSpPr>
          <p:cNvPr id="40967" name="Espaço Reservado para Rodapé 9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1438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GERENCIAMENTO AMBIENTAL</a:t>
            </a:r>
            <a:endParaRPr lang="pt-BR" sz="2800" dirty="0"/>
          </a:p>
        </p:txBody>
      </p:sp>
      <p:pic>
        <p:nvPicPr>
          <p:cNvPr id="419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pt-BR" sz="2400" smtClean="0"/>
              <a:t>Conjunto de ações destinadas a regular:</a:t>
            </a:r>
          </a:p>
          <a:p>
            <a:pPr lvl="1" algn="just">
              <a:lnSpc>
                <a:spcPct val="150000"/>
              </a:lnSpc>
            </a:pPr>
            <a:r>
              <a:rPr lang="pt-BR" sz="2400" smtClean="0"/>
              <a:t>uso;</a:t>
            </a:r>
          </a:p>
          <a:p>
            <a:pPr lvl="1" algn="just">
              <a:lnSpc>
                <a:spcPct val="150000"/>
              </a:lnSpc>
            </a:pPr>
            <a:r>
              <a:rPr lang="pt-BR" sz="2400" smtClean="0"/>
              <a:t>controle;</a:t>
            </a:r>
          </a:p>
          <a:p>
            <a:pPr lvl="1" algn="just">
              <a:lnSpc>
                <a:spcPct val="150000"/>
              </a:lnSpc>
            </a:pPr>
            <a:r>
              <a:rPr lang="pt-BR" sz="2400" smtClean="0"/>
              <a:t>proteção;</a:t>
            </a:r>
          </a:p>
          <a:p>
            <a:pPr lvl="1" algn="just">
              <a:lnSpc>
                <a:spcPct val="150000"/>
              </a:lnSpc>
            </a:pPr>
            <a:r>
              <a:rPr lang="pt-BR" sz="2400" smtClean="0"/>
              <a:t>e conservação do ambiente.</a:t>
            </a:r>
          </a:p>
          <a:p>
            <a:pPr lvl="1" algn="just">
              <a:lnSpc>
                <a:spcPct val="150000"/>
              </a:lnSpc>
            </a:pPr>
            <a:endParaRPr lang="pt-BR" sz="2400" smtClean="0"/>
          </a:p>
          <a:p>
            <a:pPr algn="just">
              <a:lnSpc>
                <a:spcPct val="150000"/>
              </a:lnSpc>
            </a:pPr>
            <a:r>
              <a:rPr lang="pt-BR" sz="2400" smtClean="0"/>
              <a:t>Avaliar a conformidade do caso concreto aos:</a:t>
            </a:r>
          </a:p>
          <a:p>
            <a:pPr lvl="1" algn="just">
              <a:lnSpc>
                <a:spcPct val="150000"/>
              </a:lnSpc>
            </a:pPr>
            <a:r>
              <a:rPr lang="pt-BR" sz="2400" smtClean="0"/>
              <a:t>Princípios da Política Ambiental.</a:t>
            </a:r>
          </a:p>
        </p:txBody>
      </p:sp>
      <p:sp>
        <p:nvSpPr>
          <p:cNvPr id="41990" name="Espaço Reservado para Rodapé 8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 smtClean="0"/>
              <a:t>ATIVIDADE</a:t>
            </a:r>
            <a:endParaRPr lang="pt-BR" dirty="0"/>
          </a:p>
        </p:txBody>
      </p:sp>
      <p:sp>
        <p:nvSpPr>
          <p:cNvPr id="43011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929688" cy="5500687"/>
          </a:xfrm>
        </p:spPr>
        <p:txBody>
          <a:bodyPr/>
          <a:lstStyle/>
          <a:p>
            <a:pPr algn="just"/>
            <a:r>
              <a:rPr lang="pt-BR" sz="2200" smtClean="0"/>
              <a:t>Turma dividida em 2 grupos</a:t>
            </a:r>
          </a:p>
          <a:p>
            <a:pPr algn="just"/>
            <a:r>
              <a:rPr lang="pt-BR" sz="2200" smtClean="0"/>
              <a:t>Cada grupo deve construir uma torre: O mirante do Araguaia. Condições:</a:t>
            </a:r>
          </a:p>
          <a:p>
            <a:pPr lvl="1" algn="just"/>
            <a:r>
              <a:rPr lang="pt-BR" sz="2200" smtClean="0"/>
              <a:t>Usar apenas o material fornecido, de acordo com as normas ambientais;</a:t>
            </a:r>
          </a:p>
          <a:p>
            <a:pPr lvl="1" algn="just"/>
            <a:r>
              <a:rPr lang="pt-BR" sz="2200" smtClean="0"/>
              <a:t>A torre não deve ter mais do que 5 andares, para não causar poluição visual nem bloquear os ventos;</a:t>
            </a:r>
          </a:p>
          <a:p>
            <a:pPr lvl="1" algn="just"/>
            <a:r>
              <a:rPr lang="pt-BR" sz="2200" smtClean="0"/>
              <a:t>Sua entrada e aberturas devem estar voltadas para o leste, gerando economia de energia.</a:t>
            </a:r>
          </a:p>
          <a:p>
            <a:pPr lvl="1" algn="just"/>
            <a:endParaRPr lang="pt-BR" sz="2200" smtClean="0"/>
          </a:p>
          <a:p>
            <a:pPr algn="just"/>
            <a:r>
              <a:rPr lang="pt-BR" sz="2200" smtClean="0"/>
              <a:t>Etapas:</a:t>
            </a:r>
          </a:p>
          <a:p>
            <a:pPr lvl="1" algn="just"/>
            <a:r>
              <a:rPr lang="pt-BR" sz="2200" smtClean="0"/>
              <a:t>1ª Etapa: Projeto (15 minutos)</a:t>
            </a:r>
          </a:p>
          <a:p>
            <a:pPr lvl="1" algn="just"/>
            <a:r>
              <a:rPr lang="pt-BR" sz="2200" smtClean="0"/>
              <a:t>2ª Etapa: Licenciamento: Entrega do projeto à autoridade competente</a:t>
            </a:r>
          </a:p>
          <a:p>
            <a:pPr lvl="1" algn="just"/>
            <a:r>
              <a:rPr lang="pt-BR" sz="2200" smtClean="0"/>
              <a:t>3ª Etapa: construção (45 minutos)</a:t>
            </a:r>
          </a:p>
        </p:txBody>
      </p:sp>
      <p:pic>
        <p:nvPicPr>
          <p:cNvPr id="430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5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dirty="0"/>
              <a:t>CONTEXTUALIZAÇÃO</a:t>
            </a:r>
            <a:br>
              <a:rPr lang="pt-BR" sz="4000" dirty="0"/>
            </a:br>
            <a:r>
              <a:rPr lang="pt-BR" sz="4000" dirty="0"/>
              <a:t>Brasil = 6 Biomas</a:t>
            </a: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08175" y="1570038"/>
            <a:ext cx="5473700" cy="5287962"/>
          </a:xfrm>
          <a:solidFill>
            <a:schemeClr val="accent1"/>
          </a:solidFill>
        </p:spPr>
      </p:pic>
      <p:sp>
        <p:nvSpPr>
          <p:cNvPr id="21508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000" dirty="0" smtClean="0"/>
              <a:t>INSTRUMENTOS DA POLÍTICA AMBIENTAL:</a:t>
            </a:r>
            <a:endParaRPr lang="pt-BR" sz="2000" dirty="0"/>
          </a:p>
        </p:txBody>
      </p:sp>
      <p:sp>
        <p:nvSpPr>
          <p:cNvPr id="44035" name="Espaço Reservado para Conteúdo 4"/>
          <p:cNvSpPr>
            <a:spLocks noGrp="1"/>
          </p:cNvSpPr>
          <p:nvPr>
            <p:ph idx="1"/>
          </p:nvPr>
        </p:nvSpPr>
        <p:spPr>
          <a:xfrm>
            <a:off x="1500188" y="1071563"/>
            <a:ext cx="7215187" cy="5500687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pt-BR" sz="2200" smtClean="0"/>
              <a:t>Instrumentos de comando e controle:</a:t>
            </a:r>
          </a:p>
          <a:p>
            <a:pPr lvl="1" algn="just">
              <a:lnSpc>
                <a:spcPct val="150000"/>
              </a:lnSpc>
            </a:pPr>
            <a:r>
              <a:rPr lang="pt-BR" sz="2200" smtClean="0"/>
              <a:t>Fiscalização;</a:t>
            </a:r>
          </a:p>
          <a:p>
            <a:pPr lvl="1" algn="just">
              <a:lnSpc>
                <a:spcPct val="150000"/>
              </a:lnSpc>
            </a:pPr>
            <a:r>
              <a:rPr lang="pt-BR" sz="2200" smtClean="0"/>
              <a:t>Processos administrativos e judiciais;</a:t>
            </a:r>
          </a:p>
          <a:p>
            <a:pPr lvl="1" algn="just">
              <a:lnSpc>
                <a:spcPct val="150000"/>
              </a:lnSpc>
            </a:pPr>
            <a:r>
              <a:rPr lang="pt-BR" sz="2200" smtClean="0"/>
              <a:t>Licenciamento;</a:t>
            </a:r>
          </a:p>
          <a:p>
            <a:pPr lvl="1" algn="just">
              <a:lnSpc>
                <a:spcPct val="150000"/>
              </a:lnSpc>
            </a:pPr>
            <a:r>
              <a:rPr lang="pt-BR" sz="2200" smtClean="0"/>
              <a:t>Zoneamento;</a:t>
            </a:r>
          </a:p>
          <a:p>
            <a:pPr lvl="1" algn="just">
              <a:lnSpc>
                <a:spcPct val="150000"/>
              </a:lnSpc>
            </a:pPr>
            <a:r>
              <a:rPr lang="pt-BR" sz="2200" smtClean="0"/>
              <a:t>Padrões.</a:t>
            </a:r>
          </a:p>
          <a:p>
            <a:pPr algn="just">
              <a:lnSpc>
                <a:spcPct val="150000"/>
              </a:lnSpc>
            </a:pPr>
            <a:r>
              <a:rPr lang="pt-BR" sz="2200" smtClean="0"/>
              <a:t>Instrumentos de mercado:</a:t>
            </a:r>
          </a:p>
          <a:p>
            <a:pPr lvl="1" algn="just">
              <a:lnSpc>
                <a:spcPct val="150000"/>
              </a:lnSpc>
            </a:pPr>
            <a:r>
              <a:rPr lang="pt-BR" sz="2200" smtClean="0">
                <a:hlinkClick r:id="rId2" action="ppaction://hlinksldjump"/>
              </a:rPr>
              <a:t>Pagamento por serviços ambientais</a:t>
            </a:r>
            <a:r>
              <a:rPr lang="pt-BR" sz="2200" smtClean="0"/>
              <a:t>;</a:t>
            </a:r>
          </a:p>
          <a:p>
            <a:pPr lvl="1" algn="just">
              <a:lnSpc>
                <a:spcPct val="150000"/>
              </a:lnSpc>
            </a:pPr>
            <a:r>
              <a:rPr lang="pt-BR" sz="2200" smtClean="0">
                <a:hlinkClick r:id="rId3" action="ppaction://hlinksldjump"/>
              </a:rPr>
              <a:t>REED</a:t>
            </a:r>
            <a:r>
              <a:rPr lang="pt-BR" sz="2200" smtClean="0"/>
              <a:t>;</a:t>
            </a:r>
          </a:p>
          <a:p>
            <a:pPr lvl="1" algn="just">
              <a:lnSpc>
                <a:spcPct val="150000"/>
              </a:lnSpc>
            </a:pPr>
            <a:r>
              <a:rPr lang="pt-BR" sz="2200" smtClean="0">
                <a:hlinkClick r:id="rId4" action="ppaction://hlinksldjump"/>
              </a:rPr>
              <a:t>Taxas</a:t>
            </a:r>
            <a:r>
              <a:rPr lang="pt-BR" sz="2200" smtClean="0"/>
              <a:t>.</a:t>
            </a:r>
          </a:p>
        </p:txBody>
      </p:sp>
      <p:pic>
        <p:nvPicPr>
          <p:cNvPr id="4403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ixaDeTexto 9"/>
          <p:cNvSpPr txBox="1"/>
          <p:nvPr/>
        </p:nvSpPr>
        <p:spPr>
          <a:xfrm>
            <a:off x="-857288" y="1857364"/>
            <a:ext cx="4929222" cy="338554"/>
          </a:xfrm>
          <a:prstGeom prst="rect">
            <a:avLst/>
          </a:prstGeom>
          <a:noFill/>
          <a:scene3d>
            <a:camera prst="orthographicFront">
              <a:rot lat="0" lon="0" rev="5400000"/>
            </a:camera>
            <a:lightRig rig="threePt" dir="t"/>
          </a:scene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hlinkClick r:id="rId6" action="ppaction://hlinksldjump"/>
              </a:rPr>
              <a:t>GESTÃO AMBIENTAL PÚBLICA</a:t>
            </a:r>
            <a:endParaRPr lang="pt-BR" sz="16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857250" y="2571750"/>
            <a:ext cx="5715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hlinkClick r:id="rId6" action="ppaction://hlinksldjump"/>
              </a:rPr>
              <a:t>&gt;</a:t>
            </a:r>
            <a:endParaRPr lang="pt-BR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4040" name="Espaço Reservado para Rodapé 11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000" dirty="0" smtClean="0"/>
              <a:t>INSTRUMENTOS DE MERCADO:</a:t>
            </a:r>
            <a:endParaRPr lang="pt-BR" sz="2000" dirty="0"/>
          </a:p>
        </p:txBody>
      </p:sp>
      <p:sp>
        <p:nvSpPr>
          <p:cNvPr id="45059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ctr">
              <a:lnSpc>
                <a:spcPct val="150000"/>
              </a:lnSpc>
              <a:buFont typeface="Wingdings 3" pitchFamily="18" charset="2"/>
              <a:buNone/>
            </a:pPr>
            <a:r>
              <a:rPr lang="pt-BR" sz="2200" b="1" u="sng" smtClean="0"/>
              <a:t>PAGAMENTO POR SERVIÇOS AMBIENTAIS</a:t>
            </a:r>
          </a:p>
          <a:p>
            <a:pPr algn="just">
              <a:lnSpc>
                <a:spcPct val="150000"/>
              </a:lnSpc>
            </a:pPr>
            <a:endParaRPr lang="pt-BR" sz="2200" smtClean="0"/>
          </a:p>
          <a:p>
            <a:pPr algn="just">
              <a:lnSpc>
                <a:spcPct val="150000"/>
              </a:lnSpc>
            </a:pPr>
            <a:r>
              <a:rPr lang="pt-BR" sz="2200" smtClean="0"/>
              <a:t>Inversão da lógica</a:t>
            </a:r>
          </a:p>
          <a:p>
            <a:pPr algn="just">
              <a:lnSpc>
                <a:spcPct val="150000"/>
              </a:lnSpc>
            </a:pPr>
            <a:endParaRPr lang="pt-BR" sz="2200" smtClean="0"/>
          </a:p>
          <a:p>
            <a:pPr algn="just">
              <a:lnSpc>
                <a:spcPct val="150000"/>
              </a:lnSpc>
            </a:pPr>
            <a:r>
              <a:rPr lang="pt-BR" sz="2200" smtClean="0"/>
              <a:t>Internalização dos</a:t>
            </a:r>
          </a:p>
          <a:p>
            <a:pPr algn="just">
              <a:lnSpc>
                <a:spcPct val="150000"/>
              </a:lnSpc>
              <a:buFont typeface="Wingdings 3" pitchFamily="18" charset="2"/>
              <a:buNone/>
            </a:pPr>
            <a:r>
              <a:rPr lang="pt-BR" sz="2200" smtClean="0"/>
              <a:t>custos ambientais.</a:t>
            </a:r>
            <a:endParaRPr lang="pt-BR" sz="1800" smtClean="0"/>
          </a:p>
          <a:p>
            <a:pPr algn="just">
              <a:lnSpc>
                <a:spcPct val="150000"/>
              </a:lnSpc>
            </a:pPr>
            <a:endParaRPr lang="pt-BR" sz="2200" smtClean="0"/>
          </a:p>
          <a:p>
            <a:pPr algn="just">
              <a:lnSpc>
                <a:spcPct val="150000"/>
              </a:lnSpc>
            </a:pPr>
            <a:r>
              <a:rPr lang="pt-BR" sz="2200" smtClean="0"/>
              <a:t>Novas oportunidades</a:t>
            </a:r>
          </a:p>
        </p:txBody>
      </p:sp>
      <p:pic>
        <p:nvPicPr>
          <p:cNvPr id="4506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2" descr="C:\Documents and Settings\All Users\Documentos\Minhas imagens\Amostras de imagens\pagamento-servicos-ambientais-2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1785938"/>
            <a:ext cx="538003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3" descr="C:\Documents and Settings\All Users\Documentos\Minhas imagens\Amostras de imagens\pagamento-servicos-ambientais-3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25" y="4214813"/>
            <a:ext cx="57245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4" name="Espaço Reservado para Rodapé 7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000" dirty="0" smtClean="0"/>
              <a:t>INSTRUMENTOS DE MERCADO:</a:t>
            </a:r>
            <a:endParaRPr lang="pt-BR" sz="2000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0" y="1214438"/>
            <a:ext cx="8929688" cy="5357812"/>
          </a:xfrm>
        </p:spPr>
        <p:txBody>
          <a:bodyPr>
            <a:normAutofit fontScale="92500" lnSpcReduction="10000"/>
          </a:bodyPr>
          <a:lstStyle/>
          <a:p>
            <a:pPr marL="365760" indent="-256032" algn="ctr" fontAlgn="auto">
              <a:lnSpc>
                <a:spcPct val="17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pt-BR" sz="2400" b="1" dirty="0" smtClean="0"/>
              <a:t>	LUCRO = RECEITA – CUSTOS</a:t>
            </a:r>
          </a:p>
          <a:p>
            <a:pPr marL="365760" indent="-256032" algn="ctr" fontAlgn="auto">
              <a:lnSpc>
                <a:spcPct val="17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pt-BR" sz="2400" b="1" dirty="0" smtClean="0"/>
              <a:t>	RECEITA= R$ madeira + R$ agropecuária (PSA???)</a:t>
            </a:r>
          </a:p>
          <a:p>
            <a:pPr marL="365760" indent="-256032" algn="ctr" fontAlgn="auto">
              <a:lnSpc>
                <a:spcPct val="17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pt-BR" sz="2400" b="1" dirty="0" smtClean="0"/>
              <a:t>CUSTOS = CUSTO FIXO + CUSTO VARIÁVEL (CA???)</a:t>
            </a:r>
          </a:p>
          <a:p>
            <a:pPr marL="365760" indent="-256032" fontAlgn="auto">
              <a:lnSpc>
                <a:spcPct val="17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dirty="0" smtClean="0"/>
              <a:t>O PSA </a:t>
            </a:r>
            <a:r>
              <a:rPr lang="pt-BR" sz="2400" dirty="0" smtClean="0">
                <a:latin typeface="Calibri"/>
              </a:rPr>
              <a:t>→  </a:t>
            </a:r>
            <a:r>
              <a:rPr lang="pt-BR" sz="2400" dirty="0" smtClean="0"/>
              <a:t>viabiliza $ a conservação de florestas</a:t>
            </a:r>
          </a:p>
          <a:p>
            <a:pPr marL="365760" indent="-256032" fontAlgn="auto">
              <a:lnSpc>
                <a:spcPct val="17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400" dirty="0" smtClean="0"/>
          </a:p>
          <a:p>
            <a:pPr marL="365760" indent="-256032" fontAlgn="auto">
              <a:lnSpc>
                <a:spcPct val="17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dirty="0" smtClean="0"/>
              <a:t>O PSA </a:t>
            </a:r>
            <a:r>
              <a:rPr lang="pt-BR" sz="2400" dirty="0" smtClean="0">
                <a:latin typeface="Calibri"/>
              </a:rPr>
              <a:t>→ </a:t>
            </a:r>
            <a:r>
              <a:rPr lang="pt-BR" sz="2400" dirty="0" smtClean="0"/>
              <a:t>remunerar quem preserva (direta ou indiretamente):</a:t>
            </a:r>
          </a:p>
          <a:p>
            <a:pPr marL="621792" lvl="1" fontAlgn="auto">
              <a:lnSpc>
                <a:spcPct val="17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000" dirty="0" smtClean="0"/>
              <a:t>pagar pela floresta em pé.</a:t>
            </a:r>
          </a:p>
          <a:p>
            <a:pPr marL="621792" lvl="1" fontAlgn="auto">
              <a:lnSpc>
                <a:spcPct val="17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endParaRPr lang="pt-BR" sz="2000" dirty="0" smtClean="0"/>
          </a:p>
          <a:p>
            <a:pPr marL="365760" indent="-256032" fontAlgn="auto">
              <a:lnSpc>
                <a:spcPct val="17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dirty="0" smtClean="0"/>
              <a:t>Busca substituição de parte atividade agropecuária </a:t>
            </a:r>
            <a:r>
              <a:rPr lang="pt-BR" sz="2400" dirty="0" smtClean="0">
                <a:latin typeface="Calibri"/>
              </a:rPr>
              <a:t>→</a:t>
            </a:r>
            <a:r>
              <a:rPr lang="pt-BR" sz="2400" dirty="0" smtClean="0"/>
              <a:t> PSA</a:t>
            </a:r>
            <a:endParaRPr lang="pt-BR" sz="2400" dirty="0"/>
          </a:p>
        </p:txBody>
      </p:sp>
      <p:pic>
        <p:nvPicPr>
          <p:cNvPr id="4608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6" name="CaixaDeTexto 5"/>
          <p:cNvSpPr txBox="1">
            <a:spLocks noChangeArrowheads="1"/>
          </p:cNvSpPr>
          <p:nvPr/>
        </p:nvSpPr>
        <p:spPr bwMode="auto">
          <a:xfrm>
            <a:off x="6500813" y="6429375"/>
            <a:ext cx="2643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>
                <a:latin typeface="Lucida Sans Unicode" pitchFamily="34" charset="0"/>
                <a:hlinkClick r:id="rId3" action="ppaction://hlinksldjump"/>
              </a:rPr>
              <a:t>INSTRUMENTOS</a:t>
            </a:r>
            <a:endParaRPr lang="pt-BR">
              <a:latin typeface="Lucida Sans Unicode" pitchFamily="34" charset="0"/>
            </a:endParaRPr>
          </a:p>
        </p:txBody>
      </p:sp>
      <p:sp>
        <p:nvSpPr>
          <p:cNvPr id="46087" name="Espaço Reservado para Rodapé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000" smtClean="0"/>
              <a:t>INSTRUMENTOS DE MERCADO:</a:t>
            </a:r>
            <a:endParaRPr lang="pt-BR" sz="2000" dirty="0"/>
          </a:p>
        </p:txBody>
      </p:sp>
      <p:sp>
        <p:nvSpPr>
          <p:cNvPr id="47107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ctr">
              <a:buFont typeface="Wingdings 3" pitchFamily="18" charset="2"/>
              <a:buNone/>
            </a:pPr>
            <a:r>
              <a:rPr lang="pt-BR" sz="2400" b="1" smtClean="0"/>
              <a:t>	</a:t>
            </a:r>
            <a:r>
              <a:rPr lang="pt-BR" sz="2400" b="1" u="sng" smtClean="0"/>
              <a:t>Reduções de Emissão do Desmatamento e da Degradação Florestal (REDD)</a:t>
            </a:r>
          </a:p>
          <a:p>
            <a:pPr algn="just"/>
            <a:r>
              <a:rPr lang="pt-BR" sz="2400" smtClean="0"/>
              <a:t>2005→ Conferência de Montreal (CQNUMC) → RED: só desmatamento</a:t>
            </a:r>
          </a:p>
          <a:p>
            <a:pPr algn="just"/>
            <a:endParaRPr lang="pt-BR" sz="2400" smtClean="0"/>
          </a:p>
          <a:p>
            <a:pPr algn="just"/>
            <a:r>
              <a:rPr lang="pt-BR" sz="2400" smtClean="0"/>
              <a:t>2007→ CQNUMC → </a:t>
            </a:r>
            <a:r>
              <a:rPr lang="pt-BR" sz="2400" i="1" smtClean="0"/>
              <a:t>Plano de Ação de Balie </a:t>
            </a:r>
            <a:r>
              <a:rPr lang="pt-BR" sz="2400" smtClean="0"/>
              <a:t>→ REDD:</a:t>
            </a:r>
          </a:p>
          <a:p>
            <a:pPr lvl="1" algn="just"/>
            <a:r>
              <a:rPr lang="pt-BR" sz="2400" smtClean="0"/>
              <a:t>Desmatamento;</a:t>
            </a:r>
          </a:p>
          <a:p>
            <a:pPr lvl="1" algn="just"/>
            <a:r>
              <a:rPr lang="pt-BR" sz="2400" smtClean="0"/>
              <a:t>Degradação florestal</a:t>
            </a:r>
          </a:p>
          <a:p>
            <a:pPr lvl="2"/>
            <a:r>
              <a:rPr lang="pt-BR" sz="2400" smtClean="0"/>
              <a:t>Conservação;</a:t>
            </a:r>
          </a:p>
          <a:p>
            <a:pPr lvl="2"/>
            <a:r>
              <a:rPr lang="pt-BR" sz="2400" smtClean="0"/>
              <a:t>manejo sustentável de florestas;</a:t>
            </a:r>
          </a:p>
          <a:p>
            <a:pPr lvl="2"/>
            <a:r>
              <a:rPr lang="pt-BR" sz="2400" smtClean="0"/>
              <a:t>fortalecimento dos estoques de carbono florestal.</a:t>
            </a:r>
          </a:p>
          <a:p>
            <a:pPr algn="just"/>
            <a:endParaRPr lang="pt-BR" sz="2400" smtClean="0"/>
          </a:p>
          <a:p>
            <a:pPr algn="just"/>
            <a:r>
              <a:rPr lang="pt-BR" sz="2400" smtClean="0"/>
              <a:t>REED PLUS</a:t>
            </a:r>
          </a:p>
        </p:txBody>
      </p:sp>
      <p:pic>
        <p:nvPicPr>
          <p:cNvPr id="4710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Espaço Reservado para Rodapé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000" dirty="0" smtClean="0"/>
              <a:t>ATIVIDADES DE MITIGAÇÃO</a:t>
            </a:r>
            <a:br>
              <a:rPr lang="pt-BR" sz="2000" dirty="0" smtClean="0"/>
            </a:br>
            <a:r>
              <a:rPr lang="pt-BR" sz="2000" dirty="0" smtClean="0"/>
              <a:t>INCLUÍDAS EM REED</a:t>
            </a:r>
            <a:endParaRPr lang="pt-BR" sz="2000" dirty="0"/>
          </a:p>
        </p:txBody>
      </p:sp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Espaço Reservado para Conteúdo 6"/>
          <p:cNvGraphicFramePr>
            <a:graphicFrameLocks noGrp="1"/>
          </p:cNvGraphicFramePr>
          <p:nvPr>
            <p:ph idx="1"/>
          </p:nvPr>
        </p:nvGraphicFramePr>
        <p:xfrm>
          <a:off x="357188" y="1143000"/>
          <a:ext cx="8329612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6547"/>
                <a:gridCol w="2776547"/>
                <a:gridCol w="2776547"/>
              </a:tblGrid>
              <a:tr h="1185342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MUDANÇA EM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REDUÇÃO DE MUDANÇA -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MELHORIA DE MUDANÇA +</a:t>
                      </a:r>
                      <a:endParaRPr lang="pt-BR" dirty="0"/>
                    </a:p>
                  </a:txBody>
                  <a:tcPr anchor="ctr"/>
                </a:tc>
              </a:tr>
              <a:tr h="1185342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Área florestal (ha)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Redução do desmatamento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err="1" smtClean="0"/>
                        <a:t>Florestamento</a:t>
                      </a:r>
                      <a:r>
                        <a:rPr lang="pt-BR" dirty="0" smtClean="0"/>
                        <a:t> e reflorestamento</a:t>
                      </a:r>
                      <a:endParaRPr lang="pt-BR" dirty="0"/>
                    </a:p>
                  </a:txBody>
                  <a:tcPr anchor="ctr"/>
                </a:tc>
              </a:tr>
              <a:tr h="2201349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Densidade de C (C/ha)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Redução da degradação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Restauração,</a:t>
                      </a:r>
                    </a:p>
                    <a:p>
                      <a:pPr algn="ctr"/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reabilitação e</a:t>
                      </a:r>
                    </a:p>
                    <a:p>
                      <a:pPr algn="ctr"/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manejo sustentável</a:t>
                      </a:r>
                    </a:p>
                    <a:p>
                      <a:pPr algn="ctr"/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das florestas</a:t>
                      </a:r>
                      <a:endParaRPr lang="pt-BR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8151" name="Retângulo 7"/>
          <p:cNvSpPr>
            <a:spLocks noChangeArrowheads="1"/>
          </p:cNvSpPr>
          <p:nvPr/>
        </p:nvSpPr>
        <p:spPr bwMode="auto">
          <a:xfrm>
            <a:off x="2286000" y="5786438"/>
            <a:ext cx="66436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1400">
                <a:latin typeface="Lucida Sans Unicode" pitchFamily="34" charset="0"/>
              </a:rPr>
              <a:t>Fonte: Adaptado de Angelsen e Wertz-Kanounnikoff (2008).</a:t>
            </a:r>
          </a:p>
        </p:txBody>
      </p:sp>
      <p:sp>
        <p:nvSpPr>
          <p:cNvPr id="48152" name="CaixaDeTexto 8"/>
          <p:cNvSpPr txBox="1">
            <a:spLocks noChangeArrowheads="1"/>
          </p:cNvSpPr>
          <p:nvPr/>
        </p:nvSpPr>
        <p:spPr bwMode="auto">
          <a:xfrm>
            <a:off x="6500813" y="6429375"/>
            <a:ext cx="2643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>
                <a:latin typeface="Lucida Sans Unicode" pitchFamily="34" charset="0"/>
                <a:hlinkClick r:id="rId3" action="ppaction://hlinksldjump"/>
              </a:rPr>
              <a:t>INSTRUMENTOS</a:t>
            </a:r>
            <a:endParaRPr lang="pt-BR">
              <a:latin typeface="Lucida Sans Unicode" pitchFamily="34" charset="0"/>
            </a:endParaRPr>
          </a:p>
        </p:txBody>
      </p:sp>
      <p:sp>
        <p:nvSpPr>
          <p:cNvPr id="48153" name="Espaço Reservado para Rodapé 9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000" dirty="0" smtClean="0"/>
              <a:t>INSTRUMENTOS DE MERCADO:</a:t>
            </a:r>
            <a:endParaRPr lang="pt-BR" sz="2000" dirty="0"/>
          </a:p>
        </p:txBody>
      </p:sp>
      <p:sp>
        <p:nvSpPr>
          <p:cNvPr id="49155" name="Espaço Reservado para Conteúdo 4"/>
          <p:cNvSpPr>
            <a:spLocks noGrp="1"/>
          </p:cNvSpPr>
          <p:nvPr>
            <p:ph idx="1"/>
          </p:nvPr>
        </p:nvSpPr>
        <p:spPr>
          <a:xfrm>
            <a:off x="142875" y="1071563"/>
            <a:ext cx="8572500" cy="5500687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pt-BR" sz="2200" u="sng" smtClean="0"/>
              <a:t>TAXAS AMBIENTAIS </a:t>
            </a:r>
            <a:r>
              <a:rPr lang="pt-BR" sz="2200" smtClean="0"/>
              <a:t>→ taxas pagas pela poluição</a:t>
            </a:r>
          </a:p>
          <a:p>
            <a:pPr lvl="1" algn="just">
              <a:lnSpc>
                <a:spcPct val="150000"/>
              </a:lnSpc>
            </a:pPr>
            <a:r>
              <a:rPr lang="pt-BR" sz="1800" smtClean="0"/>
              <a:t>TAXAS POR EMISSÕES: valores proporcionais à carga ou volume (ex:efluentes líquidos, emissões atmosféricas, ruídos, entre outros)</a:t>
            </a:r>
          </a:p>
          <a:p>
            <a:pPr lvl="1" algn="just">
              <a:lnSpc>
                <a:spcPct val="150000"/>
              </a:lnSpc>
            </a:pPr>
            <a:endParaRPr lang="pt-BR" sz="1800" smtClean="0"/>
          </a:p>
          <a:p>
            <a:pPr lvl="1" algn="just">
              <a:lnSpc>
                <a:spcPct val="150000"/>
              </a:lnSpc>
            </a:pPr>
            <a:r>
              <a:rPr lang="pt-BR" sz="1800" smtClean="0"/>
              <a:t>TAXAS AO USUÁRIO: pagamento direto por serviços de tratamento público ou coletivo de efluentes. (ex: despejo ou tratamento esgotos)</a:t>
            </a:r>
          </a:p>
          <a:p>
            <a:pPr lvl="1" algn="just">
              <a:lnSpc>
                <a:spcPct val="150000"/>
              </a:lnSpc>
            </a:pPr>
            <a:endParaRPr lang="pt-BR" sz="1800" smtClean="0"/>
          </a:p>
          <a:p>
            <a:pPr lvl="1" algn="just">
              <a:lnSpc>
                <a:spcPct val="150000"/>
              </a:lnSpc>
            </a:pPr>
            <a:r>
              <a:rPr lang="pt-BR" sz="1800" smtClean="0"/>
              <a:t>TAXAS POR PRODUTO: acrescentada ao R$ produto que causa poluição (ex: pesticidas, baterias, combustíveis ↑ teor de S</a:t>
            </a:r>
          </a:p>
          <a:p>
            <a:pPr lvl="1" algn="just">
              <a:lnSpc>
                <a:spcPct val="150000"/>
              </a:lnSpc>
            </a:pPr>
            <a:endParaRPr lang="pt-BR" sz="1800" smtClean="0"/>
          </a:p>
          <a:p>
            <a:pPr lvl="1" algn="just">
              <a:lnSpc>
                <a:spcPct val="150000"/>
              </a:lnSpc>
            </a:pPr>
            <a:r>
              <a:rPr lang="pt-BR" sz="1800" smtClean="0"/>
              <a:t>TAXAS ADMINISTRATIVAS: para cobrir custos do Poder de Polícia</a:t>
            </a:r>
          </a:p>
        </p:txBody>
      </p:sp>
      <p:pic>
        <p:nvPicPr>
          <p:cNvPr id="4915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8" name="CaixaDeTexto 5"/>
          <p:cNvSpPr txBox="1">
            <a:spLocks noChangeArrowheads="1"/>
          </p:cNvSpPr>
          <p:nvPr/>
        </p:nvSpPr>
        <p:spPr bwMode="auto">
          <a:xfrm>
            <a:off x="6500813" y="6429375"/>
            <a:ext cx="2643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>
                <a:latin typeface="Lucida Sans Unicode" pitchFamily="34" charset="0"/>
                <a:hlinkClick r:id="rId3" action="ppaction://hlinksldjump"/>
              </a:rPr>
              <a:t>INSTRUMENTOS</a:t>
            </a:r>
            <a:endParaRPr lang="pt-BR">
              <a:latin typeface="Lucida Sans Unicode" pitchFamily="34" charset="0"/>
            </a:endParaRPr>
          </a:p>
        </p:txBody>
      </p:sp>
      <p:sp>
        <p:nvSpPr>
          <p:cNvPr id="49159" name="Espaço Reservado para Rodapé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A GESTÃO AMBIENTAL PÚBLICA</a:t>
            </a:r>
            <a:endParaRPr lang="pt-BR" sz="2800" dirty="0"/>
          </a:p>
        </p:txBody>
      </p:sp>
      <p:sp>
        <p:nvSpPr>
          <p:cNvPr id="50179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pt-BR" sz="2400" smtClean="0"/>
              <a:t>Política Nacional de Meio Ambiente (Lei 6.938/81)</a:t>
            </a:r>
          </a:p>
          <a:p>
            <a:pPr algn="just">
              <a:lnSpc>
                <a:spcPct val="150000"/>
              </a:lnSpc>
            </a:pPr>
            <a:r>
              <a:rPr lang="pt-BR" sz="2400" smtClean="0"/>
              <a:t>SISNAMA</a:t>
            </a:r>
          </a:p>
          <a:p>
            <a:pPr algn="just">
              <a:lnSpc>
                <a:spcPct val="150000"/>
              </a:lnSpc>
            </a:pPr>
            <a:r>
              <a:rPr lang="pt-BR" sz="2400" smtClean="0"/>
              <a:t>Poder de Polícia</a:t>
            </a:r>
          </a:p>
          <a:p>
            <a:pPr algn="just">
              <a:lnSpc>
                <a:spcPct val="150000"/>
              </a:lnSpc>
            </a:pPr>
            <a:r>
              <a:rPr lang="pt-BR" sz="2400" smtClean="0"/>
              <a:t>Instrumentos de comando e controle:</a:t>
            </a:r>
          </a:p>
          <a:p>
            <a:pPr lvl="1" algn="just">
              <a:lnSpc>
                <a:spcPct val="150000"/>
              </a:lnSpc>
            </a:pPr>
            <a:r>
              <a:rPr lang="pt-BR" sz="2400" smtClean="0"/>
              <a:t>Fiscalização;</a:t>
            </a:r>
          </a:p>
          <a:p>
            <a:pPr lvl="1" algn="just">
              <a:lnSpc>
                <a:spcPct val="150000"/>
              </a:lnSpc>
            </a:pPr>
            <a:r>
              <a:rPr lang="pt-BR" sz="2400" smtClean="0"/>
              <a:t>Processos administrativos e judiciais;</a:t>
            </a:r>
          </a:p>
          <a:p>
            <a:pPr lvl="1" algn="just">
              <a:lnSpc>
                <a:spcPct val="150000"/>
              </a:lnSpc>
            </a:pPr>
            <a:r>
              <a:rPr lang="pt-BR" sz="2400" smtClean="0"/>
              <a:t>Licenciamento;</a:t>
            </a:r>
          </a:p>
          <a:p>
            <a:pPr lvl="1" algn="just">
              <a:lnSpc>
                <a:spcPct val="150000"/>
              </a:lnSpc>
            </a:pPr>
            <a:r>
              <a:rPr lang="pt-BR" sz="2400" smtClean="0">
                <a:solidFill>
                  <a:srgbClr val="FF0000"/>
                </a:solidFill>
              </a:rPr>
              <a:t>Zoneamento;</a:t>
            </a:r>
          </a:p>
          <a:p>
            <a:pPr lvl="1" algn="just">
              <a:lnSpc>
                <a:spcPct val="150000"/>
              </a:lnSpc>
            </a:pPr>
            <a:r>
              <a:rPr lang="pt-BR" sz="2400" smtClean="0">
                <a:solidFill>
                  <a:srgbClr val="FF0000"/>
                </a:solidFill>
              </a:rPr>
              <a:t>Padrões</a:t>
            </a:r>
            <a:r>
              <a:rPr lang="pt-BR" sz="2400" smtClean="0"/>
              <a:t>.</a:t>
            </a:r>
          </a:p>
          <a:p>
            <a:pPr algn="just">
              <a:lnSpc>
                <a:spcPct val="150000"/>
              </a:lnSpc>
            </a:pPr>
            <a:endParaRPr lang="pt-BR" sz="2800" smtClean="0"/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14313"/>
            <a:ext cx="8750300" cy="6643687"/>
          </a:xfrm>
        </p:spPr>
        <p:txBody>
          <a:bodyPr/>
          <a:lstStyle/>
          <a:p>
            <a:pPr algn="just">
              <a:buFont typeface="Wingdings 3" pitchFamily="18" charset="2"/>
              <a:buNone/>
            </a:pPr>
            <a:r>
              <a:rPr lang="pt-BR" sz="2400" b="1" smtClean="0"/>
              <a:t>Art 9º - São </a:t>
            </a:r>
            <a:r>
              <a:rPr lang="pt-BR" sz="2400" b="1" u="sng" smtClean="0"/>
              <a:t>instrumentos</a:t>
            </a:r>
            <a:r>
              <a:rPr lang="pt-BR" sz="2400" b="1" smtClean="0"/>
              <a:t> da </a:t>
            </a:r>
            <a:r>
              <a:rPr lang="pt-BR" sz="2400" b="1" u="sng" smtClean="0"/>
              <a:t>Política Nacional do Meio Ambiente</a:t>
            </a:r>
            <a:r>
              <a:rPr lang="pt-BR" sz="2400" b="1" smtClean="0"/>
              <a:t>: </a:t>
            </a:r>
          </a:p>
          <a:p>
            <a:pPr algn="just">
              <a:buFont typeface="Wingdings 3" pitchFamily="18" charset="2"/>
              <a:buNone/>
            </a:pPr>
            <a:r>
              <a:rPr lang="pt-BR" sz="2400" b="1" smtClean="0"/>
              <a:t>I - o estabelecimento de </a:t>
            </a:r>
            <a:r>
              <a:rPr lang="pt-BR" sz="2400" b="1" u="sng" smtClean="0"/>
              <a:t>padrões de qualidade ambiental</a:t>
            </a:r>
            <a:r>
              <a:rPr lang="pt-BR" sz="2400" b="1" smtClean="0"/>
              <a:t>;</a:t>
            </a:r>
          </a:p>
          <a:p>
            <a:pPr algn="just">
              <a:buFont typeface="Wingdings 3" pitchFamily="18" charset="2"/>
              <a:buNone/>
            </a:pPr>
            <a:endParaRPr lang="pt-BR" sz="2400" b="1" smtClean="0"/>
          </a:p>
          <a:p>
            <a:pPr algn="just">
              <a:buFont typeface="Wingdings 3" pitchFamily="18" charset="2"/>
              <a:buNone/>
            </a:pPr>
            <a:r>
              <a:rPr lang="pt-BR" sz="2400" b="1" smtClean="0"/>
              <a:t>II - o </a:t>
            </a:r>
            <a:r>
              <a:rPr lang="pt-BR" sz="2400" b="1" u="sng" smtClean="0"/>
              <a:t>zoneamento ambiental</a:t>
            </a:r>
            <a:r>
              <a:rPr lang="pt-BR" sz="2400" b="1" smtClean="0"/>
              <a:t>;</a:t>
            </a:r>
          </a:p>
          <a:p>
            <a:pPr algn="just">
              <a:buFont typeface="Wingdings 3" pitchFamily="18" charset="2"/>
              <a:buNone/>
            </a:pPr>
            <a:endParaRPr lang="pt-BR" sz="2400" b="1" smtClean="0"/>
          </a:p>
          <a:p>
            <a:pPr algn="just">
              <a:buFont typeface="Wingdings 3" pitchFamily="18" charset="2"/>
              <a:buNone/>
            </a:pPr>
            <a:r>
              <a:rPr lang="pt-BR" sz="2400" b="1" smtClean="0"/>
              <a:t>III - a </a:t>
            </a:r>
            <a:r>
              <a:rPr lang="pt-BR" sz="2400" b="1" u="sng" smtClean="0"/>
              <a:t>avaliação de impactos ambientais</a:t>
            </a:r>
            <a:r>
              <a:rPr lang="pt-BR" sz="2400" b="1" smtClean="0"/>
              <a:t>; </a:t>
            </a:r>
          </a:p>
          <a:p>
            <a:pPr algn="just">
              <a:buFont typeface="Wingdings 3" pitchFamily="18" charset="2"/>
              <a:buNone/>
            </a:pPr>
            <a:endParaRPr lang="pt-BR" sz="2400" b="1" smtClean="0"/>
          </a:p>
          <a:p>
            <a:pPr algn="just">
              <a:buFont typeface="Wingdings 3" pitchFamily="18" charset="2"/>
              <a:buNone/>
            </a:pPr>
            <a:r>
              <a:rPr lang="pt-BR" sz="2400" b="1" smtClean="0"/>
              <a:t>IV - o </a:t>
            </a:r>
            <a:r>
              <a:rPr lang="pt-BR" sz="2400" b="1" u="sng" smtClean="0"/>
              <a:t>licenciamento</a:t>
            </a:r>
            <a:r>
              <a:rPr lang="pt-BR" sz="2400" b="1" smtClean="0"/>
              <a:t> e a revisão de atividades efetiva ou potencialmente poluidoras; </a:t>
            </a:r>
          </a:p>
          <a:p>
            <a:pPr algn="just">
              <a:buFont typeface="Wingdings 3" pitchFamily="18" charset="2"/>
              <a:buNone/>
            </a:pPr>
            <a:r>
              <a:rPr lang="pt-BR" sz="2400" b="1" smtClean="0"/>
              <a:t>(...)</a:t>
            </a:r>
          </a:p>
          <a:p>
            <a:pPr algn="just">
              <a:buFont typeface="Wingdings 3" pitchFamily="18" charset="2"/>
              <a:buNone/>
            </a:pPr>
            <a:r>
              <a:rPr lang="pt-BR" sz="2000" b="1" smtClean="0">
                <a:hlinkClick r:id="rId2"/>
              </a:rPr>
              <a:t>http://www.planalto.gov.br/ccivil_03/Leis/L6938.htm</a:t>
            </a:r>
            <a:endParaRPr lang="pt-BR" sz="2000" b="1" smtClean="0"/>
          </a:p>
          <a:p>
            <a:pPr algn="just">
              <a:buFont typeface="Wingdings 3" pitchFamily="18" charset="2"/>
              <a:buNone/>
            </a:pPr>
            <a:endParaRPr lang="pt-BR" sz="2000" b="1" smtClean="0"/>
          </a:p>
        </p:txBody>
      </p:sp>
      <p:sp>
        <p:nvSpPr>
          <p:cNvPr id="51203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400" dirty="0" smtClean="0"/>
              <a:t>PADRÕES DE QUALIDADE AMBIENTAL</a:t>
            </a:r>
            <a:endParaRPr lang="pt-BR" sz="2400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>
            <a:normAutofit fontScale="92500" lnSpcReduction="20000"/>
          </a:bodyPr>
          <a:lstStyle/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pt-BR" sz="2400" dirty="0" smtClean="0"/>
              <a:t>	Um dos principais instrumentos de gestão ambiental no mundo. Os principais tipos de padrões são:</a:t>
            </a:r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b="1" u="sng" dirty="0" smtClean="0"/>
              <a:t>Padrões de qualidade ambiental</a:t>
            </a:r>
            <a:r>
              <a:rPr lang="pt-BR" sz="2400" dirty="0" smtClean="0"/>
              <a:t>: limites máximos de concentração de poluentes no meio ambiente;</a:t>
            </a:r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400" dirty="0" smtClean="0"/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b="1" u="sng" dirty="0" smtClean="0"/>
              <a:t>Padrões de emissões</a:t>
            </a:r>
            <a:r>
              <a:rPr lang="pt-BR" sz="2400" dirty="0" smtClean="0"/>
              <a:t>: limites máximos para as concentrações ou quantidades totais a serem despejados no ambiente por uma fonte de poluição;</a:t>
            </a:r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400" dirty="0" smtClean="0"/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b="1" u="sng" dirty="0" smtClean="0"/>
              <a:t>Padrões tecnológicos</a:t>
            </a:r>
            <a:r>
              <a:rPr lang="pt-BR" sz="2400" dirty="0" smtClean="0"/>
              <a:t>: padrões que determinam o uso de tecnologia específica.</a:t>
            </a:r>
          </a:p>
        </p:txBody>
      </p:sp>
      <p:pic>
        <p:nvPicPr>
          <p:cNvPr id="5222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0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400" dirty="0" smtClean="0"/>
              <a:t>PADRÕES DE QUALIDADE AMBIENTAL</a:t>
            </a:r>
            <a:endParaRPr lang="pt-BR" sz="2400" dirty="0"/>
          </a:p>
        </p:txBody>
      </p:sp>
      <p:sp>
        <p:nvSpPr>
          <p:cNvPr id="53251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pt-BR" sz="2400" b="1" u="sng" smtClean="0"/>
              <a:t>Padrões de desempenho</a:t>
            </a:r>
            <a:r>
              <a:rPr lang="pt-BR" sz="2400" smtClean="0"/>
              <a:t>: padrões que especificam a % de remoção ou eficiência de um determinado processo;</a:t>
            </a:r>
          </a:p>
          <a:p>
            <a:pPr algn="just">
              <a:lnSpc>
                <a:spcPct val="150000"/>
              </a:lnSpc>
            </a:pPr>
            <a:endParaRPr lang="pt-BR" sz="2400" smtClean="0"/>
          </a:p>
          <a:p>
            <a:pPr algn="just">
              <a:lnSpc>
                <a:spcPct val="150000"/>
              </a:lnSpc>
            </a:pPr>
            <a:r>
              <a:rPr lang="pt-BR" sz="2400" b="1" u="sng" smtClean="0"/>
              <a:t>Padrões de produto e processo</a:t>
            </a:r>
            <a:r>
              <a:rPr lang="pt-BR" sz="2400" smtClean="0"/>
              <a:t>: estabelece limites para a descarga de efluentes por unidade de produção ou processo.</a:t>
            </a:r>
          </a:p>
          <a:p>
            <a:pPr algn="just">
              <a:lnSpc>
                <a:spcPct val="150000"/>
              </a:lnSpc>
            </a:pPr>
            <a:endParaRPr lang="pt-BR" sz="2800" smtClean="0"/>
          </a:p>
        </p:txBody>
      </p:sp>
      <p:pic>
        <p:nvPicPr>
          <p:cNvPr id="5325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4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/>
              <a:t>PATRIMÔNIO NACIONAL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8786813" cy="4997450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 dirty="0"/>
              <a:t>	Art. 225. </a:t>
            </a:r>
            <a:r>
              <a:rPr lang="pt-BR" sz="2400" u="sng" dirty="0"/>
              <a:t>Todos</a:t>
            </a:r>
            <a:r>
              <a:rPr lang="pt-BR" sz="2400" dirty="0"/>
              <a:t> têm </a:t>
            </a:r>
            <a:r>
              <a:rPr lang="pt-BR" sz="2400" u="sng" dirty="0"/>
              <a:t>direito</a:t>
            </a:r>
            <a:r>
              <a:rPr lang="pt-BR" sz="2400" dirty="0"/>
              <a:t> ao </a:t>
            </a:r>
            <a:r>
              <a:rPr lang="pt-BR" sz="2400" u="sng" dirty="0"/>
              <a:t>meio ambiente ecologicamente equilibrado</a:t>
            </a:r>
            <a:r>
              <a:rPr lang="pt-BR" sz="2400" dirty="0"/>
              <a:t>, </a:t>
            </a:r>
            <a:r>
              <a:rPr lang="pt-BR" sz="2400" u="sng" dirty="0"/>
              <a:t>bem de uso comum</a:t>
            </a:r>
            <a:r>
              <a:rPr lang="pt-BR" sz="2400" dirty="0"/>
              <a:t> do povo e </a:t>
            </a:r>
            <a:r>
              <a:rPr lang="pt-BR" sz="2400" u="sng" dirty="0"/>
              <a:t>essencial à sadia qualidade de vida</a:t>
            </a:r>
            <a:r>
              <a:rPr lang="pt-BR" sz="2400" dirty="0"/>
              <a:t>, impondo-se ao </a:t>
            </a:r>
            <a:r>
              <a:rPr lang="pt-BR" sz="2400" u="sng" dirty="0"/>
              <a:t>Poder Público</a:t>
            </a:r>
            <a:r>
              <a:rPr lang="pt-BR" sz="2400" dirty="0"/>
              <a:t> e à </a:t>
            </a:r>
            <a:r>
              <a:rPr lang="pt-BR" sz="2400" u="sng" dirty="0"/>
              <a:t>coletividade</a:t>
            </a:r>
            <a:r>
              <a:rPr lang="pt-BR" sz="2400" dirty="0"/>
              <a:t> o </a:t>
            </a:r>
            <a:r>
              <a:rPr lang="pt-BR" sz="2400" u="sng" dirty="0"/>
              <a:t>dever</a:t>
            </a:r>
            <a:r>
              <a:rPr lang="pt-BR" sz="2400" dirty="0"/>
              <a:t> de </a:t>
            </a:r>
            <a:r>
              <a:rPr lang="pt-BR" sz="2400" u="sng" dirty="0"/>
              <a:t>defendê-lo</a:t>
            </a:r>
            <a:r>
              <a:rPr lang="pt-BR" sz="2400" dirty="0"/>
              <a:t> e </a:t>
            </a:r>
            <a:r>
              <a:rPr lang="pt-BR" sz="2400" u="sng" dirty="0" smtClean="0"/>
              <a:t>preservá-lo</a:t>
            </a:r>
            <a:r>
              <a:rPr lang="pt-BR" sz="2400" dirty="0" smtClean="0"/>
              <a:t> </a:t>
            </a:r>
            <a:r>
              <a:rPr lang="pt-BR" sz="2400" dirty="0"/>
              <a:t>para as </a:t>
            </a:r>
            <a:r>
              <a:rPr lang="pt-BR" sz="2400" u="sng" dirty="0"/>
              <a:t>presentes e futuras gerações</a:t>
            </a:r>
            <a:r>
              <a:rPr lang="pt-BR" sz="2400" dirty="0"/>
              <a:t>.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 dirty="0"/>
              <a:t>   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 dirty="0"/>
              <a:t>	§ 4º - A </a:t>
            </a:r>
            <a:r>
              <a:rPr lang="pt-BR" sz="2400" u="sng" dirty="0"/>
              <a:t>Floresta Amazônica brasileira</a:t>
            </a:r>
            <a:r>
              <a:rPr lang="pt-BR" sz="2400" dirty="0"/>
              <a:t>, a </a:t>
            </a:r>
            <a:r>
              <a:rPr lang="pt-BR" sz="2400" u="sng" dirty="0"/>
              <a:t>Mata Atlântica</a:t>
            </a:r>
            <a:r>
              <a:rPr lang="pt-BR" sz="2400" dirty="0"/>
              <a:t>, a </a:t>
            </a:r>
            <a:r>
              <a:rPr lang="pt-BR" sz="2400" u="sng" dirty="0"/>
              <a:t>Serra do Mar</a:t>
            </a:r>
            <a:r>
              <a:rPr lang="pt-BR" sz="2400" dirty="0"/>
              <a:t>, o </a:t>
            </a:r>
            <a:r>
              <a:rPr lang="pt-BR" sz="2400" u="sng" dirty="0"/>
              <a:t>Pantanal Mato-Grossense</a:t>
            </a:r>
            <a:r>
              <a:rPr lang="pt-BR" sz="2400" dirty="0"/>
              <a:t> e a </a:t>
            </a:r>
            <a:r>
              <a:rPr lang="pt-BR" sz="2400" u="sng" dirty="0"/>
              <a:t>Zona Costeira</a:t>
            </a:r>
            <a:r>
              <a:rPr lang="pt-BR" sz="2400" dirty="0"/>
              <a:t> são </a:t>
            </a:r>
            <a:r>
              <a:rPr lang="pt-BR" sz="2400" u="sng" dirty="0"/>
              <a:t>patrimônio nacional</a:t>
            </a:r>
            <a:r>
              <a:rPr lang="pt-BR" sz="2400" dirty="0"/>
              <a:t>, e sua utilização far-se-á, na forma da lei, dentro de condições que assegurem a preservação do meio ambiente, inclusive quanto ao uso dos recursos naturais. </a:t>
            </a:r>
          </a:p>
          <a:p>
            <a:pPr marL="365760" indent="-256032" algn="r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 dirty="0"/>
              <a:t>CF/88</a:t>
            </a:r>
          </a:p>
        </p:txBody>
      </p:sp>
      <p:sp>
        <p:nvSpPr>
          <p:cNvPr id="2253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ZONEAMENTO AMBIENTAL</a:t>
            </a:r>
            <a:endParaRPr lang="pt-BR" sz="2800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1000125" y="1071563"/>
            <a:ext cx="7715250" cy="5500687"/>
          </a:xfrm>
        </p:spPr>
        <p:txBody>
          <a:bodyPr>
            <a:normAutofit fontScale="92500" lnSpcReduction="10000"/>
          </a:bodyPr>
          <a:lstStyle/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dirty="0" smtClean="0"/>
              <a:t>Instrumento de ordenação territorial</a:t>
            </a:r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u="sng" dirty="0" smtClean="0"/>
              <a:t>Surgiu buscando delimitar</a:t>
            </a:r>
            <a:r>
              <a:rPr lang="pt-BR" sz="2400" dirty="0" smtClean="0"/>
              <a:t> geograficamente </a:t>
            </a:r>
            <a:r>
              <a:rPr lang="pt-BR" sz="2400" u="sng" dirty="0" smtClean="0"/>
              <a:t>áreas territoriais</a:t>
            </a:r>
            <a:r>
              <a:rPr lang="pt-BR" sz="2400" dirty="0" smtClean="0"/>
              <a:t> com o objetivo de estabelecer </a:t>
            </a:r>
            <a:r>
              <a:rPr lang="pt-BR" sz="2400" u="sng" dirty="0" smtClean="0"/>
              <a:t>regimes especiais de uso, gozo e fruição da propriedade</a:t>
            </a:r>
            <a:r>
              <a:rPr lang="pt-BR" sz="2400" dirty="0" smtClean="0"/>
              <a:t>.</a:t>
            </a:r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400" b="1" u="sng" dirty="0" smtClean="0"/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pt-BR" sz="2400" b="1" u="sng" dirty="0" smtClean="0"/>
              <a:t>Espécies de zoneamento</a:t>
            </a:r>
            <a:r>
              <a:rPr lang="pt-BR" sz="2400" dirty="0" smtClean="0"/>
              <a:t>:</a:t>
            </a:r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b="1" u="sng" cap="all" dirty="0" smtClean="0"/>
              <a:t>Zoneamento Ambiental Urbano</a:t>
            </a:r>
            <a:r>
              <a:rPr lang="pt-BR" sz="2400" dirty="0" smtClean="0"/>
              <a:t>:</a:t>
            </a:r>
          </a:p>
          <a:p>
            <a:pPr marL="621792" lvl="1" algn="just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000" dirty="0" smtClean="0"/>
              <a:t>Zonas de Uso Industrial (ZUI);</a:t>
            </a:r>
          </a:p>
          <a:p>
            <a:pPr marL="621792" lvl="1" algn="just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000" dirty="0" smtClean="0"/>
              <a:t>Zona de Uso Estritamente Industrial (ZEI);</a:t>
            </a:r>
          </a:p>
          <a:p>
            <a:pPr marL="621792" lvl="1" algn="just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000" dirty="0" smtClean="0"/>
              <a:t>Zona de Uso Predominantemente Industrial (ZUPI);</a:t>
            </a:r>
          </a:p>
          <a:p>
            <a:pPr marL="621792" lvl="1" algn="just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000" dirty="0" smtClean="0"/>
              <a:t>Zona de Uso Diversificado (ZUD).</a:t>
            </a:r>
            <a:endParaRPr lang="pt-BR" sz="2800" dirty="0" smtClean="0"/>
          </a:p>
        </p:txBody>
      </p:sp>
      <p:pic>
        <p:nvPicPr>
          <p:cNvPr id="5427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ZONEAMENTO AMBIENTAL</a:t>
            </a:r>
            <a:endParaRPr lang="pt-BR" sz="2800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214313" y="1071563"/>
            <a:ext cx="8501062" cy="5500687"/>
          </a:xfrm>
        </p:spPr>
        <p:txBody>
          <a:bodyPr>
            <a:normAutofit fontScale="92500" lnSpcReduction="10000"/>
          </a:bodyPr>
          <a:lstStyle/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b="1" u="sng" dirty="0" smtClean="0"/>
              <a:t>ZONEAMENTO AGRÍCOLA</a:t>
            </a:r>
            <a:r>
              <a:rPr lang="pt-BR" sz="2400" dirty="0" smtClean="0"/>
              <a:t>:</a:t>
            </a:r>
          </a:p>
          <a:p>
            <a:pPr marL="621792" lvl="1" algn="just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000" dirty="0" smtClean="0"/>
              <a:t>Baseado na função socioambiental da propriedade.</a:t>
            </a:r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b="1" u="sng" dirty="0" smtClean="0"/>
              <a:t>ZONEAMENTO ECOLÓGICO-ECONÔMICO (ZEE)</a:t>
            </a:r>
            <a:r>
              <a:rPr lang="pt-BR" sz="2400" dirty="0" smtClean="0"/>
              <a:t>:</a:t>
            </a:r>
          </a:p>
          <a:p>
            <a:pPr marL="621792" lvl="1" algn="just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000" dirty="0" smtClean="0"/>
              <a:t>Busca promover uma harmoniosa integração entre os interesses econômicos, ambientais e sociais.</a:t>
            </a:r>
          </a:p>
          <a:p>
            <a:pPr marL="621792" lvl="1" algn="just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endParaRPr lang="pt-BR" sz="2000" dirty="0" smtClean="0"/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400" b="1" u="sng" dirty="0" smtClean="0"/>
              <a:t>ZONEAMENTO SOCIO-ECOLÓGICO-ECONÔMICO (ZSEE)</a:t>
            </a:r>
            <a:r>
              <a:rPr lang="pt-BR" sz="2400" dirty="0" smtClean="0"/>
              <a:t>:</a:t>
            </a:r>
          </a:p>
          <a:p>
            <a:pPr marL="621792" lvl="1" algn="just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000" dirty="0" smtClean="0"/>
              <a:t>Mato Grosso</a:t>
            </a:r>
          </a:p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400" dirty="0" smtClean="0"/>
          </a:p>
          <a:p>
            <a:pPr marL="621792" lvl="1" algn="just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000" dirty="0" smtClean="0"/>
              <a:t/>
            </a:r>
            <a:br>
              <a:rPr lang="pt-BR" sz="2000" dirty="0" smtClean="0"/>
            </a:br>
            <a:endParaRPr lang="pt-BR" sz="2400" dirty="0" smtClean="0"/>
          </a:p>
        </p:txBody>
      </p:sp>
      <p:pic>
        <p:nvPicPr>
          <p:cNvPr id="5530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0805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/>
              <a:t>SISNAMA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8964613" cy="5078412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Art 6º - Os órgãos e entidades da União, dos Estados, do Distrito Federal, dos Territórios e dos Municípios, bem como as fundações instituídas pelo Poder Público, responsáveis pela proteção e melhoria da qualidade ambiental, constituirão o Sistema Nacional do Meio Ambiente - SISNAMA, assim estruturado: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I - </a:t>
            </a:r>
            <a:r>
              <a:rPr lang="pt-BR" sz="2000" u="sng" smtClean="0"/>
              <a:t>órgão superior</a:t>
            </a:r>
            <a:r>
              <a:rPr lang="pt-BR" sz="2000" smtClean="0"/>
              <a:t>: o </a:t>
            </a:r>
            <a:r>
              <a:rPr lang="pt-BR" sz="2000" u="sng" smtClean="0"/>
              <a:t>Conselho de Governo</a:t>
            </a:r>
            <a:r>
              <a:rPr lang="pt-BR" sz="2000" smtClean="0"/>
              <a:t>, com a função de assessorar o Presidente da República na formulação da política nacional e nas diretrizes governamentais para o meio ambiente e os recursos ambientais; 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II - </a:t>
            </a:r>
            <a:r>
              <a:rPr lang="pt-BR" sz="2000" u="sng" smtClean="0"/>
              <a:t>órgão consultivo e deliberativo</a:t>
            </a:r>
            <a:r>
              <a:rPr lang="pt-BR" sz="2000" smtClean="0"/>
              <a:t>: o Conselho Nacional do Meio Ambiente (</a:t>
            </a:r>
            <a:r>
              <a:rPr lang="pt-BR" sz="2000" u="sng" smtClean="0"/>
              <a:t>CONAMA</a:t>
            </a:r>
            <a:r>
              <a:rPr lang="pt-BR" sz="2000" smtClean="0"/>
              <a:t>), com a finalidade de assessorar, estudar e propor ao Conselho de Governo, diretrizes de políticas governamentais para o meio ambiente e os recursos naturais e deliberar, no âmbito de sua competência, sobre normas e padrões compatíveis com o meio ambiente ecologicamente equilibrado e essencial à sadia qualidade de vida;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</a:t>
            </a:r>
          </a:p>
        </p:txBody>
      </p:sp>
      <p:sp>
        <p:nvSpPr>
          <p:cNvPr id="5632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49275"/>
            <a:ext cx="8964613" cy="6119813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1800" smtClean="0"/>
              <a:t>	</a:t>
            </a:r>
            <a:r>
              <a:rPr lang="pt-BR" sz="2000" smtClean="0"/>
              <a:t>III - </a:t>
            </a:r>
            <a:r>
              <a:rPr lang="pt-BR" sz="2000" u="sng" smtClean="0"/>
              <a:t>órgão central</a:t>
            </a:r>
            <a:r>
              <a:rPr lang="pt-BR" sz="2000" smtClean="0"/>
              <a:t>: a Secretaria do Meio Ambiente da Presidência da República, com a finalidade de planejar, coordenar, supervisionar e controlar, como órgão federal, a política nacional e as diretrizes governamentais fixadas para o meio ambiente (</a:t>
            </a:r>
            <a:r>
              <a:rPr lang="pt-BR" sz="2000" u="sng" smtClean="0"/>
              <a:t>MMA</a:t>
            </a:r>
            <a:r>
              <a:rPr lang="pt-BR" sz="2000" smtClean="0"/>
              <a:t>); 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IV - </a:t>
            </a:r>
            <a:r>
              <a:rPr lang="pt-BR" sz="2000" u="sng" smtClean="0"/>
              <a:t>órgão executor</a:t>
            </a:r>
            <a:r>
              <a:rPr lang="pt-BR" sz="2000" smtClean="0"/>
              <a:t>: o </a:t>
            </a:r>
            <a:r>
              <a:rPr lang="pt-BR" sz="2000" u="sng" smtClean="0"/>
              <a:t>Instituto Brasileiro do Meio Ambiente e dos Recursos Naturais Renováveis</a:t>
            </a:r>
            <a:r>
              <a:rPr lang="pt-BR" sz="2000" smtClean="0"/>
              <a:t>, com a finalidade de executar e fazer executar, como órgão federal, a política e diretrizes governamentais fixadas para o meio ambiente; </a:t>
            </a:r>
            <a:r>
              <a:rPr lang="pt-BR" sz="2000" i="1" smtClean="0"/>
              <a:t> </a:t>
            </a:r>
            <a:endParaRPr lang="pt-BR" sz="2000" smtClean="0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V - </a:t>
            </a:r>
            <a:r>
              <a:rPr lang="pt-BR" sz="2000" u="sng" smtClean="0"/>
              <a:t>Órgãos Seccionais</a:t>
            </a:r>
            <a:r>
              <a:rPr lang="pt-BR" sz="2000" smtClean="0"/>
              <a:t>: os </a:t>
            </a:r>
            <a:r>
              <a:rPr lang="pt-BR" sz="2000" u="sng" smtClean="0"/>
              <a:t>órgãos ou entidades estaduais </a:t>
            </a:r>
            <a:r>
              <a:rPr lang="pt-BR" sz="2000" smtClean="0"/>
              <a:t>responsáveis pela execução de programas, projetos e pelo controle e fiscalização de atividades capazes de provocar a degradação ambiental;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	VI - </a:t>
            </a:r>
            <a:r>
              <a:rPr lang="pt-BR" sz="2000" u="sng" smtClean="0"/>
              <a:t>Órgãos Locais</a:t>
            </a:r>
            <a:r>
              <a:rPr lang="pt-BR" sz="2000" smtClean="0"/>
              <a:t>: os </a:t>
            </a:r>
            <a:r>
              <a:rPr lang="pt-BR" sz="2000" u="sng" smtClean="0"/>
              <a:t>órgãos ou entidades municipais</a:t>
            </a:r>
            <a:r>
              <a:rPr lang="pt-BR" sz="2000" smtClean="0"/>
              <a:t>, responsáveis pelo controle e fiscalização dessas atividades, nas suas respectivas jurisdições (</a:t>
            </a:r>
            <a:r>
              <a:rPr lang="pt-BR" sz="1600" smtClean="0"/>
              <a:t>Ex: COMDEMA – Conselho Municipal de Desenvolvimento e Meio Ambiente de Juina</a:t>
            </a:r>
            <a:r>
              <a:rPr lang="pt-BR" sz="2000" smtClean="0"/>
              <a:t>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pt-BR" sz="2000" smtClean="0"/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(Lei 6938/81 – Dispõem sobre a política nacional de meio ambiente)</a:t>
            </a:r>
          </a:p>
        </p:txBody>
      </p:sp>
      <p:sp>
        <p:nvSpPr>
          <p:cNvPr id="57347" name="Espaço Reservado para Rodapé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dirty="0"/>
              <a:t>PRINCIPAIS FUNÇÕES SISNAMA: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4438"/>
            <a:ext cx="8229600" cy="5072062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pt-BR" smtClean="0"/>
              <a:t>Implementar a Política Nacional do Meio Ambiente; </a:t>
            </a:r>
          </a:p>
          <a:p>
            <a:pPr algn="just">
              <a:lnSpc>
                <a:spcPct val="90000"/>
              </a:lnSpc>
            </a:pPr>
            <a:endParaRPr lang="pt-BR" smtClean="0"/>
          </a:p>
          <a:p>
            <a:pPr algn="just">
              <a:lnSpc>
                <a:spcPct val="90000"/>
              </a:lnSpc>
            </a:pPr>
            <a:r>
              <a:rPr lang="pt-BR" smtClean="0"/>
              <a:t>Estabelecer um conjunto articulado de órgãos, entidades, regras e práticas responsáveis pela proteção e pela melhoria da qualidade ambiental; e </a:t>
            </a:r>
          </a:p>
          <a:p>
            <a:pPr algn="just">
              <a:lnSpc>
                <a:spcPct val="90000"/>
              </a:lnSpc>
            </a:pPr>
            <a:endParaRPr lang="pt-BR" smtClean="0"/>
          </a:p>
          <a:p>
            <a:pPr algn="just">
              <a:lnSpc>
                <a:spcPct val="90000"/>
              </a:lnSpc>
            </a:pPr>
            <a:r>
              <a:rPr lang="pt-BR" smtClean="0"/>
              <a:t>Garantir a descentralização da gestão ambiental, através do compartilhamento entre os entes federados (União, Estados e Municípios).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pt-BR" smtClean="0"/>
          </a:p>
        </p:txBody>
      </p:sp>
      <p:sp>
        <p:nvSpPr>
          <p:cNvPr id="5837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2853"/>
            <a:ext cx="9144000" cy="64294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dirty="0"/>
              <a:t>“PODER DE POLICIA AMBIENTAL”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57250"/>
            <a:ext cx="8686800" cy="5740400"/>
          </a:xfrm>
        </p:spPr>
        <p:txBody>
          <a:bodyPr>
            <a:normAutofit fontScale="92500" lnSpcReduction="10000"/>
          </a:bodyPr>
          <a:lstStyle/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É UM PODER-DEVER (art. 225 CF/88</a:t>
            </a:r>
            <a:r>
              <a:rPr lang="pt-BR" sz="2800" dirty="0" smtClean="0"/>
              <a:t>);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COMPETÊNCIAS COMUNS ADMINISTRATIVAS (ART. 23 CF/88</a:t>
            </a:r>
            <a:r>
              <a:rPr lang="pt-BR" sz="2800" dirty="0" smtClean="0"/>
              <a:t>);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TRÊS ESFERAS </a:t>
            </a:r>
            <a:r>
              <a:rPr lang="pt-BR" sz="2800" dirty="0" smtClean="0"/>
              <a:t>GOVERNAMENTAIS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EXPRESSAS EM NORMAS DE LEI FORMAL (PARLAMENTAR</a:t>
            </a:r>
            <a:r>
              <a:rPr lang="pt-BR" sz="2800" dirty="0" smtClean="0"/>
              <a:t>)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PODER POLÍCIA = </a:t>
            </a:r>
            <a:r>
              <a:rPr lang="pt-BR" sz="2800" u="sng" dirty="0"/>
              <a:t>execução</a:t>
            </a:r>
            <a:r>
              <a:rPr lang="pt-BR" sz="2800" dirty="0"/>
              <a:t> das respectivas </a:t>
            </a:r>
            <a:r>
              <a:rPr lang="pt-BR" sz="2800" u="sng" dirty="0"/>
              <a:t>normas legais</a:t>
            </a:r>
            <a:r>
              <a:rPr lang="pt-BR" sz="2800" dirty="0"/>
              <a:t> mediante </a:t>
            </a:r>
            <a:r>
              <a:rPr lang="pt-BR" sz="2800" u="sng" dirty="0"/>
              <a:t>fiscalização</a:t>
            </a:r>
            <a:r>
              <a:rPr lang="pt-BR" sz="2800" dirty="0"/>
              <a:t>, </a:t>
            </a:r>
            <a:r>
              <a:rPr lang="pt-BR" sz="2800" u="sng" dirty="0"/>
              <a:t>lavra de multas</a:t>
            </a:r>
            <a:r>
              <a:rPr lang="pt-BR" sz="2800" dirty="0"/>
              <a:t> e </a:t>
            </a:r>
            <a:r>
              <a:rPr lang="pt-BR" sz="2800" u="sng" dirty="0"/>
              <a:t>outras medidas de controle</a:t>
            </a:r>
            <a:r>
              <a:rPr lang="pt-BR" sz="2800" dirty="0" smtClean="0"/>
              <a:t>.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CONCEITO TRADICIONAL : art. 78 CTN é definição relativa em matéria ambiental.</a:t>
            </a:r>
          </a:p>
        </p:txBody>
      </p:sp>
      <p:sp>
        <p:nvSpPr>
          <p:cNvPr id="5939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85888"/>
            <a:ext cx="4495800" cy="5472112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000" b="1" smtClean="0"/>
              <a:t>	Art. 78.</a:t>
            </a:r>
            <a:r>
              <a:rPr lang="pt-BR" sz="2000" smtClean="0"/>
              <a:t> Considera-se poder de polícia atividade da administração pública que, limitando ou disciplinando direito, interesse ou liberdade, regula a prática de ato ou a abstenção de fato, em razão de interesse público concernente à segurança, à higiene, à ordem, aos costumes, à disciplina da produção e do mercado, ao exercício de atividades econômicas dependentes de concessão ou autorização do Poder Público, à tranqüilidade pública ou ao respeito à propriedade e aos direitos individuais ou coletivos.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endParaRPr lang="pt-BR" sz="2000" smtClean="0"/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pt-BR" sz="2000" smtClean="0"/>
              <a:t>(CTN)</a:t>
            </a:r>
          </a:p>
        </p:txBody>
      </p:sp>
      <p:sp>
        <p:nvSpPr>
          <p:cNvPr id="17613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341438"/>
            <a:ext cx="4316413" cy="5327650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/>
              <a:t>	Nessa sentido, poder de policia ambiental é a atividade da Administração Pública que limita ou disciplina direito, interesse ou liberdade, regula a prática de ato ou a abstenção de fato em razão de interesse público concernente à saúde da população, à conservação dos ecossistemas, à disciplina da produção e do mercado, ao exercício da atividade econômica ou de outras atividades dependentes de concessão, autorização/permissão ou licença do Poder Público de cujas atividades possam decorrer poluição ou agressão à natureza </a:t>
            </a:r>
          </a:p>
          <a:p>
            <a:pPr marL="365760" indent="-256032" algn="r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000"/>
          </a:p>
          <a:p>
            <a:pPr marL="365760" indent="-256032" algn="r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/>
              <a:t>(Paulo Afonso Leme Machado) </a:t>
            </a:r>
          </a:p>
        </p:txBody>
      </p:sp>
      <p:sp>
        <p:nvSpPr>
          <p:cNvPr id="176136" name="Rectangle 8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dirty="0"/>
              <a:t>CONCEITO DE PODER DE POLICIA</a:t>
            </a:r>
          </a:p>
        </p:txBody>
      </p:sp>
      <p:sp>
        <p:nvSpPr>
          <p:cNvPr id="6042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200" dirty="0"/>
              <a:t>LICENCIAMENTO AMBIENTAL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989138"/>
            <a:ext cx="7921625" cy="4392612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800" b="1" smtClean="0"/>
              <a:t>Conceito</a:t>
            </a:r>
            <a:r>
              <a:rPr lang="pt-BR" sz="2800" smtClean="0"/>
              <a:t>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800" smtClean="0"/>
              <a:t>	</a:t>
            </a:r>
            <a:r>
              <a:rPr lang="pt-BR" sz="2400" smtClean="0"/>
              <a:t>É um procedimento administrativo voltado para a compatibilização do desenvolvimento de atividades econômicas necessárias ao homem e a conservação do meio ambiente, cujo objetivo primordial é a promoção do bem-estar social.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pt-BR" sz="2400" smtClean="0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400" b="1" smtClean="0"/>
              <a:t>Princípio da Prevenção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pt-BR" sz="2400" b="1" smtClean="0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800" b="1" smtClean="0"/>
              <a:t>Natureza Jurídica: </a:t>
            </a:r>
            <a:r>
              <a:rPr lang="pt-BR" sz="2400" smtClean="0"/>
              <a:t>Instrumento preventivo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pt-BR" sz="2800" smtClean="0"/>
          </a:p>
        </p:txBody>
      </p:sp>
      <p:sp>
        <p:nvSpPr>
          <p:cNvPr id="6144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/>
              <a:t>QUANDO É NECESSÁRIO?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8686800" cy="5643562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800" smtClean="0"/>
              <a:t>	Art. 10 - A </a:t>
            </a:r>
            <a:r>
              <a:rPr lang="pt-BR" sz="2800" u="sng" smtClean="0"/>
              <a:t>construção, instalação, ampliação e funcionamento de estabelecimentos e atividades utilizadoras de recursos ambientais</a:t>
            </a:r>
            <a:r>
              <a:rPr lang="pt-BR" sz="2800" smtClean="0"/>
              <a:t>, considerados </a:t>
            </a:r>
            <a:r>
              <a:rPr lang="pt-BR" sz="2800" u="sng" smtClean="0"/>
              <a:t>efetiva e potencialmente poluidores</a:t>
            </a:r>
            <a:r>
              <a:rPr lang="pt-BR" sz="2800" smtClean="0"/>
              <a:t>, bem como os capazes, sob qualquer forma, de causar degradação ambiental, dependerão de prévio licenciamento de órgão estadual competente, integrante do Sistema Nacional do Meio Ambiente - SISNAMA, e do Instituto Brasileiro do Meio Ambiente e Recursos Naturais Renováveis - IBAMA, em caráter supletivo, sem prejuízo de outras licenças exigíveis.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endParaRPr lang="pt-BR" sz="2800" smtClean="0"/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pt-BR" sz="2800" smtClean="0"/>
              <a:t>(Lei 6938/81)</a:t>
            </a:r>
          </a:p>
        </p:txBody>
      </p:sp>
      <p:sp>
        <p:nvSpPr>
          <p:cNvPr id="62468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200" dirty="0"/>
              <a:t>ETAPAS DO LICENCIAMENTO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57250"/>
            <a:ext cx="8858250" cy="5667375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pt-BR" sz="2600" smtClean="0"/>
              <a:t>Licença Prévia (LP):  Concedida na fase preliminar do planejamento de atividade, contendo requisitos básicos a serem atendidos nas fases de localização, instalação e operação, observados os planos municipais, estaduais ou federais de uso do solo; </a:t>
            </a:r>
          </a:p>
          <a:p>
            <a:pPr algn="just">
              <a:lnSpc>
                <a:spcPct val="80000"/>
              </a:lnSpc>
            </a:pPr>
            <a:endParaRPr lang="pt-BR" sz="2600" smtClean="0"/>
          </a:p>
          <a:p>
            <a:pPr algn="just">
              <a:lnSpc>
                <a:spcPct val="80000"/>
              </a:lnSpc>
            </a:pPr>
            <a:r>
              <a:rPr lang="pt-BR" sz="2600" smtClean="0"/>
              <a:t>Licença de Instalação (LI): autoriza o início da implantação, de acordo com as especificações constantes do Projeto Executivo aprovado;</a:t>
            </a:r>
          </a:p>
          <a:p>
            <a:pPr algn="just">
              <a:lnSpc>
                <a:spcPct val="80000"/>
              </a:lnSpc>
            </a:pPr>
            <a:endParaRPr lang="pt-BR" sz="2600" smtClean="0"/>
          </a:p>
          <a:p>
            <a:pPr algn="just">
              <a:lnSpc>
                <a:spcPct val="80000"/>
              </a:lnSpc>
            </a:pPr>
            <a:r>
              <a:rPr lang="pt-BR" sz="2600" smtClean="0"/>
              <a:t>Licença de Operação (LO): autoriza o início da atividade licenciada e o funcionamento de seus equipamentos de controle de poluição, de acordo com o previsto nas Licenças Prévia e de Instalação.</a:t>
            </a:r>
          </a:p>
        </p:txBody>
      </p:sp>
      <p:sp>
        <p:nvSpPr>
          <p:cNvPr id="6349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22" name="Rectangle 6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dirty="0"/>
              <a:t>AMAZÔNIA LEGAL BRASILEIRA</a:t>
            </a:r>
            <a:br>
              <a:rPr lang="pt-BR" sz="4000" dirty="0"/>
            </a:br>
            <a:r>
              <a:rPr lang="pt-BR" sz="4000" dirty="0"/>
              <a:t>9 ESTADOS</a:t>
            </a:r>
          </a:p>
        </p:txBody>
      </p:sp>
      <p:pic>
        <p:nvPicPr>
          <p:cNvPr id="2355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647825"/>
            <a:ext cx="7186613" cy="5210175"/>
          </a:xfrm>
          <a:solidFill>
            <a:srgbClr val="FFFFFF"/>
          </a:solidFill>
        </p:spPr>
      </p:pic>
      <p:sp>
        <p:nvSpPr>
          <p:cNvPr id="2355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53657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200" dirty="0"/>
              <a:t>COMPETÊNCIA PARA O LICENCIAMENTO</a:t>
            </a:r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000125"/>
            <a:ext cx="8713787" cy="5365750"/>
          </a:xfrm>
        </p:spPr>
        <p:txBody>
          <a:bodyPr>
            <a:normAutofit fontScale="85000" lnSpcReduction="10000"/>
          </a:bodyPr>
          <a:lstStyle/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 dirty="0"/>
              <a:t>    O critério para a identificação do órgão preponderantemente habilitado para o licenciamento é determinado pela área de influencia direta do impacto ambiental.</a:t>
            </a:r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400" dirty="0"/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800" dirty="0"/>
              <a:t>Compete ao </a:t>
            </a:r>
            <a:r>
              <a:rPr lang="pt-BR" sz="2800" u="sng" dirty="0"/>
              <a:t>IBAMA- Instituto Chico Mendes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800" dirty="0"/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800" dirty="0"/>
              <a:t> 	(Art.4º da Resolução 237/97/</a:t>
            </a:r>
            <a:r>
              <a:rPr lang="pt-BR" sz="2800" dirty="0" err="1"/>
              <a:t>Conama</a:t>
            </a:r>
            <a:r>
              <a:rPr lang="pt-BR" sz="2800" dirty="0"/>
              <a:t>):</a:t>
            </a:r>
          </a:p>
          <a:p>
            <a:pPr marL="365760" indent="-256032" algn="just" fontAlgn="auto">
              <a:lnSpc>
                <a:spcPct val="16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800" dirty="0"/>
              <a:t>	O licenciamento ambiental de </a:t>
            </a:r>
            <a:r>
              <a:rPr lang="pt-BR" sz="2800" u="sng" dirty="0"/>
              <a:t>empreendimentos</a:t>
            </a:r>
            <a:r>
              <a:rPr lang="pt-BR" sz="2800" dirty="0"/>
              <a:t> ou atividades com significativo impacto ambiental de </a:t>
            </a:r>
            <a:r>
              <a:rPr lang="pt-BR" sz="2800" u="sng" dirty="0"/>
              <a:t>âmbito nacional </a:t>
            </a:r>
            <a:r>
              <a:rPr lang="pt-BR" sz="2800" dirty="0"/>
              <a:t>(aquele que afeta diretamente todo o pais) ou </a:t>
            </a:r>
            <a:r>
              <a:rPr lang="pt-BR" sz="2800" u="sng" dirty="0"/>
              <a:t>regiona</a:t>
            </a:r>
            <a:r>
              <a:rPr lang="pt-BR" sz="2800" dirty="0"/>
              <a:t>l (aquele que afeta, no todo ou em parte, o território de dois ou mais Estados</a:t>
            </a:r>
            <a:r>
              <a:rPr lang="pt-BR" sz="2800" dirty="0" smtClean="0"/>
              <a:t>);</a:t>
            </a:r>
            <a:endParaRPr lang="pt-BR" sz="2800" dirty="0"/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800" dirty="0"/>
          </a:p>
        </p:txBody>
      </p:sp>
      <p:sp>
        <p:nvSpPr>
          <p:cNvPr id="6451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620713"/>
            <a:ext cx="8326438" cy="5399087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sz="2400" smtClean="0"/>
              <a:t>Compete ao </a:t>
            </a:r>
            <a:r>
              <a:rPr lang="pt-BR" sz="2400" u="sng" smtClean="0"/>
              <a:t>ORGÃO ESTADUAL </a:t>
            </a:r>
            <a:r>
              <a:rPr lang="pt-BR" sz="2400" smtClean="0"/>
              <a:t>(Art.5º da Resolução 237/97/Conama):</a:t>
            </a:r>
          </a:p>
          <a:p>
            <a:pPr algn="just">
              <a:lnSpc>
                <a:spcPct val="90000"/>
              </a:lnSpc>
            </a:pPr>
            <a:r>
              <a:rPr lang="pt-BR" sz="2400" smtClean="0"/>
              <a:t>O licenciamento ambiental de empreendimentos ou atividades com </a:t>
            </a:r>
            <a:r>
              <a:rPr lang="pt-BR" sz="2400" u="sng" smtClean="0"/>
              <a:t>impactos microrregionais</a:t>
            </a:r>
            <a:r>
              <a:rPr lang="pt-BR" sz="2400" smtClean="0"/>
              <a:t> (aquele que ultrapassa os limites territoriais de um ou mais Municípios);</a:t>
            </a:r>
          </a:p>
          <a:p>
            <a:pPr algn="just">
              <a:lnSpc>
                <a:spcPct val="90000"/>
              </a:lnSpc>
            </a:pPr>
            <a:endParaRPr lang="pt-BR" sz="2400" smtClean="0"/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endParaRPr lang="pt-BR" sz="2400" smtClean="0"/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sz="2400" smtClean="0"/>
              <a:t>Compete ao ORGÃO MUNICIPAL (Art. 6º da Resolução 237/97/Conama):</a:t>
            </a:r>
          </a:p>
          <a:p>
            <a:pPr algn="just">
              <a:lnSpc>
                <a:spcPct val="90000"/>
              </a:lnSpc>
            </a:pPr>
            <a:r>
              <a:rPr lang="pt-BR" sz="2400" smtClean="0"/>
              <a:t>O licenciamento ambiental de empreendimentos ou atividades com </a:t>
            </a:r>
            <a:r>
              <a:rPr lang="pt-BR" sz="2400" u="sng" smtClean="0"/>
              <a:t>impactos ambientais local</a:t>
            </a:r>
            <a:r>
              <a:rPr lang="pt-BR" sz="2400" smtClean="0"/>
              <a:t> (aquele que se circunscreve aos lindes territoriais do Município).</a:t>
            </a:r>
          </a:p>
          <a:p>
            <a:pPr algn="just">
              <a:lnSpc>
                <a:spcPct val="90000"/>
              </a:lnSpc>
            </a:pPr>
            <a:endParaRPr lang="pt-BR" sz="2400" smtClean="0"/>
          </a:p>
          <a:p>
            <a:pPr algn="just">
              <a:lnSpc>
                <a:spcPct val="90000"/>
              </a:lnSpc>
            </a:pPr>
            <a:endParaRPr lang="pt-BR" sz="2400" smtClean="0"/>
          </a:p>
        </p:txBody>
      </p:sp>
      <p:sp>
        <p:nvSpPr>
          <p:cNvPr id="65539" name="Espaço Reservado para Rodapé 2"/>
          <p:cNvSpPr>
            <a:spLocks noGrp="1"/>
          </p:cNvSpPr>
          <p:nvPr>
            <p:ph type="ftr" sz="quarter" idx="11"/>
          </p:nvPr>
        </p:nvSpPr>
        <p:spPr bwMode="auto">
          <a:xfrm>
            <a:off x="4379913" y="6408738"/>
            <a:ext cx="4621212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dirty="0"/>
              <a:t>PRINCÍPIO DA SUBSIDIARIEDADE</a:t>
            </a:r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4438"/>
            <a:ext cx="8229600" cy="4792662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dirty="0"/>
              <a:t>	Pelo princípio da </a:t>
            </a:r>
            <a:r>
              <a:rPr lang="pt-BR" u="sng" dirty="0" err="1"/>
              <a:t>subsidiariedade</a:t>
            </a:r>
            <a:r>
              <a:rPr lang="pt-BR" dirty="0"/>
              <a:t> as </a:t>
            </a:r>
            <a:r>
              <a:rPr lang="pt-BR" u="sng" dirty="0"/>
              <a:t>entidades estatais superiores somente devem assumir as tarefas que os entes menores não podem cumprir de maneira eficiente</a:t>
            </a:r>
            <a:r>
              <a:rPr lang="pt-BR" dirty="0"/>
              <a:t>. Isto significa que apenas aquelas funções e serviços que o próprio município não consegue exercer sozinho devem ser prestados pelo Estado, por exemplo.</a:t>
            </a:r>
          </a:p>
        </p:txBody>
      </p:sp>
      <p:sp>
        <p:nvSpPr>
          <p:cNvPr id="6656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6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77813"/>
            <a:ext cx="8207375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200" dirty="0"/>
              <a:t>COMPETÊNCIAS</a:t>
            </a:r>
            <a:br>
              <a:rPr lang="pt-BR" sz="3200" dirty="0"/>
            </a:br>
            <a:r>
              <a:rPr lang="pt-BR" sz="3200" dirty="0"/>
              <a:t>COMUNS &amp; CONCORRENTES</a:t>
            </a:r>
          </a:p>
        </p:txBody>
      </p:sp>
      <p:sp>
        <p:nvSpPr>
          <p:cNvPr id="6758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28775"/>
            <a:ext cx="4495800" cy="45021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000" smtClean="0"/>
              <a:t>	Art. 23. É competência comum da União, dos Estados, do Distrito Federal e dos Municípios: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000" smtClean="0"/>
              <a:t>	VI - proteger o meio ambiente e combater a poluição em qualquer de suas formas;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000" smtClean="0"/>
              <a:t>	VII - preservar as florestas, a fauna e a flora;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1800" smtClean="0"/>
              <a:t>	(MATERIAIS OU ADMINISTRATIVAS)</a:t>
            </a:r>
          </a:p>
        </p:txBody>
      </p:sp>
      <p:sp>
        <p:nvSpPr>
          <p:cNvPr id="17203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316413" cy="5257800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/>
              <a:t>	Art. 24. Compete à União, aos Estados e ao Distrito Federal legislar concorrentemente sobre: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/>
              <a:t>	VI - florestas, caça, pesca, fauna, conservação da natureza, defesa do solo e dos recursos naturais, proteção do meio ambiente e controle da poluição;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/>
              <a:t>	VII - proteção ao patrimônio histórico, cultural, artístico, turístico e paisagístico;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/>
              <a:t>	VIII - responsabilidade por dano ao meio ambiente, ao consumidor, a bens e direitos de valor artístico, estético, histórico, turístico e paisagístico;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/>
              <a:t>	</a:t>
            </a:r>
            <a:r>
              <a:rPr lang="pt-BR" sz="1800"/>
              <a:t>(LEGISLATIVAS)</a:t>
            </a:r>
          </a:p>
        </p:txBody>
      </p:sp>
      <p:sp>
        <p:nvSpPr>
          <p:cNvPr id="67589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/>
              <a:t>INCONSTITUCIONALIDADE?</a:t>
            </a:r>
          </a:p>
        </p:txBody>
      </p:sp>
      <p:sp>
        <p:nvSpPr>
          <p:cNvPr id="18739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4495800" cy="4530725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/>
              <a:t>	Art. 23. É competência comum da União, dos Estados, do Distrito Federal e dos Municípios:</a:t>
            </a:r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/>
              <a:t>	VI - proteger o meio ambiente e combater a poluição em qualquer de suas formas; </a:t>
            </a:r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/>
              <a:t>	VII - preservar as florestas, a fauna e a flora;</a:t>
            </a:r>
          </a:p>
          <a:p>
            <a:pPr marL="365760" indent="-256032" algn="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/>
              <a:t>(CF/88)</a:t>
            </a:r>
          </a:p>
        </p:txBody>
      </p:sp>
      <p:sp>
        <p:nvSpPr>
          <p:cNvPr id="6861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316413" cy="4530725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pt-BR" sz="2400" smtClean="0"/>
              <a:t>	Art. 7º - Os empreendimentos e atividades serão licenciados em um único nível de competência, conforme estabelecido nos artigos anteriores.</a:t>
            </a:r>
          </a:p>
          <a:p>
            <a:pPr algn="r">
              <a:buFont typeface="Wingdings" pitchFamily="2" charset="2"/>
              <a:buNone/>
            </a:pPr>
            <a:r>
              <a:rPr lang="pt-BR" sz="2400" smtClean="0"/>
              <a:t>(</a:t>
            </a:r>
            <a:r>
              <a:rPr lang="pt-BR" sz="2000" smtClean="0"/>
              <a:t>RESOLUÇÃO 237/97 CONAMA</a:t>
            </a:r>
            <a:r>
              <a:rPr lang="pt-BR" sz="2400" smtClean="0"/>
              <a:t>)</a:t>
            </a:r>
          </a:p>
        </p:txBody>
      </p:sp>
      <p:sp>
        <p:nvSpPr>
          <p:cNvPr id="68613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GESTÃO FLORESTAL</a:t>
            </a:r>
            <a:endParaRPr lang="pt-BR" sz="2800" dirty="0"/>
          </a:p>
        </p:txBody>
      </p:sp>
      <p:sp>
        <p:nvSpPr>
          <p:cNvPr id="69635" name="Espaço Reservado para Conteúdo 4"/>
          <p:cNvSpPr>
            <a:spLocks noGrp="1"/>
          </p:cNvSpPr>
          <p:nvPr>
            <p:ph idx="1"/>
          </p:nvPr>
        </p:nvSpPr>
        <p:spPr>
          <a:xfrm>
            <a:off x="642938" y="1143000"/>
            <a:ext cx="8072437" cy="5143500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pt-BR" sz="2800" smtClean="0"/>
              <a:t>Unidades de Conservação (Lei do SNUC);</a:t>
            </a:r>
          </a:p>
          <a:p>
            <a:pPr algn="just">
              <a:lnSpc>
                <a:spcPct val="150000"/>
              </a:lnSpc>
            </a:pPr>
            <a:endParaRPr lang="pt-BR" sz="2800" smtClean="0"/>
          </a:p>
          <a:p>
            <a:pPr algn="just">
              <a:lnSpc>
                <a:spcPct val="150000"/>
              </a:lnSpc>
            </a:pPr>
            <a:r>
              <a:rPr lang="pt-BR" sz="2800" smtClean="0"/>
              <a:t>Código florestal (Lei 4.771/65);</a:t>
            </a:r>
          </a:p>
          <a:p>
            <a:pPr algn="just">
              <a:lnSpc>
                <a:spcPct val="150000"/>
              </a:lnSpc>
            </a:pPr>
            <a:endParaRPr lang="pt-BR" sz="2800" smtClean="0"/>
          </a:p>
          <a:p>
            <a:pPr algn="just">
              <a:lnSpc>
                <a:spcPct val="150000"/>
              </a:lnSpc>
            </a:pPr>
            <a:r>
              <a:rPr lang="pt-BR" sz="2800" smtClean="0"/>
              <a:t>Áreas de preservação permanente (APP);</a:t>
            </a:r>
          </a:p>
          <a:p>
            <a:pPr algn="just">
              <a:lnSpc>
                <a:spcPct val="150000"/>
              </a:lnSpc>
            </a:pPr>
            <a:endParaRPr lang="pt-BR" sz="2800" smtClean="0"/>
          </a:p>
          <a:p>
            <a:pPr algn="just">
              <a:lnSpc>
                <a:spcPct val="150000"/>
              </a:lnSpc>
            </a:pPr>
            <a:r>
              <a:rPr lang="pt-BR" sz="2800" smtClean="0"/>
              <a:t>Reserva legal.</a:t>
            </a:r>
          </a:p>
        </p:txBody>
      </p:sp>
      <p:pic>
        <p:nvPicPr>
          <p:cNvPr id="6963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8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ChangeArrowheads="1"/>
          </p:cNvSpPr>
          <p:nvPr/>
        </p:nvSpPr>
        <p:spPr bwMode="auto">
          <a:xfrm>
            <a:off x="468313" y="476250"/>
            <a:ext cx="82073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HISTÓRICO DE PRESERVAÇÃO DE ÁREAS NATURAIS</a:t>
            </a:r>
            <a:endParaRPr lang="pt-BR" sz="2800" dirty="0"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457200" y="1371600"/>
            <a:ext cx="8077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FF3300"/>
              </a:buClr>
              <a:buFont typeface="Webdings" pitchFamily="18" charset="2"/>
              <a:buChar char="="/>
            </a:pPr>
            <a:endParaRPr lang="pt-BR" sz="3200">
              <a:solidFill>
                <a:srgbClr val="FF3300"/>
              </a:solidFill>
            </a:endParaRPr>
          </a:p>
          <a:p>
            <a:pPr eaLnBrk="0" hangingPunct="0"/>
            <a:endParaRPr lang="pt-BR" sz="3200"/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533400" y="1341438"/>
            <a:ext cx="8382000" cy="484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pt-BR" sz="2800" b="1"/>
              <a:t>Marco inicial: preservação de áreas naturais</a:t>
            </a:r>
          </a:p>
          <a:p>
            <a:pPr eaLnBrk="0" hangingPunct="0"/>
            <a:endParaRPr lang="pt-BR" sz="2800" b="1"/>
          </a:p>
          <a:p>
            <a:pPr eaLnBrk="0" hangingPunct="0"/>
            <a:r>
              <a:rPr lang="pt-BR" sz="3200" b="1"/>
              <a:t>1872 - Yellowstone National Park - US</a:t>
            </a:r>
            <a:endParaRPr lang="pt-BR" sz="3200"/>
          </a:p>
          <a:p>
            <a:pPr lvl="1" eaLnBrk="0" hangingPunct="0"/>
            <a:r>
              <a:rPr lang="pt-BR" sz="2800"/>
              <a:t>1885 - Canadá </a:t>
            </a:r>
          </a:p>
          <a:p>
            <a:pPr lvl="1" eaLnBrk="0" hangingPunct="0"/>
            <a:r>
              <a:rPr lang="pt-BR" sz="2800"/>
              <a:t>1894 - Nova Zelândia</a:t>
            </a:r>
          </a:p>
          <a:p>
            <a:pPr lvl="1" eaLnBrk="0" hangingPunct="0"/>
            <a:r>
              <a:rPr lang="pt-BR" sz="2800"/>
              <a:t>1898 - África do Sul e Austrália</a:t>
            </a:r>
          </a:p>
          <a:p>
            <a:pPr lvl="1" eaLnBrk="0" hangingPunct="0"/>
            <a:r>
              <a:rPr lang="pt-BR" sz="2800"/>
              <a:t>1898 - México</a:t>
            </a:r>
          </a:p>
          <a:p>
            <a:pPr lvl="1" eaLnBrk="0" hangingPunct="0"/>
            <a:r>
              <a:rPr lang="pt-BR" sz="2800"/>
              <a:t>1903 - Argentina</a:t>
            </a:r>
          </a:p>
          <a:p>
            <a:pPr lvl="1" eaLnBrk="0" hangingPunct="0"/>
            <a:r>
              <a:rPr lang="pt-BR" sz="2800"/>
              <a:t>1926 - Chile</a:t>
            </a:r>
          </a:p>
          <a:p>
            <a:pPr lvl="1" eaLnBrk="0" hangingPunct="0"/>
            <a:r>
              <a:rPr lang="pt-BR" sz="2800"/>
              <a:t>1934 - Equador </a:t>
            </a:r>
          </a:p>
          <a:p>
            <a:pPr lvl="1" eaLnBrk="0" hangingPunct="0"/>
            <a:r>
              <a:rPr lang="pt-BR" sz="2800" b="1"/>
              <a:t>1937 - Venezuela e Brasil (Itatiaia)</a:t>
            </a:r>
            <a:endParaRPr lang="pt-BR" sz="3200" b="1"/>
          </a:p>
        </p:txBody>
      </p:sp>
      <p:sp>
        <p:nvSpPr>
          <p:cNvPr id="7066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dirty="0"/>
              <a:t>ESPAÇOS TERRITORIAIS ESPECIALMENTE PROTEGIDOS 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8686800" cy="4997450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400" smtClean="0"/>
              <a:t>	Art. 225. Todos têm direito ao meio ambiente ecologicamente equilibrado, bem de uso comum do povo e essencial à sadia qualidade de vida, impondo-se ao Poder Público e à coletividade o dever de defendê-lo e preservá- lo para as presentes e futuras gerações.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pt-BR" sz="2400" smtClean="0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400" smtClean="0"/>
              <a:t>	§ 1º - Para assegurar a efetividade desse direito, incumbe ao Poder Público: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pt-BR" sz="2400" smtClean="0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pt-BR" sz="2400" smtClean="0"/>
              <a:t>	III - </a:t>
            </a:r>
            <a:r>
              <a:rPr lang="pt-BR" sz="2400" u="sng" smtClean="0"/>
              <a:t>definir</a:t>
            </a:r>
            <a:r>
              <a:rPr lang="pt-BR" sz="2400" smtClean="0"/>
              <a:t>, em </a:t>
            </a:r>
            <a:r>
              <a:rPr lang="pt-BR" sz="2400" u="sng" smtClean="0"/>
              <a:t>todas</a:t>
            </a:r>
            <a:r>
              <a:rPr lang="pt-BR" sz="2400" smtClean="0"/>
              <a:t> as </a:t>
            </a:r>
            <a:r>
              <a:rPr lang="pt-BR" sz="2400" u="sng" smtClean="0"/>
              <a:t>unidades da Federação</a:t>
            </a:r>
            <a:r>
              <a:rPr lang="pt-BR" sz="2400" smtClean="0"/>
              <a:t>, </a:t>
            </a:r>
            <a:r>
              <a:rPr lang="pt-BR" sz="2400" u="sng" smtClean="0"/>
              <a:t>espaços territoriais</a:t>
            </a:r>
            <a:r>
              <a:rPr lang="pt-BR" sz="2400" smtClean="0"/>
              <a:t> e seus componentes </a:t>
            </a:r>
            <a:r>
              <a:rPr lang="pt-BR" sz="2400" u="sng" smtClean="0"/>
              <a:t>a serem especialmente protegidos</a:t>
            </a:r>
            <a:r>
              <a:rPr lang="pt-BR" sz="2400" smtClean="0"/>
              <a:t>, sendo a </a:t>
            </a:r>
            <a:r>
              <a:rPr lang="pt-BR" sz="2400" u="sng" smtClean="0"/>
              <a:t>alteração e a supressão permitidas somente através de lei</a:t>
            </a:r>
            <a:r>
              <a:rPr lang="pt-BR" sz="2400" smtClean="0"/>
              <a:t>, </a:t>
            </a:r>
            <a:r>
              <a:rPr lang="pt-BR" sz="2400" u="sng" smtClean="0"/>
              <a:t>vedada qualquer utilização</a:t>
            </a:r>
            <a:r>
              <a:rPr lang="pt-BR" sz="2400" smtClean="0"/>
              <a:t> que </a:t>
            </a:r>
            <a:r>
              <a:rPr lang="pt-BR" sz="2400" u="sng" smtClean="0"/>
              <a:t>comprometa a integridade dos atributos que justifiquem sua proteção</a:t>
            </a:r>
            <a:r>
              <a:rPr lang="pt-BR" sz="2400" smtClean="0"/>
              <a:t>; </a:t>
            </a:r>
          </a:p>
        </p:txBody>
      </p:sp>
      <p:sp>
        <p:nvSpPr>
          <p:cNvPr id="7168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dirty="0" smtClean="0"/>
              <a:t>ESPAÇOS TERRITORIAIS ESPECIALMENTE PROTEGIDOS: </a:t>
            </a:r>
            <a:endParaRPr lang="pt-BR" sz="4000" dirty="0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600200"/>
            <a:ext cx="8075612" cy="4997450"/>
          </a:xfrm>
        </p:spPr>
        <p:txBody>
          <a:bodyPr/>
          <a:lstStyle/>
          <a:p>
            <a:pPr algn="just"/>
            <a:r>
              <a:rPr lang="pt-BR" smtClean="0"/>
              <a:t>unidades de conservação (UC);</a:t>
            </a:r>
          </a:p>
          <a:p>
            <a:pPr algn="just"/>
            <a:r>
              <a:rPr lang="pt-BR" smtClean="0"/>
              <a:t>áreas de preservação permanente (APP);</a:t>
            </a:r>
          </a:p>
          <a:p>
            <a:pPr algn="just"/>
            <a:r>
              <a:rPr lang="pt-BR" smtClean="0"/>
              <a:t>reserva legal;</a:t>
            </a:r>
          </a:p>
          <a:p>
            <a:pPr algn="just"/>
            <a:r>
              <a:rPr lang="pt-BR" smtClean="0"/>
              <a:t>terras indígenas;</a:t>
            </a:r>
          </a:p>
          <a:p>
            <a:pPr algn="just"/>
            <a:r>
              <a:rPr lang="pt-BR" smtClean="0"/>
              <a:t>terreno de marinha e acrescidos;</a:t>
            </a:r>
          </a:p>
          <a:p>
            <a:pPr algn="just"/>
            <a:r>
              <a:rPr lang="pt-BR" smtClean="0"/>
              <a:t>terrenos marginais;</a:t>
            </a:r>
          </a:p>
          <a:p>
            <a:pPr algn="just"/>
            <a:r>
              <a:rPr lang="pt-BR" smtClean="0"/>
              <a:t>áreas tombadas;</a:t>
            </a:r>
          </a:p>
          <a:p>
            <a:pPr algn="just"/>
            <a:r>
              <a:rPr lang="pt-BR" smtClean="0"/>
              <a:t>etc.</a:t>
            </a:r>
          </a:p>
        </p:txBody>
      </p:sp>
      <p:sp>
        <p:nvSpPr>
          <p:cNvPr id="72708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dirty="0"/>
              <a:t>UNIDADES DE CONSERVAÇÃO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sz="2800" smtClean="0"/>
              <a:t>	Art. 2</a:t>
            </a:r>
            <a:r>
              <a:rPr lang="en-US" sz="2800" smtClean="0"/>
              <a:t>°</a:t>
            </a:r>
            <a:r>
              <a:rPr lang="pt-BR" sz="2800" b="1" smtClean="0"/>
              <a:t> </a:t>
            </a:r>
            <a:r>
              <a:rPr lang="pt-BR" sz="2800" smtClean="0"/>
              <a:t>Para os fins previstos nesta Lei, entende-se por: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sz="2800" smtClean="0"/>
              <a:t>	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sz="2800" smtClean="0"/>
              <a:t>	I - unidade de conservação: </a:t>
            </a:r>
            <a:r>
              <a:rPr lang="pt-BR" sz="2800" u="sng" smtClean="0"/>
              <a:t>espaço territorial</a:t>
            </a:r>
            <a:r>
              <a:rPr lang="pt-BR" sz="2800" smtClean="0"/>
              <a:t> e seus recursos ambientais, incluindo as águas jurisdicionais, com características naturais relevantes, </a:t>
            </a:r>
            <a:r>
              <a:rPr lang="pt-BR" sz="2800" u="sng" smtClean="0"/>
              <a:t>legalmente instituído</a:t>
            </a:r>
            <a:r>
              <a:rPr lang="pt-BR" sz="2800" smtClean="0"/>
              <a:t> pelo Poder Público, com </a:t>
            </a:r>
            <a:r>
              <a:rPr lang="pt-BR" sz="2800" u="sng" smtClean="0"/>
              <a:t>objetivos de conservação e limites definidos</a:t>
            </a:r>
            <a:r>
              <a:rPr lang="pt-BR" sz="2800" smtClean="0"/>
              <a:t>, sob regime especial de administração, ao qual se aplicam garantias adequadas de proteção;</a:t>
            </a:r>
          </a:p>
        </p:txBody>
      </p:sp>
      <p:sp>
        <p:nvSpPr>
          <p:cNvPr id="7373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4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Espaço Reservado para Rodapé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/>
              <a:t>CARACTERÍSTICAS DAS UC:</a:t>
            </a:r>
          </a:p>
        </p:txBody>
      </p:sp>
      <p:sp>
        <p:nvSpPr>
          <p:cNvPr id="7475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79388" y="1844675"/>
            <a:ext cx="8713787" cy="4752975"/>
          </a:xfrm>
        </p:spPr>
        <p:txBody>
          <a:bodyPr/>
          <a:lstStyle/>
          <a:p>
            <a:r>
              <a:rPr lang="pt-BR" smtClean="0"/>
              <a:t>Regime especial de alterabilidade e fruição;</a:t>
            </a:r>
          </a:p>
          <a:p>
            <a:pPr lvl="1"/>
            <a:r>
              <a:rPr lang="pt-BR" smtClean="0"/>
              <a:t>Criação por Decreto do Poder Público;</a:t>
            </a:r>
          </a:p>
          <a:p>
            <a:pPr lvl="1"/>
            <a:r>
              <a:rPr lang="pt-BR" smtClean="0"/>
              <a:t>Depende de Lei formal para suprimir a proteção, integralmente ou parcialmente;</a:t>
            </a:r>
          </a:p>
          <a:p>
            <a:pPr lvl="1"/>
            <a:endParaRPr lang="pt-BR" smtClean="0"/>
          </a:p>
          <a:p>
            <a:r>
              <a:rPr lang="pt-BR" smtClean="0"/>
              <a:t>Oficialismo;</a:t>
            </a:r>
          </a:p>
          <a:p>
            <a:endParaRPr lang="pt-BR" smtClean="0"/>
          </a:p>
          <a:p>
            <a:r>
              <a:rPr lang="pt-BR" smtClean="0"/>
              <a:t>Delimitação territorial;</a:t>
            </a:r>
          </a:p>
          <a:p>
            <a:endParaRPr lang="pt-BR" smtClean="0"/>
          </a:p>
          <a:p>
            <a:r>
              <a:rPr lang="pt-BR" smtClean="0"/>
              <a:t>Objetivo conservacionista.</a:t>
            </a:r>
          </a:p>
          <a:p>
            <a:pPr>
              <a:buFont typeface="Wingdings" pitchFamily="2" charset="2"/>
              <a:buNone/>
            </a:pPr>
            <a:endParaRPr lang="pt-BR" smtClean="0"/>
          </a:p>
        </p:txBody>
      </p:sp>
      <p:sp>
        <p:nvSpPr>
          <p:cNvPr id="74756" name="Rectangle 6"/>
          <p:cNvSpPr>
            <a:spLocks noChangeArrowheads="1"/>
          </p:cNvSpPr>
          <p:nvPr/>
        </p:nvSpPr>
        <p:spPr bwMode="auto">
          <a:xfrm>
            <a:off x="0" y="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t-BR" sz="2400">
                <a:latin typeface="Times New Roman" pitchFamily="18" charset="0"/>
              </a:rPr>
              <a:t> </a:t>
            </a:r>
          </a:p>
        </p:txBody>
      </p:sp>
      <p:sp>
        <p:nvSpPr>
          <p:cNvPr id="74757" name="Rectangle 7"/>
          <p:cNvSpPr>
            <a:spLocks noChangeArrowheads="1"/>
          </p:cNvSpPr>
          <p:nvPr/>
        </p:nvSpPr>
        <p:spPr bwMode="auto">
          <a:xfrm>
            <a:off x="0" y="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t-BR" sz="2400">
                <a:latin typeface="Times New Roman" pitchFamily="18" charset="0"/>
              </a:rPr>
              <a:t> </a:t>
            </a:r>
          </a:p>
        </p:txBody>
      </p:sp>
      <p:sp>
        <p:nvSpPr>
          <p:cNvPr id="74758" name="Rectangle 8"/>
          <p:cNvSpPr>
            <a:spLocks noChangeArrowheads="1"/>
          </p:cNvSpPr>
          <p:nvPr/>
        </p:nvSpPr>
        <p:spPr bwMode="auto">
          <a:xfrm>
            <a:off x="0" y="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t-BR" sz="2400">
                <a:latin typeface="Times New Roman" pitchFamily="18" charset="0"/>
              </a:rPr>
              <a:t> </a:t>
            </a:r>
          </a:p>
        </p:txBody>
      </p:sp>
      <p:sp>
        <p:nvSpPr>
          <p:cNvPr id="74759" name="Rectangle 9"/>
          <p:cNvSpPr>
            <a:spLocks noChangeArrowheads="1"/>
          </p:cNvSpPr>
          <p:nvPr/>
        </p:nvSpPr>
        <p:spPr bwMode="auto">
          <a:xfrm>
            <a:off x="0" y="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t-BR" sz="2400">
                <a:latin typeface="Times New Roman" pitchFamily="18" charset="0"/>
              </a:rPr>
              <a:t> </a:t>
            </a:r>
          </a:p>
        </p:txBody>
      </p:sp>
      <p:sp>
        <p:nvSpPr>
          <p:cNvPr id="7476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t-BR">
              <a:latin typeface="Lucida Sans Unicode" pitchFamily="34" charset="0"/>
            </a:endParaRPr>
          </a:p>
        </p:txBody>
      </p:sp>
      <p:sp>
        <p:nvSpPr>
          <p:cNvPr id="74761" name="Espaço Reservado para Rodapé 8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SmartArt 3"/>
          <p:cNvGraphicFramePr>
            <a:graphicFrameLocks noGrp="1"/>
          </p:cNvGraphicFramePr>
          <p:nvPr>
            <p:ph type="dgm" idx="1"/>
          </p:nvPr>
        </p:nvGraphicFramePr>
        <p:xfrm>
          <a:off x="214282" y="0"/>
          <a:ext cx="8686800" cy="5715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5779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rganization Chart 2"/>
          <p:cNvGraphicFramePr>
            <a:graphicFrameLocks/>
          </p:cNvGraphicFramePr>
          <p:nvPr>
            <p:ph idx="1"/>
          </p:nvPr>
        </p:nvGraphicFramePr>
        <p:xfrm>
          <a:off x="0" y="0"/>
          <a:ext cx="9169400" cy="6669088"/>
        </p:xfrm>
        <a:graphic>
          <a:graphicData uri="http://schemas.openxmlformats.org/drawingml/2006/compatibility">
            <com:legacyDrawing xmlns:com="http://schemas.openxmlformats.org/drawingml/2006/compatibility" spid="_x0000_s6146"/>
          </a:graphicData>
        </a:graphic>
      </p:graphicFrame>
      <p:sp>
        <p:nvSpPr>
          <p:cNvPr id="6177" name="Espaço Reservado para Rodapé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PROTEÇÃO INTEGRAL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43000"/>
            <a:ext cx="8785225" cy="5454650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smtClean="0"/>
              <a:t>	</a:t>
            </a:r>
            <a:r>
              <a:rPr lang="pt-BR" b="1" u="sng" smtClean="0"/>
              <a:t>Estação Ecológica:</a:t>
            </a:r>
            <a:r>
              <a:rPr lang="pt-BR" b="1" smtClean="0"/>
              <a:t> </a:t>
            </a:r>
          </a:p>
          <a:p>
            <a:pPr algn="just">
              <a:lnSpc>
                <a:spcPct val="90000"/>
              </a:lnSpc>
            </a:pPr>
            <a:r>
              <a:rPr lang="pt-BR" smtClean="0"/>
              <a:t>art. 9</a:t>
            </a:r>
            <a:r>
              <a:rPr lang="pt-BR" smtClean="0">
                <a:sym typeface="Symbol" pitchFamily="18" charset="2"/>
              </a:rPr>
              <a:t></a:t>
            </a:r>
            <a:r>
              <a:rPr lang="pt-BR" smtClean="0"/>
              <a:t> da Lei do SNUC;</a:t>
            </a:r>
          </a:p>
          <a:p>
            <a:pPr algn="just">
              <a:lnSpc>
                <a:spcPct val="90000"/>
              </a:lnSpc>
            </a:pPr>
            <a:endParaRPr lang="pt-BR" smtClean="0"/>
          </a:p>
          <a:p>
            <a:pPr algn="just">
              <a:lnSpc>
                <a:spcPct val="90000"/>
              </a:lnSpc>
            </a:pPr>
            <a:r>
              <a:rPr lang="pt-BR" smtClean="0"/>
              <a:t>uso </a:t>
            </a:r>
            <a:r>
              <a:rPr lang="pt-BR" u="sng" smtClean="0"/>
              <a:t>extremamente restrito</a:t>
            </a:r>
            <a:r>
              <a:rPr lang="pt-BR" smtClean="0"/>
              <a:t>;</a:t>
            </a:r>
          </a:p>
          <a:p>
            <a:pPr algn="just">
              <a:lnSpc>
                <a:spcPct val="90000"/>
              </a:lnSpc>
            </a:pPr>
            <a:endParaRPr lang="pt-BR" smtClean="0"/>
          </a:p>
          <a:p>
            <a:pPr algn="just">
              <a:lnSpc>
                <a:spcPct val="90000"/>
              </a:lnSpc>
            </a:pPr>
            <a:r>
              <a:rPr lang="pt-BR" u="sng" smtClean="0"/>
              <a:t>vocacionado</a:t>
            </a:r>
            <a:r>
              <a:rPr lang="pt-BR" smtClean="0"/>
              <a:t> para </a:t>
            </a:r>
            <a:r>
              <a:rPr lang="pt-BR" u="sng" smtClean="0"/>
              <a:t>pesquisas científicas</a:t>
            </a:r>
            <a:r>
              <a:rPr lang="pt-BR" smtClean="0"/>
              <a:t>;</a:t>
            </a:r>
          </a:p>
          <a:p>
            <a:pPr algn="just">
              <a:lnSpc>
                <a:spcPct val="90000"/>
              </a:lnSpc>
            </a:pPr>
            <a:endParaRPr lang="pt-BR" smtClean="0"/>
          </a:p>
          <a:p>
            <a:pPr algn="just">
              <a:lnSpc>
                <a:spcPct val="90000"/>
              </a:lnSpc>
            </a:pPr>
            <a:r>
              <a:rPr lang="pt-BR" u="sng" smtClean="0"/>
              <a:t>proibida visitação pública</a:t>
            </a:r>
            <a:r>
              <a:rPr lang="pt-BR" smtClean="0"/>
              <a:t>, </a:t>
            </a:r>
            <a:r>
              <a:rPr lang="pt-BR" u="sng" smtClean="0"/>
              <a:t>exceto</a:t>
            </a:r>
            <a:r>
              <a:rPr lang="pt-BR" smtClean="0"/>
              <a:t> com fins </a:t>
            </a:r>
            <a:r>
              <a:rPr lang="pt-BR" u="sng" smtClean="0"/>
              <a:t>educacional</a:t>
            </a:r>
            <a:r>
              <a:rPr lang="pt-BR" smtClean="0"/>
              <a:t> e de acordo com </a:t>
            </a:r>
            <a:r>
              <a:rPr lang="pt-BR" u="sng" smtClean="0"/>
              <a:t>plano de manejo</a:t>
            </a:r>
            <a:r>
              <a:rPr lang="pt-BR" smtClean="0"/>
              <a:t>;</a:t>
            </a:r>
          </a:p>
          <a:p>
            <a:pPr algn="just">
              <a:lnSpc>
                <a:spcPct val="90000"/>
              </a:lnSpc>
            </a:pPr>
            <a:endParaRPr lang="pt-BR" smtClean="0"/>
          </a:p>
          <a:p>
            <a:pPr algn="just">
              <a:lnSpc>
                <a:spcPct val="90000"/>
              </a:lnSpc>
            </a:pPr>
            <a:r>
              <a:rPr lang="pt-BR" u="sng" smtClean="0"/>
              <a:t>alterações</a:t>
            </a:r>
            <a:r>
              <a:rPr lang="pt-BR" smtClean="0"/>
              <a:t> do </a:t>
            </a:r>
            <a:r>
              <a:rPr lang="pt-BR" u="sng" smtClean="0"/>
              <a:t>ecossistema</a:t>
            </a:r>
            <a:r>
              <a:rPr lang="pt-BR" smtClean="0"/>
              <a:t> apenas quando </a:t>
            </a:r>
            <a:r>
              <a:rPr lang="pt-BR" u="sng" smtClean="0"/>
              <a:t>exigidas para restauração</a:t>
            </a:r>
            <a:r>
              <a:rPr lang="pt-BR" smtClean="0"/>
              <a:t>, </a:t>
            </a:r>
            <a:r>
              <a:rPr lang="pt-BR" u="sng" smtClean="0"/>
              <a:t>manejo de espécie</a:t>
            </a:r>
            <a:r>
              <a:rPr lang="pt-BR" smtClean="0"/>
              <a:t> e </a:t>
            </a:r>
            <a:r>
              <a:rPr lang="pt-BR" u="sng" smtClean="0"/>
              <a:t>pesquisas científicas</a:t>
            </a:r>
            <a:r>
              <a:rPr lang="pt-BR" smtClean="0"/>
              <a:t>.</a:t>
            </a:r>
          </a:p>
        </p:txBody>
      </p:sp>
      <p:sp>
        <p:nvSpPr>
          <p:cNvPr id="7680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2852"/>
            <a:ext cx="9144000" cy="79373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PROTEÇÃO INTEGRAL</a:t>
            </a:r>
          </a:p>
        </p:txBody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785813"/>
            <a:ext cx="8785225" cy="5738812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800" b="1" dirty="0"/>
              <a:t>	</a:t>
            </a:r>
            <a:r>
              <a:rPr lang="pt-BR" sz="2800" b="1" u="sng" dirty="0"/>
              <a:t>Reserva Biológica: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art. 10 da Lei do SNUC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objetivo</a:t>
            </a:r>
            <a:r>
              <a:rPr lang="pt-BR" sz="2800" dirty="0"/>
              <a:t> a </a:t>
            </a:r>
            <a:r>
              <a:rPr lang="pt-BR" sz="2800" u="sng" dirty="0"/>
              <a:t>preservação integral da biota</a:t>
            </a:r>
            <a:r>
              <a:rPr lang="pt-BR" sz="2800" dirty="0"/>
              <a:t> e demais atributos naturais existentes em seus limites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sem interferência humana direta</a:t>
            </a:r>
            <a:r>
              <a:rPr lang="pt-BR" sz="2800" dirty="0"/>
              <a:t> ou modificações </a:t>
            </a:r>
            <a:r>
              <a:rPr lang="pt-BR" sz="2800" dirty="0" smtClean="0"/>
              <a:t>ambientais, </a:t>
            </a:r>
            <a:r>
              <a:rPr lang="pt-BR" sz="2800" u="sng" dirty="0" smtClean="0"/>
              <a:t>executando-se </a:t>
            </a:r>
            <a:r>
              <a:rPr lang="pt-BR" sz="2800" u="sng" dirty="0"/>
              <a:t>recuperação e manejo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visitação e pesquisa </a:t>
            </a:r>
            <a:r>
              <a:rPr lang="pt-BR" sz="2800" dirty="0"/>
              <a:t>conforme Estações ecológicas;</a:t>
            </a:r>
          </a:p>
        </p:txBody>
      </p:sp>
      <p:sp>
        <p:nvSpPr>
          <p:cNvPr id="77828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857250"/>
            <a:ext cx="8543925" cy="5740400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800" b="1" u="sng" dirty="0"/>
              <a:t>Parque Nacional: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art. 11 da Lei do SNUC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objetivo</a:t>
            </a:r>
            <a:r>
              <a:rPr lang="pt-BR" sz="2800" dirty="0"/>
              <a:t> </a:t>
            </a:r>
            <a:r>
              <a:rPr lang="pt-BR" sz="2800" u="sng" dirty="0"/>
              <a:t>preservação de ecossistemas </a:t>
            </a:r>
            <a:r>
              <a:rPr lang="pt-BR" sz="2800" dirty="0"/>
              <a:t>naturais de </a:t>
            </a:r>
            <a:r>
              <a:rPr lang="pt-BR" sz="2800" u="sng" dirty="0"/>
              <a:t>grande relevância ecológica e beleza cênica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visitação e pesquisa</a:t>
            </a:r>
            <a:r>
              <a:rPr lang="pt-BR" sz="2800" dirty="0"/>
              <a:t> conforme Estações </a:t>
            </a:r>
            <a:r>
              <a:rPr lang="pt-BR" sz="2800" dirty="0" smtClean="0"/>
              <a:t>ecológicas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Permite-se</a:t>
            </a:r>
            <a:r>
              <a:rPr lang="pt-BR" sz="2800" dirty="0"/>
              <a:t>:</a:t>
            </a:r>
          </a:p>
          <a:p>
            <a:pPr marL="621792" lvl="1" algn="just" fontAlgn="auto">
              <a:lnSpc>
                <a:spcPct val="8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pesquisas científicas;</a:t>
            </a:r>
          </a:p>
          <a:p>
            <a:pPr marL="621792" lvl="1" algn="just" fontAlgn="auto">
              <a:lnSpc>
                <a:spcPct val="8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desenvolvimento de atividades de educação;</a:t>
            </a:r>
          </a:p>
          <a:p>
            <a:pPr marL="621792" lvl="1" algn="just" fontAlgn="auto">
              <a:lnSpc>
                <a:spcPct val="8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interpretação ambiental, na recreação em contato com a natureza;</a:t>
            </a:r>
          </a:p>
          <a:p>
            <a:pPr marL="621792" lvl="1" algn="just" fontAlgn="auto">
              <a:lnSpc>
                <a:spcPct val="8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turismo ecológico.</a:t>
            </a:r>
          </a:p>
        </p:txBody>
      </p:sp>
      <p:sp>
        <p:nvSpPr>
          <p:cNvPr id="26317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142852"/>
            <a:ext cx="9144000" cy="72229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PROTEÇÃO INTEGRAL</a:t>
            </a:r>
          </a:p>
        </p:txBody>
      </p:sp>
      <p:sp>
        <p:nvSpPr>
          <p:cNvPr id="7885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2852"/>
            <a:ext cx="9144000" cy="650857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PROTEÇÃO INTEGRAL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857250"/>
            <a:ext cx="8543925" cy="5667375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pt-BR" sz="2800" b="1" u="sng" smtClean="0"/>
              <a:t>Monumento Natural:</a:t>
            </a:r>
          </a:p>
          <a:p>
            <a:pPr algn="just"/>
            <a:r>
              <a:rPr lang="pt-BR" sz="2800" smtClean="0"/>
              <a:t>art. 12 da Lei do SNUC;</a:t>
            </a:r>
          </a:p>
          <a:p>
            <a:pPr algn="just"/>
            <a:endParaRPr lang="pt-BR" sz="2800" smtClean="0"/>
          </a:p>
          <a:p>
            <a:pPr algn="just"/>
            <a:r>
              <a:rPr lang="pt-BR" sz="2800" u="sng" smtClean="0"/>
              <a:t>objetiva</a:t>
            </a:r>
            <a:r>
              <a:rPr lang="pt-BR" sz="2800" smtClean="0"/>
              <a:t> </a:t>
            </a:r>
            <a:r>
              <a:rPr lang="pt-BR" sz="2800" u="sng" smtClean="0"/>
              <a:t>preservar sítios naturais</a:t>
            </a:r>
            <a:r>
              <a:rPr lang="pt-BR" sz="2800" smtClean="0"/>
              <a:t> </a:t>
            </a:r>
            <a:r>
              <a:rPr lang="pt-BR" sz="2800" u="sng" smtClean="0"/>
              <a:t>raros</a:t>
            </a:r>
            <a:r>
              <a:rPr lang="pt-BR" sz="2800" smtClean="0"/>
              <a:t>, </a:t>
            </a:r>
            <a:r>
              <a:rPr lang="pt-BR" sz="2800" u="sng" smtClean="0"/>
              <a:t>singulares</a:t>
            </a:r>
            <a:r>
              <a:rPr lang="pt-BR" sz="2800" smtClean="0"/>
              <a:t> ou de </a:t>
            </a:r>
            <a:r>
              <a:rPr lang="pt-BR" sz="2800" u="sng" smtClean="0"/>
              <a:t>grande beleza cênica</a:t>
            </a:r>
            <a:r>
              <a:rPr lang="pt-BR" sz="2800" smtClean="0"/>
              <a:t>;</a:t>
            </a:r>
          </a:p>
          <a:p>
            <a:pPr algn="just"/>
            <a:endParaRPr lang="pt-BR" sz="2800" smtClean="0"/>
          </a:p>
          <a:p>
            <a:pPr algn="just"/>
            <a:r>
              <a:rPr lang="pt-BR" sz="2800" u="sng" smtClean="0"/>
              <a:t>podem</a:t>
            </a:r>
            <a:r>
              <a:rPr lang="pt-BR" sz="2800" smtClean="0"/>
              <a:t> ser em </a:t>
            </a:r>
            <a:r>
              <a:rPr lang="pt-BR" sz="2800" u="sng" smtClean="0"/>
              <a:t>áreas particulares</a:t>
            </a:r>
            <a:r>
              <a:rPr lang="pt-BR" sz="2800" smtClean="0"/>
              <a:t> desde que seja </a:t>
            </a:r>
            <a:r>
              <a:rPr lang="pt-BR" sz="2800" u="sng" smtClean="0"/>
              <a:t>possível compatibilizar os objetivos</a:t>
            </a:r>
            <a:r>
              <a:rPr lang="pt-BR" sz="2800" smtClean="0"/>
              <a:t> da unidade com a utilização da terra e dos recursos naturais do local pelos proprietários;</a:t>
            </a:r>
          </a:p>
          <a:p>
            <a:pPr algn="just"/>
            <a:endParaRPr lang="pt-BR" sz="2800" smtClean="0"/>
          </a:p>
          <a:p>
            <a:pPr algn="just"/>
            <a:r>
              <a:rPr lang="pt-BR" sz="2800" u="sng" smtClean="0"/>
              <a:t>visitação</a:t>
            </a:r>
            <a:r>
              <a:rPr lang="pt-BR" sz="2800" smtClean="0"/>
              <a:t> está </a:t>
            </a:r>
            <a:r>
              <a:rPr lang="pt-BR" sz="2800" u="sng" smtClean="0"/>
              <a:t>sujeita</a:t>
            </a:r>
            <a:r>
              <a:rPr lang="pt-BR" sz="2800" smtClean="0"/>
              <a:t> às </a:t>
            </a:r>
            <a:r>
              <a:rPr lang="pt-BR" sz="2800" u="sng" smtClean="0"/>
              <a:t>normas e restrições</a:t>
            </a:r>
            <a:r>
              <a:rPr lang="pt-BR" sz="2800" smtClean="0"/>
              <a:t>. </a:t>
            </a:r>
          </a:p>
        </p:txBody>
      </p:sp>
      <p:sp>
        <p:nvSpPr>
          <p:cNvPr id="7987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14290"/>
            <a:ext cx="9144000" cy="72229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PROTEÇÃO INTEGRAL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28688"/>
            <a:ext cx="8229600" cy="5595937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b="1" u="sng" smtClean="0"/>
              <a:t>Refúgio de Vida Silvestre:</a:t>
            </a:r>
          </a:p>
          <a:p>
            <a:pPr algn="just">
              <a:lnSpc>
                <a:spcPct val="90000"/>
              </a:lnSpc>
            </a:pPr>
            <a:r>
              <a:rPr lang="pt-BR" smtClean="0"/>
              <a:t>art. 13 da Lei do SNUC;</a:t>
            </a:r>
          </a:p>
          <a:p>
            <a:pPr algn="just">
              <a:lnSpc>
                <a:spcPct val="90000"/>
              </a:lnSpc>
            </a:pPr>
            <a:endParaRPr lang="pt-BR" smtClean="0"/>
          </a:p>
          <a:p>
            <a:pPr algn="just">
              <a:lnSpc>
                <a:spcPct val="90000"/>
              </a:lnSpc>
            </a:pPr>
            <a:r>
              <a:rPr lang="pt-BR" smtClean="0"/>
              <a:t> visa </a:t>
            </a:r>
            <a:r>
              <a:rPr lang="pt-BR" u="sng" smtClean="0"/>
              <a:t>proteger</a:t>
            </a:r>
            <a:r>
              <a:rPr lang="pt-BR" smtClean="0"/>
              <a:t> </a:t>
            </a:r>
            <a:r>
              <a:rPr lang="pt-BR" u="sng" smtClean="0"/>
              <a:t>ambientes</a:t>
            </a:r>
            <a:r>
              <a:rPr lang="pt-BR" smtClean="0"/>
              <a:t> naturais com </a:t>
            </a:r>
            <a:r>
              <a:rPr lang="pt-BR" u="sng" smtClean="0"/>
              <a:t>condições</a:t>
            </a:r>
            <a:r>
              <a:rPr lang="pt-BR" smtClean="0"/>
              <a:t> de </a:t>
            </a:r>
            <a:r>
              <a:rPr lang="pt-BR" u="sng" smtClean="0"/>
              <a:t>existência</a:t>
            </a:r>
            <a:r>
              <a:rPr lang="pt-BR" smtClean="0"/>
              <a:t> e/ou </a:t>
            </a:r>
            <a:r>
              <a:rPr lang="pt-BR" u="sng" smtClean="0"/>
              <a:t>reprodução</a:t>
            </a:r>
            <a:r>
              <a:rPr lang="pt-BR" smtClean="0"/>
              <a:t> de </a:t>
            </a:r>
            <a:r>
              <a:rPr lang="pt-BR" u="sng" smtClean="0"/>
              <a:t>espécies ou comunidades da flora local e da fauna residente ou migratória</a:t>
            </a:r>
            <a:r>
              <a:rPr lang="pt-BR" smtClean="0"/>
              <a:t>;</a:t>
            </a:r>
          </a:p>
          <a:p>
            <a:pPr algn="just">
              <a:lnSpc>
                <a:spcPct val="90000"/>
              </a:lnSpc>
            </a:pPr>
            <a:endParaRPr lang="pt-BR" smtClean="0"/>
          </a:p>
          <a:p>
            <a:pPr algn="just">
              <a:lnSpc>
                <a:spcPct val="90000"/>
              </a:lnSpc>
            </a:pPr>
            <a:r>
              <a:rPr lang="pt-BR" u="sng" smtClean="0"/>
              <a:t>assemelha-se</a:t>
            </a:r>
            <a:r>
              <a:rPr lang="pt-BR" smtClean="0"/>
              <a:t> aos </a:t>
            </a:r>
            <a:r>
              <a:rPr lang="pt-BR" u="sng" smtClean="0"/>
              <a:t>Monumentos Naturais</a:t>
            </a:r>
            <a:r>
              <a:rPr lang="pt-BR" smtClean="0"/>
              <a:t>, quanto à </a:t>
            </a:r>
            <a:r>
              <a:rPr lang="pt-BR" u="sng" smtClean="0"/>
              <a:t>dominialidade e visitação</a:t>
            </a:r>
            <a:r>
              <a:rPr lang="pt-BR" smtClean="0"/>
              <a:t>;</a:t>
            </a:r>
          </a:p>
          <a:p>
            <a:pPr algn="just">
              <a:lnSpc>
                <a:spcPct val="90000"/>
              </a:lnSpc>
            </a:pPr>
            <a:endParaRPr lang="pt-BR" smtClean="0"/>
          </a:p>
          <a:p>
            <a:pPr algn="just">
              <a:lnSpc>
                <a:spcPct val="90000"/>
              </a:lnSpc>
            </a:pPr>
            <a:r>
              <a:rPr lang="pt-BR" u="sng" smtClean="0"/>
              <a:t>pesquisas científicas</a:t>
            </a:r>
            <a:r>
              <a:rPr lang="pt-BR" smtClean="0"/>
              <a:t> deverão ser </a:t>
            </a:r>
            <a:r>
              <a:rPr lang="pt-BR" u="sng" smtClean="0"/>
              <a:t>previamente autorizadas</a:t>
            </a:r>
            <a:r>
              <a:rPr lang="pt-BR" smtClean="0"/>
              <a:t>.</a:t>
            </a:r>
          </a:p>
        </p:txBody>
      </p:sp>
      <p:sp>
        <p:nvSpPr>
          <p:cNvPr id="80900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29600" cy="79690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USO SUSTENTÁVEL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57250"/>
            <a:ext cx="8229600" cy="5667375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pt-BR" sz="2800" b="1" u="sng" smtClean="0"/>
              <a:t>Área de Proteção Ambiental (APA):</a:t>
            </a:r>
          </a:p>
          <a:p>
            <a:pPr algn="just">
              <a:lnSpc>
                <a:spcPct val="90000"/>
              </a:lnSpc>
            </a:pPr>
            <a:r>
              <a:rPr lang="pt-BR" sz="2800" smtClean="0"/>
              <a:t>art. 15 da Lei do SNUC;</a:t>
            </a:r>
          </a:p>
          <a:p>
            <a:pPr algn="just">
              <a:lnSpc>
                <a:spcPct val="90000"/>
              </a:lnSpc>
            </a:pPr>
            <a:endParaRPr lang="pt-BR" sz="2800" smtClean="0"/>
          </a:p>
          <a:p>
            <a:pPr algn="just">
              <a:lnSpc>
                <a:spcPct val="90000"/>
              </a:lnSpc>
            </a:pPr>
            <a:r>
              <a:rPr lang="pt-BR" sz="2800" u="sng" smtClean="0"/>
              <a:t>área</a:t>
            </a:r>
            <a:r>
              <a:rPr lang="pt-BR" sz="2800" smtClean="0"/>
              <a:t>, em geral </a:t>
            </a:r>
            <a:r>
              <a:rPr lang="pt-BR" sz="2800" u="sng" smtClean="0"/>
              <a:t>extensa</a:t>
            </a:r>
            <a:r>
              <a:rPr lang="pt-BR" sz="2800" smtClean="0"/>
              <a:t>, com um certo grau de </a:t>
            </a:r>
            <a:r>
              <a:rPr lang="pt-BR" sz="2800" u="sng" smtClean="0"/>
              <a:t>ocupação humana</a:t>
            </a:r>
            <a:r>
              <a:rPr lang="pt-BR" sz="2800" smtClean="0"/>
              <a:t>, dotada de </a:t>
            </a:r>
            <a:r>
              <a:rPr lang="pt-BR" sz="2800" u="sng" smtClean="0"/>
              <a:t>atributos</a:t>
            </a:r>
            <a:r>
              <a:rPr lang="pt-BR" sz="2800" smtClean="0"/>
              <a:t> </a:t>
            </a:r>
            <a:r>
              <a:rPr lang="pt-BR" sz="2800" u="sng" smtClean="0"/>
              <a:t>importantes</a:t>
            </a:r>
            <a:r>
              <a:rPr lang="pt-BR" sz="2800" smtClean="0"/>
              <a:t> para a </a:t>
            </a:r>
            <a:r>
              <a:rPr lang="pt-BR" sz="2800" u="sng" smtClean="0"/>
              <a:t>qualidade de vida e o bem-estar das populações humanas</a:t>
            </a:r>
            <a:r>
              <a:rPr lang="pt-BR" sz="2800" smtClean="0"/>
              <a:t>;</a:t>
            </a:r>
          </a:p>
          <a:p>
            <a:pPr algn="just">
              <a:lnSpc>
                <a:spcPct val="90000"/>
              </a:lnSpc>
            </a:pPr>
            <a:endParaRPr lang="pt-BR" sz="2800" smtClean="0"/>
          </a:p>
          <a:p>
            <a:pPr algn="just">
              <a:lnSpc>
                <a:spcPct val="90000"/>
              </a:lnSpc>
            </a:pPr>
            <a:r>
              <a:rPr lang="pt-BR" sz="2800" u="sng" smtClean="0"/>
              <a:t>Objetiva</a:t>
            </a:r>
            <a:r>
              <a:rPr lang="pt-BR" sz="2800" smtClean="0"/>
              <a:t>:</a:t>
            </a:r>
          </a:p>
          <a:p>
            <a:pPr lvl="1" algn="just">
              <a:lnSpc>
                <a:spcPct val="90000"/>
              </a:lnSpc>
            </a:pPr>
            <a:r>
              <a:rPr lang="pt-BR" sz="2400" smtClean="0"/>
              <a:t>proteger a diversidade biológica;</a:t>
            </a:r>
          </a:p>
          <a:p>
            <a:pPr lvl="1" algn="just">
              <a:lnSpc>
                <a:spcPct val="90000"/>
              </a:lnSpc>
            </a:pPr>
            <a:r>
              <a:rPr lang="pt-BR" sz="2400" smtClean="0"/>
              <a:t>disciplinar o processo de ocupação;</a:t>
            </a:r>
          </a:p>
          <a:p>
            <a:pPr lvl="1" algn="just">
              <a:lnSpc>
                <a:spcPct val="90000"/>
              </a:lnSpc>
            </a:pPr>
            <a:r>
              <a:rPr lang="pt-BR" sz="2400" smtClean="0"/>
              <a:t>assegurar a sustentabilidade do uso dos recursos naturais.</a:t>
            </a:r>
          </a:p>
        </p:txBody>
      </p:sp>
      <p:sp>
        <p:nvSpPr>
          <p:cNvPr id="8192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14290"/>
            <a:ext cx="8229600" cy="79690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USO SUSTENTÁVEL</a:t>
            </a:r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928688"/>
            <a:ext cx="8785225" cy="5524500"/>
          </a:xfrm>
        </p:spPr>
        <p:txBody>
          <a:bodyPr>
            <a:normAutofit fontScale="92500" lnSpcReduction="20000"/>
          </a:bodyPr>
          <a:lstStyle/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800" b="1" u="sng" dirty="0"/>
              <a:t>Área de Relevante interesse Ecológico (ARIE):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art. 16 da Lei do SNUC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área</a:t>
            </a:r>
            <a:r>
              <a:rPr lang="pt-BR" sz="2800" dirty="0"/>
              <a:t> em geral de </a:t>
            </a:r>
            <a:r>
              <a:rPr lang="pt-BR" sz="2800" u="sng" dirty="0"/>
              <a:t>pequena extensão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com </a:t>
            </a:r>
            <a:r>
              <a:rPr lang="pt-BR" sz="2800" u="sng" dirty="0"/>
              <a:t>pouco ou nenhuma ocupação humana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com </a:t>
            </a:r>
            <a:r>
              <a:rPr lang="pt-BR" sz="2800" u="sng" dirty="0"/>
              <a:t>características naturais extraordinárias</a:t>
            </a:r>
            <a:r>
              <a:rPr lang="pt-BR" sz="2800" dirty="0"/>
              <a:t> ou que </a:t>
            </a:r>
            <a:r>
              <a:rPr lang="pt-BR" sz="2800" u="sng" dirty="0"/>
              <a:t>abriga exemplares raros da biota regional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objetiva</a:t>
            </a:r>
            <a:r>
              <a:rPr lang="pt-BR" sz="2800" dirty="0"/>
              <a:t> </a:t>
            </a:r>
            <a:r>
              <a:rPr lang="pt-BR" sz="2800" u="sng" dirty="0"/>
              <a:t>manter</a:t>
            </a:r>
            <a:r>
              <a:rPr lang="pt-BR" sz="2800" dirty="0"/>
              <a:t> os </a:t>
            </a:r>
            <a:r>
              <a:rPr lang="pt-BR" sz="2800" u="sng" dirty="0"/>
              <a:t>ecossistemas</a:t>
            </a:r>
            <a:r>
              <a:rPr lang="pt-BR" sz="2800" dirty="0"/>
              <a:t> naturais de </a:t>
            </a:r>
            <a:r>
              <a:rPr lang="pt-BR" sz="2800" u="sng" dirty="0"/>
              <a:t>importância</a:t>
            </a:r>
            <a:r>
              <a:rPr lang="pt-BR" sz="2800" dirty="0"/>
              <a:t> </a:t>
            </a:r>
            <a:r>
              <a:rPr lang="pt-BR" sz="2800" u="sng" dirty="0"/>
              <a:t>regional</a:t>
            </a:r>
            <a:r>
              <a:rPr lang="pt-BR" sz="2800" dirty="0"/>
              <a:t> ou </a:t>
            </a:r>
            <a:r>
              <a:rPr lang="pt-BR" sz="2800" u="sng" dirty="0"/>
              <a:t>local</a:t>
            </a:r>
            <a:r>
              <a:rPr lang="pt-BR" sz="2800" dirty="0"/>
              <a:t> e </a:t>
            </a:r>
            <a:r>
              <a:rPr lang="pt-BR" sz="2800" u="sng" dirty="0"/>
              <a:t>regular o uso </a:t>
            </a:r>
            <a:r>
              <a:rPr lang="pt-BR" sz="2800" dirty="0"/>
              <a:t>admissível dessas áreas, de modo a </a:t>
            </a:r>
            <a:r>
              <a:rPr lang="pt-BR" sz="2800" u="sng" dirty="0"/>
              <a:t>compatibilizá-lo</a:t>
            </a:r>
            <a:r>
              <a:rPr lang="pt-BR" sz="2800" dirty="0"/>
              <a:t> com os objetivos de </a:t>
            </a:r>
            <a:r>
              <a:rPr lang="pt-BR" sz="2800" u="sng" dirty="0"/>
              <a:t>conservação da natureza</a:t>
            </a:r>
            <a:r>
              <a:rPr lang="pt-BR" sz="2800" dirty="0"/>
              <a:t>. </a:t>
            </a:r>
          </a:p>
        </p:txBody>
      </p:sp>
      <p:sp>
        <p:nvSpPr>
          <p:cNvPr id="82948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22" name="Rectangle 6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dirty="0" smtClean="0"/>
              <a:t>GÊNESE DO DESENVOLVIMENTO SUSTENTÁVEL</a:t>
            </a:r>
            <a:endParaRPr lang="pt-BR" sz="4000" dirty="0"/>
          </a:p>
        </p:txBody>
      </p:sp>
      <p:sp>
        <p:nvSpPr>
          <p:cNvPr id="25603" name="AutoShape 2" descr="data:image/jpg;base64,/9j/4AAQSkZJRgABAQAAAQABAAD/2wBDAAkGBwgHBgkIBwgKCgkLDRYPDQwMDRsUFRAWIB0iIiAdHx8kKDQsJCYxJx8fLT0tMTU3Ojo6Iys/RD84QzQ5Ojf/2wBDAQoKCg0MDRoPDxo3JR8lNzc3Nzc3Nzc3Nzc3Nzc3Nzc3Nzc3Nzc3Nzc3Nzc3Nzc3Nzc3Nzc3Nzc3Nzc3Nzc3Nzf/wAARCACsAHEDASIAAhEBAxEB/8QAHAABAAIDAQEBAAAAAAAAAAAAAAQFAgYHAQMI/8QAPBAAAQMCBAMGAwUFCQAAAAAAAQACAwQRBRIhMQZBYQcTIlFxkYGhsRRCYsHwJDJy0fEjM0NSU3OywtL/xAAaAQEAAwEBAQAAAAAAAAAAAAAAAwQFBgIB/8QAIxEAAgICAgMAAwEBAAAAAAAAAAECAwQRITEFEhNBUWEyIv/aAAwDAQACEQMRAD8A7aiIvgCIiAIiIAiIgCIiAIiIAiIgCIiAIiIAiIgCIiAIiIAiIgCIsXEhzbC7SbHogMkREAREQBERAEReOdlt1ICA9XjnBoJcQAOZKwmmjhhfNI4BjQSStExrHJq6VzGuLYAfCwHf1VLNzoYsdvlvpFrFxJ5EtLr9m4SYzh8ZsalpP4dVlFitHKQGzD4iy52yTXdS4aks8lirzlvttpaNOXiYJcN7OitcHC7SCPMI92RhceQJWoYbi3cSjWzTuL6FbZDLHUwhzbOY4LaxM6GVF+vaMu/GnQ/+uirPEEAcAYngX12uFZ01RFUxCWFwc08wtQxum+xVjmR5u7IDm35XUzhGd5nnhJOUtDrHkQbKKnKs+3ysLFuLD4/WBtCIi0jOCIiAIiwllZDG6SVwaxou5xNgAgM149zWMc95Aa0ak7Ba/iPEMT2tjw+XMTvJa1h0urOmLcRwoCo8QlYWvtz5KGN8JzcI/gllROEVOXTKjjGs7qCOlj0z+J1vLl+a0t3VbPxfG4Yg0nYxjL8Frb2arlfJzlLJlv8AHB0vjYxjjrX5PlmI2WcchuvMvJZRt8SzXouSZKid5gq7wLEHUtQ1jnEwuNnAnbqq7DGQOlyVLsjSN19AxraizXZmg2BUlNk6ZRtg/wAlK9RsThJG71UcFSx1NO27ZWnS249VBw3BGYdU99DUPIIILSNxy1VjBfuYs37wYPovoAbm50XcquM2ptcnNKyUU4J8HqIilIwiIgC1vtCqHU/DM5YHXdIxpLTsM3Pppb4hbIqvibCzjGCVVC02e9uaMnbMNRfpcLxanKDSJKpKNkW/2c7wyfNA031W+8KVPfUL4iReJ3yP6K0XDOH8YbGM9DO0Xt4m21/XNb3wvhstBSONSzJNI7UXvYcvzWThVWRu3rSNfPsqlTpPbPOJ6E1VOyVg8Ud7+hWoTwPjaSWnTUhdILGkkkC5Fj1H6KrazConsdlaLHkNx6J5Dx7tbsh2V8LO+UfSXRz5zcw8OvVSqWnL9MwuPNTzhckRykEkbabrOCiObxCx6rlvWW9NGzLIi1tMjtpgCFaYXh7p5mEg5b3J6L60mHSuuS0mxWw0dOKeINIGbmtTx/jndYnNaijNysz1jqL5IuLS1LIGmia64flcQL6f1Knxuc6NrnNyuIBLfI+S9BGbLsbXsvV1ijqTezHcuEtBERejyEREAREQBERAEQ7ISAjaQKqsDRXd25oLXDMB+vRfOWQRvja1rTmJ3G1v6hfasAfW3Dblkdjbz1UQtIxKFjzctpHOtbmXt/8AIUDpre+OyVSl+yfQPkmkeXPJYwWAta5KnONm38lGw4juCPxuPzUlxAHitYm2qkjFRT0eG/2Ry5wlY7e7rH0KkrB4jYwvcAA0ZifRfGir6ataTTyB1txsR8Ei1F6b5Z9abW0iSiIvZ4CIiAIiICDjGK0uEUv2isfYE2a0auefIBRKDijCK2Bsoq44XHQxzODXArQO0KudUcSyQFx7umY1jRfQEgOJ+Y9lT0jtllXZ8oWNRXCNbH8fGypSk+WdtDw8AscHNIuCDcFern+BcQz0DI4Hta+maf3beIDoVfycTwuaRDTyajRxcB/NSRzapLcnogng3QlpLZaRANdM5p1c8/yXyqGNOJQSncwuj3trmaR+aqoMbeXWfC3J5BxuFZd4yd8UrS05HXaTvYixt1U1d1dn+WQ2UWVf6RNpAImEOcBYn63Wb6uFm5J9Ao8j9T1UGaQEmx1G/RJXOC0I1KXJlieImWCSGNhaHgjMTqVR4DP9nxuC5s2W8bviNPmFJqZNd+ap53upaqKQDWOUO9nLOutl9Yzb6NCiqLqnBfk6MERFuGMEREAREQHC+KKjvOJ8Tdv+0vb7G35L50cl7KPxM7uuJsVYdxVyf8isKKXUarmr0/dv+nUYzXzS/hslO7QKwifoqanl21U+KTqoCdotYXqxpp3ssWPcPiqWGTqpsUo81JCbj0QWQUlyXL6yR7AC7XoFDkmLXZgdV8e903Xykk6qWdspdshhTFdI+j5RcvcLgbA7EqrxCT9nlJNzlJWdQ+XNeOzhbVpNvYquqqgysezu3tJbls5unuNOaic3NomhUoJ6Oswm8MZO5YPos1jEMsbG+TQFkunXRzD7CIi+nwIiIDgXaLCaPjXEW62ke2UX/E0H63VZSS6Cy3Ltsw4xYjQYm0eCaIwvI/zNNx8nH2XP6Sa1li5VWpM3cOzcEbRTSnSysYpOqoKWfQKxim2Wa1o009ouY5bKXHNpuqeOXqpDJeq+Bx2Wwm03Xhluq8TdV73vVNnn0JMkmhUWnYavE6Smb/iTsafS+vyusJZrM3VnwJTGs4g+0OF2UjC6/wCJ2g+Wb2U2PD3tjEiyJ/OqUv4dK6oiLpzlgiIgCIiAoOOcCHEPDtRRMaDUN/tacnlI3YfHUfFfnS74ZXMeC17SQWkWII3BX6qK5L2r8EvMkuP4VES0+KshY3UH/UH/AG9/NVcir2Xsi5i3er9WaBS1OwurSCoBtqtXjlLT+an09V5lZFtP5RtV3a4Zs0U6ksmvzVBDVX5qZHUbKq4tFlSTLkTdV6Z7DdVQqNN14+p03XzTPWyZUVVmnVdT4Lwd2E4KwTNtUznvZgdwTs34D53Wn9n/AA0/EJ48XxBhFLGQ6nY4f3rhs7+EcvM9Br09bPj8ZwX0l2YfkcpTfzj0uwiItMygiIgCIiAIRcWKIgOYcb9l8Va+Sv4edHTzG7pKVxyxuPm0/dPTb0XJq+hrcLqjTV9PJBM37rxa48wdiOoX6ne1r2lr2hzSLEEXBVVW8M4HWNLanCaSRp5GMD6KCdEZdFmvKlBafJ+bI6gtO6lx1ZtuV3B/ZvwlM43wkR/7c8jfo5ZwdnXCdM8PbhLXlu3ezSPHsXWVZ4W32WlnJLo45h0VZiU4p8Pp5qiY/cibmt6+Q6ldI4W7O8j2VfELmPcNW0bHXaP4zz9Bp1K6BR0dNRQCGjp4oIhsyJgaPYL7KSrCrg9vlkN2dZNaXCPGtDQA0WA0A5BeoiuFIIiIAiIgP//Z"/>
          <p:cNvSpPr>
            <a:spLocks noChangeAspect="1" noChangeArrowheads="1"/>
          </p:cNvSpPr>
          <p:nvPr/>
        </p:nvSpPr>
        <p:spPr bwMode="auto">
          <a:xfrm>
            <a:off x="80963" y="-1265238"/>
            <a:ext cx="1733550" cy="2638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>
              <a:latin typeface="Lucida Sans Unicode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571875" y="2143125"/>
            <a:ext cx="5214938" cy="428625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algn="ctr" fontAlgn="auto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pt-BR" sz="2800" dirty="0">
                <a:latin typeface="+mn-lt"/>
              </a:rPr>
              <a:t>GÊNESE DO DESENVOLVIMENTO SUSTENTÁVEL</a:t>
            </a:r>
          </a:p>
          <a:p>
            <a:pPr marL="365760" indent="-256032" algn="ctr" fontAlgn="auto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pt-BR" sz="2800" dirty="0">
                <a:latin typeface="+mn-lt"/>
              </a:rPr>
              <a:t>↓</a:t>
            </a:r>
          </a:p>
          <a:p>
            <a:pPr marL="365760" indent="-256032" algn="ctr" fontAlgn="auto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pt-BR" sz="2800" dirty="0">
                <a:latin typeface="+mn-lt"/>
              </a:rPr>
              <a:t>DIREITO INTERNACIONAL DO MEIO AMBIENTE</a:t>
            </a:r>
          </a:p>
          <a:p>
            <a:pPr marL="365760" indent="-256032" algn="ctr" fontAlgn="auto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pt-BR" sz="2800" dirty="0">
                <a:latin typeface="Calibri"/>
              </a:rPr>
              <a:t>↓</a:t>
            </a:r>
          </a:p>
          <a:p>
            <a:pPr marL="365760" indent="-256032" algn="ctr" fontAlgn="auto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pt-BR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PRINCÍPIOS</a:t>
            </a:r>
            <a:endParaRPr lang="pt-BR" sz="2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5605" name="AutoShape 6" descr="data:image/jpg;base64,/9j/4AAQSkZJRgABAQAAAQABAAD/2wCEAAkGBhISEBUTExQVFBUWFRcYGBgVFhcUGBgVFxYYFxgYGBYYGyYeGhkjGRgWHy8gIycqLSwtFh4xNTIqNyYrLCkBCQoKDgwOGg8PGiolHyQsKSksLCwsLCwpLy8pLCosLCwsLyksLCwsLCwsKSwpLCosLCwsKSwsLCwpLCksKSwsKf/AABEIAOEA4QMBIgACEQEDEQH/xAAbAAEAAgMBAQAAAAAAAAAAAAAAAwQBAgUGB//EADcQAQACAQMCBQMCBAUFAAMAAAECEQASITEDQQQFIlFhMnGBE5FCobHwBlJiwdEUI3Lh8TOSov/EABoBAQACAwEAAAAAAAAAAAAAAAABBQIDBAb/xAAnEQEAAgIDAAECBgMAAAAAAAAAAQIDEQQSITFBUQUiYZGh8BQyQv/aAAwDAQACEQMRAD8A+G4xjAYxjAYxjAYxjAYxjAYxjAYxjAYxjAYxjAYyxGGmCp9W0eeB9Sb/ABX5fbK+AxjGAxjGAxjGAxjGAxjGAxjGAxjGAxjGAxjJTw6wZ9hIu/Cim3O4P7YEWMYwGMZNBSNFerve4dx32Frn2MCHGMYDNgKd9+3z/wAZrmxW9jxt232/fa/3wNcZJ1JjGJVVdvvb9vasjwMrmM3h0lFP4S37WG37maYDGWjoaenqlH67IOqq0yLlp5TmIu31e21XAYxjAYxjAYxjAYxjAYxjAZlMxllhKcGVLpQZdqRoX32o+2BH0dFS1Xdemq+r5Hs7m3HzxkWM36Uwdyzh+3x84Do9LU1YfK0fvmY9L1EbDereDerX2zRxF3wJfF9FjOUU0pJEu6Rqr748R0qpLqURFA34lw8EiR+Mk63QjplIldMaKeJC7vBIqq/ZazV6QQvlapLo5sdt1279nAr5Y8PCyVVZG963OEL77j77OQGW+n0bnFlKMBItxrYKiNCeqy055cCPwIazUWU7XXMWm/hp/GY8Xos0XWiF3/n0mv8AGq8veG6d9Tpz6kpJOxYoSjO0N799Db2X75zZR32/n/vgajWbzeH+9tssfpDtNlqN72TQR2q652r4rK/U6yv244DgODbsYE/jG4xaBdUmoad2SUdk22ri07ZXhVN3fb9+/wCLzbr9TVJffd2Dd3aDYLuvjJIxUBQjunHwPG/Y5wI+n1qjI3to5KobRK9yPft85vPq/qS3aCNFXKiJsG/d/rmeqw/TiAardT6rN9j249vbM+GjwDvJpGWiOm4oMnbku72rArfGEyze0uoDF1GnTemN283Ylbc999shl05VrRpUvemXKX77n74EeMYwGMYwGMYwGMYwGMYwGbQ6iXSllNNWez8bH7Zgjmemglll7l1Z7XgSTmOkjEinLfLtu3sH/OQ5v1Et02F7W218p3xCt7u62r3s5+Kv+WBqpt/PN+sJQx0oHwo7i/hPxWYiUmoa2a4U+GvbvmyRVqwra929u5XzgSR6lnqeK+6AFDT2O+xWTeL6AEZFwhKVIb0xDcGVy9MrvYtkG2Y6XUepcVNSxrkEiIDW3Fdvyb5t0PEDBjQSaL036bLAuh2u+ecgRQlLTpsIxlquglvpPu8Ra+M36PonGKDFYS9QFie5aR3f2NrKzHU6WuTI0xG7psGtVVHg7B8fDVrw/T1dOXGxEkt/TZpmR9wuO/Z23cbTEbbvU0S6bGN7myCO8ZAB9UWz6rtjfdMgU0ylAAI17yt0ivtYPx6nvna8X4e4dPqTjcVhCbGMY20Tucru025PpVTh4/g5kZSUNOuLxuUr89uY78PtmuttxuGy1NTpnxPRIM936NH1H1Rh09W+4xtQBsD4yjOGqGq9oaY0pe9vpPbn986EPDRSc47sRaA0nTvR6lbtaKovV81kE/ByITKdpR1X6Ulc4gnvz37PzWcSwmFWEh2ICpXL9S/Ucb9q4y14bqPTiTlG6ai8Um/Js7Pe3jtjo0dSSkUbEa9NvsVwnwfa8zJhJj+pZZfp29JdRNvqk/xb1fwmSjSm9STCq9JK732Up+N6P2zPR6ClxfVqIkS2ayvgDjt90yTwvgmZ6d3UHNVfd71ufzySMhNcdZ1dZWiJGIb8aeG67ZKGnjfAz6e06jer0ktVMZMd6Wtx5/omVLzozm6P0ipobrToIspsem6qB5WhePe6fX6GmtxG6p3oatOS/nIEOMl0hDelXbfcrnb5vv7ZHIrveSMYxjAYxjAYxjAYxjAYxmzLjA1yXpdFkKJ6S90FPi+X4zSfSSrEsssqz3PjN/1DTWku/q349k4/+vO1BHzljoeIoYoInsXtvzVhdXXtkEJIiXfauclh1Hgsk0bbFHufcH8YGiA9pG3H9P8AbLfSWRWk4vdq/TR9+ODl29s1pqvSjW9XpqhdrTdq+/bLf/TS6UTUlSHTUo0jzbWoEX9/vkTKYhB1OlOCqSjFSQQXSl7b3Z6Xay9z3zp+X+Agy0ykEZxZSdosWEvefZVj8o3xlny3wHU6nT6nT0GqOpqRxKMDiP8AmlF08LZFa2S94LyScmM92F3F0Rixdi0uoxL6a6boIvbNF8sR5t00wzOp14svT1eG1yizlCQSd51XU+pmWOoe7Ze/u0+v4GLHRIiv60DaSaYLJrfcqBXCmrfcz3XgPLnQrEjJ9Tcb3Y3TW23F78fN5nxXkjKJcbuQb27RJOx37tPN5Uf5tYnX6re3FiY+XhDwp04S6j6Nc+o2wjJrTojRtqFZDH5XtecrxPS6j1IDUmM4h0+lGLQXIINMXeU9t+9859Q8b5LI6fTjLmNspcJGHrbTjUxpPaT8V5Ty3yHq9SUp9XWkTbsy9KdOMexRcu524Lzqwcutqzaf79nNm4s7itXnPFeX9To+uZ05JHiWwPqoCwkFEgBG+Eu6HhHUTIwJTkASlRoFD07gdzho4Crzs+ZdHrKdKMN1kvpuSPqBav0xpfiVffPjPCxJerTGVJOUV0x2jAjJBrS2pauoJWm/dF/PXDbH744p4Kcrj00lCI+pI9MbrVau+7V28GR9LpLBhG9Tz6qjRd/HsWte13t0vMvDTsJDKTpjqnLiTqApiaXaUqfvveUfGdIWRprSFgDGIkRlcefU7Uv5vM4nbTaulLrzjakQ1cBsFJ2tfc3fnNepc57lLVHqe3piXb7B+Mtx6L9PqYoUBFlcuXTzxF3+2++RkZzQ9aaqJUqVagDV02n23zY1q3XRb7vJpIg3wB2qvbv93PVgCkhihVf6ihu+O+W3q6Iv6RZVSkxu91sH6dtv33znYDGMYDGMYDGMYDGMYEm8F4vc7PJ+2R5udTdX1X737c884aX22+++Bt0J+qNhIE2k+nnh9jN+p1CVbEd3/wASK3XDJrfdVqvbNOj1QEYkrO92fJSb/ezMQI02t9qBH3tvb+eA6cG1Lo3a7Fh/VD85vGEdV3tzTd88NfGbdHp02IpHVsD9x1fF++T9Tp26pRGmPGqJITbtttW+35wIpH/cNJpLid9mi+d+bc63l3ho9WUNRqPobnpS5EYy9TzaenuG1b1U8P5bKf0igGoiDJgalkRL4jBVeKz2n+G/I46I9/4qt0t0tl0vpNyu++c2fLGOu5dXHxTe2kP+HfJv0+rvCTOo6J9JNHUjLncqpbWcVTfG/v8AwvlcFXRGR1LlbEfq+o397ceA8q29R+RTc4T/AGz0ngvDAV/d988zzOX2nsvaVrhpqEfQ8DsccVx/6yXqeCJB8N/vzl6HSyb9HKWclp9c9s07cTzLwOqDGvqNP4ecqeL8qDp6ANt/hlVFh2/+fGelfD3kU+gZspmtWIhlXM8L4b/D70r6kk1SlJ2tN+73a5/f7Z5jzbyQqd3OctRp2SFv1FRSU9Mh3Rum20fq3jekPO/H4+2eQ848nepZKUiJwRWLub3M33/OXXG5Fu27S3da5aa16+V+M68eoLIZQg6Yziz1S06RtbiyYl2n8gqj4jw+nQ+hjLiiNtNOqpel9re/tee78X5LCKtatSOkj6biqFJ73ve+/wD455jxvSf1osiDeoZVcA6jWrQobSXf/NbfGX+LNF/9VPmwzWZ253iekdQlIYkiJvcpSnRatGkW+/Y4W1pdeNpGQEtIbrzsWydqA+2+2TR6PpEGQ1a6gJSjUfpLUd9r7c5HpksSMqYkkaT/APV+pun7N8b50w4rKv6l1Vyl6fq3qjgONPHPtkfU8PILRC63K3oa/ZH85Y6kJRXaNqjGhlFOTS2x5r8fGZ8b4aREkwIC7Go1bxHcXVVb27b5luGKp1Kv03Xa+f5Zrm0g2pvbf4b4+dqxONPN/Jf++SNcYxgMYxgS+H6xFVjGViVK6+5SN5pCFobbvdA/d2M1xgbThXtx2zCZkhtdn279/wC/zm0unQ3ZKzZO1N23Z27d/wBw2/QNBIkO9J3PbZ5H3OO/bNut4TTCMxGMtrO0gFi33LM36M5TVIkkuapdkd272r4yvKDzWzfbb8YEh09mUeI6btiNvsXaXfHxeWPC9bqMWA0SbWrdhukGQU7hs0XxlfwfWYzK+1bb2V32vfvl3wVRjPVAdkHlGXF07e41z+ciUxG3o/8AD3lUJJLaXDUYyKA7p6botBauVvt9D8q8BVPPfm7/ACdnd/8AueD/AMN+aktP6nUS756dRrYEYbbXX0tVVb59J8jY0Mfbmin3fveUP4jN4XnCrqu4dnwvh6Ns6PQ6eQdA+c6fhunnm7zNp02ZrpodLbJzo5t04ZNWWGHi1iNyrL39V3pZB1ejl+sjnHJyceJgrk9cbxHRzkeY+GHv/wC89D4mOc3xHSzjx2mk6lY4L6nbwHnUJdj9OIly21yLVI3taJf/ALs8R4zyg6U7m9WIs4supI0mrVDX/moWR9JvHnes+r+ceH9MmyNnOqnjklzZ/wA582/xT4Lpwmy/WFna03LkiB9JGNPery/4Obt+Vny6xNYtDznifCEZelkG2kiqskNQXHZ002XVx2L2p+OmxYuvV1G2ZESMbPp2AduQ2Ky/4uzqesn6oJq0vTZcbSlLV/Fst9n7HN8R1CEr/S0rGOkZSvj/APJd8vJ2y6qo7xCPp9Scm2R07t1Vo9tjSWn0+k45rNfD9cjCdx1XQWenh5eb7gNbb3kHivEM5LuFqFqA9i/x+2R/qNVbV3V7X7175saW3TIt3Y9qLL+f+cz1IRFBv2Q2d/nfj4ySEqgOoalehP7s2MjlAbbid63/AGNskRYyQhHb1ffZ25/9fvkeAxjGAzJF9uOcxm8erIEFB5Bofv74G/R8JOZKUYykRLkgpE91OD75vHwtxZRWVVq9LtbW8uAujf3yB6jQdj/f+/5GN6+MCfpeGdXpqRFja1pta3boL2u6yxDw3VnKxiySm5GxIIm8tuECtz42yn0fFSiJFoUU2RS6sdnlybp+Jt9QTNJdBFCJR6g27X74Sl/6CVARj/E7yLdOyl16dtu+zl6HhZLoJRNyQDEiFy0uqSI7xoq6TjjOfNJapaXTui6b3dngH1UNHG2T+DdiQkWNb7R9QybN90jW/NoVveYztlXX2ev8g8NBmS/6iEp7a4T/AE5kq9I8oVE+JNtLefQfKfDQKBOV2jXPtXB2r4z5f/h7xyT2BjEajvYai4mv253unm3PqflLsdt65bQ2JcG7/tlH+Ibei4Wpx+Q9N4aBnU8PHbOT4Z43vOp0J55vcRf1zZ4XunkmRdN2yQcuaTGtK20es1ms82ZZFOWZXtqqKxKp4rOV4iLnU67nL8VC9x/b/hylme1tyssHjy3n/lbLe51Vel+ne7f3eRz535t5L/3Y64zpezHVN4bEDcs1fl4R9z/iDoT3idS7qtRIavgrZ+2zt8OfOvMp9aEY9SXUd976cpJElH0trIRo+ngDjavRcCLa8s28qaxX80bcrx/g4w6gSnKFi7EpFcWC8PqD1O/NGUtJcZR1KyUWRxF7v8KB+OeMl1ylFmxaYepHUr7yGXdp+KEyt1PFIy4lq2uVSdirs49/wZeRE69UlpjfjWUXq9UiVqnPm13k96+fYyTqQDTCUiUBvVAuReyUocl0vzeRziRSVxfpSKfUJvZFSrKS73+9a9PrMlirGLvKrkbfxMb3cyajqdGEZxCTM/i0lb2lRXk43rvxjqdGJFs6hK2rCtmm3mzfjK2bx68iLG9nt224/wB/3ckR4xjAYxjAZJ1uhKNairBPs8ZHjAZJPryQFUOLVrYNvwB+DI8YGTL3heuPUk0dMYSALQdO31K8/PPGUo1l+HXTpg6dMrKIwk7Jud4y7XQ175Ei14bw/R09SpTTS36+n0lqJKtDqU16Q54H7T9Dy6c+oPT6boW761N3ut1SHNl7PfjK8Xp9GeoqVMvTOlKlWmYDux7iG/PJl6XmfVlHbRpksSARd9iMIo6iIEN4py+zmqe30b6df+nqvK4sWupPpjNJaSWm5rXp1VJT0rGneVmzt6zyjxQoBXucl78V2o7+2fNfA9dlD9aTHY9U5CyjPj07VW8QiiOl9rfWeW+ZSl9JItpqKLd/w36Tjax3brjKnlYZn16DiZomvX9n0Hw3W3N7fjfOv4fqcOeU8u68IHzQvsf3fHznX8F43X6uI55/NjmPWWfE9F0+teTHUzl9Pr3ksPEZqrybV8lV2xL0p5B1erkPV8RtlWficytmm86TTEk63WzleOk7sXc92v55t1fFV7H32/O+cbzHxoiDvW3y9v2/lXxWZYqerDDjmHM8y81lqqZtuaU7m3p2fjn5zxnnHW6FSZenVd64Iy06GJGelbHajb8b52/OvEabj9XpWkWMhdIUof5t6N88T571QGBLqR9AMZMpALq0r29QbO177Z6PiYo1Ex/DTy80VjrGlDzl/VkfpQNGqZHRqbt1adwdjg+OPfmdOXT/AE5EoyZ3HRIkEQ/iJRq2+1JWdbxsFjGUmUbt/wC4zlGtFwiNO6Ozd/8AjnO8TAFuN9xjMkb8Whzs+z8Zb01rSjv87VR39V+3zX5zPShb29vU1z3yz4npgj1JSlORqbG94ko3KTat77UbJqypL3Da/wCy8zayfSTk5B/CWfyzTJ4dS1WNxN0PSW7Xtx2yKbbttga4xjAYxjAYxjAZY/RopPZ9k24pq+T/AGzTqMR9Np/qAbrfYXv85GuBb6/jW6jL02enbT6aqyglwPG/fLvl7NZTjPpdEVvUUbC1FYpS2UP3KDOZ4TrEZWxjLZPUKF7XQlpzvtknmHXjKfolNiADOtVAHBtE24tr3ecifsLzPpSuPqlp4kKavpgaYTltvcu67HpOLXR6cJD05yWU2Mo6k1QZbq3FJLcdiUVas/y8jwHWIS1LTucatpRkLyblib85a6PVHp6U0xf9enV1DfVK+aGQcVqPffGYZRK1LxHUOsRE1DptImlK1WRv0nqbr332z0/gPNJdGOmDu7Tk6WTIgrJB1ET0tJe6ciZ47xPjyDGMXXpu1NO9tkWEvpdpXzfvWXfOZM5dGUpGqRuMo2x1WTl1ACm6FV9N9y9V8fbUS6sWeabmPl7HwXm059Z6On0kkk8XPdVV3jGyhWhjbns+n51CJGJ76TZpdt2iw3+++fMvLerLp9MnDTqnBLUNJuvzVF33r3zof4Z8w/6jrWu3TptlZUb4LFUZfaqKys5HGi8dvpC3w8jeq29mX1zoeKoD4vJTxGeN6fnpLe3kjZ9N73v3rTI45qry14fzuUoXfMk2/HfKW3FmPXTOKPnb08+v85R63jQff7d84vX84v49r7f85y/FeYtXdVv3H2Q27f7OKceZa9Vr7Lreb+Y6B40y2f8Ainsm32eLzxHW/wATaZ1TLterSEtiN7+mNUWu+lOcseZ+cn6bC2nhju3den/UPte5WeSl1mMlDpzieplY2MtpTuO4slDn1V/CZc8Xix1ntDkz8mYmOsvY9PqnVjonp6nLF+sogbNtH0ySv82ed858j/RlPfVGf0yucE9IP6n1RA378Evcqh5b59GMtMomhEH/AC6qCUtlY3vp+X4y95j511AYSWcFGcZXcWO8SIT2hpRGiq3jtnZTFfHbUfDlyZqZa7n5czpyn1STGVtEtiSxj6xhppsqdDsW875y/EeNNUghEi2UDHvylu/Nc124M6XVjCMo+thKcbZnqHXqW2KU+rSxOGO/cKfiOv0pQIThp6sZVLqQYMWN94xPUn+YlvnZVwWc2SVsPL3vbt2++bx66Roo3d+9JVX7c/vlvq+XB0yQyZXI2hcJEeWMzmjdENkyrDpaq2e91TxvxmzbWhxm04I05rgMYxgMYxgMYxgM26ZaD7/b+fbNcYG/WrU6Si2hdW3bei/vWahmMl8P1tK2XYnNc+/9mBnw0wVQSmxruVt8ijt7YeoMQbZDs3tp9qrm/nNIzdw77PzuP9QzG1d7v8V/zgTeK6kHSQhoqIS9TJlLvJvj2o9u+S9DxEtKaSYJJsV2EFkbgG3P8X7V+lIN0t4pGqR3sRsay9quXxX0iDoiEqlKMd2hOLs3yJSsPipxIxjM4JDa1qjYAr9I18J7mdLwnTCEtEZXILJWaS4adTq2ZTibVwvbjj9PqsGUWAzloCIWFI00+3b3e1Z0P+sjPVvrOnHpSJ6d9i56h7K6d7LIdt81Wq31u6/hvGThBkx6hAl1OpZKMmcmegst2KZLunJQq9jyvzi4epjqlqk07tu97Vxffhc8dPxE5aknX6W490jJAi23TK/9Vybect9PzCMdTciUYRiU6je7alwMd9rreqKM5smGLR666cia/V6Pr+am9Vte/bj9+19so9PzYUH+tUNtMi6NI/O6l8Hn5+Z0O68N0TAlvWnjsc912EM53hfEyOpGIx3dmpcyKrY1NPxzvk140RDVfkzLuS69qSqXF2yLSVD6aUCijfc/FXxHX1wgsZTY0R7eg3+oea07R+nTPbe8q+K0z6pKtEZTjsFBHYlRbwvLK373mnjuvJ6cJCaYy06d5Ux3NQlG1996c6Iq55uh8XGdfqNEZSoo0gkYtkQA2R4yWXjCENNk5REgxAI6vq1J9e21bnqd/fHXkzhLQaS9aEpLKin0npIxtrYovd3yhLr/AFAUS7O/DZu/1zZrbXtan441EoRiNAx0lWR03VUqWu3fI5y1dKP0+mUii9bdIu3HYr2+d6eb9PqJwp22a2eTJ0xSMpwZA1YjW1l7/NbcORQmjYo/Hzs/yyaXXJLqZN0vCr33/Mt80nEd4/m65+Pf/bJEWMYwGMYwGMYwGMYwGMYwNo1vftt9/wC7zaFJS0bt1e9bH5aPzkeMCd8R6Q52q3sKqH5bvnIoQv2Nl324LxGF38ZrgXfB9XTp3jEUttXZsXTuV8ZFProypUltbygjy7nBjp9SJBsGV0WOxXNkqsTiu78Zp1vESlRJUODsccH4MC14PxINrU1ks2/Ts8Vaqv8AT3vNvL+pMOoH0vTSQ1VMoA2jXr0Pbg3MiJaCHEz6k2S2inbnY2xHqEqN/VJNMdmtqNT2uvfjI+UxOlvxnVaISNmMSFt7KGuOwbkCO9cZNHrx0pIqTGekAqN36SV3AH1V7H+rOOdT337c8GbnW0xY79yntvFs9n008cZHVPZL+rFFVugPVTRCRVEWzaJ2/mpXh10R5qwsJAN9nbu5mV6DbZk7+6Bt+L//AKyOQdsyYrsYD0L4lqYn+oAX42s/9WXr4colGWja2pXanaMo77nzX9ci8O+ohOyOo1F6fjvsNLu8XmnVlYVWxXa+btr71+MgT+F8Ql6Y6tmxtiWhdX8hv75Ukb5IjBYpTwibm4/h25Pn3y14rpvUuUVnGETtWnp7AN70MiPftvkilKFA+/8Af75rmcxgM2hNERRNxNkfcc1xgZW8xjGAxjGAxjGAxjGAxjGAxjJepQANvLttxxfPvf274EeW/BdKM5ENRC/qnJojGnVx2q9t1oDnenmcDMudsm8R05elQLiMQri0t3sVHn+lZHLYqi2m73r25rNujtGTs9t0u29w52p37WYFnwniP0yTpUoii7ayRI1R7x9Lt8GRz8RBlFIBpjTteqXqbSzlQ24Dv3r6dls5Nu+97/y/mZqF4EnXA2K277NtF7nbIs3hKt73zTAket6dNf3/AL898jxjA3n97zDxzv7fH3/fMkfTd7jxvx3f6fvmpgSEORkG183fxte+a9PqsWxR+Mz1QvZ2e3t8LRf3yPAn8R0ZBGcmyZs2P0umn2SuHsj3yDGMBjGMBjGMBjGMBjGMBjGMBjGMBjGMBm/RkEhkagSy6svcvtZ3zTGBv1J2rxbwZpjGAxjGAxjGAxjGBY6ETRLk+bQ99LQ2tbW/0yAzfp9eUeFL9vsn9F/fI8CSXQSJKtpKD8xqz+Z+5keZvMYDGMYDGMYDGMYDGMYDGMYDGMYDGMYDGMYDGMYDGMYDGMYDGMYDGMYDGMYDGMYDGMYDGMYDGMYDGMYDGMYH/9k="/>
          <p:cNvSpPr>
            <a:spLocks noChangeAspect="1" noChangeArrowheads="1"/>
          </p:cNvSpPr>
          <p:nvPr/>
        </p:nvSpPr>
        <p:spPr bwMode="auto">
          <a:xfrm>
            <a:off x="80963" y="-808038"/>
            <a:ext cx="1695450" cy="1695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>
              <a:latin typeface="Lucida Sans Unicode" pitchFamily="34" charset="0"/>
            </a:endParaRPr>
          </a:p>
        </p:txBody>
      </p:sp>
      <p:pic>
        <p:nvPicPr>
          <p:cNvPr id="25606" name="Picture 8" descr="http://t1.gstatic.com/images?q=tbn:ANd9GcTAnX62rjNpiaH6ZPf8nhQsAuA1dryIdJK9VFXaCaNf9kYIhare0w8QquP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357438"/>
            <a:ext cx="34353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Espaço Reservado para Rodapé 7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857250"/>
            <a:ext cx="8964612" cy="5235575"/>
          </a:xfrm>
        </p:spPr>
        <p:txBody>
          <a:bodyPr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800" b="1" u="sng" dirty="0"/>
              <a:t>Floresta Nacional (FLONA):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art. 17 da Lei do SNUC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área</a:t>
            </a:r>
            <a:r>
              <a:rPr lang="pt-BR" sz="2800" dirty="0"/>
              <a:t> predominantemente com </a:t>
            </a:r>
            <a:r>
              <a:rPr lang="pt-BR" sz="2800" u="sng" dirty="0"/>
              <a:t>florestas nativas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admite-se</a:t>
            </a:r>
            <a:r>
              <a:rPr lang="pt-BR" sz="2800" dirty="0"/>
              <a:t> a </a:t>
            </a:r>
            <a:r>
              <a:rPr lang="pt-BR" sz="2800" u="sng" dirty="0"/>
              <a:t>permanência</a:t>
            </a:r>
            <a:r>
              <a:rPr lang="pt-BR" sz="2800" dirty="0"/>
              <a:t> de </a:t>
            </a:r>
            <a:r>
              <a:rPr lang="pt-BR" sz="2800" u="sng" dirty="0"/>
              <a:t>populações tradicionais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Objetiva</a:t>
            </a:r>
            <a:r>
              <a:rPr lang="pt-BR" sz="2800" dirty="0"/>
              <a:t>:</a:t>
            </a:r>
          </a:p>
          <a:p>
            <a:pPr marL="621792" lvl="1" algn="just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o uso múltiplo sustentável dos recursos florestais;</a:t>
            </a:r>
          </a:p>
          <a:p>
            <a:pPr marL="621792" lvl="1" algn="just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pesquisa com ênfase em métodos para a exploração sustentável dos recursos florestais. </a:t>
            </a:r>
          </a:p>
        </p:txBody>
      </p:sp>
      <p:sp>
        <p:nvSpPr>
          <p:cNvPr id="268292" name="Rectangle 4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29600" cy="72547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USO SUSTENTÁVEL</a:t>
            </a:r>
          </a:p>
        </p:txBody>
      </p:sp>
      <p:sp>
        <p:nvSpPr>
          <p:cNvPr id="8397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8229600" cy="59688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USO SUSTENTÁVEL</a:t>
            </a:r>
          </a:p>
        </p:txBody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714375"/>
            <a:ext cx="8785225" cy="5883275"/>
          </a:xfrm>
        </p:spPr>
        <p:txBody>
          <a:bodyPr>
            <a:normAutofit fontScale="92500" lnSpcReduction="10000"/>
          </a:bodyPr>
          <a:lstStyle/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800" b="1" u="sng" dirty="0"/>
              <a:t>Reserva Extrativista (RESEX):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art. 18 da Lei do SNUC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área de </a:t>
            </a:r>
            <a:r>
              <a:rPr lang="pt-BR" sz="2800" u="sng" dirty="0"/>
              <a:t>domínio público</a:t>
            </a:r>
            <a:r>
              <a:rPr lang="pt-BR" sz="2800" dirty="0" smtClean="0"/>
              <a:t>;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uso</a:t>
            </a:r>
            <a:r>
              <a:rPr lang="pt-BR" sz="2800" dirty="0"/>
              <a:t> </a:t>
            </a:r>
            <a:r>
              <a:rPr lang="pt-BR" sz="2800" u="sng" dirty="0"/>
              <a:t>concedido</a:t>
            </a:r>
            <a:r>
              <a:rPr lang="pt-BR" sz="2800" dirty="0"/>
              <a:t> as </a:t>
            </a:r>
            <a:r>
              <a:rPr lang="pt-BR" sz="2800" u="sng" dirty="0"/>
              <a:t>populações extrativistas tradicionais</a:t>
            </a:r>
            <a:r>
              <a:rPr lang="pt-BR" sz="2800" dirty="0" smtClean="0"/>
              <a:t>: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pt-BR" sz="2800" dirty="0"/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u="sng" dirty="0"/>
              <a:t>Objetiva</a:t>
            </a:r>
            <a:r>
              <a:rPr lang="pt-BR" sz="2800" dirty="0"/>
              <a:t>:</a:t>
            </a:r>
          </a:p>
          <a:p>
            <a:pPr marL="621792" lvl="1" algn="just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proteger os meios de vida e a cultura dessas populações;</a:t>
            </a:r>
          </a:p>
          <a:p>
            <a:pPr marL="621792" lvl="1" algn="just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assegurar o uso sustentável dos recursos naturais</a:t>
            </a:r>
            <a:r>
              <a:rPr lang="pt-BR" sz="2400" dirty="0" smtClean="0"/>
              <a:t>;</a:t>
            </a:r>
          </a:p>
          <a:p>
            <a:pPr marL="621792" lvl="1" algn="just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endParaRPr lang="pt-BR" sz="2400" dirty="0"/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pt-BR" sz="2800" dirty="0"/>
              <a:t>Na </a:t>
            </a:r>
            <a:r>
              <a:rPr lang="pt-BR" sz="2800" u="sng" dirty="0"/>
              <a:t>RESEX</a:t>
            </a:r>
            <a:r>
              <a:rPr lang="pt-BR" sz="2800" dirty="0"/>
              <a:t> são </a:t>
            </a:r>
            <a:r>
              <a:rPr lang="pt-BR" sz="2800" u="sng" dirty="0"/>
              <a:t>proibidas</a:t>
            </a:r>
            <a:r>
              <a:rPr lang="pt-BR" sz="2800" dirty="0"/>
              <a:t>: </a:t>
            </a:r>
          </a:p>
          <a:p>
            <a:pPr marL="621792" lvl="1" algn="just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exploração de recursos minerais;</a:t>
            </a:r>
          </a:p>
          <a:p>
            <a:pPr marL="621792" lvl="1" algn="just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caça amadorística ou profissional;</a:t>
            </a:r>
          </a:p>
          <a:p>
            <a:pPr marL="621792" lvl="1" algn="just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pt-BR" sz="2400" dirty="0"/>
              <a:t>exploração </a:t>
            </a:r>
            <a:r>
              <a:rPr lang="pt-BR" sz="2400" u="sng" dirty="0"/>
              <a:t>comercial</a:t>
            </a:r>
            <a:r>
              <a:rPr lang="pt-BR" sz="2400" dirty="0"/>
              <a:t> de recursos madeireiros.</a:t>
            </a:r>
          </a:p>
        </p:txBody>
      </p:sp>
      <p:sp>
        <p:nvSpPr>
          <p:cNvPr id="8499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29600" cy="72547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USO SUSTENTÁVEL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071563"/>
            <a:ext cx="8785225" cy="5381625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pt-BR" b="1" u="sng" smtClean="0"/>
              <a:t>Reserva de Fauna:</a:t>
            </a:r>
          </a:p>
          <a:p>
            <a:pPr algn="just"/>
            <a:r>
              <a:rPr lang="pt-BR" smtClean="0"/>
              <a:t>art. 19 da Lei do SNUC;</a:t>
            </a:r>
          </a:p>
          <a:p>
            <a:pPr algn="just"/>
            <a:endParaRPr lang="pt-BR" smtClean="0"/>
          </a:p>
          <a:p>
            <a:pPr algn="just"/>
            <a:r>
              <a:rPr lang="pt-BR" u="sng" smtClean="0"/>
              <a:t>área</a:t>
            </a:r>
            <a:r>
              <a:rPr lang="pt-BR" smtClean="0"/>
              <a:t> natural com </a:t>
            </a:r>
            <a:r>
              <a:rPr lang="pt-BR" u="sng" smtClean="0"/>
              <a:t>populações animais de espécies nativas, residentes ou migratórias</a:t>
            </a:r>
            <a:r>
              <a:rPr lang="pt-BR" smtClean="0"/>
              <a:t>;</a:t>
            </a:r>
          </a:p>
          <a:p>
            <a:pPr algn="just"/>
            <a:endParaRPr lang="pt-BR" smtClean="0"/>
          </a:p>
          <a:p>
            <a:pPr algn="just"/>
            <a:r>
              <a:rPr lang="pt-BR" u="sng" smtClean="0"/>
              <a:t>objetiva</a:t>
            </a:r>
            <a:r>
              <a:rPr lang="pt-BR" smtClean="0"/>
              <a:t> </a:t>
            </a:r>
            <a:r>
              <a:rPr lang="pt-BR" u="sng" smtClean="0"/>
              <a:t>pesquisas</a:t>
            </a:r>
            <a:r>
              <a:rPr lang="pt-BR" smtClean="0"/>
              <a:t> sobre o </a:t>
            </a:r>
            <a:r>
              <a:rPr lang="pt-BR" u="sng" smtClean="0"/>
              <a:t>manejo econômico sustentável de recursos faunísticos</a:t>
            </a:r>
            <a:r>
              <a:rPr lang="pt-BR" smtClean="0"/>
              <a:t>;</a:t>
            </a:r>
          </a:p>
          <a:p>
            <a:pPr algn="just"/>
            <a:endParaRPr lang="pt-BR" smtClean="0"/>
          </a:p>
          <a:p>
            <a:pPr algn="just"/>
            <a:r>
              <a:rPr lang="pt-BR" u="sng" smtClean="0"/>
              <a:t>proibido caça</a:t>
            </a:r>
            <a:r>
              <a:rPr lang="pt-BR" smtClean="0"/>
              <a:t>.</a:t>
            </a:r>
          </a:p>
        </p:txBody>
      </p:sp>
      <p:sp>
        <p:nvSpPr>
          <p:cNvPr id="86020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29600" cy="65403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USO SUSTENTÁVEL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785813"/>
            <a:ext cx="8785225" cy="5811837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800" b="1" u="sng" smtClean="0"/>
              <a:t>Reserva de Desenvolvimento Sustentável (RDS):</a:t>
            </a:r>
          </a:p>
          <a:p>
            <a:pPr algn="just">
              <a:lnSpc>
                <a:spcPct val="90000"/>
              </a:lnSpc>
            </a:pPr>
            <a:r>
              <a:rPr lang="pt-BR" sz="2800" smtClean="0"/>
              <a:t>art. 20 da Lei do SNUC;</a:t>
            </a:r>
          </a:p>
          <a:p>
            <a:pPr algn="just">
              <a:lnSpc>
                <a:spcPct val="90000"/>
              </a:lnSpc>
            </a:pPr>
            <a:endParaRPr lang="pt-BR" sz="2800" smtClean="0"/>
          </a:p>
          <a:p>
            <a:pPr algn="just">
              <a:lnSpc>
                <a:spcPct val="90000"/>
              </a:lnSpc>
            </a:pPr>
            <a:r>
              <a:rPr lang="pt-BR" sz="2800" u="sng" smtClean="0"/>
              <a:t>área</a:t>
            </a:r>
            <a:r>
              <a:rPr lang="pt-BR" sz="2800" smtClean="0"/>
              <a:t> natural que </a:t>
            </a:r>
            <a:r>
              <a:rPr lang="pt-BR" sz="2800" u="sng" smtClean="0"/>
              <a:t>abriga</a:t>
            </a:r>
            <a:r>
              <a:rPr lang="pt-BR" sz="2800" smtClean="0"/>
              <a:t> </a:t>
            </a:r>
            <a:r>
              <a:rPr lang="pt-BR" sz="2800" u="sng" smtClean="0"/>
              <a:t>populações tradicionais </a:t>
            </a:r>
            <a:r>
              <a:rPr lang="pt-BR" sz="2800" smtClean="0"/>
              <a:t>que </a:t>
            </a:r>
            <a:r>
              <a:rPr lang="pt-BR" sz="2800" u="sng" smtClean="0"/>
              <a:t>desempenham</a:t>
            </a:r>
            <a:r>
              <a:rPr lang="pt-BR" sz="2800" smtClean="0"/>
              <a:t> um </a:t>
            </a:r>
            <a:r>
              <a:rPr lang="pt-BR" sz="2800" u="sng" smtClean="0"/>
              <a:t>papel fundamental</a:t>
            </a:r>
            <a:r>
              <a:rPr lang="pt-BR" sz="2800" smtClean="0"/>
              <a:t> na </a:t>
            </a:r>
            <a:r>
              <a:rPr lang="pt-BR" sz="2800" u="sng" smtClean="0"/>
              <a:t>proteção da natureza</a:t>
            </a:r>
            <a:r>
              <a:rPr lang="pt-BR" sz="2800" smtClean="0"/>
              <a:t> e na </a:t>
            </a:r>
            <a:r>
              <a:rPr lang="pt-BR" sz="2800" u="sng" smtClean="0"/>
              <a:t>manutenção da diversidade biológica</a:t>
            </a:r>
            <a:r>
              <a:rPr lang="pt-BR" sz="2800" smtClean="0"/>
              <a:t>;</a:t>
            </a:r>
          </a:p>
          <a:p>
            <a:pPr algn="just">
              <a:lnSpc>
                <a:spcPct val="90000"/>
              </a:lnSpc>
            </a:pPr>
            <a:endParaRPr lang="pt-BR" sz="2800" smtClean="0"/>
          </a:p>
          <a:p>
            <a:pPr algn="just">
              <a:lnSpc>
                <a:spcPct val="90000"/>
              </a:lnSpc>
            </a:pPr>
            <a:r>
              <a:rPr lang="pt-BR" sz="2800" u="sng" smtClean="0"/>
              <a:t>objetiva</a:t>
            </a:r>
            <a:r>
              <a:rPr lang="pt-BR" sz="2800" smtClean="0"/>
              <a:t>:</a:t>
            </a:r>
          </a:p>
          <a:p>
            <a:pPr lvl="1" algn="just">
              <a:lnSpc>
                <a:spcPct val="90000"/>
              </a:lnSpc>
            </a:pPr>
            <a:r>
              <a:rPr lang="pt-BR" sz="2400" smtClean="0"/>
              <a:t>preservar a natureza;</a:t>
            </a:r>
          </a:p>
          <a:p>
            <a:pPr lvl="1" algn="just">
              <a:lnSpc>
                <a:spcPct val="90000"/>
              </a:lnSpc>
            </a:pPr>
            <a:r>
              <a:rPr lang="pt-BR" sz="2400" smtClean="0"/>
              <a:t>salvaguardar e melhorar a qualidade de vida e os conhecimentos tradicionais de exploração dos recursos naturais das populações locais.</a:t>
            </a:r>
          </a:p>
        </p:txBody>
      </p:sp>
      <p:sp>
        <p:nvSpPr>
          <p:cNvPr id="8704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29600" cy="65403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/>
              <a:t>UNIDADES DE USO SUSTENTÁVEL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857250"/>
            <a:ext cx="8785225" cy="56673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pt-BR" b="1" u="sng" smtClean="0"/>
              <a:t>Reserva Particular do Patrimônio Natural (RPPN):</a:t>
            </a:r>
          </a:p>
          <a:p>
            <a:r>
              <a:rPr lang="pt-BR" smtClean="0"/>
              <a:t>art. 21 da Lei do SNUC;</a:t>
            </a:r>
          </a:p>
          <a:p>
            <a:endParaRPr lang="pt-BR" smtClean="0"/>
          </a:p>
          <a:p>
            <a:r>
              <a:rPr lang="pt-BR" u="sng" smtClean="0"/>
              <a:t>área privada</a:t>
            </a:r>
            <a:r>
              <a:rPr lang="pt-BR" smtClean="0"/>
              <a:t>, </a:t>
            </a:r>
            <a:r>
              <a:rPr lang="pt-BR" u="sng" smtClean="0"/>
              <a:t>gravada</a:t>
            </a:r>
            <a:r>
              <a:rPr lang="pt-BR" smtClean="0"/>
              <a:t> com </a:t>
            </a:r>
            <a:r>
              <a:rPr lang="pt-BR" u="sng" smtClean="0"/>
              <a:t>perpetuidade</a:t>
            </a:r>
            <a:r>
              <a:rPr lang="pt-BR" smtClean="0"/>
              <a:t>;</a:t>
            </a:r>
          </a:p>
          <a:p>
            <a:endParaRPr lang="pt-BR" smtClean="0"/>
          </a:p>
          <a:p>
            <a:r>
              <a:rPr lang="pt-BR" u="sng" smtClean="0"/>
              <a:t>anuência do IBAMA</a:t>
            </a:r>
            <a:r>
              <a:rPr lang="pt-BR" smtClean="0"/>
              <a:t>;</a:t>
            </a:r>
          </a:p>
          <a:p>
            <a:endParaRPr lang="pt-BR" smtClean="0"/>
          </a:p>
          <a:p>
            <a:r>
              <a:rPr lang="pt-BR" u="sng" smtClean="0"/>
              <a:t>objetivo de conservar a diversidade biológica</a:t>
            </a:r>
            <a:r>
              <a:rPr lang="pt-BR" smtClean="0"/>
              <a:t>.</a:t>
            </a:r>
          </a:p>
        </p:txBody>
      </p:sp>
      <p:sp>
        <p:nvSpPr>
          <p:cNvPr id="88068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827088" y="400050"/>
            <a:ext cx="7848600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pt-BR" sz="2000" b="1">
                <a:ea typeface="Lucida Sans Unicode" pitchFamily="34" charset="0"/>
                <a:cs typeface="Arial" charset="0"/>
              </a:rPr>
              <a:t>Percentual dos Biomas Brasileiros protegidos por Unidades de Conservação Federais, Brasil -  2006</a:t>
            </a:r>
            <a:endParaRPr lang="pt-BR" sz="2000">
              <a:ea typeface="Lucida Sans Unicode" pitchFamily="34" charset="0"/>
              <a:cs typeface="Arial" charset="0"/>
            </a:endParaRPr>
          </a:p>
          <a:p>
            <a:pPr eaLnBrk="0" hangingPunct="0"/>
            <a:endParaRPr lang="pt-BR">
              <a:ea typeface="Lucida Sans Unicode" pitchFamily="34" charset="0"/>
              <a:cs typeface="Arial" charset="0"/>
            </a:endParaRPr>
          </a:p>
        </p:txBody>
      </p:sp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168400"/>
            <a:ext cx="7561262" cy="44370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4214813" y="5715000"/>
            <a:ext cx="40497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t-BR" sz="1100">
                <a:ea typeface="Lucida Sans Unicode" pitchFamily="34" charset="0"/>
                <a:cs typeface="Arial" charset="0"/>
              </a:rPr>
              <a:t>Fonte: MMA, Cadastro Nacional de Unidades de Conservação</a:t>
            </a:r>
            <a:endParaRPr lang="pt-BR">
              <a:ea typeface="Lucida Sans Unicode" pitchFamily="34" charset="0"/>
              <a:cs typeface="Arial" charset="0"/>
            </a:endParaRPr>
          </a:p>
        </p:txBody>
      </p:sp>
      <p:sp>
        <p:nvSpPr>
          <p:cNvPr id="89093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C:\Documents and Settings\All Users\Documentos\Minhas imagens\Amostras de imagens\CODIGO FLORESTAL LINHA DO TEMP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29600" cy="100010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z="3600" u="sng" dirty="0" smtClean="0"/>
              <a:t>O CÓDIGO FLORESTAL</a:t>
            </a:r>
            <a:endParaRPr lang="pt-BR" sz="3600" u="sng" dirty="0"/>
          </a:p>
        </p:txBody>
      </p:sp>
      <p:cxnSp>
        <p:nvCxnSpPr>
          <p:cNvPr id="7" name="Conector em curva 6"/>
          <p:cNvCxnSpPr/>
          <p:nvPr/>
        </p:nvCxnSpPr>
        <p:spPr>
          <a:xfrm rot="16200000" flipH="1">
            <a:off x="964381" y="2464587"/>
            <a:ext cx="700086" cy="628648"/>
          </a:xfrm>
          <a:prstGeom prst="curvedConnector3">
            <a:avLst>
              <a:gd name="adj1" fmla="val 50000"/>
            </a:avLst>
          </a:prstGeom>
          <a:ln>
            <a:tailEnd type="arrow"/>
          </a:ln>
          <a:scene3d>
            <a:camera prst="orthographicFront">
              <a:rot lat="0" lon="0" rev="7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em curva 9"/>
          <p:cNvCxnSpPr/>
          <p:nvPr/>
        </p:nvCxnSpPr>
        <p:spPr>
          <a:xfrm rot="10800000" flipV="1">
            <a:off x="1928813" y="3571875"/>
            <a:ext cx="500062" cy="428625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em curva 12"/>
          <p:cNvCxnSpPr/>
          <p:nvPr/>
        </p:nvCxnSpPr>
        <p:spPr>
          <a:xfrm rot="5400000">
            <a:off x="3536950" y="3892550"/>
            <a:ext cx="642938" cy="158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em curva 15"/>
          <p:cNvCxnSpPr/>
          <p:nvPr/>
        </p:nvCxnSpPr>
        <p:spPr>
          <a:xfrm>
            <a:off x="5357818" y="2500306"/>
            <a:ext cx="1200152" cy="414334"/>
          </a:xfrm>
          <a:prstGeom prst="curvedConnector3">
            <a:avLst>
              <a:gd name="adj1" fmla="val 50000"/>
            </a:avLst>
          </a:prstGeom>
          <a:ln>
            <a:tailEnd type="arrow"/>
          </a:ln>
          <a:scene3d>
            <a:camera prst="orthographicFront">
              <a:rot lat="0" lon="0" rev="93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120" name="CaixaDeTexto 21"/>
          <p:cNvSpPr txBox="1">
            <a:spLocks noChangeArrowheads="1"/>
          </p:cNvSpPr>
          <p:nvPr/>
        </p:nvSpPr>
        <p:spPr bwMode="auto">
          <a:xfrm>
            <a:off x="7786688" y="1071563"/>
            <a:ext cx="1143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400">
                <a:latin typeface="Lucida Sans Unicode" pitchFamily="34" charset="0"/>
              </a:rPr>
              <a:t>(1996)</a:t>
            </a:r>
          </a:p>
        </p:txBody>
      </p:sp>
      <p:cxnSp>
        <p:nvCxnSpPr>
          <p:cNvPr id="24" name="Conector em curva 23"/>
          <p:cNvCxnSpPr/>
          <p:nvPr/>
        </p:nvCxnSpPr>
        <p:spPr>
          <a:xfrm rot="10800000" flipV="1">
            <a:off x="6929438" y="3643313"/>
            <a:ext cx="1643062" cy="85725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em curva 31"/>
          <p:cNvCxnSpPr/>
          <p:nvPr/>
        </p:nvCxnSpPr>
        <p:spPr>
          <a:xfrm rot="16200000" flipV="1">
            <a:off x="8393906" y="1464469"/>
            <a:ext cx="928688" cy="5715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123" name="Retângulo 40"/>
          <p:cNvSpPr>
            <a:spLocks noChangeArrowheads="1"/>
          </p:cNvSpPr>
          <p:nvPr/>
        </p:nvSpPr>
        <p:spPr bwMode="auto">
          <a:xfrm>
            <a:off x="7196138" y="6581775"/>
            <a:ext cx="1947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t-BR" sz="1200">
                <a:latin typeface="Lucida Sans Unicode" pitchFamily="34" charset="0"/>
              </a:rPr>
              <a:t>FONTE: SOS FLORESTAS</a:t>
            </a:r>
          </a:p>
        </p:txBody>
      </p:sp>
      <p:sp>
        <p:nvSpPr>
          <p:cNvPr id="90124" name="Espaço Reservado para Rodapé 41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em curva 6"/>
          <p:cNvCxnSpPr/>
          <p:nvPr/>
        </p:nvCxnSpPr>
        <p:spPr>
          <a:xfrm rot="16200000" flipH="1">
            <a:off x="964381" y="2464587"/>
            <a:ext cx="700086" cy="628648"/>
          </a:xfrm>
          <a:prstGeom prst="curvedConnector3">
            <a:avLst>
              <a:gd name="adj1" fmla="val 50000"/>
            </a:avLst>
          </a:prstGeom>
          <a:ln>
            <a:tailEnd type="arrow"/>
          </a:ln>
          <a:scene3d>
            <a:camera prst="orthographicFront">
              <a:rot lat="0" lon="0" rev="7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em curva 9"/>
          <p:cNvCxnSpPr/>
          <p:nvPr/>
        </p:nvCxnSpPr>
        <p:spPr>
          <a:xfrm rot="10800000" flipV="1">
            <a:off x="1928813" y="3571875"/>
            <a:ext cx="500062" cy="428625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em curva 12"/>
          <p:cNvCxnSpPr/>
          <p:nvPr/>
        </p:nvCxnSpPr>
        <p:spPr>
          <a:xfrm rot="5400000">
            <a:off x="3536950" y="3892550"/>
            <a:ext cx="642938" cy="158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em curva 15"/>
          <p:cNvCxnSpPr/>
          <p:nvPr/>
        </p:nvCxnSpPr>
        <p:spPr>
          <a:xfrm>
            <a:off x="5357818" y="2500306"/>
            <a:ext cx="1200152" cy="414334"/>
          </a:xfrm>
          <a:prstGeom prst="curvedConnector3">
            <a:avLst>
              <a:gd name="adj1" fmla="val 50000"/>
            </a:avLst>
          </a:prstGeom>
          <a:ln>
            <a:tailEnd type="arrow"/>
          </a:ln>
          <a:scene3d>
            <a:camera prst="orthographicFront">
              <a:rot lat="0" lon="0" rev="93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142" name="CaixaDeTexto 21"/>
          <p:cNvSpPr txBox="1">
            <a:spLocks noChangeArrowheads="1"/>
          </p:cNvSpPr>
          <p:nvPr/>
        </p:nvSpPr>
        <p:spPr bwMode="auto">
          <a:xfrm>
            <a:off x="7786688" y="1071563"/>
            <a:ext cx="1143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400">
                <a:latin typeface="Lucida Sans Unicode" pitchFamily="34" charset="0"/>
              </a:rPr>
              <a:t>(1996)</a:t>
            </a:r>
          </a:p>
        </p:txBody>
      </p:sp>
      <p:cxnSp>
        <p:nvCxnSpPr>
          <p:cNvPr id="24" name="Conector em curva 23"/>
          <p:cNvCxnSpPr/>
          <p:nvPr/>
        </p:nvCxnSpPr>
        <p:spPr>
          <a:xfrm rot="10800000" flipV="1">
            <a:off x="6929438" y="3643313"/>
            <a:ext cx="1643062" cy="85725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em curva 31"/>
          <p:cNvCxnSpPr/>
          <p:nvPr/>
        </p:nvCxnSpPr>
        <p:spPr>
          <a:xfrm rot="16200000" flipV="1">
            <a:off x="8393906" y="1464469"/>
            <a:ext cx="928688" cy="5715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1145" name="Picture 2" descr="C:\Documents and Settings\All Users\Documentos\Minhas imagens\Amostras de imagens\CODIGO FLORESTAL LINHA DO TEMPO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Conector angulado 14"/>
          <p:cNvCxnSpPr/>
          <p:nvPr/>
        </p:nvCxnSpPr>
        <p:spPr>
          <a:xfrm rot="10800000" flipV="1">
            <a:off x="2428875" y="3429000"/>
            <a:ext cx="1143000" cy="78581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angulado 19"/>
          <p:cNvCxnSpPr/>
          <p:nvPr/>
        </p:nvCxnSpPr>
        <p:spPr>
          <a:xfrm rot="10800000">
            <a:off x="3429000" y="2428875"/>
            <a:ext cx="714375" cy="50006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angulado 25"/>
          <p:cNvCxnSpPr/>
          <p:nvPr/>
        </p:nvCxnSpPr>
        <p:spPr>
          <a:xfrm rot="5400000">
            <a:off x="4143375" y="3571876"/>
            <a:ext cx="1214437" cy="107156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angulado 32"/>
          <p:cNvCxnSpPr/>
          <p:nvPr/>
        </p:nvCxnSpPr>
        <p:spPr>
          <a:xfrm rot="10800000">
            <a:off x="6929438" y="2571750"/>
            <a:ext cx="1000125" cy="3571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angulado 36"/>
          <p:cNvCxnSpPr/>
          <p:nvPr/>
        </p:nvCxnSpPr>
        <p:spPr>
          <a:xfrm rot="10800000">
            <a:off x="7143750" y="1285875"/>
            <a:ext cx="1571625" cy="15001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151" name="Retângulo 42"/>
          <p:cNvSpPr>
            <a:spLocks noChangeArrowheads="1"/>
          </p:cNvSpPr>
          <p:nvPr/>
        </p:nvSpPr>
        <p:spPr bwMode="auto">
          <a:xfrm>
            <a:off x="7196138" y="6581775"/>
            <a:ext cx="1947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t-BR" sz="1200">
                <a:latin typeface="Lucida Sans Unicode" pitchFamily="34" charset="0"/>
              </a:rPr>
              <a:t>FONTE: SOS FLORESTAS</a:t>
            </a:r>
          </a:p>
        </p:txBody>
      </p:sp>
      <p:sp>
        <p:nvSpPr>
          <p:cNvPr id="91152" name="Espaço Reservado para Rodapé 4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C:\Documents and Settings\All Users\Documentos\Minhas imagens\Amostras de imagens\CODIGO FLORESTAL 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Conector angulado 14"/>
          <p:cNvCxnSpPr/>
          <p:nvPr/>
        </p:nvCxnSpPr>
        <p:spPr>
          <a:xfrm rot="10800000" flipV="1">
            <a:off x="2214563" y="3571875"/>
            <a:ext cx="1285875" cy="71437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de seta reta 17"/>
          <p:cNvCxnSpPr/>
          <p:nvPr/>
        </p:nvCxnSpPr>
        <p:spPr>
          <a:xfrm rot="10800000">
            <a:off x="8501063" y="4714875"/>
            <a:ext cx="642937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165" name="CaixaDeTexto 18"/>
          <p:cNvSpPr txBox="1">
            <a:spLocks noChangeArrowheads="1"/>
          </p:cNvSpPr>
          <p:nvPr/>
        </p:nvSpPr>
        <p:spPr bwMode="auto">
          <a:xfrm>
            <a:off x="8429625" y="4286250"/>
            <a:ext cx="714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400">
                <a:latin typeface="Lucida Sans Unicode" pitchFamily="34" charset="0"/>
              </a:rPr>
              <a:t>2008</a:t>
            </a:r>
          </a:p>
        </p:txBody>
      </p:sp>
      <p:sp>
        <p:nvSpPr>
          <p:cNvPr id="92166" name="Retângulo 19"/>
          <p:cNvSpPr>
            <a:spLocks noChangeArrowheads="1"/>
          </p:cNvSpPr>
          <p:nvPr/>
        </p:nvSpPr>
        <p:spPr bwMode="auto">
          <a:xfrm>
            <a:off x="7196138" y="6581775"/>
            <a:ext cx="1947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t-BR" sz="1200">
                <a:latin typeface="Lucida Sans Unicode" pitchFamily="34" charset="0"/>
              </a:rPr>
              <a:t>FONTE: SOS FLORESTAS</a:t>
            </a:r>
          </a:p>
        </p:txBody>
      </p:sp>
      <p:sp>
        <p:nvSpPr>
          <p:cNvPr id="92167" name="Espaço Reservado para Rodapé 20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C:\Documents and Settings\All Users\Documentos\Minhas imagens\Amostras de imagens\CODIGO FLORESTAL LINHA DO TEMPO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Conector angulado 3"/>
          <p:cNvCxnSpPr/>
          <p:nvPr/>
        </p:nvCxnSpPr>
        <p:spPr>
          <a:xfrm rot="10800000" flipV="1">
            <a:off x="0" y="4286250"/>
            <a:ext cx="1500188" cy="71437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angulado 5"/>
          <p:cNvCxnSpPr/>
          <p:nvPr/>
        </p:nvCxnSpPr>
        <p:spPr>
          <a:xfrm rot="16200000" flipV="1">
            <a:off x="3750469" y="2464594"/>
            <a:ext cx="1714500" cy="9286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angulado 12"/>
          <p:cNvCxnSpPr/>
          <p:nvPr/>
        </p:nvCxnSpPr>
        <p:spPr>
          <a:xfrm rot="10800000">
            <a:off x="4071938" y="3429000"/>
            <a:ext cx="714375" cy="3571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angulado 14"/>
          <p:cNvCxnSpPr/>
          <p:nvPr/>
        </p:nvCxnSpPr>
        <p:spPr>
          <a:xfrm rot="10800000" flipV="1">
            <a:off x="7786688" y="4286250"/>
            <a:ext cx="928687" cy="42862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em curva 25"/>
          <p:cNvCxnSpPr/>
          <p:nvPr/>
        </p:nvCxnSpPr>
        <p:spPr>
          <a:xfrm rot="5400000">
            <a:off x="7572375" y="4429126"/>
            <a:ext cx="1285875" cy="11430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angulado 27"/>
          <p:cNvCxnSpPr/>
          <p:nvPr/>
        </p:nvCxnSpPr>
        <p:spPr>
          <a:xfrm rot="10800000">
            <a:off x="7572375" y="3357563"/>
            <a:ext cx="1071563" cy="42862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em curva 29"/>
          <p:cNvCxnSpPr/>
          <p:nvPr/>
        </p:nvCxnSpPr>
        <p:spPr>
          <a:xfrm rot="16200000" flipV="1">
            <a:off x="7358063" y="2428875"/>
            <a:ext cx="1643062" cy="121443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194" name="Retângulo 34"/>
          <p:cNvSpPr>
            <a:spLocks noChangeArrowheads="1"/>
          </p:cNvSpPr>
          <p:nvPr/>
        </p:nvSpPr>
        <p:spPr bwMode="auto">
          <a:xfrm>
            <a:off x="7196138" y="6581775"/>
            <a:ext cx="1947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t-BR" sz="1200">
                <a:latin typeface="Lucida Sans Unicode" pitchFamily="34" charset="0"/>
              </a:rPr>
              <a:t>FONTE: SOS FLORESTAS</a:t>
            </a:r>
          </a:p>
        </p:txBody>
      </p:sp>
      <p:sp>
        <p:nvSpPr>
          <p:cNvPr id="93195" name="Espaço Reservado para Rodapé 3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4763"/>
          <a:ext cx="9144000" cy="6858000"/>
        </p:xfrm>
        <a:graphic>
          <a:graphicData uri="http://schemas.openxmlformats.org/presentationml/2006/ole">
            <p:oleObj spid="_x0000_s1026" name="Slide" r:id="rId3" imgW="4572000" imgH="3429000" progId="PowerPoint.Slide.8">
              <p:embed/>
            </p:oleObj>
          </a:graphicData>
        </a:graphic>
      </p:graphicFrame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0" y="214313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3600">
                <a:solidFill>
                  <a:schemeClr val="bg1"/>
                </a:solidFill>
              </a:rPr>
              <a:t>PRINCÍPIO DO DESENVOLVIMENTO SUSTENTÁVEL</a:t>
            </a: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250825" y="1428750"/>
            <a:ext cx="8713788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t-BR" sz="2000" b="1">
                <a:solidFill>
                  <a:schemeClr val="bg1"/>
                </a:solidFill>
                <a:latin typeface="Lucida Sans Unicode" pitchFamily="34" charset="0"/>
              </a:rPr>
              <a:t>1972 - Conferencia Mundial de Meio Ambiente de Estocolmo.</a:t>
            </a:r>
          </a:p>
          <a:p>
            <a:pPr algn="just"/>
            <a:endParaRPr lang="pt-BR" sz="2000" b="1">
              <a:solidFill>
                <a:schemeClr val="bg1"/>
              </a:solidFill>
              <a:latin typeface="Lucida Sans Unicode" pitchFamily="34" charset="0"/>
            </a:endParaRPr>
          </a:p>
          <a:p>
            <a:pPr algn="just"/>
            <a:r>
              <a:rPr lang="pt-BR" sz="2000" b="1">
                <a:solidFill>
                  <a:schemeClr val="bg1"/>
                </a:solidFill>
                <a:latin typeface="Lucida Sans Unicode" pitchFamily="34" charset="0"/>
              </a:rPr>
              <a:t>1983 -  Criada, pela Assembléia Geral da ONU, a Comissão Mundial sobre o Meio Ambiente e Desenvolvimento (CMMAD), que foi presidida por Gro Harlem Brundtland, na época primeira-ministra da Noruega, com o objetivo de sistematizar as problemáticas envolvendo meio ambiente e desenvolvimento, elaborando propostas de intervenções e normas de cooperação internacional que pudessem orientar políticas e ações internacionais nesta matéria. </a:t>
            </a:r>
          </a:p>
          <a:p>
            <a:pPr algn="just"/>
            <a:endParaRPr lang="pt-BR" sz="2000" b="1">
              <a:solidFill>
                <a:schemeClr val="bg1"/>
              </a:solidFill>
              <a:latin typeface="Lucida Sans Unicode" pitchFamily="34" charset="0"/>
            </a:endParaRPr>
          </a:p>
          <a:p>
            <a:pPr algn="just"/>
            <a:r>
              <a:rPr lang="pt-BR" sz="2000" b="1">
                <a:solidFill>
                  <a:schemeClr val="bg1"/>
                </a:solidFill>
                <a:latin typeface="Lucida Sans Unicode" pitchFamily="34" charset="0"/>
              </a:rPr>
              <a:t>1987 - Lançado o relatório “Our Common Future” (Nosso Futuro Comum), também conhecido como relatório “Brundtland“.</a:t>
            </a:r>
          </a:p>
          <a:p>
            <a:pPr algn="just"/>
            <a:endParaRPr lang="pt-BR" sz="2000" b="1">
              <a:solidFill>
                <a:schemeClr val="bg1"/>
              </a:solidFill>
              <a:latin typeface="Lucida Sans Unicode" pitchFamily="34" charset="0"/>
            </a:endParaRPr>
          </a:p>
          <a:p>
            <a:pPr algn="just"/>
            <a:r>
              <a:rPr lang="pt-BR" sz="2000" b="1">
                <a:solidFill>
                  <a:schemeClr val="bg1"/>
                </a:solidFill>
                <a:latin typeface="Lucida Sans Unicode" pitchFamily="34" charset="0"/>
              </a:rPr>
              <a:t>1991 - Cuidando do planeta Terra – Estratégia para o futuro da vida – IUCN/PNUMA/WWF.</a:t>
            </a:r>
          </a:p>
        </p:txBody>
      </p:sp>
      <p:sp>
        <p:nvSpPr>
          <p:cNvPr id="1029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071563"/>
            <a:ext cx="8785225" cy="5381625"/>
          </a:xfrm>
        </p:spPr>
        <p:txBody>
          <a:bodyPr/>
          <a:lstStyle/>
          <a:p>
            <a:pPr algn="just"/>
            <a:r>
              <a:rPr lang="pt-BR" sz="2800" b="1" smtClean="0"/>
              <a:t>Anistia aos crimes ambientais;</a:t>
            </a:r>
          </a:p>
          <a:p>
            <a:pPr algn="just"/>
            <a:endParaRPr lang="pt-BR" sz="2800" b="1" smtClean="0"/>
          </a:p>
          <a:p>
            <a:pPr algn="just"/>
            <a:r>
              <a:rPr lang="pt-BR" sz="2800" b="1" smtClean="0"/>
              <a:t>Redução e descaracterização das APPs;</a:t>
            </a:r>
          </a:p>
          <a:p>
            <a:pPr algn="just"/>
            <a:endParaRPr lang="pt-BR" sz="2800" b="1" smtClean="0"/>
          </a:p>
          <a:p>
            <a:pPr algn="just"/>
            <a:r>
              <a:rPr lang="pt-BR" sz="2800" b="1" smtClean="0"/>
              <a:t>Isenção de reserva legal para imóveis com até 4 módulos fiscais em todo o país;</a:t>
            </a:r>
          </a:p>
          <a:p>
            <a:pPr algn="just"/>
            <a:endParaRPr lang="pt-BR" sz="2800" b="1" smtClean="0"/>
          </a:p>
          <a:p>
            <a:pPr algn="just"/>
            <a:r>
              <a:rPr lang="pt-BR" sz="2800" b="1" smtClean="0"/>
              <a:t>Redução da reserva legal na Amazônia em áreas com vegetação;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57158" y="285728"/>
            <a:ext cx="8229600" cy="72547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PRINCIPAIS CONSEQUÊNCIAS TRAZIDAS PELA MUDANÇAS DO CÓDIGO FLORESTAL</a:t>
            </a:r>
            <a:endParaRPr lang="pt-BR" sz="2800" b="1" dirty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421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285728"/>
            <a:ext cx="8229600" cy="72547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PRINCIPAIS CONSEQUÊNCIAS TRAZIDAS PELA MUDANÇAS DO CÓDIGO FLORESTAL</a:t>
            </a:r>
            <a:endParaRPr lang="pt-BR" sz="2800" dirty="0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071563"/>
            <a:ext cx="8785225" cy="5381625"/>
          </a:xfrm>
        </p:spPr>
        <p:txBody>
          <a:bodyPr/>
          <a:lstStyle/>
          <a:p>
            <a:pPr algn="just"/>
            <a:endParaRPr lang="pt-BR" sz="2800" b="1" smtClean="0"/>
          </a:p>
          <a:p>
            <a:pPr algn="just"/>
            <a:r>
              <a:rPr lang="pt-BR" sz="2800" b="1" smtClean="0"/>
              <a:t>Compensação de áreas desmatadas em um Estado por áreas de floresta em outros Estados ou bacias hidrográficas; conseqüência </a:t>
            </a:r>
          </a:p>
          <a:p>
            <a:pPr algn="just"/>
            <a:endParaRPr lang="pt-BR" sz="2800" b="1" smtClean="0"/>
          </a:p>
          <a:p>
            <a:pPr algn="just"/>
            <a:r>
              <a:rPr lang="pt-BR" sz="2800" b="1" smtClean="0"/>
              <a:t>Moratória de desmatamento de floresta nativa por cinco anos, exceto nos casos de solicitação de licença de desmatamento até a entrada em vigor da Lei.</a:t>
            </a:r>
          </a:p>
        </p:txBody>
      </p:sp>
      <p:sp>
        <p:nvSpPr>
          <p:cNvPr id="9523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0579" name="Rectangle 3"/>
          <p:cNvSpPr>
            <a:spLocks noChangeArrowheads="1"/>
          </p:cNvSpPr>
          <p:nvPr/>
        </p:nvSpPr>
        <p:spPr bwMode="auto">
          <a:xfrm>
            <a:off x="323850" y="3573463"/>
            <a:ext cx="8351838" cy="1800225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pt-PT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Determinados segmentos de áreas públicas ou privadas que tem a função  de proteger a biodiversidade, os recursos hídricos, belezas cênicas e sítios históricos;</a:t>
            </a:r>
            <a:r>
              <a:rPr lang="pt-PT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pt-BR" sz="28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323850" y="1484313"/>
            <a:ext cx="8280400" cy="1066800"/>
          </a:xfrm>
          <a:prstGeom prst="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sz="3200" b="1">
                <a:solidFill>
                  <a:schemeClr val="bg1"/>
                </a:solidFill>
              </a:rPr>
              <a:t>ÁREA DE PRESERVAÇÃO PERMANENTE</a:t>
            </a:r>
          </a:p>
          <a:p>
            <a:pPr algn="ctr"/>
            <a:r>
              <a:rPr lang="pt-PT" sz="3200" b="1">
                <a:solidFill>
                  <a:schemeClr val="bg1"/>
                </a:solidFill>
              </a:rPr>
              <a:t>APP</a:t>
            </a:r>
            <a:endParaRPr lang="pt-BR" sz="3200" b="1">
              <a:solidFill>
                <a:schemeClr val="bg1"/>
              </a:solidFill>
            </a:endParaRPr>
          </a:p>
        </p:txBody>
      </p:sp>
      <p:sp>
        <p:nvSpPr>
          <p:cNvPr id="9626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</p:pic>
      <p:sp>
        <p:nvSpPr>
          <p:cNvPr id="97283" name="Text Box 3"/>
          <p:cNvSpPr>
            <a:spLocks noGrp="1" noChangeArrowheads="1"/>
          </p:cNvSpPr>
          <p:nvPr>
            <p:ph type="body" idx="1"/>
          </p:nvPr>
        </p:nvSpPr>
        <p:spPr>
          <a:xfrm>
            <a:off x="179388" y="404813"/>
            <a:ext cx="8785225" cy="5976937"/>
          </a:xfrm>
          <a:solidFill>
            <a:schemeClr val="accent2">
              <a:alpha val="43137"/>
            </a:schemeClr>
          </a:solidFill>
          <a:ln w="53975">
            <a:solidFill>
              <a:schemeClr val="tx1"/>
            </a:solidFill>
          </a:ln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pt-BR" sz="2800" b="1" smtClean="0">
                <a:solidFill>
                  <a:schemeClr val="bg1"/>
                </a:solidFill>
              </a:rPr>
              <a:t>	</a:t>
            </a:r>
            <a:r>
              <a:rPr lang="pt-BR" sz="2000" b="1" smtClean="0">
                <a:solidFill>
                  <a:schemeClr val="bg1"/>
                </a:solidFill>
              </a:rPr>
              <a:t>Art. 1° As florestas existentes no território nacional e as demais formas de vegetação, reconhecidas de utilidade às terras que revestem, são bens de interesse comum a todos os habitantes do País, exercendo-se os direitos de propriedade, com as limitações que a legislação em geral e especialmente esta Lei estabelecem.</a:t>
            </a:r>
          </a:p>
          <a:p>
            <a:pPr>
              <a:buFont typeface="Wingdings" pitchFamily="2" charset="2"/>
              <a:buNone/>
            </a:pPr>
            <a:r>
              <a:rPr lang="pt-BR" sz="2000" b="1" smtClean="0">
                <a:solidFill>
                  <a:schemeClr val="bg1"/>
                </a:solidFill>
              </a:rPr>
              <a:t>	</a:t>
            </a:r>
          </a:p>
          <a:p>
            <a:pPr>
              <a:buFont typeface="Wingdings" pitchFamily="2" charset="2"/>
              <a:buNone/>
            </a:pPr>
            <a:r>
              <a:rPr lang="pt-BR" sz="2000" b="1" smtClean="0">
                <a:solidFill>
                  <a:schemeClr val="bg1"/>
                </a:solidFill>
              </a:rPr>
              <a:t>	§ 2</a:t>
            </a:r>
            <a:r>
              <a:rPr lang="en-US" sz="2000" b="1" smtClean="0">
                <a:solidFill>
                  <a:schemeClr val="bg1"/>
                </a:solidFill>
              </a:rPr>
              <a:t>°</a:t>
            </a:r>
            <a:r>
              <a:rPr lang="pt-BR" sz="2000" b="1" smtClean="0">
                <a:solidFill>
                  <a:schemeClr val="bg1"/>
                </a:solidFill>
              </a:rPr>
              <a:t>  Para os efeitos deste Código, entende-se por:II - </a:t>
            </a:r>
            <a:r>
              <a:rPr lang="pt-BR" sz="2000" b="1" u="sng" smtClean="0">
                <a:solidFill>
                  <a:schemeClr val="bg1"/>
                </a:solidFill>
              </a:rPr>
              <a:t>área de preservação permanente</a:t>
            </a:r>
            <a:r>
              <a:rPr lang="pt-BR" sz="2000" b="1" smtClean="0">
                <a:solidFill>
                  <a:schemeClr val="bg1"/>
                </a:solidFill>
              </a:rPr>
              <a:t>: 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pt-BR" sz="2000" b="1" smtClean="0">
                <a:solidFill>
                  <a:schemeClr val="bg1"/>
                </a:solidFill>
              </a:rPr>
              <a:t>	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pt-BR" sz="2000" b="1" smtClean="0">
                <a:solidFill>
                  <a:schemeClr val="bg1"/>
                </a:solidFill>
              </a:rPr>
              <a:t>	II - </a:t>
            </a:r>
            <a:r>
              <a:rPr lang="pt-BR" sz="2000" b="1" u="sng" smtClean="0">
                <a:solidFill>
                  <a:schemeClr val="bg1"/>
                </a:solidFill>
              </a:rPr>
              <a:t>área protegida</a:t>
            </a:r>
            <a:r>
              <a:rPr lang="pt-BR" sz="2000" b="1" smtClean="0">
                <a:solidFill>
                  <a:schemeClr val="bg1"/>
                </a:solidFill>
              </a:rPr>
              <a:t> nos termos dos arts. 2º e 3º desta Lei, </a:t>
            </a:r>
            <a:r>
              <a:rPr lang="pt-BR" sz="2000" b="1" u="sng" smtClean="0">
                <a:solidFill>
                  <a:schemeClr val="bg1"/>
                </a:solidFill>
              </a:rPr>
              <a:t>coberta ou não por vegetação nativa</a:t>
            </a:r>
            <a:r>
              <a:rPr lang="pt-BR" sz="2000" b="1" smtClean="0">
                <a:solidFill>
                  <a:schemeClr val="bg1"/>
                </a:solidFill>
              </a:rPr>
              <a:t>, com a f</a:t>
            </a:r>
            <a:r>
              <a:rPr lang="pt-BR" sz="2000" b="1" u="sng" smtClean="0">
                <a:solidFill>
                  <a:schemeClr val="bg1"/>
                </a:solidFill>
              </a:rPr>
              <a:t>unção ambiental de preservar </a:t>
            </a:r>
            <a:r>
              <a:rPr lang="pt-BR" sz="2000" b="1" smtClean="0">
                <a:solidFill>
                  <a:schemeClr val="bg1"/>
                </a:solidFill>
              </a:rPr>
              <a:t>os </a:t>
            </a:r>
            <a:r>
              <a:rPr lang="pt-BR" sz="2000" b="1" u="sng" smtClean="0">
                <a:solidFill>
                  <a:schemeClr val="bg1"/>
                </a:solidFill>
              </a:rPr>
              <a:t>recursos hídricos</a:t>
            </a:r>
            <a:r>
              <a:rPr lang="pt-BR" sz="2000" b="1" smtClean="0">
                <a:solidFill>
                  <a:schemeClr val="bg1"/>
                </a:solidFill>
              </a:rPr>
              <a:t>, a </a:t>
            </a:r>
            <a:r>
              <a:rPr lang="pt-BR" sz="2000" b="1" u="sng" smtClean="0">
                <a:solidFill>
                  <a:schemeClr val="bg1"/>
                </a:solidFill>
              </a:rPr>
              <a:t>paisagem</a:t>
            </a:r>
            <a:r>
              <a:rPr lang="pt-BR" sz="2000" b="1" smtClean="0">
                <a:solidFill>
                  <a:schemeClr val="bg1"/>
                </a:solidFill>
              </a:rPr>
              <a:t>, a </a:t>
            </a:r>
            <a:r>
              <a:rPr lang="pt-BR" sz="2000" b="1" u="sng" smtClean="0">
                <a:solidFill>
                  <a:schemeClr val="bg1"/>
                </a:solidFill>
              </a:rPr>
              <a:t>estabilidade geológica</a:t>
            </a:r>
            <a:r>
              <a:rPr lang="pt-BR" sz="2000" b="1" smtClean="0">
                <a:solidFill>
                  <a:schemeClr val="bg1"/>
                </a:solidFill>
              </a:rPr>
              <a:t>, a </a:t>
            </a:r>
            <a:r>
              <a:rPr lang="pt-BR" sz="2000" b="1" u="sng" smtClean="0">
                <a:solidFill>
                  <a:schemeClr val="bg1"/>
                </a:solidFill>
              </a:rPr>
              <a:t>biodiversidade</a:t>
            </a:r>
            <a:r>
              <a:rPr lang="pt-BR" sz="2000" b="1" smtClean="0">
                <a:solidFill>
                  <a:schemeClr val="bg1"/>
                </a:solidFill>
              </a:rPr>
              <a:t>, o </a:t>
            </a:r>
            <a:r>
              <a:rPr lang="pt-BR" sz="2000" b="1" u="sng" smtClean="0">
                <a:solidFill>
                  <a:schemeClr val="bg1"/>
                </a:solidFill>
              </a:rPr>
              <a:t>fluxo gênico de fauna e flora</a:t>
            </a:r>
            <a:r>
              <a:rPr lang="pt-BR" sz="2000" b="1" smtClean="0">
                <a:solidFill>
                  <a:schemeClr val="bg1"/>
                </a:solidFill>
              </a:rPr>
              <a:t>, </a:t>
            </a:r>
            <a:r>
              <a:rPr lang="pt-BR" sz="2000" b="1" u="sng" smtClean="0">
                <a:solidFill>
                  <a:schemeClr val="bg1"/>
                </a:solidFill>
              </a:rPr>
              <a:t>proteger o solo e assegurar o bem-estar das populações humanas</a:t>
            </a:r>
            <a:r>
              <a:rPr lang="pt-BR" sz="2000" b="1" smtClean="0">
                <a:solidFill>
                  <a:schemeClr val="bg1"/>
                </a:solidFill>
              </a:rPr>
              <a:t>;</a:t>
            </a:r>
            <a:r>
              <a:rPr lang="pt-BR" sz="2000" smtClean="0">
                <a:solidFill>
                  <a:schemeClr val="bg1"/>
                </a:solidFill>
              </a:rPr>
              <a:t> </a:t>
            </a:r>
          </a:p>
          <a:p>
            <a:pPr algn="r">
              <a:spcBef>
                <a:spcPct val="50000"/>
              </a:spcBef>
              <a:buFontTx/>
              <a:buNone/>
            </a:pPr>
            <a:r>
              <a:rPr lang="pt-BR" sz="1600" smtClean="0">
                <a:solidFill>
                  <a:schemeClr val="bg1"/>
                </a:solidFill>
              </a:rPr>
              <a:t>(Código Florestal)</a:t>
            </a:r>
          </a:p>
          <a:p>
            <a:pPr algn="just">
              <a:spcBef>
                <a:spcPct val="50000"/>
              </a:spcBef>
              <a:buFontTx/>
              <a:buNone/>
            </a:pPr>
            <a:endParaRPr lang="pt-BR" sz="2000" smtClean="0"/>
          </a:p>
        </p:txBody>
      </p:sp>
      <p:sp>
        <p:nvSpPr>
          <p:cNvPr id="9728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1335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79388" y="1785938"/>
            <a:ext cx="8785225" cy="4857750"/>
          </a:xfrm>
          <a:gradFill rotWithShape="1">
            <a:gsLst>
              <a:gs pos="0">
                <a:schemeClr val="accent2">
                  <a:alpha val="53999"/>
                </a:schemeClr>
              </a:gs>
              <a:gs pos="100000">
                <a:schemeClr val="accent2">
                  <a:gamma/>
                  <a:shade val="46275"/>
                  <a:invGamma/>
                  <a:alpha val="50000"/>
                </a:schemeClr>
              </a:gs>
            </a:gsLst>
            <a:lin ang="5400000" scaled="1"/>
          </a:gradFill>
        </p:spPr>
        <p:txBody>
          <a:bodyPr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dirty="0">
                <a:solidFill>
                  <a:schemeClr val="bg1"/>
                </a:solidFill>
              </a:rPr>
              <a:t>Regime jurídico: interesse público</a:t>
            </a:r>
            <a:r>
              <a:rPr lang="pt-BR" dirty="0" smtClean="0">
                <a:solidFill>
                  <a:schemeClr val="bg1"/>
                </a:solidFill>
              </a:rPr>
              <a:t>;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pt-BR" dirty="0">
              <a:solidFill>
                <a:schemeClr val="bg1"/>
              </a:solidFill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dirty="0">
                <a:solidFill>
                  <a:schemeClr val="bg1"/>
                </a:solidFill>
              </a:rPr>
              <a:t>Natureza jurídica: limitação administrativa</a:t>
            </a:r>
            <a:r>
              <a:rPr lang="pt-BR" dirty="0" smtClean="0">
                <a:solidFill>
                  <a:schemeClr val="bg1"/>
                </a:solidFill>
              </a:rPr>
              <a:t>;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pt-BR" dirty="0">
              <a:solidFill>
                <a:schemeClr val="bg1"/>
              </a:solidFill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dirty="0">
                <a:solidFill>
                  <a:schemeClr val="bg1"/>
                </a:solidFill>
              </a:rPr>
              <a:t>Preservação: integral e permanente da flora</a:t>
            </a:r>
            <a:r>
              <a:rPr lang="pt-BR" dirty="0" smtClean="0">
                <a:solidFill>
                  <a:schemeClr val="bg1"/>
                </a:solidFill>
              </a:rPr>
              <a:t>;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pt-BR" dirty="0">
              <a:solidFill>
                <a:schemeClr val="bg1"/>
              </a:solidFill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dirty="0">
                <a:solidFill>
                  <a:schemeClr val="bg1"/>
                </a:solidFill>
              </a:rPr>
              <a:t>Supressão: em regra vedada</a:t>
            </a:r>
            <a:r>
              <a:rPr lang="pt-BR" dirty="0" smtClean="0">
                <a:solidFill>
                  <a:schemeClr val="bg1"/>
                </a:solidFill>
              </a:rPr>
              <a:t>;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pt-BR" dirty="0">
              <a:solidFill>
                <a:schemeClr val="bg1"/>
              </a:solidFill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dirty="0">
                <a:solidFill>
                  <a:schemeClr val="bg1"/>
                </a:solidFill>
              </a:rPr>
              <a:t>titularidade: independe se pública ou privada</a:t>
            </a:r>
            <a:r>
              <a:rPr lang="pt-BR" dirty="0" smtClean="0">
                <a:solidFill>
                  <a:schemeClr val="bg1"/>
                </a:solidFill>
              </a:rPr>
              <a:t>;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pt-BR" dirty="0">
              <a:solidFill>
                <a:schemeClr val="bg1"/>
              </a:solidFill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dirty="0">
                <a:solidFill>
                  <a:schemeClr val="bg1"/>
                </a:solidFill>
              </a:rPr>
              <a:t>Sanções: administrativas, civis e penais.</a:t>
            </a:r>
          </a:p>
        </p:txBody>
      </p:sp>
      <p:sp>
        <p:nvSpPr>
          <p:cNvPr id="313353" name="Rectangle 9"/>
          <p:cNvSpPr>
            <a:spLocks noGrp="1" noChangeArrowheads="1"/>
          </p:cNvSpPr>
          <p:nvPr>
            <p:ph type="title"/>
          </p:nvPr>
        </p:nvSpPr>
        <p:spPr>
          <a:xfrm>
            <a:off x="142844" y="277813"/>
            <a:ext cx="8786874" cy="1143000"/>
          </a:xfrm>
          <a:solidFill>
            <a:schemeClr val="accent2">
              <a:alpha val="53999"/>
            </a:schemeClr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>
                <a:solidFill>
                  <a:schemeClr val="bg1"/>
                </a:solidFill>
              </a:rPr>
              <a:t>APP</a:t>
            </a:r>
          </a:p>
        </p:txBody>
      </p:sp>
      <p:sp>
        <p:nvSpPr>
          <p:cNvPr id="98309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16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28775"/>
            <a:ext cx="8785225" cy="5040313"/>
          </a:xfrm>
          <a:gradFill rotWithShape="1">
            <a:gsLst>
              <a:gs pos="0">
                <a:schemeClr val="accent2">
                  <a:alpha val="53999"/>
                </a:schemeClr>
              </a:gs>
              <a:gs pos="100000">
                <a:schemeClr val="accent2">
                  <a:gamma/>
                  <a:shade val="46275"/>
                  <a:invGamma/>
                  <a:alpha val="50000"/>
                </a:schemeClr>
              </a:gs>
            </a:gsLst>
            <a:lin ang="5400000" scaled="1"/>
          </a:gradFill>
        </p:spPr>
        <p:txBody>
          <a:bodyPr>
            <a:normAutofit lnSpcReduction="10000"/>
          </a:bodyPr>
          <a:lstStyle/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>
                <a:solidFill>
                  <a:schemeClr val="bg1"/>
                </a:solidFill>
              </a:rPr>
              <a:t>	</a:t>
            </a:r>
            <a:r>
              <a:rPr lang="pt-BR" sz="2000" dirty="0">
                <a:solidFill>
                  <a:schemeClr val="bg1"/>
                </a:solidFill>
                <a:hlinkClick r:id="rId3"/>
              </a:rPr>
              <a:t>Art. 4</a:t>
            </a:r>
            <a:r>
              <a:rPr lang="en-US" sz="2000" dirty="0">
                <a:solidFill>
                  <a:schemeClr val="bg1"/>
                </a:solidFill>
                <a:hlinkClick r:id="rId3"/>
              </a:rPr>
              <a:t>°</a:t>
            </a:r>
            <a:r>
              <a:rPr lang="pt-BR" sz="2000" dirty="0">
                <a:solidFill>
                  <a:schemeClr val="bg1"/>
                </a:solidFill>
              </a:rPr>
              <a:t>  A supressão de vegetação em área de preservação permanente somente poderá ser autorizada em caso de </a:t>
            </a:r>
            <a:r>
              <a:rPr lang="pt-BR" sz="2000" u="sng" dirty="0">
                <a:solidFill>
                  <a:schemeClr val="bg1"/>
                </a:solidFill>
              </a:rPr>
              <a:t>utilidade pública ou de interesse social</a:t>
            </a:r>
            <a:r>
              <a:rPr lang="pt-BR" sz="2000" dirty="0">
                <a:solidFill>
                  <a:schemeClr val="bg1"/>
                </a:solidFill>
              </a:rPr>
              <a:t>, devidamente caracterizados e motivados em procedimento administrativo próprio, </a:t>
            </a:r>
            <a:r>
              <a:rPr lang="pt-BR" sz="2000" u="sng" dirty="0">
                <a:solidFill>
                  <a:schemeClr val="bg1"/>
                </a:solidFill>
              </a:rPr>
              <a:t>quando inexistir alternativa técnica e </a:t>
            </a:r>
            <a:r>
              <a:rPr lang="pt-BR" sz="2000" u="sng" dirty="0" err="1">
                <a:solidFill>
                  <a:schemeClr val="bg1"/>
                </a:solidFill>
              </a:rPr>
              <a:t>locacional</a:t>
            </a:r>
            <a:r>
              <a:rPr lang="pt-BR" sz="2000" u="sng" dirty="0">
                <a:solidFill>
                  <a:schemeClr val="bg1"/>
                </a:solidFill>
              </a:rPr>
              <a:t> ao empreendimento proposto</a:t>
            </a:r>
            <a:r>
              <a:rPr lang="pt-BR" sz="2000" dirty="0">
                <a:solidFill>
                  <a:schemeClr val="bg1"/>
                </a:solidFill>
              </a:rPr>
              <a:t>.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000" dirty="0">
              <a:solidFill>
                <a:schemeClr val="bg1"/>
              </a:solidFill>
            </a:endParaRP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>
                <a:solidFill>
                  <a:schemeClr val="bg1"/>
                </a:solidFill>
              </a:rPr>
              <a:t>	§ 1</a:t>
            </a:r>
            <a:r>
              <a:rPr lang="en-US" sz="2000" dirty="0">
                <a:solidFill>
                  <a:schemeClr val="bg1"/>
                </a:solidFill>
              </a:rPr>
              <a:t>°</a:t>
            </a:r>
            <a:r>
              <a:rPr lang="pt-BR" sz="2000" dirty="0">
                <a:solidFill>
                  <a:schemeClr val="bg1"/>
                </a:solidFill>
              </a:rPr>
              <a:t>  A supressão de que trata o </a:t>
            </a:r>
            <a:r>
              <a:rPr lang="pt-BR" sz="2000" b="1" dirty="0">
                <a:solidFill>
                  <a:schemeClr val="bg1"/>
                </a:solidFill>
              </a:rPr>
              <a:t>caput</a:t>
            </a:r>
            <a:r>
              <a:rPr lang="pt-BR" sz="2000" dirty="0">
                <a:solidFill>
                  <a:schemeClr val="bg1"/>
                </a:solidFill>
              </a:rPr>
              <a:t> deste artigo dependerá de autorização do órgão ambiental estadual competente, com anuência prévia, quando couber, do órgão federal ou municipal de meio ambiente, ressalvado o disposto no § 2</a:t>
            </a:r>
            <a:r>
              <a:rPr lang="pt-BR" sz="2000" u="sng" dirty="0">
                <a:solidFill>
                  <a:schemeClr val="bg1"/>
                </a:solidFill>
              </a:rPr>
              <a:t>o</a:t>
            </a:r>
            <a:r>
              <a:rPr lang="pt-BR" sz="2000" dirty="0">
                <a:solidFill>
                  <a:schemeClr val="bg1"/>
                </a:solidFill>
              </a:rPr>
              <a:t> deste artigo.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000" dirty="0">
              <a:solidFill>
                <a:schemeClr val="bg1"/>
              </a:solidFill>
            </a:endParaRP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>
                <a:solidFill>
                  <a:schemeClr val="bg1"/>
                </a:solidFill>
              </a:rPr>
              <a:t>	§ 2</a:t>
            </a:r>
            <a:r>
              <a:rPr lang="en-US" sz="2000" dirty="0">
                <a:solidFill>
                  <a:schemeClr val="bg1"/>
                </a:solidFill>
              </a:rPr>
              <a:t>°</a:t>
            </a:r>
            <a:r>
              <a:rPr lang="pt-BR" sz="2000" dirty="0">
                <a:solidFill>
                  <a:schemeClr val="bg1"/>
                </a:solidFill>
              </a:rPr>
              <a:t>  A supressão de vegetação em área de preservação permanente situada em área urbana, dependerá de autorização do órgão ambiental competente, desde que o município possua conselho de meio ambiente com caráter deliberativo e plano diretor, mediante anuência prévia do órgão ambiental estadual competente fundamentada em parecer técnico.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000" dirty="0">
              <a:solidFill>
                <a:schemeClr val="bg1"/>
              </a:solidFill>
            </a:endParaRPr>
          </a:p>
          <a:p>
            <a:pPr marL="365760" indent="-256032" algn="r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>
                <a:solidFill>
                  <a:schemeClr val="bg1"/>
                </a:solidFill>
              </a:rPr>
              <a:t>(Código Florestal)</a:t>
            </a: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000" dirty="0"/>
          </a:p>
        </p:txBody>
      </p:sp>
      <p:sp>
        <p:nvSpPr>
          <p:cNvPr id="316420" name="Rectangle 4"/>
          <p:cNvSpPr>
            <a:spLocks noGrp="1" noChangeArrowheads="1"/>
          </p:cNvSpPr>
          <p:nvPr>
            <p:ph type="title"/>
          </p:nvPr>
        </p:nvSpPr>
        <p:spPr>
          <a:solidFill>
            <a:schemeClr val="accent2">
              <a:alpha val="53999"/>
            </a:schemeClr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>
                <a:solidFill>
                  <a:schemeClr val="bg1"/>
                </a:solidFill>
              </a:rPr>
              <a:t>SUPRESÃO DE APP</a:t>
            </a:r>
          </a:p>
        </p:txBody>
      </p:sp>
      <p:sp>
        <p:nvSpPr>
          <p:cNvPr id="99333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44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7204" name="Picture 4" descr="foto_cap_12_0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61175"/>
          </a:xfrm>
        </p:spPr>
      </p:pic>
      <p:graphicFrame>
        <p:nvGraphicFramePr>
          <p:cNvPr id="7170" name="Organization Chart 2"/>
          <p:cNvGraphicFramePr>
            <a:graphicFrameLocks/>
          </p:cNvGraphicFramePr>
          <p:nvPr>
            <p:ph sz="half" idx="2"/>
          </p:nvPr>
        </p:nvGraphicFramePr>
        <p:xfrm>
          <a:off x="250825" y="0"/>
          <a:ext cx="8770938" cy="6858000"/>
        </p:xfrm>
        <a:graphic>
          <a:graphicData uri="http://schemas.openxmlformats.org/drawingml/2006/compatibility">
            <com:legacyDrawing xmlns:com="http://schemas.openxmlformats.org/drawingml/2006/compatibility" spid="_x0000_s7170"/>
          </a:graphicData>
        </a:graphic>
      </p:graphicFrame>
      <p:sp>
        <p:nvSpPr>
          <p:cNvPr id="7205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5" name="Espaço Reservado para Rodapé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79" name="Espaço Reservado para Conteúdo 4" descr="fig 0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0" name="Rectangle 4"/>
          <p:cNvSpPr>
            <a:spLocks noChangeArrowheads="1"/>
          </p:cNvSpPr>
          <p:nvPr/>
        </p:nvSpPr>
        <p:spPr bwMode="auto">
          <a:xfrm>
            <a:off x="2540000" y="3170238"/>
            <a:ext cx="406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800" b="1">
                <a:solidFill>
                  <a:schemeClr val="bg1"/>
                </a:solidFill>
              </a:rPr>
              <a:t>Ao redor de Nascentes</a:t>
            </a:r>
          </a:p>
        </p:txBody>
      </p:sp>
      <p:sp>
        <p:nvSpPr>
          <p:cNvPr id="10138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2403" name="Espaço Reservado para Conteúdo 3" descr="fig 01 30m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4763"/>
          <a:ext cx="9144000" cy="6858000"/>
        </p:xfrm>
        <a:graphic>
          <a:graphicData uri="http://schemas.openxmlformats.org/presentationml/2006/ole">
            <p:oleObj spid="_x0000_s2050" name="Slide" r:id="rId3" imgW="4572000" imgH="3429000" progId="PowerPoint.Slide.8">
              <p:embed/>
            </p:oleObj>
          </a:graphicData>
        </a:graphic>
      </p:graphicFrame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179388" y="1341438"/>
            <a:ext cx="8713787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pt-BR"/>
              <a:t> </a:t>
            </a:r>
            <a:r>
              <a:rPr lang="pt-BR" sz="4000">
                <a:solidFill>
                  <a:schemeClr val="bg1"/>
                </a:solidFill>
              </a:rPr>
              <a:t>“... desenvolvimento sustentável é aquele que atende as necessidades do presente sem comprometer as possibilidades das gerações futuras atenderem às suas próprias necessidades”.</a:t>
            </a:r>
          </a:p>
          <a:p>
            <a:pPr algn="just">
              <a:spcBef>
                <a:spcPct val="50000"/>
              </a:spcBef>
            </a:pPr>
            <a:r>
              <a:rPr lang="pt-BR" sz="2400">
                <a:solidFill>
                  <a:schemeClr val="bg1"/>
                </a:solidFill>
              </a:rPr>
              <a:t>(Nosso futuro comum – Comissão Mundial de Meio Ambiente e Desenvolvimento da ONU - CMMAD, 1983 a 1987).</a:t>
            </a:r>
          </a:p>
        </p:txBody>
      </p:sp>
      <p:sp>
        <p:nvSpPr>
          <p:cNvPr id="205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7" name="Espaço Reservado para Conteúdo 3" descr="fig 02 50m.jpg"/>
          <p:cNvPicPr>
            <a:picLocks noGrp="1" noChangeAspect="1"/>
          </p:cNvPicPr>
          <p:nvPr>
            <p:ph idx="4294967295"/>
          </p:nvPr>
        </p:nvPicPr>
        <p:blipFill>
          <a:blip r:embed="rId3">
            <a:lum contrast="16000"/>
          </a:blip>
          <a:srcRect/>
          <a:stretch>
            <a:fillRect/>
          </a:stretch>
        </p:blipFill>
        <p:spPr>
          <a:xfrm>
            <a:off x="0" y="3141663"/>
            <a:ext cx="9144000" cy="3716337"/>
          </a:xfrm>
        </p:spPr>
      </p:pic>
      <p:sp>
        <p:nvSpPr>
          <p:cNvPr id="103428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511401339_3970c5046c_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1" name="Espaço Reservado para Conteúdo 3" descr="fig 01 100m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41663"/>
            <a:ext cx="9144000" cy="371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RiodeJaneir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23975"/>
            <a:ext cx="9144000" cy="548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5" name="Espaço Reservado para Conteúdo 3" descr="fig 01 200m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05263"/>
            <a:ext cx="9144000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10649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6500" name="Espaço Reservado para Conteúdo 3" descr="fig 01 500m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4211638" y="2060575"/>
            <a:ext cx="4932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pt-BR">
                <a:latin typeface="Lucida Sans Unicode" pitchFamily="34" charset="0"/>
              </a:rPr>
              <a:t>Art. 3</a:t>
            </a:r>
            <a:r>
              <a:rPr lang="en-US">
                <a:latin typeface="Lucida Sans Unicode" pitchFamily="34" charset="0"/>
              </a:rPr>
              <a:t>°, III, a, da </a:t>
            </a:r>
            <a:r>
              <a:rPr lang="pt-BR">
                <a:latin typeface="Lucida Sans Unicode" pitchFamily="34" charset="0"/>
              </a:rPr>
              <a:t>Resolução 303/02 CONAMA</a:t>
            </a:r>
          </a:p>
        </p:txBody>
      </p:sp>
      <p:sp>
        <p:nvSpPr>
          <p:cNvPr id="10752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7" name="Espaço Reservado para Conteúdo 3" descr="fig 0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8" name="Oval 4"/>
          <p:cNvSpPr>
            <a:spLocks noChangeArrowheads="1"/>
          </p:cNvSpPr>
          <p:nvPr/>
        </p:nvSpPr>
        <p:spPr bwMode="auto">
          <a:xfrm>
            <a:off x="3348038" y="3716338"/>
            <a:ext cx="3671887" cy="15113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BR">
              <a:latin typeface="Lucida Sans Unicode" pitchFamily="34" charset="0"/>
            </a:endParaRPr>
          </a:p>
        </p:txBody>
      </p:sp>
      <p:sp>
        <p:nvSpPr>
          <p:cNvPr id="303109" name="Rectangle 5"/>
          <p:cNvSpPr>
            <a:spLocks noChangeArrowheads="1"/>
          </p:cNvSpPr>
          <p:nvPr/>
        </p:nvSpPr>
        <p:spPr bwMode="auto">
          <a:xfrm>
            <a:off x="250825" y="6092825"/>
            <a:ext cx="8599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>
                <a:effectLst>
                  <a:outerShdw blurRad="38100" dist="38100" dir="2700000" algn="tl">
                    <a:srgbClr val="000000"/>
                  </a:outerShdw>
                </a:effectLst>
              </a:rPr>
              <a:t>METRAGEM MÍNIMA DE 100 METROS EM ZONAS RURAIS</a:t>
            </a:r>
          </a:p>
        </p:txBody>
      </p:sp>
      <p:sp>
        <p:nvSpPr>
          <p:cNvPr id="108550" name="Text Box 6"/>
          <p:cNvSpPr txBox="1">
            <a:spLocks noChangeArrowheads="1"/>
          </p:cNvSpPr>
          <p:nvPr/>
        </p:nvSpPr>
        <p:spPr bwMode="auto">
          <a:xfrm>
            <a:off x="4211638" y="3573463"/>
            <a:ext cx="4932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pt-BR">
                <a:latin typeface="Lucida Sans Unicode" pitchFamily="34" charset="0"/>
              </a:rPr>
              <a:t>Art. 3</a:t>
            </a:r>
            <a:r>
              <a:rPr lang="en-US">
                <a:latin typeface="Lucida Sans Unicode" pitchFamily="34" charset="0"/>
              </a:rPr>
              <a:t>°, III, b, da </a:t>
            </a:r>
            <a:r>
              <a:rPr lang="pt-BR">
                <a:latin typeface="Lucida Sans Unicode" pitchFamily="34" charset="0"/>
              </a:rPr>
              <a:t>Resolução 303/02 CONAMA</a:t>
            </a:r>
          </a:p>
        </p:txBody>
      </p:sp>
      <p:sp>
        <p:nvSpPr>
          <p:cNvPr id="108551" name="Espaço Reservado para Rodapé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Brej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5939" name="Título 1"/>
          <p:cNvSpPr>
            <a:spLocks noGrp="1"/>
          </p:cNvSpPr>
          <p:nvPr>
            <p:ph type="title" idx="4294967295"/>
          </p:nvPr>
        </p:nvSpPr>
        <p:spPr>
          <a:xfrm>
            <a:off x="428625" y="28575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z="3200">
                <a:solidFill>
                  <a:schemeClr val="bg1"/>
                </a:solidFill>
              </a:rPr>
              <a:t>ESPAÇOS BREJOSOS</a:t>
            </a:r>
          </a:p>
        </p:txBody>
      </p:sp>
      <p:pic>
        <p:nvPicPr>
          <p:cNvPr id="109572" name="Espaço Reservado para Conteúdo 4" descr="fig 09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357563"/>
            <a:ext cx="9144000" cy="3500437"/>
          </a:xfrm>
        </p:spPr>
      </p:pic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4211638" y="2997200"/>
            <a:ext cx="4932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pt-BR">
                <a:latin typeface="Lucida Sans Unicode" pitchFamily="34" charset="0"/>
              </a:rPr>
              <a:t>Art. 3</a:t>
            </a:r>
            <a:r>
              <a:rPr lang="en-US">
                <a:latin typeface="Lucida Sans Unicode" pitchFamily="34" charset="0"/>
              </a:rPr>
              <a:t>°, IV, da </a:t>
            </a:r>
            <a:r>
              <a:rPr lang="pt-BR">
                <a:latin typeface="Lucida Sans Unicode" pitchFamily="34" charset="0"/>
              </a:rPr>
              <a:t>Resolução 303/02 CONAMA</a:t>
            </a:r>
          </a:p>
        </p:txBody>
      </p:sp>
      <p:sp>
        <p:nvSpPr>
          <p:cNvPr id="109574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O Morro do Canal visto da Torre do Vigia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63" name="Título 1"/>
          <p:cNvSpPr>
            <a:spLocks noGrp="1"/>
          </p:cNvSpPr>
          <p:nvPr>
            <p:ph type="title" idx="4294967295"/>
          </p:nvPr>
        </p:nvSpPr>
        <p:spPr>
          <a:solidFill>
            <a:schemeClr val="hlink">
              <a:alpha val="49001"/>
            </a:schemeClr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z="2800">
                <a:solidFill>
                  <a:schemeClr val="bg1"/>
                </a:solidFill>
              </a:rPr>
              <a:t>TOPOS DE MORROS E MONTANHAS, CONJUNTO DE CUMES DE MONTANHAS</a:t>
            </a:r>
          </a:p>
        </p:txBody>
      </p:sp>
      <p:pic>
        <p:nvPicPr>
          <p:cNvPr id="110596" name="Espaço Reservado para Conteúdo 3" descr="fig 10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714750"/>
            <a:ext cx="9175750" cy="3143250"/>
          </a:xfrm>
        </p:spPr>
      </p:pic>
      <p:sp>
        <p:nvSpPr>
          <p:cNvPr id="110597" name="CaixaDeTexto 4"/>
          <p:cNvSpPr txBox="1">
            <a:spLocks noChangeArrowheads="1"/>
          </p:cNvSpPr>
          <p:nvPr/>
        </p:nvSpPr>
        <p:spPr bwMode="auto">
          <a:xfrm>
            <a:off x="971550" y="6338888"/>
            <a:ext cx="7858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800">
                <a:solidFill>
                  <a:schemeClr val="bg1"/>
                </a:solidFill>
                <a:latin typeface="Calibri" pitchFamily="34" charset="0"/>
              </a:rPr>
              <a:t>Medidos a partir dos 2/3 da base para cima</a:t>
            </a:r>
          </a:p>
        </p:txBody>
      </p:sp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4211638" y="3357563"/>
            <a:ext cx="4932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pt-BR">
                <a:latin typeface="Lucida Sans Unicode" pitchFamily="34" charset="0"/>
              </a:rPr>
              <a:t>Art. 3</a:t>
            </a:r>
            <a:r>
              <a:rPr lang="en-US">
                <a:latin typeface="Lucida Sans Unicode" pitchFamily="34" charset="0"/>
              </a:rPr>
              <a:t>°, VI, da </a:t>
            </a:r>
            <a:r>
              <a:rPr lang="pt-BR">
                <a:latin typeface="Lucida Sans Unicode" pitchFamily="34" charset="0"/>
              </a:rPr>
              <a:t>Resolução 303/02 CONAMA</a:t>
            </a:r>
          </a:p>
        </p:txBody>
      </p:sp>
      <p:sp>
        <p:nvSpPr>
          <p:cNvPr id="110599" name="Espaço Reservado para Rodapé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A Torre do Vigia vista da encosta do Morro do Canal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92175"/>
            <a:ext cx="9144000" cy="560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987" name="Título 1"/>
          <p:cNvSpPr>
            <a:spLocks noGrp="1"/>
          </p:cNvSpPr>
          <p:nvPr>
            <p:ph type="title" idx="4294967295"/>
          </p:nvPr>
        </p:nvSpPr>
        <p:spPr>
          <a:xfrm>
            <a:off x="539750" y="-242888"/>
            <a:ext cx="8229600" cy="1143001"/>
          </a:xfrm>
          <a:solidFill>
            <a:schemeClr val="hlink">
              <a:alpha val="44000"/>
            </a:schemeClr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z="2800">
                <a:solidFill>
                  <a:schemeClr val="bg1"/>
                </a:solidFill>
              </a:rPr>
              <a:t>ENCOSTAS DE MORRO</a:t>
            </a:r>
          </a:p>
        </p:txBody>
      </p:sp>
      <p:pic>
        <p:nvPicPr>
          <p:cNvPr id="111620" name="Espaço Reservado para Conteúdo 3" descr="fig 11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789363"/>
            <a:ext cx="9144000" cy="3068637"/>
          </a:xfrm>
        </p:spPr>
      </p:pic>
      <p:sp>
        <p:nvSpPr>
          <p:cNvPr id="111621" name="CaixaDeTexto 4"/>
          <p:cNvSpPr txBox="1">
            <a:spLocks noChangeArrowheads="1"/>
          </p:cNvSpPr>
          <p:nvPr/>
        </p:nvSpPr>
        <p:spPr bwMode="auto">
          <a:xfrm>
            <a:off x="539750" y="6338888"/>
            <a:ext cx="8001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800">
                <a:solidFill>
                  <a:schemeClr val="bg1"/>
                </a:solidFill>
                <a:latin typeface="Calibri" pitchFamily="34" charset="0"/>
              </a:rPr>
              <a:t>Medidos desde a linha maior da declividade</a:t>
            </a:r>
          </a:p>
        </p:txBody>
      </p:sp>
      <p:sp>
        <p:nvSpPr>
          <p:cNvPr id="11162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2006-01-20%2018-18-39%20-%20Serra%20do%20Breu%20-%20Travessia%20Lapinha%20-%20Tabuleiro%20-%20Serra%20do%20Cipo%20-%20M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50950"/>
            <a:ext cx="91440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9011" name="Título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z="2800">
                <a:solidFill>
                  <a:schemeClr val="bg1"/>
                </a:solidFill>
              </a:rPr>
              <a:t>ESCARPAS, BORDAS DE TABULEIROS E CHAPADAS</a:t>
            </a:r>
          </a:p>
        </p:txBody>
      </p:sp>
      <p:pic>
        <p:nvPicPr>
          <p:cNvPr id="112644" name="Espaço Reservado para Conteúdo 3" descr="fig 12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571875"/>
            <a:ext cx="9144000" cy="3286125"/>
          </a:xfrm>
        </p:spPr>
      </p:pic>
      <p:sp>
        <p:nvSpPr>
          <p:cNvPr id="112645" name="CaixaDeTexto 4"/>
          <p:cNvSpPr txBox="1">
            <a:spLocks noChangeArrowheads="1"/>
          </p:cNvSpPr>
          <p:nvPr/>
        </p:nvSpPr>
        <p:spPr bwMode="auto">
          <a:xfrm>
            <a:off x="0" y="5911850"/>
            <a:ext cx="9144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800">
                <a:solidFill>
                  <a:schemeClr val="bg1"/>
                </a:solidFill>
                <a:latin typeface="Calibri" pitchFamily="34" charset="0"/>
              </a:rPr>
              <a:t>100 metros contados em linha horizontal a partir da ruptura da formação geológica</a:t>
            </a:r>
          </a:p>
        </p:txBody>
      </p:sp>
      <p:sp>
        <p:nvSpPr>
          <p:cNvPr id="112646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so">
  <a:themeElements>
    <a:clrScheme name="Concurso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so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so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urso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urso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urso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urso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1581</TotalTime>
  <Words>4257</Words>
  <Application>Microsoft Office PowerPoint</Application>
  <PresentationFormat>Apresentação na tela (4:3)</PresentationFormat>
  <Paragraphs>912</Paragraphs>
  <Slides>123</Slides>
  <Notes>1</Notes>
  <HiddenSlides>0</HiddenSlides>
  <MMClips>0</MMClips>
  <ScaleCrop>false</ScaleCrop>
  <HeadingPairs>
    <vt:vector size="8" baseType="variant">
      <vt:variant>
        <vt:lpstr>Fontes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de slides</vt:lpstr>
      </vt:variant>
      <vt:variant>
        <vt:i4>123</vt:i4>
      </vt:variant>
    </vt:vector>
  </HeadingPairs>
  <TitlesOfParts>
    <vt:vector size="136" baseType="lpstr">
      <vt:lpstr>Lucida Sans Unicode</vt:lpstr>
      <vt:lpstr>Arial</vt:lpstr>
      <vt:lpstr>Wingdings 3</vt:lpstr>
      <vt:lpstr>Verdana</vt:lpstr>
      <vt:lpstr>Wingdings 2</vt:lpstr>
      <vt:lpstr>Calibri</vt:lpstr>
      <vt:lpstr>Wingdings</vt:lpstr>
      <vt:lpstr>Symbol</vt:lpstr>
      <vt:lpstr>Garamond</vt:lpstr>
      <vt:lpstr>Webdings</vt:lpstr>
      <vt:lpstr>Times New Roman</vt:lpstr>
      <vt:lpstr>Concurso</vt:lpstr>
      <vt:lpstr>Slide</vt:lpstr>
      <vt:lpstr>MBA – GESTÃO EM AUDITORIA, PERICIA E LICENCIAMENTO AMBIENTAL</vt:lpstr>
      <vt:lpstr>Slide 2</vt:lpstr>
      <vt:lpstr>CONTEXTUALIZAÇÃO Brasil = 6 Biomas</vt:lpstr>
      <vt:lpstr>PATRIMÔNIO NACIONAL</vt:lpstr>
      <vt:lpstr>AMAZÔNIA LEGAL BRASILEIRA 9 ESTADOS</vt:lpstr>
      <vt:lpstr>Slide 6</vt:lpstr>
      <vt:lpstr>GÊNESE DO DESENVOLVIMENTO SUSTENTÁVEL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GESTÃO AMBIENTAL</vt:lpstr>
      <vt:lpstr>A GESTÃO AMBIENTAL INTEGRA:</vt:lpstr>
      <vt:lpstr>A GESTÃO AMBIENTAL INTEGRA:</vt:lpstr>
      <vt:lpstr>POLÍTICA AMBIENTAL</vt:lpstr>
      <vt:lpstr>PRESERVAÇÃO X CONSERVAÇÃO</vt:lpstr>
      <vt:lpstr>PLANEJAMENTO AMBIENTAL</vt:lpstr>
      <vt:lpstr>GERENCIAMENTO AMBIENTAL</vt:lpstr>
      <vt:lpstr>ATIVIDADE</vt:lpstr>
      <vt:lpstr>INSTRUMENTOS DA POLÍTICA AMBIENTAL:</vt:lpstr>
      <vt:lpstr>INSTRUMENTOS DE MERCADO:</vt:lpstr>
      <vt:lpstr>INSTRUMENTOS DE MERCADO:</vt:lpstr>
      <vt:lpstr>INSTRUMENTOS DE MERCADO:</vt:lpstr>
      <vt:lpstr>ATIVIDADES DE MITIGAÇÃO INCLUÍDAS EM REED</vt:lpstr>
      <vt:lpstr>INSTRUMENTOS DE MERCADO:</vt:lpstr>
      <vt:lpstr>A GESTÃO AMBIENTAL PÚBLICA</vt:lpstr>
      <vt:lpstr>Slide 37</vt:lpstr>
      <vt:lpstr>PADRÕES DE QUALIDADE AMBIENTAL</vt:lpstr>
      <vt:lpstr>PADRÕES DE QUALIDADE AMBIENTAL</vt:lpstr>
      <vt:lpstr>ZONEAMENTO AMBIENTAL</vt:lpstr>
      <vt:lpstr>ZONEAMENTO AMBIENTAL</vt:lpstr>
      <vt:lpstr>SISNAMA</vt:lpstr>
      <vt:lpstr>Slide 43</vt:lpstr>
      <vt:lpstr>PRINCIPAIS FUNÇÕES SISNAMA:</vt:lpstr>
      <vt:lpstr>“PODER DE POLICIA AMBIENTAL”</vt:lpstr>
      <vt:lpstr>CONCEITO DE PODER DE POLICIA</vt:lpstr>
      <vt:lpstr>LICENCIAMENTO AMBIENTAL</vt:lpstr>
      <vt:lpstr>QUANDO É NECESSÁRIO?</vt:lpstr>
      <vt:lpstr>ETAPAS DO LICENCIAMENTO</vt:lpstr>
      <vt:lpstr>COMPETÊNCIA PARA O LICENCIAMENTO</vt:lpstr>
      <vt:lpstr>Slide 51</vt:lpstr>
      <vt:lpstr>PRINCÍPIO DA SUBSIDIARIEDADE</vt:lpstr>
      <vt:lpstr>COMPETÊNCIAS COMUNS &amp; CONCORRENTES</vt:lpstr>
      <vt:lpstr>INCONSTITUCIONALIDADE?</vt:lpstr>
      <vt:lpstr>GESTÃO FLORESTAL</vt:lpstr>
      <vt:lpstr>Slide 56</vt:lpstr>
      <vt:lpstr>ESPAÇOS TERRITORIAIS ESPECIALMENTE PROTEGIDOS </vt:lpstr>
      <vt:lpstr>ESPAÇOS TERRITORIAIS ESPECIALMENTE PROTEGIDOS: </vt:lpstr>
      <vt:lpstr>UNIDADES DE CONSERVAÇÃO</vt:lpstr>
      <vt:lpstr>CARACTERÍSTICAS DAS UC:</vt:lpstr>
      <vt:lpstr>Slide 61</vt:lpstr>
      <vt:lpstr>Slide 62</vt:lpstr>
      <vt:lpstr>UNIDADES DE PROTEÇÃO INTEGRAL</vt:lpstr>
      <vt:lpstr>UNIDADES DE PROTEÇÃO INTEGRAL</vt:lpstr>
      <vt:lpstr>UNIDADES DE PROTEÇÃO INTEGRAL</vt:lpstr>
      <vt:lpstr>UNIDADES DE PROTEÇÃO INTEGRAL</vt:lpstr>
      <vt:lpstr>UNIDADES DE PROTEÇÃO INTEGRAL</vt:lpstr>
      <vt:lpstr>UNIDADES DE USO SUSTENTÁVEL</vt:lpstr>
      <vt:lpstr>UNIDADES DE USO SUSTENTÁVEL</vt:lpstr>
      <vt:lpstr>UNIDADES DE USO SUSTENTÁVEL</vt:lpstr>
      <vt:lpstr>UNIDADES DE USO SUSTENTÁVEL</vt:lpstr>
      <vt:lpstr>UNIDADES DE USO SUSTENTÁVEL</vt:lpstr>
      <vt:lpstr>UNIDADES DE USO SUSTENTÁVEL</vt:lpstr>
      <vt:lpstr>UNIDADES DE USO SUSTENTÁVEL</vt:lpstr>
      <vt:lpstr>Slide 75</vt:lpstr>
      <vt:lpstr>O CÓDIGO FLORESTAL</vt:lpstr>
      <vt:lpstr>Slide 77</vt:lpstr>
      <vt:lpstr>Slide 78</vt:lpstr>
      <vt:lpstr>Slide 79</vt:lpstr>
      <vt:lpstr>Slide 80</vt:lpstr>
      <vt:lpstr>PRINCIPAIS CONSEQUÊNCIAS TRAZIDAS PELA MUDANÇAS DO CÓDIGO FLORESTAL</vt:lpstr>
      <vt:lpstr>Slide 82</vt:lpstr>
      <vt:lpstr>Slide 83</vt:lpstr>
      <vt:lpstr>APP</vt:lpstr>
      <vt:lpstr>SUPRESÃO DE APP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ESPAÇOS BREJOSOS</vt:lpstr>
      <vt:lpstr>TOPOS DE MORROS E MONTANHAS, CONJUNTO DE CUMES DE MONTANHAS</vt:lpstr>
      <vt:lpstr>ENCOSTAS DE MORRO</vt:lpstr>
      <vt:lpstr>ESCARPAS, BORDAS DE TABULEIROS E CHAPADAS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RESERVA LEGAL DESAPROPRIAÇÃO INDIRETA?</vt:lpstr>
      <vt:lpstr>Slide 108</vt:lpstr>
      <vt:lpstr>INSTRUMENTOS DE GESTÃO AMBIENTAL</vt:lpstr>
      <vt:lpstr>Slide 110</vt:lpstr>
      <vt:lpstr>Slide 111</vt:lpstr>
      <vt:lpstr>Slide 112</vt:lpstr>
      <vt:lpstr>Slide 113</vt:lpstr>
      <vt:lpstr>Slide 114</vt:lpstr>
      <vt:lpstr>Slide 115</vt:lpstr>
      <vt:lpstr>PROFESSOR: João Paulo Rocha de Miranda CONTATOS: E-mail: jpr.miranda@gmail.com BLOG: http://professormiranda.blogspot.com/ Skype: jpr.miranda</vt:lpstr>
      <vt:lpstr>MBA – GESTÃO EM AUDITORIA, PERICIA E LICENCIAMENTO AMBIENTAL</vt:lpstr>
      <vt:lpstr>CONTEÚDO PROGRAMÁTICO</vt:lpstr>
      <vt:lpstr>CONTEÚDO PROGRAMÁTICO</vt:lpstr>
      <vt:lpstr>CONTEÚDO PROGRAMÁTICO</vt:lpstr>
      <vt:lpstr>CONTEÚDO PROGRAMÁTICO</vt:lpstr>
      <vt:lpstr>BIBLIOGRAFIA BÁSICA</vt:lpstr>
      <vt:lpstr>BIBLIOGRAFIA BÁSICA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ASPECTOS CONCEITUAIS DO DIREITO TRIBUTÁRIO</dc:title>
  <dc:creator>Empresa</dc:creator>
  <cp:lastModifiedBy>Empresa</cp:lastModifiedBy>
  <cp:revision>202</cp:revision>
  <dcterms:created xsi:type="dcterms:W3CDTF">2011-02-08T02:22:21Z</dcterms:created>
  <dcterms:modified xsi:type="dcterms:W3CDTF">2011-02-24T20:49:04Z</dcterms:modified>
</cp:coreProperties>
</file>