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87" r:id="rId4"/>
    <p:sldId id="273" r:id="rId5"/>
    <p:sldId id="265" r:id="rId6"/>
    <p:sldId id="276" r:id="rId7"/>
    <p:sldId id="281" r:id="rId8"/>
    <p:sldId id="278" r:id="rId9"/>
    <p:sldId id="279" r:id="rId10"/>
    <p:sldId id="277" r:id="rId11"/>
    <p:sldId id="274" r:id="rId12"/>
    <p:sldId id="286" r:id="rId13"/>
    <p:sldId id="269" r:id="rId14"/>
    <p:sldId id="268" r:id="rId15"/>
    <p:sldId id="283" r:id="rId16"/>
    <p:sldId id="267" r:id="rId17"/>
    <p:sldId id="282" r:id="rId18"/>
    <p:sldId id="270" r:id="rId19"/>
    <p:sldId id="261" r:id="rId20"/>
    <p:sldId id="285" r:id="rId21"/>
    <p:sldId id="259" r:id="rId22"/>
    <p:sldId id="280" r:id="rId23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llemlayout 3 - Markering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yst layout 1 - Marker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4660"/>
  </p:normalViewPr>
  <p:slideViewPr>
    <p:cSldViewPr>
      <p:cViewPr>
        <p:scale>
          <a:sx n="94" d="100"/>
          <a:sy n="94" d="100"/>
        </p:scale>
        <p:origin x="-132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n23326\Desktop\Ny%20mappe\Innt&#248;kufordeiling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n23326\Desktop\Ny%20mappe\Innt&#248;kufordeiling%20201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regneark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regnear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Løn úr útlondum (mió.kr.)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'Uttanlands inntøka'!$A$10</c:f>
              <c:strCache>
                <c:ptCount val="1"/>
                <c:pt idx="0">
                  <c:v>Løn úr útlondum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'Uttanlands inntøka'!$B$9:$N$9</c:f>
              <c:numCache>
                <c:formatCode>General</c:formatCode>
                <c:ptCount val="1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</c:numCache>
            </c:numRef>
          </c:cat>
          <c:val>
            <c:numRef>
              <c:f>'Uttanlands inntøka'!$B$10:$N$10</c:f>
              <c:numCache>
                <c:formatCode>General</c:formatCode>
                <c:ptCount val="13"/>
                <c:pt idx="0">
                  <c:v>316</c:v>
                </c:pt>
                <c:pt idx="1">
                  <c:v>339</c:v>
                </c:pt>
                <c:pt idx="2">
                  <c:v>337</c:v>
                </c:pt>
                <c:pt idx="3">
                  <c:v>313</c:v>
                </c:pt>
                <c:pt idx="4">
                  <c:v>299</c:v>
                </c:pt>
                <c:pt idx="5">
                  <c:v>341</c:v>
                </c:pt>
                <c:pt idx="6">
                  <c:v>295</c:v>
                </c:pt>
                <c:pt idx="7">
                  <c:v>481</c:v>
                </c:pt>
                <c:pt idx="8">
                  <c:v>530</c:v>
                </c:pt>
                <c:pt idx="9">
                  <c:v>594</c:v>
                </c:pt>
                <c:pt idx="10">
                  <c:v>696</c:v>
                </c:pt>
                <c:pt idx="11">
                  <c:v>744</c:v>
                </c:pt>
                <c:pt idx="12">
                  <c:v>823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02752"/>
        <c:axId val="33096064"/>
      </c:lineChart>
      <c:catAx>
        <c:axId val="32602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da-DK"/>
          </a:p>
        </c:txPr>
        <c:crossAx val="33096064"/>
        <c:crosses val="autoZero"/>
        <c:auto val="1"/>
        <c:lblAlgn val="ctr"/>
        <c:lblOffset val="100"/>
        <c:noMultiLvlLbl val="0"/>
      </c:catAx>
      <c:valAx>
        <c:axId val="33096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602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da-D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'Ark2'!$C$16</c:f>
              <c:strCache>
                <c:ptCount val="1"/>
                <c:pt idx="0">
                  <c:v>tal</c:v>
                </c:pt>
              </c:strCache>
            </c:strRef>
          </c:tx>
          <c:invertIfNegative val="0"/>
          <c:dPt>
            <c:idx val="10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'Ark2'!$D$14:$CJ$14</c:f>
              <c:strCache>
                <c:ptCount val="85"/>
                <c:pt idx="0">
                  <c:v>150-160</c:v>
                </c:pt>
                <c:pt idx="1">
                  <c:v>160-170</c:v>
                </c:pt>
                <c:pt idx="2">
                  <c:v>170-180</c:v>
                </c:pt>
                <c:pt idx="3">
                  <c:v>180-190</c:v>
                </c:pt>
                <c:pt idx="4">
                  <c:v>190-200</c:v>
                </c:pt>
                <c:pt idx="5">
                  <c:v>200-210</c:v>
                </c:pt>
                <c:pt idx="6">
                  <c:v>210-220</c:v>
                </c:pt>
                <c:pt idx="7">
                  <c:v>220-230</c:v>
                </c:pt>
                <c:pt idx="8">
                  <c:v>230-240</c:v>
                </c:pt>
                <c:pt idx="9">
                  <c:v>240-250</c:v>
                </c:pt>
                <c:pt idx="10">
                  <c:v>250-260</c:v>
                </c:pt>
                <c:pt idx="11">
                  <c:v>260-270</c:v>
                </c:pt>
                <c:pt idx="12">
                  <c:v>270-280</c:v>
                </c:pt>
                <c:pt idx="13">
                  <c:v>280-290</c:v>
                </c:pt>
                <c:pt idx="14">
                  <c:v>290-300</c:v>
                </c:pt>
                <c:pt idx="15">
                  <c:v>300-310</c:v>
                </c:pt>
                <c:pt idx="16">
                  <c:v>310-320</c:v>
                </c:pt>
                <c:pt idx="17">
                  <c:v>320-330</c:v>
                </c:pt>
                <c:pt idx="18">
                  <c:v>330-340</c:v>
                </c:pt>
                <c:pt idx="19">
                  <c:v>340-350</c:v>
                </c:pt>
                <c:pt idx="20">
                  <c:v>350-360</c:v>
                </c:pt>
                <c:pt idx="21">
                  <c:v>360-370</c:v>
                </c:pt>
                <c:pt idx="22">
                  <c:v>370-380</c:v>
                </c:pt>
                <c:pt idx="23">
                  <c:v>380-390</c:v>
                </c:pt>
                <c:pt idx="24">
                  <c:v>390-400</c:v>
                </c:pt>
                <c:pt idx="25">
                  <c:v>400-410</c:v>
                </c:pt>
                <c:pt idx="26">
                  <c:v>410-420</c:v>
                </c:pt>
                <c:pt idx="27">
                  <c:v>420-430</c:v>
                </c:pt>
                <c:pt idx="28">
                  <c:v>430-440</c:v>
                </c:pt>
                <c:pt idx="29">
                  <c:v>440-450</c:v>
                </c:pt>
                <c:pt idx="30">
                  <c:v>450-460</c:v>
                </c:pt>
                <c:pt idx="31">
                  <c:v>460-470</c:v>
                </c:pt>
                <c:pt idx="32">
                  <c:v>470-480</c:v>
                </c:pt>
                <c:pt idx="33">
                  <c:v>480-490</c:v>
                </c:pt>
                <c:pt idx="34">
                  <c:v>490-500</c:v>
                </c:pt>
                <c:pt idx="35">
                  <c:v>500-510</c:v>
                </c:pt>
                <c:pt idx="36">
                  <c:v>510-520</c:v>
                </c:pt>
                <c:pt idx="37">
                  <c:v>520-530</c:v>
                </c:pt>
                <c:pt idx="38">
                  <c:v>530-540</c:v>
                </c:pt>
                <c:pt idx="39">
                  <c:v>540-550</c:v>
                </c:pt>
                <c:pt idx="40">
                  <c:v>550-560</c:v>
                </c:pt>
                <c:pt idx="41">
                  <c:v>560-570</c:v>
                </c:pt>
                <c:pt idx="42">
                  <c:v>570-580</c:v>
                </c:pt>
                <c:pt idx="43">
                  <c:v>580-590</c:v>
                </c:pt>
                <c:pt idx="44">
                  <c:v>590-600</c:v>
                </c:pt>
                <c:pt idx="45">
                  <c:v>600-610</c:v>
                </c:pt>
                <c:pt idx="46">
                  <c:v>610-620</c:v>
                </c:pt>
                <c:pt idx="47">
                  <c:v>620-630</c:v>
                </c:pt>
                <c:pt idx="48">
                  <c:v>630-640</c:v>
                </c:pt>
                <c:pt idx="49">
                  <c:v>640-650</c:v>
                </c:pt>
                <c:pt idx="50">
                  <c:v>650-660</c:v>
                </c:pt>
                <c:pt idx="51">
                  <c:v>660-670</c:v>
                </c:pt>
                <c:pt idx="52">
                  <c:v>670-680</c:v>
                </c:pt>
                <c:pt idx="53">
                  <c:v>680-690</c:v>
                </c:pt>
                <c:pt idx="54">
                  <c:v>690-700</c:v>
                </c:pt>
                <c:pt idx="55">
                  <c:v>700-710</c:v>
                </c:pt>
                <c:pt idx="56">
                  <c:v>710-720</c:v>
                </c:pt>
                <c:pt idx="57">
                  <c:v>720-730</c:v>
                </c:pt>
                <c:pt idx="58">
                  <c:v>730-740</c:v>
                </c:pt>
                <c:pt idx="59">
                  <c:v>740-750</c:v>
                </c:pt>
                <c:pt idx="60">
                  <c:v>750-760</c:v>
                </c:pt>
                <c:pt idx="61">
                  <c:v>760-770</c:v>
                </c:pt>
                <c:pt idx="62">
                  <c:v>770-780</c:v>
                </c:pt>
                <c:pt idx="63">
                  <c:v>780-790</c:v>
                </c:pt>
                <c:pt idx="64">
                  <c:v>790-800</c:v>
                </c:pt>
                <c:pt idx="65">
                  <c:v>800-810</c:v>
                </c:pt>
                <c:pt idx="66">
                  <c:v>810-820</c:v>
                </c:pt>
                <c:pt idx="67">
                  <c:v>820-830</c:v>
                </c:pt>
                <c:pt idx="68">
                  <c:v>830-840</c:v>
                </c:pt>
                <c:pt idx="69">
                  <c:v>840-850</c:v>
                </c:pt>
                <c:pt idx="70">
                  <c:v>850-860</c:v>
                </c:pt>
                <c:pt idx="71">
                  <c:v>860-870</c:v>
                </c:pt>
                <c:pt idx="72">
                  <c:v>870-880</c:v>
                </c:pt>
                <c:pt idx="73">
                  <c:v>880-890</c:v>
                </c:pt>
                <c:pt idx="74">
                  <c:v>890-900</c:v>
                </c:pt>
                <c:pt idx="75">
                  <c:v>900-910</c:v>
                </c:pt>
                <c:pt idx="76">
                  <c:v>910-920</c:v>
                </c:pt>
                <c:pt idx="77">
                  <c:v>920-930</c:v>
                </c:pt>
                <c:pt idx="78">
                  <c:v>930-940</c:v>
                </c:pt>
                <c:pt idx="79">
                  <c:v>940-950</c:v>
                </c:pt>
                <c:pt idx="80">
                  <c:v>950-960</c:v>
                </c:pt>
                <c:pt idx="81">
                  <c:v>960-970</c:v>
                </c:pt>
                <c:pt idx="82">
                  <c:v>970-980</c:v>
                </c:pt>
                <c:pt idx="83">
                  <c:v>980-990</c:v>
                </c:pt>
                <c:pt idx="84">
                  <c:v>990-1000</c:v>
                </c:pt>
              </c:strCache>
            </c:strRef>
          </c:cat>
          <c:val>
            <c:numRef>
              <c:f>'Ark2'!$D$16:$CJ$16</c:f>
              <c:numCache>
                <c:formatCode>_ * #,##0_ ;_ * \-#,##0_ ;_ * "-"??_ ;_ @_ </c:formatCode>
                <c:ptCount val="85"/>
                <c:pt idx="0">
                  <c:v>751</c:v>
                </c:pt>
                <c:pt idx="1">
                  <c:v>725</c:v>
                </c:pt>
                <c:pt idx="2">
                  <c:v>706</c:v>
                </c:pt>
                <c:pt idx="3">
                  <c:v>902</c:v>
                </c:pt>
                <c:pt idx="4">
                  <c:v>875</c:v>
                </c:pt>
                <c:pt idx="5">
                  <c:v>772</c:v>
                </c:pt>
                <c:pt idx="6">
                  <c:v>827</c:v>
                </c:pt>
                <c:pt idx="7">
                  <c:v>793</c:v>
                </c:pt>
                <c:pt idx="8">
                  <c:v>832</c:v>
                </c:pt>
                <c:pt idx="9">
                  <c:v>835</c:v>
                </c:pt>
                <c:pt idx="10">
                  <c:v>705</c:v>
                </c:pt>
                <c:pt idx="11">
                  <c:v>694</c:v>
                </c:pt>
                <c:pt idx="12">
                  <c:v>686</c:v>
                </c:pt>
                <c:pt idx="13">
                  <c:v>672</c:v>
                </c:pt>
                <c:pt idx="14">
                  <c:v>672</c:v>
                </c:pt>
                <c:pt idx="15">
                  <c:v>690</c:v>
                </c:pt>
                <c:pt idx="16">
                  <c:v>646</c:v>
                </c:pt>
                <c:pt idx="17">
                  <c:v>583</c:v>
                </c:pt>
                <c:pt idx="18">
                  <c:v>508</c:v>
                </c:pt>
                <c:pt idx="19">
                  <c:v>524</c:v>
                </c:pt>
                <c:pt idx="20">
                  <c:v>552</c:v>
                </c:pt>
                <c:pt idx="21">
                  <c:v>496</c:v>
                </c:pt>
                <c:pt idx="22">
                  <c:v>537</c:v>
                </c:pt>
                <c:pt idx="23">
                  <c:v>498</c:v>
                </c:pt>
                <c:pt idx="24">
                  <c:v>435</c:v>
                </c:pt>
                <c:pt idx="25">
                  <c:v>411</c:v>
                </c:pt>
                <c:pt idx="26">
                  <c:v>339</c:v>
                </c:pt>
                <c:pt idx="27">
                  <c:v>317</c:v>
                </c:pt>
                <c:pt idx="28">
                  <c:v>292</c:v>
                </c:pt>
                <c:pt idx="29">
                  <c:v>263</c:v>
                </c:pt>
                <c:pt idx="30">
                  <c:v>300</c:v>
                </c:pt>
                <c:pt idx="31">
                  <c:v>217</c:v>
                </c:pt>
                <c:pt idx="32">
                  <c:v>255</c:v>
                </c:pt>
                <c:pt idx="33">
                  <c:v>227</c:v>
                </c:pt>
                <c:pt idx="34">
                  <c:v>214</c:v>
                </c:pt>
                <c:pt idx="35">
                  <c:v>181</c:v>
                </c:pt>
                <c:pt idx="36">
                  <c:v>150</c:v>
                </c:pt>
                <c:pt idx="37">
                  <c:v>162</c:v>
                </c:pt>
                <c:pt idx="38">
                  <c:v>135</c:v>
                </c:pt>
                <c:pt idx="39">
                  <c:v>128</c:v>
                </c:pt>
                <c:pt idx="40">
                  <c:v>141</c:v>
                </c:pt>
                <c:pt idx="41">
                  <c:v>109</c:v>
                </c:pt>
                <c:pt idx="42">
                  <c:v>93</c:v>
                </c:pt>
                <c:pt idx="43">
                  <c:v>98</c:v>
                </c:pt>
                <c:pt idx="44">
                  <c:v>87</c:v>
                </c:pt>
                <c:pt idx="45">
                  <c:v>79</c:v>
                </c:pt>
                <c:pt idx="46">
                  <c:v>84</c:v>
                </c:pt>
                <c:pt idx="47">
                  <c:v>61</c:v>
                </c:pt>
                <c:pt idx="48">
                  <c:v>59</c:v>
                </c:pt>
                <c:pt idx="49">
                  <c:v>50</c:v>
                </c:pt>
                <c:pt idx="50">
                  <c:v>59</c:v>
                </c:pt>
                <c:pt idx="51">
                  <c:v>53</c:v>
                </c:pt>
                <c:pt idx="52">
                  <c:v>45</c:v>
                </c:pt>
                <c:pt idx="53">
                  <c:v>47</c:v>
                </c:pt>
                <c:pt idx="54">
                  <c:v>34</c:v>
                </c:pt>
                <c:pt idx="55">
                  <c:v>28</c:v>
                </c:pt>
                <c:pt idx="56">
                  <c:v>37</c:v>
                </c:pt>
                <c:pt idx="57">
                  <c:v>33</c:v>
                </c:pt>
                <c:pt idx="58">
                  <c:v>25</c:v>
                </c:pt>
                <c:pt idx="59">
                  <c:v>33</c:v>
                </c:pt>
                <c:pt idx="60">
                  <c:v>26</c:v>
                </c:pt>
                <c:pt idx="61">
                  <c:v>25</c:v>
                </c:pt>
                <c:pt idx="62">
                  <c:v>21</c:v>
                </c:pt>
                <c:pt idx="63">
                  <c:v>19</c:v>
                </c:pt>
                <c:pt idx="64">
                  <c:v>22</c:v>
                </c:pt>
                <c:pt idx="65">
                  <c:v>14</c:v>
                </c:pt>
                <c:pt idx="66">
                  <c:v>21</c:v>
                </c:pt>
                <c:pt idx="67">
                  <c:v>22</c:v>
                </c:pt>
                <c:pt idx="68">
                  <c:v>17</c:v>
                </c:pt>
                <c:pt idx="69">
                  <c:v>13</c:v>
                </c:pt>
                <c:pt idx="70">
                  <c:v>10</c:v>
                </c:pt>
                <c:pt idx="71">
                  <c:v>7</c:v>
                </c:pt>
                <c:pt idx="72">
                  <c:v>15</c:v>
                </c:pt>
                <c:pt idx="73">
                  <c:v>9</c:v>
                </c:pt>
                <c:pt idx="74">
                  <c:v>10</c:v>
                </c:pt>
                <c:pt idx="75">
                  <c:v>6</c:v>
                </c:pt>
                <c:pt idx="76">
                  <c:v>9</c:v>
                </c:pt>
                <c:pt idx="77">
                  <c:v>14</c:v>
                </c:pt>
                <c:pt idx="78">
                  <c:v>9</c:v>
                </c:pt>
                <c:pt idx="79">
                  <c:v>8</c:v>
                </c:pt>
                <c:pt idx="80">
                  <c:v>14</c:v>
                </c:pt>
                <c:pt idx="81">
                  <c:v>8</c:v>
                </c:pt>
                <c:pt idx="82">
                  <c:v>10</c:v>
                </c:pt>
                <c:pt idx="83">
                  <c:v>9</c:v>
                </c:pt>
                <c:pt idx="8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154944"/>
        <c:axId val="33156480"/>
      </c:barChart>
      <c:catAx>
        <c:axId val="331549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da-DK"/>
          </a:p>
        </c:txPr>
        <c:crossAx val="33156480"/>
        <c:crosses val="autoZero"/>
        <c:auto val="1"/>
        <c:lblAlgn val="ctr"/>
        <c:lblOffset val="100"/>
        <c:tickLblSkip val="5"/>
        <c:noMultiLvlLbl val="0"/>
      </c:catAx>
      <c:valAx>
        <c:axId val="33156480"/>
        <c:scaling>
          <c:orientation val="minMax"/>
        </c:scaling>
        <c:delete val="0"/>
        <c:axPos val="l"/>
        <c:majorGridlines/>
        <c:numFmt formatCode="_ * #,##0_ ;_ * \-#,##0_ ;_ * &quot;-&quot;??_ ;_ @_ " sourceLinked="1"/>
        <c:majorTickMark val="none"/>
        <c:minorTickMark val="none"/>
        <c:tickLblPos val="nextTo"/>
        <c:spPr>
          <a:ln w="9525">
            <a:noFill/>
          </a:ln>
        </c:spPr>
        <c:crossAx val="33154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000" dirty="0" err="1"/>
              <a:t>Miðalskattur</a:t>
            </a:r>
            <a:r>
              <a:rPr lang="en-US" sz="2000" dirty="0"/>
              <a:t> </a:t>
            </a:r>
            <a:r>
              <a:rPr lang="en-US" sz="2000" dirty="0" smtClean="0"/>
              <a:t>2003-2011, (2012-lønir í 1000 kr.)</a:t>
            </a:r>
            <a:endParaRPr lang="en-US" sz="2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'Ark4'!$A$7</c:f>
              <c:strCache>
                <c:ptCount val="1"/>
                <c:pt idx="0">
                  <c:v>600</c:v>
                </c:pt>
              </c:strCache>
            </c:strRef>
          </c:tx>
          <c:spPr>
            <a:ln w="44450"/>
          </c:spPr>
          <c:cat>
            <c:numRef>
              <c:f>'Ark4'!$B$5:$J$5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'Ark4'!$B$7:$J$7</c:f>
              <c:numCache>
                <c:formatCode>0%</c:formatCode>
                <c:ptCount val="9"/>
                <c:pt idx="0">
                  <c:v>0.50373047107937718</c:v>
                </c:pt>
                <c:pt idx="1">
                  <c:v>0.50044557270437329</c:v>
                </c:pt>
                <c:pt idx="2">
                  <c:v>0.49377153204390678</c:v>
                </c:pt>
                <c:pt idx="3">
                  <c:v>0.49913116686501474</c:v>
                </c:pt>
                <c:pt idx="4">
                  <c:v>0.49970505028781331</c:v>
                </c:pt>
                <c:pt idx="5">
                  <c:v>0.49239988166767173</c:v>
                </c:pt>
                <c:pt idx="6">
                  <c:v>0.50050701401005748</c:v>
                </c:pt>
                <c:pt idx="7" formatCode="0.0%">
                  <c:v>0.5134560807415014</c:v>
                </c:pt>
                <c:pt idx="8" formatCode="0.0%">
                  <c:v>0.51487999872190993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'Ark4'!$A$9</c:f>
              <c:strCache>
                <c:ptCount val="1"/>
                <c:pt idx="0">
                  <c:v>300</c:v>
                </c:pt>
              </c:strCache>
            </c:strRef>
          </c:tx>
          <c:spPr>
            <a:ln w="47625"/>
          </c:spPr>
          <c:cat>
            <c:numRef>
              <c:f>'Ark4'!$B$5:$J$5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'Ark4'!$B$9:$J$9</c:f>
              <c:numCache>
                <c:formatCode>0%</c:formatCode>
                <c:ptCount val="9"/>
                <c:pt idx="0">
                  <c:v>0.42174665644446863</c:v>
                </c:pt>
                <c:pt idx="1">
                  <c:v>0.4209402854578867</c:v>
                </c:pt>
                <c:pt idx="2">
                  <c:v>0.41293522095055862</c:v>
                </c:pt>
                <c:pt idx="3">
                  <c:v>0.41504268843671444</c:v>
                </c:pt>
                <c:pt idx="4">
                  <c:v>0.41378170647167017</c:v>
                </c:pt>
                <c:pt idx="5">
                  <c:v>0.40058770954797773</c:v>
                </c:pt>
                <c:pt idx="6">
                  <c:v>0.41554435596826234</c:v>
                </c:pt>
                <c:pt idx="7">
                  <c:v>0.4233735818265405</c:v>
                </c:pt>
                <c:pt idx="8">
                  <c:v>0.42511553190213502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'Ark4'!$A$10</c:f>
              <c:strCache>
                <c:ptCount val="1"/>
                <c:pt idx="0">
                  <c:v>200</c:v>
                </c:pt>
              </c:strCache>
            </c:strRef>
          </c:tx>
          <c:spPr>
            <a:ln w="41275"/>
          </c:spPr>
          <c:cat>
            <c:numRef>
              <c:f>'Ark4'!$B$5:$J$5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'Ark4'!$B$10:$J$10</c:f>
              <c:numCache>
                <c:formatCode>0%</c:formatCode>
                <c:ptCount val="9"/>
                <c:pt idx="0">
                  <c:v>0.33985619297741548</c:v>
                </c:pt>
                <c:pt idx="1">
                  <c:v>0.34372057276893414</c:v>
                </c:pt>
                <c:pt idx="2">
                  <c:v>0.3446457695042473</c:v>
                </c:pt>
                <c:pt idx="3">
                  <c:v>0.35416983550265174</c:v>
                </c:pt>
                <c:pt idx="4">
                  <c:v>0.3609775037949246</c:v>
                </c:pt>
                <c:pt idx="5">
                  <c:v>0.36236434236824699</c:v>
                </c:pt>
                <c:pt idx="6">
                  <c:v>0.36671425116350975</c:v>
                </c:pt>
                <c:pt idx="7">
                  <c:v>0.37344328847935221</c:v>
                </c:pt>
                <c:pt idx="8">
                  <c:v>0.37486943521987304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93024"/>
        <c:axId val="34594816"/>
      </c:lineChart>
      <c:catAx>
        <c:axId val="34593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da-DK"/>
          </a:p>
        </c:txPr>
        <c:crossAx val="34594816"/>
        <c:crosses val="autoZero"/>
        <c:auto val="1"/>
        <c:lblAlgn val="ctr"/>
        <c:lblOffset val="100"/>
        <c:noMultiLvlLbl val="0"/>
      </c:catAx>
      <c:valAx>
        <c:axId val="34594816"/>
        <c:scaling>
          <c:orientation val="minMax"/>
          <c:max val="0.55000000000000004"/>
          <c:min val="0.30000000000000004"/>
        </c:scaling>
        <c:delete val="0"/>
        <c:axPos val="l"/>
        <c:majorGridlines/>
        <c:min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34593024"/>
        <c:crosses val="autoZero"/>
        <c:crossBetween val="between"/>
        <c:majorUnit val="5.000000000000001E-2"/>
        <c:minorUnit val="1.0000000000000002E-2"/>
      </c:valAx>
    </c:plotArea>
    <c:legend>
      <c:legendPos val="b"/>
      <c:layout/>
      <c:overlay val="0"/>
      <c:txPr>
        <a:bodyPr/>
        <a:lstStyle/>
        <a:p>
          <a:pPr>
            <a:defRPr sz="2400"/>
          </a:pPr>
          <a:endParaRPr lang="da-DK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da-DK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000" dirty="0" err="1"/>
              <a:t>Marginalskattur</a:t>
            </a:r>
            <a:r>
              <a:rPr lang="en-US" sz="2000" dirty="0"/>
              <a:t> </a:t>
            </a:r>
            <a:r>
              <a:rPr lang="en-US" sz="2000" dirty="0" smtClean="0"/>
              <a:t>2003-2011, (2012-lønir</a:t>
            </a:r>
            <a:r>
              <a:rPr lang="en-US" sz="2000" baseline="0" dirty="0" smtClean="0"/>
              <a:t> í</a:t>
            </a:r>
            <a:r>
              <a:rPr lang="en-US" sz="2000" dirty="0" smtClean="0"/>
              <a:t> 1000 kr.)</a:t>
            </a:r>
            <a:endParaRPr lang="en-US" sz="2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'Ark5'!$A$4</c:f>
              <c:strCache>
                <c:ptCount val="1"/>
                <c:pt idx="0">
                  <c:v>600</c:v>
                </c:pt>
              </c:strCache>
            </c:strRef>
          </c:tx>
          <c:spPr>
            <a:ln w="47625"/>
          </c:spPr>
          <c:cat>
            <c:numRef>
              <c:f>'Ark5'!$B$2:$J$2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'Ark5'!$B$4:$J$4</c:f>
              <c:numCache>
                <c:formatCode>0%</c:formatCode>
                <c:ptCount val="9"/>
                <c:pt idx="0">
                  <c:v>0.58571428571428585</c:v>
                </c:pt>
                <c:pt idx="1">
                  <c:v>0.57995085995085993</c:v>
                </c:pt>
                <c:pt idx="2">
                  <c:v>0.57460784313725499</c:v>
                </c:pt>
                <c:pt idx="3">
                  <c:v>0.58321964529331516</c:v>
                </c:pt>
                <c:pt idx="4">
                  <c:v>0.58562839410395662</c:v>
                </c:pt>
                <c:pt idx="5">
                  <c:v>0.58421205378736574</c:v>
                </c:pt>
                <c:pt idx="6">
                  <c:v>0.58546967205185252</c:v>
                </c:pt>
                <c:pt idx="7">
                  <c:v>0.61090171064076548</c:v>
                </c:pt>
                <c:pt idx="8">
                  <c:v>0.61188405797101453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'Ark5'!$A$6</c:f>
              <c:strCache>
                <c:ptCount val="1"/>
                <c:pt idx="0">
                  <c:v>300</c:v>
                </c:pt>
              </c:strCache>
            </c:strRef>
          </c:tx>
          <c:spPr>
            <a:ln w="47625"/>
          </c:spPr>
          <c:cat>
            <c:numRef>
              <c:f>'Ark5'!$B$2:$J$2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'Ark5'!$B$6:$J$6</c:f>
              <c:numCache>
                <c:formatCode>0%</c:formatCode>
                <c:ptCount val="9"/>
                <c:pt idx="0">
                  <c:v>0.58571428571428585</c:v>
                </c:pt>
                <c:pt idx="1">
                  <c:v>0.57995085995085993</c:v>
                </c:pt>
                <c:pt idx="2">
                  <c:v>0.57460784313725499</c:v>
                </c:pt>
                <c:pt idx="3">
                  <c:v>0.58321964529331516</c:v>
                </c:pt>
                <c:pt idx="4">
                  <c:v>0.58562839410395662</c:v>
                </c:pt>
                <c:pt idx="5">
                  <c:v>0.58421205378736574</c:v>
                </c:pt>
                <c:pt idx="6">
                  <c:v>0.58546967205185252</c:v>
                </c:pt>
                <c:pt idx="7">
                  <c:v>0.59157243645501112</c:v>
                </c:pt>
                <c:pt idx="8">
                  <c:v>0.5925603864734299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'Ark5'!$A$7</c:f>
              <c:strCache>
                <c:ptCount val="1"/>
                <c:pt idx="0">
                  <c:v>200</c:v>
                </c:pt>
              </c:strCache>
            </c:strRef>
          </c:tx>
          <c:spPr>
            <a:ln w="50800"/>
          </c:spPr>
          <c:cat>
            <c:numRef>
              <c:f>'Ark5'!$B$2:$J$2</c:f>
              <c:numCache>
                <c:formatCode>General</c:formatCode>
                <c:ptCount val="9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</c:numCache>
            </c:numRef>
          </c:cat>
          <c:val>
            <c:numRef>
              <c:f>'Ark5'!$B$7:$J$7</c:f>
              <c:numCache>
                <c:formatCode>0%</c:formatCode>
                <c:ptCount val="9"/>
                <c:pt idx="0">
                  <c:v>0.45270935960591135</c:v>
                </c:pt>
                <c:pt idx="1">
                  <c:v>0.45218673218673217</c:v>
                </c:pt>
                <c:pt idx="2">
                  <c:v>0.45205882352941185</c:v>
                </c:pt>
                <c:pt idx="3">
                  <c:v>0.46628337556031962</c:v>
                </c:pt>
                <c:pt idx="4">
                  <c:v>0.46925911559348338</c:v>
                </c:pt>
                <c:pt idx="5">
                  <c:v>0.46812421398858467</c:v>
                </c:pt>
                <c:pt idx="6">
                  <c:v>0.46938183225307145</c:v>
                </c:pt>
                <c:pt idx="7">
                  <c:v>0.47559679134048516</c:v>
                </c:pt>
                <c:pt idx="8">
                  <c:v>0.47661835748792269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711232"/>
        <c:axId val="35713024"/>
      </c:lineChart>
      <c:catAx>
        <c:axId val="3571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da-DK"/>
          </a:p>
        </c:txPr>
        <c:crossAx val="35713024"/>
        <c:crosses val="autoZero"/>
        <c:auto val="1"/>
        <c:lblAlgn val="ctr"/>
        <c:lblOffset val="100"/>
        <c:noMultiLvlLbl val="0"/>
      </c:catAx>
      <c:valAx>
        <c:axId val="35713024"/>
        <c:scaling>
          <c:orientation val="minMax"/>
          <c:max val="0.65000000000000013"/>
          <c:min val="0.45"/>
        </c:scaling>
        <c:delete val="0"/>
        <c:axPos val="l"/>
        <c:majorGridlines/>
        <c:min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2000"/>
            </a:pPr>
            <a:endParaRPr lang="da-DK"/>
          </a:p>
        </c:txPr>
        <c:crossAx val="3571123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/>
          </a:pPr>
          <a:endParaRPr lang="da-DK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6496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9334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596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115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34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64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6855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9215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0297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50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07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43FE1-C9F6-4D27-9E16-ECAF1BCBFA71}" type="datetimeFigureOut">
              <a:rPr lang="da-DK" smtClean="0"/>
              <a:t>26-11-2012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D6DD7-51E0-4017-94BD-E4F32B042C9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948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829761"/>
          </a:xfrm>
        </p:spPr>
        <p:txBody>
          <a:bodyPr/>
          <a:lstStyle/>
          <a:p>
            <a:pPr algn="ctr"/>
            <a:r>
              <a:rPr lang="fo-FO" dirty="0" smtClean="0"/>
              <a:t>Búskaparliga ávirkanin av “Flatskattinum”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o-FO" dirty="0" smtClean="0">
                <a:solidFill>
                  <a:schemeClr val="tx1"/>
                </a:solidFill>
              </a:rPr>
              <a:t>Hans Kári Vang </a:t>
            </a:r>
          </a:p>
          <a:p>
            <a:pPr algn="ctr"/>
            <a:r>
              <a:rPr lang="fo-FO" dirty="0" smtClean="0">
                <a:solidFill>
                  <a:schemeClr val="tx1"/>
                </a:solidFill>
              </a:rPr>
              <a:t>búskaparfrøðingur </a:t>
            </a:r>
          </a:p>
          <a:p>
            <a:pPr algn="ctr"/>
            <a:r>
              <a:rPr lang="fo-FO" dirty="0" smtClean="0">
                <a:solidFill>
                  <a:schemeClr val="tx1"/>
                </a:solidFill>
              </a:rPr>
              <a:t>(cand. polit)</a:t>
            </a:r>
            <a:endParaRPr lang="da-D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5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o-FO" dirty="0" smtClean="0"/>
              <a:t>Stóri spurningurin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o-FO" dirty="0" smtClean="0"/>
              <a:t>Hvat er elasticiteturin?</a:t>
            </a:r>
          </a:p>
          <a:p>
            <a:endParaRPr lang="fo-FO" dirty="0"/>
          </a:p>
          <a:p>
            <a:pPr marL="0" indent="0">
              <a:buNone/>
            </a:pPr>
            <a:r>
              <a:rPr lang="fo-FO" dirty="0" smtClean="0"/>
              <a:t>Vanlig standard í modellum í DK: </a:t>
            </a:r>
          </a:p>
          <a:p>
            <a:r>
              <a:rPr lang="fo-FO" dirty="0" smtClean="0"/>
              <a:t>Elasticitetur í arbeiðsútboð =  0,1 </a:t>
            </a:r>
          </a:p>
          <a:p>
            <a:pPr marL="0" indent="0">
              <a:buNone/>
            </a:pPr>
            <a:r>
              <a:rPr lang="fo-FO" dirty="0" smtClean="0"/>
              <a:t>(Ofta verður eisini brúkt: </a:t>
            </a:r>
            <a:br>
              <a:rPr lang="fo-FO" dirty="0" smtClean="0"/>
            </a:br>
            <a:r>
              <a:rPr lang="fo-FO" dirty="0" smtClean="0"/>
              <a:t>kvinnur = 0,15 og menn = 0,05)</a:t>
            </a:r>
          </a:p>
          <a:p>
            <a:endParaRPr lang="fo-FO" dirty="0"/>
          </a:p>
          <a:p>
            <a:pPr marL="0" indent="0">
              <a:buNone/>
            </a:pPr>
            <a:r>
              <a:rPr lang="fo-FO" dirty="0" smtClean="0"/>
              <a:t>Hevur við sær, at sjálvfígging av flatskattinum er max. 50%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994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o-FO" sz="3200" b="1" dirty="0" smtClean="0"/>
              <a:t>Feldstein (1995): </a:t>
            </a:r>
            <a:br>
              <a:rPr lang="fo-FO" sz="3200" b="1" dirty="0" smtClean="0"/>
            </a:br>
            <a:r>
              <a:rPr lang="fo-FO" sz="3200" dirty="0" smtClean="0"/>
              <a:t>Ikki tímar, men skattskyldug inntøka er avgerðandi!</a:t>
            </a:r>
            <a:endParaRPr lang="da-DK" sz="32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numCol="2">
            <a:normAutofit fontScale="85000" lnSpcReduction="10000"/>
          </a:bodyPr>
          <a:lstStyle/>
          <a:p>
            <a:pPr marL="0" indent="0">
              <a:buNone/>
            </a:pPr>
            <a:r>
              <a:rPr lang="fo-FO" sz="2800" dirty="0" smtClean="0"/>
              <a:t>Skattskyldug inntøka uppfangar eisini:</a:t>
            </a:r>
          </a:p>
          <a:p>
            <a:r>
              <a:rPr lang="fo-FO" sz="2800" dirty="0" smtClean="0"/>
              <a:t>Minni svart arbeiði</a:t>
            </a:r>
          </a:p>
          <a:p>
            <a:r>
              <a:rPr lang="fo-FO" sz="2800" dirty="0" smtClean="0"/>
              <a:t>Minni skattahugsan</a:t>
            </a:r>
          </a:p>
          <a:p>
            <a:r>
              <a:rPr lang="fo-FO" sz="2800" dirty="0" smtClean="0"/>
              <a:t>Minni “fryns”</a:t>
            </a:r>
          </a:p>
          <a:p>
            <a:r>
              <a:rPr lang="fo-FO" sz="2800" dirty="0" smtClean="0"/>
              <a:t>Meira útbúgving</a:t>
            </a:r>
            <a:endParaRPr lang="fo-FO" sz="2800" dirty="0"/>
          </a:p>
          <a:p>
            <a:r>
              <a:rPr lang="fo-FO" sz="2800" dirty="0" smtClean="0"/>
              <a:t>Størri innsats</a:t>
            </a:r>
            <a:endParaRPr lang="fo-FO" sz="2800" dirty="0"/>
          </a:p>
          <a:p>
            <a:r>
              <a:rPr lang="fo-FO" sz="2800" dirty="0" smtClean="0"/>
              <a:t>Skifta oftari arbeiði</a:t>
            </a:r>
            <a:endParaRPr lang="fo-FO" sz="2800" dirty="0"/>
          </a:p>
          <a:p>
            <a:r>
              <a:rPr lang="fo-FO" sz="2800" dirty="0" smtClean="0"/>
              <a:t>Størri geo. mobilitet</a:t>
            </a:r>
          </a:p>
          <a:p>
            <a:r>
              <a:rPr lang="fo-FO" sz="2800" dirty="0" smtClean="0"/>
              <a:t>Ambitiónir</a:t>
            </a:r>
          </a:p>
          <a:p>
            <a:r>
              <a:rPr lang="fo-FO" sz="2800" dirty="0" smtClean="0"/>
              <a:t>Størri innovatión</a:t>
            </a:r>
          </a:p>
          <a:p>
            <a:r>
              <a:rPr lang="fo-FO" sz="2800" dirty="0" smtClean="0"/>
              <a:t>Osv...</a:t>
            </a:r>
            <a:endParaRPr lang="fo-FO" sz="2800" dirty="0"/>
          </a:p>
          <a:p>
            <a:pPr marL="0" indent="0">
              <a:buNone/>
            </a:pPr>
            <a:endParaRPr lang="fo-FO" sz="2800" dirty="0" smtClean="0"/>
          </a:p>
          <a:p>
            <a:pPr marL="0" indent="0">
              <a:buNone/>
            </a:pPr>
            <a:r>
              <a:rPr lang="fo-FO" sz="2800" dirty="0" smtClean="0"/>
              <a:t>Elasticitetir í skattskyldugu inntøkuni typiskt 2-3 ferðir størri enn elasticitetir í arbeiðsútboð.</a:t>
            </a:r>
          </a:p>
          <a:p>
            <a:pPr marL="0" indent="0">
              <a:buNone/>
            </a:pPr>
            <a:endParaRPr lang="fo-FO" sz="2800" dirty="0" smtClean="0"/>
          </a:p>
          <a:p>
            <a:pPr marL="0" indent="0">
              <a:buNone/>
            </a:pPr>
            <a:r>
              <a:rPr lang="fo-FO" sz="2800" dirty="0" smtClean="0"/>
              <a:t>Tvs. sjálvfígging verður millum  </a:t>
            </a:r>
            <a:br>
              <a:rPr lang="fo-FO" sz="2800" dirty="0" smtClean="0"/>
            </a:br>
            <a:r>
              <a:rPr lang="fo-FO" sz="2800" dirty="0" smtClean="0"/>
              <a:t>80% og 110%</a:t>
            </a:r>
          </a:p>
          <a:p>
            <a:pPr marL="0" indent="0">
              <a:buNone/>
            </a:pPr>
            <a:endParaRPr lang="fo-FO" sz="2800" dirty="0" smtClean="0"/>
          </a:p>
          <a:p>
            <a:pPr marL="0" indent="0">
              <a:buNone/>
            </a:pPr>
            <a:r>
              <a:rPr lang="fo-FO" sz="2800" dirty="0" smtClean="0"/>
              <a:t>Men effektinar av, at fólk við inntøku undir 250 tkr. fara upp í tíð, og at færri arbeiða uttanlands (migratión) eru ikki við í úrokning.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27753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o-FO" sz="2800" dirty="0"/>
              <a:t>N</a:t>
            </a:r>
            <a:r>
              <a:rPr lang="fo-FO" sz="2800" dirty="0" smtClean="0"/>
              <a:t>ýggjari gransking finnur ofta sera ymisk úrslit, so ávís óvissa er. Harumframt kann sjálvandi ikki altíð samanberast við FO </a:t>
            </a:r>
            <a:endParaRPr lang="da-DK" sz="28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556792"/>
            <a:ext cx="809625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54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o-FO" sz="2800" dirty="0" smtClean="0"/>
              <a:t>Eyka effekt, sum kann verða stór í FO: </a:t>
            </a:r>
            <a:br>
              <a:rPr lang="fo-FO" sz="2800" dirty="0" smtClean="0"/>
            </a:br>
            <a:r>
              <a:rPr lang="fo-FO" sz="2800" b="1" dirty="0" smtClean="0"/>
              <a:t>Færri fara at arbeiða uttanlands, tí miðalskattur nú er lækkaður (serliga fyri hægru inntøkurnar)</a:t>
            </a:r>
            <a:endParaRPr lang="da-DK" sz="2800" b="1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8086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40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o-FO" sz="2800" dirty="0" smtClean="0"/>
              <a:t>Eyka effekt sum kann verða stór í FO: </a:t>
            </a:r>
            <a:br>
              <a:rPr lang="fo-FO" sz="2800" dirty="0" smtClean="0"/>
            </a:br>
            <a:r>
              <a:rPr lang="fo-FO" sz="2800" b="1" dirty="0" smtClean="0"/>
              <a:t>Færri fara at arbeiða parttíð, tí nú fæst nógv meira burturúr at fara upp í tíð! </a:t>
            </a:r>
            <a:endParaRPr lang="da-DK" sz="2800" b="1" dirty="0"/>
          </a:p>
        </p:txBody>
      </p:sp>
      <p:graphicFrame>
        <p:nvGraphicFramePr>
          <p:cNvPr id="6" name="Pladsholder til indhol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062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783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o-FO" dirty="0" smtClean="0"/>
              <a:t>Sjálvfígging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r>
              <a:rPr lang="fo-FO" dirty="0" smtClean="0"/>
              <a:t>Sera stór </a:t>
            </a:r>
            <a:r>
              <a:rPr lang="fo-FO" dirty="0"/>
              <a:t>óvissa </a:t>
            </a:r>
            <a:r>
              <a:rPr lang="fo-FO" dirty="0" smtClean="0"/>
              <a:t>bæði um </a:t>
            </a:r>
            <a:r>
              <a:rPr lang="fo-FO" dirty="0"/>
              <a:t>stødd og </a:t>
            </a:r>
            <a:r>
              <a:rPr lang="fo-FO" i="1" dirty="0"/>
              <a:t>timing</a:t>
            </a:r>
            <a:r>
              <a:rPr lang="fo-FO" dirty="0"/>
              <a:t> av effekt. Búskaparfrøði er ikki </a:t>
            </a:r>
            <a:r>
              <a:rPr lang="fo-FO" dirty="0" smtClean="0"/>
              <a:t>alisfrøði. Dugir sera illa at forútsiga nakað sum helst við vissu.</a:t>
            </a:r>
            <a:endParaRPr lang="fo-FO" dirty="0"/>
          </a:p>
          <a:p>
            <a:r>
              <a:rPr lang="fo-FO" dirty="0" smtClean="0"/>
              <a:t>Men als ikki óhugsandi, at flatskattur er sjálvfíggjandi fyri tað </a:t>
            </a:r>
            <a:r>
              <a:rPr lang="fo-FO" i="1" dirty="0" smtClean="0"/>
              <a:t>almenna</a:t>
            </a:r>
            <a:r>
              <a:rPr lang="fo-FO" dirty="0" smtClean="0"/>
              <a:t> upp á sikt. </a:t>
            </a:r>
          </a:p>
          <a:p>
            <a:r>
              <a:rPr lang="fo-FO" dirty="0" smtClean="0"/>
              <a:t>Men neyvan sjálvfíggjandi fyri </a:t>
            </a:r>
            <a:r>
              <a:rPr lang="fo-FO" i="1" dirty="0" smtClean="0"/>
              <a:t>landskassan, </a:t>
            </a:r>
            <a:r>
              <a:rPr lang="fo-FO" dirty="0" smtClean="0"/>
              <a:t>tí hann ber allan lættan, meðan kommunurnar og sosialu grunnarnir fáa næstan helvtina av meirinntøkunum. </a:t>
            </a:r>
          </a:p>
          <a:p>
            <a:endParaRPr lang="fo-FO" dirty="0" smtClean="0"/>
          </a:p>
          <a:p>
            <a:endParaRPr lang="fo-FO" dirty="0"/>
          </a:p>
          <a:p>
            <a:endParaRPr lang="fo-FO" dirty="0"/>
          </a:p>
        </p:txBody>
      </p:sp>
    </p:spTree>
    <p:extLst>
      <p:ext uri="{BB962C8B-B14F-4D97-AF65-F5344CB8AC3E}">
        <p14:creationId xmlns:p14="http://schemas.microsoft.com/office/powerpoint/2010/main" val="394243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pPr algn="l"/>
            <a:r>
              <a:rPr lang="fo-FO" sz="2400" b="1" dirty="0" smtClean="0"/>
              <a:t>Lafferkurvan, </a:t>
            </a:r>
            <a:r>
              <a:rPr lang="fo-FO" sz="2400" b="1" dirty="0"/>
              <a:t>u</a:t>
            </a:r>
            <a:r>
              <a:rPr lang="fo-FO" sz="2400" b="1" dirty="0" smtClean="0"/>
              <a:t>mstrídd, men púra logisk: </a:t>
            </a:r>
            <a:r>
              <a:rPr lang="fo-FO" sz="2400" dirty="0" smtClean="0"/>
              <a:t>Er skatturin nóg høgur gerst ein skattalætti sjálvfíggjandi!</a:t>
            </a:r>
            <a:endParaRPr lang="da-DK" sz="24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59670" cy="523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7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o-FO" dirty="0" smtClean="0"/>
              <a:t>Skattalættar í botninum vs toppinum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o-FO" b="1" dirty="0" smtClean="0"/>
              <a:t>Botninum: </a:t>
            </a:r>
            <a:r>
              <a:rPr lang="fo-FO" dirty="0" smtClean="0"/>
              <a:t>Samhaldsfast, men </a:t>
            </a:r>
            <a:r>
              <a:rPr lang="fo-FO" dirty="0"/>
              <a:t>d</a:t>
            </a:r>
            <a:r>
              <a:rPr lang="fo-FO" dirty="0" smtClean="0"/>
              <a:t>ýrt og ineffektivt. Kann hava við sær, at arbeiðsútboðið hjá miðal- og háinntøkum fellur.</a:t>
            </a:r>
          </a:p>
          <a:p>
            <a:endParaRPr lang="fo-FO" dirty="0" smtClean="0"/>
          </a:p>
          <a:p>
            <a:r>
              <a:rPr lang="fo-FO" b="1" dirty="0" smtClean="0"/>
              <a:t>Toppinum: </a:t>
            </a:r>
            <a:r>
              <a:rPr lang="fo-FO" dirty="0"/>
              <a:t>A</a:t>
            </a:r>
            <a:r>
              <a:rPr lang="fo-FO" dirty="0" smtClean="0"/>
              <a:t>socialt, men bíligt og effektivt. Skattskylduga inntøkan (og framleiðslan) veksur.</a:t>
            </a:r>
            <a:endParaRPr lang="fo-FO" dirty="0"/>
          </a:p>
          <a:p>
            <a:endParaRPr lang="fo-FO" dirty="0" smtClean="0"/>
          </a:p>
          <a:p>
            <a:r>
              <a:rPr lang="fo-FO" dirty="0" smtClean="0"/>
              <a:t>Politikarar mugu raðfesta millum líkheit og framleiðslu, tá teir áseta skattastigan!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645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sz="3200" dirty="0" smtClean="0"/>
              <a:t>Flatskattur minkar holið í skattalógini:</a:t>
            </a:r>
            <a:endParaRPr lang="da-DK" sz="3200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028830"/>
              </p:ext>
            </p:extLst>
          </p:nvPr>
        </p:nvGraphicFramePr>
        <p:xfrm>
          <a:off x="467544" y="1268760"/>
          <a:ext cx="8229600" cy="300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784"/>
                <a:gridCol w="2160240"/>
                <a:gridCol w="2098576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fo-FO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Flatskattur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Yvirskot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Partafelagsskatt</a:t>
                      </a:r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Yvirskot</a:t>
                      </a:r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eftir</a:t>
                      </a:r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skatt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Kapitalvinningsskatt</a:t>
                      </a:r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(37%)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Skattur </a:t>
                      </a:r>
                      <a:r>
                        <a:rPr lang="da-DK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tilsamans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Marginalskattur á </a:t>
                      </a:r>
                      <a:r>
                        <a:rPr lang="da-DK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løn (250+)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Munur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o-F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kstboks 3"/>
          <p:cNvSpPr txBox="1"/>
          <p:nvPr/>
        </p:nvSpPr>
        <p:spPr>
          <a:xfrm>
            <a:off x="467544" y="4509120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o-FO" sz="2400" dirty="0" smtClean="0"/>
              <a:t>Ein vanlig lønarinntøka omanfyri 250.000 kr. rindaði áðrenn flatskattin meira í skatti enn advokaturin, grannskoðarin, tannlæknin, handverksmeistarin o.o. , sum arbeiða í egnum sp/f og rinda sær vinningsbýti heldur enn løn.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o-FO" sz="2400" dirty="0" smtClean="0"/>
              <a:t>Nú er holið lukkað upp til 500.000 kr.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34751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o-FO" dirty="0" smtClean="0"/>
              <a:t>ABC-Skattalættar, hvat er tað?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8486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20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o-FO" dirty="0" smtClean="0"/>
              <a:t>Toppskattalættar eru eitt nógv umrøtt evni seinastu árini.</a:t>
            </a:r>
          </a:p>
          <a:p>
            <a:endParaRPr lang="fo-FO" dirty="0" smtClean="0"/>
          </a:p>
          <a:p>
            <a:pPr marL="0" indent="0">
              <a:buNone/>
            </a:pPr>
            <a:r>
              <a:rPr lang="fo-FO" dirty="0" smtClean="0"/>
              <a:t>Spurningurin er serliga:</a:t>
            </a:r>
          </a:p>
          <a:p>
            <a:r>
              <a:rPr lang="fo-FO" dirty="0" smtClean="0"/>
              <a:t>Hvussu stór er sjálvfíggingin? </a:t>
            </a:r>
          </a:p>
          <a:p>
            <a:endParaRPr lang="fo-FO" dirty="0" smtClean="0"/>
          </a:p>
          <a:p>
            <a:pPr marL="0" indent="0">
              <a:buNone/>
            </a:pPr>
            <a:r>
              <a:rPr lang="fo-FO" dirty="0" smtClean="0"/>
              <a:t>Tvs. hvussu nógv kemur innaftur?</a:t>
            </a:r>
          </a:p>
          <a:p>
            <a:endParaRPr lang="fo-FO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845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o-FO" dirty="0" smtClean="0"/>
              <a:t>ABC-Skattalættar, hvat er tað?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42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16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o-FO" dirty="0" smtClean="0"/>
              <a:t>Flatskattur: gjørt tey ríku ríkari?</a:t>
            </a:r>
            <a:endParaRPr lang="da-DK" dirty="0"/>
          </a:p>
        </p:txBody>
      </p:sp>
      <p:sp>
        <p:nvSpPr>
          <p:cNvPr id="2" name="Pladsholder til indhold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o-FO" sz="2400" dirty="0" smtClean="0"/>
              <a:t>Ja, ójavnin eftir skatt er sjálvandi øktur, og ójavnin áðrenn skatt fer eisini at vaksa um skattalættin hevur effekt, men...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i="1" dirty="0" smtClean="0"/>
              <a:t>Lívsinntøkan</a:t>
            </a:r>
            <a:r>
              <a:rPr lang="fo-FO" sz="2400" dirty="0" smtClean="0"/>
              <a:t> er avgerðandi, og ikki </a:t>
            </a:r>
            <a:r>
              <a:rPr lang="fo-FO" sz="2400" i="1" dirty="0" smtClean="0"/>
              <a:t>ársinntøkan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i="1" dirty="0" smtClean="0"/>
              <a:t>Húsarhaldið</a:t>
            </a:r>
            <a:r>
              <a:rPr lang="fo-FO" sz="2400" dirty="0" smtClean="0"/>
              <a:t> er avgerðandi, og ikki </a:t>
            </a:r>
            <a:r>
              <a:rPr lang="fo-FO" sz="2400" i="1" dirty="0" smtClean="0"/>
              <a:t>persónar</a:t>
            </a:r>
            <a:r>
              <a:rPr lang="fo-FO" sz="24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i="1" dirty="0" smtClean="0"/>
              <a:t>Møguleikin </a:t>
            </a:r>
            <a:r>
              <a:rPr lang="fo-FO" sz="2400" dirty="0" smtClean="0"/>
              <a:t>er avgerðandi, og ikki </a:t>
            </a:r>
            <a:r>
              <a:rPr lang="fo-FO" sz="2400" i="1" dirty="0" smtClean="0"/>
              <a:t>innsatsurin</a:t>
            </a:r>
            <a:r>
              <a:rPr lang="fo-FO" sz="2400" dirty="0" smtClean="0"/>
              <a:t>...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i="1" dirty="0" smtClean="0"/>
              <a:t>Kapitalvinningur</a:t>
            </a:r>
            <a:r>
              <a:rPr lang="fo-FO" sz="2400" dirty="0" smtClean="0"/>
              <a:t> (sum “tey ríku” ofta hava) er ikki við í skattskyldugu inntøkuni eftir skattalógini!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i="1" dirty="0" smtClean="0"/>
              <a:t>Flestu uttanlandsinntøkur</a:t>
            </a:r>
            <a:r>
              <a:rPr lang="fo-FO" sz="2400" dirty="0" smtClean="0"/>
              <a:t> verða, sum meginregla, als ikki skattaðar í FO!</a:t>
            </a:r>
          </a:p>
          <a:p>
            <a:pPr marL="514350" indent="-514350">
              <a:buFont typeface="+mj-lt"/>
              <a:buAutoNum type="arabicPeriod"/>
            </a:pPr>
            <a:endParaRPr lang="fo-FO" sz="2400" dirty="0" smtClean="0"/>
          </a:p>
          <a:p>
            <a:pPr marL="0" indent="0">
              <a:buNone/>
            </a:pPr>
            <a:r>
              <a:rPr lang="fo-FO" sz="2400" b="1" dirty="0" smtClean="0"/>
              <a:t>Ójavnin veksur ikki so nógv sum fólk flest halda!</a:t>
            </a:r>
            <a:endParaRPr lang="da-DK" sz="2400" b="1" dirty="0"/>
          </a:p>
        </p:txBody>
      </p:sp>
    </p:spTree>
    <p:extLst>
      <p:ext uri="{BB962C8B-B14F-4D97-AF65-F5344CB8AC3E}">
        <p14:creationId xmlns:p14="http://schemas.microsoft.com/office/powerpoint/2010/main" val="19686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o-FO" sz="3600" b="1" dirty="0" smtClean="0"/>
              <a:t>Búskaparliga ávirkanin av Flatskattinum:</a:t>
            </a:r>
            <a:endParaRPr lang="da-DK" sz="3600" b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Autofit/>
          </a:bodyPr>
          <a:lstStyle/>
          <a:p>
            <a:r>
              <a:rPr lang="fo-FO" sz="2300" dirty="0" smtClean="0"/>
              <a:t>Avmarkað ávirkan uppá stutt sikt.</a:t>
            </a:r>
          </a:p>
          <a:p>
            <a:r>
              <a:rPr lang="fo-FO" sz="2300" dirty="0" smtClean="0"/>
              <a:t>Helst stóra effekt uppá langt sikt (2-5-10-40 ár!)</a:t>
            </a:r>
          </a:p>
          <a:p>
            <a:r>
              <a:rPr lang="fo-FO" sz="2300" dirty="0" smtClean="0"/>
              <a:t>Ikki óhugsandi, at flatskattur er sjálvfíggjandi uppá langt sikt.</a:t>
            </a:r>
          </a:p>
          <a:p>
            <a:r>
              <a:rPr lang="fo-FO" sz="2300" dirty="0" smtClean="0"/>
              <a:t>Men tað </a:t>
            </a:r>
            <a:r>
              <a:rPr lang="fo-FO" sz="2300" dirty="0"/>
              <a:t>almenna missur </a:t>
            </a:r>
            <a:r>
              <a:rPr lang="fo-FO" sz="2300" dirty="0" smtClean="0"/>
              <a:t>sjálvandi inntøkur </a:t>
            </a:r>
            <a:r>
              <a:rPr lang="fo-FO" sz="2300" dirty="0"/>
              <a:t>uppá stutt sikt</a:t>
            </a:r>
            <a:r>
              <a:rPr lang="fo-FO" sz="2300" dirty="0" smtClean="0"/>
              <a:t>.</a:t>
            </a:r>
          </a:p>
          <a:p>
            <a:r>
              <a:rPr lang="fo-FO" sz="2300" dirty="0" smtClean="0"/>
              <a:t>Fer at hava við sær størri BTÚ uppá sikt. </a:t>
            </a:r>
          </a:p>
          <a:p>
            <a:r>
              <a:rPr lang="fo-FO" sz="2300" dirty="0" smtClean="0"/>
              <a:t>Kapitalvinningsholið í skattaskipanini verður minni.</a:t>
            </a:r>
          </a:p>
          <a:p>
            <a:r>
              <a:rPr lang="fo-FO" sz="2300" dirty="0" smtClean="0"/>
              <a:t>Samfelagið verður meira ólíka.</a:t>
            </a:r>
          </a:p>
          <a:p>
            <a:r>
              <a:rPr lang="fo-FO" sz="2300" dirty="0" smtClean="0"/>
              <a:t>Minni sveiggj í almennu inntøkunum, tí effektivur marginalskattur nú er lægri.</a:t>
            </a:r>
          </a:p>
          <a:p>
            <a:r>
              <a:rPr lang="fo-FO" sz="2300" dirty="0" smtClean="0"/>
              <a:t>Vanligt føroyskt vinnulív kann nú betur standa seg í kappingini um háløntu arbeiðsmegina. (nýggjar vinnur kunnu uppstanda)</a:t>
            </a:r>
          </a:p>
          <a:p>
            <a:r>
              <a:rPr lang="fo-FO" sz="2300" b="1" dirty="0" smtClean="0"/>
              <a:t>Stóri vinnarin er </a:t>
            </a:r>
            <a:r>
              <a:rPr lang="fo-FO" sz="2300" b="1" u="sng" dirty="0" smtClean="0"/>
              <a:t>lønmóttakarin</a:t>
            </a:r>
            <a:r>
              <a:rPr lang="fo-FO" sz="2300" b="1" dirty="0" smtClean="0"/>
              <a:t>, ið arbeiðir </a:t>
            </a:r>
            <a:r>
              <a:rPr lang="fo-FO" sz="2300" b="1" u="sng" dirty="0" smtClean="0"/>
              <a:t>fulla tíð </a:t>
            </a:r>
            <a:r>
              <a:rPr lang="fo-FO" sz="2300" b="1" dirty="0" smtClean="0"/>
              <a:t>á </a:t>
            </a:r>
            <a:r>
              <a:rPr lang="fo-FO" sz="2300" b="1" u="sng" dirty="0" smtClean="0"/>
              <a:t>føroyska arbeiðsmarknaðinum</a:t>
            </a:r>
            <a:r>
              <a:rPr lang="fo-FO" sz="2300" b="1" dirty="0" smtClean="0"/>
              <a:t>. Fær møguleika fyri størri forbrúk.</a:t>
            </a:r>
          </a:p>
        </p:txBody>
      </p:sp>
    </p:spTree>
    <p:extLst>
      <p:ext uri="{BB962C8B-B14F-4D97-AF65-F5344CB8AC3E}">
        <p14:creationId xmlns:p14="http://schemas.microsoft.com/office/powerpoint/2010/main" val="41775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sz="2800" b="1" dirty="0" smtClean="0"/>
              <a:t>Skattalættar hava stóra sjálvfígging um so er at:</a:t>
            </a:r>
            <a:endParaRPr lang="da-DK" sz="2800" b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o-FO" sz="2400" b="1" dirty="0" smtClean="0"/>
              <a:t>Effektivur marginalskattur er sera høgur áðrenn skattalættan</a:t>
            </a:r>
            <a:r>
              <a:rPr lang="fo-FO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b="1" dirty="0" smtClean="0"/>
              <a:t>Skattskylduga inntøkan er elastisk</a:t>
            </a:r>
            <a:r>
              <a:rPr lang="fo-FO" sz="2400" dirty="0" smtClean="0"/>
              <a:t>. (tvs. broytist, tá ið skattasatsurin broytist)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b="1" dirty="0" smtClean="0"/>
              <a:t>Skattalættin verður givin ovarlaga í inntøkufordeilingini</a:t>
            </a:r>
            <a:r>
              <a:rPr lang="fo-FO" sz="2400" dirty="0" smtClean="0"/>
              <a:t>: Hevur við sær, at tey flestu fáa stóra lækking í marginalskatti (stór “umbýtiseffekt”), men lítla lækking í miðalskatti (lítil “inntøkueffekt”)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b="1" dirty="0" smtClean="0"/>
              <a:t>Skattalættin ikki er “ov stórur”</a:t>
            </a:r>
            <a:r>
              <a:rPr lang="fo-FO" sz="2400" dirty="0" smtClean="0"/>
              <a:t>. (Eff. marginalskattur skal framvegis verða høgur aftaná skattalættan, soleiðis at nógv kemur innaftur, tá fólk økja um inntøkuna)</a:t>
            </a:r>
          </a:p>
          <a:p>
            <a:pPr marL="514350" indent="-514350">
              <a:buFont typeface="+mj-lt"/>
              <a:buAutoNum type="arabicPeriod"/>
            </a:pPr>
            <a:r>
              <a:rPr lang="fo-FO" sz="2400" b="1" dirty="0" smtClean="0"/>
              <a:t>Tey við sera høgum inntøkum mugu verða lutfalsliga fá. </a:t>
            </a:r>
            <a:r>
              <a:rPr lang="fo-FO" sz="2400" dirty="0" smtClean="0"/>
              <a:t>(inntøkufordeilingin má ikki hava “tjúkkan  hala”, annars verður skattalættin ov dýrur í mun til effekt)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42266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dirty="0" smtClean="0"/>
              <a:t>Skattur og Arbeiðsútboð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o-FO" dirty="0" smtClean="0"/>
              <a:t>1</a:t>
            </a:r>
            <a:r>
              <a:rPr lang="fo-FO" b="1" dirty="0" smtClean="0"/>
              <a:t>. </a:t>
            </a:r>
            <a:r>
              <a:rPr lang="fo-FO" sz="3000" b="1" dirty="0" smtClean="0"/>
              <a:t>Skal eg arbeiða?</a:t>
            </a:r>
          </a:p>
          <a:p>
            <a:r>
              <a:rPr lang="fo-FO" sz="3000" i="1" dirty="0" smtClean="0"/>
              <a:t>Luttøkuskattur</a:t>
            </a:r>
            <a:r>
              <a:rPr lang="fo-FO" sz="3000" dirty="0" smtClean="0"/>
              <a:t> (= mistar almannaveitingar + skattur) er avgerðandi fyri talið av fólki á arbeiðsmarknaðinum.</a:t>
            </a:r>
            <a:endParaRPr lang="fo-FO" sz="3000" dirty="0"/>
          </a:p>
          <a:p>
            <a:endParaRPr lang="fo-FO" sz="3000" dirty="0" smtClean="0"/>
          </a:p>
          <a:p>
            <a:pPr marL="0" indent="0">
              <a:buNone/>
            </a:pPr>
            <a:r>
              <a:rPr lang="fo-FO" sz="3000" dirty="0"/>
              <a:t>2</a:t>
            </a:r>
            <a:r>
              <a:rPr lang="fo-FO" sz="3000" dirty="0" smtClean="0"/>
              <a:t>. </a:t>
            </a:r>
            <a:r>
              <a:rPr lang="fo-FO" sz="3000" b="1" dirty="0" smtClean="0"/>
              <a:t>Við hvørjum skal eg arbeiða og í hvørjum landi? </a:t>
            </a:r>
          </a:p>
          <a:p>
            <a:r>
              <a:rPr lang="fo-FO" sz="3000" i="1" dirty="0" smtClean="0"/>
              <a:t>Miðalskattur</a:t>
            </a:r>
            <a:r>
              <a:rPr lang="fo-FO" sz="3000" dirty="0" smtClean="0"/>
              <a:t> er avgerðandi fyri um fólk velja vanliga lønarinntøku í FO, ella tey heldur velja fiskivinnu, DIS, FAS, arbeiði í Noreg, flyta av landinum, osv.</a:t>
            </a:r>
          </a:p>
          <a:p>
            <a:endParaRPr lang="fo-FO" sz="3000" dirty="0" smtClean="0"/>
          </a:p>
          <a:p>
            <a:pPr marL="0" indent="0">
              <a:buNone/>
            </a:pPr>
            <a:r>
              <a:rPr lang="fo-FO" sz="3000" dirty="0" smtClean="0"/>
              <a:t>3. </a:t>
            </a:r>
            <a:r>
              <a:rPr lang="fo-FO" sz="3000" b="1" dirty="0" smtClean="0"/>
              <a:t>Hvussu nógv skal eg arbeiða?</a:t>
            </a:r>
          </a:p>
          <a:p>
            <a:r>
              <a:rPr lang="fo-FO" sz="3000" i="1" dirty="0" smtClean="0"/>
              <a:t>Effektivur marginalskattur</a:t>
            </a:r>
            <a:r>
              <a:rPr lang="fo-FO" sz="3000" dirty="0" smtClean="0"/>
              <a:t> (marginalskattur + avgjøld) er avgerðandi fyri tímatalið.</a:t>
            </a:r>
            <a:endParaRPr lang="fo-FO" sz="3000" dirty="0"/>
          </a:p>
          <a:p>
            <a:pPr>
              <a:buFont typeface="Wingdings" pitchFamily="2" charset="2"/>
              <a:buChar char="q"/>
            </a:pPr>
            <a:endParaRPr lang="fo-FO" dirty="0" smtClean="0"/>
          </a:p>
          <a:p>
            <a:pPr marL="0" indent="0">
              <a:buNone/>
            </a:pPr>
            <a:endParaRPr lang="fo-FO" dirty="0"/>
          </a:p>
        </p:txBody>
      </p:sp>
    </p:spTree>
    <p:extLst>
      <p:ext uri="{BB962C8B-B14F-4D97-AF65-F5344CB8AC3E}">
        <p14:creationId xmlns:p14="http://schemas.microsoft.com/office/powerpoint/2010/main" val="270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dirty="0" smtClean="0"/>
              <a:t>Gongdin í arbeiðsútboð</a:t>
            </a:r>
            <a:endParaRPr lang="da-DK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970436" y="-90116"/>
            <a:ext cx="4915099" cy="777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sz="2400" b="1" dirty="0" smtClean="0"/>
              <a:t>Effektiva skattatrýstið á skattskyldugu inntøkuna í 2011</a:t>
            </a:r>
            <a:endParaRPr lang="da-DK" sz="2400" b="1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943747"/>
              </p:ext>
            </p:extLst>
          </p:nvPr>
        </p:nvGraphicFramePr>
        <p:xfrm>
          <a:off x="457200" y="1600200"/>
          <a:ext cx="8229600" cy="4128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448272"/>
                <a:gridCol w="3898776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  <a:r>
                        <a:rPr lang="da-DK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Inntøka</a:t>
                      </a:r>
                      <a:r>
                        <a:rPr lang="da-DK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Marginalskattur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Marginalsk</a:t>
                      </a:r>
                      <a:r>
                        <a:rPr lang="da-DK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.</a:t>
                      </a:r>
                      <a:r>
                        <a:rPr lang="da-DK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  <a:r>
                        <a:rPr lang="da-DK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v/</a:t>
                      </a:r>
                      <a:r>
                        <a:rPr lang="da-DK" sz="2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avgjøldum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140-250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59%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250-400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68%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400+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69%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da-DK" sz="2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  <a:r>
                        <a:rPr lang="da-DK" sz="2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Inntøka</a:t>
                      </a:r>
                      <a:r>
                        <a:rPr lang="da-DK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o-F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Miðalskattur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o-F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Miðalsk.</a:t>
                      </a:r>
                      <a:r>
                        <a:rPr lang="fo-FO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</a:t>
                      </a:r>
                      <a:r>
                        <a:rPr lang="fo-F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v/avgjøldum</a:t>
                      </a:r>
                      <a:endParaRPr lang="da-DK" sz="2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37%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51%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300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55%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59%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62%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93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o-FO" dirty="0" smtClean="0"/>
              <a:t>Skattalættin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8042071"/>
              </p:ext>
            </p:extLst>
          </p:nvPr>
        </p:nvGraphicFramePr>
        <p:xfrm>
          <a:off x="457200" y="1196753"/>
          <a:ext cx="8229600" cy="543380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34480"/>
                <a:gridCol w="1512168"/>
                <a:gridCol w="1512168"/>
                <a:gridCol w="1800200"/>
                <a:gridCol w="2170584"/>
              </a:tblGrid>
              <a:tr h="333746"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o-FO" sz="2000" u="sng" strike="noStrike" dirty="0" smtClean="0">
                          <a:effectLst/>
                        </a:rPr>
                        <a:t>Broyting í “tøkari  marginalløn”: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 dirty="0">
                          <a:effectLst/>
                        </a:rPr>
                        <a:t> </a:t>
                      </a:r>
                      <a:r>
                        <a:rPr lang="da-DK" sz="2000" u="none" strike="noStrike" dirty="0" err="1" smtClean="0">
                          <a:effectLst/>
                        </a:rPr>
                        <a:t>inntøka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 smtClean="0">
                          <a:effectLst/>
                        </a:rPr>
                        <a:t>”marginalløn”2011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 smtClean="0">
                          <a:effectLst/>
                        </a:rPr>
                        <a:t>”</a:t>
                      </a:r>
                      <a:r>
                        <a:rPr lang="da-DK" sz="2000" u="none" strike="noStrike" dirty="0" err="1" smtClean="0">
                          <a:effectLst/>
                        </a:rPr>
                        <a:t>marginalløn”Flatskatt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 smtClean="0">
                          <a:effectLst/>
                        </a:rPr>
                        <a:t>Marginal</a:t>
                      </a:r>
                    </a:p>
                    <a:p>
                      <a:pPr algn="r" fontAlgn="b"/>
                      <a:r>
                        <a:rPr lang="da-DK" sz="2000" u="none" strike="noStrike" dirty="0" smtClean="0">
                          <a:effectLst/>
                        </a:rPr>
                        <a:t>"</a:t>
                      </a:r>
                      <a:r>
                        <a:rPr lang="da-DK" sz="2000" u="none" strike="noStrike" dirty="0" err="1" smtClean="0">
                          <a:effectLst/>
                        </a:rPr>
                        <a:t>Lønarhækkan</a:t>
                      </a:r>
                      <a:r>
                        <a:rPr lang="da-DK" sz="2000" u="none" strike="noStrike" dirty="0">
                          <a:effectLst/>
                        </a:rPr>
                        <a:t>"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 err="1">
                          <a:effectLst/>
                        </a:rPr>
                        <a:t>Persónar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>
                          <a:effectLst/>
                        </a:rPr>
                        <a:t>250-400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32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42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31%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   8.898 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>
                          <a:effectLst/>
                        </a:rPr>
                        <a:t>400-500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31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42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37%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   2.835 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 dirty="0">
                          <a:effectLst/>
                        </a:rPr>
                        <a:t>500-800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31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38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25%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   2.124 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>
                          <a:effectLst/>
                        </a:rPr>
                        <a:t>800-900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31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34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12%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      138 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r>
                        <a:rPr lang="da-DK" sz="2000" u="none" strike="noStrike">
                          <a:effectLst/>
                        </a:rPr>
                        <a:t>900+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36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34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-3%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      419 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           </a:t>
                      </a:r>
                      <a:r>
                        <a:rPr lang="da-DK" sz="2000" b="1" u="none" strike="noStrike" dirty="0">
                          <a:effectLst/>
                        </a:rPr>
                        <a:t>14.414</a:t>
                      </a:r>
                      <a:r>
                        <a:rPr lang="da-DK" sz="2000" u="none" strike="noStrike" dirty="0">
                          <a:effectLst/>
                        </a:rPr>
                        <a:t> 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o-FO" sz="2000" b="1" u="sng" strike="noStrike" dirty="0" smtClean="0">
                          <a:effectLst/>
                        </a:rPr>
                        <a:t>Broyting í “tøkari</a:t>
                      </a:r>
                      <a:r>
                        <a:rPr lang="fo-FO" sz="2000" b="1" u="sng" strike="noStrike" baseline="0" dirty="0" smtClean="0">
                          <a:effectLst/>
                        </a:rPr>
                        <a:t> l</a:t>
                      </a:r>
                      <a:r>
                        <a:rPr lang="fo-FO" sz="2000" b="1" u="sng" strike="noStrike" dirty="0" smtClean="0">
                          <a:effectLst/>
                        </a:rPr>
                        <a:t>øn”:</a:t>
                      </a:r>
                      <a:endParaRPr lang="da-DK" sz="2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 err="1">
                          <a:effectLst/>
                        </a:rPr>
                        <a:t>inntøka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 smtClean="0">
                          <a:effectLst/>
                        </a:rPr>
                        <a:t>”løn” 2011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 smtClean="0">
                          <a:effectLst/>
                        </a:rPr>
                        <a:t>”løn” </a:t>
                      </a:r>
                      <a:r>
                        <a:rPr lang="da-DK" sz="2000" u="none" strike="noStrike" dirty="0" err="1" smtClean="0">
                          <a:effectLst/>
                        </a:rPr>
                        <a:t>Flatskatt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 smtClean="0">
                          <a:effectLst/>
                        </a:rPr>
                        <a:t>”</a:t>
                      </a:r>
                      <a:r>
                        <a:rPr lang="da-DK" sz="2000" u="none" strike="noStrike" dirty="0" err="1" smtClean="0">
                          <a:effectLst/>
                        </a:rPr>
                        <a:t>Lønarhækkan</a:t>
                      </a:r>
                      <a:r>
                        <a:rPr lang="da-DK" sz="2000" u="none" strike="noStrike" dirty="0" smtClean="0">
                          <a:effectLst/>
                        </a:rPr>
                        <a:t>”</a:t>
                      </a:r>
                      <a:endParaRPr lang="da-DK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>
                          <a:effectLst/>
                        </a:rPr>
                        <a:t>200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49%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49%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0%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>
                          <a:effectLst/>
                        </a:rPr>
                        <a:t>300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45%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47%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3%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>
                          <a:effectLst/>
                        </a:rPr>
                        <a:t>450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>
                          <a:effectLst/>
                        </a:rPr>
                        <a:t>41%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45%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11%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999">
                <a:tc>
                  <a:txBody>
                    <a:bodyPr/>
                    <a:lstStyle/>
                    <a:p>
                      <a:pPr algn="ctr" fontAlgn="b"/>
                      <a:r>
                        <a:rPr lang="da-DK" sz="2000" u="none" strike="noStrike" dirty="0">
                          <a:effectLst/>
                        </a:rPr>
                        <a:t>600</a:t>
                      </a:r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>
                          <a:effectLst/>
                        </a:rPr>
                        <a:t>38%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44%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000" u="none" strike="noStrike" dirty="0">
                          <a:effectLst/>
                        </a:rPr>
                        <a:t>14%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a-DK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64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o-FO" dirty="0" smtClean="0"/>
              <a:t>Ávirkan uppá stutt sikt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o-FO" sz="2800" dirty="0" smtClean="0"/>
              <a:t>Lítil og ongin búskaparlig ávirkan upp á stutt sikt</a:t>
            </a:r>
            <a:r>
              <a:rPr lang="fo-FO" sz="2800" dirty="0"/>
              <a:t>:</a:t>
            </a:r>
            <a:r>
              <a:rPr lang="fo-FO" sz="2800" dirty="0" smtClean="0"/>
              <a:t> </a:t>
            </a:r>
          </a:p>
          <a:p>
            <a:r>
              <a:rPr lang="fo-FO" sz="2800" b="1" dirty="0" smtClean="0"/>
              <a:t>Stór (marginal) importkvota: </a:t>
            </a:r>
            <a:r>
              <a:rPr lang="fo-FO" sz="2800" dirty="0" smtClean="0"/>
              <a:t>Forbrúk og import vaksa nakað, men BTÚ veksur sera lítið.</a:t>
            </a:r>
          </a:p>
          <a:p>
            <a:r>
              <a:rPr lang="fo-FO" sz="2800" b="1" dirty="0"/>
              <a:t>S</a:t>
            </a:r>
            <a:r>
              <a:rPr lang="fo-FO" sz="2800" b="1" dirty="0" smtClean="0"/>
              <a:t>tór (marginal) uppsparing: </a:t>
            </a:r>
            <a:r>
              <a:rPr lang="fo-FO" sz="2800" dirty="0" smtClean="0"/>
              <a:t>Óvissa vegna fíggjar- og skuldarkreppu + trekleiki í forbrúksmynstri.</a:t>
            </a:r>
          </a:p>
          <a:p>
            <a:r>
              <a:rPr lang="fo-FO" sz="2800" b="1" dirty="0" smtClean="0"/>
              <a:t>Tal av arbeiðstímum: </a:t>
            </a:r>
            <a:r>
              <a:rPr lang="fo-FO" sz="2800" dirty="0" smtClean="0"/>
              <a:t>Lítil effekt, tí at eftirspurningur hjá arbeiðsgevara er avgerðandi uppá stutt sikt. </a:t>
            </a:r>
            <a:br>
              <a:rPr lang="fo-FO" sz="2800" dirty="0" smtClean="0"/>
            </a:br>
            <a:r>
              <a:rPr lang="fo-FO" sz="2800" dirty="0" smtClean="0"/>
              <a:t>(Men útboð hjá løntakara, ella fakfelag, er avgerðandi fyri tímatalið uppá langt sikt.)</a:t>
            </a:r>
          </a:p>
          <a:p>
            <a:endParaRPr lang="fo-FO" dirty="0" smtClean="0"/>
          </a:p>
        </p:txBody>
      </p:sp>
    </p:spTree>
    <p:extLst>
      <p:ext uri="{BB962C8B-B14F-4D97-AF65-F5344CB8AC3E}">
        <p14:creationId xmlns:p14="http://schemas.microsoft.com/office/powerpoint/2010/main" val="8973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o-FO" dirty="0" smtClean="0"/>
              <a:t>Teori: Ávirkan uppá langt sikt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o-FO" b="1" dirty="0" smtClean="0"/>
              <a:t>Traditionella hugsanin: </a:t>
            </a:r>
            <a:r>
              <a:rPr lang="fo-FO" dirty="0" smtClean="0"/>
              <a:t>Arbeiðsúboð næstan óelastist, skattur hevur tí næstan onga ávirkan. (Einans effekt fyri einligar mammur og giftar konur.)</a:t>
            </a:r>
          </a:p>
          <a:p>
            <a:pPr marL="0" indent="0">
              <a:buNone/>
            </a:pPr>
            <a:endParaRPr lang="fo-FO" dirty="0"/>
          </a:p>
          <a:p>
            <a:pPr marL="0" indent="0">
              <a:buNone/>
            </a:pPr>
            <a:r>
              <a:rPr lang="fo-FO" b="1" dirty="0" smtClean="0"/>
              <a:t>Seinni hugsan: </a:t>
            </a:r>
            <a:r>
              <a:rPr lang="fo-FO" dirty="0" smtClean="0"/>
              <a:t>Arbeiðsútboðið veksur um marginalskatturin minkar, men effektin er avmarkað.</a:t>
            </a:r>
          </a:p>
          <a:p>
            <a:pPr marL="0" indent="0">
              <a:buNone/>
            </a:pPr>
            <a:endParaRPr lang="fo-FO" dirty="0"/>
          </a:p>
          <a:p>
            <a:pPr marL="0" indent="0">
              <a:buNone/>
            </a:pPr>
            <a:r>
              <a:rPr lang="fo-FO" b="1" dirty="0" smtClean="0"/>
              <a:t>Hugsan í dag: </a:t>
            </a:r>
            <a:r>
              <a:rPr lang="fo-FO" dirty="0" smtClean="0"/>
              <a:t>Skattur ávirkar atburðin hjá fólki rættiliga nógv, og minni arbeiðsútboð er bara ein partur av avleiðingunum.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341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ont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ontor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ontor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1783</TotalTime>
  <Words>1138</Words>
  <Application>Microsoft Office PowerPoint</Application>
  <PresentationFormat>Skærmshow (4:3)</PresentationFormat>
  <Paragraphs>212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22</vt:i4>
      </vt:variant>
    </vt:vector>
  </HeadingPairs>
  <TitlesOfParts>
    <vt:vector size="23" baseType="lpstr">
      <vt:lpstr>Kontortema</vt:lpstr>
      <vt:lpstr>Búskaparliga ávirkanin av “Flatskattinum”</vt:lpstr>
      <vt:lpstr>PowerPoint-præsentation</vt:lpstr>
      <vt:lpstr>Skattalættar hava stóra sjálvfígging um so er at:</vt:lpstr>
      <vt:lpstr>Skattur og Arbeiðsútboð</vt:lpstr>
      <vt:lpstr>Gongdin í arbeiðsútboð</vt:lpstr>
      <vt:lpstr>Effektiva skattatrýstið á skattskyldugu inntøkuna í 2011</vt:lpstr>
      <vt:lpstr>Skattalættin</vt:lpstr>
      <vt:lpstr>Ávirkan uppá stutt sikt</vt:lpstr>
      <vt:lpstr>Teori: Ávirkan uppá langt sikt</vt:lpstr>
      <vt:lpstr>Stóri spurningurin</vt:lpstr>
      <vt:lpstr>Feldstein (1995):  Ikki tímar, men skattskyldug inntøka er avgerðandi!</vt:lpstr>
      <vt:lpstr>Nýggjari gransking finnur ofta sera ymisk úrslit, so ávís óvissa er. Harumframt kann sjálvandi ikki altíð samanberast við FO </vt:lpstr>
      <vt:lpstr>Eyka effekt, sum kann verða stór í FO:  Færri fara at arbeiða uttanlands, tí miðalskattur nú er lækkaður (serliga fyri hægru inntøkurnar)</vt:lpstr>
      <vt:lpstr>Eyka effekt sum kann verða stór í FO:  Færri fara at arbeiða parttíð, tí nú fæst nógv meira burturúr at fara upp í tíð! </vt:lpstr>
      <vt:lpstr>Sjálvfígging</vt:lpstr>
      <vt:lpstr>Lafferkurvan, umstrídd, men púra logisk: Er skatturin nóg høgur gerst ein skattalætti sjálvfíggjandi!</vt:lpstr>
      <vt:lpstr>Skattalættar í botninum vs toppinum</vt:lpstr>
      <vt:lpstr>Flatskattur minkar holið í skattalógini:</vt:lpstr>
      <vt:lpstr>ABC-Skattalættar, hvat er tað?</vt:lpstr>
      <vt:lpstr>ABC-Skattalættar, hvat er tað?</vt:lpstr>
      <vt:lpstr>Flatskattur: gjørt tey ríku ríkari?</vt:lpstr>
      <vt:lpstr>Búskaparliga ávirkanin av Flatskattinum: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Skattabroytingar</dc:title>
  <dc:creator>Hans K. Vang</dc:creator>
  <cp:lastModifiedBy>Hans K. Vang</cp:lastModifiedBy>
  <cp:revision>311</cp:revision>
  <dcterms:created xsi:type="dcterms:W3CDTF">2012-11-14T13:47:37Z</dcterms:created>
  <dcterms:modified xsi:type="dcterms:W3CDTF">2012-11-26T19:11:25Z</dcterms:modified>
</cp:coreProperties>
</file>