
<file path=[Content_Types].xml><?xml version="1.0" encoding="utf-8"?>
<Types xmlns="http://schemas.openxmlformats.org/package/2006/content-types">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Default Extension="xml" ContentType="application/xml"/>
  <Override PartName="/ppt/slideLayouts/slideLayout3.xml" ContentType="application/vnd.openxmlformats-officedocument.presentationml.slideLayout+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 id="257" r:id="rId3"/>
    <p:sldId id="259" r:id="rId4"/>
    <p:sldId id="260" r:id="rId5"/>
    <p:sldId id="261" r:id="rId6"/>
    <p:sldId id="262" r:id="rId7"/>
    <p:sldId id="263" r:id="rId8"/>
    <p:sldId id="264" r:id="rId9"/>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10" d="100"/>
          <a:sy n="110" d="100"/>
        </p:scale>
        <p:origin x="-8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제목 슬라이드">
    <p:bg>
      <p:bgRef idx="1001">
        <a:schemeClr val="bg2"/>
      </p:bgRef>
    </p:bg>
    <p:spTree>
      <p:nvGrpSpPr>
        <p:cNvPr id="1" name=""/>
        <p:cNvGrpSpPr/>
        <p:nvPr/>
      </p:nvGrpSpPr>
      <p:grpSpPr>
        <a:xfrm>
          <a:off x="0" y="0"/>
          <a:ext cx="0" cy="0"/>
          <a:chOff x="0" y="0"/>
          <a:chExt cx="0" cy="0"/>
        </a:xfrm>
      </p:grpSpPr>
      <p:sp>
        <p:nvSpPr>
          <p:cNvPr id="15" name="직사각형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직사각형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직사각형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직사각형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직사각형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부제목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
        <p:nvSpPr>
          <p:cNvPr id="28" name="날짜 개체 틀 27"/>
          <p:cNvSpPr>
            <a:spLocks noGrp="1"/>
          </p:cNvSpPr>
          <p:nvPr>
            <p:ph type="dt" sz="half" idx="10"/>
          </p:nvPr>
        </p:nvSpPr>
        <p:spPr/>
        <p:txBody>
          <a:bodyPr/>
          <a:lstStyle/>
          <a:p>
            <a:fld id="{2CF6F4A4-C3E6-4B3A-83E7-D5A16E7E6E52}" type="datetimeFigureOut">
              <a:rPr lang="ko-KR" altLang="en-US" smtClean="0"/>
              <a:pPr/>
              <a:t>10/6/10</a:t>
            </a:fld>
            <a:endParaRPr lang="ko-KR" altLang="en-US"/>
          </a:p>
        </p:txBody>
      </p:sp>
      <p:sp>
        <p:nvSpPr>
          <p:cNvPr id="17" name="바닥글 개체 틀 16"/>
          <p:cNvSpPr>
            <a:spLocks noGrp="1"/>
          </p:cNvSpPr>
          <p:nvPr>
            <p:ph type="ftr" sz="quarter" idx="11"/>
          </p:nvPr>
        </p:nvSpPr>
        <p:spPr/>
        <p:txBody>
          <a:bodyPr/>
          <a:lstStyle/>
          <a:p>
            <a:endParaRPr lang="ko-KR" altLang="en-US"/>
          </a:p>
        </p:txBody>
      </p:sp>
      <p:sp>
        <p:nvSpPr>
          <p:cNvPr id="7" name="직선 연결선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직사각형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타원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타원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슬라이드 번호 개체 틀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CAD0486-254A-4C9A-B95C-0CF7446EFB7D}" type="slidenum">
              <a:rPr lang="ko-KR" altLang="en-US" smtClean="0"/>
              <a:pPr/>
              <a:t>‹#›</a:t>
            </a:fld>
            <a:endParaRPr lang="ko-KR" altLang="en-US"/>
          </a:p>
        </p:txBody>
      </p:sp>
      <p:sp>
        <p:nvSpPr>
          <p:cNvPr id="8" name="제목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ko-KR" altLang="en-US" smtClean="0"/>
              <a:t>마스터 제목 스타일 편집</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제목 및 세로 텍스트">
    <p:bg>
      <p:bgRef idx="1001">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2CF6F4A4-C3E6-4B3A-83E7-D5A16E7E6E52}" type="datetimeFigureOut">
              <a:rPr lang="ko-KR" altLang="en-US" smtClean="0"/>
              <a:pPr/>
              <a:t>10/6/10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FCAD0486-254A-4C9A-B95C-0CF7446EFB7D}" type="slidenum">
              <a:rPr lang="ko-KR" altLang="en-US" smtClean="0"/>
              <a:pPr/>
              <a:t>‹#›</a:t>
            </a:fld>
            <a:endParaRPr lang="ko-KR"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세로 제목 및 텍스트">
    <p:bg>
      <p:bgRef idx="1001">
        <a:schemeClr val="bg2"/>
      </p:bgRef>
    </p:bg>
    <p:spTree>
      <p:nvGrpSpPr>
        <p:cNvPr id="1" name=""/>
        <p:cNvGrpSpPr/>
        <p:nvPr/>
      </p:nvGrpSpPr>
      <p:grpSpPr>
        <a:xfrm>
          <a:off x="0" y="0"/>
          <a:ext cx="0" cy="0"/>
          <a:chOff x="0" y="0"/>
          <a:chExt cx="0" cy="0"/>
        </a:xfrm>
      </p:grpSpPr>
      <p:sp>
        <p:nvSpPr>
          <p:cNvPr id="7" name="직사각형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직사각형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직사각형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직사각형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직사각형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직사각형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직선 연결선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타원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타원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슬라이드 번호 개체 틀 5"/>
          <p:cNvSpPr>
            <a:spLocks noGrp="1"/>
          </p:cNvSpPr>
          <p:nvPr>
            <p:ph type="sldNum" sz="quarter" idx="12"/>
          </p:nvPr>
        </p:nvSpPr>
        <p:spPr>
          <a:xfrm>
            <a:off x="6915912" y="3009901"/>
            <a:ext cx="457200" cy="441325"/>
          </a:xfrm>
        </p:spPr>
        <p:txBody>
          <a:bodyPr/>
          <a:lstStyle/>
          <a:p>
            <a:fld id="{FCAD0486-254A-4C9A-B95C-0CF7446EFB7D}" type="slidenum">
              <a:rPr lang="ko-KR" altLang="en-US" smtClean="0"/>
              <a:pPr/>
              <a:t>‹#›</a:t>
            </a:fld>
            <a:endParaRPr lang="ko-KR" altLang="en-US"/>
          </a:p>
        </p:txBody>
      </p:sp>
      <p:sp>
        <p:nvSpPr>
          <p:cNvPr id="3" name="세로 텍스트 개체 틀 2"/>
          <p:cNvSpPr>
            <a:spLocks noGrp="1"/>
          </p:cNvSpPr>
          <p:nvPr>
            <p:ph type="body" orient="vert" idx="1"/>
          </p:nvPr>
        </p:nvSpPr>
        <p:spPr>
          <a:xfrm>
            <a:off x="304800" y="304800"/>
            <a:ext cx="6553200" cy="5821366"/>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2CF6F4A4-C3E6-4B3A-83E7-D5A16E7E6E52}" type="datetimeFigureOut">
              <a:rPr lang="ko-KR" altLang="en-US" smtClean="0"/>
              <a:pPr/>
              <a:t>10/6/10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2" name="세로 제목 1"/>
          <p:cNvSpPr>
            <a:spLocks noGrp="1"/>
          </p:cNvSpPr>
          <p:nvPr>
            <p:ph type="title" orient="vert"/>
          </p:nvPr>
        </p:nvSpPr>
        <p:spPr>
          <a:xfrm>
            <a:off x="7391400" y="304801"/>
            <a:ext cx="1447800" cy="5851525"/>
          </a:xfrm>
        </p:spPr>
        <p:txBody>
          <a:bodyPr vert="eaVert"/>
          <a:lstStyle/>
          <a:p>
            <a:r>
              <a:rPr kumimoji="0" lang="ko-KR" altLang="en-US" smtClean="0"/>
              <a:t>마스터 제목 스타일 편집</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제목 및 내용">
    <p:bg>
      <p:bgRef idx="1001">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solidFill>
                  <a:schemeClr val="accent3">
                    <a:shade val="75000"/>
                  </a:schemeClr>
                </a:solidFill>
              </a:defRPr>
            </a:lvl1pPr>
          </a:lstStyle>
          <a:p>
            <a:r>
              <a:rPr kumimoji="0" lang="ko-KR" altLang="en-US" smtClean="0"/>
              <a:t>마스터 제목 스타일 편집</a:t>
            </a:r>
            <a:endParaRPr kumimoji="0" lang="en-US"/>
          </a:p>
        </p:txBody>
      </p:sp>
      <p:sp>
        <p:nvSpPr>
          <p:cNvPr id="4" name="날짜 개체 틀 3"/>
          <p:cNvSpPr>
            <a:spLocks noGrp="1"/>
          </p:cNvSpPr>
          <p:nvPr>
            <p:ph type="dt" sz="half" idx="10"/>
          </p:nvPr>
        </p:nvSpPr>
        <p:spPr/>
        <p:txBody>
          <a:bodyPr/>
          <a:lstStyle/>
          <a:p>
            <a:fld id="{2CF6F4A4-C3E6-4B3A-83E7-D5A16E7E6E52}" type="datetimeFigureOut">
              <a:rPr lang="ko-KR" altLang="en-US" smtClean="0"/>
              <a:pPr/>
              <a:t>10/6/10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a:xfrm>
            <a:off x="4361688" y="1026372"/>
            <a:ext cx="457200" cy="441325"/>
          </a:xfrm>
        </p:spPr>
        <p:txBody>
          <a:bodyPr/>
          <a:lstStyle/>
          <a:p>
            <a:fld id="{FCAD0486-254A-4C9A-B95C-0CF7446EFB7D}" type="slidenum">
              <a:rPr lang="ko-KR" altLang="en-US" smtClean="0"/>
              <a:pPr/>
              <a:t>‹#›</a:t>
            </a:fld>
            <a:endParaRPr lang="ko-KR" altLang="en-US"/>
          </a:p>
        </p:txBody>
      </p:sp>
      <p:sp>
        <p:nvSpPr>
          <p:cNvPr id="8" name="내용 개체 틀 7"/>
          <p:cNvSpPr>
            <a:spLocks noGrp="1"/>
          </p:cNvSpPr>
          <p:nvPr>
            <p:ph sz="quarter" idx="1"/>
          </p:nvPr>
        </p:nvSpPr>
        <p:spPr>
          <a:xfrm>
            <a:off x="301752" y="1527048"/>
            <a:ext cx="8503920" cy="4572000"/>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구역 머리글">
    <p:bg>
      <p:bgRef idx="1001">
        <a:schemeClr val="bg1"/>
      </p:bgRef>
    </p:bg>
    <p:spTree>
      <p:nvGrpSpPr>
        <p:cNvPr id="1" name=""/>
        <p:cNvGrpSpPr/>
        <p:nvPr/>
      </p:nvGrpSpPr>
      <p:grpSpPr>
        <a:xfrm>
          <a:off x="0" y="0"/>
          <a:ext cx="0" cy="0"/>
          <a:chOff x="0" y="0"/>
          <a:chExt cx="0" cy="0"/>
        </a:xfrm>
      </p:grpSpPr>
      <p:sp>
        <p:nvSpPr>
          <p:cNvPr id="17" name="직사각형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직사각형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직사각형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직사각형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직사각형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직사각형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텍스트 개체 틀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sp>
        <p:nvSpPr>
          <p:cNvPr id="13" name="직사각형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직사각형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바닥글 개체 틀 4"/>
          <p:cNvSpPr>
            <a:spLocks noGrp="1"/>
          </p:cNvSpPr>
          <p:nvPr>
            <p:ph type="ftr" sz="quarter" idx="11"/>
          </p:nvPr>
        </p:nvSpPr>
        <p:spPr/>
        <p:txBody>
          <a:bodyPr/>
          <a:lstStyle/>
          <a:p>
            <a:endParaRPr lang="ko-KR" altLang="en-US"/>
          </a:p>
        </p:txBody>
      </p:sp>
      <p:sp>
        <p:nvSpPr>
          <p:cNvPr id="4" name="날짜 개체 틀 3"/>
          <p:cNvSpPr>
            <a:spLocks noGrp="1"/>
          </p:cNvSpPr>
          <p:nvPr>
            <p:ph type="dt" sz="half" idx="10"/>
          </p:nvPr>
        </p:nvSpPr>
        <p:spPr/>
        <p:txBody>
          <a:bodyPr/>
          <a:lstStyle/>
          <a:p>
            <a:fld id="{2CF6F4A4-C3E6-4B3A-83E7-D5A16E7E6E52}" type="datetimeFigureOut">
              <a:rPr lang="ko-KR" altLang="en-US" smtClean="0"/>
              <a:pPr/>
              <a:t>10/6/10</a:t>
            </a:fld>
            <a:endParaRPr lang="ko-KR" altLang="en-US"/>
          </a:p>
        </p:txBody>
      </p:sp>
      <p:sp>
        <p:nvSpPr>
          <p:cNvPr id="8" name="직선 연결선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타원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타원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슬라이드 번호 개체 틀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CAD0486-254A-4C9A-B95C-0CF7446EFB7D}" type="slidenum">
              <a:rPr lang="ko-KR" altLang="en-US" smtClean="0"/>
              <a:pPr/>
              <a:t>‹#›</a:t>
            </a:fld>
            <a:endParaRPr lang="ko-KR" altLang="en-US"/>
          </a:p>
        </p:txBody>
      </p:sp>
      <p:sp>
        <p:nvSpPr>
          <p:cNvPr id="2" name="제목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ko-KR" altLang="en-US" smtClean="0"/>
              <a:t>마스터 제목 스타일 편집</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콘텐츠 2개">
    <p:bg>
      <p:bgRef idx="1001">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301752" y="228600"/>
            <a:ext cx="8534400" cy="758952"/>
          </a:xfrm>
        </p:spPr>
        <p:txBody>
          <a:bodyPr/>
          <a:lstStyle/>
          <a:p>
            <a:r>
              <a:rPr kumimoji="0" lang="ko-KR" altLang="en-US" smtClean="0"/>
              <a:t>마스터 제목 스타일 편집</a:t>
            </a:r>
            <a:endParaRPr kumimoji="0" lang="en-US"/>
          </a:p>
        </p:txBody>
      </p:sp>
      <p:sp>
        <p:nvSpPr>
          <p:cNvPr id="5" name="날짜 개체 틀 4"/>
          <p:cNvSpPr>
            <a:spLocks noGrp="1"/>
          </p:cNvSpPr>
          <p:nvPr>
            <p:ph type="dt" sz="half" idx="10"/>
          </p:nvPr>
        </p:nvSpPr>
        <p:spPr>
          <a:xfrm>
            <a:off x="5791200" y="6409944"/>
            <a:ext cx="3044952" cy="365760"/>
          </a:xfrm>
        </p:spPr>
        <p:txBody>
          <a:bodyPr/>
          <a:lstStyle/>
          <a:p>
            <a:fld id="{2CF6F4A4-C3E6-4B3A-83E7-D5A16E7E6E52}" type="datetimeFigureOut">
              <a:rPr lang="ko-KR" altLang="en-US" smtClean="0"/>
              <a:pPr/>
              <a:t>10/6/10</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FCAD0486-254A-4C9A-B95C-0CF7446EFB7D}" type="slidenum">
              <a:rPr lang="ko-KR" altLang="en-US" smtClean="0"/>
              <a:pPr/>
              <a:t>‹#›</a:t>
            </a:fld>
            <a:endParaRPr lang="ko-KR" altLang="en-US"/>
          </a:p>
        </p:txBody>
      </p:sp>
      <p:sp>
        <p:nvSpPr>
          <p:cNvPr id="8" name="직선 연결선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내용 개체 틀 9"/>
          <p:cNvSpPr>
            <a:spLocks noGrp="1"/>
          </p:cNvSpPr>
          <p:nvPr>
            <p:ph sz="half" idx="1"/>
          </p:nvPr>
        </p:nvSpPr>
        <p:spPr>
          <a:xfrm>
            <a:off x="301752" y="1371600"/>
            <a:ext cx="4038600" cy="4681728"/>
          </a:xfrm>
        </p:spPr>
        <p:txBody>
          <a:bodyPr/>
          <a:lstStyle>
            <a:lvl1pPr>
              <a:defRPr sz="2500"/>
            </a:lvl1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12" name="내용 개체 틀 11"/>
          <p:cNvSpPr>
            <a:spLocks noGrp="1"/>
          </p:cNvSpPr>
          <p:nvPr>
            <p:ph sz="half" idx="2"/>
          </p:nvPr>
        </p:nvSpPr>
        <p:spPr>
          <a:xfrm>
            <a:off x="4800600" y="1371600"/>
            <a:ext cx="4038600" cy="4681728"/>
          </a:xfrm>
        </p:spPr>
        <p:txBody>
          <a:bodyPr/>
          <a:lstStyle>
            <a:lvl1pPr>
              <a:defRPr sz="2500"/>
            </a:lvl1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비교">
    <p:bg>
      <p:bgRef idx="1001">
        <a:schemeClr val="bg2"/>
      </p:bgRef>
    </p:bg>
    <p:spTree>
      <p:nvGrpSpPr>
        <p:cNvPr id="1" name=""/>
        <p:cNvGrpSpPr/>
        <p:nvPr/>
      </p:nvGrpSpPr>
      <p:grpSpPr>
        <a:xfrm>
          <a:off x="0" y="0"/>
          <a:ext cx="0" cy="0"/>
          <a:chOff x="0" y="0"/>
          <a:chExt cx="0" cy="0"/>
        </a:xfrm>
      </p:grpSpPr>
      <p:sp>
        <p:nvSpPr>
          <p:cNvPr id="10" name="직선 연결선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직사각형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직사각형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직사각형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직사각형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직사각형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직사각형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텍스트 개체 틀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4" name="텍스트 개체 틀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7" name="날짜 개체 틀 6"/>
          <p:cNvSpPr>
            <a:spLocks noGrp="1"/>
          </p:cNvSpPr>
          <p:nvPr>
            <p:ph type="dt" sz="half" idx="10"/>
          </p:nvPr>
        </p:nvSpPr>
        <p:spPr/>
        <p:txBody>
          <a:bodyPr/>
          <a:lstStyle/>
          <a:p>
            <a:fld id="{2CF6F4A4-C3E6-4B3A-83E7-D5A16E7E6E52}" type="datetimeFigureOut">
              <a:rPr lang="ko-KR" altLang="en-US" smtClean="0"/>
              <a:pPr/>
              <a:t>10/6/10</a:t>
            </a:fld>
            <a:endParaRPr lang="ko-KR" altLang="en-US"/>
          </a:p>
        </p:txBody>
      </p:sp>
      <p:sp>
        <p:nvSpPr>
          <p:cNvPr id="8" name="바닥글 개체 틀 7"/>
          <p:cNvSpPr>
            <a:spLocks noGrp="1"/>
          </p:cNvSpPr>
          <p:nvPr>
            <p:ph type="ftr" sz="quarter" idx="11"/>
          </p:nvPr>
        </p:nvSpPr>
        <p:spPr>
          <a:xfrm>
            <a:off x="304800" y="6409944"/>
            <a:ext cx="3581400" cy="365760"/>
          </a:xfrm>
        </p:spPr>
        <p:txBody>
          <a:bodyPr/>
          <a:lstStyle/>
          <a:p>
            <a:endParaRPr lang="ko-KR" altLang="en-US"/>
          </a:p>
        </p:txBody>
      </p:sp>
      <p:sp>
        <p:nvSpPr>
          <p:cNvPr id="15" name="직선 연결선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직사각형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내용 개체 틀 23"/>
          <p:cNvSpPr>
            <a:spLocks noGrp="1"/>
          </p:cNvSpPr>
          <p:nvPr>
            <p:ph sz="quarter" idx="2"/>
          </p:nvPr>
        </p:nvSpPr>
        <p:spPr>
          <a:xfrm>
            <a:off x="301752" y="2471383"/>
            <a:ext cx="4041648" cy="3818404"/>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26" name="내용 개체 틀 25"/>
          <p:cNvSpPr>
            <a:spLocks noGrp="1"/>
          </p:cNvSpPr>
          <p:nvPr>
            <p:ph sz="quarter" idx="4"/>
          </p:nvPr>
        </p:nvSpPr>
        <p:spPr>
          <a:xfrm>
            <a:off x="4800600" y="2471383"/>
            <a:ext cx="4038600" cy="3822192"/>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25" name="타원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타원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슬라이드 번호 개체 틀 8"/>
          <p:cNvSpPr>
            <a:spLocks noGrp="1"/>
          </p:cNvSpPr>
          <p:nvPr>
            <p:ph type="sldNum" sz="quarter" idx="12"/>
          </p:nvPr>
        </p:nvSpPr>
        <p:spPr>
          <a:xfrm>
            <a:off x="4343400" y="1042416"/>
            <a:ext cx="457200" cy="441325"/>
          </a:xfrm>
        </p:spPr>
        <p:txBody>
          <a:bodyPr/>
          <a:lstStyle>
            <a:lvl1pPr algn="ctr">
              <a:defRPr/>
            </a:lvl1pPr>
          </a:lstStyle>
          <a:p>
            <a:fld id="{FCAD0486-254A-4C9A-B95C-0CF7446EFB7D}" type="slidenum">
              <a:rPr lang="ko-KR" altLang="en-US" smtClean="0"/>
              <a:pPr/>
              <a:t>‹#›</a:t>
            </a:fld>
            <a:endParaRPr lang="ko-KR" altLang="en-US"/>
          </a:p>
        </p:txBody>
      </p:sp>
      <p:sp>
        <p:nvSpPr>
          <p:cNvPr id="23" name="제목 22"/>
          <p:cNvSpPr>
            <a:spLocks noGrp="1"/>
          </p:cNvSpPr>
          <p:nvPr>
            <p:ph type="title"/>
          </p:nvPr>
        </p:nvSpPr>
        <p:spPr/>
        <p:txBody>
          <a:bodyPr rtlCol="0" anchor="b" anchorCtr="0"/>
          <a:lstStyle/>
          <a:p>
            <a:r>
              <a:rPr kumimoji="0" lang="ko-KR" altLang="en-US" smtClean="0"/>
              <a:t>마스터 제목 스타일 편집</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날짜 개체 틀 2"/>
          <p:cNvSpPr>
            <a:spLocks noGrp="1"/>
          </p:cNvSpPr>
          <p:nvPr>
            <p:ph type="dt" sz="half" idx="10"/>
          </p:nvPr>
        </p:nvSpPr>
        <p:spPr/>
        <p:txBody>
          <a:bodyPr/>
          <a:lstStyle/>
          <a:p>
            <a:fld id="{2CF6F4A4-C3E6-4B3A-83E7-D5A16E7E6E52}" type="datetimeFigureOut">
              <a:rPr lang="ko-KR" altLang="en-US" smtClean="0"/>
              <a:pPr/>
              <a:t>10/6/10</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a:xfrm>
            <a:off x="4343400" y="1036020"/>
            <a:ext cx="457200" cy="441325"/>
          </a:xfrm>
        </p:spPr>
        <p:txBody>
          <a:bodyPr/>
          <a:lstStyle/>
          <a:p>
            <a:fld id="{FCAD0486-254A-4C9A-B95C-0CF7446EFB7D}"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빈 화면">
    <p:spTree>
      <p:nvGrpSpPr>
        <p:cNvPr id="1" name=""/>
        <p:cNvGrpSpPr/>
        <p:nvPr/>
      </p:nvGrpSpPr>
      <p:grpSpPr>
        <a:xfrm>
          <a:off x="0" y="0"/>
          <a:ext cx="0" cy="0"/>
          <a:chOff x="0" y="0"/>
          <a:chExt cx="0" cy="0"/>
        </a:xfrm>
      </p:grpSpPr>
      <p:sp>
        <p:nvSpPr>
          <p:cNvPr id="7" name="직사각형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직사각형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직사각형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직사각형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직사각형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직사각형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날짜 개체 틀 1"/>
          <p:cNvSpPr>
            <a:spLocks noGrp="1"/>
          </p:cNvSpPr>
          <p:nvPr>
            <p:ph type="dt" sz="half" idx="10"/>
          </p:nvPr>
        </p:nvSpPr>
        <p:spPr/>
        <p:txBody>
          <a:bodyPr/>
          <a:lstStyle/>
          <a:p>
            <a:fld id="{2CF6F4A4-C3E6-4B3A-83E7-D5A16E7E6E52}" type="datetimeFigureOut">
              <a:rPr lang="ko-KR" altLang="en-US" smtClean="0"/>
              <a:pPr/>
              <a:t>10/6/10</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CAD0486-254A-4C9A-B95C-0CF7446EFB7D}"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캡션 있는 콘텐츠">
    <p:bg>
      <p:bgRef idx="1001">
        <a:schemeClr val="bg1"/>
      </p:bgRef>
    </p:bg>
    <p:spTree>
      <p:nvGrpSpPr>
        <p:cNvPr id="1" name=""/>
        <p:cNvGrpSpPr/>
        <p:nvPr/>
      </p:nvGrpSpPr>
      <p:grpSpPr>
        <a:xfrm>
          <a:off x="0" y="0"/>
          <a:ext cx="0" cy="0"/>
          <a:chOff x="0" y="0"/>
          <a:chExt cx="0" cy="0"/>
        </a:xfrm>
      </p:grpSpPr>
      <p:sp>
        <p:nvSpPr>
          <p:cNvPr id="19" name="직사각형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직사각형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직사각형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직사각형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직사각형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직사각형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제목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ko-KR" altLang="en-US" smtClean="0"/>
              <a:t>마스터 제목 스타일 편집</a:t>
            </a:r>
            <a:endParaRPr kumimoji="0" lang="en-US"/>
          </a:p>
        </p:txBody>
      </p:sp>
      <p:sp>
        <p:nvSpPr>
          <p:cNvPr id="3" name="텍스트 개체 틀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8" name="직사각형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직선 연결선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내용 개체 틀 19"/>
          <p:cNvSpPr>
            <a:spLocks noGrp="1"/>
          </p:cNvSpPr>
          <p:nvPr>
            <p:ph sz="quarter" idx="1"/>
          </p:nvPr>
        </p:nvSpPr>
        <p:spPr>
          <a:xfrm>
            <a:off x="3124200" y="685800"/>
            <a:ext cx="5638800" cy="5410200"/>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10" name="타원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타원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슬라이드 번호 개체 틀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CAD0486-254A-4C9A-B95C-0CF7446EFB7D}" type="slidenum">
              <a:rPr lang="ko-KR" altLang="en-US" smtClean="0"/>
              <a:pPr/>
              <a:t>‹#›</a:t>
            </a:fld>
            <a:endParaRPr lang="ko-KR" altLang="en-US"/>
          </a:p>
        </p:txBody>
      </p:sp>
      <p:sp>
        <p:nvSpPr>
          <p:cNvPr id="21" name="직사각형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날짜 개체 틀 4"/>
          <p:cNvSpPr>
            <a:spLocks noGrp="1"/>
          </p:cNvSpPr>
          <p:nvPr>
            <p:ph type="dt" sz="half" idx="10"/>
          </p:nvPr>
        </p:nvSpPr>
        <p:spPr/>
        <p:txBody>
          <a:bodyPr/>
          <a:lstStyle/>
          <a:p>
            <a:fld id="{2CF6F4A4-C3E6-4B3A-83E7-D5A16E7E6E52}" type="datetimeFigureOut">
              <a:rPr lang="ko-KR" altLang="en-US" smtClean="0"/>
              <a:pPr/>
              <a:t>10/6/10</a:t>
            </a:fld>
            <a:endParaRPr lang="ko-KR" altLang="en-US"/>
          </a:p>
        </p:txBody>
      </p:sp>
      <p:sp>
        <p:nvSpPr>
          <p:cNvPr id="6" name="바닥글 개체 틀 5"/>
          <p:cNvSpPr>
            <a:spLocks noGrp="1"/>
          </p:cNvSpPr>
          <p:nvPr>
            <p:ph type="ftr" sz="quarter" idx="11"/>
          </p:nvPr>
        </p:nvSpPr>
        <p:spPr>
          <a:xfrm>
            <a:off x="301752" y="6410848"/>
            <a:ext cx="3383280" cy="365760"/>
          </a:xfrm>
        </p:spPr>
        <p:txBody>
          <a:bodyPr/>
          <a:lstStyle/>
          <a:p>
            <a:endParaRPr lang="ko-KR"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캡션 있는 그림">
    <p:spTree>
      <p:nvGrpSpPr>
        <p:cNvPr id="1" name=""/>
        <p:cNvGrpSpPr/>
        <p:nvPr/>
      </p:nvGrpSpPr>
      <p:grpSpPr>
        <a:xfrm>
          <a:off x="0" y="0"/>
          <a:ext cx="0" cy="0"/>
          <a:chOff x="0" y="0"/>
          <a:chExt cx="0" cy="0"/>
        </a:xfrm>
      </p:grpSpPr>
      <p:sp>
        <p:nvSpPr>
          <p:cNvPr id="21" name="직선 연결선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직사각형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직사각형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직사각형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직사각형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직사각형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직사각형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직사각형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타원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타원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슬라이드 번호 개체 틀 6"/>
          <p:cNvSpPr>
            <a:spLocks noGrp="1"/>
          </p:cNvSpPr>
          <p:nvPr>
            <p:ph type="sldNum" sz="quarter" idx="12"/>
          </p:nvPr>
        </p:nvSpPr>
        <p:spPr>
          <a:xfrm>
            <a:off x="1371600" y="312738"/>
            <a:ext cx="457200" cy="441325"/>
          </a:xfrm>
        </p:spPr>
        <p:txBody>
          <a:bodyPr/>
          <a:lstStyle/>
          <a:p>
            <a:fld id="{FCAD0486-254A-4C9A-B95C-0CF7446EFB7D}" type="slidenum">
              <a:rPr lang="ko-KR" altLang="en-US" smtClean="0"/>
              <a:pPr/>
              <a:t>‹#›</a:t>
            </a:fld>
            <a:endParaRPr lang="ko-KR" altLang="en-US"/>
          </a:p>
        </p:txBody>
      </p:sp>
      <p:sp>
        <p:nvSpPr>
          <p:cNvPr id="2" name="제목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3000375" y="609600"/>
            <a:ext cx="5867400" cy="4267200"/>
          </a:xfrm>
        </p:spPr>
        <p:txBody>
          <a:bodyPr/>
          <a:lstStyle>
            <a:lvl1pPr marL="0" indent="0">
              <a:buNone/>
              <a:defRPr sz="3200"/>
            </a:lvl1pPr>
          </a:lstStyle>
          <a:p>
            <a:r>
              <a:rPr kumimoji="0" lang="ko-KR" altLang="en-US" smtClean="0"/>
              <a:t>그림을 추가하려면 아이콘을 클릭하십시오</a:t>
            </a:r>
            <a:endParaRPr kumimoji="0" lang="en-US" dirty="0"/>
          </a:p>
        </p:txBody>
      </p:sp>
      <p:sp>
        <p:nvSpPr>
          <p:cNvPr id="4" name="텍스트 개체 틀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ko-KR" altLang="en-US" smtClean="0"/>
              <a:t>마스터 텍스트 스타일을 편집합니다</a:t>
            </a:r>
          </a:p>
        </p:txBody>
      </p:sp>
      <p:sp>
        <p:nvSpPr>
          <p:cNvPr id="22" name="직사각형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날짜 개체 틀 4"/>
          <p:cNvSpPr>
            <a:spLocks noGrp="1"/>
          </p:cNvSpPr>
          <p:nvPr>
            <p:ph type="dt" sz="half" idx="10"/>
          </p:nvPr>
        </p:nvSpPr>
        <p:spPr>
          <a:xfrm>
            <a:off x="5788152" y="6404984"/>
            <a:ext cx="3044952" cy="365760"/>
          </a:xfrm>
        </p:spPr>
        <p:txBody>
          <a:bodyPr/>
          <a:lstStyle/>
          <a:p>
            <a:fld id="{2CF6F4A4-C3E6-4B3A-83E7-D5A16E7E6E52}" type="datetimeFigureOut">
              <a:rPr lang="ko-KR" altLang="en-US" smtClean="0"/>
              <a:pPr/>
              <a:t>10/6/10</a:t>
            </a:fld>
            <a:endParaRPr lang="ko-KR" altLang="en-US"/>
          </a:p>
        </p:txBody>
      </p:sp>
      <p:sp>
        <p:nvSpPr>
          <p:cNvPr id="6" name="바닥글 개체 틀 5"/>
          <p:cNvSpPr>
            <a:spLocks noGrp="1"/>
          </p:cNvSpPr>
          <p:nvPr>
            <p:ph type="ftr" sz="quarter" idx="11"/>
          </p:nvPr>
        </p:nvSpPr>
        <p:spPr>
          <a:xfrm>
            <a:off x="301752" y="6410848"/>
            <a:ext cx="3584448" cy="365760"/>
          </a:xfrm>
        </p:spPr>
        <p:txBody>
          <a:bodyPr/>
          <a:lstStyle/>
          <a:p>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직사각형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직사각형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직사각형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직사각형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직사각형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날짜 개체 틀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CF6F4A4-C3E6-4B3A-83E7-D5A16E7E6E52}" type="datetimeFigureOut">
              <a:rPr lang="ko-KR" altLang="en-US" smtClean="0"/>
              <a:pPr/>
              <a:t>10/6/10</a:t>
            </a:fld>
            <a:endParaRPr lang="ko-KR" altLang="en-US"/>
          </a:p>
        </p:txBody>
      </p:sp>
      <p:sp>
        <p:nvSpPr>
          <p:cNvPr id="3" name="바닥글 개체 틀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ko-KR" altLang="en-US"/>
          </a:p>
        </p:txBody>
      </p:sp>
      <p:sp>
        <p:nvSpPr>
          <p:cNvPr id="8" name="직사각형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직선 연결선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타원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타원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슬라이드 번호 개체 틀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CAD0486-254A-4C9A-B95C-0CF7446EFB7D}" type="slidenum">
              <a:rPr lang="ko-KR" altLang="en-US" smtClean="0"/>
              <a:pPr/>
              <a:t>‹#›</a:t>
            </a:fld>
            <a:endParaRPr lang="ko-KR" altLang="en-US"/>
          </a:p>
        </p:txBody>
      </p:sp>
      <p:sp>
        <p:nvSpPr>
          <p:cNvPr id="22" name="제목 개체 틀 21"/>
          <p:cNvSpPr>
            <a:spLocks noGrp="1"/>
          </p:cNvSpPr>
          <p:nvPr>
            <p:ph type="title"/>
          </p:nvPr>
        </p:nvSpPr>
        <p:spPr>
          <a:xfrm>
            <a:off x="301752" y="228600"/>
            <a:ext cx="8534400" cy="758952"/>
          </a:xfrm>
          <a:prstGeom prst="rect">
            <a:avLst/>
          </a:prstGeom>
        </p:spPr>
        <p:txBody>
          <a:bodyPr vert="horz" anchor="b">
            <a:normAutofit/>
          </a:bodyPr>
          <a:lstStyle/>
          <a:p>
            <a:r>
              <a:rPr kumimoji="0" lang="ko-KR" altLang="en-US" smtClean="0"/>
              <a:t>마스터 제목 스타일 편집</a:t>
            </a:r>
            <a:endParaRPr kumimoji="0" lang="en-US"/>
          </a:p>
        </p:txBody>
      </p:sp>
      <p:sp>
        <p:nvSpPr>
          <p:cNvPr id="13" name="텍스트 개체 틀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1"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1"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1"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1"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1"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1"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1"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1"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1"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1"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부제목 2"/>
          <p:cNvSpPr>
            <a:spLocks noGrp="1"/>
          </p:cNvSpPr>
          <p:nvPr>
            <p:ph type="subTitle" idx="1"/>
          </p:nvPr>
        </p:nvSpPr>
        <p:spPr/>
        <p:txBody>
          <a:bodyPr/>
          <a:lstStyle/>
          <a:p>
            <a:r>
              <a:rPr lang="en-US" altLang="ko-KR" dirty="0" smtClean="0"/>
              <a:t>ESL 114 </a:t>
            </a:r>
            <a:endParaRPr lang="ko-KR" altLang="en-US" dirty="0"/>
          </a:p>
        </p:txBody>
      </p:sp>
      <p:sp>
        <p:nvSpPr>
          <p:cNvPr id="2" name="제목 1"/>
          <p:cNvSpPr>
            <a:spLocks noGrp="1"/>
          </p:cNvSpPr>
          <p:nvPr>
            <p:ph type="ctrTitle"/>
          </p:nvPr>
        </p:nvSpPr>
        <p:spPr/>
        <p:txBody>
          <a:bodyPr/>
          <a:lstStyle/>
          <a:p>
            <a:r>
              <a:rPr lang="en-US" altLang="ko-KR" dirty="0" smtClean="0"/>
              <a:t>Day 4- Introduction to 5 paragraph essay structures </a:t>
            </a:r>
            <a:endParaRPr lang="ko-KR"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Introduction </a:t>
            </a:r>
            <a:endParaRPr lang="ko-KR" altLang="en-US" dirty="0"/>
          </a:p>
        </p:txBody>
      </p:sp>
      <p:sp>
        <p:nvSpPr>
          <p:cNvPr id="3" name="내용 개체 틀 2"/>
          <p:cNvSpPr>
            <a:spLocks noGrp="1"/>
          </p:cNvSpPr>
          <p:nvPr>
            <p:ph sz="quarter" idx="1"/>
          </p:nvPr>
        </p:nvSpPr>
        <p:spPr/>
        <p:txBody>
          <a:bodyPr/>
          <a:lstStyle/>
          <a:p>
            <a:pPr lvl="0"/>
            <a:r>
              <a:rPr lang="en-US" b="1" dirty="0" smtClean="0"/>
              <a:t>Hook:</a:t>
            </a:r>
            <a:r>
              <a:rPr lang="en-US" dirty="0" smtClean="0"/>
              <a:t> part that convinces readers to take the time to read the article, essay, or book</a:t>
            </a:r>
            <a:endParaRPr lang="ko-KR" altLang="en-US" dirty="0" smtClean="0"/>
          </a:p>
          <a:p>
            <a:pPr lvl="0"/>
            <a:r>
              <a:rPr lang="en-US" b="1" dirty="0" smtClean="0"/>
              <a:t>Background information:</a:t>
            </a:r>
            <a:r>
              <a:rPr lang="en-US" dirty="0" smtClean="0"/>
              <a:t> piece of information that may be necessary to understand the article, could be general</a:t>
            </a:r>
            <a:endParaRPr lang="ko-KR" altLang="en-US" dirty="0" smtClean="0"/>
          </a:p>
          <a:p>
            <a:pPr lvl="0"/>
            <a:r>
              <a:rPr lang="en-US" b="1" dirty="0" smtClean="0"/>
              <a:t>Thesis statement: (a) </a:t>
            </a:r>
            <a:r>
              <a:rPr lang="en-US" dirty="0" smtClean="0"/>
              <a:t>Statement of information/ argument that the reader will find in the article, essay, or book  and </a:t>
            </a:r>
            <a:r>
              <a:rPr lang="en-US" b="1" dirty="0" smtClean="0"/>
              <a:t>(b)</a:t>
            </a:r>
            <a:r>
              <a:rPr lang="en-US" dirty="0" smtClean="0"/>
              <a:t> brief preview of points that will be discussed in body section. </a:t>
            </a:r>
            <a:endParaRPr lang="ko-KR" altLang="en-US" dirty="0" smtClean="0"/>
          </a:p>
          <a:p>
            <a:endParaRPr lang="ko-KR"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Introduction: example </a:t>
            </a:r>
            <a:endParaRPr lang="ko-KR" altLang="en-US" dirty="0"/>
          </a:p>
        </p:txBody>
      </p:sp>
      <p:sp>
        <p:nvSpPr>
          <p:cNvPr id="3" name="내용 개체 틀 2"/>
          <p:cNvSpPr>
            <a:spLocks noGrp="1"/>
          </p:cNvSpPr>
          <p:nvPr>
            <p:ph sz="quarter" idx="1"/>
          </p:nvPr>
        </p:nvSpPr>
        <p:spPr>
          <a:xfrm>
            <a:off x="301752" y="1527048"/>
            <a:ext cx="8503920" cy="4973786"/>
          </a:xfrm>
        </p:spPr>
        <p:txBody>
          <a:bodyPr>
            <a:normAutofit lnSpcReduction="10000"/>
          </a:bodyPr>
          <a:lstStyle/>
          <a:p>
            <a:r>
              <a:rPr lang="en-US" dirty="0" smtClean="0"/>
              <a:t>I personally think that smoking scenes should be banned in the movies, especially in movies that are targeted for younger viewers. Even in adult movies, smoking is supposed be used as little as possible. The reason is because movies can have huge influence on people’s mind as well as their behaviors. As is reported in numerous studies, exposure to smoking on the big screen “promotes smoking in young people (Kalb, August 20, 2010)”. </a:t>
            </a:r>
          </a:p>
          <a:p>
            <a:r>
              <a:rPr lang="en-US" dirty="0" smtClean="0">
                <a:solidFill>
                  <a:schemeClr val="accent3">
                    <a:lumMod val="75000"/>
                  </a:schemeClr>
                </a:solidFill>
              </a:rPr>
              <a:t>Q: Is this a hook/ background information or thesis statement? </a:t>
            </a:r>
          </a:p>
          <a:p>
            <a:r>
              <a:rPr lang="en-US" dirty="0" smtClean="0">
                <a:solidFill>
                  <a:schemeClr val="accent3">
                    <a:lumMod val="75000"/>
                  </a:schemeClr>
                </a:solidFill>
              </a:rPr>
              <a:t>Q:  What’s missing now? How can it be improved? </a:t>
            </a:r>
          </a:p>
          <a:p>
            <a:endParaRPr lang="ko-KR"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Conclusion</a:t>
            </a:r>
            <a:endParaRPr lang="ko-KR" altLang="en-US" dirty="0"/>
          </a:p>
        </p:txBody>
      </p:sp>
      <p:sp>
        <p:nvSpPr>
          <p:cNvPr id="3" name="내용 개체 틀 2"/>
          <p:cNvSpPr>
            <a:spLocks noGrp="1"/>
          </p:cNvSpPr>
          <p:nvPr>
            <p:ph sz="quarter" idx="1"/>
          </p:nvPr>
        </p:nvSpPr>
        <p:spPr/>
        <p:txBody>
          <a:bodyPr/>
          <a:lstStyle/>
          <a:p>
            <a:pPr lvl="0"/>
            <a:r>
              <a:rPr lang="en-US" b="1" i="1" dirty="0" smtClean="0"/>
              <a:t>Remember: Conclusion is NOT a summary! </a:t>
            </a:r>
            <a:endParaRPr lang="ko-KR" altLang="en-US" dirty="0" smtClean="0"/>
          </a:p>
          <a:p>
            <a:pPr lvl="0"/>
            <a:r>
              <a:rPr lang="en-US" dirty="0" smtClean="0"/>
              <a:t>Quickly summarize the main ideas or main points made in the discussion</a:t>
            </a:r>
            <a:endParaRPr lang="ko-KR" altLang="en-US" dirty="0" smtClean="0"/>
          </a:p>
          <a:p>
            <a:pPr lvl="0"/>
            <a:r>
              <a:rPr lang="en-US" dirty="0" smtClean="0"/>
              <a:t>Interpret the discussion or explain why the discussion is important and what it suggests</a:t>
            </a:r>
            <a:endParaRPr lang="ko-KR" altLang="en-US" dirty="0" smtClean="0"/>
          </a:p>
          <a:p>
            <a:pPr lvl="0"/>
            <a:r>
              <a:rPr lang="en-US" dirty="0" smtClean="0"/>
              <a:t>Link the main idea of the text to the future or to some broader issues not specifically covered in the article</a:t>
            </a:r>
            <a:endParaRPr lang="ko-KR" altLang="en-US" dirty="0" smtClean="0"/>
          </a:p>
          <a:p>
            <a:endParaRPr lang="ko-KR"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Conclusion: Example</a:t>
            </a:r>
            <a:endParaRPr lang="ko-KR" altLang="en-US" dirty="0"/>
          </a:p>
        </p:txBody>
      </p:sp>
      <p:sp>
        <p:nvSpPr>
          <p:cNvPr id="3" name="내용 개체 틀 2"/>
          <p:cNvSpPr>
            <a:spLocks noGrp="1"/>
          </p:cNvSpPr>
          <p:nvPr>
            <p:ph sz="quarter" idx="1"/>
          </p:nvPr>
        </p:nvSpPr>
        <p:spPr/>
        <p:txBody>
          <a:bodyPr>
            <a:normAutofit lnSpcReduction="10000"/>
          </a:bodyPr>
          <a:lstStyle/>
          <a:p>
            <a:r>
              <a:rPr lang="en-US" dirty="0" smtClean="0"/>
              <a:t>In conclusion, I clearly disagree with the idea of showing cigarette in the children’s movie. The movie, as a popular media for entertainment, can effect heavily on growing children. It is common sense how children learn from what they see and hear. Therefore eliminating depiction of cigarette in the movie will result a huge decreasing number of smoking youth. </a:t>
            </a:r>
          </a:p>
          <a:p>
            <a:pPr>
              <a:buNone/>
            </a:pPr>
            <a:endParaRPr lang="en-US" dirty="0" smtClean="0"/>
          </a:p>
          <a:p>
            <a:pPr lvl="0" latinLnBrk="0"/>
            <a:r>
              <a:rPr lang="en-US" dirty="0" smtClean="0">
                <a:solidFill>
                  <a:schemeClr val="accent3">
                    <a:lumMod val="75000"/>
                  </a:schemeClr>
                </a:solidFill>
              </a:rPr>
              <a:t>Q: What is done well in this conclusion? </a:t>
            </a:r>
            <a:endParaRPr lang="ko-KR" altLang="en-US" dirty="0" smtClean="0">
              <a:solidFill>
                <a:schemeClr val="accent3">
                  <a:lumMod val="75000"/>
                </a:schemeClr>
              </a:solidFill>
            </a:endParaRPr>
          </a:p>
          <a:p>
            <a:pPr lvl="0" latinLnBrk="0"/>
            <a:r>
              <a:rPr lang="en-US" dirty="0" smtClean="0">
                <a:solidFill>
                  <a:schemeClr val="accent3">
                    <a:lumMod val="75000"/>
                  </a:schemeClr>
                </a:solidFill>
              </a:rPr>
              <a:t>Q: What could be done better? </a:t>
            </a:r>
            <a:endParaRPr lang="ko-KR" altLang="en-US" dirty="0" smtClean="0">
              <a:solidFill>
                <a:schemeClr val="accent3">
                  <a:lumMod val="75000"/>
                </a:schemeClr>
              </a:solidFill>
            </a:endParaRPr>
          </a:p>
          <a:p>
            <a:pPr lvl="0" latinLnBrk="0"/>
            <a:r>
              <a:rPr lang="en-US" dirty="0" smtClean="0">
                <a:solidFill>
                  <a:schemeClr val="accent3">
                    <a:lumMod val="75000"/>
                  </a:schemeClr>
                </a:solidFill>
              </a:rPr>
              <a:t>Q: Make a suggestion for improvement. </a:t>
            </a:r>
            <a:endParaRPr lang="ko-KR" altLang="en-US" dirty="0" smtClean="0">
              <a:solidFill>
                <a:schemeClr val="accent3">
                  <a:lumMod val="75000"/>
                </a:schemeClr>
              </a:solidFill>
            </a:endParaRPr>
          </a:p>
          <a:p>
            <a:pPr>
              <a:buNone/>
            </a:pPr>
            <a:endParaRPr lang="ko-KR"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Body paragraph: 3 parts</a:t>
            </a:r>
            <a:endParaRPr lang="ko-KR" altLang="en-US" dirty="0"/>
          </a:p>
        </p:txBody>
      </p:sp>
      <p:sp>
        <p:nvSpPr>
          <p:cNvPr id="3" name="내용 개체 틀 2"/>
          <p:cNvSpPr>
            <a:spLocks noGrp="1"/>
          </p:cNvSpPr>
          <p:nvPr>
            <p:ph sz="quarter" idx="1"/>
          </p:nvPr>
        </p:nvSpPr>
        <p:spPr/>
        <p:txBody>
          <a:bodyPr>
            <a:normAutofit fontScale="92500" lnSpcReduction="20000"/>
          </a:bodyPr>
          <a:lstStyle/>
          <a:p>
            <a:pPr>
              <a:buNone/>
            </a:pPr>
            <a:r>
              <a:rPr lang="en-US" b="1" dirty="0" smtClean="0">
                <a:solidFill>
                  <a:schemeClr val="accent3">
                    <a:lumMod val="75000"/>
                  </a:schemeClr>
                </a:solidFill>
              </a:rPr>
              <a:t>(A)TOPIC SENTENCE</a:t>
            </a:r>
          </a:p>
          <a:p>
            <a:r>
              <a:rPr lang="en-US" dirty="0" smtClean="0"/>
              <a:t>Provide one relevant idea about the topic of the paper</a:t>
            </a:r>
            <a:br>
              <a:rPr lang="en-US" dirty="0" smtClean="0"/>
            </a:br>
            <a:endParaRPr lang="ko-KR" altLang="en-US" dirty="0" smtClean="0"/>
          </a:p>
          <a:p>
            <a:r>
              <a:rPr lang="en-US" dirty="0" smtClean="0"/>
              <a:t>State something specific about the topic of the paper.</a:t>
            </a:r>
            <a:br>
              <a:rPr lang="en-US" dirty="0" smtClean="0"/>
            </a:br>
            <a:endParaRPr lang="ko-KR" altLang="en-US" dirty="0" smtClean="0"/>
          </a:p>
          <a:p>
            <a:r>
              <a:rPr lang="en-US" dirty="0" smtClean="0"/>
              <a:t>Introduce the main idea of the paragraph.</a:t>
            </a:r>
            <a:br>
              <a:rPr lang="en-US" dirty="0" smtClean="0"/>
            </a:br>
            <a:endParaRPr lang="ko-KR" altLang="en-US" dirty="0" smtClean="0"/>
          </a:p>
          <a:p>
            <a:r>
              <a:rPr lang="en-US" dirty="0" smtClean="0"/>
              <a:t>Give the reader an idea of what the rest of the paragraph will cover.</a:t>
            </a:r>
            <a:br>
              <a:rPr lang="en-US" dirty="0" smtClean="0"/>
            </a:br>
            <a:endParaRPr lang="ko-KR" altLang="en-US" dirty="0" smtClean="0"/>
          </a:p>
          <a:p>
            <a:r>
              <a:rPr lang="en-US" dirty="0" smtClean="0"/>
              <a:t>Appear somewhere at the beginning of the paragraph.   </a:t>
            </a:r>
          </a:p>
          <a:p>
            <a:pPr>
              <a:buNone/>
            </a:pPr>
            <a:r>
              <a:rPr lang="en-US" dirty="0" smtClean="0"/>
              <a:t>  </a:t>
            </a:r>
            <a:r>
              <a:rPr lang="en-US" sz="2200" dirty="0" smtClean="0"/>
              <a:t>(The top sentence can appear elsewhere, but this sometimes causes confusion for both the writer and the reader.)</a:t>
            </a:r>
            <a:endParaRPr lang="ko-KR" altLang="en-US" sz="2200" dirty="0" smtClean="0"/>
          </a:p>
          <a:p>
            <a:endParaRPr lang="ko-KR"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Body paragraph: 3 parts</a:t>
            </a:r>
            <a:endParaRPr lang="ko-KR" altLang="en-US" dirty="0"/>
          </a:p>
        </p:txBody>
      </p:sp>
      <p:sp>
        <p:nvSpPr>
          <p:cNvPr id="3" name="내용 개체 틀 2"/>
          <p:cNvSpPr>
            <a:spLocks noGrp="1"/>
          </p:cNvSpPr>
          <p:nvPr>
            <p:ph sz="quarter" idx="1"/>
          </p:nvPr>
        </p:nvSpPr>
        <p:spPr/>
        <p:txBody>
          <a:bodyPr>
            <a:normAutofit/>
          </a:bodyPr>
          <a:lstStyle/>
          <a:p>
            <a:pPr>
              <a:buNone/>
            </a:pPr>
            <a:r>
              <a:rPr lang="en-US" b="1" dirty="0" smtClean="0">
                <a:solidFill>
                  <a:schemeClr val="accent3">
                    <a:lumMod val="75000"/>
                  </a:schemeClr>
                </a:solidFill>
              </a:rPr>
              <a:t>(B)SUPPORTING DETAILS</a:t>
            </a:r>
            <a:endParaRPr lang="ko-KR" altLang="en-US" dirty="0" smtClean="0">
              <a:solidFill>
                <a:schemeClr val="accent3">
                  <a:lumMod val="75000"/>
                </a:schemeClr>
              </a:solidFill>
            </a:endParaRPr>
          </a:p>
          <a:p>
            <a:r>
              <a:rPr lang="en-US" dirty="0" smtClean="0"/>
              <a:t>Be relevant to the main idea of the paragraph.</a:t>
            </a:r>
            <a:br>
              <a:rPr lang="en-US" dirty="0" smtClean="0"/>
            </a:br>
            <a:endParaRPr lang="ko-KR" altLang="en-US" dirty="0" smtClean="0"/>
          </a:p>
          <a:p>
            <a:r>
              <a:rPr lang="en-US" dirty="0" smtClean="0"/>
              <a:t>Give specific details, facts, or examples to support, prove, or explain the main idea of the paragraph.</a:t>
            </a:r>
            <a:br>
              <a:rPr lang="en-US" dirty="0" smtClean="0"/>
            </a:br>
            <a:endParaRPr lang="ko-KR" altLang="en-US" dirty="0" smtClean="0"/>
          </a:p>
          <a:p>
            <a:r>
              <a:rPr lang="en-US" dirty="0" smtClean="0"/>
              <a:t>Be as descriptive and interesting as possible.</a:t>
            </a:r>
            <a:br>
              <a:rPr lang="en-US" dirty="0" smtClean="0"/>
            </a:br>
            <a:endParaRPr lang="ko-KR" altLang="en-US" dirty="0" smtClean="0"/>
          </a:p>
          <a:p>
            <a:r>
              <a:rPr lang="en-US" dirty="0" smtClean="0"/>
              <a:t>Explain or define any terms the reader may not know.</a:t>
            </a:r>
            <a:endParaRPr lang="ko-KR" altLang="en-US" dirty="0" smtClean="0"/>
          </a:p>
          <a:p>
            <a:endParaRPr lang="ko-KR"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Body paragraph: 3 parts</a:t>
            </a:r>
            <a:endParaRPr lang="ko-KR" altLang="en-US" dirty="0"/>
          </a:p>
        </p:txBody>
      </p:sp>
      <p:sp>
        <p:nvSpPr>
          <p:cNvPr id="3" name="내용 개체 틀 2"/>
          <p:cNvSpPr>
            <a:spLocks noGrp="1"/>
          </p:cNvSpPr>
          <p:nvPr>
            <p:ph sz="quarter" idx="1"/>
          </p:nvPr>
        </p:nvSpPr>
        <p:spPr/>
        <p:txBody>
          <a:bodyPr/>
          <a:lstStyle/>
          <a:p>
            <a:pPr>
              <a:buNone/>
            </a:pPr>
            <a:r>
              <a:rPr lang="en-US" b="1" dirty="0" smtClean="0">
                <a:solidFill>
                  <a:schemeClr val="accent3">
                    <a:lumMod val="75000"/>
                  </a:schemeClr>
                </a:solidFill>
              </a:rPr>
              <a:t>(C)CLOSING SENTENCE</a:t>
            </a:r>
            <a:endParaRPr lang="ko-KR" altLang="en-US" dirty="0" smtClean="0">
              <a:solidFill>
                <a:schemeClr val="accent3">
                  <a:lumMod val="75000"/>
                </a:schemeClr>
              </a:solidFill>
            </a:endParaRPr>
          </a:p>
          <a:p>
            <a:r>
              <a:rPr lang="en-US" dirty="0" smtClean="0"/>
              <a:t>Restate the main idea of the paragraph using different words.</a:t>
            </a:r>
            <a:br>
              <a:rPr lang="en-US" dirty="0" smtClean="0"/>
            </a:br>
            <a:endParaRPr lang="ko-KR" altLang="en-US" dirty="0" smtClean="0"/>
          </a:p>
          <a:p>
            <a:r>
              <a:rPr lang="en-US" dirty="0" smtClean="0"/>
              <a:t>Remind the reader of the writer's feeling about the topic.</a:t>
            </a:r>
            <a:br>
              <a:rPr lang="en-US" dirty="0" smtClean="0"/>
            </a:br>
            <a:endParaRPr lang="ko-KR" altLang="en-US" dirty="0" smtClean="0"/>
          </a:p>
          <a:p>
            <a:r>
              <a:rPr lang="en-US" dirty="0" smtClean="0"/>
              <a:t>Appear at the end of the paragraph.</a:t>
            </a:r>
            <a:endParaRPr lang="ko-KR" altLang="en-US" dirty="0" smtClean="0"/>
          </a:p>
          <a:p>
            <a:endParaRPr lang="ko-KR"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중앙">
  <a:themeElements>
    <a:clrScheme name="모듈">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중앙">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중앙">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23</TotalTime>
  <Words>552</Words>
  <Application>Microsoft Macintosh PowerPoint</Application>
  <PresentationFormat>On-screen Show (4:3)</PresentationFormat>
  <Paragraphs>40</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중앙</vt:lpstr>
      <vt:lpstr>Day 4- Introduction to 5 paragraph essay structures </vt:lpstr>
      <vt:lpstr>Introduction </vt:lpstr>
      <vt:lpstr>Introduction: example </vt:lpstr>
      <vt:lpstr>Conclusion</vt:lpstr>
      <vt:lpstr>Conclusion: Example</vt:lpstr>
      <vt:lpstr>Body paragraph: 3 parts</vt:lpstr>
      <vt:lpstr>Body paragraph: 3 parts</vt:lpstr>
      <vt:lpstr>Body paragraph: 3 parts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Day 4- Introduction to 5 paragraph essay structures </dc:title>
  <dc:creator>구수현</dc:creator>
  <cp:lastModifiedBy>Virginia Harckbart</cp:lastModifiedBy>
  <cp:revision>7</cp:revision>
  <dcterms:created xsi:type="dcterms:W3CDTF">2010-10-06T21:18:15Z</dcterms:created>
  <dcterms:modified xsi:type="dcterms:W3CDTF">2010-10-06T21:18:43Z</dcterms:modified>
</cp:coreProperties>
</file>