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62" r:id="rId5"/>
    <p:sldId id="263" r:id="rId6"/>
    <p:sldId id="266" r:id="rId7"/>
    <p:sldId id="267"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3AC11A-91C9-482B-92B8-9E7348D0592C}" type="datetimeFigureOut">
              <a:rPr lang="en-US" smtClean="0"/>
              <a:pPr/>
              <a:t>2/21/2013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5CAE54-2DDD-4E55-834F-0A38609F2F8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AFACDDB6-A802-4103-8915-F932152195BB}" type="datetimeFigureOut">
              <a:rPr lang="en-US" smtClean="0"/>
              <a:pPr/>
              <a:t>2/21/2013</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6AB7431C-8A33-401D-95DF-B9D2F106535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ACDDB6-A802-4103-8915-F932152195BB}" type="datetimeFigureOut">
              <a:rPr lang="en-US" smtClean="0"/>
              <a:pPr/>
              <a:t>2/21/2013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B7431C-8A33-401D-95DF-B9D2F106535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ACDDB6-A802-4103-8915-F932152195BB}" type="datetimeFigureOut">
              <a:rPr lang="en-US" smtClean="0"/>
              <a:pPr/>
              <a:t>2/21/2013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B7431C-8A33-401D-95DF-B9D2F106535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ACDDB6-A802-4103-8915-F932152195BB}" type="datetimeFigureOut">
              <a:rPr lang="en-US" smtClean="0"/>
              <a:pPr/>
              <a:t>2/21/2013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B7431C-8A33-401D-95DF-B9D2F106535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FACDDB6-A802-4103-8915-F932152195BB}" type="datetimeFigureOut">
              <a:rPr lang="en-US" smtClean="0"/>
              <a:pPr/>
              <a:t>2/21/2013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B7431C-8A33-401D-95DF-B9D2F106535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ACDDB6-A802-4103-8915-F932152195BB}" type="datetimeFigureOut">
              <a:rPr lang="en-US" smtClean="0"/>
              <a:pPr/>
              <a:t>2/21/2013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AB7431C-8A33-401D-95DF-B9D2F106535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ACDDB6-A802-4103-8915-F932152195BB}" type="datetimeFigureOut">
              <a:rPr lang="en-US" smtClean="0"/>
              <a:pPr/>
              <a:t>2/21/2013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AB7431C-8A33-401D-95DF-B9D2F106535B}"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FACDDB6-A802-4103-8915-F932152195BB}" type="datetimeFigureOut">
              <a:rPr lang="en-US" smtClean="0"/>
              <a:pPr/>
              <a:t>2/21/2013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AB7431C-8A33-401D-95DF-B9D2F106535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FACDDB6-A802-4103-8915-F932152195BB}" type="datetimeFigureOut">
              <a:rPr lang="en-US" smtClean="0"/>
              <a:pPr/>
              <a:t>2/21/2013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AB7431C-8A33-401D-95DF-B9D2F106535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ACDDB6-A802-4103-8915-F932152195BB}" type="datetimeFigureOut">
              <a:rPr lang="en-US" smtClean="0"/>
              <a:pPr/>
              <a:t>2/21/2013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AB7431C-8A33-401D-95DF-B9D2F106535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AFACDDB6-A802-4103-8915-F932152195BB}" type="datetimeFigureOut">
              <a:rPr lang="en-US" smtClean="0"/>
              <a:pPr/>
              <a:t>2/21/2013</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6AB7431C-8A33-401D-95DF-B9D2F106535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AFACDDB6-A802-4103-8915-F932152195BB}" type="datetimeFigureOut">
              <a:rPr lang="en-US" smtClean="0"/>
              <a:pPr/>
              <a:t>2/21/2013</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6AB7431C-8A33-401D-95DF-B9D2F106535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533400"/>
          </a:xfrm>
        </p:spPr>
        <p:txBody>
          <a:bodyPr>
            <a:normAutofit fontScale="90000"/>
          </a:bodyPr>
          <a:lstStyle/>
          <a:p>
            <a:r>
              <a:rPr lang="en-US" dirty="0" smtClean="0"/>
              <a:t>Rough Draft</a:t>
            </a:r>
            <a:endParaRPr lang="en-US" dirty="0"/>
          </a:p>
        </p:txBody>
      </p:sp>
      <p:sp>
        <p:nvSpPr>
          <p:cNvPr id="3" name="Content Placeholder 2"/>
          <p:cNvSpPr>
            <a:spLocks noGrp="1"/>
          </p:cNvSpPr>
          <p:nvPr>
            <p:ph idx="1"/>
          </p:nvPr>
        </p:nvSpPr>
        <p:spPr>
          <a:xfrm>
            <a:off x="457200" y="1066800"/>
            <a:ext cx="8229600" cy="5486400"/>
          </a:xfrm>
        </p:spPr>
        <p:txBody>
          <a:bodyPr>
            <a:normAutofit fontScale="92500" lnSpcReduction="20000"/>
          </a:bodyPr>
          <a:lstStyle/>
          <a:p>
            <a:pPr>
              <a:buNone/>
            </a:pPr>
            <a:r>
              <a:rPr lang="en-US" dirty="0" smtClean="0">
                <a:solidFill>
                  <a:schemeClr val="tx1">
                    <a:lumMod val="95000"/>
                    <a:lumOff val="5000"/>
                  </a:schemeClr>
                </a:solidFill>
              </a:rPr>
              <a:t>1. Gather all of your preliminary materials;    </a:t>
            </a:r>
            <a:br>
              <a:rPr lang="en-US" dirty="0" smtClean="0">
                <a:solidFill>
                  <a:schemeClr val="tx1">
                    <a:lumMod val="95000"/>
                    <a:lumOff val="5000"/>
                  </a:schemeClr>
                </a:solidFill>
              </a:rPr>
            </a:br>
            <a:r>
              <a:rPr lang="en-US" dirty="0" smtClean="0">
                <a:solidFill>
                  <a:schemeClr val="tx1">
                    <a:lumMod val="95000"/>
                    <a:lumOff val="5000"/>
                  </a:schemeClr>
                </a:solidFill>
              </a:rPr>
              <a:t>     especially your thesis sentence, outline,       </a:t>
            </a:r>
            <a:br>
              <a:rPr lang="en-US" dirty="0" smtClean="0">
                <a:solidFill>
                  <a:schemeClr val="tx1">
                    <a:lumMod val="95000"/>
                    <a:lumOff val="5000"/>
                  </a:schemeClr>
                </a:solidFill>
              </a:rPr>
            </a:br>
            <a:r>
              <a:rPr lang="en-US" dirty="0" smtClean="0">
                <a:solidFill>
                  <a:schemeClr val="tx1">
                    <a:lumMod val="95000"/>
                    <a:lumOff val="5000"/>
                  </a:schemeClr>
                </a:solidFill>
              </a:rPr>
              <a:t>     bibliography cards, and note cards</a:t>
            </a:r>
            <a:br>
              <a:rPr lang="en-US" dirty="0" smtClean="0">
                <a:solidFill>
                  <a:schemeClr val="tx1">
                    <a:lumMod val="95000"/>
                    <a:lumOff val="5000"/>
                  </a:schemeClr>
                </a:solidFill>
              </a:rPr>
            </a:br>
            <a:endParaRPr lang="en-US" dirty="0" smtClean="0">
              <a:solidFill>
                <a:schemeClr val="tx1">
                  <a:lumMod val="95000"/>
                  <a:lumOff val="5000"/>
                </a:schemeClr>
              </a:solidFill>
            </a:endParaRPr>
          </a:p>
          <a:p>
            <a:pPr>
              <a:buNone/>
            </a:pPr>
            <a:r>
              <a:rPr lang="en-US" dirty="0" smtClean="0">
                <a:solidFill>
                  <a:schemeClr val="tx1">
                    <a:lumMod val="95000"/>
                    <a:lumOff val="5000"/>
                  </a:schemeClr>
                </a:solidFill>
              </a:rPr>
              <a:t>2. Make sure that you have finalized your thesis </a:t>
            </a:r>
            <a:br>
              <a:rPr lang="en-US" dirty="0" smtClean="0">
                <a:solidFill>
                  <a:schemeClr val="tx1">
                    <a:lumMod val="95000"/>
                    <a:lumOff val="5000"/>
                  </a:schemeClr>
                </a:solidFill>
              </a:rPr>
            </a:br>
            <a:r>
              <a:rPr lang="en-US" dirty="0" smtClean="0">
                <a:solidFill>
                  <a:schemeClr val="tx1">
                    <a:lumMod val="95000"/>
                    <a:lumOff val="5000"/>
                  </a:schemeClr>
                </a:solidFill>
              </a:rPr>
              <a:t>     sentence and outline and added any new </a:t>
            </a:r>
            <a:br>
              <a:rPr lang="en-US" dirty="0" smtClean="0">
                <a:solidFill>
                  <a:schemeClr val="tx1">
                    <a:lumMod val="95000"/>
                    <a:lumOff val="5000"/>
                  </a:schemeClr>
                </a:solidFill>
              </a:rPr>
            </a:br>
            <a:r>
              <a:rPr lang="en-US" dirty="0" smtClean="0">
                <a:solidFill>
                  <a:schemeClr val="tx1">
                    <a:lumMod val="95000"/>
                    <a:lumOff val="5000"/>
                  </a:schemeClr>
                </a:solidFill>
              </a:rPr>
              <a:t>     bibliography cards that you used for note cards</a:t>
            </a:r>
            <a:br>
              <a:rPr lang="en-US" dirty="0" smtClean="0">
                <a:solidFill>
                  <a:schemeClr val="tx1">
                    <a:lumMod val="95000"/>
                    <a:lumOff val="5000"/>
                  </a:schemeClr>
                </a:solidFill>
              </a:rPr>
            </a:br>
            <a:endParaRPr lang="en-US" dirty="0" smtClean="0">
              <a:solidFill>
                <a:schemeClr val="tx1">
                  <a:lumMod val="95000"/>
                  <a:lumOff val="5000"/>
                </a:schemeClr>
              </a:solidFill>
            </a:endParaRPr>
          </a:p>
          <a:p>
            <a:pPr>
              <a:buNone/>
            </a:pPr>
            <a:r>
              <a:rPr lang="en-US" dirty="0" smtClean="0">
                <a:solidFill>
                  <a:schemeClr val="tx1">
                    <a:lumMod val="95000"/>
                    <a:lumOff val="5000"/>
                  </a:schemeClr>
                </a:solidFill>
              </a:rPr>
              <a:t>3. Put your note cards in order from introduction </a:t>
            </a:r>
            <a:br>
              <a:rPr lang="en-US" dirty="0" smtClean="0">
                <a:solidFill>
                  <a:schemeClr val="tx1">
                    <a:lumMod val="95000"/>
                    <a:lumOff val="5000"/>
                  </a:schemeClr>
                </a:solidFill>
              </a:rPr>
            </a:br>
            <a:r>
              <a:rPr lang="en-US" dirty="0" smtClean="0">
                <a:solidFill>
                  <a:schemeClr val="tx1">
                    <a:lumMod val="95000"/>
                    <a:lumOff val="5000"/>
                  </a:schemeClr>
                </a:solidFill>
              </a:rPr>
              <a:t>    to main points and ending with the conclusion</a:t>
            </a:r>
            <a:br>
              <a:rPr lang="en-US" dirty="0" smtClean="0">
                <a:solidFill>
                  <a:schemeClr val="tx1">
                    <a:lumMod val="95000"/>
                    <a:lumOff val="5000"/>
                  </a:schemeClr>
                </a:solidFill>
              </a:rPr>
            </a:br>
            <a:endParaRPr lang="en-US" dirty="0" smtClean="0">
              <a:solidFill>
                <a:schemeClr val="tx1">
                  <a:lumMod val="95000"/>
                  <a:lumOff val="5000"/>
                </a:schemeClr>
              </a:solidFill>
            </a:endParaRPr>
          </a:p>
          <a:p>
            <a:pPr>
              <a:buNone/>
            </a:pPr>
            <a:r>
              <a:rPr lang="en-US" dirty="0" smtClean="0">
                <a:solidFill>
                  <a:schemeClr val="tx1">
                    <a:lumMod val="95000"/>
                    <a:lumOff val="5000"/>
                  </a:schemeClr>
                </a:solidFill>
              </a:rPr>
              <a:t>4. Check to see if you have enough note cards for </a:t>
            </a:r>
            <a:br>
              <a:rPr lang="en-US" dirty="0" smtClean="0">
                <a:solidFill>
                  <a:schemeClr val="tx1">
                    <a:lumMod val="95000"/>
                    <a:lumOff val="5000"/>
                  </a:schemeClr>
                </a:solidFill>
              </a:rPr>
            </a:br>
            <a:r>
              <a:rPr lang="en-US" dirty="0" smtClean="0">
                <a:solidFill>
                  <a:schemeClr val="tx1">
                    <a:lumMod val="95000"/>
                    <a:lumOff val="5000"/>
                  </a:schemeClr>
                </a:solidFill>
              </a:rPr>
              <a:t>     each point including your introduction and </a:t>
            </a:r>
            <a:br>
              <a:rPr lang="en-US" dirty="0" smtClean="0">
                <a:solidFill>
                  <a:schemeClr val="tx1">
                    <a:lumMod val="95000"/>
                    <a:lumOff val="5000"/>
                  </a:schemeClr>
                </a:solidFill>
              </a:rPr>
            </a:br>
            <a:r>
              <a:rPr lang="en-US" dirty="0" smtClean="0">
                <a:solidFill>
                  <a:schemeClr val="tx1">
                    <a:lumMod val="95000"/>
                    <a:lumOff val="5000"/>
                  </a:schemeClr>
                </a:solidFill>
              </a:rPr>
              <a:t>     conclusion paragraphs</a:t>
            </a:r>
            <a:r>
              <a:rPr lang="en-US" dirty="0" smtClean="0">
                <a:solidFill>
                  <a:schemeClr val="accent4">
                    <a:lumMod val="50000"/>
                  </a:schemeClr>
                </a:solidFill>
              </a:rPr>
              <a:t/>
            </a:r>
            <a:br>
              <a:rPr lang="en-US" dirty="0" smtClean="0">
                <a:solidFill>
                  <a:schemeClr val="accent4">
                    <a:lumMod val="50000"/>
                  </a:schemeClr>
                </a:solidFill>
              </a:rPr>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bldLvl="4"/>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Rough Draft</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5. Add any new note cards that you need to give you </a:t>
            </a:r>
            <a:br>
              <a:rPr lang="en-US" dirty="0" smtClean="0"/>
            </a:br>
            <a:r>
              <a:rPr lang="en-US" dirty="0" smtClean="0"/>
              <a:t>    enough information for each point. You should </a:t>
            </a:r>
            <a:br>
              <a:rPr lang="en-US" dirty="0" smtClean="0"/>
            </a:br>
            <a:r>
              <a:rPr lang="en-US" dirty="0" smtClean="0"/>
              <a:t>    have at least three note cards for each number </a:t>
            </a:r>
          </a:p>
          <a:p>
            <a:pPr>
              <a:buNone/>
            </a:pPr>
            <a:r>
              <a:rPr lang="en-US" dirty="0" smtClean="0"/>
              <a:t>        and/or letter in your outline.</a:t>
            </a:r>
          </a:p>
          <a:p>
            <a:pPr>
              <a:buNone/>
            </a:pPr>
            <a:endParaRPr lang="en-US" dirty="0" smtClean="0"/>
          </a:p>
          <a:p>
            <a:pPr>
              <a:buNone/>
            </a:pPr>
            <a:r>
              <a:rPr lang="en-US" dirty="0" smtClean="0"/>
              <a:t>6. Start writing the body of your paper using your </a:t>
            </a:r>
            <a:br>
              <a:rPr lang="en-US" dirty="0" smtClean="0"/>
            </a:br>
            <a:r>
              <a:rPr lang="en-US" dirty="0" smtClean="0"/>
              <a:t>    outline and note cards. Leave the introduction and </a:t>
            </a:r>
            <a:br>
              <a:rPr lang="en-US" dirty="0" smtClean="0"/>
            </a:br>
            <a:r>
              <a:rPr lang="en-US" dirty="0" smtClean="0"/>
              <a:t>     conclusion until the end.</a:t>
            </a:r>
            <a:br>
              <a:rPr lang="en-US" dirty="0" smtClean="0"/>
            </a:br>
            <a:r>
              <a:rPr lang="en-US" dirty="0" smtClean="0"/>
              <a:t>     </a:t>
            </a:r>
          </a:p>
          <a:p>
            <a:pPr>
              <a:buNone/>
            </a:pPr>
            <a:r>
              <a:rPr lang="en-US" dirty="0" smtClean="0"/>
              <a:t>	- Each paragraph in the body of your paper should </a:t>
            </a:r>
            <a:br>
              <a:rPr lang="en-US" dirty="0" smtClean="0"/>
            </a:br>
            <a:r>
              <a:rPr lang="en-US" dirty="0" smtClean="0"/>
              <a:t>        begin with a sentence from your outline.</a:t>
            </a:r>
            <a:br>
              <a:rPr lang="en-US"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bldLvl="4"/>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8768"/>
            <a:ext cx="7772400" cy="97536"/>
          </a:xfrm>
        </p:spPr>
        <p:txBody>
          <a:bodyPr/>
          <a:lstStyle/>
          <a:p>
            <a:endParaRPr lang="en-US" dirty="0"/>
          </a:p>
        </p:txBody>
      </p:sp>
      <p:sp>
        <p:nvSpPr>
          <p:cNvPr id="3" name="Content Placeholder 2"/>
          <p:cNvSpPr>
            <a:spLocks noGrp="1"/>
          </p:cNvSpPr>
          <p:nvPr>
            <p:ph idx="1"/>
          </p:nvPr>
        </p:nvSpPr>
        <p:spPr>
          <a:xfrm>
            <a:off x="533400" y="0"/>
            <a:ext cx="8382000" cy="6629400"/>
          </a:xfrm>
        </p:spPr>
        <p:txBody>
          <a:bodyPr>
            <a:normAutofit fontScale="92500"/>
          </a:bodyPr>
          <a:lstStyle/>
          <a:p>
            <a:pPr marL="0" indent="0">
              <a:spcBef>
                <a:spcPts val="0"/>
              </a:spcBef>
              <a:buNone/>
            </a:pPr>
            <a:r>
              <a:rPr lang="en-US" dirty="0" smtClean="0"/>
              <a:t>	BODY OF PAPER</a:t>
            </a:r>
          </a:p>
          <a:p>
            <a:pPr marL="0" indent="0">
              <a:spcBef>
                <a:spcPts val="0"/>
              </a:spcBef>
              <a:buNone/>
            </a:pPr>
            <a:r>
              <a:rPr lang="en-US" sz="2400" dirty="0" smtClean="0"/>
              <a:t>	</a:t>
            </a:r>
            <a:endParaRPr lang="en-US" sz="2400" dirty="0" smtClean="0"/>
          </a:p>
          <a:p>
            <a:pPr marL="0" indent="0">
              <a:spcBef>
                <a:spcPts val="0"/>
              </a:spcBef>
              <a:buNone/>
            </a:pPr>
            <a:r>
              <a:rPr lang="en-US" sz="2400" dirty="0" smtClean="0"/>
              <a:t>	</a:t>
            </a:r>
            <a:r>
              <a:rPr lang="en-US" sz="2400" dirty="0" smtClean="0"/>
              <a:t>Ancient Egypt’s culture affected the Egyptian people in several different ways. The polytheistic religion of the Ancient Egyptians impacted their daily lives. A polytheistic religion consists of the worship of many different gods.  According to  the website </a:t>
            </a:r>
            <a:r>
              <a:rPr lang="en-US" sz="2400" i="1" dirty="0" smtClean="0"/>
              <a:t>History Link 101</a:t>
            </a:r>
            <a:r>
              <a:rPr lang="en-US" sz="2400" dirty="0" smtClean="0"/>
              <a:t>, the Egyptians worshipped over 700 gods during the ancient part of their history (“Ancient Egyptian Gods and Goddesses”, par a. 1).  One of the main gods that they worshipped was Re or Ra the sun god. </a:t>
            </a:r>
            <a:r>
              <a:rPr lang="en-US" sz="2400" i="1" dirty="0" smtClean="0"/>
              <a:t>History Link 101</a:t>
            </a:r>
            <a:r>
              <a:rPr lang="en-US" sz="2400" dirty="0" smtClean="0"/>
              <a:t> also stated that  Ra became the main god that the Egyptians worshipped, and pharaoh, the leader of the Egyptian people claimed to be his son  (“Ra”, </a:t>
            </a:r>
            <a:r>
              <a:rPr lang="en-US" sz="2400" dirty="0" err="1" smtClean="0"/>
              <a:t>para</a:t>
            </a:r>
            <a:r>
              <a:rPr lang="en-US" sz="2400" dirty="0" smtClean="0"/>
              <a:t>. 1). By claiming to be the son of Ra, the pharaoh made himself a god that should be worshiped.  Their belief in the pharaoh as a god affected not only who they worshipped but why they worshiped. </a:t>
            </a:r>
            <a:r>
              <a:rPr lang="en-US" sz="2400" dirty="0" smtClean="0"/>
              <a:t> </a:t>
            </a:r>
            <a:r>
              <a:rPr lang="en-US" sz="2400" dirty="0" smtClean="0"/>
              <a:t>The book </a:t>
            </a:r>
            <a:r>
              <a:rPr lang="en-US" sz="2400" i="1" dirty="0" smtClean="0"/>
              <a:t>What Life Was Like on the Banks of the Nile River </a:t>
            </a:r>
            <a:r>
              <a:rPr lang="en-US" sz="2400" dirty="0" smtClean="0"/>
              <a:t>explained the connection between the Egyptian’s belief in creation and pharaoh. The book states that the </a:t>
            </a:r>
            <a:r>
              <a:rPr lang="en-US" sz="2400" dirty="0" smtClean="0"/>
              <a:t>Egyptians believed that creation began with the earth being covered in water, and then the sun born from a lotus flower brought life to the earth. </a:t>
            </a:r>
            <a:endParaRPr lang="en-US" sz="2400"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19"/>
            <a:ext cx="7772400" cy="45719"/>
          </a:xfrm>
        </p:spPr>
        <p:txBody>
          <a:bodyPr/>
          <a:lstStyle/>
          <a:p>
            <a:endParaRPr lang="en-US" dirty="0"/>
          </a:p>
        </p:txBody>
      </p:sp>
      <p:sp>
        <p:nvSpPr>
          <p:cNvPr id="3" name="Content Placeholder 2"/>
          <p:cNvSpPr>
            <a:spLocks noGrp="1"/>
          </p:cNvSpPr>
          <p:nvPr>
            <p:ph idx="1"/>
          </p:nvPr>
        </p:nvSpPr>
        <p:spPr>
          <a:xfrm>
            <a:off x="457200" y="381000"/>
            <a:ext cx="8458200" cy="6172200"/>
          </a:xfrm>
        </p:spPr>
        <p:txBody>
          <a:bodyPr>
            <a:normAutofit fontScale="85000" lnSpcReduction="10000"/>
          </a:bodyPr>
          <a:lstStyle/>
          <a:p>
            <a:pPr marL="0" indent="0">
              <a:spcBef>
                <a:spcPts val="0"/>
              </a:spcBef>
              <a:buNone/>
            </a:pPr>
            <a:r>
              <a:rPr lang="en-US" sz="3200" dirty="0" smtClean="0"/>
              <a:t>The flooding of the Nile River is a reminder of their belief in creation and that their Pharaoh is a  godlike representation of Re the sun god who helped to prosper their land (8).  This belief that not only Re but also pharaoh caused them to prosper, kept the people worshiping their pharaoh so that they could prosper. </a:t>
            </a:r>
            <a:r>
              <a:rPr lang="en-US" sz="3200" dirty="0" smtClean="0"/>
              <a:t>The </a:t>
            </a:r>
            <a:r>
              <a:rPr lang="en-US" sz="3200" dirty="0" smtClean="0"/>
              <a:t>website </a:t>
            </a:r>
            <a:r>
              <a:rPr lang="en-US" sz="3200" i="1" dirty="0" smtClean="0"/>
              <a:t>Ancient Egypt: </a:t>
            </a:r>
            <a:r>
              <a:rPr lang="en-US" sz="3200" i="1" dirty="0" err="1" smtClean="0"/>
              <a:t>Stayin</a:t>
            </a:r>
            <a:r>
              <a:rPr lang="en-US" sz="3200" i="1" dirty="0" smtClean="0"/>
              <a:t>’ Alive </a:t>
            </a:r>
            <a:r>
              <a:rPr lang="en-US" sz="3200" dirty="0" smtClean="0"/>
              <a:t>proves this when it states, “They [the Egyptian people] believed that if they did not serve the Pharaohs well, the Nile would not rise and they would not have a good farming season. They [the pharaohs] told the farmers when the summer flood would be and how much of the surplus crop to store (“Religion, Gods, and Pharaohs”, </a:t>
            </a:r>
            <a:r>
              <a:rPr lang="en-US" sz="3200" dirty="0" err="1" smtClean="0"/>
              <a:t>para</a:t>
            </a:r>
            <a:r>
              <a:rPr lang="en-US" sz="3200" dirty="0" smtClean="0"/>
              <a:t>. 6). The beliefs that the pharaohs pushed on their people helped to make them feared. The ancient Egyptians’ polytheistic religion affected their everyday lives.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772400" cy="914400"/>
          </a:xfrm>
        </p:spPr>
        <p:txBody>
          <a:bodyPr/>
          <a:lstStyle/>
          <a:p>
            <a:pPr algn="ctr"/>
            <a:r>
              <a:rPr lang="en-US" dirty="0" smtClean="0"/>
              <a:t>Putting the Body of the Paper Together</a:t>
            </a:r>
            <a:endParaRPr lang="en-US" dirty="0"/>
          </a:p>
        </p:txBody>
      </p:sp>
      <p:sp>
        <p:nvSpPr>
          <p:cNvPr id="3" name="Content Placeholder 2"/>
          <p:cNvSpPr>
            <a:spLocks noGrp="1"/>
          </p:cNvSpPr>
          <p:nvPr>
            <p:ph idx="1"/>
          </p:nvPr>
        </p:nvSpPr>
        <p:spPr>
          <a:xfrm>
            <a:off x="381000" y="1783560"/>
            <a:ext cx="8610600" cy="4845840"/>
          </a:xfrm>
        </p:spPr>
        <p:txBody>
          <a:bodyPr>
            <a:normAutofit fontScale="92500" lnSpcReduction="20000"/>
          </a:bodyPr>
          <a:lstStyle/>
          <a:p>
            <a:r>
              <a:rPr lang="en-US" dirty="0" smtClean="0"/>
              <a:t>1.  Put the part of the outline in as the topic sentence.</a:t>
            </a:r>
            <a:br>
              <a:rPr lang="en-US" dirty="0" smtClean="0"/>
            </a:br>
            <a:endParaRPr lang="en-US" dirty="0" smtClean="0"/>
          </a:p>
          <a:p>
            <a:r>
              <a:rPr lang="en-US" dirty="0" smtClean="0"/>
              <a:t>2.  Add your words to describe, explain or connect.</a:t>
            </a:r>
            <a:br>
              <a:rPr lang="en-US" dirty="0" smtClean="0"/>
            </a:br>
            <a:endParaRPr lang="en-US" dirty="0" smtClean="0"/>
          </a:p>
          <a:p>
            <a:r>
              <a:rPr lang="en-US" dirty="0" smtClean="0"/>
              <a:t>3.  Introduce the note card, write the note card, and </a:t>
            </a:r>
            <a:br>
              <a:rPr lang="en-US" dirty="0" smtClean="0"/>
            </a:br>
            <a:r>
              <a:rPr lang="en-US" dirty="0" smtClean="0"/>
              <a:t>     put parenthetical citations at the end.</a:t>
            </a:r>
            <a:br>
              <a:rPr lang="en-US" dirty="0" smtClean="0"/>
            </a:br>
            <a:endParaRPr lang="en-US" dirty="0" smtClean="0"/>
          </a:p>
          <a:p>
            <a:r>
              <a:rPr lang="en-US" dirty="0" smtClean="0"/>
              <a:t>4. Put your words</a:t>
            </a:r>
            <a:br>
              <a:rPr lang="en-US" dirty="0" smtClean="0"/>
            </a:br>
            <a:endParaRPr lang="en-US" dirty="0" smtClean="0"/>
          </a:p>
          <a:p>
            <a:r>
              <a:rPr lang="en-US" dirty="0" smtClean="0"/>
              <a:t>5. Introduce the note card, write the note card, and put </a:t>
            </a:r>
            <a:br>
              <a:rPr lang="en-US" dirty="0" smtClean="0"/>
            </a:br>
            <a:r>
              <a:rPr lang="en-US" dirty="0" smtClean="0"/>
              <a:t>    parenthetical citations at the end</a:t>
            </a:r>
            <a:br>
              <a:rPr lang="en-US" dirty="0" smtClean="0"/>
            </a:b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bldLvl="4"/>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772400" cy="45719"/>
          </a:xfrm>
        </p:spPr>
        <p:txBody>
          <a:bodyPr/>
          <a:lstStyle/>
          <a:p>
            <a:endParaRPr lang="en-US" dirty="0"/>
          </a:p>
        </p:txBody>
      </p:sp>
      <p:sp>
        <p:nvSpPr>
          <p:cNvPr id="3" name="Content Placeholder 2"/>
          <p:cNvSpPr>
            <a:spLocks noGrp="1"/>
          </p:cNvSpPr>
          <p:nvPr>
            <p:ph idx="1"/>
          </p:nvPr>
        </p:nvSpPr>
        <p:spPr>
          <a:xfrm>
            <a:off x="457200" y="304800"/>
            <a:ext cx="8229600" cy="6324600"/>
          </a:xfrm>
        </p:spPr>
        <p:txBody>
          <a:bodyPr>
            <a:normAutofit/>
          </a:bodyPr>
          <a:lstStyle/>
          <a:p>
            <a:r>
              <a:rPr lang="en-US" dirty="0" smtClean="0"/>
              <a:t>6. Put your words</a:t>
            </a:r>
            <a:br>
              <a:rPr lang="en-US" dirty="0" smtClean="0"/>
            </a:br>
            <a:endParaRPr lang="en-US" dirty="0" smtClean="0"/>
          </a:p>
          <a:p>
            <a:r>
              <a:rPr lang="en-US" dirty="0" smtClean="0"/>
              <a:t>7. Introduce the note card, write the note card, and put</a:t>
            </a:r>
            <a:br>
              <a:rPr lang="en-US" dirty="0" smtClean="0"/>
            </a:br>
            <a:r>
              <a:rPr lang="en-US" dirty="0" smtClean="0"/>
              <a:t>    parenthetical citations at the end</a:t>
            </a:r>
            <a:br>
              <a:rPr lang="en-US" dirty="0" smtClean="0"/>
            </a:br>
            <a:endParaRPr lang="en-US" dirty="0" smtClean="0"/>
          </a:p>
          <a:p>
            <a:r>
              <a:rPr lang="en-US" dirty="0" smtClean="0"/>
              <a:t>8. Put your words</a:t>
            </a:r>
            <a:br>
              <a:rPr lang="en-US" dirty="0" smtClean="0"/>
            </a:br>
            <a:endParaRPr lang="en-US" dirty="0" smtClean="0"/>
          </a:p>
          <a:p>
            <a:r>
              <a:rPr lang="en-US" dirty="0" smtClean="0"/>
              <a:t>9. End with a clincher sentence </a:t>
            </a:r>
            <a:br>
              <a:rPr lang="en-US" dirty="0" smtClean="0"/>
            </a:br>
            <a:r>
              <a:rPr lang="en-US" dirty="0" smtClean="0"/>
              <a:t>            </a:t>
            </a:r>
          </a:p>
          <a:p>
            <a:pPr>
              <a:buNone/>
            </a:pPr>
            <a:r>
              <a:rPr lang="en-US" sz="3200" dirty="0" smtClean="0"/>
              <a:t>       **Your words = 1 or more sentences**</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Props1.xml><?xml version="1.0" encoding="utf-8"?>
<ds:datastoreItem xmlns:ds="http://schemas.openxmlformats.org/officeDocument/2006/customXml" ds:itemID="{8A2A402C-F7AA-44F7-BB24-07A568B5898B}">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C7E2EC2-E8A0-45FF-B16F-7F470D4E0E7C}">
  <ds:schemaRefs>
    <ds:schemaRef ds:uri="http://schemas.microsoft.com/sharepoint/v3/contenttype/forms"/>
  </ds:schemaRefs>
</ds:datastoreItem>
</file>

<file path=customXml/itemProps3.xml><?xml version="1.0" encoding="utf-8"?>
<ds:datastoreItem xmlns:ds="http://schemas.openxmlformats.org/officeDocument/2006/customXml" ds:itemID="{73895805-3D36-443D-9895-5777130BF838}">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Metro</Template>
  <TotalTime>1641</TotalTime>
  <Words>222</Words>
  <Application>Microsoft Office PowerPoint</Application>
  <PresentationFormat>On-screen Show (4:3)</PresentationFormat>
  <Paragraphs>26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Metro</vt:lpstr>
      <vt:lpstr>Rough Draft</vt:lpstr>
      <vt:lpstr>Rough Draft</vt:lpstr>
      <vt:lpstr>Slide 3</vt:lpstr>
      <vt:lpstr>Slide 4</vt:lpstr>
      <vt:lpstr>Putting the Body of the Paper Together</vt:lpstr>
      <vt:lpstr>Slide 6</vt:lpstr>
    </vt:vector>
  </TitlesOfParts>
  <Company>gca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Rough Draft 1. Gather all of your preliminary materials;          especially your thesis sentence, outline,             bibliography cards, and note cards 2. Make sure that you have finalized your thesis       sentence and outline and added any new       bibliography cards that you used for note cards 3. Put your note cards in order from introduction      to main points and ending with the conclusion 4. Check to see if you have enough note cards for       each point including your introduction and       conclusion paragraphs</dc:title>
  <dc:creator>cjcrowder</dc:creator>
  <cp:lastModifiedBy>cjcrowder</cp:lastModifiedBy>
  <cp:revision>128</cp:revision>
  <dcterms:created xsi:type="dcterms:W3CDTF">2011-03-07T14:35:16Z</dcterms:created>
  <dcterms:modified xsi:type="dcterms:W3CDTF">2013-02-21T21:38:53Z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TC300005369990</vt:lpwstr>
  </property>
</Properties>
</file>