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2" r:id="rId6"/>
    <p:sldId id="257" r:id="rId7"/>
    <p:sldId id="263" r:id="rId8"/>
    <p:sldId id="264" r:id="rId9"/>
    <p:sldId id="265" r:id="rId10"/>
    <p:sldId id="261" r:id="rId11"/>
    <p:sldId id="258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90600"/>
            <a:ext cx="4495800" cy="25908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44958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n\AppData\Local\Microsoft\Windows\Temporary Internet Files\Content.IE5\1GNHEHWI\MPj04387740000[1].jpg"/>
          <p:cNvPicPr>
            <a:picLocks noChangeAspect="1" noChangeArrowheads="1"/>
          </p:cNvPicPr>
          <p:nvPr userDrawn="1"/>
        </p:nvPicPr>
        <p:blipFill>
          <a:blip r:embed="rId13" cstate="print">
            <a:lum bright="4000" contrast="-2000"/>
          </a:blip>
          <a:srcRect/>
          <a:stretch>
            <a:fillRect/>
          </a:stretch>
        </p:blipFill>
        <p:spPr bwMode="auto">
          <a:xfrm>
            <a:off x="6705600" y="2714626"/>
            <a:ext cx="2331719" cy="364331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C000"/>
                </a:solidFill>
              </a:defRPr>
            </a:lvl1pPr>
          </a:lstStyle>
          <a:p>
            <a:fld id="{1A2701DB-C98E-4811-93D7-614F700265D2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C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C000"/>
                </a:solidFill>
              </a:defRPr>
            </a:lvl1pPr>
          </a:lstStyle>
          <a:p>
            <a:fld id="{2E002694-0CCF-428F-A71C-117DFC40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7I3AN0XwP8" TargetMode="External"/><Relationship Id="rId2" Type="http://schemas.openxmlformats.org/officeDocument/2006/relationships/hyperlink" Target="http://www.youtube.com/watch?v=5Oni8_k5tw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7Du_C2vcZUg" TargetMode="External"/><Relationship Id="rId5" Type="http://schemas.openxmlformats.org/officeDocument/2006/relationships/hyperlink" Target="http://www.youtube.com/watch?v=fGSs33DQ1F0" TargetMode="External"/><Relationship Id="rId4" Type="http://schemas.openxmlformats.org/officeDocument/2006/relationships/hyperlink" Target="http://www.youtube.com/watch?v=xCENkwPiuU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0ID9Ev71JM" TargetMode="External"/><Relationship Id="rId2" Type="http://schemas.openxmlformats.org/officeDocument/2006/relationships/hyperlink" Target="http://www.youtube.com/watch?v=RRMSGukHz2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pPr algn="ctr"/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610600" cy="5638800"/>
          </a:xfrm>
        </p:spPr>
        <p:txBody>
          <a:bodyPr>
            <a:normAutofit fontScale="92500"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1. Characters – imaginary persons who carry out the            	action of the plot</a:t>
            </a:r>
          </a:p>
          <a:p>
            <a:pPr algn="l">
              <a:lnSpc>
                <a:spcPct val="110000"/>
              </a:lnSpc>
            </a:pPr>
            <a:r>
              <a:rPr lang="en-US" dirty="0" smtClean="0"/>
              <a:t>	*protagonist – </a:t>
            </a:r>
            <a:r>
              <a:rPr lang="en-US" dirty="0" smtClean="0">
                <a:hlinkClick r:id="rId2"/>
              </a:rPr>
              <a:t>main character </a:t>
            </a:r>
            <a:r>
              <a:rPr lang="en-US" dirty="0" smtClean="0"/>
              <a:t>or the character   	     that the story is about (</a:t>
            </a:r>
            <a:r>
              <a:rPr lang="en-US" dirty="0" smtClean="0">
                <a:hlinkClick r:id="rId3"/>
              </a:rPr>
              <a:t>normally</a:t>
            </a:r>
            <a:r>
              <a:rPr lang="en-US" dirty="0" smtClean="0"/>
              <a:t> good)	  	                           </a:t>
            </a:r>
          </a:p>
          <a:p>
            <a:pPr algn="l">
              <a:lnSpc>
                <a:spcPct val="110000"/>
              </a:lnSpc>
            </a:pPr>
            <a:r>
              <a:rPr lang="en-US" dirty="0" smtClean="0"/>
              <a:t>          *antagonist – </a:t>
            </a:r>
            <a:r>
              <a:rPr lang="en-US" dirty="0" smtClean="0">
                <a:hlinkClick r:id="rId4"/>
              </a:rPr>
              <a:t>opposing character </a:t>
            </a:r>
            <a:r>
              <a:rPr lang="en-US" dirty="0" smtClean="0"/>
              <a:t>or rival</a:t>
            </a:r>
          </a:p>
          <a:p>
            <a:pPr algn="l"/>
            <a:r>
              <a:rPr lang="en-US" dirty="0" smtClean="0"/>
              <a:t>	*dynamic character – one who undergoes </a:t>
            </a:r>
          </a:p>
          <a:p>
            <a:pPr algn="l"/>
            <a:r>
              <a:rPr lang="en-US" dirty="0" smtClean="0"/>
              <a:t>                     some change and </a:t>
            </a:r>
            <a:r>
              <a:rPr lang="en-US" dirty="0" smtClean="0">
                <a:hlinkClick r:id="rId5"/>
              </a:rPr>
              <a:t>is different at the end</a:t>
            </a:r>
            <a:endParaRPr lang="en-US" dirty="0" smtClean="0"/>
          </a:p>
          <a:p>
            <a:pPr algn="l"/>
            <a:r>
              <a:rPr lang="en-US" dirty="0" smtClean="0"/>
              <a:t>            *static character – one who remains </a:t>
            </a:r>
          </a:p>
          <a:p>
            <a:pPr algn="l"/>
            <a:r>
              <a:rPr lang="en-US" dirty="0" smtClean="0"/>
              <a:t>                     </a:t>
            </a:r>
            <a:r>
              <a:rPr lang="en-US" dirty="0" smtClean="0">
                <a:hlinkClick r:id="rId6"/>
              </a:rPr>
              <a:t>essentially the same</a:t>
            </a:r>
            <a:endParaRPr lang="en-US" dirty="0" smtClean="0"/>
          </a:p>
          <a:p>
            <a:pPr algn="l">
              <a:lnSpc>
                <a:spcPct val="110000"/>
              </a:lnSpc>
            </a:pP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791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Two ways to present the characters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	Direct exposition – telling the reader directly what 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         the character is like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	Indirect revelation – allows the reader to draw his 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         own conclusions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2. Theme – the </a:t>
            </a:r>
            <a:r>
              <a:rPr lang="en-US" b="1" dirty="0" smtClean="0"/>
              <a:t>central idea </a:t>
            </a:r>
            <a:r>
              <a:rPr lang="en-US" dirty="0" smtClean="0"/>
              <a:t>which gives the work meaning; the truth of human experience 	 	  is </a:t>
            </a:r>
            <a:r>
              <a:rPr lang="en-US" b="1" dirty="0" smtClean="0"/>
              <a:t>learned</a:t>
            </a:r>
            <a:r>
              <a:rPr lang="en-US" dirty="0" smtClean="0"/>
              <a:t>; what the reader </a:t>
            </a:r>
            <a:r>
              <a:rPr lang="en-US" b="1" dirty="0" smtClean="0"/>
              <a:t>learns</a:t>
            </a:r>
            <a:r>
              <a:rPr lang="en-US" dirty="0" smtClean="0"/>
              <a:t> </a:t>
            </a:r>
            <a:r>
              <a:rPr lang="en-US" u="sng" dirty="0" smtClean="0">
                <a:hlinkClick r:id="rId2"/>
              </a:rPr>
              <a:t>to do </a:t>
            </a:r>
            <a:r>
              <a:rPr lang="en-US" dirty="0" smtClean="0"/>
              <a:t>or </a:t>
            </a:r>
            <a:r>
              <a:rPr lang="en-US" u="sng" dirty="0" smtClean="0">
                <a:hlinkClick r:id="rId3"/>
              </a:rPr>
              <a:t>not to do </a:t>
            </a:r>
            <a:r>
              <a:rPr lang="en-US" dirty="0" smtClean="0"/>
              <a:t>from the characters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3. Tone/ Mood – writer’s attitude toward his </a:t>
            </a:r>
          </a:p>
          <a:p>
            <a:pPr>
              <a:lnSpc>
                <a:spcPct val="110000"/>
              </a:lnSpc>
              <a:buNone/>
            </a:pPr>
            <a:r>
              <a:rPr lang="en-US" dirty="0" smtClean="0"/>
              <a:t>    subject and the response which the </a:t>
            </a:r>
          </a:p>
          <a:p>
            <a:pPr>
              <a:lnSpc>
                <a:spcPct val="110000"/>
              </a:lnSpc>
              <a:buNone/>
            </a:pPr>
            <a:r>
              <a:rPr lang="en-US" dirty="0" smtClean="0"/>
              <a:t>    writer intends for his readers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6388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4. Setting – physical background against which the events of a story take place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-it includes precise details about the period of time, era, season, time of day, geographical location, and scenery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-it includes the environment of characters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*religious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*mental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*moral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*social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*emotional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5. Plot – arrangement of incidents or events; a story </a:t>
            </a:r>
            <a:r>
              <a:rPr lang="en-US" dirty="0" smtClean="0">
                <a:solidFill>
                  <a:srgbClr val="FFC000"/>
                </a:solidFill>
              </a:rPr>
              <a:t>must </a:t>
            </a:r>
            <a:r>
              <a:rPr lang="en-US" dirty="0" smtClean="0"/>
              <a:t>have a plot to be a story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			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*Conflict – a struggle between opposing forces; a story must have conflict to make it interesting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		*internal –a struggle within the mind, will, 		  or emotions of a character – man vs. himself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		*external – clash of actions, ideas, wills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dirty="0" smtClean="0"/>
              <a:t>              or  forces  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600" dirty="0" smtClean="0"/>
              <a:t>			1. man vs. man     2. man vs. God   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600" dirty="0" smtClean="0"/>
              <a:t>                        3. man vs. nature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86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*Point of view – method of presenting the reader with the materials of the story; the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perspective from which it is told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*omniscient – all knowing author delves into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          the minds of all characters and tells what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          they think and feel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*limited – from the viewpoint of one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          character using either the first or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          third person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		*objective – characters in action with no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        comment allowing the reader to come to 	  	   his own conclusions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** Always use stories and fiction to learn vicariously – through the experiences of others**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" y="598715"/>
            <a:ext cx="27813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 ACT PLAY PLOT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477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</a:t>
            </a:r>
            <a:r>
              <a:rPr lang="en-US" dirty="0" smtClean="0"/>
              <a:t>                           Turning Point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/>
              <a:t>          </a:t>
            </a:r>
          </a:p>
          <a:p>
            <a:pPr>
              <a:buNone/>
            </a:pPr>
            <a:r>
              <a:rPr lang="en-US" sz="2800" dirty="0" smtClean="0"/>
              <a:t>        Rising Action                                     Falling Action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800" dirty="0" smtClean="0"/>
              <a:t>   Exposition</a:t>
            </a:r>
            <a:r>
              <a:rPr lang="en-US" sz="2000" dirty="0" smtClean="0"/>
              <a:t>                                                                         </a:t>
            </a:r>
            <a:r>
              <a:rPr lang="en-US" sz="2800" dirty="0" smtClean="0"/>
              <a:t>Resolution </a:t>
            </a:r>
            <a:r>
              <a:rPr lang="en-US" sz="2000" dirty="0" smtClean="0"/>
              <a:t>    </a:t>
            </a:r>
          </a:p>
          <a:p>
            <a:pPr>
              <a:buNone/>
            </a:pPr>
            <a:r>
              <a:rPr lang="en-US" sz="2000" dirty="0" smtClean="0"/>
              <a:t>                              </a:t>
            </a:r>
          </a:p>
          <a:p>
            <a:pPr>
              <a:buNone/>
            </a:pPr>
            <a:r>
              <a:rPr lang="en-US" sz="2000" dirty="0" smtClean="0"/>
              <a:t>                               </a:t>
            </a:r>
            <a:r>
              <a:rPr lang="en-US" sz="2800" dirty="0" smtClean="0"/>
              <a:t>Inciting Force              Climax            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990600" y="2133600"/>
            <a:ext cx="48006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2781300" y="2247900"/>
            <a:ext cx="48006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4800" y="54864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6019800" y="5486400"/>
            <a:ext cx="2895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V="1">
            <a:off x="2476500" y="56007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5524500" y="56769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5 Act Play Plot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867400"/>
          </a:xfrm>
        </p:spPr>
        <p:txBody>
          <a:bodyPr/>
          <a:lstStyle/>
          <a:p>
            <a:r>
              <a:rPr lang="en-US" dirty="0" smtClean="0"/>
              <a:t>Exposition – introduces the characters, setting, and conflict and provides the necessary background</a:t>
            </a:r>
          </a:p>
          <a:p>
            <a:r>
              <a:rPr lang="en-US" dirty="0" smtClean="0"/>
              <a:t>Inciting force – something that interrupts a static situation often in the form of a new character</a:t>
            </a:r>
          </a:p>
          <a:p>
            <a:r>
              <a:rPr lang="en-US" dirty="0" smtClean="0"/>
              <a:t>Rising Action – consists of all the events that advance and complicate the action until it mounts up to the turning point</a:t>
            </a:r>
          </a:p>
          <a:p>
            <a:r>
              <a:rPr lang="en-US" dirty="0" smtClean="0"/>
              <a:t>Turning point / Crisis – the action changes its course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5 Act Play Plot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Falling Action – all the events from the turning point to the climax</a:t>
            </a:r>
          </a:p>
          <a:p>
            <a:r>
              <a:rPr lang="en-US" dirty="0" smtClean="0"/>
              <a:t>Climax – the point of greatest interest and intensity</a:t>
            </a:r>
          </a:p>
          <a:p>
            <a:r>
              <a:rPr lang="en-US" dirty="0" smtClean="0"/>
              <a:t>Resolution – the final outcome where all the loose ends are tied up</a:t>
            </a:r>
          </a:p>
          <a:p>
            <a:pPr lvl="1"/>
            <a:r>
              <a:rPr lang="en-US" dirty="0" smtClean="0"/>
              <a:t>Catastrophe – type of ending for tragic plays           that end </a:t>
            </a:r>
            <a:r>
              <a:rPr lang="en-US" smtClean="0"/>
              <a:t>badly or with </a:t>
            </a:r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Denouement – type of ending for comedies                or plays that end happily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B0DCD2D-DD74-4628-B0E3-9EF851CE655E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EBB60650-D061-4CFD-8B92-165C9A41844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24E154-CE4F-456D-81D3-6A35CA601F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933</TotalTime>
  <Words>243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Literary Terms</vt:lpstr>
      <vt:lpstr>Literary Terms</vt:lpstr>
      <vt:lpstr>Literary Terms</vt:lpstr>
      <vt:lpstr>Literary Terms</vt:lpstr>
      <vt:lpstr>Literary Terms</vt:lpstr>
      <vt:lpstr>Literary Terms</vt:lpstr>
      <vt:lpstr>5 ACT PLAY PLOT DIAGRAM</vt:lpstr>
      <vt:lpstr>5 Act Play Plot Diagram</vt:lpstr>
      <vt:lpstr>5 Act Play Plot Diagram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</dc:title>
  <dc:subject/>
  <dc:creator/>
  <cp:keywords/>
  <dc:description/>
  <cp:lastModifiedBy>Cynthia Crowder</cp:lastModifiedBy>
  <cp:revision>20</cp:revision>
  <dcterms:modified xsi:type="dcterms:W3CDTF">2014-11-06T17:06:54Z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TC300038309990</vt:lpwstr>
  </property>
</Properties>
</file>