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0" r:id="rId8"/>
    <p:sldId id="261" r:id="rId9"/>
    <p:sldId id="265" r:id="rId10"/>
    <p:sldId id="266" r:id="rId11"/>
    <p:sldId id="268" r:id="rId12"/>
    <p:sldId id="267" r:id="rId13"/>
    <p:sldId id="269" r:id="rId14"/>
    <p:sldId id="264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 varScale="1">
        <p:scale>
          <a:sx n="65" d="100"/>
          <a:sy n="65" d="100"/>
        </p:scale>
        <p:origin x="-114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653BB12-352B-4A6B-AA7D-F916B79882ED}" type="datetimeFigureOut">
              <a:rPr lang="en-US" smtClean="0"/>
              <a:pPr/>
              <a:t>10/24/2011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DEF6F85-5908-45FF-B4A0-0FEE4AAD92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219200"/>
            <a:ext cx="6400800" cy="838200"/>
          </a:xfrm>
        </p:spPr>
        <p:txBody>
          <a:bodyPr/>
          <a:lstStyle/>
          <a:p>
            <a:r>
              <a:rPr lang="en-US" dirty="0" smtClean="0"/>
              <a:t>PARTS OF SPEECH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-381000"/>
            <a:ext cx="6400800" cy="22860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042958"/>
            <a:ext cx="2743200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495800"/>
            <a:ext cx="5638800" cy="2133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876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3962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If a noun ends with a consonant followed by </a:t>
            </a:r>
            <a:r>
              <a:rPr lang="en-US" sz="2400" i="1" dirty="0" smtClean="0"/>
              <a:t>y</a:t>
            </a:r>
            <a:r>
              <a:rPr lang="en-US" sz="2400" dirty="0" smtClean="0"/>
              <a:t>, change the </a:t>
            </a:r>
            <a:r>
              <a:rPr lang="en-US" sz="2400" i="1" dirty="0" smtClean="0"/>
              <a:t>y</a:t>
            </a:r>
            <a:r>
              <a:rPr lang="en-US" sz="2400" dirty="0" smtClean="0"/>
              <a:t> to </a:t>
            </a:r>
            <a:r>
              <a:rPr lang="en-US" sz="2400" i="1" dirty="0" err="1" smtClean="0"/>
              <a:t>i</a:t>
            </a:r>
            <a:r>
              <a:rPr lang="en-US" sz="2400" dirty="0" smtClean="0"/>
              <a:t> and add </a:t>
            </a:r>
            <a:r>
              <a:rPr lang="en-US" sz="2400" i="1" dirty="0" err="1" smtClean="0"/>
              <a:t>es</a:t>
            </a:r>
            <a:r>
              <a:rPr lang="en-US" sz="2400" dirty="0" smtClean="0"/>
              <a:t>.</a:t>
            </a:r>
          </a:p>
          <a:p>
            <a:pPr lvl="1"/>
            <a:r>
              <a:rPr lang="en-US" sz="1800" dirty="0" smtClean="0"/>
              <a:t>trophy  =  trophies</a:t>
            </a:r>
          </a:p>
          <a:p>
            <a:r>
              <a:rPr lang="en-US" sz="2400" dirty="0" smtClean="0"/>
              <a:t>If a noun ends with a vowel followed by </a:t>
            </a:r>
            <a:r>
              <a:rPr lang="en-US" sz="2400" i="1" dirty="0" smtClean="0"/>
              <a:t>y</a:t>
            </a:r>
            <a:r>
              <a:rPr lang="en-US" sz="2400" dirty="0" smtClean="0"/>
              <a:t>, add only </a:t>
            </a:r>
            <a:r>
              <a:rPr lang="en-US" sz="2400" i="1" dirty="0" smtClean="0"/>
              <a:t>s</a:t>
            </a:r>
          </a:p>
          <a:p>
            <a:pPr lvl="1"/>
            <a:r>
              <a:rPr lang="en-US" sz="1800" dirty="0" smtClean="0"/>
              <a:t>day  =  days</a:t>
            </a:r>
          </a:p>
          <a:p>
            <a:r>
              <a:rPr lang="en-US" sz="2400" dirty="0" smtClean="0"/>
              <a:t>If a noun ends in </a:t>
            </a:r>
            <a:r>
              <a:rPr lang="en-US" sz="2400" i="1" dirty="0" smtClean="0"/>
              <a:t>f</a:t>
            </a:r>
            <a:r>
              <a:rPr lang="en-US" sz="2400" dirty="0" smtClean="0"/>
              <a:t> or </a:t>
            </a:r>
            <a:r>
              <a:rPr lang="en-US" sz="2400" i="1" dirty="0" err="1" smtClean="0"/>
              <a:t>fe</a:t>
            </a:r>
            <a:r>
              <a:rPr lang="en-US" sz="2400" dirty="0" smtClean="0"/>
              <a:t>, consult your dictionary. For some nouns, add </a:t>
            </a:r>
            <a:r>
              <a:rPr lang="en-US" sz="2400" i="1" dirty="0" smtClean="0"/>
              <a:t>s</a:t>
            </a:r>
            <a:r>
              <a:rPr lang="en-US" sz="2400" dirty="0" smtClean="0"/>
              <a:t>; for others, change the </a:t>
            </a:r>
            <a:r>
              <a:rPr lang="en-US" sz="2400" i="1" dirty="0" smtClean="0"/>
              <a:t>f </a:t>
            </a:r>
            <a:r>
              <a:rPr lang="en-US" sz="2400" dirty="0" smtClean="0"/>
              <a:t>to </a:t>
            </a:r>
            <a:r>
              <a:rPr lang="en-US" sz="2400" i="1" dirty="0" smtClean="0"/>
              <a:t>v</a:t>
            </a:r>
            <a:r>
              <a:rPr lang="en-US" sz="2400" dirty="0" smtClean="0"/>
              <a:t> and add </a:t>
            </a:r>
            <a:r>
              <a:rPr lang="en-US" sz="2400" i="1" dirty="0" err="1" smtClean="0"/>
              <a:t>es</a:t>
            </a:r>
            <a:r>
              <a:rPr lang="en-US" sz="2400" dirty="0" smtClean="0"/>
              <a:t>.</a:t>
            </a:r>
          </a:p>
          <a:p>
            <a:pPr lvl="1"/>
            <a:r>
              <a:rPr lang="en-US" sz="1800" dirty="0" smtClean="0"/>
              <a:t>bluff = bluffs   loaf = loaves   fife = fifes    knife = knives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7620000" cy="3886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If a noun ends in </a:t>
            </a:r>
            <a:r>
              <a:rPr lang="en-US" sz="2400" i="1" dirty="0" smtClean="0"/>
              <a:t>o</a:t>
            </a:r>
            <a:r>
              <a:rPr lang="en-US" sz="2400" dirty="0" smtClean="0"/>
              <a:t>, consult your dictionary. For some nouns, add </a:t>
            </a:r>
            <a:r>
              <a:rPr lang="en-US" sz="2400" i="1" dirty="0" smtClean="0"/>
              <a:t>s </a:t>
            </a:r>
            <a:r>
              <a:rPr lang="en-US" sz="2400" dirty="0" smtClean="0"/>
              <a:t>; for others, add </a:t>
            </a:r>
            <a:r>
              <a:rPr lang="en-US" sz="2400" i="1" dirty="0" err="1" smtClean="0"/>
              <a:t>es</a:t>
            </a:r>
            <a:r>
              <a:rPr lang="en-US" sz="2400" dirty="0" smtClean="0"/>
              <a:t>.</a:t>
            </a:r>
          </a:p>
          <a:p>
            <a:pPr lvl="1"/>
            <a:r>
              <a:rPr lang="en-US" sz="1800" dirty="0" smtClean="0"/>
              <a:t>patio = patios   tornado = tornadoes   tomato =  tomatoes</a:t>
            </a:r>
          </a:p>
          <a:p>
            <a:r>
              <a:rPr lang="en-US" sz="2400" dirty="0" smtClean="0"/>
              <a:t>Irregular plural formation</a:t>
            </a:r>
          </a:p>
          <a:p>
            <a:pPr lvl="1"/>
            <a:r>
              <a:rPr lang="en-US" sz="2200" dirty="0" smtClean="0"/>
              <a:t>Change the spelling of the noun  Ex: child = children</a:t>
            </a:r>
          </a:p>
          <a:p>
            <a:pPr lvl="1"/>
            <a:r>
              <a:rPr lang="en-US" sz="2200" dirty="0" smtClean="0"/>
              <a:t>Change nothing  Ex: moose  = moose   deer  =  deer</a:t>
            </a:r>
          </a:p>
          <a:p>
            <a:pPr lvl="1"/>
            <a:r>
              <a:rPr lang="en-US" sz="2400" dirty="0" smtClean="0"/>
              <a:t>Add ‘s to letters being discussed  Ex:  one m / many m’s</a:t>
            </a:r>
          </a:p>
          <a:p>
            <a:pPr lvl="1"/>
            <a:r>
              <a:rPr lang="en-US" sz="2400" dirty="0" smtClean="0"/>
              <a:t>Add only s to numbers being discussed  Ex: 1600 / 1600s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696200" cy="3733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Possessive nouns show ownership or belonging. They tell who or what owns the noun. All possessive nouns have apostrophes</a:t>
            </a:r>
          </a:p>
          <a:p>
            <a:r>
              <a:rPr lang="en-US" sz="2400" dirty="0" smtClean="0"/>
              <a:t>Singular Possessive </a:t>
            </a:r>
          </a:p>
          <a:p>
            <a:pPr lvl="1"/>
            <a:r>
              <a:rPr lang="en-US" sz="2200" dirty="0" smtClean="0"/>
              <a:t>1. Write the singular noun</a:t>
            </a:r>
          </a:p>
          <a:p>
            <a:pPr lvl="1"/>
            <a:r>
              <a:rPr lang="en-US" sz="2200" dirty="0" smtClean="0"/>
              <a:t>2. Add an </a:t>
            </a:r>
            <a:r>
              <a:rPr lang="en-US" sz="2200" i="1" dirty="0" smtClean="0"/>
              <a:t>‘s</a:t>
            </a:r>
            <a:r>
              <a:rPr lang="en-US" sz="2200" dirty="0" smtClean="0"/>
              <a:t> to the end of the noun</a:t>
            </a:r>
          </a:p>
          <a:p>
            <a:pPr lvl="1"/>
            <a:r>
              <a:rPr lang="en-US" sz="2200" dirty="0" smtClean="0"/>
              <a:t>Ex:  cat  =  cat’s   The cat’s toy is on the porch.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620000" cy="37338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Exceptions to the singular possessive rule</a:t>
            </a:r>
          </a:p>
          <a:p>
            <a:pPr lvl="1"/>
            <a:r>
              <a:rPr lang="en-US" sz="2200" dirty="0" smtClean="0"/>
              <a:t>just add an </a:t>
            </a:r>
            <a:r>
              <a:rPr lang="en-US" sz="2200" i="1" dirty="0" smtClean="0"/>
              <a:t>‘</a:t>
            </a:r>
            <a:r>
              <a:rPr lang="en-US" sz="2200" dirty="0" smtClean="0"/>
              <a:t> to </a:t>
            </a:r>
          </a:p>
          <a:p>
            <a:pPr lvl="2"/>
            <a:r>
              <a:rPr lang="en-US" sz="2000" dirty="0" smtClean="0"/>
              <a:t>1. ancient names ending in </a:t>
            </a:r>
            <a:r>
              <a:rPr lang="en-US" sz="2000" i="1" dirty="0" err="1" smtClean="0"/>
              <a:t>es</a:t>
            </a:r>
            <a:r>
              <a:rPr lang="en-US" sz="2000" dirty="0" smtClean="0"/>
              <a:t>   Ex:  Hercules</a:t>
            </a:r>
          </a:p>
          <a:p>
            <a:pPr lvl="3"/>
            <a:r>
              <a:rPr lang="en-US" sz="2000" dirty="0" smtClean="0"/>
              <a:t>Hercules’ strength is what we remember about him.</a:t>
            </a:r>
          </a:p>
          <a:p>
            <a:pPr lvl="2"/>
            <a:r>
              <a:rPr lang="en-US" sz="2000" dirty="0" smtClean="0"/>
              <a:t>2. the name Jesus  Ex:  Jesus</a:t>
            </a:r>
          </a:p>
          <a:p>
            <a:pPr lvl="3"/>
            <a:r>
              <a:rPr lang="en-US" sz="2000" dirty="0" smtClean="0"/>
              <a:t>Jesus’ love was shown with the woman at the well.</a:t>
            </a:r>
          </a:p>
          <a:p>
            <a:r>
              <a:rPr lang="en-US" sz="2400" dirty="0" smtClean="0"/>
              <a:t>Plural Possessive</a:t>
            </a:r>
          </a:p>
          <a:p>
            <a:pPr lvl="1"/>
            <a:r>
              <a:rPr lang="en-US" sz="2200" dirty="0" smtClean="0"/>
              <a:t>1.  write the plural noun</a:t>
            </a:r>
            <a:endParaRPr lang="en-US" sz="2400" dirty="0" smtClean="0"/>
          </a:p>
          <a:p>
            <a:pPr lvl="1"/>
            <a:r>
              <a:rPr lang="en-US" sz="2400" dirty="0" smtClean="0"/>
              <a:t>2. if the noun ends in </a:t>
            </a:r>
            <a:r>
              <a:rPr lang="en-US" sz="2400" i="1" dirty="0" smtClean="0"/>
              <a:t>s</a:t>
            </a:r>
            <a:r>
              <a:rPr lang="en-US" sz="2400" dirty="0" smtClean="0"/>
              <a:t>, just add an </a:t>
            </a:r>
            <a:r>
              <a:rPr lang="en-US" sz="2400" i="1" dirty="0" smtClean="0"/>
              <a:t>‘</a:t>
            </a:r>
            <a:r>
              <a:rPr lang="en-US" sz="2400" dirty="0" smtClean="0"/>
              <a:t>   Ex:  cats   =  cats’</a:t>
            </a:r>
          </a:p>
          <a:p>
            <a:pPr lvl="1"/>
            <a:r>
              <a:rPr lang="en-US" sz="2400" dirty="0" smtClean="0"/>
              <a:t>3.if the noun does not end in </a:t>
            </a:r>
            <a:r>
              <a:rPr lang="en-US" sz="2400" i="1" dirty="0" smtClean="0"/>
              <a:t>s</a:t>
            </a:r>
            <a:r>
              <a:rPr lang="en-US" sz="2400" dirty="0" smtClean="0"/>
              <a:t>, add an </a:t>
            </a:r>
            <a:r>
              <a:rPr lang="en-US" sz="2400" i="1" dirty="0" smtClean="0"/>
              <a:t>‘s  </a:t>
            </a:r>
            <a:r>
              <a:rPr lang="en-US" sz="2400" dirty="0" smtClean="0"/>
              <a:t>Ex: mice  =  mice’s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2362200"/>
          <a:ext cx="6858000" cy="28956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0200"/>
                <a:gridCol w="2133600"/>
                <a:gridCol w="1066800"/>
                <a:gridCol w="2057400"/>
              </a:tblGrid>
              <a:tr h="743066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 Possessive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r>
                        <a:rPr lang="en-US" baseline="0" dirty="0" smtClean="0"/>
                        <a:t> Possessive</a:t>
                      </a:r>
                      <a:endParaRPr lang="en-US" dirty="0"/>
                    </a:p>
                  </a:txBody>
                  <a:tcPr/>
                </a:tc>
              </a:tr>
              <a:tr h="430507">
                <a:tc>
                  <a:txBody>
                    <a:bodyPr/>
                    <a:lstStyle/>
                    <a:p>
                      <a:r>
                        <a:rPr lang="en-US" dirty="0" smtClean="0"/>
                        <a:t>Jones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Jones’s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Joneses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Joneses’</a:t>
                      </a:r>
                      <a:endParaRPr lang="en-US" dirty="0"/>
                    </a:p>
                  </a:txBody>
                  <a:tcPr/>
                </a:tc>
              </a:tr>
              <a:tr h="430507">
                <a:tc>
                  <a:txBody>
                    <a:bodyPr/>
                    <a:lstStyle/>
                    <a:p>
                      <a:r>
                        <a:rPr lang="en-US" dirty="0" smtClean="0"/>
                        <a:t>pen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pen</a:t>
                      </a:r>
                      <a:r>
                        <a:rPr lang="en-US" baseline="0" dirty="0" smtClean="0"/>
                        <a:t>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pens’</a:t>
                      </a:r>
                      <a:endParaRPr lang="en-US" dirty="0"/>
                    </a:p>
                  </a:txBody>
                  <a:tcPr/>
                </a:tc>
              </a:tr>
              <a:tr h="430507">
                <a:tc>
                  <a:txBody>
                    <a:bodyPr/>
                    <a:lstStyle/>
                    <a:p>
                      <a:r>
                        <a:rPr lang="en-US" dirty="0" smtClean="0"/>
                        <a:t>woman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woman’s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women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women’s</a:t>
                      </a:r>
                      <a:endParaRPr lang="en-US" dirty="0"/>
                    </a:p>
                  </a:txBody>
                  <a:tcPr/>
                </a:tc>
              </a:tr>
              <a:tr h="430507">
                <a:tc>
                  <a:txBody>
                    <a:bodyPr/>
                    <a:lstStyle/>
                    <a:p>
                      <a:r>
                        <a:rPr lang="en-US" dirty="0" smtClean="0"/>
                        <a:t>mouse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mouse’s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mice’s</a:t>
                      </a:r>
                      <a:endParaRPr lang="en-US" dirty="0"/>
                    </a:p>
                  </a:txBody>
                  <a:tcPr/>
                </a:tc>
              </a:tr>
              <a:tr h="430507">
                <a:tc>
                  <a:txBody>
                    <a:bodyPr/>
                    <a:lstStyle/>
                    <a:p>
                      <a:r>
                        <a:rPr lang="en-US" dirty="0" smtClean="0"/>
                        <a:t>book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book’s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books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books’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391400" cy="35052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The cats’ food was left on the porch for them.</a:t>
            </a:r>
          </a:p>
          <a:p>
            <a:r>
              <a:rPr lang="en-US" sz="2200" dirty="0" smtClean="0"/>
              <a:t>The cats were playing on the porch</a:t>
            </a:r>
          </a:p>
          <a:p>
            <a:r>
              <a:rPr lang="en-US" sz="2200" dirty="0" smtClean="0"/>
              <a:t>The cat’s food was left on the porch for him.</a:t>
            </a:r>
          </a:p>
          <a:p>
            <a:r>
              <a:rPr lang="en-US" sz="2200" dirty="0" smtClean="0"/>
              <a:t>The mouse’s squeak let the cat know that the mouse was there.</a:t>
            </a:r>
          </a:p>
          <a:p>
            <a:r>
              <a:rPr lang="en-US" sz="2200" dirty="0" smtClean="0"/>
              <a:t>The mice were eating the cheese.</a:t>
            </a:r>
          </a:p>
          <a:p>
            <a:r>
              <a:rPr lang="en-US" sz="2200" dirty="0" smtClean="0"/>
              <a:t>The mice’s home was where the exterminator put the poison.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3528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Pronouns – take the place of a noun</a:t>
            </a:r>
          </a:p>
          <a:p>
            <a:pPr lvl="1"/>
            <a:r>
              <a:rPr lang="en-US" sz="2200" dirty="0" smtClean="0"/>
              <a:t>John went to the store, and he bought a gallon of milk.</a:t>
            </a:r>
          </a:p>
          <a:p>
            <a:r>
              <a:rPr lang="en-US" sz="2200" dirty="0" smtClean="0"/>
              <a:t>Antecedent – the noun that the pronoun stands for</a:t>
            </a:r>
          </a:p>
          <a:p>
            <a:pPr lvl="1"/>
            <a:r>
              <a:rPr lang="en-US" sz="2200" dirty="0" smtClean="0"/>
              <a:t>John went to the store, and he bought a gallon of milk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sz="1800" dirty="0" smtClean="0"/>
              <a:t>*** see pronoun sheet for types of pronouns***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7543800" cy="3733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Adjectives – describe a noun or pronoun</a:t>
            </a:r>
          </a:p>
          <a:p>
            <a:pPr lvl="1"/>
            <a:r>
              <a:rPr lang="en-US" sz="2200" dirty="0" smtClean="0"/>
              <a:t>The dark van drove by the opulent house several times.</a:t>
            </a:r>
          </a:p>
          <a:p>
            <a:r>
              <a:rPr lang="en-US" sz="2400" dirty="0" smtClean="0"/>
              <a:t>Adjectives answer the questions</a:t>
            </a:r>
          </a:p>
          <a:p>
            <a:pPr lvl="1"/>
            <a:r>
              <a:rPr lang="en-US" sz="2200" dirty="0" smtClean="0"/>
              <a:t>which one  =  those books</a:t>
            </a:r>
          </a:p>
          <a:p>
            <a:pPr lvl="1"/>
            <a:r>
              <a:rPr lang="en-US" sz="2200" dirty="0" smtClean="0"/>
              <a:t>what kind   =  cheerful giver</a:t>
            </a:r>
          </a:p>
          <a:p>
            <a:pPr lvl="1"/>
            <a:r>
              <a:rPr lang="en-US" sz="2200" dirty="0" smtClean="0"/>
              <a:t>how many  = ten peaches</a:t>
            </a:r>
          </a:p>
          <a:p>
            <a:pPr lvl="1"/>
            <a:r>
              <a:rPr lang="en-US" sz="2200" dirty="0" smtClean="0"/>
              <a:t>how much  = abundant grace</a:t>
            </a:r>
          </a:p>
          <a:p>
            <a:pPr lvl="1"/>
            <a:r>
              <a:rPr lang="en-US" sz="2200" dirty="0" smtClean="0"/>
              <a:t>whose   =  Tom’s desk      his car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9800"/>
            <a:ext cx="7391400" cy="3429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most common adjectives</a:t>
            </a:r>
          </a:p>
          <a:p>
            <a:pPr lvl="1"/>
            <a:r>
              <a:rPr lang="en-US" sz="2200" i="1" dirty="0" smtClean="0"/>
              <a:t>a</a:t>
            </a:r>
            <a:r>
              <a:rPr lang="en-US" sz="2200" dirty="0" smtClean="0"/>
              <a:t>, </a:t>
            </a:r>
            <a:r>
              <a:rPr lang="en-US" sz="2200" i="1" dirty="0" smtClean="0"/>
              <a:t>an</a:t>
            </a:r>
            <a:r>
              <a:rPr lang="en-US" sz="2200" dirty="0" smtClean="0"/>
              <a:t>, </a:t>
            </a:r>
            <a:r>
              <a:rPr lang="en-US" sz="2200" i="1" dirty="0" smtClean="0"/>
              <a:t>the</a:t>
            </a:r>
          </a:p>
          <a:p>
            <a:pPr lvl="2"/>
            <a:r>
              <a:rPr lang="en-US" sz="1900" dirty="0" smtClean="0"/>
              <a:t>Whenever you see </a:t>
            </a:r>
            <a:r>
              <a:rPr lang="en-US" sz="1900" i="1" dirty="0" smtClean="0"/>
              <a:t>a</a:t>
            </a:r>
            <a:r>
              <a:rPr lang="en-US" sz="1900" dirty="0" smtClean="0"/>
              <a:t>, </a:t>
            </a:r>
            <a:r>
              <a:rPr lang="en-US" sz="1900" i="1" dirty="0" smtClean="0"/>
              <a:t>an</a:t>
            </a:r>
            <a:r>
              <a:rPr lang="en-US" sz="1900" dirty="0" smtClean="0"/>
              <a:t>, or </a:t>
            </a:r>
            <a:r>
              <a:rPr lang="en-US" sz="1900" i="1" dirty="0" smtClean="0"/>
              <a:t>the</a:t>
            </a:r>
            <a:r>
              <a:rPr lang="en-US" sz="1900" dirty="0" smtClean="0"/>
              <a:t> it is a clue that a noun is coming up in the sentence.</a:t>
            </a:r>
          </a:p>
          <a:p>
            <a:r>
              <a:rPr lang="en-US" sz="2400" dirty="0" smtClean="0"/>
              <a:t>Adjectives can come behind a linking verb and describe the subject.</a:t>
            </a:r>
          </a:p>
          <a:p>
            <a:pPr lvl="1"/>
            <a:r>
              <a:rPr lang="en-US" sz="2200" dirty="0" smtClean="0"/>
              <a:t>The garden looked beautiful.</a:t>
            </a:r>
          </a:p>
          <a:p>
            <a:pPr lvl="1"/>
            <a:r>
              <a:rPr lang="en-US" sz="2200" dirty="0" smtClean="0"/>
              <a:t>She was wonderful in the play.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09800"/>
            <a:ext cx="7620000" cy="3657600"/>
          </a:xfrm>
        </p:spPr>
        <p:txBody>
          <a:bodyPr/>
          <a:lstStyle/>
          <a:p>
            <a:r>
              <a:rPr lang="en-US" sz="2400" dirty="0" smtClean="0"/>
              <a:t>More than 300 workers will be idle when the Burlington plant closes.</a:t>
            </a:r>
          </a:p>
          <a:p>
            <a:r>
              <a:rPr lang="en-US" sz="2400" dirty="0" smtClean="0"/>
              <a:t>When Maria took piano lessons, she had to practice an hour each day.</a:t>
            </a:r>
          </a:p>
          <a:p>
            <a:r>
              <a:rPr lang="en-US" sz="2400" dirty="0" smtClean="0"/>
              <a:t>The freezing, wet snow was all over </a:t>
            </a:r>
            <a:r>
              <a:rPr lang="en-US" sz="2400" dirty="0" err="1" smtClean="0"/>
              <a:t>Suzzy's</a:t>
            </a:r>
            <a:r>
              <a:rPr lang="en-US" sz="2400" dirty="0" smtClean="0"/>
              <a:t> jacket.</a:t>
            </a:r>
          </a:p>
          <a:p>
            <a:r>
              <a:rPr lang="en-US" sz="2400" dirty="0" smtClean="0"/>
              <a:t>A huge, burgundy truck was stuck in the muddy road.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696200" cy="4191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Nouns – a person, place, thing, or idea</a:t>
            </a:r>
          </a:p>
          <a:p>
            <a:pPr lvl="2"/>
            <a:r>
              <a:rPr lang="en-US" sz="1800" dirty="0" smtClean="0"/>
              <a:t>Person = girl, teacher, Mrs. Jones, doctor, Dr. Jones</a:t>
            </a:r>
          </a:p>
          <a:p>
            <a:pPr lvl="2"/>
            <a:r>
              <a:rPr lang="en-US" sz="1800" dirty="0" smtClean="0"/>
              <a:t>Place = library, stadium, house, </a:t>
            </a:r>
            <a:r>
              <a:rPr lang="en-US" sz="1800" dirty="0" err="1" smtClean="0"/>
              <a:t>Taylorwood</a:t>
            </a:r>
            <a:r>
              <a:rPr lang="en-US" sz="1800" dirty="0" smtClean="0"/>
              <a:t>, Chesapeake, South Carolina</a:t>
            </a:r>
          </a:p>
          <a:p>
            <a:pPr lvl="2"/>
            <a:r>
              <a:rPr lang="en-US" sz="1800" dirty="0" smtClean="0"/>
              <a:t>Thing = pen, book, ball, computer, bed, shoes</a:t>
            </a:r>
          </a:p>
          <a:p>
            <a:pPr lvl="2"/>
            <a:r>
              <a:rPr lang="en-US" sz="1800" dirty="0" smtClean="0"/>
              <a:t>Idea = thoughts, concepts, plans, feelings, love, joy, sorrow</a:t>
            </a:r>
            <a:endParaRPr lang="en-US" sz="1800" dirty="0"/>
          </a:p>
          <a:p>
            <a:pPr lvl="1"/>
            <a:r>
              <a:rPr lang="en-US" sz="1800" dirty="0" smtClean="0"/>
              <a:t>Types of nouns</a:t>
            </a:r>
          </a:p>
          <a:p>
            <a:pPr lvl="2"/>
            <a:r>
              <a:rPr lang="en-US" sz="1800" dirty="0" smtClean="0"/>
              <a:t>Common – a general person, place, thing, or idea</a:t>
            </a:r>
          </a:p>
          <a:p>
            <a:pPr lvl="3"/>
            <a:r>
              <a:rPr lang="en-US" sz="1800" dirty="0" smtClean="0"/>
              <a:t>Ex:   park,  coach, dog, religion</a:t>
            </a:r>
          </a:p>
          <a:p>
            <a:pPr lvl="2"/>
            <a:r>
              <a:rPr lang="en-US" sz="1800" dirty="0" smtClean="0"/>
              <a:t>Proper – a specific person, place thing, or idea</a:t>
            </a:r>
          </a:p>
          <a:p>
            <a:pPr lvl="3"/>
            <a:r>
              <a:rPr lang="en-US" sz="1800" dirty="0" smtClean="0"/>
              <a:t>Ex: City Park, Coach Pearson, Christianity, </a:t>
            </a:r>
          </a:p>
          <a:p>
            <a:pPr marL="1371600" lvl="3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</a:t>
            </a:r>
            <a:r>
              <a:rPr lang="en-US" sz="1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American Eskimo</a:t>
            </a:r>
          </a:p>
          <a:p>
            <a:pPr marL="1371600" lvl="3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943474"/>
            <a:ext cx="1981200" cy="1762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4038600"/>
            <a:ext cx="2286000" cy="2505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300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0"/>
            <a:ext cx="7848600" cy="3810000"/>
          </a:xfrm>
        </p:spPr>
        <p:txBody>
          <a:bodyPr>
            <a:noAutofit/>
          </a:bodyPr>
          <a:lstStyle/>
          <a:p>
            <a:r>
              <a:rPr lang="en-US" sz="2200" dirty="0" smtClean="0"/>
              <a:t>Comparing with adjectives</a:t>
            </a:r>
          </a:p>
          <a:p>
            <a:r>
              <a:rPr lang="en-US" sz="2200" dirty="0" smtClean="0"/>
              <a:t>Positive – the main form of the adjective when it is not comparing</a:t>
            </a:r>
          </a:p>
          <a:p>
            <a:pPr lvl="1"/>
            <a:r>
              <a:rPr lang="en-US" sz="2000" dirty="0" smtClean="0"/>
              <a:t>Ex: beautiful drawing,  splendid day, friendly child, </a:t>
            </a:r>
          </a:p>
          <a:p>
            <a:r>
              <a:rPr lang="en-US" sz="2200" dirty="0" smtClean="0"/>
              <a:t>Comparative – the adjective form comparing two people or things</a:t>
            </a:r>
          </a:p>
          <a:p>
            <a:pPr lvl="1"/>
            <a:r>
              <a:rPr lang="en-US" sz="2000" dirty="0" smtClean="0"/>
              <a:t>add -</a:t>
            </a:r>
            <a:r>
              <a:rPr lang="en-US" sz="2000" dirty="0" err="1" smtClean="0"/>
              <a:t>er</a:t>
            </a:r>
            <a:r>
              <a:rPr lang="en-US" sz="2000" dirty="0" smtClean="0"/>
              <a:t> to the end or more </a:t>
            </a:r>
          </a:p>
          <a:p>
            <a:pPr lvl="1"/>
            <a:r>
              <a:rPr lang="en-US" sz="2000" dirty="0" smtClean="0"/>
              <a:t>Ex: That drawing is more beautiful than your last.  </a:t>
            </a:r>
          </a:p>
          <a:p>
            <a:pPr lvl="1"/>
            <a:r>
              <a:rPr lang="en-US" sz="2000" dirty="0" smtClean="0"/>
              <a:t>Ex:  The child was friendlier than her sister.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90800"/>
            <a:ext cx="7772400" cy="3352800"/>
          </a:xfrm>
        </p:spPr>
        <p:txBody>
          <a:bodyPr/>
          <a:lstStyle/>
          <a:p>
            <a:r>
              <a:rPr lang="en-US" sz="2200" dirty="0" smtClean="0"/>
              <a:t>Superlative – the adjective form comparing  three or more people or things</a:t>
            </a:r>
          </a:p>
          <a:p>
            <a:pPr lvl="1"/>
            <a:r>
              <a:rPr lang="en-US" sz="2000" dirty="0" smtClean="0"/>
              <a:t>add –</a:t>
            </a:r>
            <a:r>
              <a:rPr lang="en-US" sz="2000" dirty="0" err="1" smtClean="0"/>
              <a:t>est</a:t>
            </a:r>
            <a:r>
              <a:rPr lang="en-US" sz="2000" dirty="0" smtClean="0"/>
              <a:t> to the end or most </a:t>
            </a:r>
          </a:p>
          <a:p>
            <a:pPr lvl="1"/>
            <a:r>
              <a:rPr lang="en-US" sz="2000" dirty="0" smtClean="0"/>
              <a:t>Ex: That is the most beautiful drawing that I have ever seen.</a:t>
            </a:r>
          </a:p>
          <a:p>
            <a:pPr lvl="1"/>
            <a:r>
              <a:rPr lang="en-US" sz="2000" dirty="0" smtClean="0"/>
              <a:t>Ex: The child was the friendliest child at the birthday party.</a:t>
            </a:r>
          </a:p>
          <a:p>
            <a:r>
              <a:rPr lang="en-US" sz="2200" dirty="0" smtClean="0"/>
              <a:t>Irregular adjectives – do not add –</a:t>
            </a:r>
            <a:r>
              <a:rPr lang="en-US" sz="2200" dirty="0" err="1" smtClean="0"/>
              <a:t>er</a:t>
            </a:r>
            <a:r>
              <a:rPr lang="en-US" sz="2200" dirty="0" smtClean="0"/>
              <a:t>, -</a:t>
            </a:r>
            <a:r>
              <a:rPr lang="en-US" sz="2200" dirty="0" err="1" smtClean="0"/>
              <a:t>est</a:t>
            </a:r>
            <a:r>
              <a:rPr lang="en-US" sz="2200" dirty="0" smtClean="0"/>
              <a:t>, more or most</a:t>
            </a:r>
          </a:p>
          <a:p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2971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33600"/>
                <a:gridCol w="2133600"/>
                <a:gridCol w="2133600"/>
              </a:tblGrid>
              <a:tr h="74295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Positive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Comparative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Superlative</a:t>
                      </a:r>
                      <a:endParaRPr lang="en-US" sz="2800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good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better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best</a:t>
                      </a:r>
                      <a:endParaRPr lang="en-US" sz="2800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well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better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best</a:t>
                      </a:r>
                      <a:endParaRPr lang="en-US" sz="2800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bad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worse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worst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62200"/>
            <a:ext cx="7239000" cy="3276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Proper adjectives – adjectives that are made from proper nouns</a:t>
            </a:r>
          </a:p>
          <a:p>
            <a:pPr lvl="1"/>
            <a:r>
              <a:rPr lang="en-US" sz="2200" dirty="0" smtClean="0"/>
              <a:t>Ex: American, Hawaiian, Japanese </a:t>
            </a:r>
          </a:p>
          <a:p>
            <a:pPr lvl="1"/>
            <a:r>
              <a:rPr lang="en-US" sz="2200" dirty="0" smtClean="0"/>
              <a:t>Ex: I love Christmas especially because we get out for two weeks for </a:t>
            </a:r>
            <a:r>
              <a:rPr lang="en-US" sz="2200" smtClean="0"/>
              <a:t>Christmas vacation.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838200"/>
            <a:ext cx="64008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Prepositions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848600" cy="4876800"/>
          </a:xfrm>
        </p:spPr>
        <p:txBody>
          <a:bodyPr>
            <a:normAutofit fontScale="62500" lnSpcReduction="20000"/>
          </a:bodyPr>
          <a:lstStyle/>
          <a:p>
            <a:r>
              <a:rPr lang="en-US" sz="2900" dirty="0" smtClean="0"/>
              <a:t>*A word that shows the relationship of a noun or a pronoun to some other </a:t>
            </a:r>
          </a:p>
          <a:p>
            <a:pPr>
              <a:buNone/>
            </a:pPr>
            <a:r>
              <a:rPr lang="en-US" sz="2900" dirty="0" smtClean="0"/>
              <a:t>        word in the sentence</a:t>
            </a:r>
          </a:p>
          <a:p>
            <a:r>
              <a:rPr lang="en-US" sz="2100" dirty="0" smtClean="0"/>
              <a:t>Aboard         Behind             From             Throughout               According to</a:t>
            </a:r>
          </a:p>
          <a:p>
            <a:r>
              <a:rPr lang="en-US" sz="2100" dirty="0" smtClean="0"/>
              <a:t>About           Below              In                   To                             As for</a:t>
            </a:r>
          </a:p>
          <a:p>
            <a:r>
              <a:rPr lang="en-US" sz="2100" dirty="0" smtClean="0"/>
              <a:t>Above           Beneath          Into                Toward                     Because of</a:t>
            </a:r>
          </a:p>
          <a:p>
            <a:r>
              <a:rPr lang="en-US" sz="2100" dirty="0" smtClean="0"/>
              <a:t>Across          Beside             Like               Under                       By way of</a:t>
            </a:r>
          </a:p>
          <a:p>
            <a:r>
              <a:rPr lang="en-US" sz="2100" dirty="0" smtClean="0"/>
              <a:t>After              Between         Near              Underneath              Except for</a:t>
            </a:r>
          </a:p>
          <a:p>
            <a:r>
              <a:rPr lang="en-US" sz="2100" dirty="0" smtClean="0"/>
              <a:t>Against          Beyond          Of                   Until                         In front of</a:t>
            </a:r>
          </a:p>
          <a:p>
            <a:r>
              <a:rPr lang="en-US" sz="2100" dirty="0" smtClean="0"/>
              <a:t>Along             But                 Off                  Unto                        In Spite of</a:t>
            </a:r>
          </a:p>
          <a:p>
            <a:r>
              <a:rPr lang="en-US" sz="2100" dirty="0" smtClean="0"/>
              <a:t>Amid              By                   On                 Up                           Instead of</a:t>
            </a:r>
          </a:p>
          <a:p>
            <a:r>
              <a:rPr lang="en-US" sz="2100" dirty="0" smtClean="0"/>
              <a:t>Among           Down              Over              Upon                       On account of</a:t>
            </a:r>
          </a:p>
          <a:p>
            <a:r>
              <a:rPr lang="en-US" sz="2100" dirty="0" smtClean="0"/>
              <a:t>Around           During            Past               With                        Out of</a:t>
            </a:r>
          </a:p>
          <a:p>
            <a:r>
              <a:rPr lang="en-US" sz="2100" dirty="0" smtClean="0"/>
              <a:t>At                   Except           Since              Within                     Regardless of</a:t>
            </a:r>
          </a:p>
          <a:p>
            <a:r>
              <a:rPr lang="en-US" sz="2100" dirty="0" smtClean="0"/>
              <a:t>Before            For                 Through         Without                   With regard to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PREPOSITIONAL  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391400" cy="35052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sz="2400" dirty="0" smtClean="0"/>
              <a:t>Prepositional Phrases – start with a preposition and end with a noun or pronoun; sometimes they have adjectives and adverbs in the middle</a:t>
            </a:r>
          </a:p>
          <a:p>
            <a:pPr marL="514350" indent="-514350">
              <a:buNone/>
            </a:pPr>
            <a:r>
              <a:rPr lang="en-US" sz="2400" dirty="0" smtClean="0"/>
              <a:t>                 (prep.   </a:t>
            </a:r>
            <a:r>
              <a:rPr lang="en-US" sz="2400" dirty="0" err="1" smtClean="0"/>
              <a:t>adj</a:t>
            </a:r>
            <a:r>
              <a:rPr lang="en-US" sz="2400" dirty="0" smtClean="0"/>
              <a:t>/ adv   noun/pro.)</a:t>
            </a:r>
          </a:p>
          <a:p>
            <a:pPr marL="514350" indent="-514350">
              <a:buNone/>
            </a:pPr>
            <a:r>
              <a:rPr lang="en-US" sz="2400" dirty="0" smtClean="0"/>
              <a:t>                 (behind the blue door)</a:t>
            </a:r>
          </a:p>
          <a:p>
            <a:pPr marL="514350" indent="-514350">
              <a:buNone/>
            </a:pPr>
            <a:r>
              <a:rPr lang="en-US" sz="2400" dirty="0" smtClean="0"/>
              <a:t>                 (aboard the very large boat)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Prepositional  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7467600" cy="3810000"/>
          </a:xfrm>
        </p:spPr>
        <p:txBody>
          <a:bodyPr/>
          <a:lstStyle/>
          <a:p>
            <a:pPr marL="609600" indent="-609600">
              <a:buNone/>
            </a:pPr>
            <a:r>
              <a:rPr lang="en-US" dirty="0" smtClean="0"/>
              <a:t>1.    Stephen jumped over the barn.</a:t>
            </a:r>
          </a:p>
          <a:p>
            <a:pPr marL="609600" indent="-609600">
              <a:buNone/>
            </a:pPr>
            <a:r>
              <a:rPr lang="en-US" dirty="0" smtClean="0"/>
              <a:t>2.    Sarah drove beside the lake.</a:t>
            </a:r>
          </a:p>
          <a:p>
            <a:pPr marL="609600" indent="-609600">
              <a:buNone/>
            </a:pPr>
            <a:r>
              <a:rPr lang="en-US" dirty="0" smtClean="0"/>
              <a:t>3.    Sam ran aboard the boat.</a:t>
            </a:r>
          </a:p>
          <a:p>
            <a:pPr marL="609600" indent="-609600">
              <a:buNone/>
            </a:pPr>
            <a:r>
              <a:rPr lang="en-US" dirty="0" smtClean="0"/>
              <a:t>4.    Sally went behind the building.</a:t>
            </a:r>
          </a:p>
          <a:p>
            <a:pPr marL="609600" indent="-609600">
              <a:buNone/>
            </a:pPr>
            <a:r>
              <a:rPr lang="en-US" dirty="0" smtClean="0"/>
              <a:t>5.    Sid went beyond the normal.</a:t>
            </a:r>
          </a:p>
          <a:p>
            <a:pPr marL="609600" indent="-609600">
              <a:buNone/>
            </a:pPr>
            <a:r>
              <a:rPr lang="en-US" dirty="0" smtClean="0"/>
              <a:t>6.    The sofa in front of the fireplace will probably burn.</a:t>
            </a:r>
          </a:p>
          <a:p>
            <a:pPr marL="609600" indent="-609600">
              <a:buNone/>
            </a:pPr>
            <a:r>
              <a:rPr lang="en-US" dirty="0" smtClean="0"/>
              <a:t>7.    The surfboard went past the pier.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g's tongue.jpg"/>
          <p:cNvPicPr>
            <a:picLocks noChangeAspect="1"/>
          </p:cNvPicPr>
          <p:nvPr/>
        </p:nvPicPr>
        <p:blipFill>
          <a:blip r:embed="rId2" cstate="print"/>
          <a:srcRect l="11111" r="8333" b="11428"/>
          <a:stretch>
            <a:fillRect/>
          </a:stretch>
        </p:blipFill>
        <p:spPr>
          <a:xfrm>
            <a:off x="5791200" y="2514600"/>
            <a:ext cx="2438400" cy="289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543800" cy="38100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Action – mental (think, love, consider) </a:t>
            </a:r>
          </a:p>
          <a:p>
            <a:pPr lvl="1"/>
            <a:r>
              <a:rPr lang="en-US" sz="2200" dirty="0" smtClean="0"/>
              <a:t>Ex: He thought about the meaning of life.</a:t>
            </a:r>
          </a:p>
          <a:p>
            <a:pPr>
              <a:buNone/>
            </a:pPr>
            <a:r>
              <a:rPr lang="en-US" sz="2400" dirty="0" smtClean="0"/>
              <a:t>               – physical (jump, run, throw, chew)</a:t>
            </a:r>
          </a:p>
          <a:p>
            <a:pPr>
              <a:buNone/>
            </a:pPr>
            <a:r>
              <a:rPr lang="en-US" sz="2400" dirty="0" smtClean="0"/>
              <a:t>	Ex: The dog chewed on his bone.</a:t>
            </a:r>
          </a:p>
          <a:p>
            <a:r>
              <a:rPr lang="en-US" sz="2400" dirty="0" smtClean="0"/>
              <a:t>Linking – links a complement back to the </a:t>
            </a:r>
          </a:p>
          <a:p>
            <a:pPr>
              <a:buNone/>
            </a:pPr>
            <a:r>
              <a:rPr lang="en-US" sz="2400" dirty="0" smtClean="0"/>
              <a:t>               subject (being verbs &amp; taste/smell)</a:t>
            </a:r>
          </a:p>
          <a:p>
            <a:pPr>
              <a:buNone/>
            </a:pPr>
            <a:r>
              <a:rPr lang="en-US" sz="2400" dirty="0" smtClean="0"/>
              <a:t>	Ex:  The dog is big.</a:t>
            </a:r>
          </a:p>
          <a:p>
            <a:pPr>
              <a:buNone/>
            </a:pPr>
            <a:r>
              <a:rPr lang="en-US" sz="2400" dirty="0" smtClean="0"/>
              <a:t>	Ex:  The dog’s tongue was wet and rough.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543800" cy="3810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Helping – helps the main verb (any verb that comes before </a:t>
            </a:r>
          </a:p>
          <a:p>
            <a:pPr>
              <a:buNone/>
            </a:pPr>
            <a:r>
              <a:rPr lang="en-US" sz="2400" dirty="0" smtClean="0"/>
              <a:t>                    the main verb)</a:t>
            </a:r>
          </a:p>
          <a:p>
            <a:pPr>
              <a:buNone/>
            </a:pPr>
            <a:r>
              <a:rPr lang="en-US" sz="2400" dirty="0" smtClean="0"/>
              <a:t>	Ex: The boy was running down the street.</a:t>
            </a:r>
          </a:p>
          <a:p>
            <a:pPr>
              <a:buNone/>
            </a:pPr>
            <a:r>
              <a:rPr lang="en-US" sz="2400" dirty="0" smtClean="0"/>
              <a:t>	Ex: We will be going to the game tonight.</a:t>
            </a:r>
          </a:p>
          <a:p>
            <a:r>
              <a:rPr lang="en-US" sz="2400" dirty="0" smtClean="0"/>
              <a:t>Existence – “being” verbs that don’t link or help </a:t>
            </a:r>
          </a:p>
          <a:p>
            <a:pPr>
              <a:buNone/>
            </a:pPr>
            <a:r>
              <a:rPr lang="en-US" sz="2400" dirty="0" smtClean="0"/>
              <a:t>	Ex:  She is in the room.</a:t>
            </a:r>
          </a:p>
          <a:p>
            <a:pPr>
              <a:buNone/>
            </a:pPr>
            <a:r>
              <a:rPr lang="en-US" sz="2400" dirty="0" smtClean="0"/>
              <a:t>	Ex:  She will be here tomorrow. </a:t>
            </a:r>
          </a:p>
          <a:p>
            <a:pPr>
              <a:buNone/>
            </a:pP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 descr="boy running down the stre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2667000"/>
            <a:ext cx="2057400" cy="3048000"/>
          </a:xfrm>
          <a:prstGeom prst="rect">
            <a:avLst/>
          </a:prstGeom>
          <a:ln w="1905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7391400" cy="3810000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Principal parts of a verb are the four main ways that a verb is </a:t>
            </a:r>
          </a:p>
          <a:p>
            <a:pPr>
              <a:buNone/>
            </a:pPr>
            <a:r>
              <a:rPr lang="en-US" sz="2200" dirty="0" smtClean="0"/>
              <a:t>    written</a:t>
            </a:r>
          </a:p>
          <a:p>
            <a:pPr lvl="1"/>
            <a:r>
              <a:rPr lang="en-US" sz="2000" dirty="0" smtClean="0"/>
              <a:t>Present </a:t>
            </a:r>
          </a:p>
          <a:p>
            <a:pPr lvl="1"/>
            <a:r>
              <a:rPr lang="en-US" sz="2000" dirty="0" smtClean="0"/>
              <a:t>Present participle</a:t>
            </a:r>
          </a:p>
          <a:p>
            <a:pPr lvl="1"/>
            <a:r>
              <a:rPr lang="en-US" sz="2000" dirty="0" smtClean="0"/>
              <a:t> Past</a:t>
            </a:r>
          </a:p>
          <a:p>
            <a:pPr lvl="1"/>
            <a:r>
              <a:rPr lang="en-US" sz="2000" dirty="0" smtClean="0"/>
              <a:t>Past participle </a:t>
            </a:r>
          </a:p>
          <a:p>
            <a:r>
              <a:rPr lang="en-US" sz="2200" dirty="0" smtClean="0"/>
              <a:t>Present participle – add –</a:t>
            </a:r>
            <a:r>
              <a:rPr lang="en-US" sz="2200" dirty="0" err="1" smtClean="0"/>
              <a:t>ing</a:t>
            </a:r>
            <a:r>
              <a:rPr lang="en-US" sz="2200" dirty="0" smtClean="0"/>
              <a:t> to the end of the verb and use a </a:t>
            </a:r>
          </a:p>
          <a:p>
            <a:pPr>
              <a:buNone/>
            </a:pPr>
            <a:r>
              <a:rPr lang="en-US" sz="2200" dirty="0" smtClean="0"/>
              <a:t>    form of “be” before the main verb   Ex: am skipping,   is jumping </a:t>
            </a:r>
          </a:p>
          <a:p>
            <a:r>
              <a:rPr lang="en-US" sz="2200" dirty="0" smtClean="0"/>
              <a:t>Past – regular verbs add –d or –</a:t>
            </a:r>
            <a:r>
              <a:rPr lang="en-US" sz="2200" dirty="0" err="1" smtClean="0"/>
              <a:t>ed</a:t>
            </a:r>
            <a:r>
              <a:rPr lang="en-US" sz="2200" dirty="0" smtClean="0"/>
              <a:t> to the end of the main verb</a:t>
            </a:r>
          </a:p>
          <a:p>
            <a:pPr lvl="1"/>
            <a:r>
              <a:rPr lang="en-US" sz="2000" dirty="0" smtClean="0"/>
              <a:t>jumped, skipped</a:t>
            </a:r>
          </a:p>
          <a:p>
            <a:endParaRPr lang="en-US" dirty="0"/>
          </a:p>
        </p:txBody>
      </p:sp>
      <p:pic>
        <p:nvPicPr>
          <p:cNvPr id="4" name="Picture 3" descr="old couple skipp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514600"/>
            <a:ext cx="2514600" cy="1819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3"/>
      <p:bldP spid="3" grpId="1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86000"/>
            <a:ext cx="7543800" cy="3962400"/>
          </a:xfrm>
        </p:spPr>
        <p:txBody>
          <a:bodyPr>
            <a:normAutofit/>
          </a:bodyPr>
          <a:lstStyle/>
          <a:p>
            <a:pPr lvl="2"/>
            <a:r>
              <a:rPr lang="en-US" sz="1800" dirty="0" smtClean="0"/>
              <a:t>Count - nouns that can be counted / they can be singular or plural </a:t>
            </a:r>
          </a:p>
          <a:p>
            <a:pPr marL="914400" lvl="2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   and  are always a  common noun </a:t>
            </a:r>
          </a:p>
          <a:p>
            <a:pPr lvl="3"/>
            <a:r>
              <a:rPr lang="en-US" sz="1800" dirty="0" smtClean="0"/>
              <a:t>Ex: a cow,  cows, an octopus , one choice</a:t>
            </a:r>
          </a:p>
          <a:p>
            <a:pPr lvl="3"/>
            <a:r>
              <a:rPr lang="en-US" sz="1800" dirty="0" smtClean="0"/>
              <a:t>Test  = a singular count noun can be introduced with either  </a:t>
            </a:r>
            <a:r>
              <a:rPr lang="en-US" sz="1800" i="1" dirty="0" smtClean="0"/>
              <a:t>a</a:t>
            </a:r>
            <a:r>
              <a:rPr lang="en-US" sz="1800" dirty="0" smtClean="0"/>
              <a:t>, </a:t>
            </a:r>
            <a:r>
              <a:rPr lang="en-US" sz="1800" i="1" dirty="0" smtClean="0"/>
              <a:t>an</a:t>
            </a:r>
            <a:r>
              <a:rPr lang="en-US" sz="1800" dirty="0" smtClean="0"/>
              <a:t> or </a:t>
            </a:r>
            <a:r>
              <a:rPr lang="en-US" sz="1800" i="1" dirty="0" smtClean="0"/>
              <a:t>one</a:t>
            </a:r>
          </a:p>
          <a:p>
            <a:pPr lvl="2"/>
            <a:r>
              <a:rPr lang="en-US" sz="1800" dirty="0" err="1" smtClean="0"/>
              <a:t>Noncount</a:t>
            </a:r>
            <a:r>
              <a:rPr lang="en-US" sz="1800" dirty="0" smtClean="0"/>
              <a:t> – are always singular common nouns that cannot be   </a:t>
            </a:r>
          </a:p>
          <a:p>
            <a:pPr marL="914400" lvl="2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          counted</a:t>
            </a:r>
          </a:p>
          <a:p>
            <a:pPr lvl="3"/>
            <a:r>
              <a:rPr lang="en-US" sz="1800" dirty="0" smtClean="0"/>
              <a:t>Ex: furniture, education, courage, </a:t>
            </a:r>
          </a:p>
          <a:p>
            <a:pPr marL="1371600" lvl="3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weather, milk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419600"/>
            <a:ext cx="2590800" cy="228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663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7543800" cy="3810000"/>
          </a:xfrm>
        </p:spPr>
        <p:txBody>
          <a:bodyPr>
            <a:noAutofit/>
          </a:bodyPr>
          <a:lstStyle/>
          <a:p>
            <a:r>
              <a:rPr lang="en-US" sz="2200" dirty="0" smtClean="0"/>
              <a:t>Past participle – regular verbs add –d or –</a:t>
            </a:r>
            <a:r>
              <a:rPr lang="en-US" sz="2200" dirty="0" err="1" smtClean="0"/>
              <a:t>ed</a:t>
            </a:r>
            <a:r>
              <a:rPr lang="en-US" sz="2200" dirty="0" smtClean="0"/>
              <a:t> to the end of the  main verb and use have, has, or had before the main verb</a:t>
            </a:r>
          </a:p>
          <a:p>
            <a:pPr lvl="1"/>
            <a:r>
              <a:rPr lang="en-US" sz="2000" dirty="0" smtClean="0"/>
              <a:t>have jumped, have skipped</a:t>
            </a:r>
          </a:p>
          <a:p>
            <a:r>
              <a:rPr lang="en-US" sz="2200" dirty="0" smtClean="0"/>
              <a:t>Irregular verbs are the same as regular verbs in the present participle  Ex: see, is seeing  </a:t>
            </a:r>
          </a:p>
          <a:p>
            <a:r>
              <a:rPr lang="en-US" sz="2200" dirty="0" smtClean="0"/>
              <a:t>Irregular verbs are different in the past and past participle</a:t>
            </a:r>
          </a:p>
          <a:p>
            <a:pPr lvl="1"/>
            <a:r>
              <a:rPr lang="en-US" sz="2000" dirty="0" smtClean="0"/>
              <a:t>saw,  have seen</a:t>
            </a:r>
          </a:p>
          <a:p>
            <a:pPr lvl="1"/>
            <a:r>
              <a:rPr lang="en-US" sz="2200" dirty="0" smtClean="0"/>
              <a:t>Look at the lists on pages 55 and 56 in your grammar book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PRINCIPAL Parts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139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0200"/>
                <a:gridCol w="1600200"/>
                <a:gridCol w="1600200"/>
                <a:gridCol w="1600200"/>
              </a:tblGrid>
              <a:tr h="624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PRESENT PARTICIPLE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PAST PARTICIPLE</a:t>
                      </a:r>
                      <a:endParaRPr lang="en-US" dirty="0"/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r>
                        <a:rPr lang="en-US" dirty="0" smtClean="0"/>
                        <a:t>organize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 organizing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organized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have organized </a:t>
                      </a:r>
                      <a:endParaRPr lang="en-US" dirty="0"/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r>
                        <a:rPr lang="en-US" dirty="0" smtClean="0"/>
                        <a:t>strike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striking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struck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have struck </a:t>
                      </a:r>
                      <a:endParaRPr lang="en-US" dirty="0"/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r>
                        <a:rPr lang="en-US" dirty="0" smtClean="0"/>
                        <a:t>take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 taking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has taken</a:t>
                      </a:r>
                      <a:endParaRPr lang="en-US" dirty="0"/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r>
                        <a:rPr lang="en-US" dirty="0" smtClean="0"/>
                        <a:t>catch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was catching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caught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had caught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716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transitive and intransitive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09800"/>
            <a:ext cx="7543800" cy="3886200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Intransitive – has no receiver of the action (usually means </a:t>
            </a:r>
          </a:p>
          <a:p>
            <a:pPr>
              <a:buNone/>
            </a:pPr>
            <a:r>
              <a:rPr lang="en-US" sz="3400" dirty="0" smtClean="0"/>
              <a:t>    no D.O or I.O.)           EX:  Tom plays well.</a:t>
            </a:r>
          </a:p>
          <a:p>
            <a:r>
              <a:rPr lang="en-US" sz="3400" dirty="0" smtClean="0"/>
              <a:t>Ask the question “what’s being _______ ?” (put action verb in the   </a:t>
            </a:r>
          </a:p>
          <a:p>
            <a:pPr>
              <a:buNone/>
            </a:pPr>
            <a:r>
              <a:rPr lang="en-US" sz="3400" dirty="0" smtClean="0"/>
              <a:t>     blank) 1. answer = transitive  2. no answer = intransitive</a:t>
            </a:r>
          </a:p>
          <a:p>
            <a:r>
              <a:rPr lang="en-US" sz="3400" dirty="0" smtClean="0"/>
              <a:t>Transitive – has a receiver of the  action (usually the D.O. </a:t>
            </a:r>
          </a:p>
          <a:p>
            <a:pPr>
              <a:buNone/>
            </a:pPr>
            <a:r>
              <a:rPr lang="en-US" sz="3400" dirty="0" smtClean="0"/>
              <a:t>     or I.O. but may also be the Subject)</a:t>
            </a:r>
          </a:p>
          <a:p>
            <a:pPr>
              <a:buNone/>
            </a:pPr>
            <a:r>
              <a:rPr lang="en-US" sz="3400" dirty="0" smtClean="0"/>
              <a:t>      EX: Tom plays the piano well.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Transitive and intransitive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543800" cy="3657600"/>
          </a:xfrm>
        </p:spPr>
        <p:txBody>
          <a:bodyPr>
            <a:noAutofit/>
          </a:bodyPr>
          <a:lstStyle/>
          <a:p>
            <a:pPr marL="609600" indent="-609600">
              <a:buNone/>
              <a:defRPr/>
            </a:pPr>
            <a:r>
              <a:rPr lang="en-US" sz="2600" dirty="0" smtClean="0"/>
              <a:t>1.  Aaron fired the fireworks.</a:t>
            </a:r>
          </a:p>
          <a:p>
            <a:pPr marL="609600" indent="-609600">
              <a:buNone/>
              <a:defRPr/>
            </a:pPr>
            <a:r>
              <a:rPr lang="en-US" sz="2600" dirty="0" smtClean="0"/>
              <a:t>2.  Chelsea and Ashley watched the brilliant firework display.</a:t>
            </a:r>
          </a:p>
          <a:p>
            <a:pPr marL="609600" indent="-609600">
              <a:buNone/>
              <a:defRPr/>
            </a:pPr>
            <a:r>
              <a:rPr lang="en-US" sz="2600" dirty="0" smtClean="0"/>
              <a:t>3.  Josh shivered as the cold air permeated his thin jacket.</a:t>
            </a:r>
          </a:p>
          <a:p>
            <a:pPr marL="609600" indent="-609600">
              <a:buNone/>
              <a:defRPr/>
            </a:pPr>
            <a:r>
              <a:rPr lang="en-US" sz="2600" dirty="0" smtClean="0"/>
              <a:t>4.  Because of the cold, Chelsea and Ashley went inside and watched the colorful show.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and passive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9800"/>
            <a:ext cx="7391400" cy="3581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charset="0"/>
              </a:rPr>
              <a:t>Active – the subject is doing the action of the verb                               </a:t>
            </a:r>
          </a:p>
          <a:p>
            <a:pPr>
              <a:buNone/>
            </a:pPr>
            <a:r>
              <a:rPr lang="en-US" sz="2400" dirty="0" smtClean="0">
                <a:latin typeface="Arial" charset="0"/>
              </a:rPr>
              <a:t>         EX: The hornet stung Bobby.</a:t>
            </a:r>
          </a:p>
          <a:p>
            <a:r>
              <a:rPr lang="en-US" sz="2400" dirty="0" smtClean="0">
                <a:latin typeface="Arial" charset="0"/>
              </a:rPr>
              <a:t>Passive – the subject is receiving the action of the </a:t>
            </a:r>
          </a:p>
          <a:p>
            <a:pPr>
              <a:buNone/>
            </a:pPr>
            <a:r>
              <a:rPr lang="en-US" sz="2400" dirty="0" smtClean="0">
                <a:latin typeface="Arial" charset="0"/>
              </a:rPr>
              <a:t>    verb (verb = form of  “be” + the past participle of   </a:t>
            </a:r>
          </a:p>
          <a:p>
            <a:pPr>
              <a:buNone/>
            </a:pPr>
            <a:r>
              <a:rPr lang="en-US" sz="2400" dirty="0" smtClean="0">
                <a:latin typeface="Arial" charset="0"/>
              </a:rPr>
              <a:t>    the verb) </a:t>
            </a:r>
          </a:p>
          <a:p>
            <a:pPr>
              <a:buNone/>
            </a:pPr>
            <a:r>
              <a:rPr lang="en-US" sz="2400" dirty="0" smtClean="0">
                <a:latin typeface="Arial" charset="0"/>
              </a:rPr>
              <a:t>         EX: Bobby was stung by the hornet.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AND PASSIVE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7467600" cy="3657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ball was hit into left field by Andrew.</a:t>
            </a:r>
          </a:p>
          <a:p>
            <a:r>
              <a:rPr lang="en-US" sz="2400" dirty="0" smtClean="0"/>
              <a:t>Micah caught the ball and threw it to Jacob.</a:t>
            </a:r>
          </a:p>
          <a:p>
            <a:r>
              <a:rPr lang="en-US" sz="2400" dirty="0" smtClean="0"/>
              <a:t>Hunter was tagged out by Tanner.</a:t>
            </a:r>
          </a:p>
          <a:p>
            <a:r>
              <a:rPr lang="en-US" sz="2400" dirty="0" smtClean="0"/>
              <a:t>The beautiful red rose was picked in the park by Abby.</a:t>
            </a:r>
          </a:p>
          <a:p>
            <a:r>
              <a:rPr lang="en-US" sz="2400" dirty="0" smtClean="0"/>
              <a:t>Abby gave the rose to an old man sitting on a bench.</a:t>
            </a:r>
          </a:p>
          <a:p>
            <a:r>
              <a:rPr lang="en-US" sz="2400" dirty="0" smtClean="0"/>
              <a:t>The old man thanked Abby and gave her a smile.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Tenses of the 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7620000" cy="3733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Tense = time ; which means the tense of the verb is the time that the </a:t>
            </a:r>
          </a:p>
          <a:p>
            <a:pPr>
              <a:buNone/>
            </a:pPr>
            <a:r>
              <a:rPr lang="en-US" sz="2000" dirty="0" smtClean="0"/>
              <a:t>     verb is happening</a:t>
            </a:r>
          </a:p>
          <a:p>
            <a:r>
              <a:rPr lang="en-US" sz="2000" dirty="0" smtClean="0"/>
              <a:t>Simple tenses = present (what is happening now), past (what </a:t>
            </a:r>
          </a:p>
          <a:p>
            <a:pPr>
              <a:buNone/>
            </a:pPr>
            <a:r>
              <a:rPr lang="en-US" sz="2000" dirty="0" smtClean="0"/>
              <a:t>     happened before now), and future (what will happen after this moment)</a:t>
            </a:r>
          </a:p>
          <a:p>
            <a:r>
              <a:rPr lang="en-US" sz="2000" dirty="0" smtClean="0"/>
              <a:t>Present tense – use the main principal part of the verb</a:t>
            </a:r>
          </a:p>
          <a:p>
            <a:pPr lvl="2"/>
            <a:r>
              <a:rPr lang="en-US" sz="2000" dirty="0" smtClean="0"/>
              <a:t>We cheer for our team.</a:t>
            </a:r>
          </a:p>
          <a:p>
            <a:pPr lvl="2"/>
            <a:r>
              <a:rPr lang="en-US" sz="2000" dirty="0" smtClean="0"/>
              <a:t>The people listen to the cheerleaders during the game.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9800"/>
            <a:ext cx="8153400" cy="3886200"/>
          </a:xfrm>
        </p:spPr>
        <p:txBody>
          <a:bodyPr>
            <a:normAutofit/>
          </a:bodyPr>
          <a:lstStyle/>
          <a:p>
            <a:pPr marL="400050" lvl="2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can add an –s or an -</a:t>
            </a:r>
            <a:r>
              <a:rPr lang="en-US" sz="2000" dirty="0" err="1" smtClean="0"/>
              <a:t>es</a:t>
            </a:r>
            <a:r>
              <a:rPr lang="en-US" sz="2000" dirty="0" smtClean="0"/>
              <a:t> to the end to make it singular</a:t>
            </a:r>
          </a:p>
          <a:p>
            <a:pPr marL="857250" lvl="3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800" dirty="0" smtClean="0"/>
              <a:t>He cheers for our team.</a:t>
            </a:r>
          </a:p>
          <a:p>
            <a:pPr marL="400050" lvl="2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plural verbs are used with the plural nouns or pronouns except for  </a:t>
            </a:r>
            <a:r>
              <a:rPr lang="en-US" sz="2000" i="1" dirty="0" smtClean="0"/>
              <a:t>I        </a:t>
            </a:r>
            <a:r>
              <a:rPr lang="en-US" sz="2000" dirty="0" smtClean="0"/>
              <a:t>and </a:t>
            </a:r>
            <a:r>
              <a:rPr lang="en-US" sz="2000" i="1" dirty="0" smtClean="0"/>
              <a:t>you</a:t>
            </a:r>
          </a:p>
          <a:p>
            <a:pPr marL="857250" lvl="3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800" dirty="0" smtClean="0"/>
              <a:t>You cheer and I listen. They cheer and she listens.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Used to show that something is true right now or something is habitual</a:t>
            </a:r>
          </a:p>
          <a:p>
            <a:pPr marL="400050" lvl="2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800" dirty="0" smtClean="0"/>
              <a:t>God loves us.     We use correct grammar in our writing and speech.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09800"/>
            <a:ext cx="7620000" cy="3505200"/>
          </a:xfrm>
        </p:spPr>
        <p:txBody>
          <a:bodyPr/>
          <a:lstStyle/>
          <a:p>
            <a:r>
              <a:rPr lang="en-US" sz="2400" dirty="0" smtClean="0"/>
              <a:t>Past Tense – use the past principal part for the past tense</a:t>
            </a:r>
          </a:p>
          <a:p>
            <a:pPr lvl="1"/>
            <a:r>
              <a:rPr lang="en-US" sz="2000" dirty="0" smtClean="0"/>
              <a:t>He listened to the game on his radio.</a:t>
            </a:r>
          </a:p>
          <a:p>
            <a:pPr lvl="1"/>
            <a:r>
              <a:rPr lang="en-US" sz="2000" dirty="0" smtClean="0"/>
              <a:t>I ran through the hallways.</a:t>
            </a:r>
          </a:p>
          <a:p>
            <a:r>
              <a:rPr lang="en-US" sz="2400" dirty="0" smtClean="0"/>
              <a:t>Future Tense – use the present principal part + shall or will</a:t>
            </a:r>
          </a:p>
          <a:p>
            <a:pPr lvl="1"/>
            <a:r>
              <a:rPr lang="en-US" sz="2000" dirty="0" smtClean="0"/>
              <a:t>We will win the game tomorrow.</a:t>
            </a:r>
          </a:p>
          <a:p>
            <a:pPr lvl="1"/>
            <a:r>
              <a:rPr lang="en-US" sz="2000" dirty="0" smtClean="0"/>
              <a:t>He shall receive the award for his hard work.</a:t>
            </a:r>
          </a:p>
          <a:p>
            <a:pPr lvl="1"/>
            <a:r>
              <a:rPr lang="en-US" sz="2000" dirty="0" smtClean="0"/>
              <a:t>He will run quickly when he gets his new shoes.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Perfect  tenses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696200" cy="3657600"/>
          </a:xfrm>
        </p:spPr>
        <p:txBody>
          <a:bodyPr>
            <a:noAutofit/>
          </a:bodyPr>
          <a:lstStyle/>
          <a:p>
            <a:r>
              <a:rPr lang="en-US" sz="2200" dirty="0" smtClean="0"/>
              <a:t>Perfect tenses – use have, has, or had and tell about something </a:t>
            </a:r>
          </a:p>
          <a:p>
            <a:pPr>
              <a:buNone/>
            </a:pPr>
            <a:r>
              <a:rPr lang="en-US" sz="2200" dirty="0" smtClean="0"/>
              <a:t>      that is perfected or  completed</a:t>
            </a:r>
          </a:p>
          <a:p>
            <a:r>
              <a:rPr lang="en-US" sz="2200" dirty="0" smtClean="0"/>
              <a:t>Present Perfect – uses the present tense of have or has  + past </a:t>
            </a:r>
          </a:p>
          <a:p>
            <a:pPr>
              <a:buNone/>
            </a:pPr>
            <a:r>
              <a:rPr lang="en-US" sz="2200" dirty="0" smtClean="0"/>
              <a:t>     participle of the action verb  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000" dirty="0" smtClean="0"/>
              <a:t>Ex:  have (present tense)  +  sung (past participle) = have sung                </a:t>
            </a:r>
          </a:p>
          <a:p>
            <a:pPr>
              <a:buNone/>
            </a:pPr>
            <a:r>
              <a:rPr lang="en-US" sz="2000" dirty="0" smtClean="0"/>
              <a:t>                      (present perfect tense)</a:t>
            </a:r>
          </a:p>
          <a:p>
            <a:pPr>
              <a:buNone/>
            </a:pPr>
            <a:r>
              <a:rPr lang="en-US" sz="2000" dirty="0" smtClean="0"/>
              <a:t> </a:t>
            </a:r>
          </a:p>
          <a:p>
            <a:pPr lvl="1"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7467600" cy="3733800"/>
          </a:xfrm>
        </p:spPr>
        <p:txBody>
          <a:bodyPr>
            <a:normAutofit fontScale="85000" lnSpcReduction="20000"/>
          </a:bodyPr>
          <a:lstStyle/>
          <a:p>
            <a:pPr marL="0" lvl="2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/>
              <a:t>Usage of count and </a:t>
            </a:r>
            <a:r>
              <a:rPr lang="en-US" sz="2400" dirty="0" err="1"/>
              <a:t>noncount</a:t>
            </a:r>
            <a:r>
              <a:rPr lang="en-US" sz="2400" dirty="0"/>
              <a:t> </a:t>
            </a:r>
            <a:r>
              <a:rPr lang="en-US" sz="2400" dirty="0" smtClean="0"/>
              <a:t>nouns</a:t>
            </a:r>
          </a:p>
          <a:p>
            <a:pPr marL="457200" lvl="3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Use </a:t>
            </a:r>
            <a:r>
              <a:rPr lang="en-US" sz="2000" i="1" dirty="0" smtClean="0"/>
              <a:t>many</a:t>
            </a:r>
            <a:r>
              <a:rPr lang="en-US" sz="2000" dirty="0" smtClean="0"/>
              <a:t> with plural count nouns and </a:t>
            </a:r>
            <a:r>
              <a:rPr lang="en-US" sz="2000" i="1" dirty="0" smtClean="0"/>
              <a:t>much</a:t>
            </a:r>
            <a:r>
              <a:rPr lang="en-US" sz="2000" dirty="0" smtClean="0"/>
              <a:t> with </a:t>
            </a:r>
            <a:r>
              <a:rPr lang="en-US" sz="2000" dirty="0" err="1" smtClean="0"/>
              <a:t>noncount</a:t>
            </a:r>
            <a:r>
              <a:rPr lang="en-US" sz="2000" dirty="0" smtClean="0"/>
              <a:t> nouns.</a:t>
            </a:r>
          </a:p>
          <a:p>
            <a:pPr marL="914400" lvl="4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Ex: We saw many fish and much water at the aquarium.</a:t>
            </a:r>
          </a:p>
          <a:p>
            <a:pPr marL="457200" lvl="3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Use </a:t>
            </a:r>
            <a:r>
              <a:rPr lang="en-US" sz="2000" i="1" dirty="0" smtClean="0"/>
              <a:t>a few </a:t>
            </a:r>
            <a:r>
              <a:rPr lang="en-US" sz="2000" dirty="0" smtClean="0"/>
              <a:t>with plural count nouns and </a:t>
            </a:r>
            <a:r>
              <a:rPr lang="en-US" sz="2000" i="1" dirty="0" smtClean="0"/>
              <a:t>a little </a:t>
            </a:r>
            <a:r>
              <a:rPr lang="en-US" sz="2000" dirty="0" smtClean="0"/>
              <a:t>with </a:t>
            </a:r>
            <a:r>
              <a:rPr lang="en-US" sz="2000" dirty="0" err="1" smtClean="0"/>
              <a:t>noncount</a:t>
            </a:r>
            <a:r>
              <a:rPr lang="en-US" sz="2000" dirty="0" smtClean="0"/>
              <a:t> nouns.</a:t>
            </a:r>
          </a:p>
          <a:p>
            <a:pPr marL="914400" lvl="4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Ex: Yesterday morning I drank a few cups of coffee with a little cream and sugar.</a:t>
            </a:r>
          </a:p>
          <a:p>
            <a:pPr marL="457200" lvl="3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Do not put an </a:t>
            </a:r>
            <a:r>
              <a:rPr lang="en-US" sz="2000" i="1" dirty="0" smtClean="0"/>
              <a:t>s</a:t>
            </a:r>
            <a:r>
              <a:rPr lang="en-US" sz="2000" dirty="0" smtClean="0"/>
              <a:t> on the end of a </a:t>
            </a:r>
            <a:r>
              <a:rPr lang="en-US" sz="2000" dirty="0" err="1" smtClean="0"/>
              <a:t>noncount</a:t>
            </a:r>
            <a:r>
              <a:rPr lang="en-US" sz="2000" dirty="0" smtClean="0"/>
              <a:t> noun.</a:t>
            </a:r>
          </a:p>
          <a:p>
            <a:pPr marL="914400" lvl="4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Ex:  Incorrect  - My report contains many </a:t>
            </a:r>
            <a:r>
              <a:rPr lang="en-US" sz="2000" dirty="0" err="1" smtClean="0"/>
              <a:t>informations</a:t>
            </a:r>
            <a:r>
              <a:rPr lang="en-US" sz="2000" dirty="0" smtClean="0"/>
              <a:t>.</a:t>
            </a:r>
          </a:p>
          <a:p>
            <a:pPr marL="914400" lvl="4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Ex:  Correct  -  My report contains much information.</a:t>
            </a:r>
          </a:p>
          <a:p>
            <a:pPr marL="914400" lvl="4" indent="-274320">
              <a:lnSpc>
                <a:spcPct val="150000"/>
              </a:lnSpc>
              <a:buFont typeface="Wingdings" pitchFamily="2" charset="2"/>
              <a:buChar char="v"/>
            </a:pPr>
            <a:endParaRPr lang="en-US" sz="2000" dirty="0" smtClean="0"/>
          </a:p>
          <a:p>
            <a:pPr marL="457200" lvl="3" indent="-274320">
              <a:lnSpc>
                <a:spcPct val="150000"/>
              </a:lnSpc>
              <a:buFont typeface="Wingdings" pitchFamily="2" charset="2"/>
              <a:buChar char="v"/>
            </a:pPr>
            <a:endParaRPr lang="en-US" sz="2000" dirty="0" smtClean="0"/>
          </a:p>
          <a:p>
            <a:pPr marL="914400" lvl="4" indent="-274320">
              <a:lnSpc>
                <a:spcPct val="150000"/>
              </a:lnSpc>
              <a:buFont typeface="Wingdings" pitchFamily="2" charset="2"/>
              <a:buChar char="v"/>
            </a:pPr>
            <a:endParaRPr lang="en-US" sz="2000" dirty="0" smtClean="0"/>
          </a:p>
          <a:p>
            <a:pPr marL="0" lvl="2" indent="-274320">
              <a:lnSpc>
                <a:spcPct val="150000"/>
              </a:lnSpc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06286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Perfect  tense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7543800" cy="35814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Present perfect tense is used to show that something is completed in the present or that something was started in the past and continues into the present</a:t>
            </a:r>
          </a:p>
          <a:p>
            <a:pPr lvl="1"/>
            <a:r>
              <a:rPr lang="en-US" sz="2000" dirty="0" smtClean="0"/>
              <a:t>Ex: Molly has completed the requirements to receive her diploma.</a:t>
            </a:r>
          </a:p>
          <a:p>
            <a:r>
              <a:rPr lang="en-US" sz="2200" dirty="0" smtClean="0"/>
              <a:t>Past Perfect – uses the past tense had + the past participle of the action verb</a:t>
            </a:r>
          </a:p>
          <a:p>
            <a:pPr lvl="1"/>
            <a:r>
              <a:rPr lang="en-US" sz="2000" dirty="0" smtClean="0"/>
              <a:t>Ex:  had (past tense) + sung (past participle) = had sung (past perfect tense)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PERFECT  tense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7696200" cy="35814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Past perfect tense is used to show that something was completed </a:t>
            </a:r>
          </a:p>
          <a:p>
            <a:pPr>
              <a:buNone/>
            </a:pPr>
            <a:r>
              <a:rPr lang="en-US" sz="2200" dirty="0" smtClean="0"/>
              <a:t>     before another action</a:t>
            </a:r>
          </a:p>
          <a:p>
            <a:pPr lvl="1"/>
            <a:r>
              <a:rPr lang="en-US" sz="2000" dirty="0" smtClean="0"/>
              <a:t>Ex: Carla had completed her homework before she ate her dinner.</a:t>
            </a:r>
          </a:p>
          <a:p>
            <a:r>
              <a:rPr lang="en-US" sz="2200" dirty="0" smtClean="0"/>
              <a:t>Future Perfect – uses the future tense will have or shall have + the      </a:t>
            </a:r>
          </a:p>
          <a:p>
            <a:pPr>
              <a:buNone/>
            </a:pPr>
            <a:r>
              <a:rPr lang="en-US" sz="2200" dirty="0" smtClean="0"/>
              <a:t>     past participle of the main action verb</a:t>
            </a:r>
          </a:p>
          <a:p>
            <a:pPr lvl="1"/>
            <a:r>
              <a:rPr lang="en-US" sz="2000" dirty="0" smtClean="0"/>
              <a:t>Ex:  will have (future tense) + sung (past participle) = will have sung (future perfect tense)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PERFECT  TENSE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7543800" cy="3657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Future Perfect is used to show that something will be completed before another future event happens.</a:t>
            </a:r>
          </a:p>
          <a:p>
            <a:r>
              <a:rPr lang="en-US" sz="2200" dirty="0" smtClean="0"/>
              <a:t>Ex:  She will have completed five laps by the time I return.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Progressive  tense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7467600" cy="38862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Progressive tense is used to show that something is continuing </a:t>
            </a:r>
          </a:p>
          <a:p>
            <a:r>
              <a:rPr lang="en-US" sz="2200" dirty="0" smtClean="0"/>
              <a:t>Progressive Tense uses a form of be and the present participle </a:t>
            </a:r>
          </a:p>
          <a:p>
            <a:pPr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(which ends in –</a:t>
            </a:r>
            <a:r>
              <a:rPr lang="en-US" sz="2200" dirty="0" err="1" smtClean="0"/>
              <a:t>ing</a:t>
            </a:r>
            <a:r>
              <a:rPr lang="en-US" sz="2200" dirty="0" smtClean="0"/>
              <a:t>)</a:t>
            </a:r>
          </a:p>
          <a:p>
            <a:pPr marL="342900" indent="-342900"/>
            <a:r>
              <a:rPr lang="en-US" sz="2200" dirty="0" smtClean="0"/>
              <a:t>Present Progressive – uses am, is, or are and the present participle</a:t>
            </a:r>
          </a:p>
          <a:p>
            <a:pPr marL="1085850" lvl="1" indent="-342900"/>
            <a:r>
              <a:rPr lang="en-US" sz="2000" dirty="0" smtClean="0"/>
              <a:t>Ex: I am running a marathon.  He is running a marathon. They are running a marathon.</a:t>
            </a:r>
          </a:p>
        </p:txBody>
      </p:sp>
    </p:spTree>
    <p:extLst>
      <p:ext uri="{BB962C8B-B14F-4D97-AF65-F5344CB8AC3E}">
        <p14:creationId xmlns="" xmlns:p14="http://schemas.microsoft.com/office/powerpoint/2010/main" val="118302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Progressive tense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696200" cy="3733800"/>
          </a:xfrm>
        </p:spPr>
        <p:txBody>
          <a:bodyPr>
            <a:normAutofit lnSpcReduction="10000"/>
          </a:bodyPr>
          <a:lstStyle/>
          <a:p>
            <a:pPr marL="342900" indent="-342900"/>
            <a:r>
              <a:rPr lang="en-US" sz="2200" dirty="0"/>
              <a:t>Past Progressive – uses was or were and the present </a:t>
            </a:r>
            <a:r>
              <a:rPr lang="en-US" sz="2200" dirty="0" smtClean="0"/>
              <a:t>participle</a:t>
            </a:r>
          </a:p>
          <a:p>
            <a:pPr marL="1085850" lvl="1" indent="-342900"/>
            <a:r>
              <a:rPr lang="en-US" sz="2000" dirty="0" smtClean="0"/>
              <a:t>Ex</a:t>
            </a:r>
            <a:r>
              <a:rPr lang="en-US" sz="2000" dirty="0"/>
              <a:t>: I was running a marathon.  He was running a marathon. They were running a marathon</a:t>
            </a:r>
            <a:r>
              <a:rPr lang="en-US" sz="2000" dirty="0" smtClean="0"/>
              <a:t>.</a:t>
            </a:r>
          </a:p>
          <a:p>
            <a:pPr marL="342900" indent="-342900"/>
            <a:r>
              <a:rPr lang="en-US" sz="2200" dirty="0" smtClean="0"/>
              <a:t>Future Progressive – uses </a:t>
            </a:r>
            <a:r>
              <a:rPr lang="en-US" sz="2200" i="1" dirty="0" smtClean="0"/>
              <a:t>will be </a:t>
            </a:r>
            <a:r>
              <a:rPr lang="en-US" sz="2200" dirty="0" smtClean="0"/>
              <a:t>and the present participle</a:t>
            </a:r>
          </a:p>
          <a:p>
            <a:pPr marL="1085850" lvl="1" indent="-342900"/>
            <a:r>
              <a:rPr lang="en-US" sz="2000" dirty="0" smtClean="0"/>
              <a:t>I will be sitting in the stands when </a:t>
            </a:r>
            <a:r>
              <a:rPr lang="en-US" sz="2000" smtClean="0"/>
              <a:t>you arrive</a:t>
            </a:r>
            <a:r>
              <a:rPr lang="en-US" sz="2000" dirty="0" smtClean="0"/>
              <a:t>.</a:t>
            </a:r>
          </a:p>
          <a:p>
            <a:pPr marL="342900" indent="-342900"/>
            <a:r>
              <a:rPr lang="en-US" sz="2200" dirty="0" smtClean="0"/>
              <a:t>Present Perfect Progressive – uses </a:t>
            </a:r>
            <a:r>
              <a:rPr lang="en-US" sz="2200" i="1" dirty="0" smtClean="0"/>
              <a:t>have been </a:t>
            </a:r>
            <a:r>
              <a:rPr lang="en-US" sz="2200" dirty="0" smtClean="0"/>
              <a:t>or </a:t>
            </a:r>
            <a:r>
              <a:rPr lang="en-US" sz="2200" i="1" dirty="0" smtClean="0"/>
              <a:t>has been </a:t>
            </a:r>
            <a:r>
              <a:rPr lang="en-US" sz="2200" dirty="0" smtClean="0"/>
              <a:t>and the present participle</a:t>
            </a:r>
          </a:p>
          <a:p>
            <a:pPr marL="1085850" lvl="1" indent="-342900"/>
            <a:r>
              <a:rPr lang="en-US" sz="2000" dirty="0" smtClean="0"/>
              <a:t>He has been waiting here for thirty minutes. They have been waiting here before.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6692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Progressive  tense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696200" cy="37338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Past Perfect Progressive – uses </a:t>
            </a:r>
            <a:r>
              <a:rPr lang="en-US" sz="2200" i="1" dirty="0" smtClean="0"/>
              <a:t>had been </a:t>
            </a:r>
            <a:r>
              <a:rPr lang="en-US" sz="2200" dirty="0" smtClean="0"/>
              <a:t>and the present participle</a:t>
            </a:r>
          </a:p>
          <a:p>
            <a:pPr lvl="1"/>
            <a:r>
              <a:rPr lang="en-US" sz="2000" dirty="0" smtClean="0"/>
              <a:t>Before Jackie got home, it had been raining for three hours.</a:t>
            </a:r>
          </a:p>
          <a:p>
            <a:pPr lvl="1"/>
            <a:r>
              <a:rPr lang="en-US" sz="2000" dirty="0" smtClean="0"/>
              <a:t>We had not been expecting her </a:t>
            </a:r>
            <a:r>
              <a:rPr lang="en-US" sz="2000" smtClean="0"/>
              <a:t>before 10:00 </a:t>
            </a:r>
            <a:r>
              <a:rPr lang="en-US" sz="2000" dirty="0" smtClean="0"/>
              <a:t>P.M.</a:t>
            </a:r>
          </a:p>
          <a:p>
            <a:r>
              <a:rPr lang="en-US" sz="2200" dirty="0" smtClean="0"/>
              <a:t>Future Perfect Progressive – uses will have been or shall have been </a:t>
            </a:r>
          </a:p>
          <a:p>
            <a:pPr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and the present participle</a:t>
            </a:r>
          </a:p>
          <a:p>
            <a:pPr marL="1085850" lvl="1" indent="-342900"/>
            <a:r>
              <a:rPr lang="en-US" sz="2000" dirty="0" smtClean="0"/>
              <a:t>We will have been dating for a year next month.</a:t>
            </a:r>
          </a:p>
          <a:p>
            <a:pPr marL="1085850" lvl="1" indent="-342900"/>
            <a:r>
              <a:rPr lang="en-US" sz="2000" dirty="0"/>
              <a:t>In ten </a:t>
            </a:r>
            <a:r>
              <a:rPr lang="en-US" sz="2000" dirty="0" smtClean="0"/>
              <a:t>minutes, </a:t>
            </a:r>
            <a:r>
              <a:rPr lang="en-US" sz="2000" dirty="0"/>
              <a:t>I will have been waiting </a:t>
            </a:r>
            <a:r>
              <a:rPr lang="en-US" sz="2000" dirty="0" smtClean="0"/>
              <a:t>one </a:t>
            </a:r>
            <a:r>
              <a:rPr lang="en-US" sz="2000" dirty="0"/>
              <a:t>hour for the bus</a:t>
            </a:r>
            <a:r>
              <a:rPr lang="en-US" sz="2000" dirty="0" smtClean="0"/>
              <a:t>.</a:t>
            </a:r>
          </a:p>
          <a:p>
            <a:pPr marL="1085850" lvl="1" indent="-342900"/>
            <a:r>
              <a:rPr lang="en-US" sz="2000" dirty="0"/>
              <a:t>We have not been living in this house for </a:t>
            </a:r>
            <a:r>
              <a:rPr lang="en-US" sz="2000" dirty="0" smtClean="0"/>
              <a:t>two </a:t>
            </a:r>
            <a:r>
              <a:rPr lang="en-US" sz="2000" dirty="0"/>
              <a:t>weeks, and already the walls are dirty. </a:t>
            </a:r>
          </a:p>
        </p:txBody>
      </p:sp>
    </p:spTree>
    <p:extLst>
      <p:ext uri="{BB962C8B-B14F-4D97-AF65-F5344CB8AC3E}">
        <p14:creationId xmlns="" xmlns:p14="http://schemas.microsoft.com/office/powerpoint/2010/main" val="172024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696200" cy="3733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Adverbs modify verbs, adjectives, and other adverbs</a:t>
            </a:r>
          </a:p>
          <a:p>
            <a:pPr lvl="1"/>
            <a:r>
              <a:rPr lang="en-US" sz="2200" dirty="0" smtClean="0"/>
              <a:t>Ex: He </a:t>
            </a:r>
            <a:r>
              <a:rPr lang="en-US" sz="2200" dirty="0" smtClean="0">
                <a:solidFill>
                  <a:srgbClr val="FF0000"/>
                </a:solidFill>
              </a:rPr>
              <a:t>looked</a:t>
            </a:r>
            <a:r>
              <a:rPr lang="en-US" sz="2200" dirty="0" smtClean="0"/>
              <a:t> quickly for the very </a:t>
            </a:r>
            <a:r>
              <a:rPr lang="en-US" sz="2200" dirty="0" smtClean="0">
                <a:solidFill>
                  <a:srgbClr val="7030A0"/>
                </a:solidFill>
              </a:rPr>
              <a:t>large</a:t>
            </a:r>
            <a:r>
              <a:rPr lang="en-US" sz="2200" dirty="0" smtClean="0"/>
              <a:t> car.</a:t>
            </a:r>
          </a:p>
          <a:p>
            <a:r>
              <a:rPr lang="en-US" sz="2400" dirty="0" smtClean="0"/>
              <a:t>Answers the questions</a:t>
            </a:r>
          </a:p>
          <a:p>
            <a:pPr lvl="1"/>
            <a:r>
              <a:rPr lang="en-US" sz="2200" dirty="0" smtClean="0"/>
              <a:t>Where – went </a:t>
            </a:r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</a:rPr>
              <a:t>there</a:t>
            </a:r>
          </a:p>
          <a:p>
            <a:pPr lvl="1"/>
            <a:r>
              <a:rPr lang="en-US" sz="2200" dirty="0" smtClean="0"/>
              <a:t>When – work </a:t>
            </a:r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</a:rPr>
              <a:t>now</a:t>
            </a:r>
          </a:p>
          <a:p>
            <a:pPr lvl="1"/>
            <a:r>
              <a:rPr lang="en-US" sz="2200" dirty="0" smtClean="0"/>
              <a:t>How  - spoke </a:t>
            </a:r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</a:rPr>
              <a:t>softly</a:t>
            </a:r>
            <a:r>
              <a:rPr lang="en-US" sz="2200" dirty="0" smtClean="0"/>
              <a:t> </a:t>
            </a:r>
          </a:p>
          <a:p>
            <a:pPr lvl="1"/>
            <a:r>
              <a:rPr lang="en-US" sz="2200" dirty="0" smtClean="0"/>
              <a:t>How often – </a:t>
            </a:r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</a:rPr>
              <a:t>seldom</a:t>
            </a:r>
            <a:r>
              <a:rPr lang="en-US" sz="2200" dirty="0" smtClean="0"/>
              <a:t> sings</a:t>
            </a:r>
          </a:p>
          <a:p>
            <a:endParaRPr lang="en-US" sz="2200" dirty="0"/>
          </a:p>
        </p:txBody>
      </p:sp>
      <p:pic>
        <p:nvPicPr>
          <p:cNvPr id="4" name="Picture 3" descr="singing bi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3200400"/>
            <a:ext cx="2667000" cy="230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09800"/>
            <a:ext cx="7620000" cy="3581400"/>
          </a:xfrm>
        </p:spPr>
        <p:txBody>
          <a:bodyPr>
            <a:normAutofit/>
          </a:bodyPr>
          <a:lstStyle/>
          <a:p>
            <a:pPr lvl="1"/>
            <a:r>
              <a:rPr lang="en-US" sz="2200" dirty="0" smtClean="0"/>
              <a:t>To what extent – </a:t>
            </a:r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</a:rPr>
              <a:t>partially</a:t>
            </a:r>
            <a:r>
              <a:rPr lang="en-US" sz="2200" dirty="0" smtClean="0"/>
              <a:t> completed</a:t>
            </a:r>
          </a:p>
          <a:p>
            <a:pPr lvl="1"/>
            <a:r>
              <a:rPr lang="en-US" sz="2200" dirty="0" smtClean="0"/>
              <a:t>Under what condition – used for phrases and clauses</a:t>
            </a:r>
          </a:p>
          <a:p>
            <a:pPr lvl="1"/>
            <a:r>
              <a:rPr lang="en-US" sz="2200" dirty="0" smtClean="0"/>
              <a:t>Why – used for phrases and clauses</a:t>
            </a:r>
          </a:p>
          <a:p>
            <a:r>
              <a:rPr lang="en-US" sz="2400" dirty="0" smtClean="0"/>
              <a:t>Adverbs can end in –</a:t>
            </a:r>
            <a:r>
              <a:rPr lang="en-US" sz="2400" dirty="0" err="1" smtClean="0"/>
              <a:t>ly</a:t>
            </a:r>
            <a:endParaRPr lang="en-US" sz="2400" dirty="0" smtClean="0"/>
          </a:p>
          <a:p>
            <a:pPr lvl="1"/>
            <a:r>
              <a:rPr lang="en-US" sz="2200" dirty="0" smtClean="0"/>
              <a:t>cautiously, loudly, carefully</a:t>
            </a:r>
          </a:p>
          <a:p>
            <a:r>
              <a:rPr lang="en-US" sz="2400" dirty="0" smtClean="0"/>
              <a:t>Adjectives also can end in –</a:t>
            </a:r>
            <a:r>
              <a:rPr lang="en-US" sz="2400" dirty="0" err="1" smtClean="0"/>
              <a:t>ly</a:t>
            </a:r>
            <a:endParaRPr lang="en-US" sz="2400" dirty="0" smtClean="0"/>
          </a:p>
          <a:p>
            <a:pPr lvl="1"/>
            <a:r>
              <a:rPr lang="en-US" sz="2200" dirty="0" smtClean="0"/>
              <a:t>costly, friendly, manly</a:t>
            </a:r>
          </a:p>
          <a:p>
            <a:endParaRPr lang="en-US" sz="2200" dirty="0"/>
          </a:p>
        </p:txBody>
      </p:sp>
      <p:pic>
        <p:nvPicPr>
          <p:cNvPr id="4" name="Picture 3" descr="manly m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3276600"/>
            <a:ext cx="22860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7162800" cy="3505200"/>
          </a:xfrm>
        </p:spPr>
        <p:txBody>
          <a:bodyPr/>
          <a:lstStyle/>
          <a:p>
            <a:r>
              <a:rPr lang="en-US" sz="2400" dirty="0" smtClean="0"/>
              <a:t>Common adverbs</a:t>
            </a:r>
          </a:p>
          <a:p>
            <a:pPr lvl="1"/>
            <a:r>
              <a:rPr lang="en-US" sz="2200" dirty="0" smtClean="0"/>
              <a:t>not, very, too, almost, even, more, often, soon, well, etc.</a:t>
            </a:r>
          </a:p>
          <a:p>
            <a:r>
              <a:rPr lang="en-US" sz="2200" dirty="0" smtClean="0"/>
              <a:t>Ex: slowly </a:t>
            </a:r>
            <a:r>
              <a:rPr lang="en-US" sz="2200" dirty="0" smtClean="0">
                <a:solidFill>
                  <a:srgbClr val="FF0000"/>
                </a:solidFill>
              </a:rPr>
              <a:t>walk</a:t>
            </a:r>
            <a:r>
              <a:rPr lang="en-US" sz="2200" dirty="0" smtClean="0"/>
              <a:t>, extremely </a:t>
            </a:r>
            <a:r>
              <a:rPr lang="en-US" sz="2200" dirty="0" smtClean="0">
                <a:solidFill>
                  <a:srgbClr val="7030A0"/>
                </a:solidFill>
              </a:rPr>
              <a:t>big</a:t>
            </a:r>
            <a:r>
              <a:rPr lang="en-US" sz="2200" dirty="0" smtClean="0"/>
              <a:t> barn, moved too 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quickly</a:t>
            </a:r>
            <a:r>
              <a:rPr lang="en-US" sz="2200" dirty="0" smtClean="0"/>
              <a:t>, </a:t>
            </a:r>
            <a:r>
              <a:rPr lang="en-US" sz="2200" dirty="0" smtClean="0">
                <a:solidFill>
                  <a:srgbClr val="FF0000"/>
                </a:solidFill>
              </a:rPr>
              <a:t>does</a:t>
            </a:r>
            <a:r>
              <a:rPr lang="en-US" sz="2200" dirty="0" smtClean="0"/>
              <a:t> not </a:t>
            </a:r>
            <a:r>
              <a:rPr lang="en-US" sz="2200" dirty="0" smtClean="0">
                <a:solidFill>
                  <a:srgbClr val="FF0000"/>
                </a:solidFill>
              </a:rPr>
              <a:t>work</a:t>
            </a:r>
          </a:p>
          <a:p>
            <a:endParaRPr lang="en-US" dirty="0"/>
          </a:p>
        </p:txBody>
      </p:sp>
      <p:pic>
        <p:nvPicPr>
          <p:cNvPr id="4" name="Picture 3" descr="big ba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3886200"/>
            <a:ext cx="6019800" cy="267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7924800" cy="37338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Comparing with adverbs</a:t>
            </a:r>
          </a:p>
          <a:p>
            <a:r>
              <a:rPr lang="en-US" sz="2400" dirty="0" smtClean="0"/>
              <a:t>Positive – the main form of the adverb when it is not comparing</a:t>
            </a:r>
          </a:p>
          <a:p>
            <a:pPr lvl="1"/>
            <a:r>
              <a:rPr lang="en-US" sz="2200" dirty="0" smtClean="0"/>
              <a:t>Ex: He will be coming soon. </a:t>
            </a:r>
          </a:p>
          <a:p>
            <a:r>
              <a:rPr lang="en-US" sz="2400" dirty="0" smtClean="0"/>
              <a:t>Comparative – the adverb form comparing two people or things</a:t>
            </a:r>
          </a:p>
          <a:p>
            <a:pPr lvl="1"/>
            <a:r>
              <a:rPr lang="en-US" sz="2200" dirty="0" smtClean="0"/>
              <a:t>add -</a:t>
            </a:r>
            <a:r>
              <a:rPr lang="en-US" sz="2200" dirty="0" err="1" smtClean="0"/>
              <a:t>er</a:t>
            </a:r>
            <a:r>
              <a:rPr lang="en-US" sz="2200" dirty="0" smtClean="0"/>
              <a:t> to the end or more Ex: He will be here sooner than you will.</a:t>
            </a:r>
          </a:p>
          <a:p>
            <a:r>
              <a:rPr lang="en-US" sz="2400" dirty="0" smtClean="0"/>
              <a:t>Superlative – the adverb form comparing three or more people or </a:t>
            </a:r>
          </a:p>
          <a:p>
            <a:pPr>
              <a:buNone/>
            </a:pPr>
            <a:r>
              <a:rPr lang="en-US" sz="2400" dirty="0" smtClean="0"/>
              <a:t>   things</a:t>
            </a:r>
          </a:p>
          <a:p>
            <a:pPr lvl="1"/>
            <a:r>
              <a:rPr lang="en-US" sz="2200" dirty="0" smtClean="0"/>
              <a:t>add –</a:t>
            </a:r>
            <a:r>
              <a:rPr lang="en-US" sz="2200" dirty="0" err="1" smtClean="0"/>
              <a:t>est</a:t>
            </a:r>
            <a:r>
              <a:rPr lang="en-US" sz="2200" dirty="0" smtClean="0"/>
              <a:t> to the end or most Ex: Of the three he will be here the soonest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315200" cy="3505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1. I had many milk this morning with my pancakes.</a:t>
            </a:r>
          </a:p>
          <a:p>
            <a:r>
              <a:rPr lang="en-US" sz="2400" dirty="0" smtClean="0"/>
              <a:t>2. The </a:t>
            </a:r>
            <a:r>
              <a:rPr lang="en-US" sz="2400" smtClean="0"/>
              <a:t>weathers look </a:t>
            </a:r>
            <a:r>
              <a:rPr lang="en-US" sz="2400" dirty="0" smtClean="0"/>
              <a:t>great for next week. </a:t>
            </a:r>
          </a:p>
          <a:p>
            <a:r>
              <a:rPr lang="en-US" sz="2400" dirty="0" smtClean="0"/>
              <a:t>3. The boy saw much dogs wandering the road.</a:t>
            </a:r>
          </a:p>
          <a:p>
            <a:r>
              <a:rPr lang="en-US" sz="2400" dirty="0" smtClean="0"/>
              <a:t>4. He wanted a few cream in his coffee.</a:t>
            </a:r>
          </a:p>
          <a:p>
            <a:r>
              <a:rPr lang="en-US" sz="2400" dirty="0" smtClean="0"/>
              <a:t>5. A little examples are written in the book.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09800"/>
            <a:ext cx="7543800" cy="35052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Irregular forms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Many adverbs cannot be compared</a:t>
            </a:r>
          </a:p>
          <a:p>
            <a:pPr lvl="1"/>
            <a:r>
              <a:rPr lang="en-US" sz="2000" dirty="0" smtClean="0"/>
              <a:t>Ex:  not, daily, now, very, really, almost, here, etc.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2819400"/>
          <a:ext cx="6096000" cy="1676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/>
                <a:gridCol w="2032000"/>
                <a:gridCol w="2032000"/>
              </a:tblGrid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Positive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Comparative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Superlative</a:t>
                      </a:r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well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best </a:t>
                      </a:r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badly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worst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uiExpand="1" build="p" bldLvl="3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7696200" cy="3581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Conjunctions – join words, phrases, or clauses</a:t>
            </a:r>
          </a:p>
          <a:p>
            <a:pPr lvl="1"/>
            <a:r>
              <a:rPr lang="en-US" sz="2200" dirty="0" smtClean="0"/>
              <a:t>Ex:  Tom and Tim are brothers.</a:t>
            </a:r>
          </a:p>
          <a:p>
            <a:pPr lvl="1"/>
            <a:r>
              <a:rPr lang="en-US" sz="2200" dirty="0" smtClean="0"/>
              <a:t>Ex:  The dog lay in front of the desk and beside the boy</a:t>
            </a:r>
          </a:p>
          <a:p>
            <a:pPr lvl="1"/>
            <a:r>
              <a:rPr lang="en-US" sz="2200" dirty="0" smtClean="0"/>
              <a:t>Ex:  I wanted to go to the game, but he wanted to stay home.</a:t>
            </a:r>
          </a:p>
          <a:p>
            <a:r>
              <a:rPr lang="en-US" sz="2400" dirty="0" smtClean="0"/>
              <a:t>1. Coordinating conjunctions – join equal parts of a sentence </a:t>
            </a:r>
          </a:p>
          <a:p>
            <a:pPr>
              <a:buNone/>
            </a:pPr>
            <a:r>
              <a:rPr lang="en-US" sz="2400" dirty="0" smtClean="0"/>
              <a:t>       (and, but, or, nor for, yet)</a:t>
            </a:r>
          </a:p>
          <a:p>
            <a:pPr lvl="1"/>
            <a:r>
              <a:rPr lang="en-US" sz="2200" dirty="0" smtClean="0"/>
              <a:t>Ex: He ran and jumped over the fence.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3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7620000" cy="3657600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2.  Correlative conjunctions – join equal parts of a sentence and </a:t>
            </a:r>
          </a:p>
          <a:p>
            <a:pPr>
              <a:buNone/>
            </a:pPr>
            <a:r>
              <a:rPr lang="en-US" sz="2800" dirty="0" smtClean="0"/>
              <a:t>         are used in pairs</a:t>
            </a:r>
          </a:p>
          <a:p>
            <a:pPr lvl="1"/>
            <a:r>
              <a:rPr lang="en-US" sz="2600" dirty="0" smtClean="0"/>
              <a:t>(either...... or, neither......nor, both.....and, not only......but also)</a:t>
            </a:r>
          </a:p>
          <a:p>
            <a:pPr lvl="1"/>
            <a:r>
              <a:rPr lang="en-US" sz="2600" dirty="0" smtClean="0"/>
              <a:t>Ex: He not only jumped off the chair but also fell on the floor.</a:t>
            </a:r>
          </a:p>
          <a:p>
            <a:r>
              <a:rPr lang="en-US" sz="2800" dirty="0" smtClean="0"/>
              <a:t>3.  Subordinating conjunctions – introduces a clause and joins </a:t>
            </a:r>
          </a:p>
          <a:p>
            <a:pPr>
              <a:buNone/>
            </a:pPr>
            <a:r>
              <a:rPr lang="en-US" sz="2800" dirty="0" smtClean="0"/>
              <a:t>         unequal parts – dependent and independent clauses (because,   </a:t>
            </a:r>
          </a:p>
          <a:p>
            <a:pPr>
              <a:buNone/>
            </a:pPr>
            <a:r>
              <a:rPr lang="en-US" sz="2800" dirty="0" smtClean="0"/>
              <a:t>         since, if)</a:t>
            </a:r>
          </a:p>
          <a:p>
            <a:pPr lvl="1"/>
            <a:r>
              <a:rPr lang="en-US" sz="2600" dirty="0" smtClean="0"/>
              <a:t>Ex: If you study, you will do better on your test.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3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INTERJECTIONS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7620000" cy="3581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Interjections – words that show sudden or strong emotion</a:t>
            </a:r>
          </a:p>
          <a:p>
            <a:pPr lvl="1"/>
            <a:r>
              <a:rPr lang="en-US" sz="2400" dirty="0" smtClean="0"/>
              <a:t>Ouch! That cat scratched me.</a:t>
            </a:r>
          </a:p>
          <a:p>
            <a:pPr lvl="1"/>
            <a:r>
              <a:rPr lang="en-US" sz="2400" dirty="0" smtClean="0"/>
              <a:t>Well, I guess I can make it to the game.</a:t>
            </a:r>
          </a:p>
          <a:p>
            <a:pPr lvl="1"/>
            <a:r>
              <a:rPr lang="en-US" sz="2400" dirty="0" smtClean="0"/>
              <a:t>Yes! The Gamecocks won their first three games.</a:t>
            </a:r>
          </a:p>
          <a:p>
            <a:pPr lvl="1"/>
            <a:r>
              <a:rPr lang="en-US" sz="2400" dirty="0" smtClean="0"/>
              <a:t>Aw, that was so sweet.</a:t>
            </a:r>
          </a:p>
          <a:p>
            <a:r>
              <a:rPr lang="en-US" sz="2400" dirty="0" smtClean="0"/>
              <a:t>Interjections are followed by either a comma or an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exclamation </a:t>
            </a:r>
            <a:r>
              <a:rPr lang="en-US" sz="2400" dirty="0" smtClean="0"/>
              <a:t>point.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4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3962400"/>
          </a:xfrm>
        </p:spPr>
        <p:txBody>
          <a:bodyPr/>
          <a:lstStyle/>
          <a:p>
            <a:r>
              <a:rPr lang="en-US" sz="2400" dirty="0" smtClean="0"/>
              <a:t>Compound – two or more words that act as one noun</a:t>
            </a:r>
          </a:p>
          <a:p>
            <a:pPr lvl="1"/>
            <a:r>
              <a:rPr lang="en-US" sz="2000" dirty="0" smtClean="0"/>
              <a:t>Ex: bookshelf, bookshelves</a:t>
            </a:r>
            <a:r>
              <a:rPr lang="en-US" sz="2000" smtClean="0"/>
              <a:t>, daughter-in-law</a:t>
            </a:r>
            <a:r>
              <a:rPr lang="en-US" sz="2000" dirty="0" smtClean="0"/>
              <a:t>, basketball, Sarah Jones</a:t>
            </a:r>
          </a:p>
          <a:p>
            <a:pPr lvl="1"/>
            <a:r>
              <a:rPr lang="en-US" sz="2000" dirty="0" smtClean="0"/>
              <a:t>The boy built the snowman in the front yard.</a:t>
            </a:r>
          </a:p>
          <a:p>
            <a:r>
              <a:rPr lang="en-US" sz="2400" dirty="0" smtClean="0"/>
              <a:t>Collective – a noun that is a group in singular form</a:t>
            </a:r>
          </a:p>
          <a:p>
            <a:pPr lvl="1"/>
            <a:r>
              <a:rPr lang="en-US" sz="2000" dirty="0" smtClean="0"/>
              <a:t>Ex: class, flock, band</a:t>
            </a:r>
          </a:p>
          <a:p>
            <a:pPr lvl="1"/>
            <a:r>
              <a:rPr lang="en-US" sz="2000" dirty="0" smtClean="0"/>
              <a:t>Ex:  The class listened to the orchestra play.</a:t>
            </a:r>
          </a:p>
          <a:p>
            <a:endParaRPr lang="en-US" dirty="0"/>
          </a:p>
        </p:txBody>
      </p:sp>
      <p:pic>
        <p:nvPicPr>
          <p:cNvPr id="4" name="Picture 3" descr="flock of birds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28600"/>
            <a:ext cx="2819400" cy="1866900"/>
          </a:xfrm>
          <a:prstGeom prst="rect">
            <a:avLst/>
          </a:prstGeom>
        </p:spPr>
      </p:pic>
      <p:pic>
        <p:nvPicPr>
          <p:cNvPr id="5" name="Picture 4" descr="flock of bir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3962400"/>
            <a:ext cx="28956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315200" cy="3733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Abstract – something you cannot  touch or physically     </a:t>
            </a:r>
          </a:p>
          <a:p>
            <a:pPr>
              <a:buNone/>
            </a:pPr>
            <a:r>
              <a:rPr lang="en-US" sz="2400" dirty="0" smtClean="0"/>
              <a:t>                    feel; an idea</a:t>
            </a:r>
          </a:p>
          <a:p>
            <a:pPr lvl="1"/>
            <a:r>
              <a:rPr lang="en-US" sz="2000" dirty="0" smtClean="0"/>
              <a:t>Ex: faith, thoughts, love</a:t>
            </a:r>
          </a:p>
          <a:p>
            <a:r>
              <a:rPr lang="en-US" sz="2400" dirty="0" smtClean="0"/>
              <a:t>Concrete -  something you can touch</a:t>
            </a:r>
          </a:p>
          <a:p>
            <a:pPr lvl="1"/>
            <a:r>
              <a:rPr lang="en-US" sz="2000" dirty="0" smtClean="0"/>
              <a:t>Ex: chair, wind,  brownies</a:t>
            </a:r>
          </a:p>
        </p:txBody>
      </p:sp>
      <p:pic>
        <p:nvPicPr>
          <p:cNvPr id="6" name="Picture 5" descr="lo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2667000"/>
            <a:ext cx="2819400" cy="1295400"/>
          </a:xfrm>
          <a:prstGeom prst="rect">
            <a:avLst/>
          </a:prstGeom>
        </p:spPr>
      </p:pic>
      <p:pic>
        <p:nvPicPr>
          <p:cNvPr id="7" name="Picture 6" descr="chair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4267200"/>
            <a:ext cx="21336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5"/>
      <p:bldP spid="3" grpId="1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066800"/>
            <a:ext cx="6400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types of 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86000"/>
            <a:ext cx="7315200" cy="3429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1. The orchestra played the songs that I loved.</a:t>
            </a:r>
          </a:p>
          <a:p>
            <a:r>
              <a:rPr lang="en-US" sz="2400" dirty="0" smtClean="0"/>
              <a:t>2. The flowers were eaten by the herd of cows.</a:t>
            </a:r>
          </a:p>
          <a:p>
            <a:r>
              <a:rPr lang="en-US" sz="2400" dirty="0" smtClean="0"/>
              <a:t>3. The crowd is watching the game.</a:t>
            </a:r>
          </a:p>
          <a:p>
            <a:r>
              <a:rPr lang="en-US" sz="2400" dirty="0" smtClean="0"/>
              <a:t>4. The soldier wanted to join the troop on </a:t>
            </a:r>
          </a:p>
          <a:p>
            <a:pPr>
              <a:buNone/>
            </a:pPr>
            <a:r>
              <a:rPr lang="en-US" sz="2400" dirty="0" smtClean="0"/>
              <a:t>       their trip to Hawaii.</a:t>
            </a:r>
          </a:p>
          <a:p>
            <a:endParaRPr lang="en-US" dirty="0"/>
          </a:p>
        </p:txBody>
      </p:sp>
      <p:pic>
        <p:nvPicPr>
          <p:cNvPr id="4" name="Picture 3" descr="herd of cow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3429000"/>
            <a:ext cx="27432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543800" cy="388620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Singular nouns – indicates that there is only one item</a:t>
            </a:r>
          </a:p>
          <a:p>
            <a:pPr lvl="1"/>
            <a:r>
              <a:rPr lang="en-US" sz="1900" dirty="0" smtClean="0"/>
              <a:t>cat,   dog,  belief,  school</a:t>
            </a:r>
          </a:p>
          <a:p>
            <a:r>
              <a:rPr lang="en-US" sz="2600" dirty="0" smtClean="0"/>
              <a:t>Plural nouns – indicates that there are two or more of the    </a:t>
            </a:r>
          </a:p>
          <a:p>
            <a:pPr>
              <a:buNone/>
            </a:pPr>
            <a:r>
              <a:rPr lang="en-US" sz="2600" dirty="0" smtClean="0"/>
              <a:t>    same item</a:t>
            </a:r>
          </a:p>
          <a:p>
            <a:pPr lvl="1"/>
            <a:r>
              <a:rPr lang="en-US" sz="1900" dirty="0" smtClean="0"/>
              <a:t>cats,  dogs,  beliefs,  schools</a:t>
            </a:r>
          </a:p>
          <a:p>
            <a:r>
              <a:rPr lang="en-US" sz="2600" dirty="0" smtClean="0"/>
              <a:t>Spelling plural nouns</a:t>
            </a:r>
          </a:p>
          <a:p>
            <a:pPr lvl="1"/>
            <a:r>
              <a:rPr lang="en-US" sz="1900" dirty="0" smtClean="0"/>
              <a:t>Add </a:t>
            </a:r>
            <a:r>
              <a:rPr lang="en-US" sz="1900" i="1" dirty="0" smtClean="0"/>
              <a:t>s </a:t>
            </a:r>
            <a:r>
              <a:rPr lang="en-US" sz="1900" dirty="0" smtClean="0"/>
              <a:t>to most nouns</a:t>
            </a:r>
          </a:p>
          <a:p>
            <a:pPr lvl="1"/>
            <a:r>
              <a:rPr lang="en-US" sz="1900" dirty="0" smtClean="0"/>
              <a:t>Add </a:t>
            </a:r>
            <a:r>
              <a:rPr lang="en-US" sz="1900" i="1" dirty="0" err="1" smtClean="0"/>
              <a:t>es</a:t>
            </a:r>
            <a:r>
              <a:rPr lang="en-US" sz="1900" dirty="0" smtClean="0"/>
              <a:t> to singular nouns ending in </a:t>
            </a:r>
            <a:r>
              <a:rPr lang="en-US" sz="1900" i="1" dirty="0" smtClean="0"/>
              <a:t>s , x, z, </a:t>
            </a:r>
            <a:r>
              <a:rPr lang="en-US" sz="1900" i="1" dirty="0" err="1" smtClean="0"/>
              <a:t>ch</a:t>
            </a:r>
            <a:r>
              <a:rPr lang="en-US" sz="1900" dirty="0" smtClean="0"/>
              <a:t>, and </a:t>
            </a:r>
            <a:r>
              <a:rPr lang="en-US" sz="1900" i="1" dirty="0" err="1" smtClean="0"/>
              <a:t>sh</a:t>
            </a:r>
            <a:endParaRPr lang="en-US" sz="1900" i="1" dirty="0" smtClean="0"/>
          </a:p>
          <a:p>
            <a:pPr lvl="2"/>
            <a:r>
              <a:rPr lang="en-US" sz="1900" dirty="0" smtClean="0"/>
              <a:t>guess  = guesses    ax = axes  buzz = buzzes   torch = torches       sash = sashes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3158</TotalTime>
  <Words>3284</Words>
  <Application>Microsoft Office PowerPoint</Application>
  <PresentationFormat>On-screen Show (4:3)</PresentationFormat>
  <Paragraphs>441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Couture</vt:lpstr>
      <vt:lpstr>PARTS OF SPEECH</vt:lpstr>
      <vt:lpstr>Parts of speech</vt:lpstr>
      <vt:lpstr>nouns</vt:lpstr>
      <vt:lpstr>nouns </vt:lpstr>
      <vt:lpstr>USAGE EXAMPLES</vt:lpstr>
      <vt:lpstr>Nouns</vt:lpstr>
      <vt:lpstr>Nouns</vt:lpstr>
      <vt:lpstr>EXAMPLES of types of nouns</vt:lpstr>
      <vt:lpstr>Nouns</vt:lpstr>
      <vt:lpstr>NOUNS</vt:lpstr>
      <vt:lpstr>NOUNS</vt:lpstr>
      <vt:lpstr>NOUNS</vt:lpstr>
      <vt:lpstr>NOUNS</vt:lpstr>
      <vt:lpstr>NOUNS</vt:lpstr>
      <vt:lpstr>nouns</vt:lpstr>
      <vt:lpstr>Pronouns</vt:lpstr>
      <vt:lpstr>Adjectives</vt:lpstr>
      <vt:lpstr>ADJECTIVES</vt:lpstr>
      <vt:lpstr>adjectives</vt:lpstr>
      <vt:lpstr>ADJECTIVES</vt:lpstr>
      <vt:lpstr>Adjectives</vt:lpstr>
      <vt:lpstr>adjectives</vt:lpstr>
      <vt:lpstr>ADJECTIVES</vt:lpstr>
      <vt:lpstr>Prepositions</vt:lpstr>
      <vt:lpstr>PREPOSITIONAL   PHRASES</vt:lpstr>
      <vt:lpstr>Prepositional   Phrases</vt:lpstr>
      <vt:lpstr>Verbs</vt:lpstr>
      <vt:lpstr>verbs</vt:lpstr>
      <vt:lpstr>VERBS</vt:lpstr>
      <vt:lpstr>VERBS</vt:lpstr>
      <vt:lpstr>PRINCIPAL Parts </vt:lpstr>
      <vt:lpstr>transitive and intransitive</vt:lpstr>
      <vt:lpstr>Transitive and intransitive</vt:lpstr>
      <vt:lpstr>Active and passive</vt:lpstr>
      <vt:lpstr>ACTIVE AND PASSIVE</vt:lpstr>
      <vt:lpstr>Tenses of the verb</vt:lpstr>
      <vt:lpstr>Simple tenses</vt:lpstr>
      <vt:lpstr>simple tenses</vt:lpstr>
      <vt:lpstr>Perfect  tenses</vt:lpstr>
      <vt:lpstr>Perfect  tense</vt:lpstr>
      <vt:lpstr>PERFECT  tense</vt:lpstr>
      <vt:lpstr>PERFECT  TENSE</vt:lpstr>
      <vt:lpstr>Progressive  tense</vt:lpstr>
      <vt:lpstr>Progressive tense</vt:lpstr>
      <vt:lpstr>Progressive  tense</vt:lpstr>
      <vt:lpstr>ADVERBS</vt:lpstr>
      <vt:lpstr>adverbs</vt:lpstr>
      <vt:lpstr>adverbs</vt:lpstr>
      <vt:lpstr>adverbs</vt:lpstr>
      <vt:lpstr>ADVERBS</vt:lpstr>
      <vt:lpstr>CONJUNCTIONS</vt:lpstr>
      <vt:lpstr>CONJUNCTIONS</vt:lpstr>
      <vt:lpstr>INTERJECTIONS</vt:lpstr>
    </vt:vector>
  </TitlesOfParts>
  <Company>Chesapeake Public Library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Library Patron</dc:creator>
  <cp:lastModifiedBy>cjcrowder</cp:lastModifiedBy>
  <cp:revision>114</cp:revision>
  <dcterms:created xsi:type="dcterms:W3CDTF">2011-08-31T00:02:59Z</dcterms:created>
  <dcterms:modified xsi:type="dcterms:W3CDTF">2011-10-24T12:41:19Z</dcterms:modified>
</cp:coreProperties>
</file>