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256" r:id="rId2"/>
    <p:sldId id="276" r:id="rId3"/>
    <p:sldId id="277" r:id="rId4"/>
    <p:sldId id="288" r:id="rId5"/>
    <p:sldId id="289" r:id="rId6"/>
    <p:sldId id="258" r:id="rId7"/>
    <p:sldId id="257" r:id="rId8"/>
    <p:sldId id="290" r:id="rId9"/>
    <p:sldId id="259" r:id="rId10"/>
    <p:sldId id="266" r:id="rId11"/>
    <p:sldId id="267" r:id="rId12"/>
    <p:sldId id="291" r:id="rId13"/>
    <p:sldId id="260" r:id="rId14"/>
    <p:sldId id="262" r:id="rId15"/>
    <p:sldId id="263" r:id="rId16"/>
    <p:sldId id="264" r:id="rId17"/>
    <p:sldId id="261" r:id="rId18"/>
    <p:sldId id="301" r:id="rId19"/>
    <p:sldId id="268" r:id="rId20"/>
    <p:sldId id="273" r:id="rId21"/>
    <p:sldId id="281" r:id="rId22"/>
    <p:sldId id="274" r:id="rId23"/>
    <p:sldId id="295" r:id="rId24"/>
    <p:sldId id="302" r:id="rId25"/>
    <p:sldId id="296" r:id="rId26"/>
    <p:sldId id="278" r:id="rId27"/>
    <p:sldId id="280" r:id="rId28"/>
    <p:sldId id="286" r:id="rId29"/>
    <p:sldId id="300" r:id="rId30"/>
    <p:sldId id="299" r:id="rId31"/>
    <p:sldId id="297" r:id="rId32"/>
    <p:sldId id="304" r:id="rId33"/>
    <p:sldId id="309" r:id="rId34"/>
    <p:sldId id="269" r:id="rId35"/>
    <p:sldId id="282" r:id="rId36"/>
    <p:sldId id="283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7" autoAdjust="0"/>
  </p:normalViewPr>
  <p:slideViewPr>
    <p:cSldViewPr>
      <p:cViewPr varScale="1">
        <p:scale>
          <a:sx n="74" d="100"/>
          <a:sy n="74" d="100"/>
        </p:scale>
        <p:origin x="-7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989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989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9BF94-26CD-4A33-9E65-5FF4E72BEE56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98112-510D-4D70-AB53-55C3EFF33E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80F6B-BF32-4D3A-9313-8AA77BD12535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CC81D-CEAC-41C9-927F-385E028EE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9CF0E-C648-48CB-A82B-2629B4B8CB65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24C7-F72F-4F61-9277-F42998E441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99808-D13A-4F12-9958-5FA00F62A162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A6A70-E342-4263-928F-718940624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D2C51-62B5-484B-A4FC-1B29C10841E6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1FF94-F181-4D96-B26A-E2CF911297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BA649-411B-4DEC-96E3-26ACB59D331A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C0F93-E838-4369-991B-01122E480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96C32-CB85-4560-93A8-771062978AFE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DBC3D-84AA-40EE-A9BC-BC738D299A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C48A1-E8D2-4B94-89A2-16A7B2A37E77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73F75-9EBC-441D-BDAD-0B25815F7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980B8-103C-4AEF-94DB-48BEB9150A8B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604D9-E518-41D1-9AE0-259219E01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E088D-F1BA-484C-AEDB-75F64516BDC1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F1D56-EE38-4703-9702-9947B417B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F0730-EBC2-49A3-A0D4-6588DA1E2439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59BD1-6204-44F6-B55B-BB9F2042C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021D6-C916-40F1-AEF9-5FF4112583EA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292D6-3804-493C-ACB1-A76EC780E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7885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5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5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5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5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5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5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5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5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6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6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6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6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6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6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6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6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6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886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887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7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97CE47F-31FA-4C20-933D-2636B57C3F34}" type="datetimeFigureOut">
              <a:rPr lang="en-US"/>
              <a:pPr>
                <a:defRPr/>
              </a:pPr>
              <a:t>5/11/2012</a:t>
            </a:fld>
            <a:endParaRPr lang="en-US"/>
          </a:p>
        </p:txBody>
      </p:sp>
      <p:sp>
        <p:nvSpPr>
          <p:cNvPr id="7887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7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1EDFD07-CB3F-4BA4-A506-BEABEA097C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33" r:id="rId2"/>
    <p:sldLayoutId id="2147483732" r:id="rId3"/>
    <p:sldLayoutId id="2147483731" r:id="rId4"/>
    <p:sldLayoutId id="2147483730" r:id="rId5"/>
    <p:sldLayoutId id="2147483729" r:id="rId6"/>
    <p:sldLayoutId id="2147483728" r:id="rId7"/>
    <p:sldLayoutId id="2147483727" r:id="rId8"/>
    <p:sldLayoutId id="2147483726" r:id="rId9"/>
    <p:sldLayoutId id="2147483725" r:id="rId10"/>
    <p:sldLayoutId id="2147483724" r:id="rId11"/>
    <p:sldLayoutId id="214748372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-wVFLucTks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SmL2F1t81Q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nauer.com/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whfreeman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/>
              <a:t>Ecology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9375"/>
            <a:ext cx="6400800" cy="1754188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/>
              <a:t>Greek origin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i="1"/>
              <a:t>Oikos</a:t>
            </a:r>
            <a:r>
              <a:rPr lang="en-US"/>
              <a:t>=“a place to live”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Population Growth Regulated</a:t>
            </a:r>
          </a:p>
        </p:txBody>
      </p:sp>
      <p:sp>
        <p:nvSpPr>
          <p:cNvPr id="51202" name="Text Placeholder 3"/>
          <p:cNvSpPr>
            <a:spLocks noGrp="1"/>
          </p:cNvSpPr>
          <p:nvPr>
            <p:ph type="body" idx="4294967295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b="1"/>
              <a:t>Density Dependent Factors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040188" cy="395605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/>
              <a:t>Community interactions</a:t>
            </a:r>
          </a:p>
          <a:p>
            <a:pPr lvl="1" eaLnBrk="1" hangingPunct="1">
              <a:defRPr/>
            </a:pPr>
            <a:r>
              <a:rPr lang="en-US" sz="2000"/>
              <a:t>Predation</a:t>
            </a:r>
          </a:p>
          <a:p>
            <a:pPr lvl="1" eaLnBrk="1" hangingPunct="1">
              <a:defRPr/>
            </a:pPr>
            <a:r>
              <a:rPr lang="en-US" sz="2000"/>
              <a:t>Parasitism/disease</a:t>
            </a:r>
          </a:p>
          <a:p>
            <a:pPr eaLnBrk="1" hangingPunct="1">
              <a:defRPr/>
            </a:pPr>
            <a:r>
              <a:rPr lang="en-US" sz="2400"/>
              <a:t>Competition</a:t>
            </a:r>
          </a:p>
          <a:p>
            <a:pPr lvl="1" eaLnBrk="1" hangingPunct="1">
              <a:defRPr/>
            </a:pPr>
            <a:r>
              <a:rPr lang="en-US" sz="2000"/>
              <a:t>Intraspecific</a:t>
            </a:r>
          </a:p>
          <a:p>
            <a:pPr lvl="2" eaLnBrk="1" hangingPunct="1">
              <a:defRPr/>
            </a:pPr>
            <a:r>
              <a:rPr lang="en-US" sz="1800"/>
              <a:t>Members of same species</a:t>
            </a:r>
          </a:p>
          <a:p>
            <a:pPr lvl="3" eaLnBrk="1" hangingPunct="1">
              <a:defRPr/>
            </a:pPr>
            <a:r>
              <a:rPr lang="en-US" sz="1600"/>
              <a:t>Scramble</a:t>
            </a:r>
          </a:p>
          <a:p>
            <a:pPr lvl="3" eaLnBrk="1" hangingPunct="1">
              <a:defRPr/>
            </a:pPr>
            <a:r>
              <a:rPr lang="en-US" sz="1600"/>
              <a:t>Contest</a:t>
            </a:r>
          </a:p>
          <a:p>
            <a:pPr lvl="1" eaLnBrk="1" hangingPunct="1">
              <a:defRPr/>
            </a:pPr>
            <a:r>
              <a:rPr lang="en-US" sz="2000"/>
              <a:t>Interspecific</a:t>
            </a:r>
          </a:p>
          <a:p>
            <a:pPr lvl="2" eaLnBrk="1" hangingPunct="1">
              <a:defRPr/>
            </a:pPr>
            <a:r>
              <a:rPr lang="en-US" sz="1800"/>
              <a:t>Between members of different species</a:t>
            </a:r>
          </a:p>
        </p:txBody>
      </p:sp>
      <p:sp>
        <p:nvSpPr>
          <p:cNvPr id="51204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b="1"/>
              <a:t>Density Independent Factors</a:t>
            </a:r>
          </a:p>
        </p:txBody>
      </p:sp>
      <p:sp>
        <p:nvSpPr>
          <p:cNvPr id="51205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605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/>
              <a:t>Natural events</a:t>
            </a:r>
          </a:p>
          <a:p>
            <a:pPr lvl="1" eaLnBrk="1" hangingPunct="1">
              <a:defRPr/>
            </a:pPr>
            <a:r>
              <a:rPr lang="en-US" sz="2000"/>
              <a:t>Hurricanes</a:t>
            </a:r>
          </a:p>
          <a:p>
            <a:pPr lvl="1" eaLnBrk="1" hangingPunct="1">
              <a:defRPr/>
            </a:pPr>
            <a:r>
              <a:rPr lang="en-US" sz="2000"/>
              <a:t>Droughts/floods</a:t>
            </a:r>
          </a:p>
          <a:p>
            <a:pPr lvl="1" eaLnBrk="1" hangingPunct="1">
              <a:defRPr/>
            </a:pPr>
            <a:r>
              <a:rPr lang="en-US" sz="2000"/>
              <a:t>Fire</a:t>
            </a:r>
          </a:p>
          <a:p>
            <a:pPr lvl="1" eaLnBrk="1" hangingPunct="1">
              <a:defRPr/>
            </a:pPr>
            <a:r>
              <a:rPr lang="en-US" sz="2000"/>
              <a:t>Climate/weather</a:t>
            </a:r>
          </a:p>
          <a:p>
            <a:pPr eaLnBrk="1" hangingPunct="1">
              <a:defRPr/>
            </a:pPr>
            <a:r>
              <a:rPr lang="en-US" sz="2400"/>
              <a:t>Human activities</a:t>
            </a:r>
          </a:p>
          <a:p>
            <a:pPr lvl="1" eaLnBrk="1" hangingPunct="1">
              <a:defRPr/>
            </a:pPr>
            <a:r>
              <a:rPr lang="en-US" sz="2000"/>
              <a:t>Pesticides/pollution</a:t>
            </a:r>
          </a:p>
          <a:p>
            <a:pPr lvl="1" eaLnBrk="1" hangingPunct="1">
              <a:defRPr/>
            </a:pPr>
            <a:r>
              <a:rPr lang="en-US" sz="2000"/>
              <a:t>Habitat destruction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Population Distribution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Clumped </a:t>
            </a:r>
          </a:p>
          <a:p>
            <a:pPr eaLnBrk="1" hangingPunct="1">
              <a:defRPr/>
            </a:pPr>
            <a:r>
              <a:rPr lang="en-US"/>
              <a:t>Uniform</a:t>
            </a:r>
          </a:p>
          <a:p>
            <a:pPr eaLnBrk="1" hangingPunct="1">
              <a:defRPr/>
            </a:pPr>
            <a:r>
              <a:rPr lang="en-US"/>
              <a:t>Random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5" descr="distribution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914400"/>
            <a:ext cx="91440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/>
              <a:t>Population growth in relation to life span</a:t>
            </a:r>
          </a:p>
        </p:txBody>
      </p:sp>
      <p:pic>
        <p:nvPicPr>
          <p:cNvPr id="54274" name="Content Placeholder 3" descr="LifeHist_1.gi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828800"/>
            <a:ext cx="7696200" cy="4456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Human Population</a:t>
            </a:r>
          </a:p>
        </p:txBody>
      </p:sp>
      <p:pic>
        <p:nvPicPr>
          <p:cNvPr id="55298" name="Content Placeholder 3" descr="humpop_1.gi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24013"/>
            <a:ext cx="8229600" cy="4852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Human Population cont.</a:t>
            </a:r>
          </a:p>
        </p:txBody>
      </p:sp>
      <p:pic>
        <p:nvPicPr>
          <p:cNvPr id="56322" name="Content Placeholder 3" descr="humpop_2.gi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524000"/>
            <a:ext cx="8493125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Human Population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800"/>
              <a:t>Since evolving about 200,000 years ago our species has proliferated and spread across the earth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/>
              <a:t>About 2,000 years ago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500"/>
              <a:t>Total population= 300 million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/>
              <a:t>1000 years later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500"/>
              <a:t>Grew by about 10 million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/>
              <a:t>800 years later (1800’s)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500"/>
              <a:t>Population= 1 billion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/>
              <a:t>1927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500"/>
              <a:t>Population= 2 billion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/>
              <a:t>1960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500"/>
              <a:t>Population= 3 billion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/>
              <a:t>1974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500"/>
              <a:t>Population= 4 billion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/>
              <a:t>1987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500"/>
              <a:t>Population= 5 billion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/>
              <a:t>1999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500"/>
              <a:t>Population=6 billion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/>
              <a:t>2050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500"/>
              <a:t>Population estimated= 9 billion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US" sz="1500"/>
          </a:p>
          <a:p>
            <a:pPr lvl="1" eaLnBrk="1" hangingPunct="1">
              <a:lnSpc>
                <a:spcPct val="80000"/>
              </a:lnSpc>
              <a:defRPr/>
            </a:pPr>
            <a:endParaRPr lang="en-US" sz="1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Age structure</a:t>
            </a:r>
          </a:p>
        </p:txBody>
      </p:sp>
      <p:pic>
        <p:nvPicPr>
          <p:cNvPr id="58370" name="Content Placeholder 3" descr="agestr.gi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1295400"/>
            <a:ext cx="7467600" cy="4419600"/>
          </a:xfrm>
        </p:spPr>
      </p:pic>
      <p:sp>
        <p:nvSpPr>
          <p:cNvPr id="58371" name="TextBox 4"/>
          <p:cNvSpPr txBox="1">
            <a:spLocks noChangeArrowheads="1"/>
          </p:cNvSpPr>
          <p:nvPr/>
        </p:nvSpPr>
        <p:spPr bwMode="auto">
          <a:xfrm>
            <a:off x="685800" y="6096000"/>
            <a:ext cx="7924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What info can we gather from this diagram?  What does this tell us about the future populations?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5" descr="age structure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52400"/>
            <a:ext cx="8686800" cy="653573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What is a Community?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Consists of all the interacting populations in an ecosystem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This interaction helps keep “balance” in nature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Balance can be disrupted by intro of “new” species (invasive)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What is it?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It is the interactions and interdependence of living things together with their nonliving environment</a:t>
            </a:r>
          </a:p>
          <a:p>
            <a:pPr eaLnBrk="1" hangingPunct="1">
              <a:defRPr/>
            </a:pPr>
            <a:r>
              <a:rPr lang="en-US"/>
              <a:t>Includes…</a:t>
            </a:r>
          </a:p>
          <a:p>
            <a:pPr lvl="1" eaLnBrk="1" hangingPunct="1">
              <a:defRPr/>
            </a:pPr>
            <a:r>
              <a:rPr lang="en-US">
                <a:solidFill>
                  <a:schemeClr val="hlink"/>
                </a:solidFill>
              </a:rPr>
              <a:t>Biotic factors</a:t>
            </a:r>
          </a:p>
          <a:p>
            <a:pPr lvl="1" eaLnBrk="1" hangingPunct="1">
              <a:defRPr/>
            </a:pPr>
            <a:r>
              <a:rPr lang="en-US">
                <a:solidFill>
                  <a:schemeClr val="hlink"/>
                </a:solidFill>
              </a:rPr>
              <a:t>Abiotic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What is a niche?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200"/>
              <a:t>Defines the “role” of the organism in its environment and encompasses all aspects of its way of life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/>
              <a:t>It includes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/>
              <a:t>Habitat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/>
              <a:t>Physical environmental factors necessary for survival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700"/>
              <a:t>Range of temperature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700"/>
              <a:t>Amount of moisture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700"/>
              <a:t>pH of the water/soil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700"/>
              <a:t>Nutrients needed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700"/>
              <a:t>Amount of shade tolerable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/>
              <a:t>Its role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700"/>
              <a:t>Predators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700"/>
              <a:t>Prey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700"/>
              <a:t>Competitors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700"/>
              <a:t>Its behaviors and interactions with other organisms</a:t>
            </a:r>
          </a:p>
          <a:p>
            <a:pPr lvl="2" eaLnBrk="1" hangingPunct="1">
              <a:lnSpc>
                <a:spcPct val="80000"/>
              </a:lnSpc>
              <a:defRPr/>
            </a:pPr>
            <a:endParaRPr lang="en-US" sz="17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Interspecific Interactions</a:t>
            </a:r>
          </a:p>
        </p:txBody>
      </p:sp>
      <p:sp>
        <p:nvSpPr>
          <p:cNvPr id="655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When 2 or more </a:t>
            </a:r>
            <a:r>
              <a:rPr lang="en-US" i="1" smtClean="0"/>
              <a:t>different</a:t>
            </a:r>
            <a:r>
              <a:rPr lang="en-US" smtClean="0"/>
              <a:t> species interact/compete for same resources</a:t>
            </a:r>
          </a:p>
          <a:p>
            <a:pPr eaLnBrk="1" hangingPunct="1">
              <a:defRPr/>
            </a:pPr>
            <a:r>
              <a:rPr lang="en-US" smtClean="0"/>
              <a:t>Many of the previously mentioned themes fall under this category</a:t>
            </a:r>
          </a:p>
          <a:p>
            <a:pPr lvl="1" eaLnBrk="1" hangingPunct="1">
              <a:defRPr/>
            </a:pPr>
            <a:r>
              <a:rPr lang="en-US" smtClean="0"/>
              <a:t>Competition</a:t>
            </a:r>
          </a:p>
          <a:p>
            <a:pPr lvl="1" eaLnBrk="1" hangingPunct="1">
              <a:defRPr/>
            </a:pPr>
            <a:r>
              <a:rPr lang="en-US" smtClean="0"/>
              <a:t>Predation</a:t>
            </a:r>
          </a:p>
          <a:p>
            <a:pPr lvl="1" eaLnBrk="1" hangingPunct="1">
              <a:defRPr/>
            </a:pPr>
            <a:r>
              <a:rPr lang="en-US" smtClean="0"/>
              <a:t>Symbiosis</a:t>
            </a:r>
          </a:p>
          <a:p>
            <a:pPr lvl="1" eaLnBrk="1" hangingPunct="1">
              <a:defRPr/>
            </a:pPr>
            <a:r>
              <a:rPr lang="en-US" smtClean="0"/>
              <a:t>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Competitive Exclusion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219200"/>
            <a:ext cx="8229600" cy="990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/>
              <a:t>No two species can occupy the same niche simultaneously and continuously</a:t>
            </a:r>
          </a:p>
        </p:txBody>
      </p:sp>
      <p:pic>
        <p:nvPicPr>
          <p:cNvPr id="63491" name="Picture 3" descr="barnacl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86000"/>
            <a:ext cx="731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3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G. F. Gause</a:t>
            </a:r>
          </a:p>
        </p:txBody>
      </p:sp>
      <p:pic>
        <p:nvPicPr>
          <p:cNvPr id="64514" name="Picture 5" descr="competitive exclusion principle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714500"/>
            <a:ext cx="8077200" cy="51435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mtClean="0">
                <a:effectLst/>
              </a:rPr>
              <a:t>Niche Overlap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R. MacArthur tested Gause’s lab findings under natural conditions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Observed 5 species of N. American Warblers in Spruce trees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Found that each species…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effectLst/>
              </a:rPr>
              <a:t>Hunts and nests in same trees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effectLst/>
              </a:rPr>
              <a:t>Specialize in different areas of the tree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effectLst/>
              </a:rPr>
              <a:t>Employ different hunting tactics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effectLst/>
              </a:rPr>
              <a:t>Nest at slightly different times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effectLst/>
              </a:rPr>
              <a:t>This is called </a:t>
            </a:r>
            <a:r>
              <a:rPr lang="en-US" sz="2400" b="1" smtClean="0">
                <a:effectLst/>
              </a:rPr>
              <a:t>resource partitioning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effectLst/>
              </a:rPr>
              <a:t>Two species with similar requirements coexist, they occupy smaller niches than would singularly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effectLst/>
              </a:rPr>
              <a:t>Minimizes overlap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effectLst/>
              </a:rPr>
              <a:t>Reduces competition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2000" smtClean="0">
              <a:effectLst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3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R. MacArthur</a:t>
            </a:r>
          </a:p>
        </p:txBody>
      </p:sp>
      <p:pic>
        <p:nvPicPr>
          <p:cNvPr id="66562" name="Picture 5" descr="warbler competition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524000"/>
            <a:ext cx="7696200" cy="503555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What is Coevolution?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Evolutionary response between two closely associated orgainisms</a:t>
            </a:r>
          </a:p>
          <a:p>
            <a:pPr eaLnBrk="1" hangingPunct="1">
              <a:defRPr/>
            </a:pPr>
            <a:r>
              <a:rPr lang="en-US" smtClean="0"/>
              <a:t>Evolutionary “arms race”</a:t>
            </a:r>
          </a:p>
          <a:p>
            <a:pPr eaLnBrk="1" hangingPunct="1">
              <a:defRPr/>
            </a:pPr>
            <a:r>
              <a:rPr lang="en-US" i="1" u="sng" smtClean="0"/>
              <a:t>Process by which two interacting species act as agents of natural selection on one another over evolutionary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Predator/Prey</a:t>
            </a:r>
          </a:p>
        </p:txBody>
      </p:sp>
      <p:pic>
        <p:nvPicPr>
          <p:cNvPr id="70658" name="Content Placeholder 3" descr="lynx-hare_cycle.gi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14388" y="1600200"/>
            <a:ext cx="7515225" cy="453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/>
              <a:t>What results from Predator/Prey Interactions</a:t>
            </a:r>
          </a:p>
        </p:txBody>
      </p:sp>
      <p:sp>
        <p:nvSpPr>
          <p:cNvPr id="7065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Predator/Prey interactions shape evolutionary adaptations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Counteracting behaviors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000" smtClean="0"/>
              <a:t>Bats and moths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Camouflage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Bright coloration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000" smtClean="0"/>
              <a:t>Warning sign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Mimicry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000" smtClean="0"/>
              <a:t>Including aggressive mimicry (“wolf in sheep's clothing”)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000" smtClean="0"/>
              <a:t>Warning mimicry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000" smtClean="0"/>
              <a:t>Startle coloration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Chemical warfare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Plants and herbivores have coevolutionary adaptations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Counteracting Behaviors</a:t>
            </a:r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>
                <a:effectLst/>
              </a:rPr>
              <a:t>Bats use echolocation to locate prey</a:t>
            </a:r>
          </a:p>
          <a:p>
            <a:r>
              <a:rPr lang="en-US" sz="2800" smtClean="0">
                <a:effectLst/>
              </a:rPr>
              <a:t>Moths (favored prey) evolved simple ears to pick up on frequencies</a:t>
            </a:r>
          </a:p>
          <a:p>
            <a:r>
              <a:rPr lang="en-US" sz="2800" smtClean="0">
                <a:effectLst/>
              </a:rPr>
              <a:t>Moths will enter evasive maneuvers</a:t>
            </a:r>
          </a:p>
          <a:p>
            <a:r>
              <a:rPr lang="en-US" sz="2800" smtClean="0">
                <a:effectLst/>
              </a:rPr>
              <a:t>Bats will counter by changing frequencies away from moth’s sensitivity range</a:t>
            </a:r>
          </a:p>
          <a:p>
            <a:r>
              <a:rPr lang="en-US" sz="2800" smtClean="0">
                <a:effectLst/>
              </a:rPr>
              <a:t>Some moth’s have evolved their own high-frequency clicks to interfere with echolocation</a:t>
            </a:r>
          </a:p>
          <a:p>
            <a:r>
              <a:rPr lang="en-US" sz="2800" smtClean="0">
                <a:effectLst/>
              </a:rPr>
              <a:t>Bats can shut off echolocation and follow the “clicks”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What are Populations?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Groups of the same species living together in a defined area</a:t>
            </a:r>
          </a:p>
          <a:p>
            <a:pPr eaLnBrk="1" hangingPunct="1">
              <a:defRPr/>
            </a:pPr>
            <a:r>
              <a:rPr lang="en-US"/>
              <a:t>Hierarchy of organization</a:t>
            </a:r>
          </a:p>
          <a:p>
            <a:pPr lvl="1" eaLnBrk="1" hangingPunct="1">
              <a:defRPr/>
            </a:pPr>
            <a:r>
              <a:rPr lang="en-US"/>
              <a:t>Biosphere</a:t>
            </a:r>
          </a:p>
          <a:p>
            <a:pPr lvl="1" eaLnBrk="1" hangingPunct="1">
              <a:defRPr/>
            </a:pPr>
            <a:r>
              <a:rPr lang="en-US"/>
              <a:t>Biomes</a:t>
            </a:r>
          </a:p>
          <a:p>
            <a:pPr lvl="1" eaLnBrk="1" hangingPunct="1">
              <a:defRPr/>
            </a:pPr>
            <a:r>
              <a:rPr lang="en-US"/>
              <a:t>Ecosystems</a:t>
            </a:r>
          </a:p>
          <a:p>
            <a:pPr lvl="1" eaLnBrk="1" hangingPunct="1">
              <a:defRPr/>
            </a:pPr>
            <a:r>
              <a:rPr lang="en-US"/>
              <a:t>Communities</a:t>
            </a:r>
          </a:p>
          <a:p>
            <a:pPr lvl="1" eaLnBrk="1" hangingPunct="1">
              <a:defRPr/>
            </a:pPr>
            <a:r>
              <a:rPr lang="en-US" b="1" u="sng">
                <a:solidFill>
                  <a:schemeClr val="hlink"/>
                </a:solidFill>
              </a:rPr>
              <a:t>Populations</a:t>
            </a:r>
          </a:p>
          <a:p>
            <a:pPr lvl="1" eaLnBrk="1" hangingPunct="1">
              <a:defRPr/>
            </a:pPr>
            <a:r>
              <a:rPr lang="en-US"/>
              <a:t>Species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Camouflage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Disguises that render predators/prey inconspicuous even in plain sight</a:t>
            </a:r>
          </a:p>
          <a:p>
            <a:r>
              <a:rPr lang="en-US" smtClean="0">
                <a:effectLst/>
              </a:rPr>
              <a:t>Prey will blend in to avoid predators</a:t>
            </a:r>
          </a:p>
          <a:p>
            <a:r>
              <a:rPr lang="en-US" smtClean="0">
                <a:effectLst/>
              </a:rPr>
              <a:t>Predators will blend in to environment to ambush prey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Warning Coloration</a:t>
            </a:r>
          </a:p>
        </p:txBody>
      </p:sp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Usually signifies a distasteful, poisonous animal or plant</a:t>
            </a:r>
          </a:p>
          <a:p>
            <a:r>
              <a:rPr lang="en-US" smtClean="0">
                <a:effectLst/>
              </a:rPr>
              <a:t>Declares “eat me at your own risk”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Mimicry</a:t>
            </a:r>
          </a:p>
        </p:txBody>
      </p:sp>
      <p:sp>
        <p:nvSpPr>
          <p:cNvPr id="788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>
                <a:effectLst/>
              </a:rPr>
              <a:t>When a species evolves to resemble something else, usually another organism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effectLst/>
              </a:rPr>
              <a:t>Aggressive mimicry</a:t>
            </a:r>
          </a:p>
          <a:p>
            <a:pPr lvl="1">
              <a:lnSpc>
                <a:spcPct val="90000"/>
              </a:lnSpc>
            </a:pPr>
            <a:r>
              <a:rPr lang="en-US" sz="2000" smtClean="0">
                <a:effectLst/>
              </a:rPr>
              <a:t>“Wolf in sheep’s clothing”</a:t>
            </a:r>
          </a:p>
          <a:p>
            <a:pPr lvl="1">
              <a:lnSpc>
                <a:spcPct val="90000"/>
              </a:lnSpc>
            </a:pPr>
            <a:r>
              <a:rPr lang="en-US" sz="2000" smtClean="0">
                <a:effectLst/>
              </a:rPr>
              <a:t>Predator that resembles something harmless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effectLst/>
              </a:rPr>
              <a:t>Visual/behavioral mimicry</a:t>
            </a:r>
          </a:p>
          <a:p>
            <a:pPr lvl="1">
              <a:lnSpc>
                <a:spcPct val="90000"/>
              </a:lnSpc>
            </a:pPr>
            <a:r>
              <a:rPr lang="en-US" sz="2000" smtClean="0">
                <a:effectLst/>
              </a:rPr>
              <a:t>“Look and act” like something else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effectLst/>
              </a:rPr>
              <a:t>Warning mimicry</a:t>
            </a:r>
          </a:p>
          <a:p>
            <a:pPr lvl="1">
              <a:lnSpc>
                <a:spcPct val="90000"/>
              </a:lnSpc>
            </a:pPr>
            <a:r>
              <a:rPr lang="en-US" sz="2000" smtClean="0">
                <a:effectLst/>
              </a:rPr>
              <a:t>Warning coloration is copied (ex. coral snake and mountain king snake)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effectLst/>
              </a:rPr>
              <a:t>Startle coloration</a:t>
            </a:r>
          </a:p>
          <a:p>
            <a:pPr lvl="1">
              <a:lnSpc>
                <a:spcPct val="90000"/>
              </a:lnSpc>
            </a:pPr>
            <a:r>
              <a:rPr lang="en-US" sz="2000" smtClean="0">
                <a:effectLst/>
              </a:rPr>
              <a:t>Patterns that resemble much larger orgainsms to throw off predators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Chemical Warfare</a:t>
            </a:r>
          </a:p>
        </p:txBody>
      </p:sp>
      <p:sp>
        <p:nvSpPr>
          <p:cNvPr id="829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Many animals are venomous</a:t>
            </a:r>
          </a:p>
          <a:p>
            <a:r>
              <a:rPr lang="en-US" smtClean="0">
                <a:effectLst/>
              </a:rPr>
              <a:t>Some plants produce defensive toxins</a:t>
            </a:r>
          </a:p>
          <a:p>
            <a:r>
              <a:rPr lang="en-US" smtClean="0">
                <a:effectLst/>
              </a:rPr>
              <a:t>Squids squirt ink “smoke screens”</a:t>
            </a:r>
          </a:p>
          <a:p>
            <a:r>
              <a:rPr lang="en-US" smtClean="0">
                <a:effectLst/>
              </a:rPr>
              <a:t>The Bombardier Beetle releases secretions of enzymes that cause an explosive reaction that shoots toxic, boiling-hot spray onto the attacker</a:t>
            </a:r>
          </a:p>
        </p:txBody>
      </p:sp>
      <p:sp>
        <p:nvSpPr>
          <p:cNvPr id="82947" name="Text Box 4"/>
          <p:cNvSpPr txBox="1">
            <a:spLocks noChangeArrowheads="1"/>
          </p:cNvSpPr>
          <p:nvPr/>
        </p:nvSpPr>
        <p:spPr bwMode="auto">
          <a:xfrm>
            <a:off x="381000" y="5791200"/>
            <a:ext cx="830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2"/>
              </a:rPr>
              <a:t>Bombardier Beetle - YouTube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Community Interactions</a:t>
            </a:r>
          </a:p>
        </p:txBody>
      </p:sp>
      <p:sp>
        <p:nvSpPr>
          <p:cNvPr id="60418" name="Text Placeholder 4"/>
          <p:cNvSpPr>
            <a:spLocks noGrp="1"/>
          </p:cNvSpPr>
          <p:nvPr>
            <p:ph type="body" idx="4294967295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b="1"/>
              <a:t>Type of interaction</a:t>
            </a:r>
          </a:p>
        </p:txBody>
      </p:sp>
      <p:sp>
        <p:nvSpPr>
          <p:cNvPr id="60419" name="Content Placeholder 5"/>
          <p:cNvSpPr>
            <a:spLocks noGrp="1"/>
          </p:cNvSpPr>
          <p:nvPr>
            <p:ph sz="half" idx="4294967295"/>
          </p:nvPr>
        </p:nvSpPr>
        <p:spPr>
          <a:xfrm>
            <a:off x="457200" y="2209800"/>
            <a:ext cx="4040188" cy="395605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/>
              <a:t>Competition</a:t>
            </a:r>
          </a:p>
          <a:p>
            <a:pPr eaLnBrk="1" hangingPunct="1">
              <a:defRPr/>
            </a:pPr>
            <a:r>
              <a:rPr lang="en-US" sz="2400"/>
              <a:t>Predation</a:t>
            </a:r>
          </a:p>
          <a:p>
            <a:pPr eaLnBrk="1" hangingPunct="1">
              <a:defRPr/>
            </a:pPr>
            <a:r>
              <a:rPr lang="en-US" sz="2400"/>
              <a:t>Symbiosis</a:t>
            </a:r>
          </a:p>
          <a:p>
            <a:pPr lvl="1" eaLnBrk="1" hangingPunct="1">
              <a:defRPr/>
            </a:pPr>
            <a:r>
              <a:rPr lang="en-US" sz="2000"/>
              <a:t>Parasitism</a:t>
            </a:r>
          </a:p>
          <a:p>
            <a:pPr lvl="1" eaLnBrk="1" hangingPunct="1">
              <a:defRPr/>
            </a:pPr>
            <a:r>
              <a:rPr lang="en-US" sz="2000"/>
              <a:t>Commensalism</a:t>
            </a:r>
          </a:p>
          <a:p>
            <a:pPr lvl="1" eaLnBrk="1" hangingPunct="1">
              <a:defRPr/>
            </a:pPr>
            <a:r>
              <a:rPr lang="en-US" sz="2000"/>
              <a:t>Mutualism</a:t>
            </a:r>
          </a:p>
        </p:txBody>
      </p:sp>
      <p:sp>
        <p:nvSpPr>
          <p:cNvPr id="60420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b="1"/>
              <a:t>effect</a:t>
            </a:r>
          </a:p>
        </p:txBody>
      </p:sp>
      <p:sp>
        <p:nvSpPr>
          <p:cNvPr id="60421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4648200" y="2209800"/>
            <a:ext cx="4041775" cy="395605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/>
              <a:t>Harms both</a:t>
            </a:r>
          </a:p>
          <a:p>
            <a:pPr eaLnBrk="1" hangingPunct="1">
              <a:defRPr/>
            </a:pPr>
            <a:r>
              <a:rPr lang="en-US" sz="2400"/>
              <a:t>Benefits one, harms other</a:t>
            </a:r>
          </a:p>
          <a:p>
            <a:pPr eaLnBrk="1" hangingPunct="1">
              <a:defRPr/>
            </a:pPr>
            <a:endParaRPr lang="en-US" sz="2400"/>
          </a:p>
          <a:p>
            <a:pPr eaLnBrk="1" hangingPunct="1">
              <a:defRPr/>
            </a:pPr>
            <a:r>
              <a:rPr lang="en-US" sz="2400"/>
              <a:t>Benefits one, harms other</a:t>
            </a:r>
          </a:p>
          <a:p>
            <a:pPr eaLnBrk="1" hangingPunct="1">
              <a:defRPr/>
            </a:pPr>
            <a:r>
              <a:rPr lang="en-US" sz="2400"/>
              <a:t>Benefits one, n/a other</a:t>
            </a:r>
          </a:p>
          <a:p>
            <a:pPr eaLnBrk="1" hangingPunct="1">
              <a:defRPr/>
            </a:pPr>
            <a:r>
              <a:rPr lang="en-US" sz="2400"/>
              <a:t>Both benefit</a:t>
            </a:r>
          </a:p>
        </p:txBody>
      </p:sp>
      <p:sp>
        <p:nvSpPr>
          <p:cNvPr id="83974" name="Text Box 7"/>
          <p:cNvSpPr txBox="1">
            <a:spLocks noChangeArrowheads="1"/>
          </p:cNvSpPr>
          <p:nvPr/>
        </p:nvSpPr>
        <p:spPr bwMode="auto">
          <a:xfrm>
            <a:off x="304800" y="6324600"/>
            <a:ext cx="861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2"/>
              </a:rPr>
              <a:t>Symbiosis: Mutualism, Commensalism, and Parasitism - YouTube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Keystone Species</a:t>
            </a:r>
          </a:p>
        </p:txBody>
      </p:sp>
      <p:sp>
        <p:nvSpPr>
          <p:cNvPr id="7168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An important species that plays a major role in determining community structure</a:t>
            </a:r>
          </a:p>
          <a:p>
            <a:pPr eaLnBrk="1" hangingPunct="1">
              <a:defRPr/>
            </a:pPr>
            <a:endParaRPr lang="en-US"/>
          </a:p>
          <a:p>
            <a:pPr eaLnBrk="1" hangingPunct="1">
              <a:defRPr/>
            </a:pPr>
            <a:r>
              <a:rPr lang="en-US"/>
              <a:t>Removal of the keystone species drastically alters the community</a:t>
            </a:r>
          </a:p>
          <a:p>
            <a:pPr eaLnBrk="1" hangingPunct="1">
              <a:defRPr/>
            </a:pPr>
            <a:endParaRPr lang="en-US"/>
          </a:p>
          <a:p>
            <a:pPr eaLnBrk="1" hangingPunct="1">
              <a:defRPr/>
            </a:pPr>
            <a:r>
              <a:rPr lang="en-US"/>
              <a:t>They are hard to identify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Succession</a:t>
            </a:r>
          </a:p>
        </p:txBody>
      </p:sp>
      <p:sp>
        <p:nvSpPr>
          <p:cNvPr id="72706" name="Text Placeholder 4"/>
          <p:cNvSpPr>
            <a:spLocks noGrp="1"/>
          </p:cNvSpPr>
          <p:nvPr>
            <p:ph type="body" idx="4294967295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b="1"/>
              <a:t>Primary</a:t>
            </a:r>
          </a:p>
        </p:txBody>
      </p:sp>
      <p:sp>
        <p:nvSpPr>
          <p:cNvPr id="72707" name="Content Placeholder 5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040188" cy="395605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/>
              <a:t>Community gradually colonizes bare rock, sand or glacial pools where there is NO trace of previous communities</a:t>
            </a:r>
          </a:p>
          <a:p>
            <a:pPr eaLnBrk="1" hangingPunct="1">
              <a:defRPr/>
            </a:pPr>
            <a:r>
              <a:rPr lang="en-US" sz="2400"/>
              <a:t>From “scratch”</a:t>
            </a:r>
          </a:p>
          <a:p>
            <a:pPr eaLnBrk="1" hangingPunct="1">
              <a:defRPr/>
            </a:pPr>
            <a:r>
              <a:rPr lang="en-US" sz="2400"/>
              <a:t>Usually takes thousands or tens of thousands of years</a:t>
            </a:r>
          </a:p>
        </p:txBody>
      </p:sp>
      <p:sp>
        <p:nvSpPr>
          <p:cNvPr id="72708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b="1"/>
              <a:t>Secondary</a:t>
            </a:r>
          </a:p>
        </p:txBody>
      </p:sp>
      <p:sp>
        <p:nvSpPr>
          <p:cNvPr id="72709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4645025" y="2174875"/>
            <a:ext cx="4041775" cy="395605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/>
              <a:t>New community arises where old communities once existed-where there is already soil</a:t>
            </a:r>
          </a:p>
          <a:p>
            <a:pPr eaLnBrk="1" hangingPunct="1">
              <a:defRPr/>
            </a:pPr>
            <a:r>
              <a:rPr lang="en-US" sz="2400"/>
              <a:t>Examples</a:t>
            </a:r>
          </a:p>
          <a:p>
            <a:pPr lvl="1" eaLnBrk="1" hangingPunct="1">
              <a:defRPr/>
            </a:pPr>
            <a:r>
              <a:rPr lang="en-US" sz="2000"/>
              <a:t>Forest fires</a:t>
            </a:r>
          </a:p>
          <a:p>
            <a:pPr lvl="1" eaLnBrk="1" hangingPunct="1">
              <a:defRPr/>
            </a:pPr>
            <a:r>
              <a:rPr lang="en-US" sz="2000"/>
              <a:t>Abandoned fields</a:t>
            </a:r>
          </a:p>
          <a:p>
            <a:pPr eaLnBrk="1" hangingPunct="1">
              <a:defRPr/>
            </a:pPr>
            <a:r>
              <a:rPr lang="en-US" sz="2400"/>
              <a:t>Much more rapid process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How do Populations Grow?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3 Factors</a:t>
            </a:r>
          </a:p>
          <a:p>
            <a:pPr lvl="1" eaLnBrk="1" hangingPunct="1">
              <a:defRPr/>
            </a:pPr>
            <a:r>
              <a:rPr lang="en-US"/>
              <a:t>Births</a:t>
            </a:r>
          </a:p>
          <a:p>
            <a:pPr lvl="1" eaLnBrk="1" hangingPunct="1">
              <a:defRPr/>
            </a:pPr>
            <a:r>
              <a:rPr lang="en-US"/>
              <a:t>Deaths</a:t>
            </a:r>
          </a:p>
          <a:p>
            <a:pPr lvl="1" eaLnBrk="1" hangingPunct="1">
              <a:defRPr/>
            </a:pPr>
            <a:r>
              <a:rPr lang="en-US"/>
              <a:t>Migration</a:t>
            </a:r>
          </a:p>
          <a:p>
            <a:pPr lvl="2" eaLnBrk="1" hangingPunct="1">
              <a:defRPr/>
            </a:pPr>
            <a:r>
              <a:rPr lang="en-US">
                <a:solidFill>
                  <a:schemeClr val="hlink"/>
                </a:solidFill>
              </a:rPr>
              <a:t>Immigration</a:t>
            </a:r>
          </a:p>
          <a:p>
            <a:pPr lvl="2" eaLnBrk="1" hangingPunct="1">
              <a:defRPr/>
            </a:pPr>
            <a:r>
              <a:rPr lang="en-US">
                <a:solidFill>
                  <a:schemeClr val="hlink"/>
                </a:solidFill>
              </a:rPr>
              <a:t>Emigration</a:t>
            </a:r>
          </a:p>
          <a:p>
            <a:pPr eaLnBrk="1" hangingPunct="1">
              <a:defRPr/>
            </a:pPr>
            <a:r>
              <a:rPr lang="en-US"/>
              <a:t>(births-deaths) + (immigrants – emigrants) = </a:t>
            </a:r>
            <a:r>
              <a:rPr lang="en-US" i="1"/>
              <a:t>change in population size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Ultimate size of populations</a:t>
            </a:r>
          </a:p>
        </p:txBody>
      </p:sp>
      <p:graphicFrame>
        <p:nvGraphicFramePr>
          <p:cNvPr id="46086" name="Organization Chart 6"/>
          <p:cNvGraphicFramePr>
            <a:graphicFrameLocks/>
          </p:cNvGraphicFramePr>
          <p:nvPr>
            <p:ph type="dgm" idx="4294967295"/>
          </p:nvPr>
        </p:nvGraphicFramePr>
        <p:xfrm>
          <a:off x="457200" y="1600200"/>
          <a:ext cx="8229600" cy="4530725"/>
        </p:xfrm>
        <a:graphic>
          <a:graphicData uri="http://schemas.openxmlformats.org/drawingml/2006/compatibility">
            <com:legacyDrawing xmlns:com="http://schemas.openxmlformats.org/drawingml/2006/compatibility" spid="_x0000_s46086"/>
          </a:graphicData>
        </a:graphic>
      </p:graphicFrame>
      <p:sp>
        <p:nvSpPr>
          <p:cNvPr id="46098" name="Line 18"/>
          <p:cNvSpPr>
            <a:spLocks noChangeShapeType="1"/>
          </p:cNvSpPr>
          <p:nvPr/>
        </p:nvSpPr>
        <p:spPr bwMode="auto">
          <a:xfrm flipV="1">
            <a:off x="6019800" y="4267200"/>
            <a:ext cx="0" cy="838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099" name="Line 19"/>
          <p:cNvSpPr>
            <a:spLocks noChangeShapeType="1"/>
          </p:cNvSpPr>
          <p:nvPr/>
        </p:nvSpPr>
        <p:spPr bwMode="auto">
          <a:xfrm>
            <a:off x="6400800" y="3505200"/>
            <a:ext cx="0" cy="914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/>
              <a:t>Biotic Potential vs. Environmental Resistance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 b="1">
                <a:solidFill>
                  <a:schemeClr val="hlink"/>
                </a:solidFill>
              </a:rPr>
              <a:t>Biotic Potential</a:t>
            </a:r>
            <a:r>
              <a:rPr lang="en-US" sz="2000"/>
              <a:t> determines the ultimate size on any population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/>
              <a:t>This refers to the maximum rate at which a population increases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/>
              <a:t>Assumes ideal conditions that allow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500"/>
              <a:t>High birth rates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500"/>
              <a:t>Low death rates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900"/>
              <a:t>Can be influenced by: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700"/>
              <a:t>Age when first reproduces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700"/>
              <a:t>Frequency of reproduction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700"/>
              <a:t>Avg. number of offspring produced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700"/>
              <a:t>Length of reproductive life span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700"/>
              <a:t>Death rate under ideal conditions</a:t>
            </a:r>
          </a:p>
        </p:txBody>
      </p:sp>
      <p:sp>
        <p:nvSpPr>
          <p:cNvPr id="47107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/>
              <a:t>Opposed by </a:t>
            </a:r>
            <a:r>
              <a:rPr lang="en-US" sz="2000" b="1">
                <a:solidFill>
                  <a:schemeClr val="hlink"/>
                </a:solidFill>
              </a:rPr>
              <a:t>Environmental Resistance</a:t>
            </a:r>
            <a:endParaRPr lang="en-US" sz="2000">
              <a:solidFill>
                <a:schemeClr val="hlink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/>
              <a:t>Availability of…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500"/>
              <a:t>Food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500"/>
              <a:t>Space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/>
              <a:t>Competition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/>
              <a:t>Organism interactions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500"/>
              <a:t>Predation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500"/>
              <a:t>Parasitism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/>
              <a:t>Natural events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500"/>
              <a:t>Climate/weather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500"/>
              <a:t>Storms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500"/>
              <a:t>Fires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900"/>
              <a:t>Floods/droughts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500"/>
              <a:t>Etc.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How do Populations Grow?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Growth rate ( </a:t>
            </a:r>
            <a:r>
              <a:rPr lang="en-US" i="1"/>
              <a:t>r</a:t>
            </a:r>
            <a:r>
              <a:rPr lang="en-US"/>
              <a:t> )</a:t>
            </a:r>
          </a:p>
          <a:p>
            <a:pPr lvl="1" eaLnBrk="1" hangingPunct="1">
              <a:defRPr/>
            </a:pPr>
            <a:r>
              <a:rPr lang="en-US" i="1"/>
              <a:t> b (birth rate) – d (death rate) = r (growth rate)</a:t>
            </a:r>
          </a:p>
          <a:p>
            <a:pPr eaLnBrk="1" hangingPunct="1">
              <a:defRPr/>
            </a:pPr>
            <a:r>
              <a:rPr lang="en-US" i="1"/>
              <a:t>Ex. </a:t>
            </a:r>
            <a:r>
              <a:rPr lang="en-US"/>
              <a:t>annual growth of a human population of 10000 individuals</a:t>
            </a:r>
          </a:p>
          <a:p>
            <a:pPr lvl="1" eaLnBrk="1" hangingPunct="1">
              <a:defRPr/>
            </a:pPr>
            <a:r>
              <a:rPr lang="en-US"/>
              <a:t> births=1500</a:t>
            </a:r>
          </a:p>
          <a:p>
            <a:pPr lvl="1" eaLnBrk="1" hangingPunct="1">
              <a:defRPr/>
            </a:pPr>
            <a:r>
              <a:rPr lang="en-US"/>
              <a:t> deaths=500 so…</a:t>
            </a:r>
          </a:p>
          <a:p>
            <a:pPr lvl="1" eaLnBrk="1" hangingPunct="1">
              <a:defRPr/>
            </a:pPr>
            <a:r>
              <a:rPr lang="en-US" i="1"/>
              <a:t> 1500/10000 – 500/10000 = 0.10 or 10%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Population Growth cont.</a:t>
            </a:r>
          </a:p>
        </p:txBody>
      </p:sp>
      <p:sp>
        <p:nvSpPr>
          <p:cNvPr id="512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/>
              <a:t>Population growth (</a:t>
            </a:r>
            <a:r>
              <a:rPr lang="en-US" sz="2800" i="1"/>
              <a:t>N</a:t>
            </a:r>
            <a:r>
              <a:rPr lang="en-US" sz="2800"/>
              <a:t> is original pop. Size) </a:t>
            </a:r>
            <a:r>
              <a:rPr lang="en-US" sz="2800" i="1"/>
              <a:t>=rN</a:t>
            </a:r>
          </a:p>
          <a:p>
            <a:pPr lvl="1" eaLnBrk="1" hangingPunct="1">
              <a:defRPr/>
            </a:pPr>
            <a:r>
              <a:rPr lang="en-US" sz="2400" i="1"/>
              <a:t>Ex. rN</a:t>
            </a:r>
            <a:r>
              <a:rPr lang="en-US" sz="2400"/>
              <a:t> = 0.10 * 10000 = 1000 people added in 1</a:t>
            </a:r>
            <a:r>
              <a:rPr lang="en-US" sz="2400" baseline="30000"/>
              <a:t>st</a:t>
            </a:r>
            <a:r>
              <a:rPr lang="en-US" sz="2400"/>
              <a:t> year</a:t>
            </a:r>
          </a:p>
          <a:p>
            <a:pPr eaLnBrk="1" hangingPunct="1">
              <a:defRPr/>
            </a:pPr>
            <a:r>
              <a:rPr lang="en-US" sz="2800"/>
              <a:t>2</a:t>
            </a:r>
            <a:r>
              <a:rPr lang="en-US" sz="2800" baseline="30000"/>
              <a:t>nd</a:t>
            </a:r>
            <a:r>
              <a:rPr lang="en-US" sz="2800"/>
              <a:t> year and beyond must factor in larger population size</a:t>
            </a:r>
          </a:p>
          <a:p>
            <a:pPr lvl="1" eaLnBrk="1" hangingPunct="1">
              <a:defRPr/>
            </a:pPr>
            <a:r>
              <a:rPr lang="en-US" sz="2400" i="1"/>
              <a:t>Ex. r</a:t>
            </a:r>
            <a:r>
              <a:rPr lang="en-US" sz="2400"/>
              <a:t>(</a:t>
            </a:r>
            <a:r>
              <a:rPr lang="en-US" sz="2400" i="1"/>
              <a:t>N</a:t>
            </a:r>
            <a:r>
              <a:rPr lang="en-US" sz="2400"/>
              <a:t> + </a:t>
            </a:r>
            <a:r>
              <a:rPr lang="en-US" sz="2400" i="1"/>
              <a:t>rN</a:t>
            </a:r>
            <a:r>
              <a:rPr lang="en-US" sz="2400"/>
              <a:t>) = 0.10 (10000 + 1000) = 1100 people added year 2</a:t>
            </a:r>
          </a:p>
          <a:p>
            <a:pPr eaLnBrk="1" hangingPunct="1">
              <a:defRPr/>
            </a:pPr>
            <a:r>
              <a:rPr lang="en-US" sz="2800"/>
              <a:t>This pattern is </a:t>
            </a:r>
            <a:r>
              <a:rPr lang="en-US" sz="2800" b="1"/>
              <a:t>exponential growth</a:t>
            </a:r>
          </a:p>
          <a:p>
            <a:pPr eaLnBrk="1" hangingPunct="1">
              <a:defRPr/>
            </a:pPr>
            <a:r>
              <a:rPr lang="en-US" sz="2800" b="1"/>
              <a:t>Doubling time </a:t>
            </a:r>
            <a:r>
              <a:rPr lang="en-US" sz="2800"/>
              <a:t>= time it takes for a population to double in size growing at its current rate (</a:t>
            </a:r>
            <a:r>
              <a:rPr lang="en-US" sz="2800" i="1"/>
              <a:t>r</a:t>
            </a:r>
            <a:r>
              <a:rPr lang="en-US" sz="2800"/>
              <a:t>)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Population Growth</a:t>
            </a:r>
          </a:p>
        </p:txBody>
      </p:sp>
      <p:pic>
        <p:nvPicPr>
          <p:cNvPr id="50178" name="Content Placeholder 10" descr="expgrowth.gi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1600200"/>
            <a:ext cx="7315200" cy="4424363"/>
          </a:xfrm>
        </p:spPr>
      </p:pic>
      <p:sp>
        <p:nvSpPr>
          <p:cNvPr id="50179" name="TextBox 11"/>
          <p:cNvSpPr txBox="1">
            <a:spLocks noChangeArrowheads="1"/>
          </p:cNvSpPr>
          <p:nvPr/>
        </p:nvSpPr>
        <p:spPr bwMode="auto">
          <a:xfrm>
            <a:off x="457200" y="6172200"/>
            <a:ext cx="8153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Image from Purves et al., </a:t>
            </a:r>
            <a:r>
              <a:rPr lang="en-US" u="sng">
                <a:latin typeface="Calibri" pitchFamily="34" charset="0"/>
              </a:rPr>
              <a:t>Life: The Science of Biology</a:t>
            </a:r>
            <a:r>
              <a:rPr lang="en-US">
                <a:latin typeface="Calibri" pitchFamily="34" charset="0"/>
              </a:rPr>
              <a:t>, 4th Edition, by Sinauer Associates (</a:t>
            </a:r>
            <a:r>
              <a:rPr lang="en-US">
                <a:latin typeface="Calibri" pitchFamily="34" charset="0"/>
                <a:hlinkClick r:id="rId3"/>
              </a:rPr>
              <a:t>www.sinauer.com</a:t>
            </a:r>
            <a:r>
              <a:rPr lang="en-US">
                <a:latin typeface="Calibri" pitchFamily="34" charset="0"/>
              </a:rPr>
              <a:t>) and WH Freeman (</a:t>
            </a:r>
            <a:r>
              <a:rPr lang="en-US">
                <a:latin typeface="Calibri" pitchFamily="34" charset="0"/>
                <a:hlinkClick r:id="rId4"/>
              </a:rPr>
              <a:t>www.whfreeman.com</a:t>
            </a:r>
            <a:r>
              <a:rPr lang="en-US">
                <a:latin typeface="Calibri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2497</TotalTime>
  <Words>1004</Words>
  <Application>Microsoft Office PowerPoint</Application>
  <PresentationFormat>On-screen Show (4:3)</PresentationFormat>
  <Paragraphs>246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Times New Roman</vt:lpstr>
      <vt:lpstr>Arial</vt:lpstr>
      <vt:lpstr>Wingdings</vt:lpstr>
      <vt:lpstr>Calibri</vt:lpstr>
      <vt:lpstr>Maple</vt:lpstr>
      <vt:lpstr>Maple</vt:lpstr>
      <vt:lpstr>Ecology</vt:lpstr>
      <vt:lpstr>What is it?</vt:lpstr>
      <vt:lpstr>What are Populations?</vt:lpstr>
      <vt:lpstr>How do Populations Grow?</vt:lpstr>
      <vt:lpstr>Ultimate size of populations</vt:lpstr>
      <vt:lpstr>Biotic Potential vs. Environmental Resistance</vt:lpstr>
      <vt:lpstr>How do Populations Grow?</vt:lpstr>
      <vt:lpstr>Population Growth cont.</vt:lpstr>
      <vt:lpstr>Population Growth</vt:lpstr>
      <vt:lpstr>Population Growth Regulated</vt:lpstr>
      <vt:lpstr>Population Distribution</vt:lpstr>
      <vt:lpstr>Slide 12</vt:lpstr>
      <vt:lpstr>Population growth in relation to life span</vt:lpstr>
      <vt:lpstr>Human Population</vt:lpstr>
      <vt:lpstr>Human Population cont.</vt:lpstr>
      <vt:lpstr>Human Population cont.</vt:lpstr>
      <vt:lpstr>Age structure</vt:lpstr>
      <vt:lpstr>Slide 18</vt:lpstr>
      <vt:lpstr>What is a Community?</vt:lpstr>
      <vt:lpstr>What is a niche?</vt:lpstr>
      <vt:lpstr>Interspecific Interactions</vt:lpstr>
      <vt:lpstr>Competitive Exclusion Principle</vt:lpstr>
      <vt:lpstr>G. F. Gause</vt:lpstr>
      <vt:lpstr>Niche Overlap</vt:lpstr>
      <vt:lpstr>R. MacArthur</vt:lpstr>
      <vt:lpstr>What is Coevolution?</vt:lpstr>
      <vt:lpstr>Predator/Prey</vt:lpstr>
      <vt:lpstr>What results from Predator/Prey Interactions</vt:lpstr>
      <vt:lpstr>Counteracting Behaviors</vt:lpstr>
      <vt:lpstr>Camouflage</vt:lpstr>
      <vt:lpstr>Warning Coloration</vt:lpstr>
      <vt:lpstr>Mimicry</vt:lpstr>
      <vt:lpstr>Chemical Warfare</vt:lpstr>
      <vt:lpstr>Community Interactions</vt:lpstr>
      <vt:lpstr>Keystone Species</vt:lpstr>
      <vt:lpstr>Succession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Population Dynamics</dc:title>
  <dc:creator>Matt</dc:creator>
  <cp:lastModifiedBy>matt leonard</cp:lastModifiedBy>
  <cp:revision>64</cp:revision>
  <dcterms:created xsi:type="dcterms:W3CDTF">2010-05-13T15:15:03Z</dcterms:created>
  <dcterms:modified xsi:type="dcterms:W3CDTF">2012-05-11T17:58:17Z</dcterms:modified>
</cp:coreProperties>
</file>