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notesSlides/notesSlide68.xml" ContentType="application/vnd.openxmlformats-officedocument.presentationml.notesSlide+xml"/>
  <Override PartName="/ppt/notesSlides/notesSlide79.xml" ContentType="application/vnd.openxmlformats-officedocument.presentationml.notesSlide+xml"/>
  <Override PartName="/ppt/notesSlides/notesSlide97.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notesSlides/notesSlide86.xml" ContentType="application/vnd.openxmlformats-officedocument.presentationml.notesSlide+xml"/>
  <Override PartName="/ppt/notesSlides/notesSlide102.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notesSlides/notesSlide99.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notesSlides/notesSlide104.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95.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notesSlides/notesSlide100.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07"/>
  </p:notesMasterIdLst>
  <p:sldIdLst>
    <p:sldId id="321" r:id="rId2"/>
    <p:sldId id="486" r:id="rId3"/>
    <p:sldId id="256" r:id="rId4"/>
    <p:sldId id="452" r:id="rId5"/>
    <p:sldId id="453" r:id="rId6"/>
    <p:sldId id="454" r:id="rId7"/>
    <p:sldId id="455" r:id="rId8"/>
    <p:sldId id="449" r:id="rId9"/>
    <p:sldId id="450" r:id="rId10"/>
    <p:sldId id="433" r:id="rId11"/>
    <p:sldId id="451" r:id="rId12"/>
    <p:sldId id="458" r:id="rId13"/>
    <p:sldId id="432" r:id="rId14"/>
    <p:sldId id="304" r:id="rId15"/>
    <p:sldId id="479" r:id="rId16"/>
    <p:sldId id="480" r:id="rId17"/>
    <p:sldId id="481" r:id="rId18"/>
    <p:sldId id="482" r:id="rId19"/>
    <p:sldId id="483" r:id="rId20"/>
    <p:sldId id="484" r:id="rId21"/>
    <p:sldId id="485" r:id="rId22"/>
    <p:sldId id="469" r:id="rId23"/>
    <p:sldId id="470" r:id="rId24"/>
    <p:sldId id="472" r:id="rId25"/>
    <p:sldId id="473" r:id="rId26"/>
    <p:sldId id="474" r:id="rId27"/>
    <p:sldId id="475" r:id="rId28"/>
    <p:sldId id="476" r:id="rId29"/>
    <p:sldId id="477" r:id="rId30"/>
    <p:sldId id="478" r:id="rId31"/>
    <p:sldId id="420" r:id="rId32"/>
    <p:sldId id="317" r:id="rId33"/>
    <p:sldId id="276" r:id="rId34"/>
    <p:sldId id="266" r:id="rId35"/>
    <p:sldId id="268" r:id="rId36"/>
    <p:sldId id="298" r:id="rId37"/>
    <p:sldId id="496" r:id="rId38"/>
    <p:sldId id="491" r:id="rId39"/>
    <p:sldId id="421" r:id="rId40"/>
    <p:sldId id="269" r:id="rId41"/>
    <p:sldId id="270" r:id="rId42"/>
    <p:sldId id="323" r:id="rId43"/>
    <p:sldId id="325" r:id="rId44"/>
    <p:sldId id="282" r:id="rId45"/>
    <p:sldId id="324" r:id="rId46"/>
    <p:sldId id="334" r:id="rId47"/>
    <p:sldId id="335" r:id="rId48"/>
    <p:sldId id="336" r:id="rId49"/>
    <p:sldId id="425" r:id="rId50"/>
    <p:sldId id="337" r:id="rId51"/>
    <p:sldId id="338" r:id="rId52"/>
    <p:sldId id="380" r:id="rId53"/>
    <p:sldId id="413" r:id="rId54"/>
    <p:sldId id="429" r:id="rId55"/>
    <p:sldId id="273" r:id="rId56"/>
    <p:sldId id="275" r:id="rId57"/>
    <p:sldId id="283" r:id="rId58"/>
    <p:sldId id="299" r:id="rId59"/>
    <p:sldId id="419" r:id="rId60"/>
    <p:sldId id="427" r:id="rId61"/>
    <p:sldId id="428" r:id="rId62"/>
    <p:sldId id="418" r:id="rId63"/>
    <p:sldId id="376" r:id="rId64"/>
    <p:sldId id="492" r:id="rId65"/>
    <p:sldId id="300" r:id="rId66"/>
    <p:sldId id="422" r:id="rId67"/>
    <p:sldId id="284" r:id="rId68"/>
    <p:sldId id="339" r:id="rId69"/>
    <p:sldId id="406" r:id="rId70"/>
    <p:sldId id="286" r:id="rId71"/>
    <p:sldId id="287" r:id="rId72"/>
    <p:sldId id="301" r:id="rId73"/>
    <p:sldId id="366" r:id="rId74"/>
    <p:sldId id="373" r:id="rId75"/>
    <p:sldId id="297" r:id="rId76"/>
    <p:sldId id="375" r:id="rId77"/>
    <p:sldId id="371" r:id="rId78"/>
    <p:sldId id="493" r:id="rId79"/>
    <p:sldId id="423" r:id="rId80"/>
    <p:sldId id="379" r:id="rId81"/>
    <p:sldId id="405" r:id="rId82"/>
    <p:sldId id="382" r:id="rId83"/>
    <p:sldId id="289" r:id="rId84"/>
    <p:sldId id="302" r:id="rId85"/>
    <p:sldId id="487" r:id="rId86"/>
    <p:sldId id="488" r:id="rId87"/>
    <p:sldId id="494" r:id="rId88"/>
    <p:sldId id="424" r:id="rId89"/>
    <p:sldId id="417" r:id="rId90"/>
    <p:sldId id="378" r:id="rId91"/>
    <p:sldId id="377" r:id="rId92"/>
    <p:sldId id="404" r:id="rId93"/>
    <p:sldId id="292" r:id="rId94"/>
    <p:sldId id="293" r:id="rId95"/>
    <p:sldId id="290" r:id="rId96"/>
    <p:sldId id="303" r:id="rId97"/>
    <p:sldId id="489" r:id="rId98"/>
    <p:sldId id="490" r:id="rId99"/>
    <p:sldId id="495" r:id="rId100"/>
    <p:sldId id="402" r:id="rId101"/>
    <p:sldId id="296" r:id="rId102"/>
    <p:sldId id="385" r:id="rId103"/>
    <p:sldId id="346" r:id="rId104"/>
    <p:sldId id="347" r:id="rId105"/>
    <p:sldId id="430" r:id="rId10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DDEDF7"/>
    <a:srgbClr val="D9FB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6024" autoAdjust="0"/>
  </p:normalViewPr>
  <p:slideViewPr>
    <p:cSldViewPr>
      <p:cViewPr>
        <p:scale>
          <a:sx n="66" d="100"/>
          <a:sy n="66" d="100"/>
        </p:scale>
        <p:origin x="-1284" y="66"/>
      </p:cViewPr>
      <p:guideLst>
        <p:guide orient="horz" pos="2160"/>
        <p:guide pos="2880"/>
      </p:guideLst>
    </p:cSldViewPr>
  </p:slideViewPr>
  <p:notesTextViewPr>
    <p:cViewPr>
      <p:scale>
        <a:sx n="100" d="100"/>
        <a:sy n="100" d="100"/>
      </p:scale>
      <p:origin x="0" y="0"/>
    </p:cViewPr>
  </p:notesTextViewPr>
  <p:sorterViewPr>
    <p:cViewPr>
      <p:scale>
        <a:sx n="33" d="100"/>
        <a:sy n="33" d="100"/>
      </p:scale>
      <p:origin x="0" y="0"/>
    </p:cViewPr>
  </p:sorter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notesMaster" Target="notesMasters/notesMaster1.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viewProps" Target="viewProp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9970B31-DC4B-4453-853B-3A86D1366116}" type="datetimeFigureOut">
              <a:rPr lang="en-US" smtClean="0"/>
              <a:pPr/>
              <a:t>1/17/2012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FEDCF85-7F30-4471-9F5C-32C237108A04}" type="slidenum">
              <a:rPr lang="en-US" smtClean="0"/>
              <a:pPr/>
              <a:t>‹#›</a:t>
            </a:fld>
            <a:endParaRPr lang="en-US"/>
          </a:p>
        </p:txBody>
      </p:sp>
    </p:spTree>
    <p:extLst>
      <p:ext uri="{BB962C8B-B14F-4D97-AF65-F5344CB8AC3E}">
        <p14:creationId xmlns="" xmlns:p14="http://schemas.microsoft.com/office/powerpoint/2010/main" val="71134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“Detaching from Sunk</a:t>
            </a:r>
            <a:r>
              <a:rPr lang="en-US" baseline="0" dirty="0" smtClean="0"/>
              <a:t> Costs”</a:t>
            </a:r>
          </a:p>
        </p:txBody>
      </p:sp>
      <p:sp>
        <p:nvSpPr>
          <p:cNvPr id="4" name="Slide Number Placeholder 3"/>
          <p:cNvSpPr>
            <a:spLocks noGrp="1"/>
          </p:cNvSpPr>
          <p:nvPr>
            <p:ph type="sldNum" sz="quarter" idx="10"/>
          </p:nvPr>
        </p:nvSpPr>
        <p:spPr/>
        <p:txBody>
          <a:bodyPr/>
          <a:lstStyle/>
          <a:p>
            <a:fld id="{3FEDCF85-7F30-4471-9F5C-32C237108A0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Intuitively</a:t>
            </a:r>
            <a:r>
              <a:rPr lang="en-US" baseline="0" dirty="0" smtClean="0"/>
              <a:t>, having paid $7 to watch the movie, or having not paid $7, makes the situation feel very different.</a:t>
            </a:r>
            <a:endParaRPr lang="en-US" dirty="0" smtClean="0"/>
          </a:p>
        </p:txBody>
      </p:sp>
      <p:sp>
        <p:nvSpPr>
          <p:cNvPr id="4" name="Slide Number Placeholder 3"/>
          <p:cNvSpPr>
            <a:spLocks noGrp="1"/>
          </p:cNvSpPr>
          <p:nvPr>
            <p:ph type="sldNum" sz="quarter" idx="10"/>
          </p:nvPr>
        </p:nvSpPr>
        <p:spPr/>
        <p:txBody>
          <a:bodyPr/>
          <a:lstStyle/>
          <a:p>
            <a:fld id="{3FEDCF85-7F30-4471-9F5C-32C237108A04}" type="slidenum">
              <a:rPr lang="en-US" smtClean="0"/>
              <a:pPr/>
              <a:t>10</a:t>
            </a:fld>
            <a:endParaRPr 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FEDCF85-7F30-4471-9F5C-32C237108A04}" type="slidenum">
              <a:rPr lang="en-US" smtClean="0"/>
              <a:pPr/>
              <a:t>100</a:t>
            </a:fld>
            <a:endParaRPr 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101</a:t>
            </a:fld>
            <a:endParaRPr 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FEDCF85-7F30-4471-9F5C-32C237108A04}" type="slidenum">
              <a:rPr lang="en-US" smtClean="0"/>
              <a:pPr/>
              <a:t>102</a:t>
            </a:fld>
            <a:endParaRPr 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103</a:t>
            </a:fld>
            <a:endParaRPr 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104</a:t>
            </a:fld>
            <a:endParaRPr 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need to give instructions for going</a:t>
            </a:r>
            <a:r>
              <a:rPr lang="en-US" baseline="0" dirty="0" smtClean="0"/>
              <a:t> over at the side of the room to wait, pairing up, and heading into another room to talk to each other</a:t>
            </a:r>
            <a:endParaRPr lang="en-US" dirty="0"/>
          </a:p>
        </p:txBody>
      </p:sp>
      <p:sp>
        <p:nvSpPr>
          <p:cNvPr id="4" name="Slide Number Placeholder 3"/>
          <p:cNvSpPr>
            <a:spLocks noGrp="1"/>
          </p:cNvSpPr>
          <p:nvPr>
            <p:ph type="sldNum" sz="quarter" idx="10"/>
          </p:nvPr>
        </p:nvSpPr>
        <p:spPr/>
        <p:txBody>
          <a:bodyPr/>
          <a:lstStyle/>
          <a:p>
            <a:fld id="{3FEDCF85-7F30-4471-9F5C-32C237108A04}" type="slidenum">
              <a:rPr lang="en-US" smtClean="0"/>
              <a:pPr/>
              <a:t>105</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But the final outcomes, what actually happen to you, are almost perfectly parallel.  On the left side you see the case where you start with 20,000 dollars in your bank account and pay nothing for the movie.  If</a:t>
            </a:r>
            <a:r>
              <a:rPr lang="en-US" baseline="0" dirty="0" smtClean="0"/>
              <a:t> you watch the movie, you end up with one unit of entertainment and 20,000 dollars in your bank account.  If you switch off the TV and read a book, you end up with five units of entertainment and 20,000 dollars in your bank account.  On the right, we see the situation if you pay $7 for the movie.  If, after paying $7, you watch the movie, you end up with 1 unit of fun and 19,993 dollars in your bank account.  If you switch off the TV and read a book, you end up with 5 units of fun and 19,993 dollars in your bank account.  Intuitively, the situations feel different and people make different decisions.  In terms of final outcomes in reality, the two situations are almost perfectly parallel.</a:t>
            </a:r>
            <a:endParaRPr lang="en-US" dirty="0"/>
          </a:p>
        </p:txBody>
      </p:sp>
      <p:sp>
        <p:nvSpPr>
          <p:cNvPr id="4" name="Slide Number Placeholder 3"/>
          <p:cNvSpPr>
            <a:spLocks noGrp="1"/>
          </p:cNvSpPr>
          <p:nvPr>
            <p:ph type="sldNum" sz="quarter" idx="10"/>
          </p:nvPr>
        </p:nvSpPr>
        <p:spPr/>
        <p:txBody>
          <a:bodyPr/>
          <a:lstStyle/>
          <a:p>
            <a:fld id="{3FEDCF85-7F30-4471-9F5C-32C237108A04}"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FEDCF85-7F30-4471-9F5C-32C237108A04}"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part where you spend $7 on the movie that you can’t get back </a:t>
            </a:r>
            <a:endParaRPr lang="en-US" dirty="0"/>
          </a:p>
        </p:txBody>
      </p:sp>
      <p:sp>
        <p:nvSpPr>
          <p:cNvPr id="4" name="Slide Number Placeholder 3"/>
          <p:cNvSpPr>
            <a:spLocks noGrp="1"/>
          </p:cNvSpPr>
          <p:nvPr>
            <p:ph type="sldNum" sz="quarter" idx="10"/>
          </p:nvPr>
        </p:nvSpPr>
        <p:spPr/>
        <p:txBody>
          <a:bodyPr/>
          <a:lstStyle/>
          <a:p>
            <a:fld id="{3FEDCF85-7F30-4471-9F5C-32C237108A04}"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FEDCF85-7F30-4471-9F5C-32C237108A04}"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money you spent on your stereo</a:t>
            </a:r>
            <a:endParaRPr lang="en-US" dirty="0"/>
          </a:p>
        </p:txBody>
      </p:sp>
      <p:sp>
        <p:nvSpPr>
          <p:cNvPr id="4" name="Slide Number Placeholder 3"/>
          <p:cNvSpPr>
            <a:spLocks noGrp="1"/>
          </p:cNvSpPr>
          <p:nvPr>
            <p:ph type="sldNum" sz="quarter" idx="10"/>
          </p:nvPr>
        </p:nvSpPr>
        <p:spPr/>
        <p:txBody>
          <a:bodyPr/>
          <a:lstStyle/>
          <a:p>
            <a:fld id="{3FEDCF85-7F30-4471-9F5C-32C237108A04}"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work you spent building a</a:t>
            </a:r>
            <a:r>
              <a:rPr lang="en-US" baseline="0" dirty="0" smtClean="0"/>
              <a:t> Lego replica of the ruins of St. Paul’s</a:t>
            </a:r>
            <a:endParaRPr lang="en-US" dirty="0" smtClean="0"/>
          </a:p>
        </p:txBody>
      </p:sp>
      <p:sp>
        <p:nvSpPr>
          <p:cNvPr id="4" name="Slide Number Placeholder 3"/>
          <p:cNvSpPr>
            <a:spLocks noGrp="1"/>
          </p:cNvSpPr>
          <p:nvPr>
            <p:ph type="sldNum" sz="quarter" idx="10"/>
          </p:nvPr>
        </p:nvSpPr>
        <p:spPr/>
        <p:txBody>
          <a:bodyPr/>
          <a:lstStyle/>
          <a:p>
            <a:fld id="{3FEDCF85-7F30-4471-9F5C-32C237108A04}"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goodwill you burned in that argument with your boss</a:t>
            </a:r>
            <a:endParaRPr lang="en-US" dirty="0"/>
          </a:p>
        </p:txBody>
      </p:sp>
      <p:sp>
        <p:nvSpPr>
          <p:cNvPr id="4" name="Slide Number Placeholder 3"/>
          <p:cNvSpPr>
            <a:spLocks noGrp="1"/>
          </p:cNvSpPr>
          <p:nvPr>
            <p:ph type="sldNum" sz="quarter" idx="10"/>
          </p:nvPr>
        </p:nvSpPr>
        <p:spPr/>
        <p:txBody>
          <a:bodyPr/>
          <a:lstStyle/>
          <a:p>
            <a:fld id="{3FEDCF85-7F30-4471-9F5C-32C237108A04}"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pain of sticking to that failed diet for six weeks</a:t>
            </a:r>
            <a:endParaRPr lang="en-US" dirty="0"/>
          </a:p>
        </p:txBody>
      </p:sp>
      <p:sp>
        <p:nvSpPr>
          <p:cNvPr id="4" name="Slide Number Placeholder 3"/>
          <p:cNvSpPr>
            <a:spLocks noGrp="1"/>
          </p:cNvSpPr>
          <p:nvPr>
            <p:ph type="sldNum" sz="quarter" idx="10"/>
          </p:nvPr>
        </p:nvSpPr>
        <p:spPr/>
        <p:txBody>
          <a:bodyPr/>
          <a:lstStyle/>
          <a:p>
            <a:fld id="{3FEDCF85-7F30-4471-9F5C-32C237108A04}"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years of your life that you spent training for your present career</a:t>
            </a:r>
            <a:endParaRPr lang="en-US" dirty="0"/>
          </a:p>
        </p:txBody>
      </p:sp>
      <p:sp>
        <p:nvSpPr>
          <p:cNvPr id="4" name="Slide Number Placeholder 3"/>
          <p:cNvSpPr>
            <a:spLocks noGrp="1"/>
          </p:cNvSpPr>
          <p:nvPr>
            <p:ph type="sldNum" sz="quarter" idx="10"/>
          </p:nvPr>
        </p:nvSpPr>
        <p:spPr/>
        <p:txBody>
          <a:bodyPr/>
          <a:lstStyle/>
          <a:p>
            <a:fld id="{3FEDCF85-7F30-4471-9F5C-32C237108A04}"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FEDCF85-7F30-4471-9F5C-32C237108A04}"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FEDCF85-7F30-4471-9F5C-32C237108A04}"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FEDCF85-7F30-4471-9F5C-32C237108A04}"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FEDCF85-7F30-4471-9F5C-32C237108A04}"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FEDCF85-7F30-4471-9F5C-32C237108A04}"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FEDCF85-7F30-4471-9F5C-32C237108A04}"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Suppose you’re staying in a hotel and you paid $6.95 to watch a movie</a:t>
            </a:r>
            <a:r>
              <a:rPr lang="en-US" baseline="0" dirty="0" smtClean="0"/>
              <a:t> on paid TV.  After 5 minutes you’re bored and the movie seems pretty bad.  Would you continue watching the movie, or not?</a:t>
            </a:r>
          </a:p>
          <a:p>
            <a:endParaRPr lang="en-US" baseline="0" dirty="0" smtClean="0"/>
          </a:p>
          <a:p>
            <a:r>
              <a:rPr lang="en-US" baseline="0" dirty="0" smtClean="0"/>
              <a:t>In a study by </a:t>
            </a:r>
            <a:r>
              <a:rPr lang="en-US" baseline="0" dirty="0" err="1" smtClean="0"/>
              <a:t>Stanovich</a:t>
            </a:r>
            <a:r>
              <a:rPr lang="en-US" baseline="0" dirty="0" smtClean="0"/>
              <a:t> and West, 62% of participants said they would continue to watch, whereas</a:t>
            </a:r>
          </a:p>
          <a:p>
            <a:endParaRPr lang="en-US" baseline="0" dirty="0" smtClean="0"/>
          </a:p>
          <a:p>
            <a:r>
              <a:rPr lang="en-US" baseline="0" dirty="0" smtClean="0"/>
              <a:t>only 7% said they would continue to watch in a scenario where the movie just happened to be on TV and they hadn’t paid.  Why the discrepancy?  Why would having paid money make a difference?</a:t>
            </a:r>
          </a:p>
        </p:txBody>
      </p:sp>
      <p:sp>
        <p:nvSpPr>
          <p:cNvPr id="4" name="Slide Number Placeholder 3"/>
          <p:cNvSpPr>
            <a:spLocks noGrp="1"/>
          </p:cNvSpPr>
          <p:nvPr>
            <p:ph type="sldNum" sz="quarter" idx="10"/>
          </p:nvPr>
        </p:nvSpPr>
        <p:spPr/>
        <p:txBody>
          <a:bodyPr/>
          <a:lstStyle/>
          <a:p>
            <a:fld id="{3FEDCF85-7F30-4471-9F5C-32C237108A04}"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FEDCF85-7F30-4471-9F5C-32C237108A04}" type="slidenum">
              <a:rPr lang="en-US" smtClean="0"/>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FEDCF85-7F30-4471-9F5C-32C237108A04}" type="slidenum">
              <a:rPr lang="en-US" smtClean="0"/>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FEDCF85-7F30-4471-9F5C-32C237108A04}" type="slidenum">
              <a:rPr lang="en-US" smtClean="0"/>
              <a:pPr/>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FEDCF85-7F30-4471-9F5C-32C237108A04}" type="slidenum">
              <a:rPr lang="en-US" smtClean="0"/>
              <a:pPr/>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Take 45 seconds to describe as best you can what’s wrong with this picture – pretend you’ve got a friend who wants to keep watching the movie and doesn’t understand what’s wrong with that.  How would you explain the problem to them?  45 seconds, use your scratch paper, go!</a:t>
            </a:r>
          </a:p>
        </p:txBody>
      </p:sp>
      <p:sp>
        <p:nvSpPr>
          <p:cNvPr id="4" name="Slide Number Placeholder 3"/>
          <p:cNvSpPr>
            <a:spLocks noGrp="1"/>
          </p:cNvSpPr>
          <p:nvPr>
            <p:ph type="sldNum" sz="quarter" idx="10"/>
          </p:nvPr>
        </p:nvSpPr>
        <p:spPr/>
        <p:txBody>
          <a:bodyPr/>
          <a:lstStyle/>
          <a:p>
            <a:fld id="{3FEDCF85-7F30-4471-9F5C-32C237108A04}" type="slidenum">
              <a:rPr lang="en-US" smtClean="0"/>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43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44</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45</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46</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47</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48</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49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50</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51</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52</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53</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54</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55</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56</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57</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58</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59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6</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60</a:t>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61</a:t>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(also emphasize that this reasoning</a:t>
            </a:r>
            <a:r>
              <a:rPr lang="en-US" baseline="0" dirty="0" smtClean="0"/>
              <a:t> doesn’t take into account optimistic fallacies – it has to be $7000 actual, not $7000 optimistic)</a:t>
            </a:r>
            <a:endParaRPr lang="en-US" dirty="0"/>
          </a:p>
        </p:txBody>
      </p:sp>
      <p:sp>
        <p:nvSpPr>
          <p:cNvPr id="4" name="Slide Number Placeholder 3"/>
          <p:cNvSpPr>
            <a:spLocks noGrp="1"/>
          </p:cNvSpPr>
          <p:nvPr>
            <p:ph type="sldNum" sz="quarter" idx="10"/>
          </p:nvPr>
        </p:nvSpPr>
        <p:spPr/>
        <p:txBody>
          <a:bodyPr/>
          <a:lstStyle/>
          <a:p>
            <a:fld id="{3FEDCF85-7F30-4471-9F5C-32C237108A04}" type="slidenum">
              <a:rPr lang="en-US" smtClean="0"/>
              <a:pPr/>
              <a:t>62</a:t>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63</a:t>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FEDCF85-7F30-4471-9F5C-32C237108A04}" type="slidenum">
              <a:rPr lang="en-US" smtClean="0"/>
              <a:pPr/>
              <a:t>64</a:t>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65</a:t>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FEDCF85-7F30-4471-9F5C-32C237108A04}" type="slidenum">
              <a:rPr lang="en-US" smtClean="0"/>
              <a:pPr/>
              <a:t>66</a:t>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67</a:t>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68</a:t>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69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Why would anyone commit this error?</a:t>
            </a:r>
            <a:endParaRPr lang="en-US" dirty="0"/>
          </a:p>
        </p:txBody>
      </p:sp>
      <p:sp>
        <p:nvSpPr>
          <p:cNvPr id="4" name="Slide Number Placeholder 3"/>
          <p:cNvSpPr>
            <a:spLocks noGrp="1"/>
          </p:cNvSpPr>
          <p:nvPr>
            <p:ph type="sldNum" sz="quarter" idx="10"/>
          </p:nvPr>
        </p:nvSpPr>
        <p:spPr/>
        <p:txBody>
          <a:bodyPr/>
          <a:lstStyle/>
          <a:p>
            <a:fld id="{3FEDCF85-7F30-4471-9F5C-32C237108A04}" type="slidenum">
              <a:rPr lang="en-US" smtClean="0"/>
              <a:pPr/>
              <a:t>7</a:t>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70</a:t>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71</a:t>
            </a:fld>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72</a:t>
            </a:fld>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73</a:t>
            </a:fld>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74</a:t>
            </a:fld>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75</a:t>
            </a:fld>
            <a:endParaRPr 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76</a:t>
            </a:fld>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77</a:t>
            </a:fld>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FEDCF85-7F30-4471-9F5C-32C237108A04}" type="slidenum">
              <a:rPr lang="en-US" smtClean="0"/>
              <a:pPr/>
              <a:t>78</a:t>
            </a:fld>
            <a:endParaRPr 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FEDCF85-7F30-4471-9F5C-32C237108A04}" type="slidenum">
              <a:rPr lang="en-US" smtClean="0"/>
              <a:pPr/>
              <a:t>79</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 you haven’t paid, the reason why you’d want to stop watching</a:t>
            </a:r>
            <a:r>
              <a:rPr lang="en-US" baseline="0" dirty="0" smtClean="0"/>
              <a:t> the movie is pretty clear.  Your brain probably models it something like this:  You turn on the TV.  There’s a lousy movie on.  Then you consider turning off the TV.  If you keep the TV on, you get to watch a mediocre movie and you get 1 unit of enjoyment.  If you turn the TV off, you can read a much better book and score 5 units of enjoyment.</a:t>
            </a:r>
            <a:endParaRPr lang="en-US" dirty="0"/>
          </a:p>
        </p:txBody>
      </p:sp>
      <p:sp>
        <p:nvSpPr>
          <p:cNvPr id="4" name="Slide Number Placeholder 3"/>
          <p:cNvSpPr>
            <a:spLocks noGrp="1"/>
          </p:cNvSpPr>
          <p:nvPr>
            <p:ph type="sldNum" sz="quarter" idx="10"/>
          </p:nvPr>
        </p:nvSpPr>
        <p:spPr/>
        <p:txBody>
          <a:bodyPr/>
          <a:lstStyle/>
          <a:p>
            <a:fld id="{3FEDCF85-7F30-4471-9F5C-32C237108A04}" type="slidenum">
              <a:rPr lang="en-US" smtClean="0"/>
              <a:pPr/>
              <a:t>8</a:t>
            </a:fld>
            <a:endParaRPr lang="en-US"/>
          </a:p>
        </p:txBody>
      </p:sp>
    </p:spTree>
    <p:extLst>
      <p:ext uri="{BB962C8B-B14F-4D97-AF65-F5344CB8AC3E}">
        <p14:creationId xmlns="" xmlns:p14="http://schemas.microsoft.com/office/powerpoint/2010/main" val="347002831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FEDCF85-7F30-4471-9F5C-32C237108A04}" type="slidenum">
              <a:rPr lang="en-US" smtClean="0"/>
              <a:pPr/>
              <a:t>80</a:t>
            </a:fld>
            <a:endParaRPr 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81</a:t>
            </a:fld>
            <a:endParaRPr 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FEDCF85-7F30-4471-9F5C-32C237108A04}" type="slidenum">
              <a:rPr lang="en-US" smtClean="0"/>
              <a:pPr/>
              <a:t>82</a:t>
            </a:fld>
            <a:endParaRPr 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83</a:t>
            </a:fld>
            <a:endParaRPr 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84</a:t>
            </a:fld>
            <a:endParaRPr 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85</a:t>
            </a:fld>
            <a:endParaRPr 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86</a:t>
            </a:fld>
            <a:endParaRPr 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FEDCF85-7F30-4471-9F5C-32C237108A04}" type="slidenum">
              <a:rPr lang="en-US" smtClean="0"/>
              <a:pPr/>
              <a:t>87</a:t>
            </a:fld>
            <a:endParaRPr 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FEDCF85-7F30-4471-9F5C-32C237108A04}" type="slidenum">
              <a:rPr lang="en-US" smtClean="0"/>
              <a:pPr/>
              <a:t>88</a:t>
            </a:fld>
            <a:endParaRPr 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89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If</a:t>
            </a:r>
            <a:r>
              <a:rPr lang="en-US" baseline="0" dirty="0" smtClean="0"/>
              <a:t> you did pay $7, your brain seems to reason something like this.  First, you invest $7 in the movie, which doesn’t feel like losing anything, because it creates a $7 investment.  But then when you realize the movie is mediocre, you have a choice between watching the TV and scoring 1 unit of entertainment, or turning off the TV and losing a 7-dollar investment, which is worse than the pleasure of reading a good book.</a:t>
            </a:r>
            <a:endParaRPr lang="en-US" dirty="0"/>
          </a:p>
        </p:txBody>
      </p:sp>
      <p:sp>
        <p:nvSpPr>
          <p:cNvPr id="4" name="Slide Number Placeholder 3"/>
          <p:cNvSpPr>
            <a:spLocks noGrp="1"/>
          </p:cNvSpPr>
          <p:nvPr>
            <p:ph type="sldNum" sz="quarter" idx="10"/>
          </p:nvPr>
        </p:nvSpPr>
        <p:spPr/>
        <p:txBody>
          <a:bodyPr/>
          <a:lstStyle/>
          <a:p>
            <a:fld id="{3FEDCF85-7F30-4471-9F5C-32C237108A04}" type="slidenum">
              <a:rPr lang="en-US" smtClean="0"/>
              <a:pPr/>
              <a:t>9</a:t>
            </a:fld>
            <a:endParaRPr 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90</a:t>
            </a:fld>
            <a:endParaRPr 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91</a:t>
            </a:fld>
            <a:endParaRPr 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92</a:t>
            </a:fld>
            <a:endParaRPr 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93</a:t>
            </a:fld>
            <a:endParaRPr 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94</a:t>
            </a:fld>
            <a:endParaRPr 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95</a:t>
            </a:fld>
            <a:endParaRPr 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96</a:t>
            </a:fld>
            <a:endParaRPr 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97</a:t>
            </a:fld>
            <a:endParaRPr 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EDCF85-7F30-4471-9F5C-32C237108A04}" type="slidenum">
              <a:rPr lang="en-US" smtClean="0"/>
              <a:pPr/>
              <a:t>98</a:t>
            </a:fld>
            <a:endParaRPr 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FEDCF85-7F30-4471-9F5C-32C237108A04}" type="slidenum">
              <a:rPr lang="en-US" smtClean="0"/>
              <a:pPr/>
              <a:t>99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5" name="Rounded Rectangle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ounded Rectangle 9"/>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en-US" smtClean="0"/>
              <a:t>Click to edit Master title style</a:t>
            </a:r>
            <a:endParaRPr kumimoji="0" lang="en-US"/>
          </a:p>
        </p:txBody>
      </p:sp>
      <p:sp>
        <p:nvSpPr>
          <p:cNvPr id="20" name="Subtitle 19"/>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19" name="Date Placeholder 18"/>
          <p:cNvSpPr>
            <a:spLocks noGrp="1"/>
          </p:cNvSpPr>
          <p:nvPr>
            <p:ph type="dt" sz="half" idx="10"/>
          </p:nvPr>
        </p:nvSpPr>
        <p:spPr/>
        <p:txBody>
          <a:bodyPr/>
          <a:lstStyle>
            <a:extLst/>
          </a:lstStyle>
          <a:p>
            <a:fld id="{C008BEB3-6F1D-48A5-AF52-2069FE1E3A0F}" type="datetimeFigureOut">
              <a:rPr lang="en-US" smtClean="0"/>
              <a:pPr/>
              <a:t>1/17/2012</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11" name="Slide Number Placeholder 10"/>
          <p:cNvSpPr>
            <a:spLocks noGrp="1"/>
          </p:cNvSpPr>
          <p:nvPr>
            <p:ph type="sldNum" sz="quarter" idx="12"/>
          </p:nvPr>
        </p:nvSpPr>
        <p:spPr/>
        <p:txBody>
          <a:bodyPr/>
          <a:lstStyle>
            <a:extLst/>
          </a:lstStyle>
          <a:p>
            <a:fld id="{0CBF4BE6-8826-43DC-8B8F-5C7258D1F31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02920" y="530352"/>
            <a:ext cx="8183880" cy="4187952"/>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C008BEB3-6F1D-48A5-AF52-2069FE1E3A0F}" type="datetimeFigureOut">
              <a:rPr lang="en-US" smtClean="0"/>
              <a:pPr/>
              <a:t>1/17/2012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0CBF4BE6-8826-43DC-8B8F-5C7258D1F31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33404"/>
            <a:ext cx="1981200" cy="5257799"/>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33400" y="533402"/>
            <a:ext cx="5943600" cy="525780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C008BEB3-6F1D-48A5-AF52-2069FE1E3A0F}" type="datetimeFigureOut">
              <a:rPr lang="en-US" smtClean="0"/>
              <a:pPr/>
              <a:t>1/17/2012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0CBF4BE6-8826-43DC-8B8F-5C7258D1F31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a:xfrm>
            <a:off x="502920" y="530352"/>
            <a:ext cx="8183880" cy="4187952"/>
          </a:xfrm>
        </p:spPr>
        <p:txBody>
          <a:bodyPr/>
          <a:lstStyle>
            <a:extLst/>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4" name="Date Placeholder 3"/>
          <p:cNvSpPr>
            <a:spLocks noGrp="1"/>
          </p:cNvSpPr>
          <p:nvPr>
            <p:ph type="dt" sz="half" idx="10"/>
          </p:nvPr>
        </p:nvSpPr>
        <p:spPr/>
        <p:txBody>
          <a:bodyPr/>
          <a:lstStyle>
            <a:extLst/>
          </a:lstStyle>
          <a:p>
            <a:fld id="{C008BEB3-6F1D-48A5-AF52-2069FE1E3A0F}" type="datetimeFigureOut">
              <a:rPr lang="en-US" smtClean="0"/>
              <a:pPr/>
              <a:t>1/17/2012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0CBF4BE6-8826-43DC-8B8F-5C7258D1F31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ounded Rectangle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C008BEB3-6F1D-48A5-AF52-2069FE1E3A0F}" type="datetimeFigureOut">
              <a:rPr lang="en-US" smtClean="0"/>
              <a:pPr/>
              <a:t>1/17/2012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0CBF4BE6-8826-43DC-8B8F-5C7258D1F31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C008BEB3-6F1D-48A5-AF52-2069FE1E3A0F}" type="datetimeFigureOut">
              <a:rPr lang="en-US" smtClean="0"/>
              <a:pPr/>
              <a:t>1/17/2012</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0CBF4BE6-8826-43DC-8B8F-5C7258D1F31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nchor="b"/>
          <a:lstStyle>
            <a:lvl1pPr>
              <a:defRPr b="1"/>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dirty="0" smtClean="0"/>
              <a:t>Click to edit Master text styles</a:t>
            </a:r>
          </a:p>
        </p:txBody>
      </p:sp>
      <p:sp>
        <p:nvSpPr>
          <p:cNvPr id="4" name="Text Placeholder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6" name="Content Placeholder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C008BEB3-6F1D-48A5-AF52-2069FE1E3A0F}" type="datetimeFigureOut">
              <a:rPr lang="en-US" smtClean="0"/>
              <a:pPr/>
              <a:t>1/17/2012</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0CBF4BE6-8826-43DC-8B8F-5C7258D1F31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C008BEB3-6F1D-48A5-AF52-2069FE1E3A0F}" type="datetimeFigureOut">
              <a:rPr lang="en-US" smtClean="0"/>
              <a:pPr/>
              <a:t>1/17/2012</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0CBF4BE6-8826-43DC-8B8F-5C7258D1F31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ounded Rectangle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C008BEB3-6F1D-48A5-AF52-2069FE1E3A0F}" type="datetimeFigureOut">
              <a:rPr lang="en-US" smtClean="0"/>
              <a:pPr/>
              <a:t>1/17/2012</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0CBF4BE6-8826-43DC-8B8F-5C7258D1F31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5" name="Date Placeholder 4"/>
          <p:cNvSpPr>
            <a:spLocks noGrp="1"/>
          </p:cNvSpPr>
          <p:nvPr>
            <p:ph type="dt" sz="half" idx="10"/>
          </p:nvPr>
        </p:nvSpPr>
        <p:spPr/>
        <p:txBody>
          <a:bodyPr/>
          <a:lstStyle>
            <a:extLst/>
          </a:lstStyle>
          <a:p>
            <a:fld id="{C008BEB3-6F1D-48A5-AF52-2069FE1E3A0F}" type="datetimeFigureOut">
              <a:rPr lang="en-US" smtClean="0"/>
              <a:pPr/>
              <a:t>1/17/2012</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0CBF4BE6-8826-43DC-8B8F-5C7258D1F31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ound Single Corner Rectangle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en-US" smtClean="0"/>
              <a:t>Click to edit Master title style</a:t>
            </a:r>
            <a:endParaRPr kumimoji="0" lang="en-US"/>
          </a:p>
        </p:txBody>
      </p:sp>
      <p:sp>
        <p:nvSpPr>
          <p:cNvPr id="4" name="Text Placeholder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C008BEB3-6F1D-48A5-AF52-2069FE1E3A0F}" type="datetimeFigureOut">
              <a:rPr lang="en-US" smtClean="0"/>
              <a:pPr/>
              <a:t>1/17/2012</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0CBF4BE6-8826-43DC-8B8F-5C7258D1F31B}" type="slidenum">
              <a:rPr lang="en-US" smtClean="0"/>
              <a:pPr/>
              <a:t>‹#›</a:t>
            </a:fld>
            <a:endParaRPr lang="en-US"/>
          </a:p>
        </p:txBody>
      </p:sp>
      <p:sp>
        <p:nvSpPr>
          <p:cNvPr id="3" name="Picture Placeholder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en-US" smtClean="0"/>
              <a:t>Click icon to add picture</a:t>
            </a:r>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ounded Rectangle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ounded Rectangle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3" name="Title Placeholder 12"/>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en-US" smtClean="0"/>
              <a:t>Click to edit Master title style</a:t>
            </a:r>
            <a:endParaRPr kumimoji="0" lang="en-US"/>
          </a:p>
        </p:txBody>
      </p:sp>
      <p:sp>
        <p:nvSpPr>
          <p:cNvPr id="4" name="Text Placeholder 3"/>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5" name="Date Placeholder 24"/>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C008BEB3-6F1D-48A5-AF52-2069FE1E3A0F}" type="datetimeFigureOut">
              <a:rPr lang="en-US" smtClean="0"/>
              <a:pPr/>
              <a:t>1/17/2012</a:t>
            </a:fld>
            <a:endParaRPr lang="en-US"/>
          </a:p>
        </p:txBody>
      </p:sp>
      <p:sp>
        <p:nvSpPr>
          <p:cNvPr id="18" name="Footer Placeholder 17"/>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en-US"/>
          </a:p>
        </p:txBody>
      </p:sp>
      <p:sp>
        <p:nvSpPr>
          <p:cNvPr id="5" name="Slide Number Placeholder 4"/>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0CBF4BE6-8826-43DC-8B8F-5C7258D1F31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100.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image" Target="../media/image28.png"/><Relationship Id="rId7" Type="http://schemas.openxmlformats.org/officeDocument/2006/relationships/image" Target="../media/image30.png"/><Relationship Id="rId2" Type="http://schemas.openxmlformats.org/officeDocument/2006/relationships/notesSlide" Target="../notesSlides/notesSlide100.xml"/><Relationship Id="rId1" Type="http://schemas.openxmlformats.org/officeDocument/2006/relationships/slideLayout" Target="../slideLayouts/slideLayout7.xml"/><Relationship Id="rId6" Type="http://schemas.openxmlformats.org/officeDocument/2006/relationships/image" Target="../media/image33.png"/><Relationship Id="rId11" Type="http://schemas.openxmlformats.org/officeDocument/2006/relationships/image" Target="../media/image86.png"/><Relationship Id="rId5" Type="http://schemas.openxmlformats.org/officeDocument/2006/relationships/image" Target="../media/image94.png"/><Relationship Id="rId10" Type="http://schemas.openxmlformats.org/officeDocument/2006/relationships/image" Target="../media/image76.png"/><Relationship Id="rId4" Type="http://schemas.openxmlformats.org/officeDocument/2006/relationships/image" Target="../media/image36.png"/><Relationship Id="rId9" Type="http://schemas.openxmlformats.org/officeDocument/2006/relationships/image" Target="../media/image44.jpeg"/></Relationships>
</file>

<file path=ppt/slides/_rels/slide10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01.xml"/><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02.xml"/><Relationship Id="rId1" Type="http://schemas.openxmlformats.org/officeDocument/2006/relationships/slideLayout" Target="../slideLayouts/slideLayout7.xml"/><Relationship Id="rId5" Type="http://schemas.openxmlformats.org/officeDocument/2006/relationships/image" Target="../media/image97.png"/><Relationship Id="rId4" Type="http://schemas.openxmlformats.org/officeDocument/2006/relationships/image" Target="../media/image96.png"/></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104.xml"/><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image" Target="../media/image34.png"/><Relationship Id="rId7" Type="http://schemas.openxmlformats.org/officeDocument/2006/relationships/image" Target="../media/image69.png"/><Relationship Id="rId2" Type="http://schemas.openxmlformats.org/officeDocument/2006/relationships/notesSlide" Target="../notesSlides/notesSlide105.xml"/><Relationship Id="rId1" Type="http://schemas.openxmlformats.org/officeDocument/2006/relationships/slideLayout" Target="../slideLayouts/slideLayout7.xml"/><Relationship Id="rId6" Type="http://schemas.openxmlformats.org/officeDocument/2006/relationships/image" Target="../media/image30.png"/><Relationship Id="rId11" Type="http://schemas.openxmlformats.org/officeDocument/2006/relationships/image" Target="../media/image94.png"/><Relationship Id="rId5" Type="http://schemas.openxmlformats.org/officeDocument/2006/relationships/image" Target="../media/image33.png"/><Relationship Id="rId10" Type="http://schemas.openxmlformats.org/officeDocument/2006/relationships/image" Target="../media/image86.png"/><Relationship Id="rId4" Type="http://schemas.openxmlformats.org/officeDocument/2006/relationships/image" Target="../media/image36.png"/><Relationship Id="rId9" Type="http://schemas.openxmlformats.org/officeDocument/2006/relationships/image" Target="../media/image76.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png"/><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2.pn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29.png"/><Relationship Id="rId4" Type="http://schemas.openxmlformats.org/officeDocument/2006/relationships/image" Target="../media/image28.png"/></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2.pn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29.png"/><Relationship Id="rId4" Type="http://schemas.openxmlformats.org/officeDocument/2006/relationships/image" Target="../media/image28.png"/></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9.png"/><Relationship Id="rId4" Type="http://schemas.openxmlformats.org/officeDocument/2006/relationships/image" Target="../media/image34.png"/></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30.pn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9.png"/><Relationship Id="rId4" Type="http://schemas.openxmlformats.org/officeDocument/2006/relationships/image" Target="../media/image34.png"/></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0.pn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35.png"/><Relationship Id="rId4" Type="http://schemas.openxmlformats.org/officeDocument/2006/relationships/image" Target="../media/image28.pn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0.pn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36.png"/><Relationship Id="rId4" Type="http://schemas.openxmlformats.org/officeDocument/2006/relationships/image" Target="../media/image28.png"/></Relationships>
</file>

<file path=ppt/slides/_rels/slide31.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2.pn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29.png"/><Relationship Id="rId4" Type="http://schemas.openxmlformats.org/officeDocument/2006/relationships/image" Target="../media/image28.png"/></Relationships>
</file>

<file path=ppt/slides/_rels/slide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37.png"/></Relationships>
</file>

<file path=ppt/slides/_rels/slide3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7.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38.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32.png"/><Relationship Id="rId2" Type="http://schemas.openxmlformats.org/officeDocument/2006/relationships/notesSlide" Target="../notesSlides/notesSlide38.xml"/><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39.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image" Target="../media/image27.png"/><Relationship Id="rId7" Type="http://schemas.openxmlformats.org/officeDocument/2006/relationships/image" Target="../media/image30.png"/><Relationship Id="rId2" Type="http://schemas.openxmlformats.org/officeDocument/2006/relationships/notesSlide" Target="../notesSlides/notesSlide39.xml"/><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29.png"/><Relationship Id="rId4" Type="http://schemas.openxmlformats.org/officeDocument/2006/relationships/image" Target="../media/image34.pn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0.xml"/><Relationship Id="rId1" Type="http://schemas.openxmlformats.org/officeDocument/2006/relationships/slideLayout" Target="../slideLayouts/slideLayout7.xml"/><Relationship Id="rId4" Type="http://schemas.openxmlformats.org/officeDocument/2006/relationships/image" Target="../media/image46.png"/></Relationships>
</file>

<file path=ppt/slides/_rels/slide4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1.xml"/><Relationship Id="rId1" Type="http://schemas.openxmlformats.org/officeDocument/2006/relationships/slideLayout" Target="../slideLayouts/slideLayout7.xml"/><Relationship Id="rId4" Type="http://schemas.openxmlformats.org/officeDocument/2006/relationships/image" Target="../media/image47.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9.xml"/><Relationship Id="rId1" Type="http://schemas.openxmlformats.org/officeDocument/2006/relationships/slideLayout" Target="../slideLayouts/slideLayout7.xml"/><Relationship Id="rId4" Type="http://schemas.openxmlformats.org/officeDocument/2006/relationships/image" Target="../media/image46.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60.xml"/><Relationship Id="rId1" Type="http://schemas.openxmlformats.org/officeDocument/2006/relationships/slideLayout" Target="../slideLayouts/slideLayout7.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6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62.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image" Target="../media/image27.png"/><Relationship Id="rId7" Type="http://schemas.openxmlformats.org/officeDocument/2006/relationships/image" Target="../media/image30.png"/><Relationship Id="rId2" Type="http://schemas.openxmlformats.org/officeDocument/2006/relationships/notesSlide" Target="../notesSlides/notesSlide64.xml"/><Relationship Id="rId1" Type="http://schemas.openxmlformats.org/officeDocument/2006/relationships/slideLayout" Target="../slideLayouts/slideLayout7.xml"/><Relationship Id="rId6" Type="http://schemas.openxmlformats.org/officeDocument/2006/relationships/image" Target="../media/image66.png"/><Relationship Id="rId5" Type="http://schemas.openxmlformats.org/officeDocument/2006/relationships/image" Target="../media/image29.png"/><Relationship Id="rId4" Type="http://schemas.openxmlformats.org/officeDocument/2006/relationships/image" Target="../media/image34.png"/></Relationships>
</file>

<file path=ppt/slides/_rels/slide65.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65.xml"/><Relationship Id="rId1" Type="http://schemas.openxmlformats.org/officeDocument/2006/relationships/slideLayout" Target="../slideLayouts/slideLayout7.xml"/><Relationship Id="rId4" Type="http://schemas.openxmlformats.org/officeDocument/2006/relationships/image" Target="../media/image68.png"/></Relationships>
</file>

<file path=ppt/slides/_rels/slide66.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image" Target="../media/image27.png"/><Relationship Id="rId7" Type="http://schemas.openxmlformats.org/officeDocument/2006/relationships/image" Target="../media/image30.png"/><Relationship Id="rId2" Type="http://schemas.openxmlformats.org/officeDocument/2006/relationships/notesSlide" Target="../notesSlides/notesSlide66.xml"/><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29.png"/><Relationship Id="rId4" Type="http://schemas.openxmlformats.org/officeDocument/2006/relationships/image" Target="../media/image34.png"/><Relationship Id="rId9" Type="http://schemas.openxmlformats.org/officeDocument/2006/relationships/image" Target="../media/image44.jpeg"/></Relationships>
</file>

<file path=ppt/slides/_rels/slide6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7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image" Target="../media/image27.png"/><Relationship Id="rId7" Type="http://schemas.openxmlformats.org/officeDocument/2006/relationships/image" Target="../media/image30.png"/><Relationship Id="rId2" Type="http://schemas.openxmlformats.org/officeDocument/2006/relationships/notesSlide" Target="../notesSlides/notesSlide78.xml"/><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29.png"/><Relationship Id="rId10" Type="http://schemas.openxmlformats.org/officeDocument/2006/relationships/image" Target="../media/image75.png"/><Relationship Id="rId4" Type="http://schemas.openxmlformats.org/officeDocument/2006/relationships/image" Target="../media/image34.png"/><Relationship Id="rId9" Type="http://schemas.openxmlformats.org/officeDocument/2006/relationships/image" Target="../media/image44.jpeg"/></Relationships>
</file>

<file path=ppt/slides/_rels/slide79.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image" Target="../media/image27.png"/><Relationship Id="rId7" Type="http://schemas.openxmlformats.org/officeDocument/2006/relationships/image" Target="../media/image30.png"/><Relationship Id="rId2" Type="http://schemas.openxmlformats.org/officeDocument/2006/relationships/notesSlide" Target="../notesSlides/notesSlide79.xml"/><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29.png"/><Relationship Id="rId10" Type="http://schemas.openxmlformats.org/officeDocument/2006/relationships/image" Target="../media/image76.png"/><Relationship Id="rId4" Type="http://schemas.openxmlformats.org/officeDocument/2006/relationships/image" Target="../media/image34.png"/><Relationship Id="rId9" Type="http://schemas.openxmlformats.org/officeDocument/2006/relationships/image" Target="../media/image44.jpe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80.xml"/><Relationship Id="rId1" Type="http://schemas.openxmlformats.org/officeDocument/2006/relationships/slideLayout" Target="../slideLayouts/slideLayout7.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8.png"/></Relationships>
</file>

<file path=ppt/slides/_rels/slide81.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82.xml"/><Relationship Id="rId1" Type="http://schemas.openxmlformats.org/officeDocument/2006/relationships/slideLayout" Target="../slideLayouts/slideLayout7.xml"/><Relationship Id="rId6" Type="http://schemas.openxmlformats.org/officeDocument/2006/relationships/image" Target="../media/image83.png"/><Relationship Id="rId5" Type="http://schemas.openxmlformats.org/officeDocument/2006/relationships/image" Target="../media/image78.png"/><Relationship Id="rId4" Type="http://schemas.openxmlformats.org/officeDocument/2006/relationships/image" Target="../media/image79.png"/></Relationships>
</file>

<file path=ppt/slides/_rels/slide83.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83.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84.xml"/><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image" Target="../media/image27.png"/><Relationship Id="rId7" Type="http://schemas.openxmlformats.org/officeDocument/2006/relationships/image" Target="../media/image69.png"/><Relationship Id="rId2" Type="http://schemas.openxmlformats.org/officeDocument/2006/relationships/notesSlide" Target="../notesSlides/notesSlide87.xml"/><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29.png"/><Relationship Id="rId10" Type="http://schemas.openxmlformats.org/officeDocument/2006/relationships/image" Target="../media/image85.png"/><Relationship Id="rId4" Type="http://schemas.openxmlformats.org/officeDocument/2006/relationships/image" Target="../media/image34.png"/><Relationship Id="rId9" Type="http://schemas.openxmlformats.org/officeDocument/2006/relationships/image" Target="../media/image76.png"/></Relationships>
</file>

<file path=ppt/slides/_rels/slide88.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image" Target="../media/image33.png"/><Relationship Id="rId7" Type="http://schemas.openxmlformats.org/officeDocument/2006/relationships/image" Target="../media/image30.png"/><Relationship Id="rId2" Type="http://schemas.openxmlformats.org/officeDocument/2006/relationships/notesSlide" Target="../notesSlides/notesSlide88.xml"/><Relationship Id="rId1" Type="http://schemas.openxmlformats.org/officeDocument/2006/relationships/slideLayout" Target="../slideLayouts/slideLayout7.xml"/><Relationship Id="rId6" Type="http://schemas.openxmlformats.org/officeDocument/2006/relationships/image" Target="../media/image27.png"/><Relationship Id="rId11" Type="http://schemas.openxmlformats.org/officeDocument/2006/relationships/image" Target="../media/image86.png"/><Relationship Id="rId5" Type="http://schemas.openxmlformats.org/officeDocument/2006/relationships/image" Target="../media/image29.png"/><Relationship Id="rId10" Type="http://schemas.openxmlformats.org/officeDocument/2006/relationships/image" Target="../media/image76.png"/><Relationship Id="rId4" Type="http://schemas.openxmlformats.org/officeDocument/2006/relationships/image" Target="../media/image34.png"/><Relationship Id="rId9" Type="http://schemas.openxmlformats.org/officeDocument/2006/relationships/image" Target="../media/image44.jpeg"/></Relationships>
</file>

<file path=ppt/slides/_rels/slide89.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89.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90.xml"/><Relationship Id="rId1" Type="http://schemas.openxmlformats.org/officeDocument/2006/relationships/slideLayout" Target="../slideLayouts/slideLayout7.xml"/><Relationship Id="rId4" Type="http://schemas.openxmlformats.org/officeDocument/2006/relationships/image" Target="../media/image87.jpeg"/></Relationships>
</file>

<file path=ppt/slides/_rels/slide91.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91.xml"/><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92.xml"/><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93.xml"/><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94.xml"/><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95.xml"/><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96.xml"/><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image" Target="../media/image34.png"/><Relationship Id="rId7" Type="http://schemas.openxmlformats.org/officeDocument/2006/relationships/image" Target="../media/image69.png"/><Relationship Id="rId2" Type="http://schemas.openxmlformats.org/officeDocument/2006/relationships/notesSlide" Target="../notesSlides/notesSlide99.xml"/><Relationship Id="rId1" Type="http://schemas.openxmlformats.org/officeDocument/2006/relationships/slideLayout" Target="../slideLayouts/slideLayout7.xml"/><Relationship Id="rId6" Type="http://schemas.openxmlformats.org/officeDocument/2006/relationships/image" Target="../media/image30.png"/><Relationship Id="rId11" Type="http://schemas.openxmlformats.org/officeDocument/2006/relationships/image" Target="../media/image90.png"/><Relationship Id="rId5" Type="http://schemas.openxmlformats.org/officeDocument/2006/relationships/image" Target="../media/image27.png"/><Relationship Id="rId10" Type="http://schemas.openxmlformats.org/officeDocument/2006/relationships/image" Target="../media/image86.png"/><Relationship Id="rId4" Type="http://schemas.openxmlformats.org/officeDocument/2006/relationships/image" Target="../media/image29.png"/><Relationship Id="rId9" Type="http://schemas.openxmlformats.org/officeDocument/2006/relationships/image" Target="../media/image7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47800" y="2705725"/>
            <a:ext cx="6248400" cy="1446550"/>
          </a:xfrm>
          <a:prstGeom prst="rect">
            <a:avLst/>
          </a:prstGeom>
          <a:noFill/>
        </p:spPr>
        <p:txBody>
          <a:bodyPr wrap="square" rtlCol="0">
            <a:spAutoFit/>
          </a:bodyPr>
          <a:lstStyle/>
          <a:p>
            <a:pPr algn="ctr"/>
            <a:r>
              <a:rPr lang="en-US" sz="4400" b="1" dirty="0" smtClean="0"/>
              <a:t>Detaching From Sunk Costs</a:t>
            </a:r>
            <a:endParaRPr lang="en-US" sz="4400"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ores-points-pt2.png"/>
          <p:cNvPicPr>
            <a:picLocks noChangeAspect="1"/>
          </p:cNvPicPr>
          <p:nvPr/>
        </p:nvPicPr>
        <p:blipFill>
          <a:blip r:embed="rId3" cstate="print"/>
          <a:stretch>
            <a:fillRect/>
          </a:stretch>
        </p:blipFill>
        <p:spPr>
          <a:xfrm>
            <a:off x="4590658" y="1675797"/>
            <a:ext cx="4019942" cy="3963003"/>
          </a:xfrm>
          <a:prstGeom prst="rect">
            <a:avLst/>
          </a:prstGeom>
        </p:spPr>
      </p:pic>
      <p:pic>
        <p:nvPicPr>
          <p:cNvPr id="7" name="Picture 6" descr="scores-points-pt1.png"/>
          <p:cNvPicPr>
            <a:picLocks noChangeAspect="1"/>
          </p:cNvPicPr>
          <p:nvPr/>
        </p:nvPicPr>
        <p:blipFill>
          <a:blip r:embed="rId4" cstate="print"/>
          <a:stretch>
            <a:fillRect/>
          </a:stretch>
        </p:blipFill>
        <p:spPr>
          <a:xfrm>
            <a:off x="458336" y="1617578"/>
            <a:ext cx="4113664" cy="4021222"/>
          </a:xfrm>
          <a:prstGeom prst="rect">
            <a:avLst/>
          </a:prstGeom>
        </p:spPr>
      </p:pic>
      <p:sp>
        <p:nvSpPr>
          <p:cNvPr id="8" name="TextBox 7"/>
          <p:cNvSpPr txBox="1"/>
          <p:nvPr/>
        </p:nvSpPr>
        <p:spPr>
          <a:xfrm>
            <a:off x="0" y="609600"/>
            <a:ext cx="9144000" cy="646331"/>
          </a:xfrm>
          <a:prstGeom prst="rect">
            <a:avLst/>
          </a:prstGeom>
          <a:noFill/>
        </p:spPr>
        <p:txBody>
          <a:bodyPr wrap="square" rtlCol="0">
            <a:spAutoFit/>
          </a:bodyPr>
          <a:lstStyle/>
          <a:p>
            <a:pPr algn="ctr"/>
            <a:r>
              <a:rPr lang="en-US" sz="3600" b="1" dirty="0" smtClean="0"/>
              <a:t>How Your Brain Scores Points</a:t>
            </a:r>
            <a:endParaRPr lang="en-US" sz="3600" b="1" dirty="0"/>
          </a:p>
        </p:txBody>
      </p:sp>
    </p:spTree>
    <p:extLst>
      <p:ext uri="{BB962C8B-B14F-4D97-AF65-F5344CB8AC3E}">
        <p14:creationId xmlns="" xmlns:p14="http://schemas.microsoft.com/office/powerpoint/2010/main" val="2263007931"/>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p:cNvSpPr/>
          <p:nvPr/>
        </p:nvSpPr>
        <p:spPr>
          <a:xfrm>
            <a:off x="6015228" y="1371600"/>
            <a:ext cx="2633472" cy="4724400"/>
          </a:xfrm>
          <a:prstGeom prst="rect">
            <a:avLst/>
          </a:prstGeom>
          <a:solidFill>
            <a:srgbClr val="DDEDF7"/>
          </a:solidFill>
          <a:ln w="2032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Picture 27" descr="brokenchain-desaturated.png"/>
          <p:cNvPicPr>
            <a:picLocks noChangeAspect="1"/>
          </p:cNvPicPr>
          <p:nvPr/>
        </p:nvPicPr>
        <p:blipFill>
          <a:blip r:embed="rId3" cstate="print"/>
          <a:stretch>
            <a:fillRect/>
          </a:stretch>
        </p:blipFill>
        <p:spPr>
          <a:xfrm>
            <a:off x="3286817" y="2232694"/>
            <a:ext cx="2605983" cy="1577306"/>
          </a:xfrm>
          <a:prstGeom prst="rect">
            <a:avLst/>
          </a:prstGeom>
        </p:spPr>
      </p:pic>
      <p:sp>
        <p:nvSpPr>
          <p:cNvPr id="2" name="Rectangle 1"/>
          <p:cNvSpPr/>
          <p:nvPr/>
        </p:nvSpPr>
        <p:spPr>
          <a:xfrm>
            <a:off x="533400" y="1371600"/>
            <a:ext cx="2633472" cy="4724400"/>
          </a:xfrm>
          <a:prstGeom prst="rect">
            <a:avLst/>
          </a:prstGeom>
          <a:noFill/>
          <a:ln w="2032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1524000" y="533400"/>
            <a:ext cx="6096000" cy="646331"/>
          </a:xfrm>
          <a:prstGeom prst="rect">
            <a:avLst/>
          </a:prstGeom>
          <a:noFill/>
        </p:spPr>
        <p:txBody>
          <a:bodyPr wrap="square" rtlCol="0">
            <a:spAutoFit/>
          </a:bodyPr>
          <a:lstStyle/>
          <a:p>
            <a:pPr algn="ctr"/>
            <a:r>
              <a:rPr lang="en-US" sz="3600" b="1" dirty="0" smtClean="0"/>
              <a:t>Our Agenda Today</a:t>
            </a:r>
            <a:endParaRPr lang="en-US" sz="3600" b="1" dirty="0"/>
          </a:p>
        </p:txBody>
      </p:sp>
      <p:sp>
        <p:nvSpPr>
          <p:cNvPr id="12" name="TextBox 11"/>
          <p:cNvSpPr txBox="1"/>
          <p:nvPr/>
        </p:nvSpPr>
        <p:spPr>
          <a:xfrm>
            <a:off x="3265716" y="1472886"/>
            <a:ext cx="2590800" cy="707886"/>
          </a:xfrm>
          <a:prstGeom prst="rect">
            <a:avLst/>
          </a:prstGeom>
          <a:noFill/>
        </p:spPr>
        <p:txBody>
          <a:bodyPr wrap="square" rtlCol="0">
            <a:spAutoFit/>
          </a:bodyPr>
          <a:lstStyle/>
          <a:p>
            <a:pPr algn="ctr"/>
            <a:r>
              <a:rPr lang="en-US" sz="2000" b="1" dirty="0" smtClean="0"/>
              <a:t>2. Detaching From Sunk Costs</a:t>
            </a:r>
            <a:endParaRPr lang="en-US" sz="2000" b="1" dirty="0"/>
          </a:p>
        </p:txBody>
      </p:sp>
      <p:sp>
        <p:nvSpPr>
          <p:cNvPr id="14" name="TextBox 13"/>
          <p:cNvSpPr txBox="1"/>
          <p:nvPr/>
        </p:nvSpPr>
        <p:spPr>
          <a:xfrm>
            <a:off x="6032500" y="1422737"/>
            <a:ext cx="2590800" cy="1015663"/>
          </a:xfrm>
          <a:prstGeom prst="rect">
            <a:avLst/>
          </a:prstGeom>
          <a:noFill/>
        </p:spPr>
        <p:txBody>
          <a:bodyPr wrap="square" rtlCol="0">
            <a:spAutoFit/>
          </a:bodyPr>
          <a:lstStyle/>
          <a:p>
            <a:pPr algn="ctr"/>
            <a:r>
              <a:rPr lang="en-US" sz="2000" b="1" dirty="0" smtClean="0"/>
              <a:t>3. Finish Exercises / Transfer Step</a:t>
            </a:r>
            <a:endParaRPr lang="en-US" sz="2000" b="1" dirty="0"/>
          </a:p>
        </p:txBody>
      </p:sp>
      <p:pic>
        <p:nvPicPr>
          <p:cNvPr id="16" name="Picture 15" descr="fingerreminder.png"/>
          <p:cNvPicPr>
            <a:picLocks noChangeAspect="1"/>
          </p:cNvPicPr>
          <p:nvPr/>
        </p:nvPicPr>
        <p:blipFill>
          <a:blip r:embed="rId4" cstate="print"/>
          <a:stretch>
            <a:fillRect/>
          </a:stretch>
        </p:blipFill>
        <p:spPr>
          <a:xfrm>
            <a:off x="6553200" y="3886200"/>
            <a:ext cx="1676399" cy="2095499"/>
          </a:xfrm>
          <a:prstGeom prst="rect">
            <a:avLst/>
          </a:prstGeom>
        </p:spPr>
      </p:pic>
      <p:sp>
        <p:nvSpPr>
          <p:cNvPr id="31" name="Rectangle 30"/>
          <p:cNvSpPr/>
          <p:nvPr/>
        </p:nvSpPr>
        <p:spPr>
          <a:xfrm>
            <a:off x="3272028" y="1371600"/>
            <a:ext cx="2633472" cy="4724400"/>
          </a:xfrm>
          <a:prstGeom prst="rect">
            <a:avLst/>
          </a:prstGeom>
          <a:noFill/>
          <a:ln w="2032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5" name="Group 44"/>
          <p:cNvGrpSpPr/>
          <p:nvPr/>
        </p:nvGrpSpPr>
        <p:grpSpPr>
          <a:xfrm>
            <a:off x="4699515" y="4800600"/>
            <a:ext cx="786190" cy="990600"/>
            <a:chOff x="4699515" y="4800600"/>
            <a:chExt cx="786190" cy="990600"/>
          </a:xfrm>
        </p:grpSpPr>
        <p:pic>
          <p:nvPicPr>
            <p:cNvPr id="43" name="Picture 42" descr="scaletilt.png"/>
            <p:cNvPicPr>
              <a:picLocks noChangeAspect="1"/>
            </p:cNvPicPr>
            <p:nvPr/>
          </p:nvPicPr>
          <p:blipFill>
            <a:blip r:embed="rId5" cstate="print"/>
            <a:stretch>
              <a:fillRect/>
            </a:stretch>
          </p:blipFill>
          <p:spPr>
            <a:xfrm>
              <a:off x="4699515" y="4800600"/>
              <a:ext cx="786190" cy="990600"/>
            </a:xfrm>
            <a:prstGeom prst="rect">
              <a:avLst/>
            </a:prstGeom>
          </p:spPr>
        </p:pic>
        <p:sp>
          <p:nvSpPr>
            <p:cNvPr id="72" name="TextBox 71"/>
            <p:cNvSpPr txBox="1"/>
            <p:nvPr/>
          </p:nvSpPr>
          <p:spPr>
            <a:xfrm>
              <a:off x="4933480" y="5069361"/>
              <a:ext cx="358890" cy="369332"/>
            </a:xfrm>
            <a:prstGeom prst="rect">
              <a:avLst/>
            </a:prstGeom>
            <a:noFill/>
          </p:spPr>
          <p:txBody>
            <a:bodyPr wrap="square" rtlCol="0">
              <a:spAutoFit/>
            </a:bodyPr>
            <a:lstStyle/>
            <a:p>
              <a:r>
                <a:rPr lang="en-US" b="1" dirty="0" smtClean="0"/>
                <a:t>5</a:t>
              </a:r>
              <a:endParaRPr lang="en-US" b="1" dirty="0"/>
            </a:p>
          </p:txBody>
        </p:sp>
      </p:grpSp>
      <p:pic>
        <p:nvPicPr>
          <p:cNvPr id="75" name="Picture 74" descr="shadowrunX.png"/>
          <p:cNvPicPr>
            <a:picLocks noChangeAspect="1"/>
          </p:cNvPicPr>
          <p:nvPr/>
        </p:nvPicPr>
        <p:blipFill>
          <a:blip r:embed="rId6" cstate="print"/>
          <a:stretch>
            <a:fillRect/>
          </a:stretch>
        </p:blipFill>
        <p:spPr>
          <a:xfrm>
            <a:off x="6858000" y="2514601"/>
            <a:ext cx="876782" cy="1236888"/>
          </a:xfrm>
          <a:prstGeom prst="rect">
            <a:avLst/>
          </a:prstGeom>
        </p:spPr>
      </p:pic>
      <p:pic>
        <p:nvPicPr>
          <p:cNvPr id="24" name="Picture 23" descr="eye_drawing-colorized.png"/>
          <p:cNvPicPr>
            <a:picLocks noChangeAspect="1"/>
          </p:cNvPicPr>
          <p:nvPr/>
        </p:nvPicPr>
        <p:blipFill>
          <a:blip r:embed="rId7" cstate="print"/>
          <a:stretch>
            <a:fillRect/>
          </a:stretch>
        </p:blipFill>
        <p:spPr>
          <a:xfrm>
            <a:off x="685799" y="2590801"/>
            <a:ext cx="2408743" cy="1752597"/>
          </a:xfrm>
          <a:prstGeom prst="rect">
            <a:avLst/>
          </a:prstGeom>
        </p:spPr>
      </p:pic>
      <p:sp>
        <p:nvSpPr>
          <p:cNvPr id="25" name="TextBox 24"/>
          <p:cNvSpPr txBox="1"/>
          <p:nvPr/>
        </p:nvSpPr>
        <p:spPr>
          <a:xfrm>
            <a:off x="627744" y="1509486"/>
            <a:ext cx="2438400" cy="1015663"/>
          </a:xfrm>
          <a:prstGeom prst="rect">
            <a:avLst/>
          </a:prstGeom>
          <a:noFill/>
        </p:spPr>
        <p:txBody>
          <a:bodyPr wrap="square" rtlCol="0">
            <a:spAutoFit/>
          </a:bodyPr>
          <a:lstStyle/>
          <a:p>
            <a:pPr algn="ctr"/>
            <a:r>
              <a:rPr lang="en-US" sz="2000" b="1" dirty="0" smtClean="0"/>
              <a:t>1. Noticing the Sunk Cost Fallacy</a:t>
            </a:r>
            <a:endParaRPr lang="en-US" sz="2000" b="1" dirty="0"/>
          </a:p>
        </p:txBody>
      </p:sp>
      <p:grpSp>
        <p:nvGrpSpPr>
          <p:cNvPr id="26" name="Group 19"/>
          <p:cNvGrpSpPr/>
          <p:nvPr/>
        </p:nvGrpSpPr>
        <p:grpSpPr>
          <a:xfrm>
            <a:off x="3842084" y="3733800"/>
            <a:ext cx="685799" cy="855920"/>
            <a:chOff x="3842084" y="3733800"/>
            <a:chExt cx="685799" cy="855920"/>
          </a:xfrm>
        </p:grpSpPr>
        <p:pic>
          <p:nvPicPr>
            <p:cNvPr id="27" name="Picture 26" descr="icon-bar.png"/>
            <p:cNvPicPr>
              <a:picLocks noChangeAspect="1"/>
            </p:cNvPicPr>
            <p:nvPr/>
          </p:nvPicPr>
          <p:blipFill>
            <a:blip r:embed="rId8" cstate="print"/>
            <a:stretch>
              <a:fillRect/>
            </a:stretch>
          </p:blipFill>
          <p:spPr>
            <a:xfrm>
              <a:off x="3842084" y="3733800"/>
              <a:ext cx="685799" cy="855920"/>
            </a:xfrm>
            <a:prstGeom prst="rect">
              <a:avLst/>
            </a:prstGeom>
          </p:spPr>
        </p:pic>
        <p:sp>
          <p:nvSpPr>
            <p:cNvPr id="30" name="TextBox 29"/>
            <p:cNvSpPr txBox="1"/>
            <p:nvPr/>
          </p:nvSpPr>
          <p:spPr>
            <a:xfrm>
              <a:off x="4019080" y="3836513"/>
              <a:ext cx="358890" cy="369332"/>
            </a:xfrm>
            <a:prstGeom prst="rect">
              <a:avLst/>
            </a:prstGeom>
            <a:noFill/>
          </p:spPr>
          <p:txBody>
            <a:bodyPr wrap="square" rtlCol="0">
              <a:spAutoFit/>
            </a:bodyPr>
            <a:lstStyle/>
            <a:p>
              <a:r>
                <a:rPr lang="en-US" b="1" dirty="0" smtClean="0"/>
                <a:t>2</a:t>
              </a:r>
              <a:endParaRPr lang="en-US" b="1" dirty="0"/>
            </a:p>
          </p:txBody>
        </p:sp>
      </p:grpSp>
      <p:grpSp>
        <p:nvGrpSpPr>
          <p:cNvPr id="32" name="Group 22"/>
          <p:cNvGrpSpPr/>
          <p:nvPr/>
        </p:nvGrpSpPr>
        <p:grpSpPr>
          <a:xfrm>
            <a:off x="2025762" y="4527884"/>
            <a:ext cx="837753" cy="825186"/>
            <a:chOff x="2025762" y="4527884"/>
            <a:chExt cx="837753" cy="825186"/>
          </a:xfrm>
        </p:grpSpPr>
        <p:pic>
          <p:nvPicPr>
            <p:cNvPr id="33" name="Picture 32" descr="lucent.png"/>
            <p:cNvPicPr>
              <a:picLocks noChangeAspect="1"/>
            </p:cNvPicPr>
            <p:nvPr/>
          </p:nvPicPr>
          <p:blipFill>
            <a:blip r:embed="rId9" cstate="print"/>
            <a:stretch>
              <a:fillRect/>
            </a:stretch>
          </p:blipFill>
          <p:spPr>
            <a:xfrm>
              <a:off x="2025762" y="4527884"/>
              <a:ext cx="837753" cy="825186"/>
            </a:xfrm>
            <a:prstGeom prst="rect">
              <a:avLst/>
            </a:prstGeom>
          </p:spPr>
        </p:pic>
        <p:sp>
          <p:nvSpPr>
            <p:cNvPr id="34" name="TextBox 33"/>
            <p:cNvSpPr txBox="1"/>
            <p:nvPr/>
          </p:nvSpPr>
          <p:spPr>
            <a:xfrm>
              <a:off x="2290450" y="4750913"/>
              <a:ext cx="358890" cy="369332"/>
            </a:xfrm>
            <a:prstGeom prst="rect">
              <a:avLst/>
            </a:prstGeom>
            <a:noFill/>
          </p:spPr>
          <p:txBody>
            <a:bodyPr wrap="square" rtlCol="0">
              <a:spAutoFit/>
            </a:bodyPr>
            <a:lstStyle/>
            <a:p>
              <a:r>
                <a:rPr lang="en-US" b="1" dirty="0" smtClean="0"/>
                <a:t>1</a:t>
              </a:r>
              <a:endParaRPr lang="en-US" b="1" dirty="0"/>
            </a:p>
          </p:txBody>
        </p:sp>
      </p:grpSp>
      <p:grpSp>
        <p:nvGrpSpPr>
          <p:cNvPr id="35" name="Group 29"/>
          <p:cNvGrpSpPr/>
          <p:nvPr/>
        </p:nvGrpSpPr>
        <p:grpSpPr>
          <a:xfrm>
            <a:off x="4751537" y="3472542"/>
            <a:ext cx="691321" cy="920549"/>
            <a:chOff x="4751537" y="3472542"/>
            <a:chExt cx="691321" cy="920549"/>
          </a:xfrm>
        </p:grpSpPr>
        <p:pic>
          <p:nvPicPr>
            <p:cNvPr id="36" name="Picture 35" descr="icon-watch.png"/>
            <p:cNvPicPr>
              <a:picLocks noChangeAspect="1"/>
            </p:cNvPicPr>
            <p:nvPr/>
          </p:nvPicPr>
          <p:blipFill>
            <a:blip r:embed="rId10" cstate="print"/>
            <a:stretch>
              <a:fillRect/>
            </a:stretch>
          </p:blipFill>
          <p:spPr>
            <a:xfrm>
              <a:off x="4751537" y="3472542"/>
              <a:ext cx="691321" cy="920549"/>
            </a:xfrm>
            <a:prstGeom prst="rect">
              <a:avLst/>
            </a:prstGeom>
          </p:spPr>
        </p:pic>
        <p:sp>
          <p:nvSpPr>
            <p:cNvPr id="37" name="TextBox 36"/>
            <p:cNvSpPr txBox="1"/>
            <p:nvPr/>
          </p:nvSpPr>
          <p:spPr>
            <a:xfrm>
              <a:off x="4933480" y="3850161"/>
              <a:ext cx="358890" cy="369332"/>
            </a:xfrm>
            <a:prstGeom prst="rect">
              <a:avLst/>
            </a:prstGeom>
            <a:noFill/>
          </p:spPr>
          <p:txBody>
            <a:bodyPr wrap="square" rtlCol="0">
              <a:spAutoFit/>
            </a:bodyPr>
            <a:lstStyle/>
            <a:p>
              <a:r>
                <a:rPr lang="en-US" b="1" dirty="0" smtClean="0"/>
                <a:t>3</a:t>
              </a:r>
              <a:endParaRPr lang="en-US" b="1" dirty="0"/>
            </a:p>
          </p:txBody>
        </p:sp>
      </p:grpSp>
      <p:grpSp>
        <p:nvGrpSpPr>
          <p:cNvPr id="38" name="Group 34"/>
          <p:cNvGrpSpPr/>
          <p:nvPr/>
        </p:nvGrpSpPr>
        <p:grpSpPr>
          <a:xfrm>
            <a:off x="3810000" y="4824167"/>
            <a:ext cx="703942" cy="934375"/>
            <a:chOff x="3810000" y="4824167"/>
            <a:chExt cx="703942" cy="934375"/>
          </a:xfrm>
        </p:grpSpPr>
        <p:pic>
          <p:nvPicPr>
            <p:cNvPr id="39" name="Picture 38" descr="icon-alien.png"/>
            <p:cNvPicPr>
              <a:picLocks noChangeAspect="1"/>
            </p:cNvPicPr>
            <p:nvPr/>
          </p:nvPicPr>
          <p:blipFill>
            <a:blip r:embed="rId11" cstate="print"/>
            <a:stretch>
              <a:fillRect/>
            </a:stretch>
          </p:blipFill>
          <p:spPr>
            <a:xfrm>
              <a:off x="3810000" y="4844142"/>
              <a:ext cx="703942" cy="914400"/>
            </a:xfrm>
            <a:prstGeom prst="rect">
              <a:avLst/>
            </a:prstGeom>
          </p:spPr>
        </p:pic>
        <p:sp>
          <p:nvSpPr>
            <p:cNvPr id="40" name="TextBox 39"/>
            <p:cNvSpPr txBox="1"/>
            <p:nvPr/>
          </p:nvSpPr>
          <p:spPr>
            <a:xfrm>
              <a:off x="3962400" y="4824167"/>
              <a:ext cx="358890" cy="369332"/>
            </a:xfrm>
            <a:prstGeom prst="rect">
              <a:avLst/>
            </a:prstGeom>
            <a:noFill/>
          </p:spPr>
          <p:txBody>
            <a:bodyPr wrap="square" rtlCol="0">
              <a:spAutoFit/>
            </a:bodyPr>
            <a:lstStyle/>
            <a:p>
              <a:r>
                <a:rPr lang="en-US" b="1" dirty="0" smtClean="0">
                  <a:solidFill>
                    <a:schemeClr val="bg1"/>
                  </a:solidFill>
                </a:rPr>
                <a:t>4</a:t>
              </a:r>
              <a:endParaRPr lang="en-US" b="1" dirty="0">
                <a:solidFill>
                  <a:schemeClr val="bg1"/>
                </a:solidFill>
              </a:endParaRPr>
            </a:p>
          </p:txBody>
        </p:sp>
      </p:gr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0" y="941457"/>
            <a:ext cx="9144000" cy="4975086"/>
            <a:chOff x="0" y="609600"/>
            <a:chExt cx="9144000" cy="4975086"/>
          </a:xfrm>
        </p:grpSpPr>
        <p:sp>
          <p:nvSpPr>
            <p:cNvPr id="3" name="TextBox 2"/>
            <p:cNvSpPr txBox="1"/>
            <p:nvPr/>
          </p:nvSpPr>
          <p:spPr>
            <a:xfrm>
              <a:off x="0" y="609600"/>
              <a:ext cx="9144000" cy="923330"/>
            </a:xfrm>
            <a:prstGeom prst="rect">
              <a:avLst/>
            </a:prstGeom>
            <a:noFill/>
          </p:spPr>
          <p:txBody>
            <a:bodyPr wrap="square" rtlCol="0">
              <a:spAutoFit/>
            </a:bodyPr>
            <a:lstStyle/>
            <a:p>
              <a:pPr algn="ctr"/>
              <a:r>
                <a:rPr lang="en-US" sz="5400" b="1" dirty="0" smtClean="0"/>
                <a:t>Transfer Step</a:t>
              </a:r>
              <a:endParaRPr lang="en-US" sz="5400" b="1" dirty="0"/>
            </a:p>
          </p:txBody>
        </p:sp>
        <p:pic>
          <p:nvPicPr>
            <p:cNvPr id="4" name="Picture 3" descr="fingerreminder.png"/>
            <p:cNvPicPr>
              <a:picLocks noChangeAspect="1"/>
            </p:cNvPicPr>
            <p:nvPr/>
          </p:nvPicPr>
          <p:blipFill>
            <a:blip r:embed="rId3" cstate="print"/>
            <a:stretch>
              <a:fillRect/>
            </a:stretch>
          </p:blipFill>
          <p:spPr>
            <a:xfrm>
              <a:off x="3261360" y="1490365"/>
              <a:ext cx="2621280" cy="3276597"/>
            </a:xfrm>
            <a:prstGeom prst="rect">
              <a:avLst/>
            </a:prstGeom>
          </p:spPr>
        </p:pic>
        <p:sp>
          <p:nvSpPr>
            <p:cNvPr id="5" name="TextBox 4"/>
            <p:cNvSpPr txBox="1"/>
            <p:nvPr/>
          </p:nvSpPr>
          <p:spPr>
            <a:xfrm>
              <a:off x="0" y="4876800"/>
              <a:ext cx="9144000" cy="707886"/>
            </a:xfrm>
            <a:prstGeom prst="rect">
              <a:avLst/>
            </a:prstGeom>
            <a:noFill/>
          </p:spPr>
          <p:txBody>
            <a:bodyPr wrap="square" rtlCol="0">
              <a:spAutoFit/>
            </a:bodyPr>
            <a:lstStyle/>
            <a:p>
              <a:pPr algn="ctr"/>
              <a:r>
                <a:rPr lang="en-US" sz="4000" b="1" dirty="0" smtClean="0"/>
                <a:t>applying this to real life</a:t>
              </a:r>
              <a:endParaRPr lang="en-US" sz="4000" b="1" dirty="0"/>
            </a:p>
          </p:txBody>
        </p:sp>
      </p:gr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uesheet-big.png"/>
          <p:cNvPicPr>
            <a:picLocks noChangeAspect="1"/>
          </p:cNvPicPr>
          <p:nvPr/>
        </p:nvPicPr>
        <p:blipFill>
          <a:blip r:embed="rId3" cstate="print"/>
          <a:stretch>
            <a:fillRect/>
          </a:stretch>
        </p:blipFill>
        <p:spPr>
          <a:xfrm>
            <a:off x="457200" y="381000"/>
            <a:ext cx="4229341" cy="5943600"/>
          </a:xfrm>
          <a:prstGeom prst="rect">
            <a:avLst/>
          </a:prstGeom>
        </p:spPr>
      </p:pic>
      <p:pic>
        <p:nvPicPr>
          <p:cNvPr id="3" name="Picture 2" descr="transfersheet-big.png"/>
          <p:cNvPicPr>
            <a:picLocks noChangeAspect="1"/>
          </p:cNvPicPr>
          <p:nvPr/>
        </p:nvPicPr>
        <p:blipFill>
          <a:blip r:embed="rId4" cstate="print"/>
          <a:stretch>
            <a:fillRect/>
          </a:stretch>
        </p:blipFill>
        <p:spPr>
          <a:xfrm>
            <a:off x="2736782" y="1524000"/>
            <a:ext cx="3892618" cy="5751144"/>
          </a:xfrm>
          <a:prstGeom prst="rect">
            <a:avLst/>
          </a:prstGeom>
        </p:spPr>
      </p:pic>
      <p:pic>
        <p:nvPicPr>
          <p:cNvPr id="4" name="Picture 3" descr="techniques-big.png"/>
          <p:cNvPicPr>
            <a:picLocks noChangeAspect="1"/>
          </p:cNvPicPr>
          <p:nvPr/>
        </p:nvPicPr>
        <p:blipFill>
          <a:blip r:embed="rId5" cstate="print"/>
          <a:stretch>
            <a:fillRect/>
          </a:stretch>
        </p:blipFill>
        <p:spPr>
          <a:xfrm>
            <a:off x="4724400" y="2937062"/>
            <a:ext cx="4114800" cy="5597338"/>
          </a:xfrm>
          <a:prstGeom prst="rect">
            <a:avLst/>
          </a:prstGeom>
        </p:spPr>
      </p:pic>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85800" y="609600"/>
            <a:ext cx="7848600" cy="4154984"/>
          </a:xfrm>
          <a:prstGeom prst="rect">
            <a:avLst/>
          </a:prstGeom>
          <a:noFill/>
        </p:spPr>
        <p:txBody>
          <a:bodyPr wrap="square" rtlCol="0">
            <a:spAutoFit/>
          </a:bodyPr>
          <a:lstStyle/>
          <a:p>
            <a:r>
              <a:rPr lang="en-US" sz="2400" b="1" dirty="0" smtClean="0"/>
              <a:t>Situation</a:t>
            </a:r>
            <a:r>
              <a:rPr lang="en-US" sz="2400" dirty="0" smtClean="0"/>
              <a:t>:</a:t>
            </a:r>
          </a:p>
          <a:p>
            <a:endParaRPr lang="en-US" sz="2400" dirty="0" smtClean="0"/>
          </a:p>
          <a:p>
            <a:endParaRPr lang="en-US" sz="2400" b="1" dirty="0" smtClean="0"/>
          </a:p>
          <a:p>
            <a:r>
              <a:rPr lang="en-US" sz="2400" b="1" dirty="0" smtClean="0"/>
              <a:t>Sunk cost</a:t>
            </a:r>
            <a:r>
              <a:rPr lang="en-US" sz="2400" dirty="0" smtClean="0"/>
              <a:t>:</a:t>
            </a:r>
          </a:p>
          <a:p>
            <a:endParaRPr lang="en-US" sz="2400" dirty="0" smtClean="0"/>
          </a:p>
          <a:p>
            <a:r>
              <a:rPr lang="en-US" sz="2400" b="1" dirty="0" smtClean="0"/>
              <a:t>Noticed:    </a:t>
            </a:r>
            <a:r>
              <a:rPr lang="en-US" sz="2400" dirty="0" smtClean="0"/>
              <a:t>At the time    /   Afterward</a:t>
            </a:r>
          </a:p>
          <a:p>
            <a:endParaRPr lang="en-US" sz="2400" b="1" dirty="0" smtClean="0"/>
          </a:p>
          <a:p>
            <a:r>
              <a:rPr lang="en-US" sz="2400" b="1" dirty="0" smtClean="0"/>
              <a:t>Cue I (could have) noticed:</a:t>
            </a:r>
          </a:p>
          <a:p>
            <a:endParaRPr lang="en-US" sz="2400" b="1" dirty="0" smtClean="0"/>
          </a:p>
          <a:p>
            <a:endParaRPr lang="en-US" sz="2400" b="1" dirty="0" smtClean="0"/>
          </a:p>
          <a:p>
            <a:r>
              <a:rPr lang="en-US" sz="2400" b="1" dirty="0" smtClean="0"/>
              <a:t>Techniques I (could have) used to detach: </a:t>
            </a:r>
          </a:p>
        </p:txBody>
      </p:sp>
      <p:sp>
        <p:nvSpPr>
          <p:cNvPr id="5" name="TextBox 4"/>
          <p:cNvSpPr txBox="1"/>
          <p:nvPr/>
        </p:nvSpPr>
        <p:spPr>
          <a:xfrm>
            <a:off x="1219200" y="1044714"/>
            <a:ext cx="7010400" cy="707886"/>
          </a:xfrm>
          <a:prstGeom prst="rect">
            <a:avLst/>
          </a:prstGeom>
          <a:noFill/>
        </p:spPr>
        <p:txBody>
          <a:bodyPr wrap="square" rtlCol="0">
            <a:spAutoFit/>
          </a:bodyPr>
          <a:lstStyle/>
          <a:p>
            <a:r>
              <a:rPr lang="en-US" sz="2000" dirty="0" smtClean="0">
                <a:solidFill>
                  <a:srgbClr val="FF0000"/>
                </a:solidFill>
                <a:latin typeface="Segoe Print" pitchFamily="2" charset="0"/>
              </a:rPr>
              <a:t>I ate desert that I didn’t really want (</a:t>
            </a:r>
            <a:r>
              <a:rPr lang="en-US" sz="2000" dirty="0" err="1" smtClean="0">
                <a:solidFill>
                  <a:srgbClr val="FF0000"/>
                </a:solidFill>
                <a:latin typeface="Segoe Print" pitchFamily="2" charset="0"/>
              </a:rPr>
              <a:t>Moochi</a:t>
            </a:r>
            <a:r>
              <a:rPr lang="en-US" sz="2000" dirty="0" smtClean="0">
                <a:solidFill>
                  <a:srgbClr val="FF0000"/>
                </a:solidFill>
                <a:latin typeface="Segoe Print" pitchFamily="2" charset="0"/>
              </a:rPr>
              <a:t>) because someone else had ordered it</a:t>
            </a:r>
          </a:p>
        </p:txBody>
      </p:sp>
      <p:sp>
        <p:nvSpPr>
          <p:cNvPr id="6" name="TextBox 5"/>
          <p:cNvSpPr txBox="1"/>
          <p:nvPr/>
        </p:nvSpPr>
        <p:spPr>
          <a:xfrm>
            <a:off x="2667000" y="1828800"/>
            <a:ext cx="914400" cy="584775"/>
          </a:xfrm>
          <a:prstGeom prst="rect">
            <a:avLst/>
          </a:prstGeom>
          <a:noFill/>
        </p:spPr>
        <p:txBody>
          <a:bodyPr wrap="square" rtlCol="0">
            <a:spAutoFit/>
          </a:bodyPr>
          <a:lstStyle/>
          <a:p>
            <a:r>
              <a:rPr lang="en-US" sz="3200" dirty="0" smtClean="0">
                <a:solidFill>
                  <a:srgbClr val="FF0000"/>
                </a:solidFill>
                <a:latin typeface="Lucida Handwriting" pitchFamily="66" charset="0"/>
              </a:rPr>
              <a:t>$3</a:t>
            </a:r>
          </a:p>
        </p:txBody>
      </p:sp>
      <p:sp>
        <p:nvSpPr>
          <p:cNvPr id="7" name="Oval 6"/>
          <p:cNvSpPr/>
          <p:nvPr/>
        </p:nvSpPr>
        <p:spPr>
          <a:xfrm>
            <a:off x="5181600" y="2438400"/>
            <a:ext cx="1600200" cy="4572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1219200" y="3581400"/>
            <a:ext cx="7010400" cy="707886"/>
          </a:xfrm>
          <a:prstGeom prst="rect">
            <a:avLst/>
          </a:prstGeom>
          <a:noFill/>
        </p:spPr>
        <p:txBody>
          <a:bodyPr wrap="square" rtlCol="0">
            <a:spAutoFit/>
          </a:bodyPr>
          <a:lstStyle/>
          <a:p>
            <a:r>
              <a:rPr lang="en-US" sz="2000" dirty="0" smtClean="0">
                <a:solidFill>
                  <a:srgbClr val="FF0000"/>
                </a:solidFill>
                <a:latin typeface="Segoe Print" pitchFamily="2" charset="0"/>
              </a:rPr>
              <a:t>Wanting to find a reason to eat it, not looking evenly for reasons for and against</a:t>
            </a:r>
          </a:p>
        </p:txBody>
      </p:sp>
      <p:sp>
        <p:nvSpPr>
          <p:cNvPr id="9" name="TextBox 8"/>
          <p:cNvSpPr txBox="1"/>
          <p:nvPr/>
        </p:nvSpPr>
        <p:spPr>
          <a:xfrm>
            <a:off x="1219200" y="4722674"/>
            <a:ext cx="7010400" cy="1846659"/>
          </a:xfrm>
          <a:prstGeom prst="rect">
            <a:avLst/>
          </a:prstGeom>
          <a:noFill/>
        </p:spPr>
        <p:txBody>
          <a:bodyPr wrap="square" rtlCol="0">
            <a:spAutoFit/>
          </a:bodyPr>
          <a:lstStyle/>
          <a:p>
            <a:r>
              <a:rPr lang="en-US" sz="1900" dirty="0" smtClean="0">
                <a:solidFill>
                  <a:srgbClr val="FF0000"/>
                </a:solidFill>
                <a:latin typeface="Segoe Print" pitchFamily="2" charset="0"/>
              </a:rPr>
              <a:t>Notice the social and other goods that I’m getting from pretending to want the dessert, and look for other ways to achieve those. Transform into purchased option (“I now have the option of eating a desert I don’t want for free”) to make the silliness more obvious).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8" grpId="0"/>
      <p:bldP spid="9"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ridgereminder.jpg"/>
          <p:cNvPicPr>
            <a:picLocks noChangeAspect="1"/>
          </p:cNvPicPr>
          <p:nvPr/>
        </p:nvPicPr>
        <p:blipFill>
          <a:blip r:embed="rId3" cstate="print"/>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a:xfrm>
            <a:off x="6015228" y="609600"/>
            <a:ext cx="2633472" cy="3962400"/>
          </a:xfrm>
          <a:prstGeom prst="rect">
            <a:avLst/>
          </a:prstGeom>
          <a:solidFill>
            <a:srgbClr val="DDEDF7"/>
          </a:solidFill>
          <a:ln w="2032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533400" y="4953000"/>
            <a:ext cx="8089900" cy="1200329"/>
          </a:xfrm>
          <a:prstGeom prst="rect">
            <a:avLst/>
          </a:prstGeom>
          <a:noFill/>
        </p:spPr>
        <p:txBody>
          <a:bodyPr wrap="square" rtlCol="0">
            <a:spAutoFit/>
          </a:bodyPr>
          <a:lstStyle/>
          <a:p>
            <a:pPr algn="ctr"/>
            <a:r>
              <a:rPr lang="en-US" sz="3600" b="1" dirty="0" smtClean="0">
                <a:latin typeface="Verdana" pitchFamily="34" charset="0"/>
                <a:ea typeface="Verdana" pitchFamily="34" charset="0"/>
                <a:cs typeface="Verdana" pitchFamily="34" charset="0"/>
              </a:rPr>
              <a:t>As you finish the exercises,</a:t>
            </a:r>
          </a:p>
          <a:p>
            <a:pPr algn="ctr"/>
            <a:r>
              <a:rPr lang="en-US" sz="3600" b="1" dirty="0" smtClean="0">
                <a:latin typeface="Verdana" pitchFamily="34" charset="0"/>
                <a:ea typeface="Verdana" pitchFamily="34" charset="0"/>
                <a:cs typeface="Verdana" pitchFamily="34" charset="0"/>
              </a:rPr>
              <a:t>pair up for the Transfer Step</a:t>
            </a:r>
            <a:endParaRPr lang="en-US" sz="3600" b="1" dirty="0">
              <a:latin typeface="Verdana" pitchFamily="34" charset="0"/>
              <a:ea typeface="Verdana" pitchFamily="34" charset="0"/>
              <a:cs typeface="Verdana" pitchFamily="34" charset="0"/>
            </a:endParaRPr>
          </a:p>
        </p:txBody>
      </p:sp>
      <p:sp>
        <p:nvSpPr>
          <p:cNvPr id="26" name="Rectangle 25"/>
          <p:cNvSpPr/>
          <p:nvPr/>
        </p:nvSpPr>
        <p:spPr>
          <a:xfrm>
            <a:off x="3272028" y="609600"/>
            <a:ext cx="2633472" cy="3962400"/>
          </a:xfrm>
          <a:prstGeom prst="rect">
            <a:avLst/>
          </a:prstGeom>
          <a:noFill/>
          <a:ln w="2032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Picture 26" descr="brokenchain-desaturated.png"/>
          <p:cNvPicPr>
            <a:picLocks noChangeAspect="1"/>
          </p:cNvPicPr>
          <p:nvPr/>
        </p:nvPicPr>
        <p:blipFill>
          <a:blip r:embed="rId3" cstate="print"/>
          <a:stretch>
            <a:fillRect/>
          </a:stretch>
        </p:blipFill>
        <p:spPr>
          <a:xfrm>
            <a:off x="3286817" y="708694"/>
            <a:ext cx="2605983" cy="1577305"/>
          </a:xfrm>
          <a:prstGeom prst="rect">
            <a:avLst/>
          </a:prstGeom>
        </p:spPr>
      </p:pic>
      <p:sp>
        <p:nvSpPr>
          <p:cNvPr id="30" name="Rectangle 29"/>
          <p:cNvSpPr/>
          <p:nvPr/>
        </p:nvSpPr>
        <p:spPr>
          <a:xfrm>
            <a:off x="533400" y="609600"/>
            <a:ext cx="2633472" cy="3962400"/>
          </a:xfrm>
          <a:prstGeom prst="rect">
            <a:avLst/>
          </a:prstGeom>
          <a:noFill/>
          <a:ln w="2032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Picture 31" descr="fingerreminder.png"/>
          <p:cNvPicPr>
            <a:picLocks noChangeAspect="1"/>
          </p:cNvPicPr>
          <p:nvPr/>
        </p:nvPicPr>
        <p:blipFill>
          <a:blip r:embed="rId4" cstate="print"/>
          <a:stretch>
            <a:fillRect/>
          </a:stretch>
        </p:blipFill>
        <p:spPr>
          <a:xfrm>
            <a:off x="6553200" y="2362200"/>
            <a:ext cx="1676399" cy="2095499"/>
          </a:xfrm>
          <a:prstGeom prst="rect">
            <a:avLst/>
          </a:prstGeom>
        </p:spPr>
      </p:pic>
      <p:pic>
        <p:nvPicPr>
          <p:cNvPr id="34" name="Picture 33" descr="shadowrunX.png"/>
          <p:cNvPicPr>
            <a:picLocks noChangeAspect="1"/>
          </p:cNvPicPr>
          <p:nvPr/>
        </p:nvPicPr>
        <p:blipFill>
          <a:blip r:embed="rId5" cstate="print"/>
          <a:stretch>
            <a:fillRect/>
          </a:stretch>
        </p:blipFill>
        <p:spPr>
          <a:xfrm>
            <a:off x="6858000" y="990601"/>
            <a:ext cx="876782" cy="1236888"/>
          </a:xfrm>
          <a:prstGeom prst="rect">
            <a:avLst/>
          </a:prstGeom>
        </p:spPr>
      </p:pic>
      <p:pic>
        <p:nvPicPr>
          <p:cNvPr id="35" name="Picture 34" descr="eye_drawing-colorized.png"/>
          <p:cNvPicPr>
            <a:picLocks noChangeAspect="1"/>
          </p:cNvPicPr>
          <p:nvPr/>
        </p:nvPicPr>
        <p:blipFill>
          <a:blip r:embed="rId6" cstate="print"/>
          <a:stretch>
            <a:fillRect/>
          </a:stretch>
        </p:blipFill>
        <p:spPr>
          <a:xfrm>
            <a:off x="685799" y="1066801"/>
            <a:ext cx="2408743" cy="1752597"/>
          </a:xfrm>
          <a:prstGeom prst="rect">
            <a:avLst/>
          </a:prstGeom>
        </p:spPr>
      </p:pic>
      <p:grpSp>
        <p:nvGrpSpPr>
          <p:cNvPr id="36" name="Group 19"/>
          <p:cNvGrpSpPr/>
          <p:nvPr/>
        </p:nvGrpSpPr>
        <p:grpSpPr>
          <a:xfrm>
            <a:off x="3842084" y="2209800"/>
            <a:ext cx="685799" cy="855920"/>
            <a:chOff x="3842084" y="3733800"/>
            <a:chExt cx="685799" cy="855920"/>
          </a:xfrm>
        </p:grpSpPr>
        <p:pic>
          <p:nvPicPr>
            <p:cNvPr id="37" name="Picture 36" descr="icon-bar.png"/>
            <p:cNvPicPr>
              <a:picLocks noChangeAspect="1"/>
            </p:cNvPicPr>
            <p:nvPr/>
          </p:nvPicPr>
          <p:blipFill>
            <a:blip r:embed="rId7" cstate="print"/>
            <a:stretch>
              <a:fillRect/>
            </a:stretch>
          </p:blipFill>
          <p:spPr>
            <a:xfrm>
              <a:off x="3842084" y="3733800"/>
              <a:ext cx="685799" cy="855920"/>
            </a:xfrm>
            <a:prstGeom prst="rect">
              <a:avLst/>
            </a:prstGeom>
          </p:spPr>
        </p:pic>
        <p:sp>
          <p:nvSpPr>
            <p:cNvPr id="38" name="TextBox 37"/>
            <p:cNvSpPr txBox="1"/>
            <p:nvPr/>
          </p:nvSpPr>
          <p:spPr>
            <a:xfrm>
              <a:off x="4019080" y="3836513"/>
              <a:ext cx="358890" cy="369332"/>
            </a:xfrm>
            <a:prstGeom prst="rect">
              <a:avLst/>
            </a:prstGeom>
            <a:noFill/>
          </p:spPr>
          <p:txBody>
            <a:bodyPr wrap="square" rtlCol="0">
              <a:spAutoFit/>
            </a:bodyPr>
            <a:lstStyle/>
            <a:p>
              <a:r>
                <a:rPr lang="en-US" b="1" dirty="0" smtClean="0"/>
                <a:t>2</a:t>
              </a:r>
              <a:endParaRPr lang="en-US" b="1" dirty="0"/>
            </a:p>
          </p:txBody>
        </p:sp>
      </p:grpSp>
      <p:grpSp>
        <p:nvGrpSpPr>
          <p:cNvPr id="39" name="Group 22"/>
          <p:cNvGrpSpPr/>
          <p:nvPr/>
        </p:nvGrpSpPr>
        <p:grpSpPr>
          <a:xfrm>
            <a:off x="2025762" y="3003884"/>
            <a:ext cx="837753" cy="825186"/>
            <a:chOff x="2025762" y="4527884"/>
            <a:chExt cx="837753" cy="825186"/>
          </a:xfrm>
        </p:grpSpPr>
        <p:pic>
          <p:nvPicPr>
            <p:cNvPr id="40" name="Picture 39" descr="lucent.png"/>
            <p:cNvPicPr>
              <a:picLocks noChangeAspect="1"/>
            </p:cNvPicPr>
            <p:nvPr/>
          </p:nvPicPr>
          <p:blipFill>
            <a:blip r:embed="rId8" cstate="print"/>
            <a:stretch>
              <a:fillRect/>
            </a:stretch>
          </p:blipFill>
          <p:spPr>
            <a:xfrm>
              <a:off x="2025762" y="4527884"/>
              <a:ext cx="837753" cy="825186"/>
            </a:xfrm>
            <a:prstGeom prst="rect">
              <a:avLst/>
            </a:prstGeom>
          </p:spPr>
        </p:pic>
        <p:sp>
          <p:nvSpPr>
            <p:cNvPr id="41" name="TextBox 40"/>
            <p:cNvSpPr txBox="1"/>
            <p:nvPr/>
          </p:nvSpPr>
          <p:spPr>
            <a:xfrm>
              <a:off x="2290450" y="4750913"/>
              <a:ext cx="358890" cy="369332"/>
            </a:xfrm>
            <a:prstGeom prst="rect">
              <a:avLst/>
            </a:prstGeom>
            <a:noFill/>
          </p:spPr>
          <p:txBody>
            <a:bodyPr wrap="square" rtlCol="0">
              <a:spAutoFit/>
            </a:bodyPr>
            <a:lstStyle/>
            <a:p>
              <a:r>
                <a:rPr lang="en-US" b="1" dirty="0" smtClean="0"/>
                <a:t>1</a:t>
              </a:r>
              <a:endParaRPr lang="en-US" b="1" dirty="0"/>
            </a:p>
          </p:txBody>
        </p:sp>
      </p:grpSp>
      <p:grpSp>
        <p:nvGrpSpPr>
          <p:cNvPr id="42" name="Group 29"/>
          <p:cNvGrpSpPr/>
          <p:nvPr/>
        </p:nvGrpSpPr>
        <p:grpSpPr>
          <a:xfrm>
            <a:off x="4751537" y="1948542"/>
            <a:ext cx="691321" cy="920549"/>
            <a:chOff x="4751537" y="3472542"/>
            <a:chExt cx="691321" cy="920549"/>
          </a:xfrm>
        </p:grpSpPr>
        <p:pic>
          <p:nvPicPr>
            <p:cNvPr id="43" name="Picture 42" descr="icon-watch.png"/>
            <p:cNvPicPr>
              <a:picLocks noChangeAspect="1"/>
            </p:cNvPicPr>
            <p:nvPr/>
          </p:nvPicPr>
          <p:blipFill>
            <a:blip r:embed="rId9" cstate="print"/>
            <a:stretch>
              <a:fillRect/>
            </a:stretch>
          </p:blipFill>
          <p:spPr>
            <a:xfrm>
              <a:off x="4751537" y="3472542"/>
              <a:ext cx="691321" cy="920549"/>
            </a:xfrm>
            <a:prstGeom prst="rect">
              <a:avLst/>
            </a:prstGeom>
          </p:spPr>
        </p:pic>
        <p:sp>
          <p:nvSpPr>
            <p:cNvPr id="45" name="TextBox 44"/>
            <p:cNvSpPr txBox="1"/>
            <p:nvPr/>
          </p:nvSpPr>
          <p:spPr>
            <a:xfrm>
              <a:off x="4933480" y="3850161"/>
              <a:ext cx="358890" cy="369332"/>
            </a:xfrm>
            <a:prstGeom prst="rect">
              <a:avLst/>
            </a:prstGeom>
            <a:noFill/>
          </p:spPr>
          <p:txBody>
            <a:bodyPr wrap="square" rtlCol="0">
              <a:spAutoFit/>
            </a:bodyPr>
            <a:lstStyle/>
            <a:p>
              <a:r>
                <a:rPr lang="en-US" b="1" dirty="0" smtClean="0"/>
                <a:t>3</a:t>
              </a:r>
              <a:endParaRPr lang="en-US" b="1" dirty="0"/>
            </a:p>
          </p:txBody>
        </p:sp>
      </p:grpSp>
      <p:grpSp>
        <p:nvGrpSpPr>
          <p:cNvPr id="46" name="Group 34"/>
          <p:cNvGrpSpPr/>
          <p:nvPr/>
        </p:nvGrpSpPr>
        <p:grpSpPr>
          <a:xfrm>
            <a:off x="3810000" y="3300167"/>
            <a:ext cx="703942" cy="934375"/>
            <a:chOff x="3810000" y="4824167"/>
            <a:chExt cx="703942" cy="934375"/>
          </a:xfrm>
        </p:grpSpPr>
        <p:pic>
          <p:nvPicPr>
            <p:cNvPr id="47" name="Picture 46" descr="icon-alien.png"/>
            <p:cNvPicPr>
              <a:picLocks noChangeAspect="1"/>
            </p:cNvPicPr>
            <p:nvPr/>
          </p:nvPicPr>
          <p:blipFill>
            <a:blip r:embed="rId10" cstate="print"/>
            <a:stretch>
              <a:fillRect/>
            </a:stretch>
          </p:blipFill>
          <p:spPr>
            <a:xfrm>
              <a:off x="3810000" y="4844142"/>
              <a:ext cx="703942" cy="914400"/>
            </a:xfrm>
            <a:prstGeom prst="rect">
              <a:avLst/>
            </a:prstGeom>
          </p:spPr>
        </p:pic>
        <p:sp>
          <p:nvSpPr>
            <p:cNvPr id="49" name="TextBox 48"/>
            <p:cNvSpPr txBox="1"/>
            <p:nvPr/>
          </p:nvSpPr>
          <p:spPr>
            <a:xfrm>
              <a:off x="3962400" y="4824167"/>
              <a:ext cx="358890" cy="369332"/>
            </a:xfrm>
            <a:prstGeom prst="rect">
              <a:avLst/>
            </a:prstGeom>
            <a:noFill/>
          </p:spPr>
          <p:txBody>
            <a:bodyPr wrap="square" rtlCol="0">
              <a:spAutoFit/>
            </a:bodyPr>
            <a:lstStyle/>
            <a:p>
              <a:r>
                <a:rPr lang="en-US" b="1" dirty="0" smtClean="0">
                  <a:solidFill>
                    <a:schemeClr val="bg1"/>
                  </a:solidFill>
                </a:rPr>
                <a:t>4</a:t>
              </a:r>
              <a:endParaRPr lang="en-US" b="1" dirty="0">
                <a:solidFill>
                  <a:schemeClr val="bg1"/>
                </a:solidFill>
              </a:endParaRPr>
            </a:p>
          </p:txBody>
        </p:sp>
      </p:grpSp>
      <p:pic>
        <p:nvPicPr>
          <p:cNvPr id="50" name="Picture 49" descr="scaletilt.png"/>
          <p:cNvPicPr>
            <a:picLocks noChangeAspect="1"/>
          </p:cNvPicPr>
          <p:nvPr/>
        </p:nvPicPr>
        <p:blipFill>
          <a:blip r:embed="rId11" cstate="print"/>
          <a:stretch>
            <a:fillRect/>
          </a:stretch>
        </p:blipFill>
        <p:spPr>
          <a:xfrm>
            <a:off x="4699515" y="3276600"/>
            <a:ext cx="786190" cy="990600"/>
          </a:xfrm>
          <a:prstGeom prst="rect">
            <a:avLst/>
          </a:prstGeom>
        </p:spPr>
      </p:pic>
      <p:sp>
        <p:nvSpPr>
          <p:cNvPr id="51" name="TextBox 50"/>
          <p:cNvSpPr txBox="1"/>
          <p:nvPr/>
        </p:nvSpPr>
        <p:spPr>
          <a:xfrm>
            <a:off x="4933480" y="3545361"/>
            <a:ext cx="358890" cy="369332"/>
          </a:xfrm>
          <a:prstGeom prst="rect">
            <a:avLst/>
          </a:prstGeom>
          <a:noFill/>
        </p:spPr>
        <p:txBody>
          <a:bodyPr wrap="square" rtlCol="0">
            <a:spAutoFit/>
          </a:bodyPr>
          <a:lstStyle/>
          <a:p>
            <a:r>
              <a:rPr lang="en-US" b="1" dirty="0" smtClean="0"/>
              <a:t>5</a:t>
            </a:r>
            <a:endParaRPr lang="en-US" b="1" dirty="0"/>
          </a:p>
        </p:txBody>
      </p:sp>
    </p:spTree>
    <p:extLst>
      <p:ext uri="{BB962C8B-B14F-4D97-AF65-F5344CB8AC3E}">
        <p14:creationId xmlns="" xmlns:p14="http://schemas.microsoft.com/office/powerpoint/2010/main" val="119244116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what-happens-pt1.png"/>
          <p:cNvPicPr>
            <a:picLocks noChangeAspect="1"/>
          </p:cNvPicPr>
          <p:nvPr/>
        </p:nvPicPr>
        <p:blipFill>
          <a:blip r:embed="rId3" cstate="print"/>
          <a:stretch>
            <a:fillRect/>
          </a:stretch>
        </p:blipFill>
        <p:spPr>
          <a:xfrm>
            <a:off x="528660" y="1524000"/>
            <a:ext cx="3967140" cy="4724400"/>
          </a:xfrm>
          <a:prstGeom prst="rect">
            <a:avLst/>
          </a:prstGeom>
        </p:spPr>
      </p:pic>
      <p:pic>
        <p:nvPicPr>
          <p:cNvPr id="4" name="Picture 3" descr="what-happens-pt2.png"/>
          <p:cNvPicPr>
            <a:picLocks noChangeAspect="1"/>
          </p:cNvPicPr>
          <p:nvPr/>
        </p:nvPicPr>
        <p:blipFill>
          <a:blip r:embed="rId4" cstate="print"/>
          <a:stretch>
            <a:fillRect/>
          </a:stretch>
        </p:blipFill>
        <p:spPr>
          <a:xfrm>
            <a:off x="4702708" y="1524000"/>
            <a:ext cx="3984092" cy="4724400"/>
          </a:xfrm>
          <a:prstGeom prst="rect">
            <a:avLst/>
          </a:prstGeom>
        </p:spPr>
      </p:pic>
      <p:sp>
        <p:nvSpPr>
          <p:cNvPr id="5" name="TextBox 4"/>
          <p:cNvSpPr txBox="1"/>
          <p:nvPr/>
        </p:nvSpPr>
        <p:spPr>
          <a:xfrm>
            <a:off x="0" y="609600"/>
            <a:ext cx="9144000" cy="646331"/>
          </a:xfrm>
          <a:prstGeom prst="rect">
            <a:avLst/>
          </a:prstGeom>
          <a:noFill/>
        </p:spPr>
        <p:txBody>
          <a:bodyPr wrap="square" rtlCol="0">
            <a:spAutoFit/>
          </a:bodyPr>
          <a:lstStyle/>
          <a:p>
            <a:pPr algn="ctr"/>
            <a:r>
              <a:rPr lang="en-US" sz="3600" b="1" dirty="0" smtClean="0"/>
              <a:t>What Actually Happens to You</a:t>
            </a:r>
            <a:endParaRPr lang="en-US" sz="3600" b="1" dirty="0"/>
          </a:p>
        </p:txBody>
      </p:sp>
    </p:spTree>
    <p:extLst>
      <p:ext uri="{BB962C8B-B14F-4D97-AF65-F5344CB8AC3E}">
        <p14:creationId xmlns="" xmlns:p14="http://schemas.microsoft.com/office/powerpoint/2010/main" val="404505797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0" y="1562100"/>
            <a:ext cx="9144000" cy="3733800"/>
            <a:chOff x="0" y="1447800"/>
            <a:chExt cx="9144000" cy="3733800"/>
          </a:xfrm>
        </p:grpSpPr>
        <p:sp>
          <p:nvSpPr>
            <p:cNvPr id="4" name="TextBox 3"/>
            <p:cNvSpPr txBox="1"/>
            <p:nvPr/>
          </p:nvSpPr>
          <p:spPr>
            <a:xfrm>
              <a:off x="0" y="1447800"/>
              <a:ext cx="9144000" cy="1015663"/>
            </a:xfrm>
            <a:prstGeom prst="rect">
              <a:avLst/>
            </a:prstGeom>
            <a:noFill/>
          </p:spPr>
          <p:txBody>
            <a:bodyPr wrap="square" rtlCol="0">
              <a:spAutoFit/>
            </a:bodyPr>
            <a:lstStyle/>
            <a:p>
              <a:pPr algn="ctr"/>
              <a:r>
                <a:rPr lang="en-US" sz="6000" b="1" dirty="0" smtClean="0"/>
                <a:t>sunk cost </a:t>
              </a:r>
              <a:r>
                <a:rPr lang="en-US" sz="6000" b="1" dirty="0" smtClean="0">
                  <a:solidFill>
                    <a:srgbClr val="FF0000"/>
                  </a:solidFill>
                </a:rPr>
                <a:t>fallacy</a:t>
              </a:r>
            </a:p>
          </p:txBody>
        </p:sp>
        <p:sp>
          <p:nvSpPr>
            <p:cNvPr id="5" name="TextBox 4"/>
            <p:cNvSpPr txBox="1"/>
            <p:nvPr/>
          </p:nvSpPr>
          <p:spPr>
            <a:xfrm>
              <a:off x="1447800" y="2873276"/>
              <a:ext cx="6248400" cy="2308324"/>
            </a:xfrm>
            <a:prstGeom prst="rect">
              <a:avLst/>
            </a:prstGeom>
            <a:noFill/>
          </p:spPr>
          <p:txBody>
            <a:bodyPr wrap="square" rtlCol="0">
              <a:spAutoFit/>
            </a:bodyPr>
            <a:lstStyle/>
            <a:p>
              <a:pPr algn="ctr"/>
              <a:r>
                <a:rPr lang="en-US" sz="4800" dirty="0" smtClean="0"/>
                <a:t>letting sunk costs affect decisions about the future</a:t>
              </a:r>
              <a:endParaRPr lang="en-US" sz="4800" dirty="0"/>
            </a:p>
          </p:txBody>
        </p:sp>
      </p:grpSp>
    </p:spTree>
    <p:extLst>
      <p:ext uri="{BB962C8B-B14F-4D97-AF65-F5344CB8AC3E}">
        <p14:creationId xmlns="" xmlns:p14="http://schemas.microsoft.com/office/powerpoint/2010/main" val="200520869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ores-points-pt2.png"/>
          <p:cNvPicPr>
            <a:picLocks noChangeAspect="1"/>
          </p:cNvPicPr>
          <p:nvPr/>
        </p:nvPicPr>
        <p:blipFill>
          <a:blip r:embed="rId3" cstate="print"/>
          <a:stretch>
            <a:fillRect/>
          </a:stretch>
        </p:blipFill>
        <p:spPr>
          <a:xfrm>
            <a:off x="1489842" y="304800"/>
            <a:ext cx="6968358" cy="5943600"/>
          </a:xfrm>
          <a:prstGeom prst="rect">
            <a:avLst/>
          </a:prstGeom>
        </p:spPr>
      </p:pic>
    </p:spTree>
    <p:extLst>
      <p:ext uri="{BB962C8B-B14F-4D97-AF65-F5344CB8AC3E}">
        <p14:creationId xmlns="" xmlns:p14="http://schemas.microsoft.com/office/powerpoint/2010/main" val="46580866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47800" y="786825"/>
            <a:ext cx="6248400" cy="584775"/>
          </a:xfrm>
          <a:prstGeom prst="rect">
            <a:avLst/>
          </a:prstGeom>
          <a:noFill/>
        </p:spPr>
        <p:txBody>
          <a:bodyPr wrap="square" rtlCol="0">
            <a:spAutoFit/>
          </a:bodyPr>
          <a:lstStyle/>
          <a:p>
            <a:pPr algn="ctr"/>
            <a:r>
              <a:rPr lang="en-US" sz="3200" b="1" dirty="0" smtClean="0"/>
              <a:t>Our guiding example</a:t>
            </a:r>
            <a:endParaRPr lang="en-US" sz="3200" b="1" dirty="0"/>
          </a:p>
        </p:txBody>
      </p:sp>
      <p:pic>
        <p:nvPicPr>
          <p:cNvPr id="3" name="Picture 2" descr="watching.jpg"/>
          <p:cNvPicPr>
            <a:picLocks noChangeAspect="1"/>
          </p:cNvPicPr>
          <p:nvPr/>
        </p:nvPicPr>
        <p:blipFill>
          <a:blip r:embed="rId3" cstate="print"/>
          <a:stretch>
            <a:fillRect/>
          </a:stretch>
        </p:blipFill>
        <p:spPr>
          <a:xfrm>
            <a:off x="2286002" y="1714500"/>
            <a:ext cx="4571996" cy="3429000"/>
          </a:xfrm>
          <a:prstGeom prst="rect">
            <a:avLst/>
          </a:prstGeom>
        </p:spPr>
      </p:pic>
      <p:sp>
        <p:nvSpPr>
          <p:cNvPr id="5" name="TextBox 4"/>
          <p:cNvSpPr txBox="1"/>
          <p:nvPr/>
        </p:nvSpPr>
        <p:spPr>
          <a:xfrm>
            <a:off x="1066800" y="5540514"/>
            <a:ext cx="7010400" cy="707886"/>
          </a:xfrm>
          <a:prstGeom prst="rect">
            <a:avLst/>
          </a:prstGeom>
          <a:noFill/>
        </p:spPr>
        <p:txBody>
          <a:bodyPr wrap="square" rtlCol="0">
            <a:spAutoFit/>
          </a:bodyPr>
          <a:lstStyle/>
          <a:p>
            <a:pPr algn="ctr"/>
            <a:r>
              <a:rPr lang="en-US" sz="2000" dirty="0" smtClean="0"/>
              <a:t>Ask: will this </a:t>
            </a:r>
            <a:r>
              <a:rPr lang="en-US" sz="2000" i="1" dirty="0" smtClean="0"/>
              <a:t>actually help me escape from a bad movie?</a:t>
            </a:r>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oney.png"/>
          <p:cNvPicPr>
            <a:picLocks noChangeAspect="1"/>
          </p:cNvPicPr>
          <p:nvPr/>
        </p:nvPicPr>
        <p:blipFill>
          <a:blip r:embed="rId3" cstate="print"/>
          <a:stretch>
            <a:fillRect/>
          </a:stretch>
        </p:blipFill>
        <p:spPr>
          <a:xfrm>
            <a:off x="1524000" y="2260877"/>
            <a:ext cx="2330825" cy="1981200"/>
          </a:xfrm>
          <a:prstGeom prst="rect">
            <a:avLst/>
          </a:prstGeom>
        </p:spPr>
      </p:pic>
      <p:sp>
        <p:nvSpPr>
          <p:cNvPr id="12" name="TextBox 11"/>
          <p:cNvSpPr txBox="1"/>
          <p:nvPr/>
        </p:nvSpPr>
        <p:spPr>
          <a:xfrm>
            <a:off x="1295400" y="4876800"/>
            <a:ext cx="3962400" cy="769441"/>
          </a:xfrm>
          <a:prstGeom prst="rect">
            <a:avLst/>
          </a:prstGeom>
          <a:noFill/>
        </p:spPr>
        <p:txBody>
          <a:bodyPr wrap="square" rtlCol="0">
            <a:spAutoFit/>
          </a:bodyPr>
          <a:lstStyle/>
          <a:p>
            <a:pPr algn="ctr"/>
            <a:r>
              <a:rPr lang="en-US" sz="4400" b="1" dirty="0" smtClean="0"/>
              <a:t>sunk cost</a:t>
            </a:r>
          </a:p>
        </p:txBody>
      </p:sp>
      <p:sp>
        <p:nvSpPr>
          <p:cNvPr id="13" name="TextBox 12"/>
          <p:cNvSpPr txBox="1"/>
          <p:nvPr/>
        </p:nvSpPr>
        <p:spPr>
          <a:xfrm>
            <a:off x="609600" y="5953780"/>
            <a:ext cx="8077200" cy="523220"/>
          </a:xfrm>
          <a:prstGeom prst="rect">
            <a:avLst/>
          </a:prstGeom>
          <a:noFill/>
        </p:spPr>
        <p:txBody>
          <a:bodyPr wrap="square" rtlCol="0">
            <a:spAutoFit/>
          </a:bodyPr>
          <a:lstStyle/>
          <a:p>
            <a:pPr algn="ctr"/>
            <a:r>
              <a:rPr lang="en-US" sz="2800" dirty="0" smtClean="0"/>
              <a:t>spent resources that cannot be recovered</a:t>
            </a:r>
            <a:endParaRPr lang="en-US" sz="2800" dirty="0"/>
          </a:p>
        </p:txBody>
      </p:sp>
      <p:grpSp>
        <p:nvGrpSpPr>
          <p:cNvPr id="11" name="Group 10"/>
          <p:cNvGrpSpPr/>
          <p:nvPr/>
        </p:nvGrpSpPr>
        <p:grpSpPr>
          <a:xfrm>
            <a:off x="4038600" y="533400"/>
            <a:ext cx="2781048" cy="2184677"/>
            <a:chOff x="4038600" y="533400"/>
            <a:chExt cx="2781048" cy="2184677"/>
          </a:xfrm>
        </p:grpSpPr>
        <p:cxnSp>
          <p:nvCxnSpPr>
            <p:cNvPr id="8" name="Straight Arrow Connector 7"/>
            <p:cNvCxnSpPr/>
            <p:nvPr/>
          </p:nvCxnSpPr>
          <p:spPr>
            <a:xfrm flipV="1">
              <a:off x="4038600" y="1905000"/>
              <a:ext cx="1600200" cy="813077"/>
            </a:xfrm>
            <a:prstGeom prst="straightConnector1">
              <a:avLst/>
            </a:prstGeom>
            <a:ln w="107950">
              <a:solidFill>
                <a:srgbClr val="FF0000"/>
              </a:solidFill>
              <a:tailEnd type="triangle" w="lg" len="med"/>
            </a:ln>
          </p:spPr>
          <p:style>
            <a:lnRef idx="1">
              <a:schemeClr val="accent1"/>
            </a:lnRef>
            <a:fillRef idx="0">
              <a:schemeClr val="accent1"/>
            </a:fillRef>
            <a:effectRef idx="0">
              <a:schemeClr val="accent1"/>
            </a:effectRef>
            <a:fontRef idx="minor">
              <a:schemeClr val="tx1"/>
            </a:fontRef>
          </p:style>
        </p:cxnSp>
        <p:pic>
          <p:nvPicPr>
            <p:cNvPr id="14" name="Picture 13" descr="moneytoilet.png"/>
            <p:cNvPicPr>
              <a:picLocks noChangeAspect="1"/>
            </p:cNvPicPr>
            <p:nvPr/>
          </p:nvPicPr>
          <p:blipFill>
            <a:blip r:embed="rId4" cstate="print"/>
            <a:stretch>
              <a:fillRect/>
            </a:stretch>
          </p:blipFill>
          <p:spPr>
            <a:xfrm>
              <a:off x="5410200" y="533400"/>
              <a:ext cx="1409448" cy="1914722"/>
            </a:xfrm>
            <a:prstGeom prst="rect">
              <a:avLst/>
            </a:prstGeom>
          </p:spPr>
        </p:pic>
      </p:grpSp>
      <p:grpSp>
        <p:nvGrpSpPr>
          <p:cNvPr id="18" name="Group 17"/>
          <p:cNvGrpSpPr/>
          <p:nvPr/>
        </p:nvGrpSpPr>
        <p:grpSpPr>
          <a:xfrm>
            <a:off x="4114800" y="2438400"/>
            <a:ext cx="3684142" cy="1447800"/>
            <a:chOff x="4114800" y="2438400"/>
            <a:chExt cx="3684142" cy="1447800"/>
          </a:xfrm>
        </p:grpSpPr>
        <p:cxnSp>
          <p:nvCxnSpPr>
            <p:cNvPr id="9" name="Straight Arrow Connector 8"/>
            <p:cNvCxnSpPr/>
            <p:nvPr/>
          </p:nvCxnSpPr>
          <p:spPr>
            <a:xfrm>
              <a:off x="4114800" y="3175277"/>
              <a:ext cx="1828800" cy="76200"/>
            </a:xfrm>
            <a:prstGeom prst="straightConnector1">
              <a:avLst/>
            </a:prstGeom>
            <a:ln w="107950">
              <a:solidFill>
                <a:srgbClr val="FF0000"/>
              </a:solidFill>
              <a:tailEnd type="triangle" w="lg" len="med"/>
            </a:ln>
          </p:spPr>
          <p:style>
            <a:lnRef idx="1">
              <a:schemeClr val="accent1"/>
            </a:lnRef>
            <a:fillRef idx="0">
              <a:schemeClr val="accent1"/>
            </a:fillRef>
            <a:effectRef idx="0">
              <a:schemeClr val="accent1"/>
            </a:effectRef>
            <a:fontRef idx="minor">
              <a:schemeClr val="tx1"/>
            </a:fontRef>
          </p:style>
        </p:cxnSp>
        <p:pic>
          <p:nvPicPr>
            <p:cNvPr id="10" name="Picture 9" descr="jeansstack.png"/>
            <p:cNvPicPr>
              <a:picLocks noChangeAspect="1"/>
            </p:cNvPicPr>
            <p:nvPr/>
          </p:nvPicPr>
          <p:blipFill>
            <a:blip r:embed="rId5" cstate="print"/>
            <a:stretch>
              <a:fillRect/>
            </a:stretch>
          </p:blipFill>
          <p:spPr>
            <a:xfrm>
              <a:off x="6172200" y="2438400"/>
              <a:ext cx="1626742" cy="1447800"/>
            </a:xfrm>
            <a:prstGeom prst="rect">
              <a:avLst/>
            </a:prstGeom>
          </p:spPr>
        </p:pic>
      </p:grpSp>
      <p:grpSp>
        <p:nvGrpSpPr>
          <p:cNvPr id="19" name="Group 18"/>
          <p:cNvGrpSpPr/>
          <p:nvPr/>
        </p:nvGrpSpPr>
        <p:grpSpPr>
          <a:xfrm>
            <a:off x="3962400" y="3937277"/>
            <a:ext cx="4114800" cy="1549123"/>
            <a:chOff x="3962400" y="3937277"/>
            <a:chExt cx="4114800" cy="1549123"/>
          </a:xfrm>
        </p:grpSpPr>
        <p:pic>
          <p:nvPicPr>
            <p:cNvPr id="6" name="Picture 5" descr="construction.jpg"/>
            <p:cNvPicPr>
              <a:picLocks noChangeAspect="1"/>
            </p:cNvPicPr>
            <p:nvPr/>
          </p:nvPicPr>
          <p:blipFill>
            <a:blip r:embed="rId6" cstate="print"/>
            <a:stretch>
              <a:fillRect/>
            </a:stretch>
          </p:blipFill>
          <p:spPr>
            <a:xfrm>
              <a:off x="5867400" y="4134888"/>
              <a:ext cx="2209800" cy="1351512"/>
            </a:xfrm>
            <a:prstGeom prst="rect">
              <a:avLst/>
            </a:prstGeom>
          </p:spPr>
        </p:pic>
        <p:cxnSp>
          <p:nvCxnSpPr>
            <p:cNvPr id="15" name="Straight Arrow Connector 14"/>
            <p:cNvCxnSpPr/>
            <p:nvPr/>
          </p:nvCxnSpPr>
          <p:spPr>
            <a:xfrm>
              <a:off x="3962400" y="3937277"/>
              <a:ext cx="1828800" cy="533400"/>
            </a:xfrm>
            <a:prstGeom prst="straightConnector1">
              <a:avLst/>
            </a:prstGeom>
            <a:ln w="107950">
              <a:solidFill>
                <a:srgbClr val="FF0000"/>
              </a:solidFill>
              <a:tailEnd type="triangle" w="lg"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586831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663714"/>
            <a:ext cx="6705600" cy="707886"/>
          </a:xfrm>
          <a:prstGeom prst="rect">
            <a:avLst/>
          </a:prstGeom>
          <a:noFill/>
        </p:spPr>
        <p:txBody>
          <a:bodyPr wrap="square" rtlCol="0">
            <a:spAutoFit/>
          </a:bodyPr>
          <a:lstStyle/>
          <a:p>
            <a:pPr algn="ctr"/>
            <a:r>
              <a:rPr lang="en-US" sz="4000" b="1" dirty="0"/>
              <a:t>S</a:t>
            </a:r>
            <a:r>
              <a:rPr lang="en-US" sz="4000" b="1" dirty="0" smtClean="0"/>
              <a:t>unk costs can be … </a:t>
            </a:r>
          </a:p>
        </p:txBody>
      </p:sp>
      <p:grpSp>
        <p:nvGrpSpPr>
          <p:cNvPr id="10" name="Group 9"/>
          <p:cNvGrpSpPr/>
          <p:nvPr/>
        </p:nvGrpSpPr>
        <p:grpSpPr>
          <a:xfrm>
            <a:off x="990600" y="2320291"/>
            <a:ext cx="2819400" cy="2250965"/>
            <a:chOff x="990600" y="2320291"/>
            <a:chExt cx="2819400" cy="2250965"/>
          </a:xfrm>
        </p:grpSpPr>
        <p:sp>
          <p:nvSpPr>
            <p:cNvPr id="7" name="TextBox 6"/>
            <p:cNvSpPr txBox="1"/>
            <p:nvPr/>
          </p:nvSpPr>
          <p:spPr>
            <a:xfrm>
              <a:off x="990600" y="3940314"/>
              <a:ext cx="2819400" cy="630942"/>
            </a:xfrm>
            <a:prstGeom prst="rect">
              <a:avLst/>
            </a:prstGeom>
            <a:noFill/>
          </p:spPr>
          <p:txBody>
            <a:bodyPr wrap="square" rtlCol="0">
              <a:spAutoFit/>
            </a:bodyPr>
            <a:lstStyle/>
            <a:p>
              <a:pPr algn="ctr"/>
              <a:r>
                <a:rPr lang="en-US" sz="3500" b="1" dirty="0" smtClean="0"/>
                <a:t>money,</a:t>
              </a:r>
            </a:p>
          </p:txBody>
        </p:sp>
        <p:pic>
          <p:nvPicPr>
            <p:cNvPr id="8" name="Picture 7" descr="money.png"/>
            <p:cNvPicPr>
              <a:picLocks noChangeAspect="1"/>
            </p:cNvPicPr>
            <p:nvPr/>
          </p:nvPicPr>
          <p:blipFill>
            <a:blip r:embed="rId3" cstate="print"/>
            <a:stretch>
              <a:fillRect/>
            </a:stretch>
          </p:blipFill>
          <p:spPr>
            <a:xfrm>
              <a:off x="1371600" y="2320291"/>
              <a:ext cx="1752600" cy="1489709"/>
            </a:xfrm>
            <a:prstGeom prst="rect">
              <a:avLst/>
            </a:prstGeom>
          </p:spPr>
        </p:pic>
      </p:grpSp>
      <p:sp>
        <p:nvSpPr>
          <p:cNvPr id="11" name="TextBox 10"/>
          <p:cNvSpPr txBox="1"/>
          <p:nvPr/>
        </p:nvSpPr>
        <p:spPr>
          <a:xfrm>
            <a:off x="1676400" y="5181600"/>
            <a:ext cx="7467600" cy="707886"/>
          </a:xfrm>
          <a:prstGeom prst="rect">
            <a:avLst/>
          </a:prstGeom>
          <a:noFill/>
        </p:spPr>
        <p:txBody>
          <a:bodyPr wrap="square" rtlCol="0">
            <a:spAutoFit/>
          </a:bodyPr>
          <a:lstStyle/>
          <a:p>
            <a:pPr algn="ctr"/>
            <a:r>
              <a:rPr lang="en-US" sz="4000" b="1" dirty="0" smtClean="0"/>
              <a:t>or any other resource.</a:t>
            </a:r>
          </a:p>
        </p:txBody>
      </p:sp>
      <p:grpSp>
        <p:nvGrpSpPr>
          <p:cNvPr id="14" name="Group 13"/>
          <p:cNvGrpSpPr/>
          <p:nvPr/>
        </p:nvGrpSpPr>
        <p:grpSpPr>
          <a:xfrm>
            <a:off x="3810000" y="1905000"/>
            <a:ext cx="1905000" cy="2688342"/>
            <a:chOff x="3810000" y="1905000"/>
            <a:chExt cx="1905000" cy="2688342"/>
          </a:xfrm>
        </p:grpSpPr>
        <p:sp>
          <p:nvSpPr>
            <p:cNvPr id="5" name="TextBox 4"/>
            <p:cNvSpPr txBox="1"/>
            <p:nvPr/>
          </p:nvSpPr>
          <p:spPr>
            <a:xfrm>
              <a:off x="3810000" y="3962400"/>
              <a:ext cx="1905000" cy="630942"/>
            </a:xfrm>
            <a:prstGeom prst="rect">
              <a:avLst/>
            </a:prstGeom>
            <a:noFill/>
          </p:spPr>
          <p:txBody>
            <a:bodyPr wrap="square" rtlCol="0">
              <a:spAutoFit/>
            </a:bodyPr>
            <a:lstStyle/>
            <a:p>
              <a:pPr algn="ctr"/>
              <a:r>
                <a:rPr lang="en-US" sz="3500" b="1" dirty="0" smtClean="0"/>
                <a:t>time,</a:t>
              </a:r>
            </a:p>
          </p:txBody>
        </p:sp>
        <p:pic>
          <p:nvPicPr>
            <p:cNvPr id="12" name="Picture 11" descr="stopwatch.png"/>
            <p:cNvPicPr>
              <a:picLocks noChangeAspect="1"/>
            </p:cNvPicPr>
            <p:nvPr/>
          </p:nvPicPr>
          <p:blipFill>
            <a:blip r:embed="rId4" cstate="print"/>
            <a:stretch>
              <a:fillRect/>
            </a:stretch>
          </p:blipFill>
          <p:spPr>
            <a:xfrm>
              <a:off x="3962400" y="1905000"/>
              <a:ext cx="1470907" cy="1955441"/>
            </a:xfrm>
            <a:prstGeom prst="rect">
              <a:avLst/>
            </a:prstGeom>
          </p:spPr>
        </p:pic>
      </p:grpSp>
      <p:grpSp>
        <p:nvGrpSpPr>
          <p:cNvPr id="15" name="Group 14"/>
          <p:cNvGrpSpPr/>
          <p:nvPr/>
        </p:nvGrpSpPr>
        <p:grpSpPr>
          <a:xfrm>
            <a:off x="5410200" y="2435659"/>
            <a:ext cx="2819400" cy="2157683"/>
            <a:chOff x="5410200" y="2435659"/>
            <a:chExt cx="2819400" cy="2157683"/>
          </a:xfrm>
        </p:grpSpPr>
        <p:sp>
          <p:nvSpPr>
            <p:cNvPr id="6" name="TextBox 5"/>
            <p:cNvSpPr txBox="1"/>
            <p:nvPr/>
          </p:nvSpPr>
          <p:spPr>
            <a:xfrm>
              <a:off x="5410200" y="3962400"/>
              <a:ext cx="2819400" cy="630942"/>
            </a:xfrm>
            <a:prstGeom prst="rect">
              <a:avLst/>
            </a:prstGeom>
            <a:noFill/>
          </p:spPr>
          <p:txBody>
            <a:bodyPr wrap="square" rtlCol="0">
              <a:spAutoFit/>
            </a:bodyPr>
            <a:lstStyle/>
            <a:p>
              <a:pPr algn="ctr"/>
              <a:r>
                <a:rPr lang="en-US" sz="3500" b="1" dirty="0" smtClean="0"/>
                <a:t>effort,</a:t>
              </a:r>
            </a:p>
          </p:txBody>
        </p:sp>
        <p:pic>
          <p:nvPicPr>
            <p:cNvPr id="13" name="Picture 12" descr="effort.png"/>
            <p:cNvPicPr>
              <a:picLocks noChangeAspect="1"/>
            </p:cNvPicPr>
            <p:nvPr/>
          </p:nvPicPr>
          <p:blipFill>
            <a:blip r:embed="rId5" cstate="print"/>
            <a:stretch>
              <a:fillRect/>
            </a:stretch>
          </p:blipFill>
          <p:spPr>
            <a:xfrm>
              <a:off x="5778778" y="2435659"/>
              <a:ext cx="2146022" cy="1526741"/>
            </a:xfrm>
            <a:prstGeom prst="rect">
              <a:avLst/>
            </a:prstGeom>
          </p:spPr>
        </p:pic>
      </p:grpSp>
    </p:spTree>
    <p:extLst>
      <p:ext uri="{BB962C8B-B14F-4D97-AF65-F5344CB8AC3E}">
        <p14:creationId xmlns="" xmlns:p14="http://schemas.microsoft.com/office/powerpoint/2010/main" val="910890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2133600" y="2127024"/>
            <a:ext cx="4648200" cy="3206976"/>
            <a:chOff x="2514600" y="1898424"/>
            <a:chExt cx="4648200" cy="3206976"/>
          </a:xfrm>
        </p:grpSpPr>
        <p:pic>
          <p:nvPicPr>
            <p:cNvPr id="2" name="Picture 1" descr="stereo.png"/>
            <p:cNvPicPr>
              <a:picLocks noChangeAspect="1"/>
            </p:cNvPicPr>
            <p:nvPr/>
          </p:nvPicPr>
          <p:blipFill>
            <a:blip r:embed="rId3" cstate="print"/>
            <a:stretch>
              <a:fillRect/>
            </a:stretch>
          </p:blipFill>
          <p:spPr>
            <a:xfrm>
              <a:off x="2514600" y="1898424"/>
              <a:ext cx="4038600" cy="2478232"/>
            </a:xfrm>
            <a:prstGeom prst="rect">
              <a:avLst/>
            </a:prstGeom>
          </p:spPr>
        </p:pic>
        <p:pic>
          <p:nvPicPr>
            <p:cNvPr id="4" name="Picture 3" descr="allsalesfinalsign.png"/>
            <p:cNvPicPr>
              <a:picLocks noChangeAspect="1"/>
            </p:cNvPicPr>
            <p:nvPr/>
          </p:nvPicPr>
          <p:blipFill>
            <a:blip r:embed="rId4" cstate="print"/>
            <a:stretch>
              <a:fillRect/>
            </a:stretch>
          </p:blipFill>
          <p:spPr>
            <a:xfrm>
              <a:off x="4779923" y="3327698"/>
              <a:ext cx="2382877" cy="1777702"/>
            </a:xfrm>
            <a:prstGeom prst="rect">
              <a:avLst/>
            </a:prstGeom>
          </p:spPr>
        </p:pic>
      </p:grpSp>
      <p:sp>
        <p:nvSpPr>
          <p:cNvPr id="8" name="TextBox 7"/>
          <p:cNvSpPr txBox="1"/>
          <p:nvPr/>
        </p:nvSpPr>
        <p:spPr>
          <a:xfrm>
            <a:off x="4800600" y="983159"/>
            <a:ext cx="3962400" cy="769441"/>
          </a:xfrm>
          <a:prstGeom prst="rect">
            <a:avLst/>
          </a:prstGeom>
          <a:noFill/>
        </p:spPr>
        <p:txBody>
          <a:bodyPr wrap="square" rtlCol="0">
            <a:spAutoFit/>
          </a:bodyPr>
          <a:lstStyle/>
          <a:p>
            <a:pPr algn="ctr"/>
            <a:r>
              <a:rPr lang="en-US" sz="4400" b="1" dirty="0" smtClean="0"/>
              <a:t>spending</a:t>
            </a:r>
          </a:p>
        </p:txBody>
      </p:sp>
    </p:spTree>
    <p:extLst>
      <p:ext uri="{BB962C8B-B14F-4D97-AF65-F5344CB8AC3E}">
        <p14:creationId xmlns="" xmlns:p14="http://schemas.microsoft.com/office/powerpoint/2010/main" val="4631755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800600" y="983159"/>
            <a:ext cx="3962400" cy="769441"/>
          </a:xfrm>
          <a:prstGeom prst="rect">
            <a:avLst/>
          </a:prstGeom>
          <a:noFill/>
        </p:spPr>
        <p:txBody>
          <a:bodyPr wrap="square" rtlCol="0">
            <a:spAutoFit/>
          </a:bodyPr>
          <a:lstStyle/>
          <a:p>
            <a:pPr algn="ctr"/>
            <a:r>
              <a:rPr lang="en-US" sz="4400" b="1" dirty="0" smtClean="0"/>
              <a:t>work</a:t>
            </a:r>
          </a:p>
        </p:txBody>
      </p:sp>
      <p:pic>
        <p:nvPicPr>
          <p:cNvPr id="4" name="Picture 3" descr="legostpaulsconstr.png"/>
          <p:cNvPicPr>
            <a:picLocks noChangeAspect="1"/>
          </p:cNvPicPr>
          <p:nvPr/>
        </p:nvPicPr>
        <p:blipFill>
          <a:blip r:embed="rId3" cstate="print"/>
          <a:stretch>
            <a:fillRect/>
          </a:stretch>
        </p:blipFill>
        <p:spPr>
          <a:xfrm>
            <a:off x="0" y="1376680"/>
            <a:ext cx="9144000" cy="5557520"/>
          </a:xfrm>
          <a:prstGeom prst="rect">
            <a:avLst/>
          </a:prstGeom>
        </p:spPr>
      </p:pic>
    </p:spTree>
    <p:extLst>
      <p:ext uri="{BB962C8B-B14F-4D97-AF65-F5344CB8AC3E}">
        <p14:creationId xmlns="" xmlns:p14="http://schemas.microsoft.com/office/powerpoint/2010/main" val="429396851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rticle400_office-man-woman-argument-420x0.jpg"/>
          <p:cNvPicPr>
            <a:picLocks noChangeAspect="1"/>
          </p:cNvPicPr>
          <p:nvPr/>
        </p:nvPicPr>
        <p:blipFill>
          <a:blip r:embed="rId3" cstate="print"/>
          <a:stretch>
            <a:fillRect/>
          </a:stretch>
        </p:blipFill>
        <p:spPr>
          <a:xfrm>
            <a:off x="2209800" y="1828800"/>
            <a:ext cx="4648200" cy="3508284"/>
          </a:xfrm>
          <a:prstGeom prst="rect">
            <a:avLst/>
          </a:prstGeom>
        </p:spPr>
      </p:pic>
      <p:sp>
        <p:nvSpPr>
          <p:cNvPr id="5" name="TextBox 4"/>
          <p:cNvSpPr txBox="1"/>
          <p:nvPr/>
        </p:nvSpPr>
        <p:spPr>
          <a:xfrm>
            <a:off x="4800600" y="983159"/>
            <a:ext cx="3962400" cy="769441"/>
          </a:xfrm>
          <a:prstGeom prst="rect">
            <a:avLst/>
          </a:prstGeom>
          <a:noFill/>
        </p:spPr>
        <p:txBody>
          <a:bodyPr wrap="square" rtlCol="0">
            <a:spAutoFit/>
          </a:bodyPr>
          <a:lstStyle/>
          <a:p>
            <a:pPr algn="ctr"/>
            <a:r>
              <a:rPr lang="en-US" sz="4400" b="1" dirty="0" smtClean="0"/>
              <a:t>goodwill</a:t>
            </a:r>
          </a:p>
        </p:txBody>
      </p:sp>
    </p:spTree>
    <p:extLst>
      <p:ext uri="{BB962C8B-B14F-4D97-AF65-F5344CB8AC3E}">
        <p14:creationId xmlns="" xmlns:p14="http://schemas.microsoft.com/office/powerpoint/2010/main" val="31958834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lackboard1.png"/>
          <p:cNvPicPr>
            <a:picLocks noChangeAspect="1"/>
          </p:cNvPicPr>
          <p:nvPr/>
        </p:nvPicPr>
        <p:blipFill>
          <a:blip r:embed="rId3" cstate="print"/>
          <a:stretch>
            <a:fillRect/>
          </a:stretch>
        </p:blipFill>
        <p:spPr>
          <a:xfrm>
            <a:off x="609600" y="685800"/>
            <a:ext cx="8527399" cy="6400450"/>
          </a:xfrm>
          <a:prstGeom prst="rect">
            <a:avLst/>
          </a:prstGeom>
        </p:spPr>
      </p:pic>
      <p:sp>
        <p:nvSpPr>
          <p:cNvPr id="3" name="TextBox 2"/>
          <p:cNvSpPr txBox="1"/>
          <p:nvPr/>
        </p:nvSpPr>
        <p:spPr>
          <a:xfrm>
            <a:off x="1447800" y="1143000"/>
            <a:ext cx="4648200" cy="3416320"/>
          </a:xfrm>
          <a:prstGeom prst="rect">
            <a:avLst/>
          </a:prstGeom>
          <a:noFill/>
        </p:spPr>
        <p:txBody>
          <a:bodyPr wrap="square" rtlCol="0">
            <a:spAutoFit/>
          </a:bodyPr>
          <a:lstStyle/>
          <a:p>
            <a:pPr algn="ctr"/>
            <a:r>
              <a:rPr lang="en-US" sz="3600" b="1" dirty="0" smtClean="0">
                <a:solidFill>
                  <a:schemeClr val="bg1"/>
                </a:solidFill>
              </a:rPr>
              <a:t>If you think you already know this, this talk may still help you explain  to someone else</a:t>
            </a:r>
            <a:endParaRPr lang="en-US" sz="3600" b="1" dirty="0">
              <a:solidFill>
                <a:schemeClr val="bg1"/>
              </a:solidFill>
            </a:endParaRPr>
          </a:p>
        </p:txBody>
      </p:sp>
      <p:sp>
        <p:nvSpPr>
          <p:cNvPr id="6" name="Rectangle 5"/>
          <p:cNvSpPr/>
          <p:nvPr/>
        </p:nvSpPr>
        <p:spPr>
          <a:xfrm>
            <a:off x="8458200" y="762000"/>
            <a:ext cx="1371600" cy="990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p14="http://schemas.microsoft.com/office/powerpoint/2010/main" val="138376937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hungry.jpg"/>
          <p:cNvPicPr>
            <a:picLocks noChangeAspect="1"/>
          </p:cNvPicPr>
          <p:nvPr/>
        </p:nvPicPr>
        <p:blipFill>
          <a:blip r:embed="rId3" cstate="print"/>
          <a:stretch>
            <a:fillRect/>
          </a:stretch>
        </p:blipFill>
        <p:spPr>
          <a:xfrm>
            <a:off x="2133600" y="1970674"/>
            <a:ext cx="4952999" cy="3287126"/>
          </a:xfrm>
          <a:prstGeom prst="rect">
            <a:avLst/>
          </a:prstGeom>
        </p:spPr>
      </p:pic>
      <p:sp>
        <p:nvSpPr>
          <p:cNvPr id="5" name="TextBox 4"/>
          <p:cNvSpPr txBox="1"/>
          <p:nvPr/>
        </p:nvSpPr>
        <p:spPr>
          <a:xfrm>
            <a:off x="4800600" y="983159"/>
            <a:ext cx="3962400" cy="769441"/>
          </a:xfrm>
          <a:prstGeom prst="rect">
            <a:avLst/>
          </a:prstGeom>
          <a:noFill/>
        </p:spPr>
        <p:txBody>
          <a:bodyPr wrap="square" rtlCol="0">
            <a:spAutoFit/>
          </a:bodyPr>
          <a:lstStyle/>
          <a:p>
            <a:pPr algn="ctr"/>
            <a:r>
              <a:rPr lang="en-US" sz="4400" b="1" dirty="0" smtClean="0"/>
              <a:t>pain</a:t>
            </a:r>
          </a:p>
        </p:txBody>
      </p:sp>
    </p:spTree>
    <p:extLst>
      <p:ext uri="{BB962C8B-B14F-4D97-AF65-F5344CB8AC3E}">
        <p14:creationId xmlns="" xmlns:p14="http://schemas.microsoft.com/office/powerpoint/2010/main" val="149834141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UCBerkeleyCampus.png"/>
          <p:cNvPicPr>
            <a:picLocks noChangeAspect="1"/>
          </p:cNvPicPr>
          <p:nvPr/>
        </p:nvPicPr>
        <p:blipFill>
          <a:blip r:embed="rId3" cstate="print"/>
          <a:stretch>
            <a:fillRect/>
          </a:stretch>
        </p:blipFill>
        <p:spPr>
          <a:xfrm>
            <a:off x="0" y="914400"/>
            <a:ext cx="9144000" cy="5943600"/>
          </a:xfrm>
          <a:prstGeom prst="rect">
            <a:avLst/>
          </a:prstGeom>
        </p:spPr>
      </p:pic>
      <p:pic>
        <p:nvPicPr>
          <p:cNvPr id="3" name="Picture 2" descr="grad.png"/>
          <p:cNvPicPr>
            <a:picLocks noChangeAspect="1"/>
          </p:cNvPicPr>
          <p:nvPr/>
        </p:nvPicPr>
        <p:blipFill>
          <a:blip r:embed="rId4" cstate="print"/>
          <a:stretch>
            <a:fillRect/>
          </a:stretch>
        </p:blipFill>
        <p:spPr>
          <a:xfrm>
            <a:off x="990600" y="1170051"/>
            <a:ext cx="3505200" cy="1954149"/>
          </a:xfrm>
          <a:prstGeom prst="rect">
            <a:avLst/>
          </a:prstGeom>
        </p:spPr>
      </p:pic>
      <p:sp>
        <p:nvSpPr>
          <p:cNvPr id="5" name="TextBox 4"/>
          <p:cNvSpPr txBox="1"/>
          <p:nvPr/>
        </p:nvSpPr>
        <p:spPr>
          <a:xfrm>
            <a:off x="4800600" y="983159"/>
            <a:ext cx="3962400" cy="769441"/>
          </a:xfrm>
          <a:prstGeom prst="rect">
            <a:avLst/>
          </a:prstGeom>
          <a:noFill/>
        </p:spPr>
        <p:txBody>
          <a:bodyPr wrap="square" rtlCol="0">
            <a:spAutoFit/>
          </a:bodyPr>
          <a:lstStyle/>
          <a:p>
            <a:pPr algn="ctr"/>
            <a:r>
              <a:rPr lang="en-US" sz="4400" b="1" dirty="0" smtClean="0"/>
              <a:t>life</a:t>
            </a:r>
          </a:p>
        </p:txBody>
      </p:sp>
    </p:spTree>
    <p:extLst>
      <p:ext uri="{BB962C8B-B14F-4D97-AF65-F5344CB8AC3E}">
        <p14:creationId xmlns="" xmlns:p14="http://schemas.microsoft.com/office/powerpoint/2010/main" val="63365446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534650"/>
            <a:ext cx="9144000" cy="769441"/>
          </a:xfrm>
          <a:prstGeom prst="rect">
            <a:avLst/>
          </a:prstGeom>
          <a:noFill/>
        </p:spPr>
        <p:txBody>
          <a:bodyPr wrap="square" rtlCol="0">
            <a:spAutoFit/>
          </a:bodyPr>
          <a:lstStyle/>
          <a:p>
            <a:pPr algn="ctr"/>
            <a:r>
              <a:rPr lang="en-US" sz="4400" b="1" dirty="0" smtClean="0"/>
              <a:t>Habits, Not Just Concepts</a:t>
            </a:r>
            <a:endParaRPr lang="en-US" sz="4400" b="1" dirty="0"/>
          </a:p>
        </p:txBody>
      </p:sp>
      <p:pic>
        <p:nvPicPr>
          <p:cNvPr id="4" name="Picture 3" descr="juggling.png"/>
          <p:cNvPicPr>
            <a:picLocks noChangeAspect="1"/>
          </p:cNvPicPr>
          <p:nvPr/>
        </p:nvPicPr>
        <p:blipFill>
          <a:blip r:embed="rId3" cstate="print"/>
          <a:stretch>
            <a:fillRect/>
          </a:stretch>
        </p:blipFill>
        <p:spPr>
          <a:xfrm>
            <a:off x="2438400" y="1905001"/>
            <a:ext cx="4609390" cy="4953000"/>
          </a:xfrm>
          <a:prstGeom prst="rect">
            <a:avLst/>
          </a:prstGeom>
        </p:spPr>
      </p:pic>
    </p:spTree>
    <p:extLst>
      <p:ext uri="{BB962C8B-B14F-4D97-AF65-F5344CB8AC3E}">
        <p14:creationId xmlns="" xmlns:p14="http://schemas.microsoft.com/office/powerpoint/2010/main" val="259620947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rivers-education.jpg"/>
          <p:cNvPicPr>
            <a:picLocks noChangeAspect="1"/>
          </p:cNvPicPr>
          <p:nvPr/>
        </p:nvPicPr>
        <p:blipFill>
          <a:blip r:embed="rId3" cstate="print"/>
          <a:stretch>
            <a:fillRect/>
          </a:stretch>
        </p:blipFill>
        <p:spPr>
          <a:xfrm>
            <a:off x="0" y="0"/>
            <a:ext cx="9144000" cy="6858000"/>
          </a:xfrm>
          <a:prstGeom prst="rect">
            <a:avLst/>
          </a:prstGeom>
        </p:spPr>
      </p:pic>
    </p:spTree>
    <p:extLst>
      <p:ext uri="{BB962C8B-B14F-4D97-AF65-F5344CB8AC3E}">
        <p14:creationId xmlns="" xmlns:p14="http://schemas.microsoft.com/office/powerpoint/2010/main" val="310230852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 name="Picture 70" descr="shadowrunX.png"/>
          <p:cNvPicPr>
            <a:picLocks noChangeAspect="1"/>
          </p:cNvPicPr>
          <p:nvPr/>
        </p:nvPicPr>
        <p:blipFill>
          <a:blip r:embed="rId3" cstate="print"/>
          <a:stretch>
            <a:fillRect/>
          </a:stretch>
        </p:blipFill>
        <p:spPr>
          <a:xfrm>
            <a:off x="4585648" y="4724400"/>
            <a:ext cx="876782" cy="1236890"/>
          </a:xfrm>
          <a:prstGeom prst="rect">
            <a:avLst/>
          </a:prstGeom>
        </p:spPr>
      </p:pic>
      <p:pic>
        <p:nvPicPr>
          <p:cNvPr id="28" name="Picture 27" descr="brokenchain-desaturated.png"/>
          <p:cNvPicPr>
            <a:picLocks noChangeAspect="1"/>
          </p:cNvPicPr>
          <p:nvPr/>
        </p:nvPicPr>
        <p:blipFill>
          <a:blip r:embed="rId4" cstate="print"/>
          <a:stretch>
            <a:fillRect/>
          </a:stretch>
        </p:blipFill>
        <p:spPr>
          <a:xfrm>
            <a:off x="3286817" y="2232694"/>
            <a:ext cx="2605983" cy="1577306"/>
          </a:xfrm>
          <a:prstGeom prst="rect">
            <a:avLst/>
          </a:prstGeom>
        </p:spPr>
      </p:pic>
      <p:sp>
        <p:nvSpPr>
          <p:cNvPr id="2" name="Rectangle 1"/>
          <p:cNvSpPr/>
          <p:nvPr/>
        </p:nvSpPr>
        <p:spPr>
          <a:xfrm>
            <a:off x="533400" y="1371600"/>
            <a:ext cx="2633472" cy="4724400"/>
          </a:xfrm>
          <a:prstGeom prst="rect">
            <a:avLst/>
          </a:prstGeom>
          <a:noFill/>
          <a:ln w="2032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1524000" y="533400"/>
            <a:ext cx="6096000" cy="646331"/>
          </a:xfrm>
          <a:prstGeom prst="rect">
            <a:avLst/>
          </a:prstGeom>
          <a:noFill/>
        </p:spPr>
        <p:txBody>
          <a:bodyPr wrap="square" rtlCol="0">
            <a:spAutoFit/>
          </a:bodyPr>
          <a:lstStyle/>
          <a:p>
            <a:pPr algn="ctr"/>
            <a:r>
              <a:rPr lang="en-US" sz="3600" b="1" dirty="0" smtClean="0"/>
              <a:t>Our Agenda Today</a:t>
            </a:r>
            <a:endParaRPr lang="en-US" sz="3600" b="1" dirty="0"/>
          </a:p>
        </p:txBody>
      </p:sp>
      <p:sp>
        <p:nvSpPr>
          <p:cNvPr id="12" name="TextBox 11"/>
          <p:cNvSpPr txBox="1"/>
          <p:nvPr/>
        </p:nvSpPr>
        <p:spPr>
          <a:xfrm>
            <a:off x="3265716" y="1472886"/>
            <a:ext cx="2590800" cy="707886"/>
          </a:xfrm>
          <a:prstGeom prst="rect">
            <a:avLst/>
          </a:prstGeom>
          <a:noFill/>
        </p:spPr>
        <p:txBody>
          <a:bodyPr wrap="square" rtlCol="0">
            <a:spAutoFit/>
          </a:bodyPr>
          <a:lstStyle/>
          <a:p>
            <a:pPr algn="ctr"/>
            <a:r>
              <a:rPr lang="en-US" sz="2000" b="1" dirty="0" smtClean="0"/>
              <a:t>2. Detaching From Sunk Costs</a:t>
            </a:r>
            <a:endParaRPr lang="en-US" sz="2000" b="1" dirty="0"/>
          </a:p>
        </p:txBody>
      </p:sp>
      <p:sp>
        <p:nvSpPr>
          <p:cNvPr id="14" name="TextBox 13"/>
          <p:cNvSpPr txBox="1"/>
          <p:nvPr/>
        </p:nvSpPr>
        <p:spPr>
          <a:xfrm>
            <a:off x="6032500" y="1422737"/>
            <a:ext cx="2590800" cy="1015663"/>
          </a:xfrm>
          <a:prstGeom prst="rect">
            <a:avLst/>
          </a:prstGeom>
          <a:noFill/>
        </p:spPr>
        <p:txBody>
          <a:bodyPr wrap="square" rtlCol="0">
            <a:spAutoFit/>
          </a:bodyPr>
          <a:lstStyle/>
          <a:p>
            <a:pPr algn="ctr"/>
            <a:r>
              <a:rPr lang="en-US" sz="2000" b="1" dirty="0" smtClean="0"/>
              <a:t>3. Finish Exercises / Transfer Step</a:t>
            </a:r>
            <a:endParaRPr lang="en-US" sz="2000" b="1" dirty="0"/>
          </a:p>
        </p:txBody>
      </p:sp>
      <p:pic>
        <p:nvPicPr>
          <p:cNvPr id="16" name="Picture 15" descr="fingerreminder.png"/>
          <p:cNvPicPr>
            <a:picLocks noChangeAspect="1"/>
          </p:cNvPicPr>
          <p:nvPr/>
        </p:nvPicPr>
        <p:blipFill>
          <a:blip r:embed="rId5" cstate="print"/>
          <a:stretch>
            <a:fillRect/>
          </a:stretch>
        </p:blipFill>
        <p:spPr>
          <a:xfrm>
            <a:off x="6553200" y="3886200"/>
            <a:ext cx="1676400" cy="2095499"/>
          </a:xfrm>
          <a:prstGeom prst="rect">
            <a:avLst/>
          </a:prstGeom>
        </p:spPr>
      </p:pic>
      <p:sp>
        <p:nvSpPr>
          <p:cNvPr id="31" name="Rectangle 30"/>
          <p:cNvSpPr/>
          <p:nvPr/>
        </p:nvSpPr>
        <p:spPr>
          <a:xfrm>
            <a:off x="3272028" y="1371600"/>
            <a:ext cx="2633472" cy="4724400"/>
          </a:xfrm>
          <a:prstGeom prst="rect">
            <a:avLst/>
          </a:prstGeom>
          <a:noFill/>
          <a:ln w="2032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p:cNvSpPr/>
          <p:nvPr/>
        </p:nvSpPr>
        <p:spPr>
          <a:xfrm>
            <a:off x="6015228" y="1371600"/>
            <a:ext cx="2633472" cy="4724400"/>
          </a:xfrm>
          <a:prstGeom prst="rect">
            <a:avLst/>
          </a:prstGeom>
          <a:noFill/>
          <a:ln w="2032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3" name="Group 72"/>
          <p:cNvGrpSpPr/>
          <p:nvPr/>
        </p:nvGrpSpPr>
        <p:grpSpPr>
          <a:xfrm>
            <a:off x="1942618" y="4419600"/>
            <a:ext cx="876782" cy="1236890"/>
            <a:chOff x="2018818" y="4554310"/>
            <a:chExt cx="876782" cy="1236890"/>
          </a:xfrm>
        </p:grpSpPr>
        <p:pic>
          <p:nvPicPr>
            <p:cNvPr id="48" name="Picture 47" descr="shadowrunX.png"/>
            <p:cNvPicPr>
              <a:picLocks noChangeAspect="1"/>
            </p:cNvPicPr>
            <p:nvPr/>
          </p:nvPicPr>
          <p:blipFill>
            <a:blip r:embed="rId3" cstate="print"/>
            <a:stretch>
              <a:fillRect/>
            </a:stretch>
          </p:blipFill>
          <p:spPr>
            <a:xfrm>
              <a:off x="2018818" y="4554310"/>
              <a:ext cx="876782" cy="1236890"/>
            </a:xfrm>
            <a:prstGeom prst="rect">
              <a:avLst/>
            </a:prstGeom>
          </p:spPr>
        </p:pic>
        <p:sp>
          <p:nvSpPr>
            <p:cNvPr id="29" name="TextBox 28"/>
            <p:cNvSpPr txBox="1"/>
            <p:nvPr/>
          </p:nvSpPr>
          <p:spPr>
            <a:xfrm>
              <a:off x="2366650" y="4885623"/>
              <a:ext cx="358890" cy="347899"/>
            </a:xfrm>
            <a:prstGeom prst="rect">
              <a:avLst/>
            </a:prstGeom>
            <a:noFill/>
          </p:spPr>
          <p:txBody>
            <a:bodyPr wrap="square" rtlCol="0">
              <a:spAutoFit/>
            </a:bodyPr>
            <a:lstStyle/>
            <a:p>
              <a:r>
                <a:rPr lang="en-US" b="1" dirty="0" smtClean="0">
                  <a:solidFill>
                    <a:schemeClr val="bg1"/>
                  </a:solidFill>
                </a:rPr>
                <a:t>1</a:t>
              </a:r>
              <a:endParaRPr lang="en-US" b="1" dirty="0">
                <a:solidFill>
                  <a:schemeClr val="bg1"/>
                </a:solidFill>
              </a:endParaRPr>
            </a:p>
          </p:txBody>
        </p:sp>
      </p:grpSp>
      <p:pic>
        <p:nvPicPr>
          <p:cNvPr id="62" name="Picture 61" descr="shadowrunX.png"/>
          <p:cNvPicPr>
            <a:picLocks noChangeAspect="1"/>
          </p:cNvPicPr>
          <p:nvPr/>
        </p:nvPicPr>
        <p:blipFill>
          <a:blip r:embed="rId3" cstate="print"/>
          <a:stretch>
            <a:fillRect/>
          </a:stretch>
        </p:blipFill>
        <p:spPr>
          <a:xfrm>
            <a:off x="3671248" y="3505200"/>
            <a:ext cx="876782" cy="1236890"/>
          </a:xfrm>
          <a:prstGeom prst="rect">
            <a:avLst/>
          </a:prstGeom>
        </p:spPr>
      </p:pic>
      <p:sp>
        <p:nvSpPr>
          <p:cNvPr id="63" name="TextBox 62"/>
          <p:cNvSpPr txBox="1"/>
          <p:nvPr/>
        </p:nvSpPr>
        <p:spPr>
          <a:xfrm>
            <a:off x="4019080" y="3836513"/>
            <a:ext cx="358890" cy="369332"/>
          </a:xfrm>
          <a:prstGeom prst="rect">
            <a:avLst/>
          </a:prstGeom>
          <a:noFill/>
        </p:spPr>
        <p:txBody>
          <a:bodyPr wrap="square" rtlCol="0">
            <a:spAutoFit/>
          </a:bodyPr>
          <a:lstStyle/>
          <a:p>
            <a:r>
              <a:rPr lang="en-US" b="1" dirty="0" smtClean="0">
                <a:solidFill>
                  <a:schemeClr val="bg1"/>
                </a:solidFill>
              </a:rPr>
              <a:t>2</a:t>
            </a:r>
            <a:endParaRPr lang="en-US" b="1" dirty="0">
              <a:solidFill>
                <a:schemeClr val="bg1"/>
              </a:solidFill>
            </a:endParaRPr>
          </a:p>
        </p:txBody>
      </p:sp>
      <p:pic>
        <p:nvPicPr>
          <p:cNvPr id="65" name="Picture 64" descr="shadowrunX.png"/>
          <p:cNvPicPr>
            <a:picLocks noChangeAspect="1"/>
          </p:cNvPicPr>
          <p:nvPr/>
        </p:nvPicPr>
        <p:blipFill>
          <a:blip r:embed="rId3" cstate="print"/>
          <a:stretch>
            <a:fillRect/>
          </a:stretch>
        </p:blipFill>
        <p:spPr>
          <a:xfrm>
            <a:off x="3671248" y="4724400"/>
            <a:ext cx="876782" cy="1236890"/>
          </a:xfrm>
          <a:prstGeom prst="rect">
            <a:avLst/>
          </a:prstGeom>
        </p:spPr>
      </p:pic>
      <p:sp>
        <p:nvSpPr>
          <p:cNvPr id="66" name="TextBox 65"/>
          <p:cNvSpPr txBox="1"/>
          <p:nvPr/>
        </p:nvSpPr>
        <p:spPr>
          <a:xfrm>
            <a:off x="4005432" y="5055713"/>
            <a:ext cx="358890" cy="369332"/>
          </a:xfrm>
          <a:prstGeom prst="rect">
            <a:avLst/>
          </a:prstGeom>
          <a:noFill/>
        </p:spPr>
        <p:txBody>
          <a:bodyPr wrap="square" rtlCol="0">
            <a:spAutoFit/>
          </a:bodyPr>
          <a:lstStyle/>
          <a:p>
            <a:r>
              <a:rPr lang="en-US" b="1" dirty="0" smtClean="0">
                <a:solidFill>
                  <a:schemeClr val="bg1"/>
                </a:solidFill>
              </a:rPr>
              <a:t>4</a:t>
            </a:r>
            <a:endParaRPr lang="en-US" b="1" dirty="0">
              <a:solidFill>
                <a:schemeClr val="bg1"/>
              </a:solidFill>
            </a:endParaRPr>
          </a:p>
        </p:txBody>
      </p:sp>
      <p:pic>
        <p:nvPicPr>
          <p:cNvPr id="68" name="Picture 67" descr="shadowrunX.png"/>
          <p:cNvPicPr>
            <a:picLocks noChangeAspect="1"/>
          </p:cNvPicPr>
          <p:nvPr/>
        </p:nvPicPr>
        <p:blipFill>
          <a:blip r:embed="rId3" cstate="print"/>
          <a:stretch>
            <a:fillRect/>
          </a:stretch>
        </p:blipFill>
        <p:spPr>
          <a:xfrm>
            <a:off x="4585648" y="3505200"/>
            <a:ext cx="876782" cy="1236890"/>
          </a:xfrm>
          <a:prstGeom prst="rect">
            <a:avLst/>
          </a:prstGeom>
        </p:spPr>
      </p:pic>
      <p:sp>
        <p:nvSpPr>
          <p:cNvPr id="69" name="TextBox 68"/>
          <p:cNvSpPr txBox="1"/>
          <p:nvPr/>
        </p:nvSpPr>
        <p:spPr>
          <a:xfrm>
            <a:off x="4933480" y="3850161"/>
            <a:ext cx="358890" cy="369332"/>
          </a:xfrm>
          <a:prstGeom prst="rect">
            <a:avLst/>
          </a:prstGeom>
          <a:noFill/>
        </p:spPr>
        <p:txBody>
          <a:bodyPr wrap="square" rtlCol="0">
            <a:spAutoFit/>
          </a:bodyPr>
          <a:lstStyle/>
          <a:p>
            <a:r>
              <a:rPr lang="en-US" b="1" dirty="0" smtClean="0">
                <a:solidFill>
                  <a:schemeClr val="bg1"/>
                </a:solidFill>
              </a:rPr>
              <a:t>3</a:t>
            </a:r>
            <a:endParaRPr lang="en-US" b="1" dirty="0">
              <a:solidFill>
                <a:schemeClr val="bg1"/>
              </a:solidFill>
            </a:endParaRPr>
          </a:p>
        </p:txBody>
      </p:sp>
      <p:sp>
        <p:nvSpPr>
          <p:cNvPr id="72" name="TextBox 71"/>
          <p:cNvSpPr txBox="1"/>
          <p:nvPr/>
        </p:nvSpPr>
        <p:spPr>
          <a:xfrm>
            <a:off x="4933480" y="5069361"/>
            <a:ext cx="358890" cy="369332"/>
          </a:xfrm>
          <a:prstGeom prst="rect">
            <a:avLst/>
          </a:prstGeom>
          <a:noFill/>
        </p:spPr>
        <p:txBody>
          <a:bodyPr wrap="square" rtlCol="0">
            <a:spAutoFit/>
          </a:bodyPr>
          <a:lstStyle/>
          <a:p>
            <a:r>
              <a:rPr lang="en-US" b="1" dirty="0" smtClean="0">
                <a:solidFill>
                  <a:schemeClr val="bg1"/>
                </a:solidFill>
              </a:rPr>
              <a:t>5</a:t>
            </a:r>
            <a:endParaRPr lang="en-US" b="1" dirty="0">
              <a:solidFill>
                <a:schemeClr val="bg1"/>
              </a:solidFill>
            </a:endParaRPr>
          </a:p>
        </p:txBody>
      </p:sp>
      <p:pic>
        <p:nvPicPr>
          <p:cNvPr id="75" name="Picture 74" descr="shadowrunX.png"/>
          <p:cNvPicPr>
            <a:picLocks noChangeAspect="1"/>
          </p:cNvPicPr>
          <p:nvPr/>
        </p:nvPicPr>
        <p:blipFill>
          <a:blip r:embed="rId3" cstate="print"/>
          <a:stretch>
            <a:fillRect/>
          </a:stretch>
        </p:blipFill>
        <p:spPr>
          <a:xfrm>
            <a:off x="6858000" y="2514600"/>
            <a:ext cx="876782" cy="1236890"/>
          </a:xfrm>
          <a:prstGeom prst="rect">
            <a:avLst/>
          </a:prstGeom>
        </p:spPr>
      </p:pic>
      <p:pic>
        <p:nvPicPr>
          <p:cNvPr id="32" name="Picture 31" descr="eye_drawing-colorized.png"/>
          <p:cNvPicPr>
            <a:picLocks noChangeAspect="1"/>
          </p:cNvPicPr>
          <p:nvPr/>
        </p:nvPicPr>
        <p:blipFill>
          <a:blip r:embed="rId6" cstate="print"/>
          <a:stretch>
            <a:fillRect/>
          </a:stretch>
        </p:blipFill>
        <p:spPr>
          <a:xfrm>
            <a:off x="685799" y="2590801"/>
            <a:ext cx="2408743" cy="1752597"/>
          </a:xfrm>
          <a:prstGeom prst="rect">
            <a:avLst/>
          </a:prstGeom>
        </p:spPr>
      </p:pic>
      <p:sp>
        <p:nvSpPr>
          <p:cNvPr id="24" name="TextBox 23"/>
          <p:cNvSpPr txBox="1"/>
          <p:nvPr/>
        </p:nvSpPr>
        <p:spPr>
          <a:xfrm>
            <a:off x="627744" y="1509486"/>
            <a:ext cx="2438400" cy="1015663"/>
          </a:xfrm>
          <a:prstGeom prst="rect">
            <a:avLst/>
          </a:prstGeom>
          <a:noFill/>
        </p:spPr>
        <p:txBody>
          <a:bodyPr wrap="square" rtlCol="0">
            <a:spAutoFit/>
          </a:bodyPr>
          <a:lstStyle/>
          <a:p>
            <a:pPr algn="ctr"/>
            <a:r>
              <a:rPr lang="en-US" sz="2000" b="1" dirty="0" smtClean="0"/>
              <a:t>1. Noticing the Sunk Cost Fallacy</a:t>
            </a:r>
            <a:endParaRPr lang="en-US" sz="2000" b="1" dirty="0"/>
          </a:p>
        </p:txBody>
      </p:sp>
    </p:spTree>
    <p:extLst>
      <p:ext uri="{BB962C8B-B14F-4D97-AF65-F5344CB8AC3E}">
        <p14:creationId xmlns="" xmlns:p14="http://schemas.microsoft.com/office/powerpoint/2010/main" val="253035973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 name="Picture 70" descr="shadowrunX.png"/>
          <p:cNvPicPr>
            <a:picLocks noChangeAspect="1"/>
          </p:cNvPicPr>
          <p:nvPr/>
        </p:nvPicPr>
        <p:blipFill>
          <a:blip r:embed="rId3" cstate="print"/>
          <a:stretch>
            <a:fillRect/>
          </a:stretch>
        </p:blipFill>
        <p:spPr>
          <a:xfrm>
            <a:off x="4585648" y="4724400"/>
            <a:ext cx="876782" cy="1236890"/>
          </a:xfrm>
          <a:prstGeom prst="rect">
            <a:avLst/>
          </a:prstGeom>
        </p:spPr>
      </p:pic>
      <p:pic>
        <p:nvPicPr>
          <p:cNvPr id="28" name="Picture 27" descr="brokenchain-desaturated.png"/>
          <p:cNvPicPr>
            <a:picLocks noChangeAspect="1"/>
          </p:cNvPicPr>
          <p:nvPr/>
        </p:nvPicPr>
        <p:blipFill>
          <a:blip r:embed="rId4" cstate="print"/>
          <a:stretch>
            <a:fillRect/>
          </a:stretch>
        </p:blipFill>
        <p:spPr>
          <a:xfrm>
            <a:off x="3286817" y="2232694"/>
            <a:ext cx="2605983" cy="1577306"/>
          </a:xfrm>
          <a:prstGeom prst="rect">
            <a:avLst/>
          </a:prstGeom>
        </p:spPr>
      </p:pic>
      <p:sp>
        <p:nvSpPr>
          <p:cNvPr id="2" name="Rectangle 1"/>
          <p:cNvSpPr/>
          <p:nvPr/>
        </p:nvSpPr>
        <p:spPr>
          <a:xfrm>
            <a:off x="533400" y="1371600"/>
            <a:ext cx="2633472" cy="4724400"/>
          </a:xfrm>
          <a:prstGeom prst="rect">
            <a:avLst/>
          </a:prstGeom>
          <a:solidFill>
            <a:srgbClr val="DDEDF7"/>
          </a:solidFill>
          <a:ln w="2032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1524000" y="533400"/>
            <a:ext cx="6096000" cy="646331"/>
          </a:xfrm>
          <a:prstGeom prst="rect">
            <a:avLst/>
          </a:prstGeom>
          <a:noFill/>
        </p:spPr>
        <p:txBody>
          <a:bodyPr wrap="square" rtlCol="0">
            <a:spAutoFit/>
          </a:bodyPr>
          <a:lstStyle/>
          <a:p>
            <a:pPr algn="ctr"/>
            <a:r>
              <a:rPr lang="en-US" sz="3600" b="1" dirty="0" smtClean="0"/>
              <a:t>Our Agenda Today</a:t>
            </a:r>
            <a:endParaRPr lang="en-US" sz="3600" b="1" dirty="0"/>
          </a:p>
        </p:txBody>
      </p:sp>
      <p:sp>
        <p:nvSpPr>
          <p:cNvPr id="11" name="TextBox 10"/>
          <p:cNvSpPr txBox="1"/>
          <p:nvPr/>
        </p:nvSpPr>
        <p:spPr>
          <a:xfrm>
            <a:off x="627744" y="1509486"/>
            <a:ext cx="2438400" cy="1015663"/>
          </a:xfrm>
          <a:prstGeom prst="rect">
            <a:avLst/>
          </a:prstGeom>
          <a:noFill/>
        </p:spPr>
        <p:txBody>
          <a:bodyPr wrap="square" rtlCol="0">
            <a:spAutoFit/>
          </a:bodyPr>
          <a:lstStyle/>
          <a:p>
            <a:pPr algn="ctr"/>
            <a:r>
              <a:rPr lang="en-US" sz="2000" b="1" dirty="0" smtClean="0"/>
              <a:t>1. Noticing the Sunk Cost Fallacy</a:t>
            </a:r>
            <a:endParaRPr lang="en-US" sz="2000" b="1" dirty="0"/>
          </a:p>
        </p:txBody>
      </p:sp>
      <p:sp>
        <p:nvSpPr>
          <p:cNvPr id="12" name="TextBox 11"/>
          <p:cNvSpPr txBox="1"/>
          <p:nvPr/>
        </p:nvSpPr>
        <p:spPr>
          <a:xfrm>
            <a:off x="3265716" y="1472886"/>
            <a:ext cx="2590800" cy="707886"/>
          </a:xfrm>
          <a:prstGeom prst="rect">
            <a:avLst/>
          </a:prstGeom>
          <a:noFill/>
        </p:spPr>
        <p:txBody>
          <a:bodyPr wrap="square" rtlCol="0">
            <a:spAutoFit/>
          </a:bodyPr>
          <a:lstStyle/>
          <a:p>
            <a:pPr algn="ctr"/>
            <a:r>
              <a:rPr lang="en-US" sz="2000" b="1" dirty="0" smtClean="0"/>
              <a:t>2. Detaching From Sunk Costs</a:t>
            </a:r>
            <a:endParaRPr lang="en-US" sz="2000" b="1" dirty="0"/>
          </a:p>
        </p:txBody>
      </p:sp>
      <p:sp>
        <p:nvSpPr>
          <p:cNvPr id="14" name="TextBox 13"/>
          <p:cNvSpPr txBox="1"/>
          <p:nvPr/>
        </p:nvSpPr>
        <p:spPr>
          <a:xfrm>
            <a:off x="6032500" y="1422737"/>
            <a:ext cx="2590800" cy="1015663"/>
          </a:xfrm>
          <a:prstGeom prst="rect">
            <a:avLst/>
          </a:prstGeom>
          <a:noFill/>
        </p:spPr>
        <p:txBody>
          <a:bodyPr wrap="square" rtlCol="0">
            <a:spAutoFit/>
          </a:bodyPr>
          <a:lstStyle/>
          <a:p>
            <a:pPr algn="ctr"/>
            <a:r>
              <a:rPr lang="en-US" sz="2000" b="1" dirty="0" smtClean="0"/>
              <a:t>3. Finish Exercises / Transfer Step</a:t>
            </a:r>
            <a:endParaRPr lang="en-US" sz="2000" b="1" dirty="0"/>
          </a:p>
        </p:txBody>
      </p:sp>
      <p:pic>
        <p:nvPicPr>
          <p:cNvPr id="16" name="Picture 15" descr="fingerreminder.png"/>
          <p:cNvPicPr>
            <a:picLocks noChangeAspect="1"/>
          </p:cNvPicPr>
          <p:nvPr/>
        </p:nvPicPr>
        <p:blipFill>
          <a:blip r:embed="rId5" cstate="print"/>
          <a:stretch>
            <a:fillRect/>
          </a:stretch>
        </p:blipFill>
        <p:spPr>
          <a:xfrm>
            <a:off x="6553200" y="3886200"/>
            <a:ext cx="1676400" cy="2095499"/>
          </a:xfrm>
          <a:prstGeom prst="rect">
            <a:avLst/>
          </a:prstGeom>
        </p:spPr>
      </p:pic>
      <p:sp>
        <p:nvSpPr>
          <p:cNvPr id="31" name="Rectangle 30"/>
          <p:cNvSpPr/>
          <p:nvPr/>
        </p:nvSpPr>
        <p:spPr>
          <a:xfrm>
            <a:off x="3272028" y="1371600"/>
            <a:ext cx="2633472" cy="4724400"/>
          </a:xfrm>
          <a:prstGeom prst="rect">
            <a:avLst/>
          </a:prstGeom>
          <a:noFill/>
          <a:ln w="2032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p:cNvSpPr/>
          <p:nvPr/>
        </p:nvSpPr>
        <p:spPr>
          <a:xfrm>
            <a:off x="6015228" y="1371600"/>
            <a:ext cx="2633472" cy="4724400"/>
          </a:xfrm>
          <a:prstGeom prst="rect">
            <a:avLst/>
          </a:prstGeom>
          <a:noFill/>
          <a:ln w="2032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8" name="Picture 47" descr="shadowrunX.png"/>
          <p:cNvPicPr>
            <a:picLocks noChangeAspect="1"/>
          </p:cNvPicPr>
          <p:nvPr/>
        </p:nvPicPr>
        <p:blipFill>
          <a:blip r:embed="rId6" cstate="print"/>
          <a:stretch>
            <a:fillRect/>
          </a:stretch>
        </p:blipFill>
        <p:spPr>
          <a:xfrm>
            <a:off x="1942618" y="4419601"/>
            <a:ext cx="876781" cy="1236888"/>
          </a:xfrm>
          <a:prstGeom prst="rect">
            <a:avLst/>
          </a:prstGeom>
        </p:spPr>
      </p:pic>
      <p:sp>
        <p:nvSpPr>
          <p:cNvPr id="29" name="TextBox 28"/>
          <p:cNvSpPr txBox="1"/>
          <p:nvPr/>
        </p:nvSpPr>
        <p:spPr>
          <a:xfrm>
            <a:off x="2290450" y="4750913"/>
            <a:ext cx="358890" cy="347899"/>
          </a:xfrm>
          <a:prstGeom prst="rect">
            <a:avLst/>
          </a:prstGeom>
          <a:noFill/>
        </p:spPr>
        <p:txBody>
          <a:bodyPr wrap="square" rtlCol="0">
            <a:spAutoFit/>
          </a:bodyPr>
          <a:lstStyle/>
          <a:p>
            <a:r>
              <a:rPr lang="en-US" b="1" dirty="0" smtClean="0">
                <a:solidFill>
                  <a:schemeClr val="bg1"/>
                </a:solidFill>
              </a:rPr>
              <a:t>1</a:t>
            </a:r>
            <a:endParaRPr lang="en-US" b="1" dirty="0">
              <a:solidFill>
                <a:schemeClr val="bg1"/>
              </a:solidFill>
            </a:endParaRPr>
          </a:p>
        </p:txBody>
      </p:sp>
      <p:pic>
        <p:nvPicPr>
          <p:cNvPr id="62" name="Picture 61" descr="shadowrunX.png"/>
          <p:cNvPicPr>
            <a:picLocks noChangeAspect="1"/>
          </p:cNvPicPr>
          <p:nvPr/>
        </p:nvPicPr>
        <p:blipFill>
          <a:blip r:embed="rId3" cstate="print"/>
          <a:stretch>
            <a:fillRect/>
          </a:stretch>
        </p:blipFill>
        <p:spPr>
          <a:xfrm>
            <a:off x="3671248" y="3505200"/>
            <a:ext cx="876782" cy="1236890"/>
          </a:xfrm>
          <a:prstGeom prst="rect">
            <a:avLst/>
          </a:prstGeom>
        </p:spPr>
      </p:pic>
      <p:sp>
        <p:nvSpPr>
          <p:cNvPr id="63" name="TextBox 62"/>
          <p:cNvSpPr txBox="1"/>
          <p:nvPr/>
        </p:nvSpPr>
        <p:spPr>
          <a:xfrm>
            <a:off x="4019080" y="3836513"/>
            <a:ext cx="358890" cy="369332"/>
          </a:xfrm>
          <a:prstGeom prst="rect">
            <a:avLst/>
          </a:prstGeom>
          <a:noFill/>
        </p:spPr>
        <p:txBody>
          <a:bodyPr wrap="square" rtlCol="0">
            <a:spAutoFit/>
          </a:bodyPr>
          <a:lstStyle/>
          <a:p>
            <a:r>
              <a:rPr lang="en-US" b="1" dirty="0" smtClean="0">
                <a:solidFill>
                  <a:schemeClr val="bg1"/>
                </a:solidFill>
              </a:rPr>
              <a:t>2</a:t>
            </a:r>
            <a:endParaRPr lang="en-US" b="1" dirty="0">
              <a:solidFill>
                <a:schemeClr val="bg1"/>
              </a:solidFill>
            </a:endParaRPr>
          </a:p>
        </p:txBody>
      </p:sp>
      <p:pic>
        <p:nvPicPr>
          <p:cNvPr id="65" name="Picture 64" descr="shadowrunX.png"/>
          <p:cNvPicPr>
            <a:picLocks noChangeAspect="1"/>
          </p:cNvPicPr>
          <p:nvPr/>
        </p:nvPicPr>
        <p:blipFill>
          <a:blip r:embed="rId3" cstate="print"/>
          <a:stretch>
            <a:fillRect/>
          </a:stretch>
        </p:blipFill>
        <p:spPr>
          <a:xfrm>
            <a:off x="3671248" y="4724400"/>
            <a:ext cx="876782" cy="1236890"/>
          </a:xfrm>
          <a:prstGeom prst="rect">
            <a:avLst/>
          </a:prstGeom>
        </p:spPr>
      </p:pic>
      <p:sp>
        <p:nvSpPr>
          <p:cNvPr id="66" name="TextBox 65"/>
          <p:cNvSpPr txBox="1"/>
          <p:nvPr/>
        </p:nvSpPr>
        <p:spPr>
          <a:xfrm>
            <a:off x="4005432" y="5055713"/>
            <a:ext cx="358890" cy="369332"/>
          </a:xfrm>
          <a:prstGeom prst="rect">
            <a:avLst/>
          </a:prstGeom>
          <a:noFill/>
        </p:spPr>
        <p:txBody>
          <a:bodyPr wrap="square" rtlCol="0">
            <a:spAutoFit/>
          </a:bodyPr>
          <a:lstStyle/>
          <a:p>
            <a:r>
              <a:rPr lang="en-US" b="1" dirty="0" smtClean="0">
                <a:solidFill>
                  <a:schemeClr val="bg1"/>
                </a:solidFill>
              </a:rPr>
              <a:t>4</a:t>
            </a:r>
            <a:endParaRPr lang="en-US" b="1" dirty="0">
              <a:solidFill>
                <a:schemeClr val="bg1"/>
              </a:solidFill>
            </a:endParaRPr>
          </a:p>
        </p:txBody>
      </p:sp>
      <p:pic>
        <p:nvPicPr>
          <p:cNvPr id="68" name="Picture 67" descr="shadowrunX.png"/>
          <p:cNvPicPr>
            <a:picLocks noChangeAspect="1"/>
          </p:cNvPicPr>
          <p:nvPr/>
        </p:nvPicPr>
        <p:blipFill>
          <a:blip r:embed="rId3" cstate="print"/>
          <a:stretch>
            <a:fillRect/>
          </a:stretch>
        </p:blipFill>
        <p:spPr>
          <a:xfrm>
            <a:off x="4585648" y="3505200"/>
            <a:ext cx="876782" cy="1236890"/>
          </a:xfrm>
          <a:prstGeom prst="rect">
            <a:avLst/>
          </a:prstGeom>
        </p:spPr>
      </p:pic>
      <p:sp>
        <p:nvSpPr>
          <p:cNvPr id="69" name="TextBox 68"/>
          <p:cNvSpPr txBox="1"/>
          <p:nvPr/>
        </p:nvSpPr>
        <p:spPr>
          <a:xfrm>
            <a:off x="4933480" y="3850161"/>
            <a:ext cx="358890" cy="369332"/>
          </a:xfrm>
          <a:prstGeom prst="rect">
            <a:avLst/>
          </a:prstGeom>
          <a:noFill/>
        </p:spPr>
        <p:txBody>
          <a:bodyPr wrap="square" rtlCol="0">
            <a:spAutoFit/>
          </a:bodyPr>
          <a:lstStyle/>
          <a:p>
            <a:r>
              <a:rPr lang="en-US" b="1" dirty="0" smtClean="0">
                <a:solidFill>
                  <a:schemeClr val="bg1"/>
                </a:solidFill>
              </a:rPr>
              <a:t>3</a:t>
            </a:r>
            <a:endParaRPr lang="en-US" b="1" dirty="0">
              <a:solidFill>
                <a:schemeClr val="bg1"/>
              </a:solidFill>
            </a:endParaRPr>
          </a:p>
        </p:txBody>
      </p:sp>
      <p:sp>
        <p:nvSpPr>
          <p:cNvPr id="72" name="TextBox 71"/>
          <p:cNvSpPr txBox="1"/>
          <p:nvPr/>
        </p:nvSpPr>
        <p:spPr>
          <a:xfrm>
            <a:off x="4933480" y="5069361"/>
            <a:ext cx="358890" cy="369332"/>
          </a:xfrm>
          <a:prstGeom prst="rect">
            <a:avLst/>
          </a:prstGeom>
          <a:noFill/>
        </p:spPr>
        <p:txBody>
          <a:bodyPr wrap="square" rtlCol="0">
            <a:spAutoFit/>
          </a:bodyPr>
          <a:lstStyle/>
          <a:p>
            <a:r>
              <a:rPr lang="en-US" b="1" dirty="0" smtClean="0">
                <a:solidFill>
                  <a:schemeClr val="bg1"/>
                </a:solidFill>
              </a:rPr>
              <a:t>5</a:t>
            </a:r>
            <a:endParaRPr lang="en-US" b="1" dirty="0">
              <a:solidFill>
                <a:schemeClr val="bg1"/>
              </a:solidFill>
            </a:endParaRPr>
          </a:p>
        </p:txBody>
      </p:sp>
      <p:pic>
        <p:nvPicPr>
          <p:cNvPr id="75" name="Picture 74" descr="shadowrunX.png"/>
          <p:cNvPicPr>
            <a:picLocks noChangeAspect="1"/>
          </p:cNvPicPr>
          <p:nvPr/>
        </p:nvPicPr>
        <p:blipFill>
          <a:blip r:embed="rId3" cstate="print"/>
          <a:stretch>
            <a:fillRect/>
          </a:stretch>
        </p:blipFill>
        <p:spPr>
          <a:xfrm>
            <a:off x="6858000" y="2514600"/>
            <a:ext cx="876782" cy="1236890"/>
          </a:xfrm>
          <a:prstGeom prst="rect">
            <a:avLst/>
          </a:prstGeom>
        </p:spPr>
      </p:pic>
      <p:pic>
        <p:nvPicPr>
          <p:cNvPr id="32" name="Picture 31" descr="eye_drawing-colorized.png"/>
          <p:cNvPicPr>
            <a:picLocks noChangeAspect="1"/>
          </p:cNvPicPr>
          <p:nvPr/>
        </p:nvPicPr>
        <p:blipFill>
          <a:blip r:embed="rId7" cstate="print"/>
          <a:stretch>
            <a:fillRect/>
          </a:stretch>
        </p:blipFill>
        <p:spPr>
          <a:xfrm>
            <a:off x="685799" y="2590800"/>
            <a:ext cx="2408743" cy="1752599"/>
          </a:xfrm>
          <a:prstGeom prst="rect">
            <a:avLst/>
          </a:prstGeom>
        </p:spPr>
      </p:pic>
    </p:spTree>
    <p:extLst>
      <p:ext uri="{BB962C8B-B14F-4D97-AF65-F5344CB8AC3E}">
        <p14:creationId xmlns="" xmlns:p14="http://schemas.microsoft.com/office/powerpoint/2010/main" val="175343625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 name="Picture 70" descr="shadowrunX.png"/>
          <p:cNvPicPr>
            <a:picLocks noChangeAspect="1"/>
          </p:cNvPicPr>
          <p:nvPr/>
        </p:nvPicPr>
        <p:blipFill>
          <a:blip r:embed="rId3" cstate="print"/>
          <a:stretch>
            <a:fillRect/>
          </a:stretch>
        </p:blipFill>
        <p:spPr>
          <a:xfrm>
            <a:off x="4585648" y="4724400"/>
            <a:ext cx="876782" cy="1236890"/>
          </a:xfrm>
          <a:prstGeom prst="rect">
            <a:avLst/>
          </a:prstGeom>
        </p:spPr>
      </p:pic>
      <p:pic>
        <p:nvPicPr>
          <p:cNvPr id="28" name="Picture 27" descr="brokenchain-desaturated.png"/>
          <p:cNvPicPr>
            <a:picLocks noChangeAspect="1"/>
          </p:cNvPicPr>
          <p:nvPr/>
        </p:nvPicPr>
        <p:blipFill>
          <a:blip r:embed="rId4" cstate="print"/>
          <a:stretch>
            <a:fillRect/>
          </a:stretch>
        </p:blipFill>
        <p:spPr>
          <a:xfrm>
            <a:off x="3286817" y="2232694"/>
            <a:ext cx="2605983" cy="1577306"/>
          </a:xfrm>
          <a:prstGeom prst="rect">
            <a:avLst/>
          </a:prstGeom>
        </p:spPr>
      </p:pic>
      <p:sp>
        <p:nvSpPr>
          <p:cNvPr id="2" name="Rectangle 1"/>
          <p:cNvSpPr/>
          <p:nvPr/>
        </p:nvSpPr>
        <p:spPr>
          <a:xfrm>
            <a:off x="533400" y="1371600"/>
            <a:ext cx="2633472" cy="4724400"/>
          </a:xfrm>
          <a:prstGeom prst="rect">
            <a:avLst/>
          </a:prstGeom>
          <a:solidFill>
            <a:srgbClr val="DDEDF7"/>
          </a:solidFill>
          <a:ln w="2032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1524000" y="533400"/>
            <a:ext cx="6096000" cy="646331"/>
          </a:xfrm>
          <a:prstGeom prst="rect">
            <a:avLst/>
          </a:prstGeom>
          <a:noFill/>
        </p:spPr>
        <p:txBody>
          <a:bodyPr wrap="square" rtlCol="0">
            <a:spAutoFit/>
          </a:bodyPr>
          <a:lstStyle/>
          <a:p>
            <a:pPr algn="ctr"/>
            <a:r>
              <a:rPr lang="en-US" sz="3600" b="1" dirty="0" smtClean="0"/>
              <a:t>Our Agenda Today</a:t>
            </a:r>
            <a:endParaRPr lang="en-US" sz="3600" b="1" dirty="0"/>
          </a:p>
        </p:txBody>
      </p:sp>
      <p:sp>
        <p:nvSpPr>
          <p:cNvPr id="11" name="TextBox 10"/>
          <p:cNvSpPr txBox="1"/>
          <p:nvPr/>
        </p:nvSpPr>
        <p:spPr>
          <a:xfrm>
            <a:off x="627744" y="1509486"/>
            <a:ext cx="2438400" cy="1015663"/>
          </a:xfrm>
          <a:prstGeom prst="rect">
            <a:avLst/>
          </a:prstGeom>
          <a:noFill/>
        </p:spPr>
        <p:txBody>
          <a:bodyPr wrap="square" rtlCol="0">
            <a:spAutoFit/>
          </a:bodyPr>
          <a:lstStyle/>
          <a:p>
            <a:pPr algn="ctr"/>
            <a:r>
              <a:rPr lang="en-US" sz="2000" b="1" dirty="0" smtClean="0"/>
              <a:t>1. Noticing the Sunk Cost Fallacy</a:t>
            </a:r>
            <a:endParaRPr lang="en-US" sz="2000" b="1" dirty="0"/>
          </a:p>
        </p:txBody>
      </p:sp>
      <p:sp>
        <p:nvSpPr>
          <p:cNvPr id="12" name="TextBox 11"/>
          <p:cNvSpPr txBox="1"/>
          <p:nvPr/>
        </p:nvSpPr>
        <p:spPr>
          <a:xfrm>
            <a:off x="3265716" y="1472886"/>
            <a:ext cx="2590800" cy="707886"/>
          </a:xfrm>
          <a:prstGeom prst="rect">
            <a:avLst/>
          </a:prstGeom>
          <a:noFill/>
        </p:spPr>
        <p:txBody>
          <a:bodyPr wrap="square" rtlCol="0">
            <a:spAutoFit/>
          </a:bodyPr>
          <a:lstStyle/>
          <a:p>
            <a:pPr algn="ctr"/>
            <a:r>
              <a:rPr lang="en-US" sz="2000" b="1" dirty="0" smtClean="0"/>
              <a:t>2. Detaching From Sunk Costs</a:t>
            </a:r>
            <a:endParaRPr lang="en-US" sz="2000" b="1" dirty="0"/>
          </a:p>
        </p:txBody>
      </p:sp>
      <p:sp>
        <p:nvSpPr>
          <p:cNvPr id="14" name="TextBox 13"/>
          <p:cNvSpPr txBox="1"/>
          <p:nvPr/>
        </p:nvSpPr>
        <p:spPr>
          <a:xfrm>
            <a:off x="6032500" y="1422737"/>
            <a:ext cx="2590800" cy="1015663"/>
          </a:xfrm>
          <a:prstGeom prst="rect">
            <a:avLst/>
          </a:prstGeom>
          <a:noFill/>
        </p:spPr>
        <p:txBody>
          <a:bodyPr wrap="square" rtlCol="0">
            <a:spAutoFit/>
          </a:bodyPr>
          <a:lstStyle/>
          <a:p>
            <a:pPr algn="ctr"/>
            <a:r>
              <a:rPr lang="en-US" sz="2000" b="1" dirty="0" smtClean="0"/>
              <a:t>3. Finish Exercises / Transfer Step</a:t>
            </a:r>
            <a:endParaRPr lang="en-US" sz="2000" b="1" dirty="0"/>
          </a:p>
        </p:txBody>
      </p:sp>
      <p:pic>
        <p:nvPicPr>
          <p:cNvPr id="16" name="Picture 15" descr="fingerreminder.png"/>
          <p:cNvPicPr>
            <a:picLocks noChangeAspect="1"/>
          </p:cNvPicPr>
          <p:nvPr/>
        </p:nvPicPr>
        <p:blipFill>
          <a:blip r:embed="rId5" cstate="print"/>
          <a:stretch>
            <a:fillRect/>
          </a:stretch>
        </p:blipFill>
        <p:spPr>
          <a:xfrm>
            <a:off x="6553200" y="3886200"/>
            <a:ext cx="1676400" cy="2095499"/>
          </a:xfrm>
          <a:prstGeom prst="rect">
            <a:avLst/>
          </a:prstGeom>
        </p:spPr>
      </p:pic>
      <p:sp>
        <p:nvSpPr>
          <p:cNvPr id="31" name="Rectangle 30"/>
          <p:cNvSpPr/>
          <p:nvPr/>
        </p:nvSpPr>
        <p:spPr>
          <a:xfrm>
            <a:off x="3272028" y="1371600"/>
            <a:ext cx="2633472" cy="4724400"/>
          </a:xfrm>
          <a:prstGeom prst="rect">
            <a:avLst/>
          </a:prstGeom>
          <a:noFill/>
          <a:ln w="2032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p:cNvSpPr/>
          <p:nvPr/>
        </p:nvSpPr>
        <p:spPr>
          <a:xfrm>
            <a:off x="6015228" y="1371600"/>
            <a:ext cx="2633472" cy="4724400"/>
          </a:xfrm>
          <a:prstGeom prst="rect">
            <a:avLst/>
          </a:prstGeom>
          <a:noFill/>
          <a:ln w="2032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8" name="Picture 47" descr="shadowrunX.png"/>
          <p:cNvPicPr>
            <a:picLocks noChangeAspect="1"/>
          </p:cNvPicPr>
          <p:nvPr/>
        </p:nvPicPr>
        <p:blipFill>
          <a:blip r:embed="rId6" cstate="print"/>
          <a:stretch>
            <a:fillRect/>
          </a:stretch>
        </p:blipFill>
        <p:spPr>
          <a:xfrm>
            <a:off x="1942618" y="4419601"/>
            <a:ext cx="876782" cy="1236888"/>
          </a:xfrm>
          <a:prstGeom prst="rect">
            <a:avLst/>
          </a:prstGeom>
        </p:spPr>
      </p:pic>
      <p:sp>
        <p:nvSpPr>
          <p:cNvPr id="29" name="TextBox 28"/>
          <p:cNvSpPr txBox="1"/>
          <p:nvPr/>
        </p:nvSpPr>
        <p:spPr>
          <a:xfrm>
            <a:off x="2290450" y="4750913"/>
            <a:ext cx="358890" cy="347899"/>
          </a:xfrm>
          <a:prstGeom prst="rect">
            <a:avLst/>
          </a:prstGeom>
          <a:noFill/>
        </p:spPr>
        <p:txBody>
          <a:bodyPr wrap="square" rtlCol="0">
            <a:spAutoFit/>
          </a:bodyPr>
          <a:lstStyle/>
          <a:p>
            <a:r>
              <a:rPr lang="en-US" b="1" dirty="0" smtClean="0">
                <a:solidFill>
                  <a:schemeClr val="bg1"/>
                </a:solidFill>
              </a:rPr>
              <a:t>1</a:t>
            </a:r>
            <a:endParaRPr lang="en-US" b="1" dirty="0">
              <a:solidFill>
                <a:schemeClr val="bg1"/>
              </a:solidFill>
            </a:endParaRPr>
          </a:p>
        </p:txBody>
      </p:sp>
      <p:pic>
        <p:nvPicPr>
          <p:cNvPr id="62" name="Picture 61" descr="shadowrunX.png"/>
          <p:cNvPicPr>
            <a:picLocks noChangeAspect="1"/>
          </p:cNvPicPr>
          <p:nvPr/>
        </p:nvPicPr>
        <p:blipFill>
          <a:blip r:embed="rId3" cstate="print"/>
          <a:stretch>
            <a:fillRect/>
          </a:stretch>
        </p:blipFill>
        <p:spPr>
          <a:xfrm>
            <a:off x="3671248" y="3505200"/>
            <a:ext cx="876782" cy="1236890"/>
          </a:xfrm>
          <a:prstGeom prst="rect">
            <a:avLst/>
          </a:prstGeom>
        </p:spPr>
      </p:pic>
      <p:sp>
        <p:nvSpPr>
          <p:cNvPr id="63" name="TextBox 62"/>
          <p:cNvSpPr txBox="1"/>
          <p:nvPr/>
        </p:nvSpPr>
        <p:spPr>
          <a:xfrm>
            <a:off x="4019080" y="3836513"/>
            <a:ext cx="358890" cy="369332"/>
          </a:xfrm>
          <a:prstGeom prst="rect">
            <a:avLst/>
          </a:prstGeom>
          <a:noFill/>
        </p:spPr>
        <p:txBody>
          <a:bodyPr wrap="square" rtlCol="0">
            <a:spAutoFit/>
          </a:bodyPr>
          <a:lstStyle/>
          <a:p>
            <a:r>
              <a:rPr lang="en-US" b="1" dirty="0" smtClean="0">
                <a:solidFill>
                  <a:schemeClr val="bg1"/>
                </a:solidFill>
              </a:rPr>
              <a:t>2</a:t>
            </a:r>
            <a:endParaRPr lang="en-US" b="1" dirty="0">
              <a:solidFill>
                <a:schemeClr val="bg1"/>
              </a:solidFill>
            </a:endParaRPr>
          </a:p>
        </p:txBody>
      </p:sp>
      <p:pic>
        <p:nvPicPr>
          <p:cNvPr id="65" name="Picture 64" descr="shadowrunX.png"/>
          <p:cNvPicPr>
            <a:picLocks noChangeAspect="1"/>
          </p:cNvPicPr>
          <p:nvPr/>
        </p:nvPicPr>
        <p:blipFill>
          <a:blip r:embed="rId3" cstate="print"/>
          <a:stretch>
            <a:fillRect/>
          </a:stretch>
        </p:blipFill>
        <p:spPr>
          <a:xfrm>
            <a:off x="3671248" y="4724400"/>
            <a:ext cx="876782" cy="1236890"/>
          </a:xfrm>
          <a:prstGeom prst="rect">
            <a:avLst/>
          </a:prstGeom>
        </p:spPr>
      </p:pic>
      <p:sp>
        <p:nvSpPr>
          <p:cNvPr id="66" name="TextBox 65"/>
          <p:cNvSpPr txBox="1"/>
          <p:nvPr/>
        </p:nvSpPr>
        <p:spPr>
          <a:xfrm>
            <a:off x="4005432" y="5055713"/>
            <a:ext cx="358890" cy="369332"/>
          </a:xfrm>
          <a:prstGeom prst="rect">
            <a:avLst/>
          </a:prstGeom>
          <a:noFill/>
        </p:spPr>
        <p:txBody>
          <a:bodyPr wrap="square" rtlCol="0">
            <a:spAutoFit/>
          </a:bodyPr>
          <a:lstStyle/>
          <a:p>
            <a:r>
              <a:rPr lang="en-US" b="1" dirty="0" smtClean="0">
                <a:solidFill>
                  <a:schemeClr val="bg1"/>
                </a:solidFill>
              </a:rPr>
              <a:t>4</a:t>
            </a:r>
            <a:endParaRPr lang="en-US" b="1" dirty="0">
              <a:solidFill>
                <a:schemeClr val="bg1"/>
              </a:solidFill>
            </a:endParaRPr>
          </a:p>
        </p:txBody>
      </p:sp>
      <p:pic>
        <p:nvPicPr>
          <p:cNvPr id="68" name="Picture 67" descr="shadowrunX.png"/>
          <p:cNvPicPr>
            <a:picLocks noChangeAspect="1"/>
          </p:cNvPicPr>
          <p:nvPr/>
        </p:nvPicPr>
        <p:blipFill>
          <a:blip r:embed="rId3" cstate="print"/>
          <a:stretch>
            <a:fillRect/>
          </a:stretch>
        </p:blipFill>
        <p:spPr>
          <a:xfrm>
            <a:off x="4585648" y="3505200"/>
            <a:ext cx="876782" cy="1236890"/>
          </a:xfrm>
          <a:prstGeom prst="rect">
            <a:avLst/>
          </a:prstGeom>
        </p:spPr>
      </p:pic>
      <p:sp>
        <p:nvSpPr>
          <p:cNvPr id="69" name="TextBox 68"/>
          <p:cNvSpPr txBox="1"/>
          <p:nvPr/>
        </p:nvSpPr>
        <p:spPr>
          <a:xfrm>
            <a:off x="4933480" y="3850161"/>
            <a:ext cx="358890" cy="369332"/>
          </a:xfrm>
          <a:prstGeom prst="rect">
            <a:avLst/>
          </a:prstGeom>
          <a:noFill/>
        </p:spPr>
        <p:txBody>
          <a:bodyPr wrap="square" rtlCol="0">
            <a:spAutoFit/>
          </a:bodyPr>
          <a:lstStyle/>
          <a:p>
            <a:r>
              <a:rPr lang="en-US" b="1" dirty="0" smtClean="0">
                <a:solidFill>
                  <a:schemeClr val="bg1"/>
                </a:solidFill>
              </a:rPr>
              <a:t>3</a:t>
            </a:r>
            <a:endParaRPr lang="en-US" b="1" dirty="0">
              <a:solidFill>
                <a:schemeClr val="bg1"/>
              </a:solidFill>
            </a:endParaRPr>
          </a:p>
        </p:txBody>
      </p:sp>
      <p:sp>
        <p:nvSpPr>
          <p:cNvPr id="72" name="TextBox 71"/>
          <p:cNvSpPr txBox="1"/>
          <p:nvPr/>
        </p:nvSpPr>
        <p:spPr>
          <a:xfrm>
            <a:off x="4933480" y="5069361"/>
            <a:ext cx="358890" cy="369332"/>
          </a:xfrm>
          <a:prstGeom prst="rect">
            <a:avLst/>
          </a:prstGeom>
          <a:noFill/>
        </p:spPr>
        <p:txBody>
          <a:bodyPr wrap="square" rtlCol="0">
            <a:spAutoFit/>
          </a:bodyPr>
          <a:lstStyle/>
          <a:p>
            <a:r>
              <a:rPr lang="en-US" b="1" dirty="0" smtClean="0">
                <a:solidFill>
                  <a:schemeClr val="bg1"/>
                </a:solidFill>
              </a:rPr>
              <a:t>5</a:t>
            </a:r>
            <a:endParaRPr lang="en-US" b="1" dirty="0">
              <a:solidFill>
                <a:schemeClr val="bg1"/>
              </a:solidFill>
            </a:endParaRPr>
          </a:p>
        </p:txBody>
      </p:sp>
      <p:pic>
        <p:nvPicPr>
          <p:cNvPr id="75" name="Picture 74" descr="shadowrunX.png"/>
          <p:cNvPicPr>
            <a:picLocks noChangeAspect="1"/>
          </p:cNvPicPr>
          <p:nvPr/>
        </p:nvPicPr>
        <p:blipFill>
          <a:blip r:embed="rId3" cstate="print"/>
          <a:stretch>
            <a:fillRect/>
          </a:stretch>
        </p:blipFill>
        <p:spPr>
          <a:xfrm>
            <a:off x="6858000" y="2514600"/>
            <a:ext cx="876782" cy="1236890"/>
          </a:xfrm>
          <a:prstGeom prst="rect">
            <a:avLst/>
          </a:prstGeom>
        </p:spPr>
      </p:pic>
      <p:pic>
        <p:nvPicPr>
          <p:cNvPr id="32" name="Picture 31" descr="eye_drawing-colorized.png"/>
          <p:cNvPicPr>
            <a:picLocks noChangeAspect="1"/>
          </p:cNvPicPr>
          <p:nvPr/>
        </p:nvPicPr>
        <p:blipFill>
          <a:blip r:embed="rId7" cstate="print"/>
          <a:stretch>
            <a:fillRect/>
          </a:stretch>
        </p:blipFill>
        <p:spPr>
          <a:xfrm>
            <a:off x="685799" y="2590800"/>
            <a:ext cx="2408743" cy="1752599"/>
          </a:xfrm>
          <a:prstGeom prst="rect">
            <a:avLst/>
          </a:prstGeom>
        </p:spPr>
      </p:pic>
    </p:spTree>
    <p:extLst>
      <p:ext uri="{BB962C8B-B14F-4D97-AF65-F5344CB8AC3E}">
        <p14:creationId xmlns="" xmlns:p14="http://schemas.microsoft.com/office/powerpoint/2010/main" val="231639096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p:cNvSpPr/>
          <p:nvPr/>
        </p:nvSpPr>
        <p:spPr>
          <a:xfrm>
            <a:off x="3272028" y="1371600"/>
            <a:ext cx="2633472" cy="4724400"/>
          </a:xfrm>
          <a:prstGeom prst="rect">
            <a:avLst/>
          </a:prstGeom>
          <a:solidFill>
            <a:srgbClr val="DDEDF7"/>
          </a:solidFill>
          <a:ln w="2032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 name="Picture 70" descr="shadowrunX.png"/>
          <p:cNvPicPr>
            <a:picLocks noChangeAspect="1"/>
          </p:cNvPicPr>
          <p:nvPr/>
        </p:nvPicPr>
        <p:blipFill>
          <a:blip r:embed="rId3" cstate="print"/>
          <a:stretch>
            <a:fillRect/>
          </a:stretch>
        </p:blipFill>
        <p:spPr>
          <a:xfrm>
            <a:off x="4585648" y="4724401"/>
            <a:ext cx="876781" cy="1236888"/>
          </a:xfrm>
          <a:prstGeom prst="rect">
            <a:avLst/>
          </a:prstGeom>
        </p:spPr>
      </p:pic>
      <p:pic>
        <p:nvPicPr>
          <p:cNvPr id="28" name="Picture 27" descr="brokenchain-desaturated.png"/>
          <p:cNvPicPr>
            <a:picLocks noChangeAspect="1"/>
          </p:cNvPicPr>
          <p:nvPr/>
        </p:nvPicPr>
        <p:blipFill>
          <a:blip r:embed="rId4" cstate="print"/>
          <a:stretch>
            <a:fillRect/>
          </a:stretch>
        </p:blipFill>
        <p:spPr>
          <a:xfrm>
            <a:off x="3286817" y="2232694"/>
            <a:ext cx="2605983" cy="1577305"/>
          </a:xfrm>
          <a:prstGeom prst="rect">
            <a:avLst/>
          </a:prstGeom>
        </p:spPr>
      </p:pic>
      <p:sp>
        <p:nvSpPr>
          <p:cNvPr id="2" name="Rectangle 1"/>
          <p:cNvSpPr/>
          <p:nvPr/>
        </p:nvSpPr>
        <p:spPr>
          <a:xfrm>
            <a:off x="533400" y="1371600"/>
            <a:ext cx="2633472" cy="4724400"/>
          </a:xfrm>
          <a:prstGeom prst="rect">
            <a:avLst/>
          </a:prstGeom>
          <a:noFill/>
          <a:ln w="2032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1524000" y="533400"/>
            <a:ext cx="6096000" cy="646331"/>
          </a:xfrm>
          <a:prstGeom prst="rect">
            <a:avLst/>
          </a:prstGeom>
          <a:noFill/>
        </p:spPr>
        <p:txBody>
          <a:bodyPr wrap="square" rtlCol="0">
            <a:spAutoFit/>
          </a:bodyPr>
          <a:lstStyle/>
          <a:p>
            <a:pPr algn="ctr"/>
            <a:r>
              <a:rPr lang="en-US" sz="3600" b="1" dirty="0" smtClean="0"/>
              <a:t>Our Agenda Today</a:t>
            </a:r>
            <a:endParaRPr lang="en-US" sz="3600" b="1" dirty="0"/>
          </a:p>
        </p:txBody>
      </p:sp>
      <p:sp>
        <p:nvSpPr>
          <p:cNvPr id="12" name="TextBox 11"/>
          <p:cNvSpPr txBox="1"/>
          <p:nvPr/>
        </p:nvSpPr>
        <p:spPr>
          <a:xfrm>
            <a:off x="3265716" y="1472886"/>
            <a:ext cx="2590800" cy="707886"/>
          </a:xfrm>
          <a:prstGeom prst="rect">
            <a:avLst/>
          </a:prstGeom>
          <a:noFill/>
        </p:spPr>
        <p:txBody>
          <a:bodyPr wrap="square" rtlCol="0">
            <a:spAutoFit/>
          </a:bodyPr>
          <a:lstStyle/>
          <a:p>
            <a:pPr algn="ctr"/>
            <a:r>
              <a:rPr lang="en-US" sz="2000" b="1" dirty="0" smtClean="0"/>
              <a:t>2. Detaching From Sunk Costs</a:t>
            </a:r>
            <a:endParaRPr lang="en-US" sz="2000" b="1" dirty="0"/>
          </a:p>
        </p:txBody>
      </p:sp>
      <p:sp>
        <p:nvSpPr>
          <p:cNvPr id="14" name="TextBox 13"/>
          <p:cNvSpPr txBox="1"/>
          <p:nvPr/>
        </p:nvSpPr>
        <p:spPr>
          <a:xfrm>
            <a:off x="6032500" y="1422737"/>
            <a:ext cx="2590800" cy="1015663"/>
          </a:xfrm>
          <a:prstGeom prst="rect">
            <a:avLst/>
          </a:prstGeom>
          <a:noFill/>
        </p:spPr>
        <p:txBody>
          <a:bodyPr wrap="square" rtlCol="0">
            <a:spAutoFit/>
          </a:bodyPr>
          <a:lstStyle/>
          <a:p>
            <a:pPr algn="ctr"/>
            <a:r>
              <a:rPr lang="en-US" sz="2000" b="1" dirty="0" smtClean="0"/>
              <a:t>3. Finish Exercises / Transfer Step</a:t>
            </a:r>
            <a:endParaRPr lang="en-US" sz="2000" b="1" dirty="0"/>
          </a:p>
        </p:txBody>
      </p:sp>
      <p:pic>
        <p:nvPicPr>
          <p:cNvPr id="16" name="Picture 15" descr="fingerreminder.png"/>
          <p:cNvPicPr>
            <a:picLocks noChangeAspect="1"/>
          </p:cNvPicPr>
          <p:nvPr/>
        </p:nvPicPr>
        <p:blipFill>
          <a:blip r:embed="rId5" cstate="print"/>
          <a:stretch>
            <a:fillRect/>
          </a:stretch>
        </p:blipFill>
        <p:spPr>
          <a:xfrm>
            <a:off x="6553200" y="3886200"/>
            <a:ext cx="1676400" cy="2095499"/>
          </a:xfrm>
          <a:prstGeom prst="rect">
            <a:avLst/>
          </a:prstGeom>
        </p:spPr>
      </p:pic>
      <p:sp>
        <p:nvSpPr>
          <p:cNvPr id="44" name="Rectangle 43"/>
          <p:cNvSpPr/>
          <p:nvPr/>
        </p:nvSpPr>
        <p:spPr>
          <a:xfrm>
            <a:off x="6015228" y="1371600"/>
            <a:ext cx="2633472" cy="4724400"/>
          </a:xfrm>
          <a:prstGeom prst="rect">
            <a:avLst/>
          </a:prstGeom>
          <a:noFill/>
          <a:ln w="2032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72"/>
          <p:cNvGrpSpPr/>
          <p:nvPr/>
        </p:nvGrpSpPr>
        <p:grpSpPr>
          <a:xfrm>
            <a:off x="1942618" y="4419600"/>
            <a:ext cx="876782" cy="1236890"/>
            <a:chOff x="2018818" y="4554310"/>
            <a:chExt cx="876782" cy="1236890"/>
          </a:xfrm>
        </p:grpSpPr>
        <p:pic>
          <p:nvPicPr>
            <p:cNvPr id="48" name="Picture 47" descr="shadowrunX.png"/>
            <p:cNvPicPr>
              <a:picLocks noChangeAspect="1"/>
            </p:cNvPicPr>
            <p:nvPr/>
          </p:nvPicPr>
          <p:blipFill>
            <a:blip r:embed="rId6" cstate="print"/>
            <a:stretch>
              <a:fillRect/>
            </a:stretch>
          </p:blipFill>
          <p:spPr>
            <a:xfrm>
              <a:off x="2018818" y="4554310"/>
              <a:ext cx="876782" cy="1236890"/>
            </a:xfrm>
            <a:prstGeom prst="rect">
              <a:avLst/>
            </a:prstGeom>
          </p:spPr>
        </p:pic>
        <p:sp>
          <p:nvSpPr>
            <p:cNvPr id="29" name="TextBox 28"/>
            <p:cNvSpPr txBox="1"/>
            <p:nvPr/>
          </p:nvSpPr>
          <p:spPr>
            <a:xfrm>
              <a:off x="2366650" y="4885623"/>
              <a:ext cx="358890" cy="347899"/>
            </a:xfrm>
            <a:prstGeom prst="rect">
              <a:avLst/>
            </a:prstGeom>
            <a:noFill/>
          </p:spPr>
          <p:txBody>
            <a:bodyPr wrap="square" rtlCol="0">
              <a:spAutoFit/>
            </a:bodyPr>
            <a:lstStyle/>
            <a:p>
              <a:r>
                <a:rPr lang="en-US" b="1" dirty="0" smtClean="0">
                  <a:solidFill>
                    <a:schemeClr val="bg1"/>
                  </a:solidFill>
                </a:rPr>
                <a:t>1</a:t>
              </a:r>
              <a:endParaRPr lang="en-US" b="1" dirty="0">
                <a:solidFill>
                  <a:schemeClr val="bg1"/>
                </a:solidFill>
              </a:endParaRPr>
            </a:p>
          </p:txBody>
        </p:sp>
      </p:grpSp>
      <p:pic>
        <p:nvPicPr>
          <p:cNvPr id="62" name="Picture 61" descr="shadowrunX.png"/>
          <p:cNvPicPr>
            <a:picLocks noChangeAspect="1"/>
          </p:cNvPicPr>
          <p:nvPr/>
        </p:nvPicPr>
        <p:blipFill>
          <a:blip r:embed="rId3" cstate="print"/>
          <a:stretch>
            <a:fillRect/>
          </a:stretch>
        </p:blipFill>
        <p:spPr>
          <a:xfrm>
            <a:off x="3671248" y="3505201"/>
            <a:ext cx="876781" cy="1236888"/>
          </a:xfrm>
          <a:prstGeom prst="rect">
            <a:avLst/>
          </a:prstGeom>
        </p:spPr>
      </p:pic>
      <p:sp>
        <p:nvSpPr>
          <p:cNvPr id="63" name="TextBox 62"/>
          <p:cNvSpPr txBox="1"/>
          <p:nvPr/>
        </p:nvSpPr>
        <p:spPr>
          <a:xfrm>
            <a:off x="4019080" y="3836513"/>
            <a:ext cx="358890" cy="369332"/>
          </a:xfrm>
          <a:prstGeom prst="rect">
            <a:avLst/>
          </a:prstGeom>
          <a:noFill/>
        </p:spPr>
        <p:txBody>
          <a:bodyPr wrap="square" rtlCol="0">
            <a:spAutoFit/>
          </a:bodyPr>
          <a:lstStyle/>
          <a:p>
            <a:r>
              <a:rPr lang="en-US" b="1" dirty="0" smtClean="0">
                <a:solidFill>
                  <a:schemeClr val="bg1"/>
                </a:solidFill>
              </a:rPr>
              <a:t>2</a:t>
            </a:r>
            <a:endParaRPr lang="en-US" b="1" dirty="0">
              <a:solidFill>
                <a:schemeClr val="bg1"/>
              </a:solidFill>
            </a:endParaRPr>
          </a:p>
        </p:txBody>
      </p:sp>
      <p:pic>
        <p:nvPicPr>
          <p:cNvPr id="65" name="Picture 64" descr="shadowrunX.png"/>
          <p:cNvPicPr>
            <a:picLocks noChangeAspect="1"/>
          </p:cNvPicPr>
          <p:nvPr/>
        </p:nvPicPr>
        <p:blipFill>
          <a:blip r:embed="rId3" cstate="print"/>
          <a:stretch>
            <a:fillRect/>
          </a:stretch>
        </p:blipFill>
        <p:spPr>
          <a:xfrm>
            <a:off x="3671248" y="4724401"/>
            <a:ext cx="876781" cy="1236888"/>
          </a:xfrm>
          <a:prstGeom prst="rect">
            <a:avLst/>
          </a:prstGeom>
        </p:spPr>
      </p:pic>
      <p:sp>
        <p:nvSpPr>
          <p:cNvPr id="66" name="TextBox 65"/>
          <p:cNvSpPr txBox="1"/>
          <p:nvPr/>
        </p:nvSpPr>
        <p:spPr>
          <a:xfrm>
            <a:off x="4005432" y="5055713"/>
            <a:ext cx="358890" cy="369332"/>
          </a:xfrm>
          <a:prstGeom prst="rect">
            <a:avLst/>
          </a:prstGeom>
          <a:noFill/>
        </p:spPr>
        <p:txBody>
          <a:bodyPr wrap="square" rtlCol="0">
            <a:spAutoFit/>
          </a:bodyPr>
          <a:lstStyle/>
          <a:p>
            <a:r>
              <a:rPr lang="en-US" b="1" dirty="0" smtClean="0">
                <a:solidFill>
                  <a:schemeClr val="bg1"/>
                </a:solidFill>
              </a:rPr>
              <a:t>4</a:t>
            </a:r>
            <a:endParaRPr lang="en-US" b="1" dirty="0">
              <a:solidFill>
                <a:schemeClr val="bg1"/>
              </a:solidFill>
            </a:endParaRPr>
          </a:p>
        </p:txBody>
      </p:sp>
      <p:pic>
        <p:nvPicPr>
          <p:cNvPr id="68" name="Picture 67" descr="shadowrunX.png"/>
          <p:cNvPicPr>
            <a:picLocks noChangeAspect="1"/>
          </p:cNvPicPr>
          <p:nvPr/>
        </p:nvPicPr>
        <p:blipFill>
          <a:blip r:embed="rId3" cstate="print"/>
          <a:stretch>
            <a:fillRect/>
          </a:stretch>
        </p:blipFill>
        <p:spPr>
          <a:xfrm>
            <a:off x="4585648" y="3505201"/>
            <a:ext cx="876781" cy="1236888"/>
          </a:xfrm>
          <a:prstGeom prst="rect">
            <a:avLst/>
          </a:prstGeom>
        </p:spPr>
      </p:pic>
      <p:sp>
        <p:nvSpPr>
          <p:cNvPr id="69" name="TextBox 68"/>
          <p:cNvSpPr txBox="1"/>
          <p:nvPr/>
        </p:nvSpPr>
        <p:spPr>
          <a:xfrm>
            <a:off x="4933480" y="3850161"/>
            <a:ext cx="358890" cy="369332"/>
          </a:xfrm>
          <a:prstGeom prst="rect">
            <a:avLst/>
          </a:prstGeom>
          <a:noFill/>
        </p:spPr>
        <p:txBody>
          <a:bodyPr wrap="square" rtlCol="0">
            <a:spAutoFit/>
          </a:bodyPr>
          <a:lstStyle/>
          <a:p>
            <a:r>
              <a:rPr lang="en-US" b="1" dirty="0" smtClean="0">
                <a:solidFill>
                  <a:schemeClr val="bg1"/>
                </a:solidFill>
              </a:rPr>
              <a:t>3</a:t>
            </a:r>
            <a:endParaRPr lang="en-US" b="1" dirty="0">
              <a:solidFill>
                <a:schemeClr val="bg1"/>
              </a:solidFill>
            </a:endParaRPr>
          </a:p>
        </p:txBody>
      </p:sp>
      <p:sp>
        <p:nvSpPr>
          <p:cNvPr id="72" name="TextBox 71"/>
          <p:cNvSpPr txBox="1"/>
          <p:nvPr/>
        </p:nvSpPr>
        <p:spPr>
          <a:xfrm>
            <a:off x="4933480" y="5069361"/>
            <a:ext cx="358890" cy="369332"/>
          </a:xfrm>
          <a:prstGeom prst="rect">
            <a:avLst/>
          </a:prstGeom>
          <a:noFill/>
        </p:spPr>
        <p:txBody>
          <a:bodyPr wrap="square" rtlCol="0">
            <a:spAutoFit/>
          </a:bodyPr>
          <a:lstStyle/>
          <a:p>
            <a:r>
              <a:rPr lang="en-US" b="1" dirty="0" smtClean="0">
                <a:solidFill>
                  <a:schemeClr val="bg1"/>
                </a:solidFill>
              </a:rPr>
              <a:t>5</a:t>
            </a:r>
            <a:endParaRPr lang="en-US" b="1" dirty="0">
              <a:solidFill>
                <a:schemeClr val="bg1"/>
              </a:solidFill>
            </a:endParaRPr>
          </a:p>
        </p:txBody>
      </p:sp>
      <p:pic>
        <p:nvPicPr>
          <p:cNvPr id="75" name="Picture 74" descr="shadowrunX.png"/>
          <p:cNvPicPr>
            <a:picLocks noChangeAspect="1"/>
          </p:cNvPicPr>
          <p:nvPr/>
        </p:nvPicPr>
        <p:blipFill>
          <a:blip r:embed="rId6" cstate="print"/>
          <a:stretch>
            <a:fillRect/>
          </a:stretch>
        </p:blipFill>
        <p:spPr>
          <a:xfrm>
            <a:off x="6858000" y="2514600"/>
            <a:ext cx="876782" cy="1236890"/>
          </a:xfrm>
          <a:prstGeom prst="rect">
            <a:avLst/>
          </a:prstGeom>
        </p:spPr>
      </p:pic>
      <p:pic>
        <p:nvPicPr>
          <p:cNvPr id="25" name="Picture 24" descr="eye_drawing-colorized.png"/>
          <p:cNvPicPr>
            <a:picLocks noChangeAspect="1"/>
          </p:cNvPicPr>
          <p:nvPr/>
        </p:nvPicPr>
        <p:blipFill>
          <a:blip r:embed="rId7" cstate="print"/>
          <a:stretch>
            <a:fillRect/>
          </a:stretch>
        </p:blipFill>
        <p:spPr>
          <a:xfrm>
            <a:off x="685799" y="2590801"/>
            <a:ext cx="2408743" cy="1752597"/>
          </a:xfrm>
          <a:prstGeom prst="rect">
            <a:avLst/>
          </a:prstGeom>
        </p:spPr>
      </p:pic>
      <p:sp>
        <p:nvSpPr>
          <p:cNvPr id="24" name="TextBox 23"/>
          <p:cNvSpPr txBox="1"/>
          <p:nvPr/>
        </p:nvSpPr>
        <p:spPr>
          <a:xfrm>
            <a:off x="627744" y="1509486"/>
            <a:ext cx="2438400" cy="1015663"/>
          </a:xfrm>
          <a:prstGeom prst="rect">
            <a:avLst/>
          </a:prstGeom>
          <a:noFill/>
        </p:spPr>
        <p:txBody>
          <a:bodyPr wrap="square" rtlCol="0">
            <a:spAutoFit/>
          </a:bodyPr>
          <a:lstStyle/>
          <a:p>
            <a:pPr algn="ctr"/>
            <a:r>
              <a:rPr lang="en-US" sz="2000" b="1" dirty="0" smtClean="0"/>
              <a:t>1. Noticing the Sunk Cost Fallacy</a:t>
            </a:r>
            <a:endParaRPr lang="en-US" sz="2000" b="1" dirty="0"/>
          </a:p>
        </p:txBody>
      </p:sp>
    </p:spTree>
    <p:extLst>
      <p:ext uri="{BB962C8B-B14F-4D97-AF65-F5344CB8AC3E}">
        <p14:creationId xmlns="" xmlns:p14="http://schemas.microsoft.com/office/powerpoint/2010/main" val="121866272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p:cNvSpPr/>
          <p:nvPr/>
        </p:nvSpPr>
        <p:spPr>
          <a:xfrm>
            <a:off x="3272028" y="1371600"/>
            <a:ext cx="2633472" cy="4724400"/>
          </a:xfrm>
          <a:prstGeom prst="rect">
            <a:avLst/>
          </a:prstGeom>
          <a:solidFill>
            <a:srgbClr val="DDEDF7"/>
          </a:solidFill>
          <a:ln w="2032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 name="Picture 70" descr="shadowrunX.png"/>
          <p:cNvPicPr>
            <a:picLocks noChangeAspect="1"/>
          </p:cNvPicPr>
          <p:nvPr/>
        </p:nvPicPr>
        <p:blipFill>
          <a:blip r:embed="rId3" cstate="print"/>
          <a:stretch>
            <a:fillRect/>
          </a:stretch>
        </p:blipFill>
        <p:spPr>
          <a:xfrm>
            <a:off x="4585648" y="4724401"/>
            <a:ext cx="876781" cy="1236888"/>
          </a:xfrm>
          <a:prstGeom prst="rect">
            <a:avLst/>
          </a:prstGeom>
        </p:spPr>
      </p:pic>
      <p:pic>
        <p:nvPicPr>
          <p:cNvPr id="28" name="Picture 27" descr="brokenchain-desaturated.png"/>
          <p:cNvPicPr>
            <a:picLocks noChangeAspect="1"/>
          </p:cNvPicPr>
          <p:nvPr/>
        </p:nvPicPr>
        <p:blipFill>
          <a:blip r:embed="rId4" cstate="print"/>
          <a:stretch>
            <a:fillRect/>
          </a:stretch>
        </p:blipFill>
        <p:spPr>
          <a:xfrm>
            <a:off x="3286817" y="2232694"/>
            <a:ext cx="2605983" cy="1577305"/>
          </a:xfrm>
          <a:prstGeom prst="rect">
            <a:avLst/>
          </a:prstGeom>
        </p:spPr>
      </p:pic>
      <p:sp>
        <p:nvSpPr>
          <p:cNvPr id="2" name="Rectangle 1"/>
          <p:cNvSpPr/>
          <p:nvPr/>
        </p:nvSpPr>
        <p:spPr>
          <a:xfrm>
            <a:off x="533400" y="1371600"/>
            <a:ext cx="2633472" cy="4724400"/>
          </a:xfrm>
          <a:prstGeom prst="rect">
            <a:avLst/>
          </a:prstGeom>
          <a:noFill/>
          <a:ln w="2032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1524000" y="533400"/>
            <a:ext cx="6096000" cy="646331"/>
          </a:xfrm>
          <a:prstGeom prst="rect">
            <a:avLst/>
          </a:prstGeom>
          <a:noFill/>
        </p:spPr>
        <p:txBody>
          <a:bodyPr wrap="square" rtlCol="0">
            <a:spAutoFit/>
          </a:bodyPr>
          <a:lstStyle/>
          <a:p>
            <a:pPr algn="ctr"/>
            <a:r>
              <a:rPr lang="en-US" sz="3600" b="1" dirty="0" smtClean="0"/>
              <a:t>Our Agenda Today</a:t>
            </a:r>
            <a:endParaRPr lang="en-US" sz="3600" b="1" dirty="0"/>
          </a:p>
        </p:txBody>
      </p:sp>
      <p:sp>
        <p:nvSpPr>
          <p:cNvPr id="12" name="TextBox 11"/>
          <p:cNvSpPr txBox="1"/>
          <p:nvPr/>
        </p:nvSpPr>
        <p:spPr>
          <a:xfrm>
            <a:off x="3265716" y="1472886"/>
            <a:ext cx="2590800" cy="707886"/>
          </a:xfrm>
          <a:prstGeom prst="rect">
            <a:avLst/>
          </a:prstGeom>
          <a:noFill/>
        </p:spPr>
        <p:txBody>
          <a:bodyPr wrap="square" rtlCol="0">
            <a:spAutoFit/>
          </a:bodyPr>
          <a:lstStyle/>
          <a:p>
            <a:pPr algn="ctr"/>
            <a:r>
              <a:rPr lang="en-US" sz="2000" b="1" dirty="0" smtClean="0"/>
              <a:t>2. Detaching From Sunk Costs</a:t>
            </a:r>
            <a:endParaRPr lang="en-US" sz="2000" b="1" dirty="0"/>
          </a:p>
        </p:txBody>
      </p:sp>
      <p:sp>
        <p:nvSpPr>
          <p:cNvPr id="14" name="TextBox 13"/>
          <p:cNvSpPr txBox="1"/>
          <p:nvPr/>
        </p:nvSpPr>
        <p:spPr>
          <a:xfrm>
            <a:off x="6032500" y="1422737"/>
            <a:ext cx="2590800" cy="1015663"/>
          </a:xfrm>
          <a:prstGeom prst="rect">
            <a:avLst/>
          </a:prstGeom>
          <a:noFill/>
        </p:spPr>
        <p:txBody>
          <a:bodyPr wrap="square" rtlCol="0">
            <a:spAutoFit/>
          </a:bodyPr>
          <a:lstStyle/>
          <a:p>
            <a:pPr algn="ctr"/>
            <a:r>
              <a:rPr lang="en-US" sz="2000" b="1" dirty="0" smtClean="0"/>
              <a:t>3. Finish Exercises / Transfer Step</a:t>
            </a:r>
            <a:endParaRPr lang="en-US" sz="2000" b="1" dirty="0"/>
          </a:p>
        </p:txBody>
      </p:sp>
      <p:pic>
        <p:nvPicPr>
          <p:cNvPr id="16" name="Picture 15" descr="fingerreminder.png"/>
          <p:cNvPicPr>
            <a:picLocks noChangeAspect="1"/>
          </p:cNvPicPr>
          <p:nvPr/>
        </p:nvPicPr>
        <p:blipFill>
          <a:blip r:embed="rId5" cstate="print"/>
          <a:stretch>
            <a:fillRect/>
          </a:stretch>
        </p:blipFill>
        <p:spPr>
          <a:xfrm>
            <a:off x="6553200" y="3886200"/>
            <a:ext cx="1676400" cy="2095499"/>
          </a:xfrm>
          <a:prstGeom prst="rect">
            <a:avLst/>
          </a:prstGeom>
        </p:spPr>
      </p:pic>
      <p:sp>
        <p:nvSpPr>
          <p:cNvPr id="44" name="Rectangle 43"/>
          <p:cNvSpPr/>
          <p:nvPr/>
        </p:nvSpPr>
        <p:spPr>
          <a:xfrm>
            <a:off x="6015228" y="1371600"/>
            <a:ext cx="2633472" cy="4724400"/>
          </a:xfrm>
          <a:prstGeom prst="rect">
            <a:avLst/>
          </a:prstGeom>
          <a:noFill/>
          <a:ln w="2032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72"/>
          <p:cNvGrpSpPr/>
          <p:nvPr/>
        </p:nvGrpSpPr>
        <p:grpSpPr>
          <a:xfrm>
            <a:off x="1942618" y="4419600"/>
            <a:ext cx="876782" cy="1236890"/>
            <a:chOff x="2018818" y="4554310"/>
            <a:chExt cx="876782" cy="1236890"/>
          </a:xfrm>
        </p:grpSpPr>
        <p:pic>
          <p:nvPicPr>
            <p:cNvPr id="48" name="Picture 47" descr="shadowrunX.png"/>
            <p:cNvPicPr>
              <a:picLocks noChangeAspect="1"/>
            </p:cNvPicPr>
            <p:nvPr/>
          </p:nvPicPr>
          <p:blipFill>
            <a:blip r:embed="rId6" cstate="print"/>
            <a:stretch>
              <a:fillRect/>
            </a:stretch>
          </p:blipFill>
          <p:spPr>
            <a:xfrm>
              <a:off x="2018818" y="4554310"/>
              <a:ext cx="876782" cy="1236890"/>
            </a:xfrm>
            <a:prstGeom prst="rect">
              <a:avLst/>
            </a:prstGeom>
          </p:spPr>
        </p:pic>
        <p:sp>
          <p:nvSpPr>
            <p:cNvPr id="29" name="TextBox 28"/>
            <p:cNvSpPr txBox="1"/>
            <p:nvPr/>
          </p:nvSpPr>
          <p:spPr>
            <a:xfrm>
              <a:off x="2366650" y="4885623"/>
              <a:ext cx="358890" cy="347899"/>
            </a:xfrm>
            <a:prstGeom prst="rect">
              <a:avLst/>
            </a:prstGeom>
            <a:noFill/>
          </p:spPr>
          <p:txBody>
            <a:bodyPr wrap="square" rtlCol="0">
              <a:spAutoFit/>
            </a:bodyPr>
            <a:lstStyle/>
            <a:p>
              <a:r>
                <a:rPr lang="en-US" b="1" dirty="0" smtClean="0">
                  <a:solidFill>
                    <a:schemeClr val="bg1"/>
                  </a:solidFill>
                </a:rPr>
                <a:t>1</a:t>
              </a:r>
              <a:endParaRPr lang="en-US" b="1" dirty="0">
                <a:solidFill>
                  <a:schemeClr val="bg1"/>
                </a:solidFill>
              </a:endParaRPr>
            </a:p>
          </p:txBody>
        </p:sp>
      </p:grpSp>
      <p:pic>
        <p:nvPicPr>
          <p:cNvPr id="62" name="Picture 61" descr="shadowrunX.png"/>
          <p:cNvPicPr>
            <a:picLocks noChangeAspect="1"/>
          </p:cNvPicPr>
          <p:nvPr/>
        </p:nvPicPr>
        <p:blipFill>
          <a:blip r:embed="rId3" cstate="print"/>
          <a:stretch>
            <a:fillRect/>
          </a:stretch>
        </p:blipFill>
        <p:spPr>
          <a:xfrm>
            <a:off x="3671248" y="3505201"/>
            <a:ext cx="876781" cy="1236888"/>
          </a:xfrm>
          <a:prstGeom prst="rect">
            <a:avLst/>
          </a:prstGeom>
        </p:spPr>
      </p:pic>
      <p:sp>
        <p:nvSpPr>
          <p:cNvPr id="63" name="TextBox 62"/>
          <p:cNvSpPr txBox="1"/>
          <p:nvPr/>
        </p:nvSpPr>
        <p:spPr>
          <a:xfrm>
            <a:off x="4019080" y="3836513"/>
            <a:ext cx="358890" cy="369332"/>
          </a:xfrm>
          <a:prstGeom prst="rect">
            <a:avLst/>
          </a:prstGeom>
          <a:noFill/>
        </p:spPr>
        <p:txBody>
          <a:bodyPr wrap="square" rtlCol="0">
            <a:spAutoFit/>
          </a:bodyPr>
          <a:lstStyle/>
          <a:p>
            <a:r>
              <a:rPr lang="en-US" b="1" dirty="0" smtClean="0">
                <a:solidFill>
                  <a:schemeClr val="bg1"/>
                </a:solidFill>
              </a:rPr>
              <a:t>2</a:t>
            </a:r>
            <a:endParaRPr lang="en-US" b="1" dirty="0">
              <a:solidFill>
                <a:schemeClr val="bg1"/>
              </a:solidFill>
            </a:endParaRPr>
          </a:p>
        </p:txBody>
      </p:sp>
      <p:pic>
        <p:nvPicPr>
          <p:cNvPr id="65" name="Picture 64" descr="shadowrunX.png"/>
          <p:cNvPicPr>
            <a:picLocks noChangeAspect="1"/>
          </p:cNvPicPr>
          <p:nvPr/>
        </p:nvPicPr>
        <p:blipFill>
          <a:blip r:embed="rId3" cstate="print"/>
          <a:stretch>
            <a:fillRect/>
          </a:stretch>
        </p:blipFill>
        <p:spPr>
          <a:xfrm>
            <a:off x="3671248" y="4724401"/>
            <a:ext cx="876781" cy="1236888"/>
          </a:xfrm>
          <a:prstGeom prst="rect">
            <a:avLst/>
          </a:prstGeom>
        </p:spPr>
      </p:pic>
      <p:sp>
        <p:nvSpPr>
          <p:cNvPr id="66" name="TextBox 65"/>
          <p:cNvSpPr txBox="1"/>
          <p:nvPr/>
        </p:nvSpPr>
        <p:spPr>
          <a:xfrm>
            <a:off x="4005432" y="5055713"/>
            <a:ext cx="358890" cy="369332"/>
          </a:xfrm>
          <a:prstGeom prst="rect">
            <a:avLst/>
          </a:prstGeom>
          <a:noFill/>
        </p:spPr>
        <p:txBody>
          <a:bodyPr wrap="square" rtlCol="0">
            <a:spAutoFit/>
          </a:bodyPr>
          <a:lstStyle/>
          <a:p>
            <a:r>
              <a:rPr lang="en-US" b="1" dirty="0" smtClean="0">
                <a:solidFill>
                  <a:schemeClr val="bg1"/>
                </a:solidFill>
              </a:rPr>
              <a:t>4</a:t>
            </a:r>
            <a:endParaRPr lang="en-US" b="1" dirty="0">
              <a:solidFill>
                <a:schemeClr val="bg1"/>
              </a:solidFill>
            </a:endParaRPr>
          </a:p>
        </p:txBody>
      </p:sp>
      <p:pic>
        <p:nvPicPr>
          <p:cNvPr id="68" name="Picture 67" descr="shadowrunX.png"/>
          <p:cNvPicPr>
            <a:picLocks noChangeAspect="1"/>
          </p:cNvPicPr>
          <p:nvPr/>
        </p:nvPicPr>
        <p:blipFill>
          <a:blip r:embed="rId3" cstate="print"/>
          <a:stretch>
            <a:fillRect/>
          </a:stretch>
        </p:blipFill>
        <p:spPr>
          <a:xfrm>
            <a:off x="4585648" y="3505201"/>
            <a:ext cx="876781" cy="1236888"/>
          </a:xfrm>
          <a:prstGeom prst="rect">
            <a:avLst/>
          </a:prstGeom>
        </p:spPr>
      </p:pic>
      <p:sp>
        <p:nvSpPr>
          <p:cNvPr id="69" name="TextBox 68"/>
          <p:cNvSpPr txBox="1"/>
          <p:nvPr/>
        </p:nvSpPr>
        <p:spPr>
          <a:xfrm>
            <a:off x="4933480" y="3850161"/>
            <a:ext cx="358890" cy="369332"/>
          </a:xfrm>
          <a:prstGeom prst="rect">
            <a:avLst/>
          </a:prstGeom>
          <a:noFill/>
        </p:spPr>
        <p:txBody>
          <a:bodyPr wrap="square" rtlCol="0">
            <a:spAutoFit/>
          </a:bodyPr>
          <a:lstStyle/>
          <a:p>
            <a:r>
              <a:rPr lang="en-US" b="1" dirty="0" smtClean="0">
                <a:solidFill>
                  <a:schemeClr val="bg1"/>
                </a:solidFill>
              </a:rPr>
              <a:t>3</a:t>
            </a:r>
            <a:endParaRPr lang="en-US" b="1" dirty="0">
              <a:solidFill>
                <a:schemeClr val="bg1"/>
              </a:solidFill>
            </a:endParaRPr>
          </a:p>
        </p:txBody>
      </p:sp>
      <p:sp>
        <p:nvSpPr>
          <p:cNvPr id="72" name="TextBox 71"/>
          <p:cNvSpPr txBox="1"/>
          <p:nvPr/>
        </p:nvSpPr>
        <p:spPr>
          <a:xfrm>
            <a:off x="4933480" y="5069361"/>
            <a:ext cx="358890" cy="369332"/>
          </a:xfrm>
          <a:prstGeom prst="rect">
            <a:avLst/>
          </a:prstGeom>
          <a:noFill/>
        </p:spPr>
        <p:txBody>
          <a:bodyPr wrap="square" rtlCol="0">
            <a:spAutoFit/>
          </a:bodyPr>
          <a:lstStyle/>
          <a:p>
            <a:r>
              <a:rPr lang="en-US" b="1" dirty="0" smtClean="0">
                <a:solidFill>
                  <a:schemeClr val="bg1"/>
                </a:solidFill>
              </a:rPr>
              <a:t>5</a:t>
            </a:r>
            <a:endParaRPr lang="en-US" b="1" dirty="0">
              <a:solidFill>
                <a:schemeClr val="bg1"/>
              </a:solidFill>
            </a:endParaRPr>
          </a:p>
        </p:txBody>
      </p:sp>
      <p:pic>
        <p:nvPicPr>
          <p:cNvPr id="75" name="Picture 74" descr="shadowrunX.png"/>
          <p:cNvPicPr>
            <a:picLocks noChangeAspect="1"/>
          </p:cNvPicPr>
          <p:nvPr/>
        </p:nvPicPr>
        <p:blipFill>
          <a:blip r:embed="rId6" cstate="print"/>
          <a:stretch>
            <a:fillRect/>
          </a:stretch>
        </p:blipFill>
        <p:spPr>
          <a:xfrm>
            <a:off x="6858000" y="2514600"/>
            <a:ext cx="876782" cy="1236890"/>
          </a:xfrm>
          <a:prstGeom prst="rect">
            <a:avLst/>
          </a:prstGeom>
        </p:spPr>
      </p:pic>
      <p:pic>
        <p:nvPicPr>
          <p:cNvPr id="25" name="Picture 24" descr="eye_drawing-colorized.png"/>
          <p:cNvPicPr>
            <a:picLocks noChangeAspect="1"/>
          </p:cNvPicPr>
          <p:nvPr/>
        </p:nvPicPr>
        <p:blipFill>
          <a:blip r:embed="rId7" cstate="print"/>
          <a:stretch>
            <a:fillRect/>
          </a:stretch>
        </p:blipFill>
        <p:spPr>
          <a:xfrm>
            <a:off x="685799" y="2590801"/>
            <a:ext cx="2408743" cy="1752597"/>
          </a:xfrm>
          <a:prstGeom prst="rect">
            <a:avLst/>
          </a:prstGeom>
        </p:spPr>
      </p:pic>
      <p:sp>
        <p:nvSpPr>
          <p:cNvPr id="24" name="TextBox 23"/>
          <p:cNvSpPr txBox="1"/>
          <p:nvPr/>
        </p:nvSpPr>
        <p:spPr>
          <a:xfrm>
            <a:off x="627744" y="1509486"/>
            <a:ext cx="2438400" cy="1015663"/>
          </a:xfrm>
          <a:prstGeom prst="rect">
            <a:avLst/>
          </a:prstGeom>
          <a:noFill/>
        </p:spPr>
        <p:txBody>
          <a:bodyPr wrap="square" rtlCol="0">
            <a:spAutoFit/>
          </a:bodyPr>
          <a:lstStyle/>
          <a:p>
            <a:pPr algn="ctr"/>
            <a:r>
              <a:rPr lang="en-US" sz="2000" b="1" dirty="0" smtClean="0"/>
              <a:t>1. Noticing the Sunk Cost Fallacy</a:t>
            </a:r>
            <a:endParaRPr lang="en-US" sz="2000" b="1" dirty="0"/>
          </a:p>
        </p:txBody>
      </p:sp>
    </p:spTree>
    <p:extLst>
      <p:ext uri="{BB962C8B-B14F-4D97-AF65-F5344CB8AC3E}">
        <p14:creationId xmlns="" xmlns:p14="http://schemas.microsoft.com/office/powerpoint/2010/main" val="365803594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p:cNvSpPr/>
          <p:nvPr/>
        </p:nvSpPr>
        <p:spPr>
          <a:xfrm>
            <a:off x="6015228" y="1371600"/>
            <a:ext cx="2633472" cy="4724400"/>
          </a:xfrm>
          <a:prstGeom prst="rect">
            <a:avLst/>
          </a:prstGeom>
          <a:solidFill>
            <a:srgbClr val="DDEDF7"/>
          </a:solidFill>
          <a:ln w="2032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 name="Picture 70" descr="shadowrunX.png"/>
          <p:cNvPicPr>
            <a:picLocks noChangeAspect="1"/>
          </p:cNvPicPr>
          <p:nvPr/>
        </p:nvPicPr>
        <p:blipFill>
          <a:blip r:embed="rId3" cstate="print"/>
          <a:stretch>
            <a:fillRect/>
          </a:stretch>
        </p:blipFill>
        <p:spPr>
          <a:xfrm>
            <a:off x="4585648" y="4724400"/>
            <a:ext cx="876782" cy="1236890"/>
          </a:xfrm>
          <a:prstGeom prst="rect">
            <a:avLst/>
          </a:prstGeom>
        </p:spPr>
      </p:pic>
      <p:pic>
        <p:nvPicPr>
          <p:cNvPr id="28" name="Picture 27" descr="brokenchain-desaturated.png"/>
          <p:cNvPicPr>
            <a:picLocks noChangeAspect="1"/>
          </p:cNvPicPr>
          <p:nvPr/>
        </p:nvPicPr>
        <p:blipFill>
          <a:blip r:embed="rId4" cstate="print"/>
          <a:stretch>
            <a:fillRect/>
          </a:stretch>
        </p:blipFill>
        <p:spPr>
          <a:xfrm>
            <a:off x="3286817" y="2232694"/>
            <a:ext cx="2605983" cy="1577306"/>
          </a:xfrm>
          <a:prstGeom prst="rect">
            <a:avLst/>
          </a:prstGeom>
        </p:spPr>
      </p:pic>
      <p:sp>
        <p:nvSpPr>
          <p:cNvPr id="2" name="Rectangle 1"/>
          <p:cNvSpPr/>
          <p:nvPr/>
        </p:nvSpPr>
        <p:spPr>
          <a:xfrm>
            <a:off x="533400" y="1371600"/>
            <a:ext cx="2633472" cy="4724400"/>
          </a:xfrm>
          <a:prstGeom prst="rect">
            <a:avLst/>
          </a:prstGeom>
          <a:noFill/>
          <a:ln w="2032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1524000" y="533400"/>
            <a:ext cx="6096000" cy="646331"/>
          </a:xfrm>
          <a:prstGeom prst="rect">
            <a:avLst/>
          </a:prstGeom>
          <a:noFill/>
        </p:spPr>
        <p:txBody>
          <a:bodyPr wrap="square" rtlCol="0">
            <a:spAutoFit/>
          </a:bodyPr>
          <a:lstStyle/>
          <a:p>
            <a:pPr algn="ctr"/>
            <a:r>
              <a:rPr lang="en-US" sz="3600" b="1" dirty="0" smtClean="0"/>
              <a:t>Our Agenda Today</a:t>
            </a:r>
            <a:endParaRPr lang="en-US" sz="3600" b="1" dirty="0"/>
          </a:p>
        </p:txBody>
      </p:sp>
      <p:sp>
        <p:nvSpPr>
          <p:cNvPr id="12" name="TextBox 11"/>
          <p:cNvSpPr txBox="1"/>
          <p:nvPr/>
        </p:nvSpPr>
        <p:spPr>
          <a:xfrm>
            <a:off x="3265716" y="1472886"/>
            <a:ext cx="2590800" cy="707886"/>
          </a:xfrm>
          <a:prstGeom prst="rect">
            <a:avLst/>
          </a:prstGeom>
          <a:noFill/>
        </p:spPr>
        <p:txBody>
          <a:bodyPr wrap="square" rtlCol="0">
            <a:spAutoFit/>
          </a:bodyPr>
          <a:lstStyle/>
          <a:p>
            <a:pPr algn="ctr"/>
            <a:r>
              <a:rPr lang="en-US" sz="2000" b="1" dirty="0" smtClean="0"/>
              <a:t>2. Detaching From Sunk Costs</a:t>
            </a:r>
            <a:endParaRPr lang="en-US" sz="2000" b="1" dirty="0"/>
          </a:p>
        </p:txBody>
      </p:sp>
      <p:sp>
        <p:nvSpPr>
          <p:cNvPr id="14" name="TextBox 13"/>
          <p:cNvSpPr txBox="1"/>
          <p:nvPr/>
        </p:nvSpPr>
        <p:spPr>
          <a:xfrm>
            <a:off x="6032500" y="1422737"/>
            <a:ext cx="2590800" cy="1015663"/>
          </a:xfrm>
          <a:prstGeom prst="rect">
            <a:avLst/>
          </a:prstGeom>
          <a:noFill/>
        </p:spPr>
        <p:txBody>
          <a:bodyPr wrap="square" rtlCol="0">
            <a:spAutoFit/>
          </a:bodyPr>
          <a:lstStyle/>
          <a:p>
            <a:pPr algn="ctr"/>
            <a:r>
              <a:rPr lang="en-US" sz="2000" b="1" dirty="0" smtClean="0"/>
              <a:t>3. Finish Exercises / Transfer Step</a:t>
            </a:r>
            <a:endParaRPr lang="en-US" sz="2000" b="1" dirty="0"/>
          </a:p>
        </p:txBody>
      </p:sp>
      <p:pic>
        <p:nvPicPr>
          <p:cNvPr id="16" name="Picture 15" descr="fingerreminder.png"/>
          <p:cNvPicPr>
            <a:picLocks noChangeAspect="1"/>
          </p:cNvPicPr>
          <p:nvPr/>
        </p:nvPicPr>
        <p:blipFill>
          <a:blip r:embed="rId5" cstate="print"/>
          <a:stretch>
            <a:fillRect/>
          </a:stretch>
        </p:blipFill>
        <p:spPr>
          <a:xfrm>
            <a:off x="6553200" y="3886201"/>
            <a:ext cx="1676399" cy="2095497"/>
          </a:xfrm>
          <a:prstGeom prst="rect">
            <a:avLst/>
          </a:prstGeom>
        </p:spPr>
      </p:pic>
      <p:sp>
        <p:nvSpPr>
          <p:cNvPr id="31" name="Rectangle 30"/>
          <p:cNvSpPr/>
          <p:nvPr/>
        </p:nvSpPr>
        <p:spPr>
          <a:xfrm>
            <a:off x="3272028" y="1371600"/>
            <a:ext cx="2633472" cy="4724400"/>
          </a:xfrm>
          <a:prstGeom prst="rect">
            <a:avLst/>
          </a:prstGeom>
          <a:noFill/>
          <a:ln w="2032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72"/>
          <p:cNvGrpSpPr/>
          <p:nvPr/>
        </p:nvGrpSpPr>
        <p:grpSpPr>
          <a:xfrm>
            <a:off x="1942618" y="4419600"/>
            <a:ext cx="876782" cy="1236890"/>
            <a:chOff x="2018818" y="4554310"/>
            <a:chExt cx="876782" cy="1236890"/>
          </a:xfrm>
        </p:grpSpPr>
        <p:pic>
          <p:nvPicPr>
            <p:cNvPr id="48" name="Picture 47" descr="shadowrunX.png"/>
            <p:cNvPicPr>
              <a:picLocks noChangeAspect="1"/>
            </p:cNvPicPr>
            <p:nvPr/>
          </p:nvPicPr>
          <p:blipFill>
            <a:blip r:embed="rId3" cstate="print"/>
            <a:stretch>
              <a:fillRect/>
            </a:stretch>
          </p:blipFill>
          <p:spPr>
            <a:xfrm>
              <a:off x="2018818" y="4554310"/>
              <a:ext cx="876782" cy="1236890"/>
            </a:xfrm>
            <a:prstGeom prst="rect">
              <a:avLst/>
            </a:prstGeom>
          </p:spPr>
        </p:pic>
        <p:sp>
          <p:nvSpPr>
            <p:cNvPr id="29" name="TextBox 28"/>
            <p:cNvSpPr txBox="1"/>
            <p:nvPr/>
          </p:nvSpPr>
          <p:spPr>
            <a:xfrm>
              <a:off x="2366650" y="4885623"/>
              <a:ext cx="358890" cy="347899"/>
            </a:xfrm>
            <a:prstGeom prst="rect">
              <a:avLst/>
            </a:prstGeom>
            <a:noFill/>
          </p:spPr>
          <p:txBody>
            <a:bodyPr wrap="square" rtlCol="0">
              <a:spAutoFit/>
            </a:bodyPr>
            <a:lstStyle/>
            <a:p>
              <a:r>
                <a:rPr lang="en-US" b="1" dirty="0" smtClean="0">
                  <a:solidFill>
                    <a:schemeClr val="bg1"/>
                  </a:solidFill>
                </a:rPr>
                <a:t>1</a:t>
              </a:r>
              <a:endParaRPr lang="en-US" b="1" dirty="0">
                <a:solidFill>
                  <a:schemeClr val="bg1"/>
                </a:solidFill>
              </a:endParaRPr>
            </a:p>
          </p:txBody>
        </p:sp>
      </p:grpSp>
      <p:pic>
        <p:nvPicPr>
          <p:cNvPr id="62" name="Picture 61" descr="shadowrunX.png"/>
          <p:cNvPicPr>
            <a:picLocks noChangeAspect="1"/>
          </p:cNvPicPr>
          <p:nvPr/>
        </p:nvPicPr>
        <p:blipFill>
          <a:blip r:embed="rId3" cstate="print"/>
          <a:stretch>
            <a:fillRect/>
          </a:stretch>
        </p:blipFill>
        <p:spPr>
          <a:xfrm>
            <a:off x="3671248" y="3505200"/>
            <a:ext cx="876782" cy="1236890"/>
          </a:xfrm>
          <a:prstGeom prst="rect">
            <a:avLst/>
          </a:prstGeom>
        </p:spPr>
      </p:pic>
      <p:sp>
        <p:nvSpPr>
          <p:cNvPr id="63" name="TextBox 62"/>
          <p:cNvSpPr txBox="1"/>
          <p:nvPr/>
        </p:nvSpPr>
        <p:spPr>
          <a:xfrm>
            <a:off x="4019080" y="3836513"/>
            <a:ext cx="358890" cy="369332"/>
          </a:xfrm>
          <a:prstGeom prst="rect">
            <a:avLst/>
          </a:prstGeom>
          <a:noFill/>
        </p:spPr>
        <p:txBody>
          <a:bodyPr wrap="square" rtlCol="0">
            <a:spAutoFit/>
          </a:bodyPr>
          <a:lstStyle/>
          <a:p>
            <a:r>
              <a:rPr lang="en-US" b="1" dirty="0" smtClean="0">
                <a:solidFill>
                  <a:schemeClr val="bg1"/>
                </a:solidFill>
              </a:rPr>
              <a:t>2</a:t>
            </a:r>
            <a:endParaRPr lang="en-US" b="1" dirty="0">
              <a:solidFill>
                <a:schemeClr val="bg1"/>
              </a:solidFill>
            </a:endParaRPr>
          </a:p>
        </p:txBody>
      </p:sp>
      <p:pic>
        <p:nvPicPr>
          <p:cNvPr id="65" name="Picture 64" descr="shadowrunX.png"/>
          <p:cNvPicPr>
            <a:picLocks noChangeAspect="1"/>
          </p:cNvPicPr>
          <p:nvPr/>
        </p:nvPicPr>
        <p:blipFill>
          <a:blip r:embed="rId3" cstate="print"/>
          <a:stretch>
            <a:fillRect/>
          </a:stretch>
        </p:blipFill>
        <p:spPr>
          <a:xfrm>
            <a:off x="3671248" y="4724400"/>
            <a:ext cx="876782" cy="1236890"/>
          </a:xfrm>
          <a:prstGeom prst="rect">
            <a:avLst/>
          </a:prstGeom>
        </p:spPr>
      </p:pic>
      <p:sp>
        <p:nvSpPr>
          <p:cNvPr id="66" name="TextBox 65"/>
          <p:cNvSpPr txBox="1"/>
          <p:nvPr/>
        </p:nvSpPr>
        <p:spPr>
          <a:xfrm>
            <a:off x="4005432" y="5055713"/>
            <a:ext cx="358890" cy="369332"/>
          </a:xfrm>
          <a:prstGeom prst="rect">
            <a:avLst/>
          </a:prstGeom>
          <a:noFill/>
        </p:spPr>
        <p:txBody>
          <a:bodyPr wrap="square" rtlCol="0">
            <a:spAutoFit/>
          </a:bodyPr>
          <a:lstStyle/>
          <a:p>
            <a:r>
              <a:rPr lang="en-US" b="1" dirty="0" smtClean="0">
                <a:solidFill>
                  <a:schemeClr val="bg1"/>
                </a:solidFill>
              </a:rPr>
              <a:t>4</a:t>
            </a:r>
            <a:endParaRPr lang="en-US" b="1" dirty="0">
              <a:solidFill>
                <a:schemeClr val="bg1"/>
              </a:solidFill>
            </a:endParaRPr>
          </a:p>
        </p:txBody>
      </p:sp>
      <p:pic>
        <p:nvPicPr>
          <p:cNvPr id="68" name="Picture 67" descr="shadowrunX.png"/>
          <p:cNvPicPr>
            <a:picLocks noChangeAspect="1"/>
          </p:cNvPicPr>
          <p:nvPr/>
        </p:nvPicPr>
        <p:blipFill>
          <a:blip r:embed="rId3" cstate="print"/>
          <a:stretch>
            <a:fillRect/>
          </a:stretch>
        </p:blipFill>
        <p:spPr>
          <a:xfrm>
            <a:off x="4585648" y="3505200"/>
            <a:ext cx="876782" cy="1236890"/>
          </a:xfrm>
          <a:prstGeom prst="rect">
            <a:avLst/>
          </a:prstGeom>
        </p:spPr>
      </p:pic>
      <p:sp>
        <p:nvSpPr>
          <p:cNvPr id="69" name="TextBox 68"/>
          <p:cNvSpPr txBox="1"/>
          <p:nvPr/>
        </p:nvSpPr>
        <p:spPr>
          <a:xfrm>
            <a:off x="4933480" y="3850161"/>
            <a:ext cx="358890" cy="369332"/>
          </a:xfrm>
          <a:prstGeom prst="rect">
            <a:avLst/>
          </a:prstGeom>
          <a:noFill/>
        </p:spPr>
        <p:txBody>
          <a:bodyPr wrap="square" rtlCol="0">
            <a:spAutoFit/>
          </a:bodyPr>
          <a:lstStyle/>
          <a:p>
            <a:r>
              <a:rPr lang="en-US" b="1" dirty="0" smtClean="0">
                <a:solidFill>
                  <a:schemeClr val="bg1"/>
                </a:solidFill>
              </a:rPr>
              <a:t>3</a:t>
            </a:r>
            <a:endParaRPr lang="en-US" b="1" dirty="0">
              <a:solidFill>
                <a:schemeClr val="bg1"/>
              </a:solidFill>
            </a:endParaRPr>
          </a:p>
        </p:txBody>
      </p:sp>
      <p:sp>
        <p:nvSpPr>
          <p:cNvPr id="72" name="TextBox 71"/>
          <p:cNvSpPr txBox="1"/>
          <p:nvPr/>
        </p:nvSpPr>
        <p:spPr>
          <a:xfrm>
            <a:off x="4933480" y="5069361"/>
            <a:ext cx="358890" cy="369332"/>
          </a:xfrm>
          <a:prstGeom prst="rect">
            <a:avLst/>
          </a:prstGeom>
          <a:noFill/>
        </p:spPr>
        <p:txBody>
          <a:bodyPr wrap="square" rtlCol="0">
            <a:spAutoFit/>
          </a:bodyPr>
          <a:lstStyle/>
          <a:p>
            <a:r>
              <a:rPr lang="en-US" b="1" dirty="0" smtClean="0">
                <a:solidFill>
                  <a:schemeClr val="bg1"/>
                </a:solidFill>
              </a:rPr>
              <a:t>5</a:t>
            </a:r>
            <a:endParaRPr lang="en-US" b="1" dirty="0">
              <a:solidFill>
                <a:schemeClr val="bg1"/>
              </a:solidFill>
            </a:endParaRPr>
          </a:p>
        </p:txBody>
      </p:sp>
      <p:pic>
        <p:nvPicPr>
          <p:cNvPr id="75" name="Picture 74" descr="shadowrunX.png"/>
          <p:cNvPicPr>
            <a:picLocks noChangeAspect="1"/>
          </p:cNvPicPr>
          <p:nvPr/>
        </p:nvPicPr>
        <p:blipFill>
          <a:blip r:embed="rId6" cstate="print"/>
          <a:stretch>
            <a:fillRect/>
          </a:stretch>
        </p:blipFill>
        <p:spPr>
          <a:xfrm>
            <a:off x="6858000" y="2514601"/>
            <a:ext cx="876782" cy="1236888"/>
          </a:xfrm>
          <a:prstGeom prst="rect">
            <a:avLst/>
          </a:prstGeom>
        </p:spPr>
      </p:pic>
      <p:pic>
        <p:nvPicPr>
          <p:cNvPr id="24" name="Picture 23" descr="eye_drawing-colorized.png"/>
          <p:cNvPicPr>
            <a:picLocks noChangeAspect="1"/>
          </p:cNvPicPr>
          <p:nvPr/>
        </p:nvPicPr>
        <p:blipFill>
          <a:blip r:embed="rId7" cstate="print"/>
          <a:stretch>
            <a:fillRect/>
          </a:stretch>
        </p:blipFill>
        <p:spPr>
          <a:xfrm>
            <a:off x="685799" y="2590801"/>
            <a:ext cx="2408743" cy="1752597"/>
          </a:xfrm>
          <a:prstGeom prst="rect">
            <a:avLst/>
          </a:prstGeom>
        </p:spPr>
      </p:pic>
      <p:sp>
        <p:nvSpPr>
          <p:cNvPr id="25" name="TextBox 24"/>
          <p:cNvSpPr txBox="1"/>
          <p:nvPr/>
        </p:nvSpPr>
        <p:spPr>
          <a:xfrm>
            <a:off x="627744" y="1509486"/>
            <a:ext cx="2438400" cy="1015663"/>
          </a:xfrm>
          <a:prstGeom prst="rect">
            <a:avLst/>
          </a:prstGeom>
          <a:noFill/>
        </p:spPr>
        <p:txBody>
          <a:bodyPr wrap="square" rtlCol="0">
            <a:spAutoFit/>
          </a:bodyPr>
          <a:lstStyle/>
          <a:p>
            <a:pPr algn="ctr"/>
            <a:r>
              <a:rPr lang="en-US" sz="2000" b="1" dirty="0" smtClean="0"/>
              <a:t>1. Noticing the Sunk Cost Fallacy</a:t>
            </a:r>
            <a:endParaRPr lang="en-US" sz="2000" b="1" dirty="0"/>
          </a:p>
        </p:txBody>
      </p:sp>
    </p:spTree>
    <p:extLst>
      <p:ext uri="{BB962C8B-B14F-4D97-AF65-F5344CB8AC3E}">
        <p14:creationId xmlns="" xmlns:p14="http://schemas.microsoft.com/office/powerpoint/2010/main" val="27820672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watching.jpg"/>
          <p:cNvPicPr>
            <a:picLocks noChangeAspect="1"/>
          </p:cNvPicPr>
          <p:nvPr/>
        </p:nvPicPr>
        <p:blipFill>
          <a:blip r:embed="rId3" cstate="print"/>
          <a:stretch>
            <a:fillRect/>
          </a:stretch>
        </p:blipFill>
        <p:spPr>
          <a:xfrm>
            <a:off x="0" y="0"/>
            <a:ext cx="9143999" cy="6858001"/>
          </a:xfrm>
          <a:prstGeom prst="rect">
            <a:avLst/>
          </a:prstGeom>
        </p:spPr>
      </p:pic>
      <p:sp>
        <p:nvSpPr>
          <p:cNvPr id="7" name="TextBox 6"/>
          <p:cNvSpPr txBox="1"/>
          <p:nvPr/>
        </p:nvSpPr>
        <p:spPr>
          <a:xfrm>
            <a:off x="457200" y="533400"/>
            <a:ext cx="5638800" cy="1077218"/>
          </a:xfrm>
          <a:prstGeom prst="rect">
            <a:avLst/>
          </a:prstGeom>
          <a:noFill/>
        </p:spPr>
        <p:txBody>
          <a:bodyPr wrap="square" rtlCol="0">
            <a:spAutoFit/>
          </a:bodyPr>
          <a:lstStyle/>
          <a:p>
            <a:r>
              <a:rPr lang="en-US" sz="3200" b="1" dirty="0" smtClean="0">
                <a:solidFill>
                  <a:schemeClr val="accent3">
                    <a:lumMod val="20000"/>
                    <a:lumOff val="80000"/>
                  </a:schemeClr>
                </a:solidFill>
              </a:rPr>
              <a:t>62% </a:t>
            </a:r>
            <a:r>
              <a:rPr lang="en-US" sz="3200" b="1" dirty="0" smtClean="0">
                <a:solidFill>
                  <a:schemeClr val="bg1"/>
                </a:solidFill>
              </a:rPr>
              <a:t>said they would continue to watch …</a:t>
            </a:r>
            <a:endParaRPr lang="en-US" sz="3200" b="1" dirty="0">
              <a:solidFill>
                <a:schemeClr val="bg1"/>
              </a:solidFill>
            </a:endParaRPr>
          </a:p>
        </p:txBody>
      </p:sp>
      <p:sp>
        <p:nvSpPr>
          <p:cNvPr id="8" name="TextBox 7"/>
          <p:cNvSpPr txBox="1"/>
          <p:nvPr/>
        </p:nvSpPr>
        <p:spPr>
          <a:xfrm>
            <a:off x="4419600" y="2590800"/>
            <a:ext cx="4724400" cy="1077218"/>
          </a:xfrm>
          <a:prstGeom prst="rect">
            <a:avLst/>
          </a:prstGeom>
          <a:noFill/>
        </p:spPr>
        <p:txBody>
          <a:bodyPr wrap="square" rtlCol="0">
            <a:spAutoFit/>
          </a:bodyPr>
          <a:lstStyle/>
          <a:p>
            <a:pPr algn="ctr"/>
            <a:r>
              <a:rPr lang="en-US" sz="3200" b="1" i="1" dirty="0" smtClean="0">
                <a:solidFill>
                  <a:schemeClr val="bg1"/>
                </a:solidFill>
              </a:rPr>
              <a:t>vs</a:t>
            </a:r>
            <a:r>
              <a:rPr lang="en-US" sz="3200" b="1" dirty="0" smtClean="0">
                <a:solidFill>
                  <a:schemeClr val="bg1"/>
                </a:solidFill>
              </a:rPr>
              <a:t>. </a:t>
            </a:r>
            <a:r>
              <a:rPr lang="en-US" sz="3200" b="1" dirty="0" smtClean="0">
                <a:solidFill>
                  <a:schemeClr val="accent3">
                    <a:lumMod val="20000"/>
                    <a:lumOff val="80000"/>
                  </a:schemeClr>
                </a:solidFill>
              </a:rPr>
              <a:t>7% </a:t>
            </a:r>
            <a:r>
              <a:rPr lang="en-US" sz="3200" b="1" dirty="0" smtClean="0">
                <a:solidFill>
                  <a:schemeClr val="bg1"/>
                </a:solidFill>
              </a:rPr>
              <a:t>if they hadn’t paid.</a:t>
            </a:r>
            <a:endParaRPr lang="en-US" sz="3200" b="1" dirty="0">
              <a:solidFill>
                <a:schemeClr val="bg1"/>
              </a:solidFill>
            </a:endParaRPr>
          </a:p>
        </p:txBody>
      </p:sp>
      <p:sp>
        <p:nvSpPr>
          <p:cNvPr id="6" name="TextBox 3"/>
          <p:cNvSpPr txBox="1">
            <a:spLocks noChangeArrowheads="1"/>
          </p:cNvSpPr>
          <p:nvPr/>
        </p:nvSpPr>
        <p:spPr bwMode="auto">
          <a:xfrm>
            <a:off x="381000" y="5858470"/>
            <a:ext cx="6019800" cy="646331"/>
          </a:xfrm>
          <a:prstGeom prst="rect">
            <a:avLst/>
          </a:prstGeom>
          <a:noFill/>
          <a:ln w="9525">
            <a:noFill/>
            <a:miter lim="800000"/>
            <a:headEnd/>
            <a:tailEnd/>
          </a:ln>
        </p:spPr>
        <p:txBody>
          <a:bodyPr wrap="square">
            <a:spAutoFit/>
          </a:bodyPr>
          <a:lstStyle/>
          <a:p>
            <a:r>
              <a:rPr lang="en-US" dirty="0" err="1">
                <a:solidFill>
                  <a:schemeClr val="bg1"/>
                </a:solidFill>
                <a:latin typeface="Calibri" charset="0"/>
              </a:rPr>
              <a:t>Stanovich</a:t>
            </a:r>
            <a:r>
              <a:rPr lang="en-US" dirty="0">
                <a:solidFill>
                  <a:schemeClr val="bg1"/>
                </a:solidFill>
                <a:latin typeface="Calibri" charset="0"/>
              </a:rPr>
              <a:t> &amp; West (1998). </a:t>
            </a:r>
            <a:r>
              <a:rPr lang="en-US" dirty="0" smtClean="0">
                <a:solidFill>
                  <a:schemeClr val="bg1"/>
                </a:solidFill>
                <a:latin typeface="Calibri" charset="0"/>
              </a:rPr>
              <a:t>“Individual </a:t>
            </a:r>
            <a:r>
              <a:rPr lang="en-US" dirty="0">
                <a:solidFill>
                  <a:schemeClr val="bg1"/>
                </a:solidFill>
                <a:latin typeface="Calibri" charset="0"/>
              </a:rPr>
              <a:t>differences in framing and conjunction effects</a:t>
            </a:r>
            <a:r>
              <a:rPr lang="en-US" dirty="0" smtClean="0">
                <a:solidFill>
                  <a:schemeClr val="bg1"/>
                </a:solidFill>
                <a:latin typeface="Calibri" charset="0"/>
              </a:rPr>
              <a:t>.” </a:t>
            </a:r>
            <a:r>
              <a:rPr lang="en-US" i="1" dirty="0" smtClean="0">
                <a:solidFill>
                  <a:schemeClr val="bg1"/>
                </a:solidFill>
                <a:latin typeface="Calibri" charset="0"/>
              </a:rPr>
              <a:t>Thinking </a:t>
            </a:r>
            <a:r>
              <a:rPr lang="en-US" i="1" dirty="0">
                <a:solidFill>
                  <a:schemeClr val="bg1"/>
                </a:solidFill>
                <a:latin typeface="Calibri" charset="0"/>
              </a:rPr>
              <a:t>and Reasoning, 4</a:t>
            </a:r>
            <a:r>
              <a:rPr lang="en-US" dirty="0">
                <a:solidFill>
                  <a:schemeClr val="bg1"/>
                </a:solidFill>
                <a:latin typeface="Calibri" charset="0"/>
              </a:rPr>
              <a:t>: 289–317.</a:t>
            </a:r>
          </a:p>
        </p:txBody>
      </p:sp>
      <p:sp>
        <p:nvSpPr>
          <p:cNvPr id="9" name="TextBox 8"/>
          <p:cNvSpPr txBox="1"/>
          <p:nvPr/>
        </p:nvSpPr>
        <p:spPr>
          <a:xfrm>
            <a:off x="1219200" y="1981200"/>
            <a:ext cx="2209800" cy="707886"/>
          </a:xfrm>
          <a:prstGeom prst="rect">
            <a:avLst/>
          </a:prstGeom>
          <a:noFill/>
        </p:spPr>
        <p:txBody>
          <a:bodyPr wrap="square" rtlCol="0">
            <a:spAutoFit/>
          </a:bodyPr>
          <a:lstStyle/>
          <a:p>
            <a:pPr algn="ctr"/>
            <a:r>
              <a:rPr lang="en-US" sz="4000" b="1" dirty="0" smtClean="0">
                <a:solidFill>
                  <a:schemeClr val="accent4">
                    <a:lumMod val="40000"/>
                    <a:lumOff val="60000"/>
                  </a:schemeClr>
                </a:solidFill>
              </a:rPr>
              <a:t>$6.95</a:t>
            </a:r>
            <a:endParaRPr lang="en-US" sz="4000" b="1" dirty="0">
              <a:solidFill>
                <a:schemeClr val="accent4">
                  <a:lumMod val="40000"/>
                  <a:lumOff val="6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p:cNvSpPr/>
          <p:nvPr/>
        </p:nvSpPr>
        <p:spPr>
          <a:xfrm>
            <a:off x="6015228" y="1371600"/>
            <a:ext cx="2633472" cy="4724400"/>
          </a:xfrm>
          <a:prstGeom prst="rect">
            <a:avLst/>
          </a:prstGeom>
          <a:solidFill>
            <a:srgbClr val="DDEDF7"/>
          </a:solidFill>
          <a:ln w="2032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 name="Picture 70" descr="shadowrunX.png"/>
          <p:cNvPicPr>
            <a:picLocks noChangeAspect="1"/>
          </p:cNvPicPr>
          <p:nvPr/>
        </p:nvPicPr>
        <p:blipFill>
          <a:blip r:embed="rId3" cstate="print"/>
          <a:stretch>
            <a:fillRect/>
          </a:stretch>
        </p:blipFill>
        <p:spPr>
          <a:xfrm>
            <a:off x="4585648" y="4724400"/>
            <a:ext cx="876782" cy="1236890"/>
          </a:xfrm>
          <a:prstGeom prst="rect">
            <a:avLst/>
          </a:prstGeom>
        </p:spPr>
      </p:pic>
      <p:pic>
        <p:nvPicPr>
          <p:cNvPr id="28" name="Picture 27" descr="brokenchain-desaturated.png"/>
          <p:cNvPicPr>
            <a:picLocks noChangeAspect="1"/>
          </p:cNvPicPr>
          <p:nvPr/>
        </p:nvPicPr>
        <p:blipFill>
          <a:blip r:embed="rId4" cstate="print"/>
          <a:stretch>
            <a:fillRect/>
          </a:stretch>
        </p:blipFill>
        <p:spPr>
          <a:xfrm>
            <a:off x="3286817" y="2232694"/>
            <a:ext cx="2605983" cy="1577306"/>
          </a:xfrm>
          <a:prstGeom prst="rect">
            <a:avLst/>
          </a:prstGeom>
        </p:spPr>
      </p:pic>
      <p:sp>
        <p:nvSpPr>
          <p:cNvPr id="2" name="Rectangle 1"/>
          <p:cNvSpPr/>
          <p:nvPr/>
        </p:nvSpPr>
        <p:spPr>
          <a:xfrm>
            <a:off x="533400" y="1371600"/>
            <a:ext cx="2633472" cy="4724400"/>
          </a:xfrm>
          <a:prstGeom prst="rect">
            <a:avLst/>
          </a:prstGeom>
          <a:noFill/>
          <a:ln w="2032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1524000" y="533400"/>
            <a:ext cx="6096000" cy="646331"/>
          </a:xfrm>
          <a:prstGeom prst="rect">
            <a:avLst/>
          </a:prstGeom>
          <a:noFill/>
        </p:spPr>
        <p:txBody>
          <a:bodyPr wrap="square" rtlCol="0">
            <a:spAutoFit/>
          </a:bodyPr>
          <a:lstStyle/>
          <a:p>
            <a:pPr algn="ctr"/>
            <a:r>
              <a:rPr lang="en-US" sz="3600" b="1" dirty="0" smtClean="0"/>
              <a:t>Our Agenda Today</a:t>
            </a:r>
            <a:endParaRPr lang="en-US" sz="3600" b="1" dirty="0"/>
          </a:p>
        </p:txBody>
      </p:sp>
      <p:sp>
        <p:nvSpPr>
          <p:cNvPr id="12" name="TextBox 11"/>
          <p:cNvSpPr txBox="1"/>
          <p:nvPr/>
        </p:nvSpPr>
        <p:spPr>
          <a:xfrm>
            <a:off x="3265716" y="1472886"/>
            <a:ext cx="2590800" cy="707886"/>
          </a:xfrm>
          <a:prstGeom prst="rect">
            <a:avLst/>
          </a:prstGeom>
          <a:noFill/>
        </p:spPr>
        <p:txBody>
          <a:bodyPr wrap="square" rtlCol="0">
            <a:spAutoFit/>
          </a:bodyPr>
          <a:lstStyle/>
          <a:p>
            <a:pPr algn="ctr"/>
            <a:r>
              <a:rPr lang="en-US" sz="2000" b="1" dirty="0" smtClean="0"/>
              <a:t>2. Detaching From Sunk Costs</a:t>
            </a:r>
            <a:endParaRPr lang="en-US" sz="2000" b="1" dirty="0"/>
          </a:p>
        </p:txBody>
      </p:sp>
      <p:sp>
        <p:nvSpPr>
          <p:cNvPr id="14" name="TextBox 13"/>
          <p:cNvSpPr txBox="1"/>
          <p:nvPr/>
        </p:nvSpPr>
        <p:spPr>
          <a:xfrm>
            <a:off x="6032500" y="1422737"/>
            <a:ext cx="2590800" cy="1015663"/>
          </a:xfrm>
          <a:prstGeom prst="rect">
            <a:avLst/>
          </a:prstGeom>
          <a:noFill/>
        </p:spPr>
        <p:txBody>
          <a:bodyPr wrap="square" rtlCol="0">
            <a:spAutoFit/>
          </a:bodyPr>
          <a:lstStyle/>
          <a:p>
            <a:pPr algn="ctr"/>
            <a:r>
              <a:rPr lang="en-US" sz="2000" b="1" dirty="0" smtClean="0"/>
              <a:t>3. Finish Exercises / Transfer Step</a:t>
            </a:r>
            <a:endParaRPr lang="en-US" sz="2000" b="1" dirty="0"/>
          </a:p>
        </p:txBody>
      </p:sp>
      <p:pic>
        <p:nvPicPr>
          <p:cNvPr id="16" name="Picture 15" descr="fingerreminder.png"/>
          <p:cNvPicPr>
            <a:picLocks noChangeAspect="1"/>
          </p:cNvPicPr>
          <p:nvPr/>
        </p:nvPicPr>
        <p:blipFill>
          <a:blip r:embed="rId5" cstate="print"/>
          <a:stretch>
            <a:fillRect/>
          </a:stretch>
        </p:blipFill>
        <p:spPr>
          <a:xfrm>
            <a:off x="6553200" y="3886200"/>
            <a:ext cx="1676399" cy="2095499"/>
          </a:xfrm>
          <a:prstGeom prst="rect">
            <a:avLst/>
          </a:prstGeom>
        </p:spPr>
      </p:pic>
      <p:sp>
        <p:nvSpPr>
          <p:cNvPr id="31" name="Rectangle 30"/>
          <p:cNvSpPr/>
          <p:nvPr/>
        </p:nvSpPr>
        <p:spPr>
          <a:xfrm>
            <a:off x="3272028" y="1371600"/>
            <a:ext cx="2633472" cy="4724400"/>
          </a:xfrm>
          <a:prstGeom prst="rect">
            <a:avLst/>
          </a:prstGeom>
          <a:noFill/>
          <a:ln w="2032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72"/>
          <p:cNvGrpSpPr/>
          <p:nvPr/>
        </p:nvGrpSpPr>
        <p:grpSpPr>
          <a:xfrm>
            <a:off x="1942618" y="4419600"/>
            <a:ext cx="876782" cy="1236890"/>
            <a:chOff x="2018818" y="4554310"/>
            <a:chExt cx="876782" cy="1236890"/>
          </a:xfrm>
        </p:grpSpPr>
        <p:pic>
          <p:nvPicPr>
            <p:cNvPr id="48" name="Picture 47" descr="shadowrunX.png"/>
            <p:cNvPicPr>
              <a:picLocks noChangeAspect="1"/>
            </p:cNvPicPr>
            <p:nvPr/>
          </p:nvPicPr>
          <p:blipFill>
            <a:blip r:embed="rId3" cstate="print"/>
            <a:stretch>
              <a:fillRect/>
            </a:stretch>
          </p:blipFill>
          <p:spPr>
            <a:xfrm>
              <a:off x="2018818" y="4554310"/>
              <a:ext cx="876782" cy="1236890"/>
            </a:xfrm>
            <a:prstGeom prst="rect">
              <a:avLst/>
            </a:prstGeom>
          </p:spPr>
        </p:pic>
        <p:sp>
          <p:nvSpPr>
            <p:cNvPr id="29" name="TextBox 28"/>
            <p:cNvSpPr txBox="1"/>
            <p:nvPr/>
          </p:nvSpPr>
          <p:spPr>
            <a:xfrm>
              <a:off x="2366650" y="4885623"/>
              <a:ext cx="358890" cy="347899"/>
            </a:xfrm>
            <a:prstGeom prst="rect">
              <a:avLst/>
            </a:prstGeom>
            <a:noFill/>
          </p:spPr>
          <p:txBody>
            <a:bodyPr wrap="square" rtlCol="0">
              <a:spAutoFit/>
            </a:bodyPr>
            <a:lstStyle/>
            <a:p>
              <a:r>
                <a:rPr lang="en-US" b="1" dirty="0" smtClean="0">
                  <a:solidFill>
                    <a:schemeClr val="bg1"/>
                  </a:solidFill>
                </a:rPr>
                <a:t>1</a:t>
              </a:r>
              <a:endParaRPr lang="en-US" b="1" dirty="0">
                <a:solidFill>
                  <a:schemeClr val="bg1"/>
                </a:solidFill>
              </a:endParaRPr>
            </a:p>
          </p:txBody>
        </p:sp>
      </p:grpSp>
      <p:pic>
        <p:nvPicPr>
          <p:cNvPr id="62" name="Picture 61" descr="shadowrunX.png"/>
          <p:cNvPicPr>
            <a:picLocks noChangeAspect="1"/>
          </p:cNvPicPr>
          <p:nvPr/>
        </p:nvPicPr>
        <p:blipFill>
          <a:blip r:embed="rId3" cstate="print"/>
          <a:stretch>
            <a:fillRect/>
          </a:stretch>
        </p:blipFill>
        <p:spPr>
          <a:xfrm>
            <a:off x="3671248" y="3505200"/>
            <a:ext cx="876782" cy="1236890"/>
          </a:xfrm>
          <a:prstGeom prst="rect">
            <a:avLst/>
          </a:prstGeom>
        </p:spPr>
      </p:pic>
      <p:sp>
        <p:nvSpPr>
          <p:cNvPr id="63" name="TextBox 62"/>
          <p:cNvSpPr txBox="1"/>
          <p:nvPr/>
        </p:nvSpPr>
        <p:spPr>
          <a:xfrm>
            <a:off x="4019080" y="3836513"/>
            <a:ext cx="358890" cy="369332"/>
          </a:xfrm>
          <a:prstGeom prst="rect">
            <a:avLst/>
          </a:prstGeom>
          <a:noFill/>
        </p:spPr>
        <p:txBody>
          <a:bodyPr wrap="square" rtlCol="0">
            <a:spAutoFit/>
          </a:bodyPr>
          <a:lstStyle/>
          <a:p>
            <a:r>
              <a:rPr lang="en-US" b="1" dirty="0" smtClean="0">
                <a:solidFill>
                  <a:schemeClr val="bg1"/>
                </a:solidFill>
              </a:rPr>
              <a:t>2</a:t>
            </a:r>
            <a:endParaRPr lang="en-US" b="1" dirty="0">
              <a:solidFill>
                <a:schemeClr val="bg1"/>
              </a:solidFill>
            </a:endParaRPr>
          </a:p>
        </p:txBody>
      </p:sp>
      <p:pic>
        <p:nvPicPr>
          <p:cNvPr id="65" name="Picture 64" descr="shadowrunX.png"/>
          <p:cNvPicPr>
            <a:picLocks noChangeAspect="1"/>
          </p:cNvPicPr>
          <p:nvPr/>
        </p:nvPicPr>
        <p:blipFill>
          <a:blip r:embed="rId3" cstate="print"/>
          <a:stretch>
            <a:fillRect/>
          </a:stretch>
        </p:blipFill>
        <p:spPr>
          <a:xfrm>
            <a:off x="3671248" y="4724400"/>
            <a:ext cx="876782" cy="1236890"/>
          </a:xfrm>
          <a:prstGeom prst="rect">
            <a:avLst/>
          </a:prstGeom>
        </p:spPr>
      </p:pic>
      <p:sp>
        <p:nvSpPr>
          <p:cNvPr id="66" name="TextBox 65"/>
          <p:cNvSpPr txBox="1"/>
          <p:nvPr/>
        </p:nvSpPr>
        <p:spPr>
          <a:xfrm>
            <a:off x="4005432" y="5055713"/>
            <a:ext cx="358890" cy="369332"/>
          </a:xfrm>
          <a:prstGeom prst="rect">
            <a:avLst/>
          </a:prstGeom>
          <a:noFill/>
        </p:spPr>
        <p:txBody>
          <a:bodyPr wrap="square" rtlCol="0">
            <a:spAutoFit/>
          </a:bodyPr>
          <a:lstStyle/>
          <a:p>
            <a:r>
              <a:rPr lang="en-US" b="1" dirty="0" smtClean="0">
                <a:solidFill>
                  <a:schemeClr val="bg1"/>
                </a:solidFill>
              </a:rPr>
              <a:t>4</a:t>
            </a:r>
            <a:endParaRPr lang="en-US" b="1" dirty="0">
              <a:solidFill>
                <a:schemeClr val="bg1"/>
              </a:solidFill>
            </a:endParaRPr>
          </a:p>
        </p:txBody>
      </p:sp>
      <p:pic>
        <p:nvPicPr>
          <p:cNvPr id="68" name="Picture 67" descr="shadowrunX.png"/>
          <p:cNvPicPr>
            <a:picLocks noChangeAspect="1"/>
          </p:cNvPicPr>
          <p:nvPr/>
        </p:nvPicPr>
        <p:blipFill>
          <a:blip r:embed="rId3" cstate="print"/>
          <a:stretch>
            <a:fillRect/>
          </a:stretch>
        </p:blipFill>
        <p:spPr>
          <a:xfrm>
            <a:off x="4585648" y="3505200"/>
            <a:ext cx="876782" cy="1236890"/>
          </a:xfrm>
          <a:prstGeom prst="rect">
            <a:avLst/>
          </a:prstGeom>
        </p:spPr>
      </p:pic>
      <p:sp>
        <p:nvSpPr>
          <p:cNvPr id="69" name="TextBox 68"/>
          <p:cNvSpPr txBox="1"/>
          <p:nvPr/>
        </p:nvSpPr>
        <p:spPr>
          <a:xfrm>
            <a:off x="4933480" y="3850161"/>
            <a:ext cx="358890" cy="369332"/>
          </a:xfrm>
          <a:prstGeom prst="rect">
            <a:avLst/>
          </a:prstGeom>
          <a:noFill/>
        </p:spPr>
        <p:txBody>
          <a:bodyPr wrap="square" rtlCol="0">
            <a:spAutoFit/>
          </a:bodyPr>
          <a:lstStyle/>
          <a:p>
            <a:r>
              <a:rPr lang="en-US" b="1" dirty="0" smtClean="0">
                <a:solidFill>
                  <a:schemeClr val="bg1"/>
                </a:solidFill>
              </a:rPr>
              <a:t>3</a:t>
            </a:r>
            <a:endParaRPr lang="en-US" b="1" dirty="0">
              <a:solidFill>
                <a:schemeClr val="bg1"/>
              </a:solidFill>
            </a:endParaRPr>
          </a:p>
        </p:txBody>
      </p:sp>
      <p:sp>
        <p:nvSpPr>
          <p:cNvPr id="72" name="TextBox 71"/>
          <p:cNvSpPr txBox="1"/>
          <p:nvPr/>
        </p:nvSpPr>
        <p:spPr>
          <a:xfrm>
            <a:off x="4933480" y="5069361"/>
            <a:ext cx="358890" cy="369332"/>
          </a:xfrm>
          <a:prstGeom prst="rect">
            <a:avLst/>
          </a:prstGeom>
          <a:noFill/>
        </p:spPr>
        <p:txBody>
          <a:bodyPr wrap="square" rtlCol="0">
            <a:spAutoFit/>
          </a:bodyPr>
          <a:lstStyle/>
          <a:p>
            <a:r>
              <a:rPr lang="en-US" b="1" dirty="0" smtClean="0">
                <a:solidFill>
                  <a:schemeClr val="bg1"/>
                </a:solidFill>
              </a:rPr>
              <a:t>5</a:t>
            </a:r>
            <a:endParaRPr lang="en-US" b="1" dirty="0">
              <a:solidFill>
                <a:schemeClr val="bg1"/>
              </a:solidFill>
            </a:endParaRPr>
          </a:p>
        </p:txBody>
      </p:sp>
      <p:pic>
        <p:nvPicPr>
          <p:cNvPr id="75" name="Picture 74" descr="shadowrunX.png"/>
          <p:cNvPicPr>
            <a:picLocks noChangeAspect="1"/>
          </p:cNvPicPr>
          <p:nvPr/>
        </p:nvPicPr>
        <p:blipFill>
          <a:blip r:embed="rId6" cstate="print"/>
          <a:stretch>
            <a:fillRect/>
          </a:stretch>
        </p:blipFill>
        <p:spPr>
          <a:xfrm>
            <a:off x="6858000" y="2514601"/>
            <a:ext cx="876781" cy="1236888"/>
          </a:xfrm>
          <a:prstGeom prst="rect">
            <a:avLst/>
          </a:prstGeom>
        </p:spPr>
      </p:pic>
      <p:pic>
        <p:nvPicPr>
          <p:cNvPr id="24" name="Picture 23" descr="eye_drawing-colorized.png"/>
          <p:cNvPicPr>
            <a:picLocks noChangeAspect="1"/>
          </p:cNvPicPr>
          <p:nvPr/>
        </p:nvPicPr>
        <p:blipFill>
          <a:blip r:embed="rId7" cstate="print"/>
          <a:stretch>
            <a:fillRect/>
          </a:stretch>
        </p:blipFill>
        <p:spPr>
          <a:xfrm>
            <a:off x="685799" y="2590801"/>
            <a:ext cx="2408743" cy="1752597"/>
          </a:xfrm>
          <a:prstGeom prst="rect">
            <a:avLst/>
          </a:prstGeom>
        </p:spPr>
      </p:pic>
      <p:sp>
        <p:nvSpPr>
          <p:cNvPr id="25" name="TextBox 24"/>
          <p:cNvSpPr txBox="1"/>
          <p:nvPr/>
        </p:nvSpPr>
        <p:spPr>
          <a:xfrm>
            <a:off x="627744" y="1509486"/>
            <a:ext cx="2438400" cy="1015663"/>
          </a:xfrm>
          <a:prstGeom prst="rect">
            <a:avLst/>
          </a:prstGeom>
          <a:noFill/>
        </p:spPr>
        <p:txBody>
          <a:bodyPr wrap="square" rtlCol="0">
            <a:spAutoFit/>
          </a:bodyPr>
          <a:lstStyle/>
          <a:p>
            <a:pPr algn="ctr"/>
            <a:r>
              <a:rPr lang="en-US" sz="2000" b="1" dirty="0" smtClean="0"/>
              <a:t>1. Noticing the Sunk Cost Fallacy</a:t>
            </a:r>
            <a:endParaRPr lang="en-US" sz="2000" b="1" dirty="0"/>
          </a:p>
        </p:txBody>
      </p:sp>
    </p:spTree>
    <p:extLst>
      <p:ext uri="{BB962C8B-B14F-4D97-AF65-F5344CB8AC3E}">
        <p14:creationId xmlns="" xmlns:p14="http://schemas.microsoft.com/office/powerpoint/2010/main" val="144841893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 name="Picture 70" descr="shadowrunX.png"/>
          <p:cNvPicPr>
            <a:picLocks noChangeAspect="1"/>
          </p:cNvPicPr>
          <p:nvPr/>
        </p:nvPicPr>
        <p:blipFill>
          <a:blip r:embed="rId3" cstate="print"/>
          <a:stretch>
            <a:fillRect/>
          </a:stretch>
        </p:blipFill>
        <p:spPr>
          <a:xfrm>
            <a:off x="4585648" y="4724400"/>
            <a:ext cx="876782" cy="1236890"/>
          </a:xfrm>
          <a:prstGeom prst="rect">
            <a:avLst/>
          </a:prstGeom>
        </p:spPr>
      </p:pic>
      <p:pic>
        <p:nvPicPr>
          <p:cNvPr id="28" name="Picture 27" descr="brokenchain-desaturated.png"/>
          <p:cNvPicPr>
            <a:picLocks noChangeAspect="1"/>
          </p:cNvPicPr>
          <p:nvPr/>
        </p:nvPicPr>
        <p:blipFill>
          <a:blip r:embed="rId4" cstate="print"/>
          <a:stretch>
            <a:fillRect/>
          </a:stretch>
        </p:blipFill>
        <p:spPr>
          <a:xfrm>
            <a:off x="3286817" y="2232694"/>
            <a:ext cx="2605983" cy="1577306"/>
          </a:xfrm>
          <a:prstGeom prst="rect">
            <a:avLst/>
          </a:prstGeom>
        </p:spPr>
      </p:pic>
      <p:sp>
        <p:nvSpPr>
          <p:cNvPr id="2" name="Rectangle 1"/>
          <p:cNvSpPr/>
          <p:nvPr/>
        </p:nvSpPr>
        <p:spPr>
          <a:xfrm>
            <a:off x="533400" y="2133600"/>
            <a:ext cx="2633472" cy="3962400"/>
          </a:xfrm>
          <a:prstGeom prst="rect">
            <a:avLst/>
          </a:prstGeom>
          <a:solidFill>
            <a:srgbClr val="DDEDF7"/>
          </a:solidFill>
          <a:ln w="2032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0" y="914400"/>
            <a:ext cx="9144000" cy="646331"/>
          </a:xfrm>
          <a:prstGeom prst="rect">
            <a:avLst/>
          </a:prstGeom>
          <a:noFill/>
        </p:spPr>
        <p:txBody>
          <a:bodyPr wrap="square" rtlCol="0">
            <a:spAutoFit/>
          </a:bodyPr>
          <a:lstStyle/>
          <a:p>
            <a:pPr algn="ctr"/>
            <a:r>
              <a:rPr lang="en-US" sz="3600" b="1" dirty="0" smtClean="0"/>
              <a:t>Skill 1: Notice Sunk Costs</a:t>
            </a:r>
            <a:endParaRPr lang="en-US" sz="3600" b="1" dirty="0"/>
          </a:p>
        </p:txBody>
      </p:sp>
      <p:pic>
        <p:nvPicPr>
          <p:cNvPr id="16" name="Picture 15" descr="fingerreminder.png"/>
          <p:cNvPicPr>
            <a:picLocks noChangeAspect="1"/>
          </p:cNvPicPr>
          <p:nvPr/>
        </p:nvPicPr>
        <p:blipFill>
          <a:blip r:embed="rId5" cstate="print"/>
          <a:stretch>
            <a:fillRect/>
          </a:stretch>
        </p:blipFill>
        <p:spPr>
          <a:xfrm>
            <a:off x="6553200" y="3886200"/>
            <a:ext cx="1676400" cy="2095499"/>
          </a:xfrm>
          <a:prstGeom prst="rect">
            <a:avLst/>
          </a:prstGeom>
        </p:spPr>
      </p:pic>
      <p:sp>
        <p:nvSpPr>
          <p:cNvPr id="31" name="Rectangle 30"/>
          <p:cNvSpPr/>
          <p:nvPr/>
        </p:nvSpPr>
        <p:spPr>
          <a:xfrm>
            <a:off x="3272028" y="2133600"/>
            <a:ext cx="2633472" cy="3962400"/>
          </a:xfrm>
          <a:prstGeom prst="rect">
            <a:avLst/>
          </a:prstGeom>
          <a:noFill/>
          <a:ln w="2032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p:cNvSpPr/>
          <p:nvPr/>
        </p:nvSpPr>
        <p:spPr>
          <a:xfrm>
            <a:off x="6015228" y="2133600"/>
            <a:ext cx="2633472" cy="3962400"/>
          </a:xfrm>
          <a:prstGeom prst="rect">
            <a:avLst/>
          </a:prstGeom>
          <a:noFill/>
          <a:ln w="2032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8" name="Picture 47" descr="shadowrunX.png"/>
          <p:cNvPicPr>
            <a:picLocks noChangeAspect="1"/>
          </p:cNvPicPr>
          <p:nvPr/>
        </p:nvPicPr>
        <p:blipFill>
          <a:blip r:embed="rId6" cstate="print"/>
          <a:stretch>
            <a:fillRect/>
          </a:stretch>
        </p:blipFill>
        <p:spPr>
          <a:xfrm>
            <a:off x="1942618" y="4419601"/>
            <a:ext cx="876782" cy="1236888"/>
          </a:xfrm>
          <a:prstGeom prst="rect">
            <a:avLst/>
          </a:prstGeom>
        </p:spPr>
      </p:pic>
      <p:sp>
        <p:nvSpPr>
          <p:cNvPr id="29" name="TextBox 28"/>
          <p:cNvSpPr txBox="1"/>
          <p:nvPr/>
        </p:nvSpPr>
        <p:spPr>
          <a:xfrm>
            <a:off x="2290450" y="4750913"/>
            <a:ext cx="358890" cy="347899"/>
          </a:xfrm>
          <a:prstGeom prst="rect">
            <a:avLst/>
          </a:prstGeom>
          <a:noFill/>
        </p:spPr>
        <p:txBody>
          <a:bodyPr wrap="square" rtlCol="0">
            <a:spAutoFit/>
          </a:bodyPr>
          <a:lstStyle/>
          <a:p>
            <a:r>
              <a:rPr lang="en-US" b="1" dirty="0" smtClean="0">
                <a:solidFill>
                  <a:schemeClr val="bg1"/>
                </a:solidFill>
              </a:rPr>
              <a:t>1</a:t>
            </a:r>
            <a:endParaRPr lang="en-US" b="1" dirty="0">
              <a:solidFill>
                <a:schemeClr val="bg1"/>
              </a:solidFill>
            </a:endParaRPr>
          </a:p>
        </p:txBody>
      </p:sp>
      <p:pic>
        <p:nvPicPr>
          <p:cNvPr id="62" name="Picture 61" descr="shadowrunX.png"/>
          <p:cNvPicPr>
            <a:picLocks noChangeAspect="1"/>
          </p:cNvPicPr>
          <p:nvPr/>
        </p:nvPicPr>
        <p:blipFill>
          <a:blip r:embed="rId3" cstate="print"/>
          <a:stretch>
            <a:fillRect/>
          </a:stretch>
        </p:blipFill>
        <p:spPr>
          <a:xfrm>
            <a:off x="3671248" y="3505200"/>
            <a:ext cx="876782" cy="1236890"/>
          </a:xfrm>
          <a:prstGeom prst="rect">
            <a:avLst/>
          </a:prstGeom>
        </p:spPr>
      </p:pic>
      <p:sp>
        <p:nvSpPr>
          <p:cNvPr id="63" name="TextBox 62"/>
          <p:cNvSpPr txBox="1"/>
          <p:nvPr/>
        </p:nvSpPr>
        <p:spPr>
          <a:xfrm>
            <a:off x="4019080" y="3836513"/>
            <a:ext cx="358890" cy="369332"/>
          </a:xfrm>
          <a:prstGeom prst="rect">
            <a:avLst/>
          </a:prstGeom>
          <a:noFill/>
        </p:spPr>
        <p:txBody>
          <a:bodyPr wrap="square" rtlCol="0">
            <a:spAutoFit/>
          </a:bodyPr>
          <a:lstStyle/>
          <a:p>
            <a:r>
              <a:rPr lang="en-US" b="1" dirty="0" smtClean="0">
                <a:solidFill>
                  <a:schemeClr val="bg1"/>
                </a:solidFill>
              </a:rPr>
              <a:t>2</a:t>
            </a:r>
            <a:endParaRPr lang="en-US" b="1" dirty="0">
              <a:solidFill>
                <a:schemeClr val="bg1"/>
              </a:solidFill>
            </a:endParaRPr>
          </a:p>
        </p:txBody>
      </p:sp>
      <p:pic>
        <p:nvPicPr>
          <p:cNvPr id="65" name="Picture 64" descr="shadowrunX.png"/>
          <p:cNvPicPr>
            <a:picLocks noChangeAspect="1"/>
          </p:cNvPicPr>
          <p:nvPr/>
        </p:nvPicPr>
        <p:blipFill>
          <a:blip r:embed="rId3" cstate="print"/>
          <a:stretch>
            <a:fillRect/>
          </a:stretch>
        </p:blipFill>
        <p:spPr>
          <a:xfrm>
            <a:off x="3671248" y="4724400"/>
            <a:ext cx="876782" cy="1236890"/>
          </a:xfrm>
          <a:prstGeom prst="rect">
            <a:avLst/>
          </a:prstGeom>
        </p:spPr>
      </p:pic>
      <p:sp>
        <p:nvSpPr>
          <p:cNvPr id="66" name="TextBox 65"/>
          <p:cNvSpPr txBox="1"/>
          <p:nvPr/>
        </p:nvSpPr>
        <p:spPr>
          <a:xfrm>
            <a:off x="4005432" y="5055713"/>
            <a:ext cx="358890" cy="369332"/>
          </a:xfrm>
          <a:prstGeom prst="rect">
            <a:avLst/>
          </a:prstGeom>
          <a:noFill/>
        </p:spPr>
        <p:txBody>
          <a:bodyPr wrap="square" rtlCol="0">
            <a:spAutoFit/>
          </a:bodyPr>
          <a:lstStyle/>
          <a:p>
            <a:r>
              <a:rPr lang="en-US" b="1" dirty="0" smtClean="0">
                <a:solidFill>
                  <a:schemeClr val="bg1"/>
                </a:solidFill>
              </a:rPr>
              <a:t>4</a:t>
            </a:r>
            <a:endParaRPr lang="en-US" b="1" dirty="0">
              <a:solidFill>
                <a:schemeClr val="bg1"/>
              </a:solidFill>
            </a:endParaRPr>
          </a:p>
        </p:txBody>
      </p:sp>
      <p:pic>
        <p:nvPicPr>
          <p:cNvPr id="68" name="Picture 67" descr="shadowrunX.png"/>
          <p:cNvPicPr>
            <a:picLocks noChangeAspect="1"/>
          </p:cNvPicPr>
          <p:nvPr/>
        </p:nvPicPr>
        <p:blipFill>
          <a:blip r:embed="rId3" cstate="print"/>
          <a:stretch>
            <a:fillRect/>
          </a:stretch>
        </p:blipFill>
        <p:spPr>
          <a:xfrm>
            <a:off x="4585648" y="3505200"/>
            <a:ext cx="876782" cy="1236890"/>
          </a:xfrm>
          <a:prstGeom prst="rect">
            <a:avLst/>
          </a:prstGeom>
        </p:spPr>
      </p:pic>
      <p:sp>
        <p:nvSpPr>
          <p:cNvPr id="69" name="TextBox 68"/>
          <p:cNvSpPr txBox="1"/>
          <p:nvPr/>
        </p:nvSpPr>
        <p:spPr>
          <a:xfrm>
            <a:off x="4933480" y="3850161"/>
            <a:ext cx="358890" cy="369332"/>
          </a:xfrm>
          <a:prstGeom prst="rect">
            <a:avLst/>
          </a:prstGeom>
          <a:noFill/>
        </p:spPr>
        <p:txBody>
          <a:bodyPr wrap="square" rtlCol="0">
            <a:spAutoFit/>
          </a:bodyPr>
          <a:lstStyle/>
          <a:p>
            <a:r>
              <a:rPr lang="en-US" b="1" dirty="0" smtClean="0">
                <a:solidFill>
                  <a:schemeClr val="bg1"/>
                </a:solidFill>
              </a:rPr>
              <a:t>3</a:t>
            </a:r>
            <a:endParaRPr lang="en-US" b="1" dirty="0">
              <a:solidFill>
                <a:schemeClr val="bg1"/>
              </a:solidFill>
            </a:endParaRPr>
          </a:p>
        </p:txBody>
      </p:sp>
      <p:sp>
        <p:nvSpPr>
          <p:cNvPr id="72" name="TextBox 71"/>
          <p:cNvSpPr txBox="1"/>
          <p:nvPr/>
        </p:nvSpPr>
        <p:spPr>
          <a:xfrm>
            <a:off x="4933480" y="5069361"/>
            <a:ext cx="358890" cy="369332"/>
          </a:xfrm>
          <a:prstGeom prst="rect">
            <a:avLst/>
          </a:prstGeom>
          <a:noFill/>
        </p:spPr>
        <p:txBody>
          <a:bodyPr wrap="square" rtlCol="0">
            <a:spAutoFit/>
          </a:bodyPr>
          <a:lstStyle/>
          <a:p>
            <a:r>
              <a:rPr lang="en-US" b="1" dirty="0" smtClean="0">
                <a:solidFill>
                  <a:schemeClr val="bg1"/>
                </a:solidFill>
              </a:rPr>
              <a:t>5</a:t>
            </a:r>
            <a:endParaRPr lang="en-US" b="1" dirty="0">
              <a:solidFill>
                <a:schemeClr val="bg1"/>
              </a:solidFill>
            </a:endParaRPr>
          </a:p>
        </p:txBody>
      </p:sp>
      <p:pic>
        <p:nvPicPr>
          <p:cNvPr id="75" name="Picture 74" descr="shadowrunX.png"/>
          <p:cNvPicPr>
            <a:picLocks noChangeAspect="1"/>
          </p:cNvPicPr>
          <p:nvPr/>
        </p:nvPicPr>
        <p:blipFill>
          <a:blip r:embed="rId3" cstate="print"/>
          <a:stretch>
            <a:fillRect/>
          </a:stretch>
        </p:blipFill>
        <p:spPr>
          <a:xfrm>
            <a:off x="6858000" y="2514600"/>
            <a:ext cx="876782" cy="1236890"/>
          </a:xfrm>
          <a:prstGeom prst="rect">
            <a:avLst/>
          </a:prstGeom>
        </p:spPr>
      </p:pic>
      <p:pic>
        <p:nvPicPr>
          <p:cNvPr id="32" name="Picture 31" descr="eye_drawing-colorized.png"/>
          <p:cNvPicPr>
            <a:picLocks noChangeAspect="1"/>
          </p:cNvPicPr>
          <p:nvPr/>
        </p:nvPicPr>
        <p:blipFill>
          <a:blip r:embed="rId7" cstate="print"/>
          <a:stretch>
            <a:fillRect/>
          </a:stretch>
        </p:blipFill>
        <p:spPr>
          <a:xfrm>
            <a:off x="685799" y="2590800"/>
            <a:ext cx="2408743" cy="1752599"/>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95300" y="838200"/>
            <a:ext cx="8153400" cy="707886"/>
          </a:xfrm>
          <a:prstGeom prst="rect">
            <a:avLst/>
          </a:prstGeom>
          <a:noFill/>
        </p:spPr>
        <p:txBody>
          <a:bodyPr wrap="square" rtlCol="0">
            <a:spAutoFit/>
          </a:bodyPr>
          <a:lstStyle/>
          <a:p>
            <a:pPr algn="ctr"/>
            <a:r>
              <a:rPr lang="en-US" sz="4000" b="1" dirty="0" smtClean="0"/>
              <a:t>Exercise set 1 builds:</a:t>
            </a:r>
          </a:p>
        </p:txBody>
      </p:sp>
      <p:pic>
        <p:nvPicPr>
          <p:cNvPr id="2" name="Picture 1" descr="juggling.png"/>
          <p:cNvPicPr>
            <a:picLocks noChangeAspect="1"/>
          </p:cNvPicPr>
          <p:nvPr/>
        </p:nvPicPr>
        <p:blipFill>
          <a:blip r:embed="rId3" cstate="print"/>
          <a:stretch>
            <a:fillRect/>
          </a:stretch>
        </p:blipFill>
        <p:spPr>
          <a:xfrm>
            <a:off x="4854366" y="1981200"/>
            <a:ext cx="2765634" cy="2971800"/>
          </a:xfrm>
          <a:prstGeom prst="rect">
            <a:avLst/>
          </a:prstGeom>
        </p:spPr>
      </p:pic>
      <p:pic>
        <p:nvPicPr>
          <p:cNvPr id="3" name="Picture 2" descr="lightbulb.jpg"/>
          <p:cNvPicPr>
            <a:picLocks noChangeAspect="1"/>
          </p:cNvPicPr>
          <p:nvPr/>
        </p:nvPicPr>
        <p:blipFill>
          <a:blip r:embed="rId4" cstate="print"/>
          <a:stretch>
            <a:fillRect/>
          </a:stretch>
        </p:blipFill>
        <p:spPr>
          <a:xfrm>
            <a:off x="2034966" y="2585582"/>
            <a:ext cx="2057400" cy="2367418"/>
          </a:xfrm>
          <a:prstGeom prst="rect">
            <a:avLst/>
          </a:prstGeom>
        </p:spPr>
      </p:pic>
      <p:sp>
        <p:nvSpPr>
          <p:cNvPr id="5" name="TextBox 4"/>
          <p:cNvSpPr txBox="1"/>
          <p:nvPr/>
        </p:nvSpPr>
        <p:spPr>
          <a:xfrm>
            <a:off x="1958766" y="5029200"/>
            <a:ext cx="2438400" cy="523220"/>
          </a:xfrm>
          <a:prstGeom prst="rect">
            <a:avLst/>
          </a:prstGeom>
          <a:noFill/>
        </p:spPr>
        <p:txBody>
          <a:bodyPr wrap="square" rtlCol="0">
            <a:spAutoFit/>
          </a:bodyPr>
          <a:lstStyle/>
          <a:p>
            <a:pPr algn="ctr"/>
            <a:r>
              <a:rPr lang="en-US" sz="2800" b="1" dirty="0" smtClean="0"/>
              <a:t>concepts</a:t>
            </a:r>
          </a:p>
        </p:txBody>
      </p:sp>
      <p:sp>
        <p:nvSpPr>
          <p:cNvPr id="7" name="TextBox 6"/>
          <p:cNvSpPr txBox="1"/>
          <p:nvPr/>
        </p:nvSpPr>
        <p:spPr>
          <a:xfrm>
            <a:off x="4473366" y="5039380"/>
            <a:ext cx="2438400" cy="523220"/>
          </a:xfrm>
          <a:prstGeom prst="rect">
            <a:avLst/>
          </a:prstGeom>
          <a:noFill/>
        </p:spPr>
        <p:txBody>
          <a:bodyPr wrap="square" rtlCol="0">
            <a:spAutoFit/>
          </a:bodyPr>
          <a:lstStyle/>
          <a:p>
            <a:pPr algn="ctr"/>
            <a:r>
              <a:rPr lang="en-US" sz="2800" b="1" dirty="0" smtClean="0"/>
              <a:t>habits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9600" y="914400"/>
            <a:ext cx="4038600" cy="5632311"/>
          </a:xfrm>
          <a:prstGeom prst="rect">
            <a:avLst/>
          </a:prstGeom>
          <a:noFill/>
        </p:spPr>
        <p:txBody>
          <a:bodyPr wrap="square" rtlCol="0">
            <a:spAutoFit/>
          </a:bodyPr>
          <a:lstStyle/>
          <a:p>
            <a:r>
              <a:rPr lang="en-US" sz="2000" dirty="0"/>
              <a:t>Bob is cleaning his car.  </a:t>
            </a:r>
            <a:r>
              <a:rPr lang="en-US" sz="2000" dirty="0">
                <a:uFill>
                  <a:solidFill>
                    <a:srgbClr val="FF0000"/>
                  </a:solidFill>
                </a:uFill>
              </a:rPr>
              <a:t>After carefully picking out leaf-fragments and bits of dirt for two hours</a:t>
            </a:r>
            <a:r>
              <a:rPr lang="en-US" sz="2000" dirty="0"/>
              <a:t>, Bob considers just taking the car to </a:t>
            </a:r>
            <a:r>
              <a:rPr lang="en-US" sz="2000" dirty="0" smtClean="0"/>
              <a:t>the cleaners</a:t>
            </a:r>
            <a:r>
              <a:rPr lang="en-US" sz="2000" dirty="0"/>
              <a:t>. </a:t>
            </a:r>
            <a:r>
              <a:rPr lang="en-US" sz="2000" dirty="0" smtClean="0"/>
              <a:t>They </a:t>
            </a:r>
            <a:r>
              <a:rPr lang="en-US" sz="2000" dirty="0"/>
              <a:t>have a special this week where they will vacuum the car's whole interior for just $6, well under the value Bob normally puts on his time.  But, Bob thinks, if he takes his car to the cleaners now, the two hours he just spent picking out dirt-bits will have been pointless</a:t>
            </a:r>
            <a:r>
              <a:rPr lang="en-US" sz="2000" dirty="0" smtClean="0"/>
              <a:t>.</a:t>
            </a:r>
          </a:p>
          <a:p>
            <a:endParaRPr lang="en-US" sz="2000" dirty="0"/>
          </a:p>
          <a:p>
            <a:r>
              <a:rPr lang="en-US" sz="2000" dirty="0" smtClean="0"/>
              <a:t>Sunk cost:           Yes  /  No</a:t>
            </a:r>
          </a:p>
          <a:p>
            <a:r>
              <a:rPr lang="en-US" sz="2000" dirty="0" smtClean="0"/>
              <a:t>Sunk cost fallacy: Yes  /  No</a:t>
            </a:r>
          </a:p>
        </p:txBody>
      </p:sp>
      <p:pic>
        <p:nvPicPr>
          <p:cNvPr id="3" name="Picture 2" descr="cleancarinterior1.png"/>
          <p:cNvPicPr>
            <a:picLocks noChangeAspect="1"/>
          </p:cNvPicPr>
          <p:nvPr/>
        </p:nvPicPr>
        <p:blipFill>
          <a:blip r:embed="rId3" cstate="print"/>
          <a:stretch>
            <a:fillRect/>
          </a:stretch>
        </p:blipFill>
        <p:spPr>
          <a:xfrm>
            <a:off x="4673958" y="1905000"/>
            <a:ext cx="4165600" cy="3124200"/>
          </a:xfrm>
          <a:prstGeom prst="rect">
            <a:avLst/>
          </a:prstGeom>
        </p:spPr>
      </p:pic>
      <p:sp>
        <p:nvSpPr>
          <p:cNvPr id="4" name="TextBox 3"/>
          <p:cNvSpPr txBox="1"/>
          <p:nvPr/>
        </p:nvSpPr>
        <p:spPr>
          <a:xfrm>
            <a:off x="4876800" y="540603"/>
            <a:ext cx="3810000" cy="830997"/>
          </a:xfrm>
          <a:prstGeom prst="rect">
            <a:avLst/>
          </a:prstGeom>
          <a:noFill/>
        </p:spPr>
        <p:txBody>
          <a:bodyPr wrap="square" rtlCol="0">
            <a:spAutoFit/>
          </a:bodyPr>
          <a:lstStyle/>
          <a:p>
            <a:pPr algn="ctr"/>
            <a:r>
              <a:rPr lang="en-US" sz="4800" i="1" dirty="0" smtClean="0">
                <a:solidFill>
                  <a:srgbClr val="0070C0"/>
                </a:solidFill>
              </a:rPr>
              <a:t>Example 1.</a:t>
            </a:r>
            <a:endParaRPr lang="en-US" sz="4800" i="1" dirty="0">
              <a:solidFill>
                <a:srgbClr val="0070C0"/>
              </a:solidFill>
            </a:endParaRPr>
          </a:p>
        </p:txBody>
      </p:sp>
      <p:cxnSp>
        <p:nvCxnSpPr>
          <p:cNvPr id="9" name="Straight Connector 8"/>
          <p:cNvCxnSpPr/>
          <p:nvPr/>
        </p:nvCxnSpPr>
        <p:spPr>
          <a:xfrm>
            <a:off x="698500" y="1559381"/>
            <a:ext cx="3187700" cy="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698500" y="1864181"/>
            <a:ext cx="3644900" cy="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685800" y="2156281"/>
            <a:ext cx="1295400" cy="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
        <p:nvSpPr>
          <p:cNvPr id="21" name="Oval 20"/>
          <p:cNvSpPr/>
          <p:nvPr/>
        </p:nvSpPr>
        <p:spPr>
          <a:xfrm>
            <a:off x="2984500" y="5842000"/>
            <a:ext cx="558800" cy="3175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2999740" y="6157686"/>
            <a:ext cx="533400" cy="304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14"/>
          <p:cNvSpPr/>
          <p:nvPr/>
        </p:nvSpPr>
        <p:spPr>
          <a:xfrm>
            <a:off x="657225" y="4019550"/>
            <a:ext cx="3890963" cy="1538288"/>
          </a:xfrm>
          <a:custGeom>
            <a:avLst/>
            <a:gdLst>
              <a:gd name="connsiteX0" fmla="*/ 3086100 w 3890963"/>
              <a:gd name="connsiteY0" fmla="*/ 309563 h 1538288"/>
              <a:gd name="connsiteX1" fmla="*/ 3033713 w 3890963"/>
              <a:gd name="connsiteY1" fmla="*/ 309563 h 1538288"/>
              <a:gd name="connsiteX2" fmla="*/ 3005138 w 3890963"/>
              <a:gd name="connsiteY2" fmla="*/ 276225 h 1538288"/>
              <a:gd name="connsiteX3" fmla="*/ 2976563 w 3890963"/>
              <a:gd name="connsiteY3" fmla="*/ 238125 h 1538288"/>
              <a:gd name="connsiteX4" fmla="*/ 2971800 w 3890963"/>
              <a:gd name="connsiteY4" fmla="*/ 200025 h 1538288"/>
              <a:gd name="connsiteX5" fmla="*/ 2971800 w 3890963"/>
              <a:gd name="connsiteY5" fmla="*/ 138113 h 1538288"/>
              <a:gd name="connsiteX6" fmla="*/ 2971800 w 3890963"/>
              <a:gd name="connsiteY6" fmla="*/ 76200 h 1538288"/>
              <a:gd name="connsiteX7" fmla="*/ 2986088 w 3890963"/>
              <a:gd name="connsiteY7" fmla="*/ 42863 h 1538288"/>
              <a:gd name="connsiteX8" fmla="*/ 3014663 w 3890963"/>
              <a:gd name="connsiteY8" fmla="*/ 19050 h 1538288"/>
              <a:gd name="connsiteX9" fmla="*/ 3067050 w 3890963"/>
              <a:gd name="connsiteY9" fmla="*/ 0 h 1538288"/>
              <a:gd name="connsiteX10" fmla="*/ 3133725 w 3890963"/>
              <a:gd name="connsiteY10" fmla="*/ 0 h 1538288"/>
              <a:gd name="connsiteX11" fmla="*/ 3486150 w 3890963"/>
              <a:gd name="connsiteY11" fmla="*/ 4763 h 1538288"/>
              <a:gd name="connsiteX12" fmla="*/ 3576638 w 3890963"/>
              <a:gd name="connsiteY12" fmla="*/ 14288 h 1538288"/>
              <a:gd name="connsiteX13" fmla="*/ 3614738 w 3890963"/>
              <a:gd name="connsiteY13" fmla="*/ 47625 h 1538288"/>
              <a:gd name="connsiteX14" fmla="*/ 3643313 w 3890963"/>
              <a:gd name="connsiteY14" fmla="*/ 80963 h 1538288"/>
              <a:gd name="connsiteX15" fmla="*/ 3643313 w 3890963"/>
              <a:gd name="connsiteY15" fmla="*/ 133350 h 1538288"/>
              <a:gd name="connsiteX16" fmla="*/ 3657600 w 3890963"/>
              <a:gd name="connsiteY16" fmla="*/ 200025 h 1538288"/>
              <a:gd name="connsiteX17" fmla="*/ 3700463 w 3890963"/>
              <a:gd name="connsiteY17" fmla="*/ 300038 h 1538288"/>
              <a:gd name="connsiteX18" fmla="*/ 3748088 w 3890963"/>
              <a:gd name="connsiteY18" fmla="*/ 528638 h 1538288"/>
              <a:gd name="connsiteX19" fmla="*/ 3829050 w 3890963"/>
              <a:gd name="connsiteY19" fmla="*/ 752475 h 1538288"/>
              <a:gd name="connsiteX20" fmla="*/ 3871913 w 3890963"/>
              <a:gd name="connsiteY20" fmla="*/ 919163 h 1538288"/>
              <a:gd name="connsiteX21" fmla="*/ 3886200 w 3890963"/>
              <a:gd name="connsiteY21" fmla="*/ 1028700 h 1538288"/>
              <a:gd name="connsiteX22" fmla="*/ 3890963 w 3890963"/>
              <a:gd name="connsiteY22" fmla="*/ 1119188 h 1538288"/>
              <a:gd name="connsiteX23" fmla="*/ 3886200 w 3890963"/>
              <a:gd name="connsiteY23" fmla="*/ 1195388 h 1538288"/>
              <a:gd name="connsiteX24" fmla="*/ 3871913 w 3890963"/>
              <a:gd name="connsiteY24" fmla="*/ 1214438 h 1538288"/>
              <a:gd name="connsiteX25" fmla="*/ 3852863 w 3890963"/>
              <a:gd name="connsiteY25" fmla="*/ 1223963 h 1538288"/>
              <a:gd name="connsiteX26" fmla="*/ 3819525 w 3890963"/>
              <a:gd name="connsiteY26" fmla="*/ 1228725 h 1538288"/>
              <a:gd name="connsiteX27" fmla="*/ 3752850 w 3890963"/>
              <a:gd name="connsiteY27" fmla="*/ 1223963 h 1538288"/>
              <a:gd name="connsiteX28" fmla="*/ 2576513 w 3890963"/>
              <a:gd name="connsiteY28" fmla="*/ 1238250 h 1538288"/>
              <a:gd name="connsiteX29" fmla="*/ 2624138 w 3890963"/>
              <a:gd name="connsiteY29" fmla="*/ 1262063 h 1538288"/>
              <a:gd name="connsiteX30" fmla="*/ 2667000 w 3890963"/>
              <a:gd name="connsiteY30" fmla="*/ 1304925 h 1538288"/>
              <a:gd name="connsiteX31" fmla="*/ 2686050 w 3890963"/>
              <a:gd name="connsiteY31" fmla="*/ 1357313 h 1538288"/>
              <a:gd name="connsiteX32" fmla="*/ 2695575 w 3890963"/>
              <a:gd name="connsiteY32" fmla="*/ 1400175 h 1538288"/>
              <a:gd name="connsiteX33" fmla="*/ 2686050 w 3890963"/>
              <a:gd name="connsiteY33" fmla="*/ 1476375 h 1538288"/>
              <a:gd name="connsiteX34" fmla="*/ 2667000 w 3890963"/>
              <a:gd name="connsiteY34" fmla="*/ 1504950 h 1538288"/>
              <a:gd name="connsiteX35" fmla="*/ 2633663 w 3890963"/>
              <a:gd name="connsiteY35" fmla="*/ 1519238 h 1538288"/>
              <a:gd name="connsiteX36" fmla="*/ 2552700 w 3890963"/>
              <a:gd name="connsiteY36" fmla="*/ 1538288 h 1538288"/>
              <a:gd name="connsiteX37" fmla="*/ 133350 w 3890963"/>
              <a:gd name="connsiteY37" fmla="*/ 1538288 h 1538288"/>
              <a:gd name="connsiteX38" fmla="*/ 76200 w 3890963"/>
              <a:gd name="connsiteY38" fmla="*/ 1528763 h 1538288"/>
              <a:gd name="connsiteX39" fmla="*/ 52388 w 3890963"/>
              <a:gd name="connsiteY39" fmla="*/ 1509713 h 1538288"/>
              <a:gd name="connsiteX40" fmla="*/ 19050 w 3890963"/>
              <a:gd name="connsiteY40" fmla="*/ 1481138 h 1538288"/>
              <a:gd name="connsiteX41" fmla="*/ 9525 w 3890963"/>
              <a:gd name="connsiteY41" fmla="*/ 1443038 h 1538288"/>
              <a:gd name="connsiteX42" fmla="*/ 9525 w 3890963"/>
              <a:gd name="connsiteY42" fmla="*/ 1376363 h 1538288"/>
              <a:gd name="connsiteX43" fmla="*/ 9525 w 3890963"/>
              <a:gd name="connsiteY43" fmla="*/ 1319213 h 1538288"/>
              <a:gd name="connsiteX44" fmla="*/ 0 w 3890963"/>
              <a:gd name="connsiteY44" fmla="*/ 457200 h 1538288"/>
              <a:gd name="connsiteX45" fmla="*/ 14288 w 3890963"/>
              <a:gd name="connsiteY45" fmla="*/ 376238 h 1538288"/>
              <a:gd name="connsiteX46" fmla="*/ 38100 w 3890963"/>
              <a:gd name="connsiteY46" fmla="*/ 338138 h 1538288"/>
              <a:gd name="connsiteX47" fmla="*/ 66675 w 3890963"/>
              <a:gd name="connsiteY47" fmla="*/ 319088 h 1538288"/>
              <a:gd name="connsiteX48" fmla="*/ 138113 w 3890963"/>
              <a:gd name="connsiteY48" fmla="*/ 300038 h 1538288"/>
              <a:gd name="connsiteX49" fmla="*/ 2995613 w 3890963"/>
              <a:gd name="connsiteY49" fmla="*/ 328613 h 1538288"/>
              <a:gd name="connsiteX50" fmla="*/ 3086100 w 3890963"/>
              <a:gd name="connsiteY50" fmla="*/ 309563 h 153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890963" h="1538288">
                <a:moveTo>
                  <a:pt x="3086100" y="309563"/>
                </a:moveTo>
                <a:lnTo>
                  <a:pt x="3033713" y="309563"/>
                </a:lnTo>
                <a:lnTo>
                  <a:pt x="3005138" y="276225"/>
                </a:lnTo>
                <a:lnTo>
                  <a:pt x="2976563" y="238125"/>
                </a:lnTo>
                <a:lnTo>
                  <a:pt x="2971800" y="200025"/>
                </a:lnTo>
                <a:lnTo>
                  <a:pt x="2971800" y="138113"/>
                </a:lnTo>
                <a:lnTo>
                  <a:pt x="2971800" y="76200"/>
                </a:lnTo>
                <a:lnTo>
                  <a:pt x="2986088" y="42863"/>
                </a:lnTo>
                <a:lnTo>
                  <a:pt x="3014663" y="19050"/>
                </a:lnTo>
                <a:lnTo>
                  <a:pt x="3067050" y="0"/>
                </a:lnTo>
                <a:lnTo>
                  <a:pt x="3133725" y="0"/>
                </a:lnTo>
                <a:lnTo>
                  <a:pt x="3486150" y="4763"/>
                </a:lnTo>
                <a:lnTo>
                  <a:pt x="3576638" y="14288"/>
                </a:lnTo>
                <a:lnTo>
                  <a:pt x="3614738" y="47625"/>
                </a:lnTo>
                <a:lnTo>
                  <a:pt x="3643313" y="80963"/>
                </a:lnTo>
                <a:lnTo>
                  <a:pt x="3643313" y="133350"/>
                </a:lnTo>
                <a:lnTo>
                  <a:pt x="3657600" y="200025"/>
                </a:lnTo>
                <a:lnTo>
                  <a:pt x="3700463" y="300038"/>
                </a:lnTo>
                <a:lnTo>
                  <a:pt x="3748088" y="528638"/>
                </a:lnTo>
                <a:lnTo>
                  <a:pt x="3829050" y="752475"/>
                </a:lnTo>
                <a:lnTo>
                  <a:pt x="3871913" y="919163"/>
                </a:lnTo>
                <a:lnTo>
                  <a:pt x="3886200" y="1028700"/>
                </a:lnTo>
                <a:lnTo>
                  <a:pt x="3890963" y="1119188"/>
                </a:lnTo>
                <a:lnTo>
                  <a:pt x="3886200" y="1195388"/>
                </a:lnTo>
                <a:lnTo>
                  <a:pt x="3871913" y="1214438"/>
                </a:lnTo>
                <a:lnTo>
                  <a:pt x="3852863" y="1223963"/>
                </a:lnTo>
                <a:lnTo>
                  <a:pt x="3819525" y="1228725"/>
                </a:lnTo>
                <a:lnTo>
                  <a:pt x="3752850" y="1223963"/>
                </a:lnTo>
                <a:lnTo>
                  <a:pt x="2576513" y="1238250"/>
                </a:lnTo>
                <a:lnTo>
                  <a:pt x="2624138" y="1262063"/>
                </a:lnTo>
                <a:lnTo>
                  <a:pt x="2667000" y="1304925"/>
                </a:lnTo>
                <a:lnTo>
                  <a:pt x="2686050" y="1357313"/>
                </a:lnTo>
                <a:lnTo>
                  <a:pt x="2695575" y="1400175"/>
                </a:lnTo>
                <a:lnTo>
                  <a:pt x="2686050" y="1476375"/>
                </a:lnTo>
                <a:lnTo>
                  <a:pt x="2667000" y="1504950"/>
                </a:lnTo>
                <a:lnTo>
                  <a:pt x="2633663" y="1519238"/>
                </a:lnTo>
                <a:lnTo>
                  <a:pt x="2552700" y="1538288"/>
                </a:lnTo>
                <a:lnTo>
                  <a:pt x="133350" y="1538288"/>
                </a:lnTo>
                <a:lnTo>
                  <a:pt x="76200" y="1528763"/>
                </a:lnTo>
                <a:lnTo>
                  <a:pt x="52388" y="1509713"/>
                </a:lnTo>
                <a:lnTo>
                  <a:pt x="19050" y="1481138"/>
                </a:lnTo>
                <a:lnTo>
                  <a:pt x="9525" y="1443038"/>
                </a:lnTo>
                <a:lnTo>
                  <a:pt x="9525" y="1376363"/>
                </a:lnTo>
                <a:lnTo>
                  <a:pt x="9525" y="1319213"/>
                </a:lnTo>
                <a:lnTo>
                  <a:pt x="0" y="457200"/>
                </a:lnTo>
                <a:lnTo>
                  <a:pt x="14288" y="376238"/>
                </a:lnTo>
                <a:lnTo>
                  <a:pt x="38100" y="338138"/>
                </a:lnTo>
                <a:lnTo>
                  <a:pt x="66675" y="319088"/>
                </a:lnTo>
                <a:lnTo>
                  <a:pt x="138113" y="300038"/>
                </a:lnTo>
                <a:lnTo>
                  <a:pt x="2995613" y="328613"/>
                </a:lnTo>
                <a:lnTo>
                  <a:pt x="3086100" y="309563"/>
                </a:lnTo>
                <a:close/>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15"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62000" y="1295400"/>
            <a:ext cx="5181600" cy="5616922"/>
          </a:xfrm>
          <a:prstGeom prst="rect">
            <a:avLst/>
          </a:prstGeom>
          <a:noFill/>
        </p:spPr>
        <p:txBody>
          <a:bodyPr wrap="square" rtlCol="0">
            <a:spAutoFit/>
          </a:bodyPr>
          <a:lstStyle/>
          <a:p>
            <a:r>
              <a:rPr lang="en-US" sz="2400" dirty="0"/>
              <a:t>While you're walking down the street, you're handed a free sample Mars bar.  You don't like Mars bars, and you also don't want to hand unhealthy candy to your friends.  You don't feel like carrying a Mars bar on your walk, and there's a garbage can nearby.  Still, you find your brain is unreasonably reluctant to throw away the candy</a:t>
            </a:r>
            <a:r>
              <a:rPr lang="en-US" sz="2400" dirty="0" smtClean="0"/>
              <a:t>.</a:t>
            </a:r>
          </a:p>
          <a:p>
            <a:endParaRPr lang="en-US" sz="2400" dirty="0" smtClean="0"/>
          </a:p>
          <a:p>
            <a:r>
              <a:rPr lang="en-US" sz="2400" dirty="0" smtClean="0"/>
              <a:t>Sunk cost:           Yes  /  No</a:t>
            </a:r>
          </a:p>
          <a:p>
            <a:r>
              <a:rPr lang="en-US" sz="2400" dirty="0" smtClean="0"/>
              <a:t>Sunk cost fallacy: Yes  /  No</a:t>
            </a:r>
          </a:p>
          <a:p>
            <a:endParaRPr lang="en-US" sz="2300" dirty="0"/>
          </a:p>
        </p:txBody>
      </p:sp>
      <p:pic>
        <p:nvPicPr>
          <p:cNvPr id="5" name="Picture 4" descr="marsbar.jpg"/>
          <p:cNvPicPr>
            <a:picLocks noChangeAspect="1"/>
          </p:cNvPicPr>
          <p:nvPr/>
        </p:nvPicPr>
        <p:blipFill>
          <a:blip r:embed="rId3" cstate="print"/>
          <a:stretch>
            <a:fillRect/>
          </a:stretch>
        </p:blipFill>
        <p:spPr>
          <a:xfrm rot="4241574">
            <a:off x="5120362" y="3230731"/>
            <a:ext cx="4212683" cy="1295400"/>
          </a:xfrm>
          <a:prstGeom prst="rect">
            <a:avLst/>
          </a:prstGeom>
        </p:spPr>
      </p:pic>
      <p:sp>
        <p:nvSpPr>
          <p:cNvPr id="6" name="TextBox 5"/>
          <p:cNvSpPr txBox="1"/>
          <p:nvPr/>
        </p:nvSpPr>
        <p:spPr>
          <a:xfrm>
            <a:off x="4876800" y="540603"/>
            <a:ext cx="3810000" cy="830997"/>
          </a:xfrm>
          <a:prstGeom prst="rect">
            <a:avLst/>
          </a:prstGeom>
          <a:noFill/>
        </p:spPr>
        <p:txBody>
          <a:bodyPr wrap="square" rtlCol="0">
            <a:spAutoFit/>
          </a:bodyPr>
          <a:lstStyle/>
          <a:p>
            <a:pPr algn="ctr"/>
            <a:r>
              <a:rPr lang="en-US" sz="4800" i="1" dirty="0" smtClean="0">
                <a:solidFill>
                  <a:srgbClr val="0070C0"/>
                </a:solidFill>
              </a:rPr>
              <a:t>Example 2.</a:t>
            </a:r>
            <a:endParaRPr lang="en-US" sz="4800" i="1" dirty="0">
              <a:solidFill>
                <a:srgbClr val="0070C0"/>
              </a:solidFill>
            </a:endParaRPr>
          </a:p>
        </p:txBody>
      </p:sp>
      <p:sp>
        <p:nvSpPr>
          <p:cNvPr id="7" name="Oval 6"/>
          <p:cNvSpPr/>
          <p:nvPr/>
        </p:nvSpPr>
        <p:spPr>
          <a:xfrm>
            <a:off x="4655820" y="5730240"/>
            <a:ext cx="609600" cy="381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63440" y="6111240"/>
            <a:ext cx="609600" cy="381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905470"/>
            <a:ext cx="9144000" cy="923330"/>
          </a:xfrm>
          <a:prstGeom prst="rect">
            <a:avLst/>
          </a:prstGeom>
          <a:noFill/>
        </p:spPr>
        <p:txBody>
          <a:bodyPr wrap="square" rtlCol="0">
            <a:spAutoFit/>
          </a:bodyPr>
          <a:lstStyle/>
          <a:p>
            <a:pPr algn="ctr"/>
            <a:r>
              <a:rPr lang="en-US" sz="5400" b="1" dirty="0" smtClean="0"/>
              <a:t>Start Workout 1</a:t>
            </a:r>
            <a:endParaRPr lang="en-US" sz="5400" b="1" dirty="0"/>
          </a:p>
        </p:txBody>
      </p:sp>
      <p:sp>
        <p:nvSpPr>
          <p:cNvPr id="4" name="TextBox 3"/>
          <p:cNvSpPr txBox="1"/>
          <p:nvPr/>
        </p:nvSpPr>
        <p:spPr>
          <a:xfrm>
            <a:off x="1066800" y="5341203"/>
            <a:ext cx="7315200" cy="830997"/>
          </a:xfrm>
          <a:prstGeom prst="rect">
            <a:avLst/>
          </a:prstGeom>
          <a:noFill/>
        </p:spPr>
        <p:txBody>
          <a:bodyPr wrap="square" rtlCol="0">
            <a:spAutoFit/>
          </a:bodyPr>
          <a:lstStyle/>
          <a:p>
            <a:pPr algn="ctr"/>
            <a:r>
              <a:rPr lang="en-US" sz="2400" dirty="0" smtClean="0"/>
              <a:t>(do as much as you can in the next 240 seconds, then stop—you can do the rest later)</a:t>
            </a:r>
            <a:endParaRPr lang="en-US" sz="2400" dirty="0"/>
          </a:p>
        </p:txBody>
      </p:sp>
      <p:pic>
        <p:nvPicPr>
          <p:cNvPr id="5" name="Picture 4" descr="shadowrun-replace.jpg"/>
          <p:cNvPicPr>
            <a:picLocks noChangeAspect="1"/>
          </p:cNvPicPr>
          <p:nvPr/>
        </p:nvPicPr>
        <p:blipFill>
          <a:blip r:embed="rId3" cstate="print"/>
          <a:stretch>
            <a:fillRect/>
          </a:stretch>
        </p:blipFill>
        <p:spPr>
          <a:xfrm>
            <a:off x="4038600" y="1974088"/>
            <a:ext cx="1066800" cy="3207512"/>
          </a:xfrm>
          <a:prstGeom prst="rect">
            <a:avLst/>
          </a:prstGeo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2151828" y="2451303"/>
            <a:ext cx="4840345" cy="1955394"/>
            <a:chOff x="2667000" y="2046751"/>
            <a:chExt cx="4840345" cy="1955394"/>
          </a:xfrm>
        </p:grpSpPr>
        <p:pic>
          <p:nvPicPr>
            <p:cNvPr id="2" name="Picture 1" descr="bell.png"/>
            <p:cNvPicPr>
              <a:picLocks noChangeAspect="1"/>
            </p:cNvPicPr>
            <p:nvPr/>
          </p:nvPicPr>
          <p:blipFill>
            <a:blip r:embed="rId3" cstate="print"/>
            <a:stretch>
              <a:fillRect/>
            </a:stretch>
          </p:blipFill>
          <p:spPr>
            <a:xfrm rot="543567">
              <a:off x="5551951" y="2046751"/>
              <a:ext cx="1955394" cy="1955394"/>
            </a:xfrm>
            <a:prstGeom prst="rect">
              <a:avLst/>
            </a:prstGeom>
          </p:spPr>
        </p:pic>
        <p:sp>
          <p:nvSpPr>
            <p:cNvPr id="3" name="TextBox 2"/>
            <p:cNvSpPr txBox="1"/>
            <p:nvPr/>
          </p:nvSpPr>
          <p:spPr>
            <a:xfrm>
              <a:off x="2667000" y="2819400"/>
              <a:ext cx="3048000" cy="923330"/>
            </a:xfrm>
            <a:prstGeom prst="rect">
              <a:avLst/>
            </a:prstGeom>
            <a:noFill/>
          </p:spPr>
          <p:txBody>
            <a:bodyPr wrap="square" rtlCol="0">
              <a:spAutoFit/>
            </a:bodyPr>
            <a:lstStyle/>
            <a:p>
              <a:pPr algn="ctr"/>
              <a:r>
                <a:rPr lang="en-US" sz="5400" i="1" dirty="0" smtClean="0"/>
                <a:t>Ding!</a:t>
              </a:r>
              <a:endParaRPr lang="en-US" sz="5400" i="1" dirty="0"/>
            </a:p>
          </p:txBody>
        </p:sp>
      </p:gr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5800" y="1752600"/>
            <a:ext cx="3886200" cy="3539430"/>
          </a:xfrm>
          <a:prstGeom prst="rect">
            <a:avLst/>
          </a:prstGeom>
          <a:noFill/>
        </p:spPr>
        <p:txBody>
          <a:bodyPr wrap="square" rtlCol="0">
            <a:spAutoFit/>
          </a:bodyPr>
          <a:lstStyle/>
          <a:p>
            <a:pPr algn="ctr"/>
            <a:r>
              <a:rPr lang="en-US" sz="3200" dirty="0" smtClean="0"/>
              <a:t>Now, for the next 120 seconds, try to find examples of sunk costs and the sunk cost fallacy in your own life</a:t>
            </a:r>
            <a:endParaRPr lang="en-US" sz="3200" dirty="0"/>
          </a:p>
        </p:txBody>
      </p:sp>
      <p:pic>
        <p:nvPicPr>
          <p:cNvPr id="4" name="Picture 3" descr="thinking.jpg"/>
          <p:cNvPicPr>
            <a:picLocks noChangeAspect="1"/>
          </p:cNvPicPr>
          <p:nvPr/>
        </p:nvPicPr>
        <p:blipFill>
          <a:blip r:embed="rId3" cstate="print"/>
          <a:stretch>
            <a:fillRect/>
          </a:stretch>
        </p:blipFill>
        <p:spPr>
          <a:xfrm>
            <a:off x="4953000" y="2133600"/>
            <a:ext cx="3556000" cy="2667000"/>
          </a:xfrm>
          <a:prstGeom prst="rect">
            <a:avLst/>
          </a:prstGeom>
        </p:spPr>
      </p:pic>
      <p:pic>
        <p:nvPicPr>
          <p:cNvPr id="3" name="Picture 2" descr="stopwatch.png"/>
          <p:cNvPicPr>
            <a:picLocks noChangeAspect="1"/>
          </p:cNvPicPr>
          <p:nvPr/>
        </p:nvPicPr>
        <p:blipFill>
          <a:blip r:embed="rId4" cstate="print"/>
          <a:stretch>
            <a:fillRect/>
          </a:stretch>
        </p:blipFill>
        <p:spPr>
          <a:xfrm>
            <a:off x="7239000" y="762000"/>
            <a:ext cx="1524000" cy="2026023"/>
          </a:xfrm>
          <a:prstGeom prst="rect">
            <a:avLst/>
          </a:prstGeo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2133600"/>
            <a:ext cx="2633472" cy="3962400"/>
          </a:xfrm>
          <a:prstGeom prst="rect">
            <a:avLst/>
          </a:prstGeom>
          <a:solidFill>
            <a:srgbClr val="DDEDF7"/>
          </a:solidFill>
          <a:ln w="2032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descr="lucent.png"/>
          <p:cNvPicPr>
            <a:picLocks noChangeAspect="1"/>
          </p:cNvPicPr>
          <p:nvPr/>
        </p:nvPicPr>
        <p:blipFill>
          <a:blip r:embed="rId3" cstate="print"/>
          <a:stretch>
            <a:fillRect/>
          </a:stretch>
        </p:blipFill>
        <p:spPr>
          <a:xfrm>
            <a:off x="2025762" y="4527884"/>
            <a:ext cx="837754" cy="825187"/>
          </a:xfrm>
          <a:prstGeom prst="rect">
            <a:avLst/>
          </a:prstGeom>
        </p:spPr>
      </p:pic>
      <p:pic>
        <p:nvPicPr>
          <p:cNvPr id="71" name="Picture 70" descr="shadowrunX.png"/>
          <p:cNvPicPr>
            <a:picLocks noChangeAspect="1"/>
          </p:cNvPicPr>
          <p:nvPr/>
        </p:nvPicPr>
        <p:blipFill>
          <a:blip r:embed="rId4" cstate="print"/>
          <a:stretch>
            <a:fillRect/>
          </a:stretch>
        </p:blipFill>
        <p:spPr>
          <a:xfrm>
            <a:off x="4585648" y="4724400"/>
            <a:ext cx="876782" cy="1236890"/>
          </a:xfrm>
          <a:prstGeom prst="rect">
            <a:avLst/>
          </a:prstGeom>
        </p:spPr>
      </p:pic>
      <p:pic>
        <p:nvPicPr>
          <p:cNvPr id="28" name="Picture 27" descr="brokenchain-desaturated.png"/>
          <p:cNvPicPr>
            <a:picLocks noChangeAspect="1"/>
          </p:cNvPicPr>
          <p:nvPr/>
        </p:nvPicPr>
        <p:blipFill>
          <a:blip r:embed="rId5" cstate="print"/>
          <a:stretch>
            <a:fillRect/>
          </a:stretch>
        </p:blipFill>
        <p:spPr>
          <a:xfrm>
            <a:off x="3286817" y="2232694"/>
            <a:ext cx="2605983" cy="1577306"/>
          </a:xfrm>
          <a:prstGeom prst="rect">
            <a:avLst/>
          </a:prstGeom>
        </p:spPr>
      </p:pic>
      <p:sp>
        <p:nvSpPr>
          <p:cNvPr id="10" name="TextBox 9"/>
          <p:cNvSpPr txBox="1"/>
          <p:nvPr/>
        </p:nvSpPr>
        <p:spPr>
          <a:xfrm>
            <a:off x="0" y="914400"/>
            <a:ext cx="9144000" cy="646331"/>
          </a:xfrm>
          <a:prstGeom prst="rect">
            <a:avLst/>
          </a:prstGeom>
          <a:noFill/>
        </p:spPr>
        <p:txBody>
          <a:bodyPr wrap="square" rtlCol="0">
            <a:spAutoFit/>
          </a:bodyPr>
          <a:lstStyle/>
          <a:p>
            <a:pPr algn="ctr"/>
            <a:r>
              <a:rPr lang="en-US" sz="3600" b="1" dirty="0" smtClean="0"/>
              <a:t>Skill 1: Notice Sunk Costs</a:t>
            </a:r>
            <a:endParaRPr lang="en-US" sz="3600" b="1" dirty="0"/>
          </a:p>
        </p:txBody>
      </p:sp>
      <p:pic>
        <p:nvPicPr>
          <p:cNvPr id="16" name="Picture 15" descr="fingerreminder.png"/>
          <p:cNvPicPr>
            <a:picLocks noChangeAspect="1"/>
          </p:cNvPicPr>
          <p:nvPr/>
        </p:nvPicPr>
        <p:blipFill>
          <a:blip r:embed="rId6" cstate="print"/>
          <a:stretch>
            <a:fillRect/>
          </a:stretch>
        </p:blipFill>
        <p:spPr>
          <a:xfrm>
            <a:off x="6553200" y="3886200"/>
            <a:ext cx="1676400" cy="2095499"/>
          </a:xfrm>
          <a:prstGeom prst="rect">
            <a:avLst/>
          </a:prstGeom>
        </p:spPr>
      </p:pic>
      <p:sp>
        <p:nvSpPr>
          <p:cNvPr id="31" name="Rectangle 30"/>
          <p:cNvSpPr/>
          <p:nvPr/>
        </p:nvSpPr>
        <p:spPr>
          <a:xfrm>
            <a:off x="3272028" y="2133600"/>
            <a:ext cx="2633472" cy="3962400"/>
          </a:xfrm>
          <a:prstGeom prst="rect">
            <a:avLst/>
          </a:prstGeom>
          <a:noFill/>
          <a:ln w="2032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p:cNvSpPr/>
          <p:nvPr/>
        </p:nvSpPr>
        <p:spPr>
          <a:xfrm>
            <a:off x="6015228" y="2133600"/>
            <a:ext cx="2633472" cy="3962400"/>
          </a:xfrm>
          <a:prstGeom prst="rect">
            <a:avLst/>
          </a:prstGeom>
          <a:noFill/>
          <a:ln w="2032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p:cNvSpPr txBox="1"/>
          <p:nvPr/>
        </p:nvSpPr>
        <p:spPr>
          <a:xfrm>
            <a:off x="2290450" y="4750913"/>
            <a:ext cx="358890" cy="369332"/>
          </a:xfrm>
          <a:prstGeom prst="rect">
            <a:avLst/>
          </a:prstGeom>
          <a:noFill/>
        </p:spPr>
        <p:txBody>
          <a:bodyPr wrap="square" rtlCol="0">
            <a:spAutoFit/>
          </a:bodyPr>
          <a:lstStyle/>
          <a:p>
            <a:r>
              <a:rPr lang="en-US" b="1" dirty="0" smtClean="0"/>
              <a:t>1</a:t>
            </a:r>
            <a:endParaRPr lang="en-US" b="1" dirty="0"/>
          </a:p>
        </p:txBody>
      </p:sp>
      <p:pic>
        <p:nvPicPr>
          <p:cNvPr id="62" name="Picture 61" descr="shadowrunX.png"/>
          <p:cNvPicPr>
            <a:picLocks noChangeAspect="1"/>
          </p:cNvPicPr>
          <p:nvPr/>
        </p:nvPicPr>
        <p:blipFill>
          <a:blip r:embed="rId4" cstate="print"/>
          <a:stretch>
            <a:fillRect/>
          </a:stretch>
        </p:blipFill>
        <p:spPr>
          <a:xfrm>
            <a:off x="3671248" y="3505200"/>
            <a:ext cx="876782" cy="1236890"/>
          </a:xfrm>
          <a:prstGeom prst="rect">
            <a:avLst/>
          </a:prstGeom>
        </p:spPr>
      </p:pic>
      <p:sp>
        <p:nvSpPr>
          <p:cNvPr id="63" name="TextBox 62"/>
          <p:cNvSpPr txBox="1"/>
          <p:nvPr/>
        </p:nvSpPr>
        <p:spPr>
          <a:xfrm>
            <a:off x="4019080" y="3836513"/>
            <a:ext cx="358890" cy="369332"/>
          </a:xfrm>
          <a:prstGeom prst="rect">
            <a:avLst/>
          </a:prstGeom>
          <a:noFill/>
        </p:spPr>
        <p:txBody>
          <a:bodyPr wrap="square" rtlCol="0">
            <a:spAutoFit/>
          </a:bodyPr>
          <a:lstStyle/>
          <a:p>
            <a:r>
              <a:rPr lang="en-US" b="1" dirty="0" smtClean="0">
                <a:solidFill>
                  <a:schemeClr val="bg1"/>
                </a:solidFill>
              </a:rPr>
              <a:t>2</a:t>
            </a:r>
            <a:endParaRPr lang="en-US" b="1" dirty="0">
              <a:solidFill>
                <a:schemeClr val="bg1"/>
              </a:solidFill>
            </a:endParaRPr>
          </a:p>
        </p:txBody>
      </p:sp>
      <p:pic>
        <p:nvPicPr>
          <p:cNvPr id="65" name="Picture 64" descr="shadowrunX.png"/>
          <p:cNvPicPr>
            <a:picLocks noChangeAspect="1"/>
          </p:cNvPicPr>
          <p:nvPr/>
        </p:nvPicPr>
        <p:blipFill>
          <a:blip r:embed="rId4" cstate="print"/>
          <a:stretch>
            <a:fillRect/>
          </a:stretch>
        </p:blipFill>
        <p:spPr>
          <a:xfrm>
            <a:off x="3671248" y="4724400"/>
            <a:ext cx="876782" cy="1236890"/>
          </a:xfrm>
          <a:prstGeom prst="rect">
            <a:avLst/>
          </a:prstGeom>
        </p:spPr>
      </p:pic>
      <p:sp>
        <p:nvSpPr>
          <p:cNvPr id="66" name="TextBox 65"/>
          <p:cNvSpPr txBox="1"/>
          <p:nvPr/>
        </p:nvSpPr>
        <p:spPr>
          <a:xfrm>
            <a:off x="4005432" y="5055713"/>
            <a:ext cx="358890" cy="369332"/>
          </a:xfrm>
          <a:prstGeom prst="rect">
            <a:avLst/>
          </a:prstGeom>
          <a:noFill/>
        </p:spPr>
        <p:txBody>
          <a:bodyPr wrap="square" rtlCol="0">
            <a:spAutoFit/>
          </a:bodyPr>
          <a:lstStyle/>
          <a:p>
            <a:r>
              <a:rPr lang="en-US" b="1" dirty="0" smtClean="0">
                <a:solidFill>
                  <a:schemeClr val="bg1"/>
                </a:solidFill>
              </a:rPr>
              <a:t>4</a:t>
            </a:r>
            <a:endParaRPr lang="en-US" b="1" dirty="0">
              <a:solidFill>
                <a:schemeClr val="bg1"/>
              </a:solidFill>
            </a:endParaRPr>
          </a:p>
        </p:txBody>
      </p:sp>
      <p:pic>
        <p:nvPicPr>
          <p:cNvPr id="68" name="Picture 67" descr="shadowrunX.png"/>
          <p:cNvPicPr>
            <a:picLocks noChangeAspect="1"/>
          </p:cNvPicPr>
          <p:nvPr/>
        </p:nvPicPr>
        <p:blipFill>
          <a:blip r:embed="rId4" cstate="print"/>
          <a:stretch>
            <a:fillRect/>
          </a:stretch>
        </p:blipFill>
        <p:spPr>
          <a:xfrm>
            <a:off x="4585648" y="3505200"/>
            <a:ext cx="876782" cy="1236890"/>
          </a:xfrm>
          <a:prstGeom prst="rect">
            <a:avLst/>
          </a:prstGeom>
        </p:spPr>
      </p:pic>
      <p:sp>
        <p:nvSpPr>
          <p:cNvPr id="69" name="TextBox 68"/>
          <p:cNvSpPr txBox="1"/>
          <p:nvPr/>
        </p:nvSpPr>
        <p:spPr>
          <a:xfrm>
            <a:off x="4933480" y="3850161"/>
            <a:ext cx="358890" cy="369332"/>
          </a:xfrm>
          <a:prstGeom prst="rect">
            <a:avLst/>
          </a:prstGeom>
          <a:noFill/>
        </p:spPr>
        <p:txBody>
          <a:bodyPr wrap="square" rtlCol="0">
            <a:spAutoFit/>
          </a:bodyPr>
          <a:lstStyle/>
          <a:p>
            <a:r>
              <a:rPr lang="en-US" b="1" dirty="0" smtClean="0">
                <a:solidFill>
                  <a:schemeClr val="bg1"/>
                </a:solidFill>
              </a:rPr>
              <a:t>3</a:t>
            </a:r>
            <a:endParaRPr lang="en-US" b="1" dirty="0">
              <a:solidFill>
                <a:schemeClr val="bg1"/>
              </a:solidFill>
            </a:endParaRPr>
          </a:p>
        </p:txBody>
      </p:sp>
      <p:sp>
        <p:nvSpPr>
          <p:cNvPr id="72" name="TextBox 71"/>
          <p:cNvSpPr txBox="1"/>
          <p:nvPr/>
        </p:nvSpPr>
        <p:spPr>
          <a:xfrm>
            <a:off x="4933480" y="5069361"/>
            <a:ext cx="358890" cy="369332"/>
          </a:xfrm>
          <a:prstGeom prst="rect">
            <a:avLst/>
          </a:prstGeom>
          <a:noFill/>
        </p:spPr>
        <p:txBody>
          <a:bodyPr wrap="square" rtlCol="0">
            <a:spAutoFit/>
          </a:bodyPr>
          <a:lstStyle/>
          <a:p>
            <a:r>
              <a:rPr lang="en-US" b="1" dirty="0" smtClean="0">
                <a:solidFill>
                  <a:schemeClr val="bg1"/>
                </a:solidFill>
              </a:rPr>
              <a:t>5</a:t>
            </a:r>
            <a:endParaRPr lang="en-US" b="1" dirty="0">
              <a:solidFill>
                <a:schemeClr val="bg1"/>
              </a:solidFill>
            </a:endParaRPr>
          </a:p>
        </p:txBody>
      </p:sp>
      <p:pic>
        <p:nvPicPr>
          <p:cNvPr id="75" name="Picture 74" descr="shadowrunX.png"/>
          <p:cNvPicPr>
            <a:picLocks noChangeAspect="1"/>
          </p:cNvPicPr>
          <p:nvPr/>
        </p:nvPicPr>
        <p:blipFill>
          <a:blip r:embed="rId4" cstate="print"/>
          <a:stretch>
            <a:fillRect/>
          </a:stretch>
        </p:blipFill>
        <p:spPr>
          <a:xfrm>
            <a:off x="6858000" y="2514600"/>
            <a:ext cx="876782" cy="1236890"/>
          </a:xfrm>
          <a:prstGeom prst="rect">
            <a:avLst/>
          </a:prstGeom>
        </p:spPr>
      </p:pic>
      <p:pic>
        <p:nvPicPr>
          <p:cNvPr id="32" name="Picture 31" descr="eye_drawing-colorized.png"/>
          <p:cNvPicPr>
            <a:picLocks noChangeAspect="1"/>
          </p:cNvPicPr>
          <p:nvPr/>
        </p:nvPicPr>
        <p:blipFill>
          <a:blip r:embed="rId7" cstate="print"/>
          <a:stretch>
            <a:fillRect/>
          </a:stretch>
        </p:blipFill>
        <p:spPr>
          <a:xfrm>
            <a:off x="685799" y="2590800"/>
            <a:ext cx="2408743" cy="1752599"/>
          </a:xfrm>
          <a:prstGeom prst="rect">
            <a:avLst/>
          </a:prstGeom>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p:cNvSpPr/>
          <p:nvPr/>
        </p:nvSpPr>
        <p:spPr>
          <a:xfrm>
            <a:off x="3272028" y="2133600"/>
            <a:ext cx="2633472" cy="3962400"/>
          </a:xfrm>
          <a:prstGeom prst="rect">
            <a:avLst/>
          </a:prstGeom>
          <a:solidFill>
            <a:srgbClr val="DDEDF7"/>
          </a:solidFill>
          <a:ln w="2032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 name="Picture 70" descr="shadowrunX.png"/>
          <p:cNvPicPr>
            <a:picLocks noChangeAspect="1"/>
          </p:cNvPicPr>
          <p:nvPr/>
        </p:nvPicPr>
        <p:blipFill>
          <a:blip r:embed="rId3" cstate="print"/>
          <a:stretch>
            <a:fillRect/>
          </a:stretch>
        </p:blipFill>
        <p:spPr>
          <a:xfrm>
            <a:off x="4585648" y="4724400"/>
            <a:ext cx="876782" cy="1236890"/>
          </a:xfrm>
          <a:prstGeom prst="rect">
            <a:avLst/>
          </a:prstGeom>
        </p:spPr>
      </p:pic>
      <p:pic>
        <p:nvPicPr>
          <p:cNvPr id="28" name="Picture 27" descr="brokenchain-desaturated.png"/>
          <p:cNvPicPr>
            <a:picLocks noChangeAspect="1"/>
          </p:cNvPicPr>
          <p:nvPr/>
        </p:nvPicPr>
        <p:blipFill>
          <a:blip r:embed="rId4" cstate="print"/>
          <a:stretch>
            <a:fillRect/>
          </a:stretch>
        </p:blipFill>
        <p:spPr>
          <a:xfrm>
            <a:off x="3286817" y="2232694"/>
            <a:ext cx="2605983" cy="1577305"/>
          </a:xfrm>
          <a:prstGeom prst="rect">
            <a:avLst/>
          </a:prstGeom>
        </p:spPr>
      </p:pic>
      <p:sp>
        <p:nvSpPr>
          <p:cNvPr id="2" name="Rectangle 1"/>
          <p:cNvSpPr/>
          <p:nvPr/>
        </p:nvSpPr>
        <p:spPr>
          <a:xfrm>
            <a:off x="533400" y="2133600"/>
            <a:ext cx="2633472" cy="3962400"/>
          </a:xfrm>
          <a:prstGeom prst="rect">
            <a:avLst/>
          </a:prstGeom>
          <a:noFill/>
          <a:ln w="2032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381000" y="628471"/>
            <a:ext cx="8382000" cy="1200329"/>
          </a:xfrm>
          <a:prstGeom prst="rect">
            <a:avLst/>
          </a:prstGeom>
          <a:noFill/>
        </p:spPr>
        <p:txBody>
          <a:bodyPr wrap="square" rtlCol="0">
            <a:spAutoFit/>
          </a:bodyPr>
          <a:lstStyle/>
          <a:p>
            <a:pPr algn="ctr"/>
            <a:r>
              <a:rPr lang="en-US" sz="3600" b="1" dirty="0" smtClean="0"/>
              <a:t>Skill 2: Transform Sunk Costs to Purchased Options</a:t>
            </a:r>
            <a:endParaRPr lang="en-US" sz="3600" b="1" dirty="0"/>
          </a:p>
        </p:txBody>
      </p:sp>
      <p:pic>
        <p:nvPicPr>
          <p:cNvPr id="16" name="Picture 15" descr="fingerreminder.png"/>
          <p:cNvPicPr>
            <a:picLocks noChangeAspect="1"/>
          </p:cNvPicPr>
          <p:nvPr/>
        </p:nvPicPr>
        <p:blipFill>
          <a:blip r:embed="rId5" cstate="print"/>
          <a:stretch>
            <a:fillRect/>
          </a:stretch>
        </p:blipFill>
        <p:spPr>
          <a:xfrm>
            <a:off x="6553200" y="3886200"/>
            <a:ext cx="1676400" cy="2095499"/>
          </a:xfrm>
          <a:prstGeom prst="rect">
            <a:avLst/>
          </a:prstGeom>
        </p:spPr>
      </p:pic>
      <p:sp>
        <p:nvSpPr>
          <p:cNvPr id="44" name="Rectangle 43"/>
          <p:cNvSpPr/>
          <p:nvPr/>
        </p:nvSpPr>
        <p:spPr>
          <a:xfrm>
            <a:off x="6015228" y="2133600"/>
            <a:ext cx="2633472" cy="3962400"/>
          </a:xfrm>
          <a:prstGeom prst="rect">
            <a:avLst/>
          </a:prstGeom>
          <a:noFill/>
          <a:ln w="2032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2" name="Picture 61" descr="shadowrunX.png"/>
          <p:cNvPicPr>
            <a:picLocks noChangeAspect="1"/>
          </p:cNvPicPr>
          <p:nvPr/>
        </p:nvPicPr>
        <p:blipFill>
          <a:blip r:embed="rId6" cstate="print"/>
          <a:stretch>
            <a:fillRect/>
          </a:stretch>
        </p:blipFill>
        <p:spPr>
          <a:xfrm>
            <a:off x="3671248" y="3505201"/>
            <a:ext cx="876782" cy="1236888"/>
          </a:xfrm>
          <a:prstGeom prst="rect">
            <a:avLst/>
          </a:prstGeom>
        </p:spPr>
      </p:pic>
      <p:sp>
        <p:nvSpPr>
          <p:cNvPr id="63" name="TextBox 62"/>
          <p:cNvSpPr txBox="1"/>
          <p:nvPr/>
        </p:nvSpPr>
        <p:spPr>
          <a:xfrm>
            <a:off x="4019080" y="3836513"/>
            <a:ext cx="358890" cy="369332"/>
          </a:xfrm>
          <a:prstGeom prst="rect">
            <a:avLst/>
          </a:prstGeom>
          <a:noFill/>
        </p:spPr>
        <p:txBody>
          <a:bodyPr wrap="square" rtlCol="0">
            <a:spAutoFit/>
          </a:bodyPr>
          <a:lstStyle/>
          <a:p>
            <a:r>
              <a:rPr lang="en-US" b="1" dirty="0" smtClean="0">
                <a:solidFill>
                  <a:schemeClr val="bg1"/>
                </a:solidFill>
              </a:rPr>
              <a:t>2</a:t>
            </a:r>
            <a:endParaRPr lang="en-US" b="1" dirty="0">
              <a:solidFill>
                <a:schemeClr val="bg1"/>
              </a:solidFill>
            </a:endParaRPr>
          </a:p>
        </p:txBody>
      </p:sp>
      <p:pic>
        <p:nvPicPr>
          <p:cNvPr id="65" name="Picture 64" descr="shadowrunX.png"/>
          <p:cNvPicPr>
            <a:picLocks noChangeAspect="1"/>
          </p:cNvPicPr>
          <p:nvPr/>
        </p:nvPicPr>
        <p:blipFill>
          <a:blip r:embed="rId3" cstate="print"/>
          <a:stretch>
            <a:fillRect/>
          </a:stretch>
        </p:blipFill>
        <p:spPr>
          <a:xfrm>
            <a:off x="3671248" y="4724400"/>
            <a:ext cx="876782" cy="1236890"/>
          </a:xfrm>
          <a:prstGeom prst="rect">
            <a:avLst/>
          </a:prstGeom>
        </p:spPr>
      </p:pic>
      <p:sp>
        <p:nvSpPr>
          <p:cNvPr id="66" name="TextBox 65"/>
          <p:cNvSpPr txBox="1"/>
          <p:nvPr/>
        </p:nvSpPr>
        <p:spPr>
          <a:xfrm>
            <a:off x="4005432" y="5055713"/>
            <a:ext cx="358890" cy="369332"/>
          </a:xfrm>
          <a:prstGeom prst="rect">
            <a:avLst/>
          </a:prstGeom>
          <a:noFill/>
        </p:spPr>
        <p:txBody>
          <a:bodyPr wrap="square" rtlCol="0">
            <a:spAutoFit/>
          </a:bodyPr>
          <a:lstStyle/>
          <a:p>
            <a:r>
              <a:rPr lang="en-US" b="1" dirty="0" smtClean="0">
                <a:solidFill>
                  <a:schemeClr val="bg1"/>
                </a:solidFill>
              </a:rPr>
              <a:t>4</a:t>
            </a:r>
            <a:endParaRPr lang="en-US" b="1" dirty="0">
              <a:solidFill>
                <a:schemeClr val="bg1"/>
              </a:solidFill>
            </a:endParaRPr>
          </a:p>
        </p:txBody>
      </p:sp>
      <p:pic>
        <p:nvPicPr>
          <p:cNvPr id="68" name="Picture 67" descr="shadowrunX.png"/>
          <p:cNvPicPr>
            <a:picLocks noChangeAspect="1"/>
          </p:cNvPicPr>
          <p:nvPr/>
        </p:nvPicPr>
        <p:blipFill>
          <a:blip r:embed="rId3" cstate="print"/>
          <a:stretch>
            <a:fillRect/>
          </a:stretch>
        </p:blipFill>
        <p:spPr>
          <a:xfrm>
            <a:off x="4585648" y="3505200"/>
            <a:ext cx="876782" cy="1236890"/>
          </a:xfrm>
          <a:prstGeom prst="rect">
            <a:avLst/>
          </a:prstGeom>
        </p:spPr>
      </p:pic>
      <p:sp>
        <p:nvSpPr>
          <p:cNvPr id="69" name="TextBox 68"/>
          <p:cNvSpPr txBox="1"/>
          <p:nvPr/>
        </p:nvSpPr>
        <p:spPr>
          <a:xfrm>
            <a:off x="4933480" y="3850161"/>
            <a:ext cx="358890" cy="369332"/>
          </a:xfrm>
          <a:prstGeom prst="rect">
            <a:avLst/>
          </a:prstGeom>
          <a:noFill/>
        </p:spPr>
        <p:txBody>
          <a:bodyPr wrap="square" rtlCol="0">
            <a:spAutoFit/>
          </a:bodyPr>
          <a:lstStyle/>
          <a:p>
            <a:r>
              <a:rPr lang="en-US" b="1" dirty="0" smtClean="0">
                <a:solidFill>
                  <a:schemeClr val="bg1"/>
                </a:solidFill>
              </a:rPr>
              <a:t>3</a:t>
            </a:r>
            <a:endParaRPr lang="en-US" b="1" dirty="0">
              <a:solidFill>
                <a:schemeClr val="bg1"/>
              </a:solidFill>
            </a:endParaRPr>
          </a:p>
        </p:txBody>
      </p:sp>
      <p:sp>
        <p:nvSpPr>
          <p:cNvPr id="72" name="TextBox 71"/>
          <p:cNvSpPr txBox="1"/>
          <p:nvPr/>
        </p:nvSpPr>
        <p:spPr>
          <a:xfrm>
            <a:off x="4933480" y="5069361"/>
            <a:ext cx="358890" cy="369332"/>
          </a:xfrm>
          <a:prstGeom prst="rect">
            <a:avLst/>
          </a:prstGeom>
          <a:noFill/>
        </p:spPr>
        <p:txBody>
          <a:bodyPr wrap="square" rtlCol="0">
            <a:spAutoFit/>
          </a:bodyPr>
          <a:lstStyle/>
          <a:p>
            <a:r>
              <a:rPr lang="en-US" b="1" dirty="0" smtClean="0">
                <a:solidFill>
                  <a:schemeClr val="bg1"/>
                </a:solidFill>
              </a:rPr>
              <a:t>5</a:t>
            </a:r>
            <a:endParaRPr lang="en-US" b="1" dirty="0">
              <a:solidFill>
                <a:schemeClr val="bg1"/>
              </a:solidFill>
            </a:endParaRPr>
          </a:p>
        </p:txBody>
      </p:sp>
      <p:pic>
        <p:nvPicPr>
          <p:cNvPr id="75" name="Picture 74" descr="shadowrunX.png"/>
          <p:cNvPicPr>
            <a:picLocks noChangeAspect="1"/>
          </p:cNvPicPr>
          <p:nvPr/>
        </p:nvPicPr>
        <p:blipFill>
          <a:blip r:embed="rId3" cstate="print"/>
          <a:stretch>
            <a:fillRect/>
          </a:stretch>
        </p:blipFill>
        <p:spPr>
          <a:xfrm>
            <a:off x="6858000" y="2514600"/>
            <a:ext cx="876782" cy="1236890"/>
          </a:xfrm>
          <a:prstGeom prst="rect">
            <a:avLst/>
          </a:prstGeom>
        </p:spPr>
      </p:pic>
      <p:pic>
        <p:nvPicPr>
          <p:cNvPr id="32" name="Picture 31" descr="eye_drawing-colorized.png"/>
          <p:cNvPicPr>
            <a:picLocks noChangeAspect="1"/>
          </p:cNvPicPr>
          <p:nvPr/>
        </p:nvPicPr>
        <p:blipFill>
          <a:blip r:embed="rId7" cstate="print"/>
          <a:stretch>
            <a:fillRect/>
          </a:stretch>
        </p:blipFill>
        <p:spPr>
          <a:xfrm>
            <a:off x="685799" y="2590801"/>
            <a:ext cx="2408743" cy="1752597"/>
          </a:xfrm>
          <a:prstGeom prst="rect">
            <a:avLst/>
          </a:prstGeom>
        </p:spPr>
      </p:pic>
      <p:pic>
        <p:nvPicPr>
          <p:cNvPr id="20" name="Picture 19" descr="lucent.png"/>
          <p:cNvPicPr>
            <a:picLocks noChangeAspect="1"/>
          </p:cNvPicPr>
          <p:nvPr/>
        </p:nvPicPr>
        <p:blipFill>
          <a:blip r:embed="rId8" cstate="print"/>
          <a:stretch>
            <a:fillRect/>
          </a:stretch>
        </p:blipFill>
        <p:spPr>
          <a:xfrm>
            <a:off x="2025762" y="4527884"/>
            <a:ext cx="837753" cy="825187"/>
          </a:xfrm>
          <a:prstGeom prst="rect">
            <a:avLst/>
          </a:prstGeom>
        </p:spPr>
      </p:pic>
      <p:sp>
        <p:nvSpPr>
          <p:cNvPr id="21" name="TextBox 20"/>
          <p:cNvSpPr txBox="1"/>
          <p:nvPr/>
        </p:nvSpPr>
        <p:spPr>
          <a:xfrm>
            <a:off x="2290450" y="4750913"/>
            <a:ext cx="358890" cy="369332"/>
          </a:xfrm>
          <a:prstGeom prst="rect">
            <a:avLst/>
          </a:prstGeom>
          <a:noFill/>
        </p:spPr>
        <p:txBody>
          <a:bodyPr wrap="square" rtlCol="0">
            <a:spAutoFit/>
          </a:bodyPr>
          <a:lstStyle/>
          <a:p>
            <a:r>
              <a:rPr lang="en-US" b="1" dirty="0" smtClean="0"/>
              <a:t>1</a:t>
            </a:r>
            <a:endParaRPr lang="en-US" b="1"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moviescene.jpg"/>
          <p:cNvPicPr>
            <a:picLocks noChangeAspect="1"/>
          </p:cNvPicPr>
          <p:nvPr/>
        </p:nvPicPr>
        <p:blipFill>
          <a:blip r:embed="rId3" cstate="print"/>
          <a:stretch>
            <a:fillRect/>
          </a:stretch>
        </p:blipFill>
        <p:spPr>
          <a:xfrm>
            <a:off x="1219200" y="1534318"/>
            <a:ext cx="6248400" cy="4651064"/>
          </a:xfrm>
          <a:prstGeom prst="rect">
            <a:avLst/>
          </a:prstGeom>
        </p:spPr>
      </p:pic>
      <p:pic>
        <p:nvPicPr>
          <p:cNvPr id="11" name="Picture 10" descr="stopwatch.png"/>
          <p:cNvPicPr>
            <a:picLocks noChangeAspect="1"/>
          </p:cNvPicPr>
          <p:nvPr/>
        </p:nvPicPr>
        <p:blipFill>
          <a:blip r:embed="rId4" cstate="print"/>
          <a:stretch>
            <a:fillRect/>
          </a:stretch>
        </p:blipFill>
        <p:spPr>
          <a:xfrm>
            <a:off x="5791200" y="381000"/>
            <a:ext cx="2095163" cy="2785334"/>
          </a:xfrm>
          <a:prstGeom prst="rect">
            <a:avLst/>
          </a:prstGeom>
        </p:spPr>
      </p:pic>
      <p:sp>
        <p:nvSpPr>
          <p:cNvPr id="13" name="Pie 12"/>
          <p:cNvSpPr/>
          <p:nvPr/>
        </p:nvSpPr>
        <p:spPr>
          <a:xfrm>
            <a:off x="5989320" y="1295400"/>
            <a:ext cx="1706880" cy="1714500"/>
          </a:xfrm>
          <a:prstGeom prst="pie">
            <a:avLst>
              <a:gd name="adj1" fmla="val 16200000"/>
              <a:gd name="adj2" fmla="val 10915359"/>
            </a:avLst>
          </a:prstGeom>
          <a:solidFill>
            <a:srgbClr val="FF0000">
              <a:alpha val="36000"/>
            </a:srgbClr>
          </a:solidFill>
          <a:ln w="25400">
            <a:solidFill>
              <a:srgbClr val="FF0000">
                <a:alpha val="6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 xmlns:p14="http://schemas.microsoft.com/office/powerpoint/2010/main" val="423625701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ode.png"/>
          <p:cNvPicPr>
            <a:picLocks noChangeAspect="1"/>
          </p:cNvPicPr>
          <p:nvPr/>
        </p:nvPicPr>
        <p:blipFill>
          <a:blip r:embed="rId3" cstate="print">
            <a:lum bright="21000"/>
          </a:blip>
          <a:stretch>
            <a:fillRect/>
          </a:stretch>
        </p:blipFill>
        <p:spPr>
          <a:xfrm>
            <a:off x="533400" y="381000"/>
            <a:ext cx="6894733" cy="6122048"/>
          </a:xfrm>
          <a:prstGeom prst="rect">
            <a:avLst/>
          </a:prstGeom>
        </p:spPr>
      </p:pic>
      <p:pic>
        <p:nvPicPr>
          <p:cNvPr id="5" name="Picture 4" descr="iphone_hand.png"/>
          <p:cNvPicPr>
            <a:picLocks noChangeAspect="1"/>
          </p:cNvPicPr>
          <p:nvPr/>
        </p:nvPicPr>
        <p:blipFill>
          <a:blip r:embed="rId4" cstate="print"/>
          <a:stretch>
            <a:fillRect/>
          </a:stretch>
        </p:blipFill>
        <p:spPr>
          <a:xfrm>
            <a:off x="762000" y="1232343"/>
            <a:ext cx="4038600" cy="5320857"/>
          </a:xfrm>
          <a:prstGeom prst="rect">
            <a:avLst/>
          </a:prstGeom>
          <a:noFill/>
        </p:spPr>
      </p:pic>
      <p:sp>
        <p:nvSpPr>
          <p:cNvPr id="6" name="Rectangle 5"/>
          <p:cNvSpPr/>
          <p:nvPr/>
        </p:nvSpPr>
        <p:spPr>
          <a:xfrm>
            <a:off x="5943600" y="1600200"/>
            <a:ext cx="2362200" cy="3276600"/>
          </a:xfrm>
          <a:prstGeom prst="rect">
            <a:avLst/>
          </a:prstGeom>
          <a:solidFill>
            <a:schemeClr val="bg1">
              <a:lumMod val="95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5943600" y="1630501"/>
            <a:ext cx="2438400" cy="3170099"/>
          </a:xfrm>
          <a:prstGeom prst="rect">
            <a:avLst/>
          </a:prstGeom>
          <a:noFill/>
        </p:spPr>
        <p:txBody>
          <a:bodyPr wrap="square" rtlCol="0">
            <a:spAutoFit/>
          </a:bodyPr>
          <a:lstStyle/>
          <a:p>
            <a:pPr algn="ctr"/>
            <a:r>
              <a:rPr lang="en-US" sz="3200" b="1" dirty="0" smtClean="0"/>
              <a:t>Spent so far:</a:t>
            </a:r>
          </a:p>
          <a:p>
            <a:pPr algn="ctr"/>
            <a:r>
              <a:rPr lang="en-US" sz="3200" b="1" dirty="0" smtClean="0">
                <a:solidFill>
                  <a:srgbClr val="FF0000"/>
                </a:solidFill>
              </a:rPr>
              <a:t>$4000</a:t>
            </a:r>
          </a:p>
          <a:p>
            <a:pPr algn="ctr"/>
            <a:r>
              <a:rPr lang="en-US" sz="2400" b="1" dirty="0" smtClean="0"/>
              <a:t>Predicted sales if finished:</a:t>
            </a:r>
          </a:p>
          <a:p>
            <a:pPr algn="ctr"/>
            <a:r>
              <a:rPr lang="en-US" sz="3200" b="1" dirty="0" smtClean="0">
                <a:solidFill>
                  <a:schemeClr val="accent4">
                    <a:lumMod val="75000"/>
                  </a:schemeClr>
                </a:solidFill>
              </a:rPr>
              <a:t>$7000</a:t>
            </a:r>
          </a:p>
        </p:txBody>
      </p:sp>
      <p:sp>
        <p:nvSpPr>
          <p:cNvPr id="9" name="Title 1"/>
          <p:cNvSpPr txBox="1">
            <a:spLocks/>
          </p:cNvSpPr>
          <p:nvPr/>
        </p:nvSpPr>
        <p:spPr>
          <a:xfrm>
            <a:off x="3733800" y="5380038"/>
            <a:ext cx="4724400" cy="868362"/>
          </a:xfrm>
          <a:prstGeom prst="rect">
            <a:avLst/>
          </a:prstGeom>
          <a:solidFill>
            <a:schemeClr val="bg1"/>
          </a:solidFill>
        </p:spPr>
        <p:txBody>
          <a:bodyPr vert="horz" lIns="91440" tIns="45720" rIns="91440" bIns="45720" rtlCol="0" anchor="ctr">
            <a:normAutofit fontScale="550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dirty="0" smtClean="0">
                <a:ln>
                  <a:noFill/>
                </a:ln>
                <a:solidFill>
                  <a:schemeClr val="tx1"/>
                </a:solidFill>
                <a:effectLst/>
                <a:uLnTx/>
                <a:uFillTx/>
                <a:latin typeface="+mj-lt"/>
                <a:ea typeface="+mj-ea"/>
                <a:cs typeface="+mj-cs"/>
              </a:rPr>
              <a:t>How much more should you be willing to spend?</a:t>
            </a:r>
          </a:p>
        </p:txBody>
      </p:sp>
      <p:sp>
        <p:nvSpPr>
          <p:cNvPr id="8" name="TextBox 7"/>
          <p:cNvSpPr txBox="1"/>
          <p:nvPr/>
        </p:nvSpPr>
        <p:spPr>
          <a:xfrm>
            <a:off x="2438400" y="496669"/>
            <a:ext cx="6248400" cy="646331"/>
          </a:xfrm>
          <a:prstGeom prst="rect">
            <a:avLst/>
          </a:prstGeom>
          <a:solidFill>
            <a:schemeClr val="bg1"/>
          </a:solidFill>
        </p:spPr>
        <p:txBody>
          <a:bodyPr wrap="square" rtlCol="0">
            <a:spAutoFit/>
          </a:bodyPr>
          <a:lstStyle/>
          <a:p>
            <a:pPr algn="ctr"/>
            <a:r>
              <a:rPr lang="en-US" sz="3600" b="1" dirty="0" smtClean="0"/>
              <a:t>Building an </a:t>
            </a:r>
            <a:r>
              <a:rPr lang="en-US" sz="3600" b="1" dirty="0" err="1" smtClean="0"/>
              <a:t>iPhone</a:t>
            </a:r>
            <a:r>
              <a:rPr lang="en-US" sz="3600" b="1" dirty="0" smtClean="0"/>
              <a:t> app</a:t>
            </a:r>
            <a:endParaRPr lang="en-US" sz="3600" b="1"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oney.png"/>
          <p:cNvPicPr>
            <a:picLocks noChangeAspect="1"/>
          </p:cNvPicPr>
          <p:nvPr/>
        </p:nvPicPr>
        <p:blipFill>
          <a:blip r:embed="rId3" cstate="print"/>
          <a:stretch>
            <a:fillRect/>
          </a:stretch>
        </p:blipFill>
        <p:spPr>
          <a:xfrm>
            <a:off x="1194501" y="2057400"/>
            <a:ext cx="2330825" cy="1981200"/>
          </a:xfrm>
          <a:prstGeom prst="rect">
            <a:avLst/>
          </a:prstGeom>
        </p:spPr>
      </p:pic>
      <p:cxnSp>
        <p:nvCxnSpPr>
          <p:cNvPr id="5" name="Straight Arrow Connector 4"/>
          <p:cNvCxnSpPr/>
          <p:nvPr/>
        </p:nvCxnSpPr>
        <p:spPr>
          <a:xfrm flipV="1">
            <a:off x="3982526" y="3374389"/>
            <a:ext cx="2057400" cy="76200"/>
          </a:xfrm>
          <a:prstGeom prst="straightConnector1">
            <a:avLst/>
          </a:prstGeom>
          <a:ln w="107950">
            <a:solidFill>
              <a:srgbClr val="FF0000"/>
            </a:solidFill>
            <a:tailEnd type="triangle" w="lg" len="med"/>
          </a:ln>
        </p:spPr>
        <p:style>
          <a:lnRef idx="1">
            <a:schemeClr val="accent1"/>
          </a:lnRef>
          <a:fillRef idx="0">
            <a:schemeClr val="accent1"/>
          </a:fillRef>
          <a:effectRef idx="0">
            <a:schemeClr val="accent1"/>
          </a:effectRef>
          <a:fontRef idx="minor">
            <a:schemeClr val="tx1"/>
          </a:fontRef>
        </p:style>
      </p:cxnSp>
      <p:pic>
        <p:nvPicPr>
          <p:cNvPr id="7" name="Picture 6" descr="iphone_handless.png"/>
          <p:cNvPicPr>
            <a:picLocks noChangeAspect="1"/>
          </p:cNvPicPr>
          <p:nvPr/>
        </p:nvPicPr>
        <p:blipFill>
          <a:blip r:embed="rId4" cstate="print"/>
          <a:stretch>
            <a:fillRect/>
          </a:stretch>
        </p:blipFill>
        <p:spPr>
          <a:xfrm>
            <a:off x="6420926" y="2155189"/>
            <a:ext cx="1528573" cy="2547623"/>
          </a:xfrm>
          <a:prstGeom prst="rect">
            <a:avLst/>
          </a:prstGeom>
        </p:spPr>
      </p:pic>
      <p:sp>
        <p:nvSpPr>
          <p:cNvPr id="8" name="TextBox 7"/>
          <p:cNvSpPr txBox="1"/>
          <p:nvPr/>
        </p:nvSpPr>
        <p:spPr>
          <a:xfrm>
            <a:off x="1371600" y="4078069"/>
            <a:ext cx="1981200" cy="646331"/>
          </a:xfrm>
          <a:prstGeom prst="rect">
            <a:avLst/>
          </a:prstGeom>
          <a:noFill/>
        </p:spPr>
        <p:txBody>
          <a:bodyPr wrap="square" rtlCol="0">
            <a:spAutoFit/>
          </a:bodyPr>
          <a:lstStyle/>
          <a:p>
            <a:pPr algn="ctr"/>
            <a:r>
              <a:rPr lang="en-US" sz="3600" b="1" dirty="0" smtClean="0"/>
              <a:t>$4000</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47800" y="2367171"/>
            <a:ext cx="6248400" cy="2123658"/>
          </a:xfrm>
          <a:prstGeom prst="rect">
            <a:avLst/>
          </a:prstGeom>
          <a:noFill/>
        </p:spPr>
        <p:txBody>
          <a:bodyPr wrap="square" rtlCol="0">
            <a:spAutoFit/>
          </a:bodyPr>
          <a:lstStyle/>
          <a:p>
            <a:pPr algn="ctr"/>
            <a:r>
              <a:rPr lang="en-US" sz="4400" b="1" dirty="0" smtClean="0"/>
              <a:t>You are one year into a four-year PhD program …</a:t>
            </a:r>
            <a:endParaRPr lang="en-US" sz="4400" b="1"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678359"/>
            <a:ext cx="9144000" cy="769441"/>
          </a:xfrm>
          <a:prstGeom prst="rect">
            <a:avLst/>
          </a:prstGeom>
          <a:noFill/>
        </p:spPr>
        <p:txBody>
          <a:bodyPr wrap="square" rtlCol="0">
            <a:spAutoFit/>
          </a:bodyPr>
          <a:lstStyle/>
          <a:p>
            <a:pPr algn="ctr"/>
            <a:r>
              <a:rPr lang="en-US" sz="4400" b="1" dirty="0" smtClean="0"/>
              <a:t>You have purchased:</a:t>
            </a:r>
            <a:endParaRPr lang="en-US" sz="4400" b="1" dirty="0"/>
          </a:p>
        </p:txBody>
      </p:sp>
      <p:sp>
        <p:nvSpPr>
          <p:cNvPr id="4" name="TextBox 3"/>
          <p:cNvSpPr txBox="1"/>
          <p:nvPr/>
        </p:nvSpPr>
        <p:spPr>
          <a:xfrm>
            <a:off x="838200" y="2586097"/>
            <a:ext cx="3352800" cy="2062103"/>
          </a:xfrm>
          <a:prstGeom prst="rect">
            <a:avLst/>
          </a:prstGeom>
          <a:noFill/>
        </p:spPr>
        <p:txBody>
          <a:bodyPr wrap="square" rtlCol="0">
            <a:spAutoFit/>
          </a:bodyPr>
          <a:lstStyle/>
          <a:p>
            <a:pPr algn="ctr"/>
            <a:r>
              <a:rPr lang="en-US" sz="3200" b="1" dirty="0" smtClean="0"/>
              <a:t>the option to gain a PhD in only three more years</a:t>
            </a:r>
            <a:endParaRPr lang="en-US" sz="3200" b="1" dirty="0"/>
          </a:p>
        </p:txBody>
      </p:sp>
      <p:pic>
        <p:nvPicPr>
          <p:cNvPr id="6" name="Picture 5" descr="phd-option-pt1.png"/>
          <p:cNvPicPr>
            <a:picLocks noChangeAspect="1"/>
          </p:cNvPicPr>
          <p:nvPr/>
        </p:nvPicPr>
        <p:blipFill>
          <a:blip r:embed="rId3" cstate="print"/>
          <a:stretch>
            <a:fillRect/>
          </a:stretch>
        </p:blipFill>
        <p:spPr>
          <a:xfrm>
            <a:off x="4419600" y="2133600"/>
            <a:ext cx="4024266" cy="32004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phd-option-pt2.png"/>
          <p:cNvPicPr>
            <a:picLocks noChangeAspect="1"/>
          </p:cNvPicPr>
          <p:nvPr/>
        </p:nvPicPr>
        <p:blipFill>
          <a:blip r:embed="rId3" cstate="print"/>
          <a:stretch>
            <a:fillRect/>
          </a:stretch>
        </p:blipFill>
        <p:spPr>
          <a:xfrm>
            <a:off x="1173919" y="607115"/>
            <a:ext cx="6796162" cy="5643770"/>
          </a:xfrm>
          <a:prstGeom prst="rect">
            <a:avLst/>
          </a:prstGeom>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47800" y="1351508"/>
            <a:ext cx="6248400" cy="4154984"/>
          </a:xfrm>
          <a:prstGeom prst="rect">
            <a:avLst/>
          </a:prstGeom>
          <a:noFill/>
        </p:spPr>
        <p:txBody>
          <a:bodyPr wrap="square" rtlCol="0">
            <a:spAutoFit/>
          </a:bodyPr>
          <a:lstStyle/>
          <a:p>
            <a:pPr algn="ctr"/>
            <a:r>
              <a:rPr lang="en-US" sz="4400" b="1" dirty="0" smtClean="0"/>
              <a:t>You are three years, 364 days, 23 hours, and 55 minutes into a four-year PhD program …</a:t>
            </a:r>
            <a:endParaRPr lang="en-US" sz="4400" b="1"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nyse.jpg"/>
          <p:cNvPicPr>
            <a:picLocks noChangeAspect="1"/>
          </p:cNvPicPr>
          <p:nvPr/>
        </p:nvPicPr>
        <p:blipFill>
          <a:blip r:embed="rId3" cstate="print"/>
          <a:stretch>
            <a:fillRect/>
          </a:stretch>
        </p:blipFill>
        <p:spPr>
          <a:xfrm>
            <a:off x="0" y="0"/>
            <a:ext cx="9144000" cy="6861224"/>
          </a:xfrm>
          <a:prstGeom prst="rect">
            <a:avLst/>
          </a:prstGeom>
        </p:spPr>
      </p:pic>
      <p:sp>
        <p:nvSpPr>
          <p:cNvPr id="4" name="TextBox 3"/>
          <p:cNvSpPr txBox="1"/>
          <p:nvPr/>
        </p:nvSpPr>
        <p:spPr>
          <a:xfrm>
            <a:off x="1638300" y="2551837"/>
            <a:ext cx="5867400" cy="1754326"/>
          </a:xfrm>
          <a:prstGeom prst="rect">
            <a:avLst/>
          </a:prstGeom>
          <a:solidFill>
            <a:schemeClr val="bg1"/>
          </a:solidFill>
        </p:spPr>
        <p:txBody>
          <a:bodyPr wrap="square" rtlCol="0">
            <a:spAutoFit/>
          </a:bodyPr>
          <a:lstStyle/>
          <a:p>
            <a:pPr algn="ctr"/>
            <a:r>
              <a:rPr lang="en-US" sz="3600" b="1" dirty="0" smtClean="0"/>
              <a:t>You possess an option to buy a share of Big Corp for $20  </a:t>
            </a:r>
            <a:endParaRPr lang="en-US" sz="3600" b="1"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47800" y="2028617"/>
            <a:ext cx="6248400" cy="2800767"/>
          </a:xfrm>
          <a:prstGeom prst="rect">
            <a:avLst/>
          </a:prstGeom>
          <a:noFill/>
        </p:spPr>
        <p:txBody>
          <a:bodyPr wrap="square" rtlCol="0">
            <a:spAutoFit/>
          </a:bodyPr>
          <a:lstStyle/>
          <a:p>
            <a:pPr algn="ctr"/>
            <a:r>
              <a:rPr lang="en-US" sz="4400" b="1" dirty="0" smtClean="0"/>
              <a:t>The past cost of an option is irrelevant to its present value.</a:t>
            </a:r>
            <a:endParaRPr lang="en-US" sz="4400" b="1"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04800" y="786825"/>
            <a:ext cx="8458200" cy="584775"/>
          </a:xfrm>
          <a:prstGeom prst="rect">
            <a:avLst/>
          </a:prstGeom>
          <a:noFill/>
        </p:spPr>
        <p:txBody>
          <a:bodyPr wrap="square" rtlCol="0">
            <a:spAutoFit/>
          </a:bodyPr>
          <a:lstStyle/>
          <a:p>
            <a:pPr algn="ctr"/>
            <a:r>
              <a:rPr lang="en-US" sz="3200" b="1" dirty="0" smtClean="0"/>
              <a:t>Value of Stock Option in Big Corp</a:t>
            </a:r>
            <a:endParaRPr lang="en-US" sz="3200" b="1" dirty="0"/>
          </a:p>
        </p:txBody>
      </p:sp>
      <p:pic>
        <p:nvPicPr>
          <p:cNvPr id="6" name="Picture 5" descr="big-corp-option-pt1.png"/>
          <p:cNvPicPr>
            <a:picLocks noChangeAspect="1"/>
          </p:cNvPicPr>
          <p:nvPr/>
        </p:nvPicPr>
        <p:blipFill>
          <a:blip r:embed="rId3" cstate="print"/>
          <a:stretch>
            <a:fillRect/>
          </a:stretch>
        </p:blipFill>
        <p:spPr>
          <a:xfrm>
            <a:off x="988611" y="1781628"/>
            <a:ext cx="5673447" cy="2456544"/>
          </a:xfrm>
          <a:prstGeom prst="rect">
            <a:avLst/>
          </a:prstGeom>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04800" y="786825"/>
            <a:ext cx="8458200" cy="584775"/>
          </a:xfrm>
          <a:prstGeom prst="rect">
            <a:avLst/>
          </a:prstGeom>
          <a:noFill/>
        </p:spPr>
        <p:txBody>
          <a:bodyPr wrap="square" rtlCol="0">
            <a:spAutoFit/>
          </a:bodyPr>
          <a:lstStyle/>
          <a:p>
            <a:pPr algn="ctr"/>
            <a:r>
              <a:rPr lang="en-US" sz="3200" b="1" dirty="0" smtClean="0"/>
              <a:t>Value of Stock Option in Big Corp</a:t>
            </a:r>
            <a:endParaRPr lang="en-US" sz="3200" b="1" dirty="0"/>
          </a:p>
        </p:txBody>
      </p:sp>
      <p:pic>
        <p:nvPicPr>
          <p:cNvPr id="4" name="Picture 3" descr="big-corp-option-pt2.png"/>
          <p:cNvPicPr>
            <a:picLocks noChangeAspect="1"/>
          </p:cNvPicPr>
          <p:nvPr/>
        </p:nvPicPr>
        <p:blipFill>
          <a:blip r:embed="rId3" cstate="print"/>
          <a:stretch>
            <a:fillRect/>
          </a:stretch>
        </p:blipFill>
        <p:spPr>
          <a:xfrm>
            <a:off x="1028700" y="1747404"/>
            <a:ext cx="7086600" cy="4348596"/>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astvfuturethink-pt1.png"/>
          <p:cNvPicPr>
            <a:picLocks noChangeAspect="1"/>
          </p:cNvPicPr>
          <p:nvPr/>
        </p:nvPicPr>
        <p:blipFill>
          <a:blip r:embed="rId3" cstate="print"/>
          <a:stretch>
            <a:fillRect/>
          </a:stretch>
        </p:blipFill>
        <p:spPr>
          <a:xfrm>
            <a:off x="990600" y="762000"/>
            <a:ext cx="7136674" cy="5383267"/>
          </a:xfrm>
          <a:prstGeom prst="rect">
            <a:avLst/>
          </a:prstGeom>
        </p:spPr>
      </p:pic>
    </p:spTree>
    <p:extLst>
      <p:ext uri="{BB962C8B-B14F-4D97-AF65-F5344CB8AC3E}">
        <p14:creationId xmlns="" xmlns:p14="http://schemas.microsoft.com/office/powerpoint/2010/main" val="306336254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upermarket.jpg"/>
          <p:cNvPicPr>
            <a:picLocks noChangeAspect="1"/>
          </p:cNvPicPr>
          <p:nvPr/>
        </p:nvPicPr>
        <p:blipFill>
          <a:blip r:embed="rId3" cstate="print"/>
          <a:stretch>
            <a:fillRect/>
          </a:stretch>
        </p:blipFill>
        <p:spPr>
          <a:xfrm>
            <a:off x="0" y="0"/>
            <a:ext cx="9144000" cy="6858000"/>
          </a:xfrm>
          <a:prstGeom prst="rect">
            <a:avLst/>
          </a:prstGeom>
        </p:spPr>
      </p:pic>
      <p:sp>
        <p:nvSpPr>
          <p:cNvPr id="2" name="TextBox 1"/>
          <p:cNvSpPr txBox="1"/>
          <p:nvPr/>
        </p:nvSpPr>
        <p:spPr>
          <a:xfrm>
            <a:off x="2000250" y="685800"/>
            <a:ext cx="5143500" cy="1200329"/>
          </a:xfrm>
          <a:prstGeom prst="rect">
            <a:avLst/>
          </a:prstGeom>
          <a:solidFill>
            <a:schemeClr val="bg1"/>
          </a:solidFill>
        </p:spPr>
        <p:txBody>
          <a:bodyPr wrap="square" rtlCol="0">
            <a:spAutoFit/>
          </a:bodyPr>
          <a:lstStyle/>
          <a:p>
            <a:pPr algn="ctr"/>
            <a:r>
              <a:rPr lang="en-US" sz="3600" b="1" dirty="0" smtClean="0"/>
              <a:t>You have driven to the supermarket.</a:t>
            </a:r>
            <a:endParaRPr lang="en-US" sz="3600" b="1"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heese-option-pt1.png"/>
          <p:cNvPicPr>
            <a:picLocks noChangeAspect="1"/>
          </p:cNvPicPr>
          <p:nvPr/>
        </p:nvPicPr>
        <p:blipFill>
          <a:blip r:embed="rId3" cstate="print"/>
          <a:stretch>
            <a:fillRect/>
          </a:stretch>
        </p:blipFill>
        <p:spPr>
          <a:xfrm>
            <a:off x="824656" y="774999"/>
            <a:ext cx="7494688" cy="5308002"/>
          </a:xfrm>
          <a:prstGeom prst="rect">
            <a:avLst/>
          </a:prstGeom>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heese-option-pt2.png"/>
          <p:cNvPicPr>
            <a:picLocks noChangeAspect="1"/>
          </p:cNvPicPr>
          <p:nvPr/>
        </p:nvPicPr>
        <p:blipFill>
          <a:blip r:embed="rId3" cstate="print"/>
          <a:stretch>
            <a:fillRect/>
          </a:stretch>
        </p:blipFill>
        <p:spPr>
          <a:xfrm>
            <a:off x="876762" y="1016302"/>
            <a:ext cx="7390477" cy="4825397"/>
          </a:xfrm>
          <a:prstGeom prst="rect">
            <a:avLst/>
          </a:prstGeom>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heese-value-pt1.png"/>
          <p:cNvPicPr>
            <a:picLocks noChangeAspect="1"/>
          </p:cNvPicPr>
          <p:nvPr/>
        </p:nvPicPr>
        <p:blipFill>
          <a:blip r:embed="rId3" cstate="print"/>
          <a:stretch>
            <a:fillRect/>
          </a:stretch>
        </p:blipFill>
        <p:spPr>
          <a:xfrm>
            <a:off x="636009" y="1295400"/>
            <a:ext cx="7871983" cy="4267200"/>
          </a:xfrm>
          <a:prstGeom prst="rect">
            <a:avLst/>
          </a:prstGeom>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heese-value-pt2.png"/>
          <p:cNvPicPr>
            <a:picLocks noChangeAspect="1"/>
          </p:cNvPicPr>
          <p:nvPr/>
        </p:nvPicPr>
        <p:blipFill>
          <a:blip r:embed="rId3" cstate="print"/>
          <a:stretch>
            <a:fillRect/>
          </a:stretch>
        </p:blipFill>
        <p:spPr>
          <a:xfrm>
            <a:off x="613229" y="1259944"/>
            <a:ext cx="7441605" cy="4302656"/>
          </a:xfrm>
          <a:prstGeom prst="rect">
            <a:avLst/>
          </a:prstGeom>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1447800"/>
            <a:ext cx="4724400" cy="4524315"/>
          </a:xfrm>
          <a:prstGeom prst="rect">
            <a:avLst/>
          </a:prstGeom>
          <a:noFill/>
        </p:spPr>
        <p:txBody>
          <a:bodyPr wrap="square" rtlCol="0">
            <a:spAutoFit/>
          </a:bodyPr>
          <a:lstStyle/>
          <a:p>
            <a:r>
              <a:rPr lang="en-US" dirty="0"/>
              <a:t>Ophelia goes to an International House of Pancakes and sees that the menu offers a stack of 3 pancakes and a stack of 6 pancakes, and she decides to pay an extra $2 for the stack of 6 pancakes. </a:t>
            </a:r>
            <a:r>
              <a:rPr lang="en-US" dirty="0" smtClean="0"/>
              <a:t>Little </a:t>
            </a:r>
            <a:r>
              <a:rPr lang="en-US" dirty="0"/>
              <a:t>does she realize how large IHOP’s pancakes are.  When the plate arrives at her table, “6 pancakes” proves to be twice as much pancake as she imagined.  She doesn’t like the idea of just leaving some of her meal untouched.  Still, halfway through her heap of flapjacks, she wonders if she wants to finish</a:t>
            </a:r>
            <a:r>
              <a:rPr lang="en-US" dirty="0" smtClean="0"/>
              <a:t>.</a:t>
            </a:r>
          </a:p>
          <a:p>
            <a:endParaRPr lang="en-US" dirty="0" smtClean="0"/>
          </a:p>
          <a:p>
            <a:r>
              <a:rPr lang="en-US" dirty="0" smtClean="0"/>
              <a:t>Purchased option:</a:t>
            </a:r>
            <a:endParaRPr lang="en-US" dirty="0"/>
          </a:p>
        </p:txBody>
      </p:sp>
      <p:pic>
        <p:nvPicPr>
          <p:cNvPr id="6" name="Picture 5" descr="pancakes-cropped.jpg"/>
          <p:cNvPicPr>
            <a:picLocks noChangeAspect="1"/>
          </p:cNvPicPr>
          <p:nvPr/>
        </p:nvPicPr>
        <p:blipFill>
          <a:blip r:embed="rId3" cstate="print"/>
          <a:stretch>
            <a:fillRect/>
          </a:stretch>
        </p:blipFill>
        <p:spPr>
          <a:xfrm>
            <a:off x="5257800" y="2209800"/>
            <a:ext cx="3429000" cy="2713152"/>
          </a:xfrm>
          <a:prstGeom prst="rect">
            <a:avLst/>
          </a:prstGeom>
        </p:spPr>
      </p:pic>
      <p:sp>
        <p:nvSpPr>
          <p:cNvPr id="7" name="TextBox 6"/>
          <p:cNvSpPr txBox="1"/>
          <p:nvPr/>
        </p:nvSpPr>
        <p:spPr>
          <a:xfrm>
            <a:off x="4876800" y="540603"/>
            <a:ext cx="3810000" cy="830997"/>
          </a:xfrm>
          <a:prstGeom prst="rect">
            <a:avLst/>
          </a:prstGeom>
          <a:noFill/>
        </p:spPr>
        <p:txBody>
          <a:bodyPr wrap="square" rtlCol="0">
            <a:spAutoFit/>
          </a:bodyPr>
          <a:lstStyle/>
          <a:p>
            <a:pPr algn="ctr"/>
            <a:r>
              <a:rPr lang="en-US" sz="4800" i="1" dirty="0" smtClean="0">
                <a:solidFill>
                  <a:srgbClr val="0070C0"/>
                </a:solidFill>
              </a:rPr>
              <a:t>Example 1.</a:t>
            </a:r>
            <a:endParaRPr lang="en-US" sz="4800" i="1" dirty="0">
              <a:solidFill>
                <a:srgbClr val="0070C0"/>
              </a:solidFill>
            </a:endParaRPr>
          </a:p>
        </p:txBody>
      </p:sp>
      <p:cxnSp>
        <p:nvCxnSpPr>
          <p:cNvPr id="5" name="Straight Connector 4"/>
          <p:cNvCxnSpPr/>
          <p:nvPr/>
        </p:nvCxnSpPr>
        <p:spPr>
          <a:xfrm>
            <a:off x="939800" y="2844800"/>
            <a:ext cx="3860800" cy="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609600" y="3124200"/>
            <a:ext cx="1143000" cy="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2667000" y="5325070"/>
            <a:ext cx="2667000" cy="923330"/>
          </a:xfrm>
          <a:prstGeom prst="rect">
            <a:avLst/>
          </a:prstGeom>
          <a:noFill/>
        </p:spPr>
        <p:txBody>
          <a:bodyPr wrap="square" rtlCol="0">
            <a:spAutoFit/>
          </a:bodyPr>
          <a:lstStyle/>
          <a:p>
            <a:r>
              <a:rPr lang="en-US" dirty="0" smtClean="0">
                <a:solidFill>
                  <a:srgbClr val="FF0000"/>
                </a:solidFill>
                <a:latin typeface="Segoe Print" pitchFamily="2" charset="0"/>
              </a:rPr>
              <a:t>Opportunity to eat three pancakes when not hungry</a:t>
            </a:r>
            <a:endParaRPr lang="en-US" dirty="0">
              <a:solidFill>
                <a:srgbClr val="FF0000"/>
              </a:solidFill>
              <a:latin typeface="Segoe Print"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1079242"/>
            <a:ext cx="4724400" cy="5016758"/>
          </a:xfrm>
          <a:prstGeom prst="rect">
            <a:avLst/>
          </a:prstGeom>
          <a:noFill/>
        </p:spPr>
        <p:txBody>
          <a:bodyPr wrap="square" rtlCol="0">
            <a:spAutoFit/>
          </a:bodyPr>
          <a:lstStyle/>
          <a:p>
            <a:r>
              <a:rPr lang="en-US" sz="2000" dirty="0"/>
              <a:t>Diane, a physician, has been a doctor for 25 years and will probably be practicing for 15 more.  Over the last 25 years she’s been a two-finger typist, hunting and pecking letters on the keyboard.  Her son suggests she learn to touch-type (i.e., use all fingers to type </a:t>
            </a:r>
            <a:r>
              <a:rPr lang="en-US" sz="2000" dirty="0" smtClean="0"/>
              <a:t>without looking</a:t>
            </a:r>
            <a:r>
              <a:rPr lang="en-US" sz="2000" dirty="0"/>
              <a:t>), which would save time and frustration.  Diane feels reluctant to do so now, because it would have been far more useful if only she’d done it 25 years ago</a:t>
            </a:r>
            <a:r>
              <a:rPr lang="en-US" sz="2000" dirty="0" smtClean="0"/>
              <a:t>.</a:t>
            </a:r>
          </a:p>
          <a:p>
            <a:endParaRPr lang="en-US" sz="2000" dirty="0" smtClean="0"/>
          </a:p>
          <a:p>
            <a:r>
              <a:rPr lang="en-US" sz="2000" dirty="0" smtClean="0"/>
              <a:t>Purchased option: </a:t>
            </a:r>
            <a:endParaRPr lang="en-US" sz="2000" dirty="0"/>
          </a:p>
        </p:txBody>
      </p:sp>
      <p:pic>
        <p:nvPicPr>
          <p:cNvPr id="6" name="Picture 5" descr="pecktype.png"/>
          <p:cNvPicPr>
            <a:picLocks noChangeAspect="1"/>
          </p:cNvPicPr>
          <p:nvPr/>
        </p:nvPicPr>
        <p:blipFill>
          <a:blip r:embed="rId3" cstate="print"/>
          <a:stretch>
            <a:fillRect/>
          </a:stretch>
        </p:blipFill>
        <p:spPr>
          <a:xfrm>
            <a:off x="5029200" y="1828800"/>
            <a:ext cx="3733800" cy="3453765"/>
          </a:xfrm>
          <a:prstGeom prst="rect">
            <a:avLst/>
          </a:prstGeom>
        </p:spPr>
      </p:pic>
      <p:sp>
        <p:nvSpPr>
          <p:cNvPr id="5" name="TextBox 4"/>
          <p:cNvSpPr txBox="1"/>
          <p:nvPr/>
        </p:nvSpPr>
        <p:spPr>
          <a:xfrm>
            <a:off x="4876800" y="540603"/>
            <a:ext cx="3810000" cy="830997"/>
          </a:xfrm>
          <a:prstGeom prst="rect">
            <a:avLst/>
          </a:prstGeom>
          <a:noFill/>
        </p:spPr>
        <p:txBody>
          <a:bodyPr wrap="square" rtlCol="0">
            <a:spAutoFit/>
          </a:bodyPr>
          <a:lstStyle/>
          <a:p>
            <a:pPr algn="ctr"/>
            <a:r>
              <a:rPr lang="en-US" sz="4800" i="1" dirty="0" smtClean="0">
                <a:solidFill>
                  <a:srgbClr val="0070C0"/>
                </a:solidFill>
              </a:rPr>
              <a:t>Example 2.</a:t>
            </a:r>
            <a:endParaRPr lang="en-US" sz="4800" i="1" dirty="0">
              <a:solidFill>
                <a:srgbClr val="0070C0"/>
              </a:solidFill>
            </a:endParaRPr>
          </a:p>
        </p:txBody>
      </p:sp>
      <p:cxnSp>
        <p:nvCxnSpPr>
          <p:cNvPr id="7" name="Straight Connector 6"/>
          <p:cNvCxnSpPr/>
          <p:nvPr/>
        </p:nvCxnSpPr>
        <p:spPr>
          <a:xfrm>
            <a:off x="1600200" y="2324100"/>
            <a:ext cx="3492500" cy="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660400" y="2628900"/>
            <a:ext cx="4140200" cy="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609600" y="2933700"/>
            <a:ext cx="3352800" cy="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609600" y="3251200"/>
            <a:ext cx="1219200" cy="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2971800" y="5562600"/>
            <a:ext cx="2133600" cy="646331"/>
          </a:xfrm>
          <a:prstGeom prst="rect">
            <a:avLst/>
          </a:prstGeom>
          <a:noFill/>
        </p:spPr>
        <p:txBody>
          <a:bodyPr wrap="square" rtlCol="0">
            <a:spAutoFit/>
          </a:bodyPr>
          <a:lstStyle/>
          <a:p>
            <a:r>
              <a:rPr lang="en-US" dirty="0" smtClean="0">
                <a:solidFill>
                  <a:srgbClr val="FF0000"/>
                </a:solidFill>
                <a:latin typeface="Segoe Print" pitchFamily="2" charset="0"/>
              </a:rPr>
              <a:t>None; nothing of value here</a:t>
            </a:r>
            <a:endParaRPr lang="en-US" dirty="0">
              <a:solidFill>
                <a:srgbClr val="FF0000"/>
              </a:solidFill>
              <a:latin typeface="Segoe Print"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905470"/>
            <a:ext cx="9144000" cy="923330"/>
          </a:xfrm>
          <a:prstGeom prst="rect">
            <a:avLst/>
          </a:prstGeom>
          <a:noFill/>
        </p:spPr>
        <p:txBody>
          <a:bodyPr wrap="square" rtlCol="0">
            <a:spAutoFit/>
          </a:bodyPr>
          <a:lstStyle/>
          <a:p>
            <a:pPr algn="ctr"/>
            <a:r>
              <a:rPr lang="en-US" sz="5400" b="1" dirty="0" smtClean="0"/>
              <a:t>Start Workout 2</a:t>
            </a:r>
            <a:endParaRPr lang="en-US" sz="5400" b="1" dirty="0"/>
          </a:p>
        </p:txBody>
      </p:sp>
      <p:sp>
        <p:nvSpPr>
          <p:cNvPr id="4" name="TextBox 3"/>
          <p:cNvSpPr txBox="1"/>
          <p:nvPr/>
        </p:nvSpPr>
        <p:spPr>
          <a:xfrm>
            <a:off x="1066800" y="5341203"/>
            <a:ext cx="7315200" cy="830997"/>
          </a:xfrm>
          <a:prstGeom prst="rect">
            <a:avLst/>
          </a:prstGeom>
          <a:noFill/>
        </p:spPr>
        <p:txBody>
          <a:bodyPr wrap="square" rtlCol="0">
            <a:spAutoFit/>
          </a:bodyPr>
          <a:lstStyle/>
          <a:p>
            <a:pPr algn="ctr"/>
            <a:r>
              <a:rPr lang="en-US" sz="2400" dirty="0" smtClean="0"/>
              <a:t>(do as much as you can in the next 180 seconds, then stop—you can do the rest later)</a:t>
            </a:r>
            <a:endParaRPr lang="en-US" sz="2400" dirty="0"/>
          </a:p>
        </p:txBody>
      </p:sp>
      <p:pic>
        <p:nvPicPr>
          <p:cNvPr id="5" name="Picture 4" descr="shadowrun2.jpg"/>
          <p:cNvPicPr>
            <a:picLocks noChangeAspect="1"/>
          </p:cNvPicPr>
          <p:nvPr/>
        </p:nvPicPr>
        <p:blipFill>
          <a:blip r:embed="rId3" cstate="print"/>
          <a:stretch>
            <a:fillRect/>
          </a:stretch>
        </p:blipFill>
        <p:spPr>
          <a:xfrm>
            <a:off x="4053917" y="2061972"/>
            <a:ext cx="1036166" cy="2734056"/>
          </a:xfrm>
          <a:prstGeom prst="rect">
            <a:avLst/>
          </a:prstGeom>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2151828" y="2451303"/>
            <a:ext cx="4840345" cy="1955394"/>
            <a:chOff x="2667000" y="2046751"/>
            <a:chExt cx="4840345" cy="1955394"/>
          </a:xfrm>
        </p:grpSpPr>
        <p:pic>
          <p:nvPicPr>
            <p:cNvPr id="2" name="Picture 1" descr="bell.png"/>
            <p:cNvPicPr>
              <a:picLocks noChangeAspect="1"/>
            </p:cNvPicPr>
            <p:nvPr/>
          </p:nvPicPr>
          <p:blipFill>
            <a:blip r:embed="rId3" cstate="print"/>
            <a:stretch>
              <a:fillRect/>
            </a:stretch>
          </p:blipFill>
          <p:spPr>
            <a:xfrm rot="543567">
              <a:off x="5551951" y="2046751"/>
              <a:ext cx="1955394" cy="1955394"/>
            </a:xfrm>
            <a:prstGeom prst="rect">
              <a:avLst/>
            </a:prstGeom>
          </p:spPr>
        </p:pic>
        <p:sp>
          <p:nvSpPr>
            <p:cNvPr id="3" name="TextBox 2"/>
            <p:cNvSpPr txBox="1"/>
            <p:nvPr/>
          </p:nvSpPr>
          <p:spPr>
            <a:xfrm>
              <a:off x="2667000" y="2819400"/>
              <a:ext cx="3048000" cy="923330"/>
            </a:xfrm>
            <a:prstGeom prst="rect">
              <a:avLst/>
            </a:prstGeom>
            <a:noFill/>
          </p:spPr>
          <p:txBody>
            <a:bodyPr wrap="square" rtlCol="0">
              <a:spAutoFit/>
            </a:bodyPr>
            <a:lstStyle/>
            <a:p>
              <a:pPr algn="ctr"/>
              <a:r>
                <a:rPr lang="en-US" sz="5400" i="1" dirty="0" smtClean="0"/>
                <a:t>Ding!</a:t>
              </a:r>
              <a:endParaRPr lang="en-US" sz="5400" i="1" dirty="0"/>
            </a:p>
          </p:txBody>
        </p:sp>
      </p:gr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ode.png"/>
          <p:cNvPicPr>
            <a:picLocks noChangeAspect="1"/>
          </p:cNvPicPr>
          <p:nvPr/>
        </p:nvPicPr>
        <p:blipFill>
          <a:blip r:embed="rId3" cstate="print">
            <a:lum bright="21000"/>
          </a:blip>
          <a:stretch>
            <a:fillRect/>
          </a:stretch>
        </p:blipFill>
        <p:spPr>
          <a:xfrm>
            <a:off x="533400" y="381000"/>
            <a:ext cx="6894733" cy="6122048"/>
          </a:xfrm>
          <a:prstGeom prst="rect">
            <a:avLst/>
          </a:prstGeom>
        </p:spPr>
      </p:pic>
      <p:pic>
        <p:nvPicPr>
          <p:cNvPr id="5" name="Picture 4" descr="iphone_hand.png"/>
          <p:cNvPicPr>
            <a:picLocks noChangeAspect="1"/>
          </p:cNvPicPr>
          <p:nvPr/>
        </p:nvPicPr>
        <p:blipFill>
          <a:blip r:embed="rId4" cstate="print"/>
          <a:stretch>
            <a:fillRect/>
          </a:stretch>
        </p:blipFill>
        <p:spPr>
          <a:xfrm>
            <a:off x="762000" y="1232343"/>
            <a:ext cx="4038600" cy="5320857"/>
          </a:xfrm>
          <a:prstGeom prst="rect">
            <a:avLst/>
          </a:prstGeom>
          <a:noFill/>
        </p:spPr>
      </p:pic>
      <p:sp>
        <p:nvSpPr>
          <p:cNvPr id="6" name="Rectangle 5"/>
          <p:cNvSpPr/>
          <p:nvPr/>
        </p:nvSpPr>
        <p:spPr>
          <a:xfrm>
            <a:off x="5943600" y="1600200"/>
            <a:ext cx="2362200" cy="3276600"/>
          </a:xfrm>
          <a:prstGeom prst="rect">
            <a:avLst/>
          </a:prstGeom>
          <a:solidFill>
            <a:schemeClr val="bg1">
              <a:lumMod val="95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5943600" y="1630501"/>
            <a:ext cx="2438400" cy="3170099"/>
          </a:xfrm>
          <a:prstGeom prst="rect">
            <a:avLst/>
          </a:prstGeom>
          <a:noFill/>
        </p:spPr>
        <p:txBody>
          <a:bodyPr wrap="square" rtlCol="0">
            <a:spAutoFit/>
          </a:bodyPr>
          <a:lstStyle/>
          <a:p>
            <a:pPr algn="ctr"/>
            <a:r>
              <a:rPr lang="en-US" sz="3200" b="1" dirty="0" smtClean="0"/>
              <a:t>Spent so far:</a:t>
            </a:r>
          </a:p>
          <a:p>
            <a:pPr algn="ctr"/>
            <a:r>
              <a:rPr lang="en-US" sz="3200" b="1" dirty="0" smtClean="0">
                <a:solidFill>
                  <a:srgbClr val="FF0000"/>
                </a:solidFill>
              </a:rPr>
              <a:t>$4000</a:t>
            </a:r>
          </a:p>
          <a:p>
            <a:pPr algn="ctr"/>
            <a:r>
              <a:rPr lang="en-US" sz="2400" b="1" dirty="0" smtClean="0"/>
              <a:t>Predicted sales if finished:</a:t>
            </a:r>
          </a:p>
          <a:p>
            <a:pPr algn="ctr"/>
            <a:r>
              <a:rPr lang="en-US" sz="3200" b="1" dirty="0" smtClean="0">
                <a:solidFill>
                  <a:schemeClr val="accent4">
                    <a:lumMod val="75000"/>
                  </a:schemeClr>
                </a:solidFill>
              </a:rPr>
              <a:t>$7000</a:t>
            </a:r>
          </a:p>
        </p:txBody>
      </p:sp>
      <p:sp>
        <p:nvSpPr>
          <p:cNvPr id="9" name="Title 1"/>
          <p:cNvSpPr txBox="1">
            <a:spLocks/>
          </p:cNvSpPr>
          <p:nvPr/>
        </p:nvSpPr>
        <p:spPr>
          <a:xfrm>
            <a:off x="3733800" y="5380038"/>
            <a:ext cx="4724400" cy="868362"/>
          </a:xfrm>
          <a:prstGeom prst="rect">
            <a:avLst/>
          </a:prstGeom>
          <a:solidFill>
            <a:schemeClr val="bg1"/>
          </a:solidFill>
        </p:spPr>
        <p:txBody>
          <a:bodyPr vert="horz" lIns="91440" tIns="45720" rIns="91440" bIns="45720" rtlCol="0" anchor="ctr">
            <a:normAutofit fontScale="550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dirty="0" smtClean="0">
                <a:ln>
                  <a:noFill/>
                </a:ln>
                <a:solidFill>
                  <a:schemeClr val="tx1"/>
                </a:solidFill>
                <a:effectLst/>
                <a:uLnTx/>
                <a:uFillTx/>
                <a:latin typeface="+mj-lt"/>
                <a:ea typeface="+mj-ea"/>
                <a:cs typeface="+mj-cs"/>
              </a:rPr>
              <a:t>How much more should you be willing to spend?</a:t>
            </a:r>
          </a:p>
        </p:txBody>
      </p:sp>
      <p:sp>
        <p:nvSpPr>
          <p:cNvPr id="8" name="TextBox 7"/>
          <p:cNvSpPr txBox="1"/>
          <p:nvPr/>
        </p:nvSpPr>
        <p:spPr>
          <a:xfrm>
            <a:off x="2438400" y="496669"/>
            <a:ext cx="6248400" cy="646331"/>
          </a:xfrm>
          <a:prstGeom prst="rect">
            <a:avLst/>
          </a:prstGeom>
          <a:solidFill>
            <a:schemeClr val="bg1"/>
          </a:solidFill>
        </p:spPr>
        <p:txBody>
          <a:bodyPr wrap="square" rtlCol="0">
            <a:spAutoFit/>
          </a:bodyPr>
          <a:lstStyle/>
          <a:p>
            <a:pPr algn="ctr"/>
            <a:r>
              <a:rPr lang="en-US" sz="3600" b="1" dirty="0" smtClean="0"/>
              <a:t>Building an </a:t>
            </a:r>
            <a:r>
              <a:rPr lang="en-US" sz="3600" b="1" dirty="0" err="1" smtClean="0"/>
              <a:t>iPhone</a:t>
            </a:r>
            <a:r>
              <a:rPr lang="en-US" sz="3600" b="1" dirty="0" smtClean="0"/>
              <a:t> app</a:t>
            </a:r>
            <a:endParaRPr lang="en-US" sz="3600" b="1"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astvfuturethink-pt2.png"/>
          <p:cNvPicPr>
            <a:picLocks noChangeAspect="1"/>
          </p:cNvPicPr>
          <p:nvPr/>
        </p:nvPicPr>
        <p:blipFill>
          <a:blip r:embed="rId3" cstate="print"/>
          <a:stretch>
            <a:fillRect/>
          </a:stretch>
        </p:blipFill>
        <p:spPr>
          <a:xfrm>
            <a:off x="600892" y="735419"/>
            <a:ext cx="7942216" cy="5387161"/>
          </a:xfrm>
          <a:prstGeom prst="rect">
            <a:avLst/>
          </a:prstGeom>
        </p:spPr>
      </p:pic>
    </p:spTree>
    <p:extLst>
      <p:ext uri="{BB962C8B-B14F-4D97-AF65-F5344CB8AC3E}">
        <p14:creationId xmlns="" xmlns:p14="http://schemas.microsoft.com/office/powerpoint/2010/main" val="208963284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0" y="457200"/>
            <a:ext cx="9144000" cy="646331"/>
          </a:xfrm>
          <a:prstGeom prst="rect">
            <a:avLst/>
          </a:prstGeom>
          <a:noFill/>
        </p:spPr>
        <p:txBody>
          <a:bodyPr wrap="square" rtlCol="0">
            <a:spAutoFit/>
          </a:bodyPr>
          <a:lstStyle/>
          <a:p>
            <a:pPr algn="ctr"/>
            <a:r>
              <a:rPr lang="en-US" sz="3600" b="1" dirty="0" smtClean="0"/>
              <a:t>If development continues</a:t>
            </a:r>
            <a:endParaRPr lang="en-US" sz="3600" b="1" dirty="0"/>
          </a:p>
        </p:txBody>
      </p:sp>
      <p:sp>
        <p:nvSpPr>
          <p:cNvPr id="17" name="TextBox 16"/>
          <p:cNvSpPr txBox="1"/>
          <p:nvPr/>
        </p:nvSpPr>
        <p:spPr>
          <a:xfrm>
            <a:off x="5780316" y="1066800"/>
            <a:ext cx="762000" cy="762000"/>
          </a:xfrm>
          <a:prstGeom prst="rect">
            <a:avLst/>
          </a:prstGeom>
          <a:noFill/>
        </p:spPr>
        <p:txBody>
          <a:bodyPr wrap="square" rtlCol="0">
            <a:spAutoFit/>
          </a:bodyPr>
          <a:lstStyle/>
          <a:p>
            <a:pPr algn="ctr"/>
            <a:r>
              <a:rPr lang="en-US" sz="4400" b="1" dirty="0" smtClean="0"/>
              <a:t>=</a:t>
            </a:r>
            <a:endParaRPr lang="en-US" sz="4400" b="1" dirty="0"/>
          </a:p>
        </p:txBody>
      </p:sp>
      <p:pic>
        <p:nvPicPr>
          <p:cNvPr id="6" name="Picture 5" descr="minus4k.png"/>
          <p:cNvPicPr>
            <a:picLocks noChangeAspect="1"/>
          </p:cNvPicPr>
          <p:nvPr/>
        </p:nvPicPr>
        <p:blipFill>
          <a:blip r:embed="rId3" cstate="print"/>
          <a:stretch>
            <a:fillRect/>
          </a:stretch>
        </p:blipFill>
        <p:spPr>
          <a:xfrm>
            <a:off x="1341205" y="2378563"/>
            <a:ext cx="678095" cy="1866667"/>
          </a:xfrm>
          <a:prstGeom prst="rect">
            <a:avLst/>
          </a:prstGeom>
        </p:spPr>
      </p:pic>
      <p:pic>
        <p:nvPicPr>
          <p:cNvPr id="11" name="Picture 10" descr="minus2k.png"/>
          <p:cNvPicPr>
            <a:picLocks noChangeAspect="1"/>
          </p:cNvPicPr>
          <p:nvPr/>
        </p:nvPicPr>
        <p:blipFill>
          <a:blip r:embed="rId4" cstate="print"/>
          <a:stretch>
            <a:fillRect/>
          </a:stretch>
        </p:blipFill>
        <p:spPr>
          <a:xfrm>
            <a:off x="7030356" y="2363048"/>
            <a:ext cx="708571" cy="975238"/>
          </a:xfrm>
          <a:prstGeom prst="rect">
            <a:avLst/>
          </a:prstGeom>
        </p:spPr>
      </p:pic>
      <p:sp>
        <p:nvSpPr>
          <p:cNvPr id="13" name="TextBox 12"/>
          <p:cNvSpPr txBox="1"/>
          <p:nvPr/>
        </p:nvSpPr>
        <p:spPr>
          <a:xfrm>
            <a:off x="1104900" y="1219200"/>
            <a:ext cx="1143000" cy="923330"/>
          </a:xfrm>
          <a:prstGeom prst="rect">
            <a:avLst/>
          </a:prstGeom>
          <a:noFill/>
        </p:spPr>
        <p:txBody>
          <a:bodyPr wrap="square" rtlCol="0">
            <a:spAutoFit/>
          </a:bodyPr>
          <a:lstStyle/>
          <a:p>
            <a:pPr algn="ctr"/>
            <a:r>
              <a:rPr lang="en-US" b="1" dirty="0" smtClean="0">
                <a:solidFill>
                  <a:srgbClr val="FF0000"/>
                </a:solidFill>
              </a:rPr>
              <a:t>-$4000</a:t>
            </a:r>
          </a:p>
          <a:p>
            <a:pPr algn="ctr"/>
            <a:r>
              <a:rPr lang="en-US" dirty="0" smtClean="0"/>
              <a:t>already spent</a:t>
            </a:r>
            <a:endParaRPr lang="en-US" dirty="0"/>
          </a:p>
        </p:txBody>
      </p:sp>
      <p:grpSp>
        <p:nvGrpSpPr>
          <p:cNvPr id="2" name="Group 24"/>
          <p:cNvGrpSpPr/>
          <p:nvPr/>
        </p:nvGrpSpPr>
        <p:grpSpPr>
          <a:xfrm>
            <a:off x="2590800" y="1219200"/>
            <a:ext cx="1524000" cy="5220543"/>
            <a:chOff x="2487384" y="1219200"/>
            <a:chExt cx="1524000" cy="5220543"/>
          </a:xfrm>
        </p:grpSpPr>
        <p:pic>
          <p:nvPicPr>
            <p:cNvPr id="9" name="Picture 8" descr="minus5k.png"/>
            <p:cNvPicPr>
              <a:picLocks noChangeAspect="1"/>
            </p:cNvPicPr>
            <p:nvPr/>
          </p:nvPicPr>
          <p:blipFill>
            <a:blip r:embed="rId5" cstate="print"/>
            <a:stretch>
              <a:fillRect/>
            </a:stretch>
          </p:blipFill>
          <p:spPr>
            <a:xfrm>
              <a:off x="2857500" y="4207362"/>
              <a:ext cx="670476" cy="2232381"/>
            </a:xfrm>
            <a:prstGeom prst="rect">
              <a:avLst/>
            </a:prstGeom>
          </p:spPr>
        </p:pic>
        <p:sp>
          <p:nvSpPr>
            <p:cNvPr id="14" name="TextBox 13"/>
            <p:cNvSpPr txBox="1"/>
            <p:nvPr/>
          </p:nvSpPr>
          <p:spPr>
            <a:xfrm>
              <a:off x="2487384" y="1219200"/>
              <a:ext cx="1524000" cy="914400"/>
            </a:xfrm>
            <a:prstGeom prst="rect">
              <a:avLst/>
            </a:prstGeom>
            <a:noFill/>
          </p:spPr>
          <p:txBody>
            <a:bodyPr wrap="square" rtlCol="0">
              <a:spAutoFit/>
            </a:bodyPr>
            <a:lstStyle/>
            <a:p>
              <a:pPr algn="ctr"/>
              <a:r>
                <a:rPr lang="en-US" b="1" dirty="0" smtClean="0">
                  <a:solidFill>
                    <a:srgbClr val="FF0000"/>
                  </a:solidFill>
                </a:rPr>
                <a:t>-$5000</a:t>
              </a:r>
            </a:p>
            <a:p>
              <a:pPr algn="ctr"/>
              <a:r>
                <a:rPr lang="en-US" dirty="0" smtClean="0"/>
                <a:t>remaining cost</a:t>
              </a:r>
              <a:endParaRPr lang="en-US" dirty="0"/>
            </a:p>
          </p:txBody>
        </p:sp>
      </p:grpSp>
      <p:grpSp>
        <p:nvGrpSpPr>
          <p:cNvPr id="3" name="Group 25"/>
          <p:cNvGrpSpPr/>
          <p:nvPr/>
        </p:nvGrpSpPr>
        <p:grpSpPr>
          <a:xfrm>
            <a:off x="4337958" y="1219200"/>
            <a:ext cx="1371600" cy="5272314"/>
            <a:chOff x="4337958" y="1219200"/>
            <a:chExt cx="1371600" cy="5272314"/>
          </a:xfrm>
        </p:grpSpPr>
        <p:pic>
          <p:nvPicPr>
            <p:cNvPr id="10" name="Picture 9" descr="plus7k.png"/>
            <p:cNvPicPr>
              <a:picLocks noChangeAspect="1"/>
            </p:cNvPicPr>
            <p:nvPr/>
          </p:nvPicPr>
          <p:blipFill>
            <a:blip r:embed="rId6" cstate="print"/>
            <a:stretch>
              <a:fillRect/>
            </a:stretch>
          </p:blipFill>
          <p:spPr>
            <a:xfrm>
              <a:off x="4747348" y="3321990"/>
              <a:ext cx="700952" cy="3169524"/>
            </a:xfrm>
            <a:prstGeom prst="rect">
              <a:avLst/>
            </a:prstGeom>
          </p:spPr>
        </p:pic>
        <p:sp>
          <p:nvSpPr>
            <p:cNvPr id="15" name="TextBox 14"/>
            <p:cNvSpPr txBox="1"/>
            <p:nvPr/>
          </p:nvSpPr>
          <p:spPr>
            <a:xfrm>
              <a:off x="4337958" y="1219200"/>
              <a:ext cx="1371600" cy="646331"/>
            </a:xfrm>
            <a:prstGeom prst="rect">
              <a:avLst/>
            </a:prstGeom>
            <a:noFill/>
          </p:spPr>
          <p:txBody>
            <a:bodyPr wrap="square" rtlCol="0">
              <a:spAutoFit/>
            </a:bodyPr>
            <a:lstStyle/>
            <a:p>
              <a:pPr algn="ctr"/>
              <a:r>
                <a:rPr lang="en-US" b="1" dirty="0" smtClean="0"/>
                <a:t>+$7000</a:t>
              </a:r>
            </a:p>
            <a:p>
              <a:pPr algn="ctr"/>
              <a:r>
                <a:rPr lang="en-US" dirty="0" smtClean="0"/>
                <a:t>revenue</a:t>
              </a:r>
              <a:endParaRPr lang="en-US" dirty="0"/>
            </a:p>
          </p:txBody>
        </p:sp>
      </p:grpSp>
      <p:sp>
        <p:nvSpPr>
          <p:cNvPr id="16" name="TextBox 15"/>
          <p:cNvSpPr txBox="1"/>
          <p:nvPr/>
        </p:nvSpPr>
        <p:spPr>
          <a:xfrm>
            <a:off x="6515100" y="1233714"/>
            <a:ext cx="1524000" cy="646331"/>
          </a:xfrm>
          <a:prstGeom prst="rect">
            <a:avLst/>
          </a:prstGeom>
          <a:noFill/>
        </p:spPr>
        <p:txBody>
          <a:bodyPr wrap="square" rtlCol="0">
            <a:spAutoFit/>
          </a:bodyPr>
          <a:lstStyle/>
          <a:p>
            <a:pPr algn="ctr"/>
            <a:r>
              <a:rPr lang="en-US" b="1" dirty="0" smtClean="0">
                <a:solidFill>
                  <a:srgbClr val="FF0000"/>
                </a:solidFill>
              </a:rPr>
              <a:t>-$2000</a:t>
            </a:r>
          </a:p>
          <a:p>
            <a:pPr algn="ctr"/>
            <a:r>
              <a:rPr lang="en-US" dirty="0" smtClean="0"/>
              <a:t>outcome</a:t>
            </a:r>
            <a:endParaRPr lang="en-US" dirty="0"/>
          </a:p>
        </p:txBody>
      </p:sp>
      <p:cxnSp>
        <p:nvCxnSpPr>
          <p:cNvPr id="19" name="Straight Connector 18"/>
          <p:cNvCxnSpPr/>
          <p:nvPr/>
        </p:nvCxnSpPr>
        <p:spPr>
          <a:xfrm>
            <a:off x="381000" y="2376714"/>
            <a:ext cx="8382000" cy="0"/>
          </a:xfrm>
          <a:prstGeom prst="line">
            <a:avLst/>
          </a:prstGeom>
          <a:ln w="3175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descr="minus4k.png"/>
          <p:cNvPicPr>
            <a:picLocks noChangeAspect="1"/>
          </p:cNvPicPr>
          <p:nvPr/>
        </p:nvPicPr>
        <p:blipFill>
          <a:blip r:embed="rId3" cstate="print"/>
          <a:stretch>
            <a:fillRect/>
          </a:stretch>
        </p:blipFill>
        <p:spPr>
          <a:xfrm>
            <a:off x="7024914" y="2362200"/>
            <a:ext cx="678095" cy="1866667"/>
          </a:xfrm>
          <a:prstGeom prst="rect">
            <a:avLst/>
          </a:prstGeom>
        </p:spPr>
      </p:pic>
      <p:sp>
        <p:nvSpPr>
          <p:cNvPr id="12" name="TextBox 11"/>
          <p:cNvSpPr txBox="1"/>
          <p:nvPr/>
        </p:nvSpPr>
        <p:spPr>
          <a:xfrm>
            <a:off x="0" y="457200"/>
            <a:ext cx="9144000" cy="646331"/>
          </a:xfrm>
          <a:prstGeom prst="rect">
            <a:avLst/>
          </a:prstGeom>
          <a:noFill/>
        </p:spPr>
        <p:txBody>
          <a:bodyPr wrap="square" rtlCol="0">
            <a:spAutoFit/>
          </a:bodyPr>
          <a:lstStyle/>
          <a:p>
            <a:pPr algn="ctr"/>
            <a:r>
              <a:rPr lang="en-US" sz="3600" b="1" dirty="0" smtClean="0"/>
              <a:t>If project abandoned</a:t>
            </a:r>
            <a:endParaRPr lang="en-US" sz="3600" b="1" dirty="0"/>
          </a:p>
        </p:txBody>
      </p:sp>
      <p:sp>
        <p:nvSpPr>
          <p:cNvPr id="17" name="TextBox 16"/>
          <p:cNvSpPr txBox="1"/>
          <p:nvPr/>
        </p:nvSpPr>
        <p:spPr>
          <a:xfrm>
            <a:off x="5780316" y="1066800"/>
            <a:ext cx="762000" cy="762000"/>
          </a:xfrm>
          <a:prstGeom prst="rect">
            <a:avLst/>
          </a:prstGeom>
          <a:noFill/>
        </p:spPr>
        <p:txBody>
          <a:bodyPr wrap="square" rtlCol="0">
            <a:spAutoFit/>
          </a:bodyPr>
          <a:lstStyle/>
          <a:p>
            <a:pPr algn="ctr"/>
            <a:r>
              <a:rPr lang="en-US" sz="4400" b="1" dirty="0" smtClean="0"/>
              <a:t>=</a:t>
            </a:r>
            <a:endParaRPr lang="en-US" sz="4400" b="1" dirty="0"/>
          </a:p>
        </p:txBody>
      </p:sp>
      <p:pic>
        <p:nvPicPr>
          <p:cNvPr id="6" name="Picture 5" descr="minus4k.png"/>
          <p:cNvPicPr>
            <a:picLocks noChangeAspect="1"/>
          </p:cNvPicPr>
          <p:nvPr/>
        </p:nvPicPr>
        <p:blipFill>
          <a:blip r:embed="rId3" cstate="print"/>
          <a:stretch>
            <a:fillRect/>
          </a:stretch>
        </p:blipFill>
        <p:spPr>
          <a:xfrm>
            <a:off x="1341205" y="2378563"/>
            <a:ext cx="678095" cy="1866667"/>
          </a:xfrm>
          <a:prstGeom prst="rect">
            <a:avLst/>
          </a:prstGeom>
        </p:spPr>
      </p:pic>
      <p:sp>
        <p:nvSpPr>
          <p:cNvPr id="13" name="TextBox 12"/>
          <p:cNvSpPr txBox="1"/>
          <p:nvPr/>
        </p:nvSpPr>
        <p:spPr>
          <a:xfrm>
            <a:off x="1104900" y="1219200"/>
            <a:ext cx="1143000" cy="923330"/>
          </a:xfrm>
          <a:prstGeom prst="rect">
            <a:avLst/>
          </a:prstGeom>
          <a:noFill/>
        </p:spPr>
        <p:txBody>
          <a:bodyPr wrap="square" rtlCol="0">
            <a:spAutoFit/>
          </a:bodyPr>
          <a:lstStyle/>
          <a:p>
            <a:pPr algn="ctr"/>
            <a:r>
              <a:rPr lang="en-US" b="1" dirty="0" smtClean="0">
                <a:solidFill>
                  <a:srgbClr val="FF0000"/>
                </a:solidFill>
              </a:rPr>
              <a:t>-$4000</a:t>
            </a:r>
          </a:p>
          <a:p>
            <a:pPr algn="ctr"/>
            <a:r>
              <a:rPr lang="en-US" dirty="0" smtClean="0"/>
              <a:t>already spent</a:t>
            </a:r>
            <a:endParaRPr lang="en-US" dirty="0"/>
          </a:p>
        </p:txBody>
      </p:sp>
      <p:sp>
        <p:nvSpPr>
          <p:cNvPr id="16" name="TextBox 15"/>
          <p:cNvSpPr txBox="1"/>
          <p:nvPr/>
        </p:nvSpPr>
        <p:spPr>
          <a:xfrm>
            <a:off x="6515100" y="1233714"/>
            <a:ext cx="1524000" cy="646331"/>
          </a:xfrm>
          <a:prstGeom prst="rect">
            <a:avLst/>
          </a:prstGeom>
          <a:noFill/>
        </p:spPr>
        <p:txBody>
          <a:bodyPr wrap="square" rtlCol="0">
            <a:spAutoFit/>
          </a:bodyPr>
          <a:lstStyle/>
          <a:p>
            <a:pPr algn="ctr"/>
            <a:r>
              <a:rPr lang="en-US" b="1" dirty="0" smtClean="0">
                <a:solidFill>
                  <a:srgbClr val="FF0000"/>
                </a:solidFill>
              </a:rPr>
              <a:t>-$4000</a:t>
            </a:r>
          </a:p>
          <a:p>
            <a:pPr algn="ctr"/>
            <a:r>
              <a:rPr lang="en-US" dirty="0" smtClean="0"/>
              <a:t>outcome</a:t>
            </a:r>
            <a:endParaRPr lang="en-US" dirty="0"/>
          </a:p>
        </p:txBody>
      </p:sp>
      <p:cxnSp>
        <p:nvCxnSpPr>
          <p:cNvPr id="19" name="Straight Connector 18"/>
          <p:cNvCxnSpPr/>
          <p:nvPr/>
        </p:nvCxnSpPr>
        <p:spPr>
          <a:xfrm>
            <a:off x="381000" y="2376714"/>
            <a:ext cx="8382000" cy="0"/>
          </a:xfrm>
          <a:prstGeom prst="line">
            <a:avLst/>
          </a:prstGeom>
          <a:ln w="3175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phone_hand-blankscreen.png"/>
          <p:cNvPicPr>
            <a:picLocks noChangeAspect="1"/>
          </p:cNvPicPr>
          <p:nvPr/>
        </p:nvPicPr>
        <p:blipFill>
          <a:blip r:embed="rId3" cstate="print"/>
          <a:stretch>
            <a:fillRect/>
          </a:stretch>
        </p:blipFill>
        <p:spPr>
          <a:xfrm>
            <a:off x="-381000" y="533400"/>
            <a:ext cx="7772399" cy="7325487"/>
          </a:xfrm>
          <a:prstGeom prst="rect">
            <a:avLst/>
          </a:prstGeom>
        </p:spPr>
      </p:pic>
      <p:sp>
        <p:nvSpPr>
          <p:cNvPr id="4" name="TextBox 3"/>
          <p:cNvSpPr txBox="1"/>
          <p:nvPr/>
        </p:nvSpPr>
        <p:spPr>
          <a:xfrm>
            <a:off x="3657600" y="2514600"/>
            <a:ext cx="2438400" cy="1077218"/>
          </a:xfrm>
          <a:prstGeom prst="rect">
            <a:avLst/>
          </a:prstGeom>
          <a:noFill/>
        </p:spPr>
        <p:txBody>
          <a:bodyPr wrap="square" rtlCol="0">
            <a:spAutoFit/>
          </a:bodyPr>
          <a:lstStyle/>
          <a:p>
            <a:pPr algn="ctr"/>
            <a:r>
              <a:rPr lang="en-US" sz="3200" b="1" dirty="0" smtClean="0">
                <a:solidFill>
                  <a:schemeClr val="bg1"/>
                </a:solidFill>
              </a:rPr>
              <a:t>Answer:</a:t>
            </a:r>
          </a:p>
          <a:p>
            <a:pPr algn="ctr"/>
            <a:r>
              <a:rPr lang="en-US" sz="3200" b="1" dirty="0" smtClean="0">
                <a:solidFill>
                  <a:schemeClr val="bg1"/>
                </a:solidFill>
              </a:rPr>
              <a:t>$6999.</a:t>
            </a:r>
            <a:r>
              <a:rPr lang="en-US" sz="3200" b="1" baseline="30000" dirty="0" smtClean="0">
                <a:solidFill>
                  <a:schemeClr val="bg1"/>
                </a:solidFill>
              </a:rPr>
              <a:t>99</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47800" y="1287959"/>
            <a:ext cx="6248400" cy="769441"/>
          </a:xfrm>
          <a:prstGeom prst="rect">
            <a:avLst/>
          </a:prstGeom>
          <a:noFill/>
        </p:spPr>
        <p:txBody>
          <a:bodyPr wrap="square" rtlCol="0">
            <a:spAutoFit/>
          </a:bodyPr>
          <a:lstStyle/>
          <a:p>
            <a:pPr algn="ctr"/>
            <a:r>
              <a:rPr lang="en-US" sz="4400" b="1" dirty="0" smtClean="0"/>
              <a:t>Repeat four times:</a:t>
            </a:r>
            <a:endParaRPr lang="en-US" sz="4400" b="1" dirty="0"/>
          </a:p>
        </p:txBody>
      </p:sp>
      <p:sp>
        <p:nvSpPr>
          <p:cNvPr id="3" name="Rounded Rectangular Callout 2"/>
          <p:cNvSpPr/>
          <p:nvPr/>
        </p:nvSpPr>
        <p:spPr>
          <a:xfrm>
            <a:off x="1905000" y="2286000"/>
            <a:ext cx="5562600" cy="2819400"/>
          </a:xfrm>
          <a:prstGeom prst="wedgeRoundRectCallout">
            <a:avLst>
              <a:gd name="adj1" fmla="val 39352"/>
              <a:gd name="adj2" fmla="val 80518"/>
              <a:gd name="adj3" fmla="val 16667"/>
            </a:avLst>
          </a:prstGeom>
          <a:solidFill>
            <a:srgbClr val="DDEDF7"/>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i="1" dirty="0" smtClean="0">
                <a:solidFill>
                  <a:schemeClr val="tx1"/>
                </a:solidFill>
              </a:rPr>
              <a:t>“Transform sunk costs to purchased options”</a:t>
            </a:r>
            <a:endParaRPr lang="en-US" sz="4000" i="1" dirty="0">
              <a:solidFill>
                <a:schemeClr val="tx1"/>
              </a:solidFill>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p:cNvSpPr/>
          <p:nvPr/>
        </p:nvSpPr>
        <p:spPr>
          <a:xfrm>
            <a:off x="3272028" y="2133600"/>
            <a:ext cx="2633472" cy="3962400"/>
          </a:xfrm>
          <a:prstGeom prst="rect">
            <a:avLst/>
          </a:prstGeom>
          <a:solidFill>
            <a:srgbClr val="DDEDF7"/>
          </a:solidFill>
          <a:ln w="2032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 name="Picture 70" descr="shadowrunX.png"/>
          <p:cNvPicPr>
            <a:picLocks noChangeAspect="1"/>
          </p:cNvPicPr>
          <p:nvPr/>
        </p:nvPicPr>
        <p:blipFill>
          <a:blip r:embed="rId3" cstate="print"/>
          <a:stretch>
            <a:fillRect/>
          </a:stretch>
        </p:blipFill>
        <p:spPr>
          <a:xfrm>
            <a:off x="4585648" y="4724400"/>
            <a:ext cx="876782" cy="1236890"/>
          </a:xfrm>
          <a:prstGeom prst="rect">
            <a:avLst/>
          </a:prstGeom>
        </p:spPr>
      </p:pic>
      <p:pic>
        <p:nvPicPr>
          <p:cNvPr id="28" name="Picture 27" descr="brokenchain-desaturated.png"/>
          <p:cNvPicPr>
            <a:picLocks noChangeAspect="1"/>
          </p:cNvPicPr>
          <p:nvPr/>
        </p:nvPicPr>
        <p:blipFill>
          <a:blip r:embed="rId4" cstate="print"/>
          <a:stretch>
            <a:fillRect/>
          </a:stretch>
        </p:blipFill>
        <p:spPr>
          <a:xfrm>
            <a:off x="3286817" y="2232694"/>
            <a:ext cx="2605983" cy="1577305"/>
          </a:xfrm>
          <a:prstGeom prst="rect">
            <a:avLst/>
          </a:prstGeom>
        </p:spPr>
      </p:pic>
      <p:sp>
        <p:nvSpPr>
          <p:cNvPr id="2" name="Rectangle 1"/>
          <p:cNvSpPr/>
          <p:nvPr/>
        </p:nvSpPr>
        <p:spPr>
          <a:xfrm>
            <a:off x="533400" y="2133600"/>
            <a:ext cx="2633472" cy="3962400"/>
          </a:xfrm>
          <a:prstGeom prst="rect">
            <a:avLst/>
          </a:prstGeom>
          <a:noFill/>
          <a:ln w="2032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381000" y="628471"/>
            <a:ext cx="8382000" cy="1200329"/>
          </a:xfrm>
          <a:prstGeom prst="rect">
            <a:avLst/>
          </a:prstGeom>
          <a:noFill/>
        </p:spPr>
        <p:txBody>
          <a:bodyPr wrap="square" rtlCol="0">
            <a:spAutoFit/>
          </a:bodyPr>
          <a:lstStyle/>
          <a:p>
            <a:pPr algn="ctr"/>
            <a:r>
              <a:rPr lang="en-US" sz="3600" b="1" dirty="0" smtClean="0"/>
              <a:t>Skill 2: Transform Sunk Costs to Purchased Options</a:t>
            </a:r>
            <a:endParaRPr lang="en-US" sz="3600" b="1" dirty="0"/>
          </a:p>
        </p:txBody>
      </p:sp>
      <p:pic>
        <p:nvPicPr>
          <p:cNvPr id="16" name="Picture 15" descr="fingerreminder.png"/>
          <p:cNvPicPr>
            <a:picLocks noChangeAspect="1"/>
          </p:cNvPicPr>
          <p:nvPr/>
        </p:nvPicPr>
        <p:blipFill>
          <a:blip r:embed="rId5" cstate="print"/>
          <a:stretch>
            <a:fillRect/>
          </a:stretch>
        </p:blipFill>
        <p:spPr>
          <a:xfrm>
            <a:off x="6553200" y="3886200"/>
            <a:ext cx="1676400" cy="2095499"/>
          </a:xfrm>
          <a:prstGeom prst="rect">
            <a:avLst/>
          </a:prstGeom>
        </p:spPr>
      </p:pic>
      <p:sp>
        <p:nvSpPr>
          <p:cNvPr id="44" name="Rectangle 43"/>
          <p:cNvSpPr/>
          <p:nvPr/>
        </p:nvSpPr>
        <p:spPr>
          <a:xfrm>
            <a:off x="6015228" y="2133600"/>
            <a:ext cx="2633472" cy="3962400"/>
          </a:xfrm>
          <a:prstGeom prst="rect">
            <a:avLst/>
          </a:prstGeom>
          <a:noFill/>
          <a:ln w="2032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p:cNvGrpSpPr/>
          <p:nvPr/>
        </p:nvGrpSpPr>
        <p:grpSpPr>
          <a:xfrm>
            <a:off x="3842084" y="3733800"/>
            <a:ext cx="685800" cy="855920"/>
            <a:chOff x="3842084" y="3733800"/>
            <a:chExt cx="685800" cy="855920"/>
          </a:xfrm>
        </p:grpSpPr>
        <p:pic>
          <p:nvPicPr>
            <p:cNvPr id="22" name="Picture 21" descr="icon-bar.png"/>
            <p:cNvPicPr>
              <a:picLocks noChangeAspect="1"/>
            </p:cNvPicPr>
            <p:nvPr/>
          </p:nvPicPr>
          <p:blipFill>
            <a:blip r:embed="rId6" cstate="print"/>
            <a:stretch>
              <a:fillRect/>
            </a:stretch>
          </p:blipFill>
          <p:spPr>
            <a:xfrm>
              <a:off x="3842084" y="3733800"/>
              <a:ext cx="685800" cy="855920"/>
            </a:xfrm>
            <a:prstGeom prst="rect">
              <a:avLst/>
            </a:prstGeom>
          </p:spPr>
        </p:pic>
        <p:sp>
          <p:nvSpPr>
            <p:cNvPr id="63" name="TextBox 62"/>
            <p:cNvSpPr txBox="1"/>
            <p:nvPr/>
          </p:nvSpPr>
          <p:spPr>
            <a:xfrm>
              <a:off x="4019080" y="3836513"/>
              <a:ext cx="358890" cy="369332"/>
            </a:xfrm>
            <a:prstGeom prst="rect">
              <a:avLst/>
            </a:prstGeom>
            <a:noFill/>
          </p:spPr>
          <p:txBody>
            <a:bodyPr wrap="square" rtlCol="0">
              <a:spAutoFit/>
            </a:bodyPr>
            <a:lstStyle/>
            <a:p>
              <a:r>
                <a:rPr lang="en-US" b="1" dirty="0" smtClean="0"/>
                <a:t>2</a:t>
              </a:r>
              <a:endParaRPr lang="en-US" b="1" dirty="0"/>
            </a:p>
          </p:txBody>
        </p:sp>
      </p:grpSp>
      <p:pic>
        <p:nvPicPr>
          <p:cNvPr id="65" name="Picture 64" descr="shadowrunX.png"/>
          <p:cNvPicPr>
            <a:picLocks noChangeAspect="1"/>
          </p:cNvPicPr>
          <p:nvPr/>
        </p:nvPicPr>
        <p:blipFill>
          <a:blip r:embed="rId3" cstate="print"/>
          <a:stretch>
            <a:fillRect/>
          </a:stretch>
        </p:blipFill>
        <p:spPr>
          <a:xfrm>
            <a:off x="3671248" y="4724400"/>
            <a:ext cx="876782" cy="1236890"/>
          </a:xfrm>
          <a:prstGeom prst="rect">
            <a:avLst/>
          </a:prstGeom>
        </p:spPr>
      </p:pic>
      <p:sp>
        <p:nvSpPr>
          <p:cNvPr id="66" name="TextBox 65"/>
          <p:cNvSpPr txBox="1"/>
          <p:nvPr/>
        </p:nvSpPr>
        <p:spPr>
          <a:xfrm>
            <a:off x="4005432" y="5055713"/>
            <a:ext cx="358890" cy="369332"/>
          </a:xfrm>
          <a:prstGeom prst="rect">
            <a:avLst/>
          </a:prstGeom>
          <a:noFill/>
        </p:spPr>
        <p:txBody>
          <a:bodyPr wrap="square" rtlCol="0">
            <a:spAutoFit/>
          </a:bodyPr>
          <a:lstStyle/>
          <a:p>
            <a:r>
              <a:rPr lang="en-US" b="1" dirty="0" smtClean="0">
                <a:solidFill>
                  <a:schemeClr val="bg1"/>
                </a:solidFill>
              </a:rPr>
              <a:t>4</a:t>
            </a:r>
            <a:endParaRPr lang="en-US" b="1" dirty="0">
              <a:solidFill>
                <a:schemeClr val="bg1"/>
              </a:solidFill>
            </a:endParaRPr>
          </a:p>
        </p:txBody>
      </p:sp>
      <p:pic>
        <p:nvPicPr>
          <p:cNvPr id="68" name="Picture 67" descr="shadowrunX.png"/>
          <p:cNvPicPr>
            <a:picLocks noChangeAspect="1"/>
          </p:cNvPicPr>
          <p:nvPr/>
        </p:nvPicPr>
        <p:blipFill>
          <a:blip r:embed="rId3" cstate="print"/>
          <a:stretch>
            <a:fillRect/>
          </a:stretch>
        </p:blipFill>
        <p:spPr>
          <a:xfrm>
            <a:off x="4585648" y="3505200"/>
            <a:ext cx="876782" cy="1236890"/>
          </a:xfrm>
          <a:prstGeom prst="rect">
            <a:avLst/>
          </a:prstGeom>
        </p:spPr>
      </p:pic>
      <p:sp>
        <p:nvSpPr>
          <p:cNvPr id="69" name="TextBox 68"/>
          <p:cNvSpPr txBox="1"/>
          <p:nvPr/>
        </p:nvSpPr>
        <p:spPr>
          <a:xfrm>
            <a:off x="4933480" y="3850161"/>
            <a:ext cx="358890" cy="369332"/>
          </a:xfrm>
          <a:prstGeom prst="rect">
            <a:avLst/>
          </a:prstGeom>
          <a:noFill/>
        </p:spPr>
        <p:txBody>
          <a:bodyPr wrap="square" rtlCol="0">
            <a:spAutoFit/>
          </a:bodyPr>
          <a:lstStyle/>
          <a:p>
            <a:r>
              <a:rPr lang="en-US" b="1" dirty="0" smtClean="0">
                <a:solidFill>
                  <a:schemeClr val="bg1"/>
                </a:solidFill>
              </a:rPr>
              <a:t>3</a:t>
            </a:r>
            <a:endParaRPr lang="en-US" b="1" dirty="0">
              <a:solidFill>
                <a:schemeClr val="bg1"/>
              </a:solidFill>
            </a:endParaRPr>
          </a:p>
        </p:txBody>
      </p:sp>
      <p:sp>
        <p:nvSpPr>
          <p:cNvPr id="72" name="TextBox 71"/>
          <p:cNvSpPr txBox="1"/>
          <p:nvPr/>
        </p:nvSpPr>
        <p:spPr>
          <a:xfrm>
            <a:off x="4933480" y="5069361"/>
            <a:ext cx="358890" cy="369332"/>
          </a:xfrm>
          <a:prstGeom prst="rect">
            <a:avLst/>
          </a:prstGeom>
          <a:noFill/>
        </p:spPr>
        <p:txBody>
          <a:bodyPr wrap="square" rtlCol="0">
            <a:spAutoFit/>
          </a:bodyPr>
          <a:lstStyle/>
          <a:p>
            <a:r>
              <a:rPr lang="en-US" b="1" dirty="0" smtClean="0">
                <a:solidFill>
                  <a:schemeClr val="bg1"/>
                </a:solidFill>
              </a:rPr>
              <a:t>5</a:t>
            </a:r>
            <a:endParaRPr lang="en-US" b="1" dirty="0">
              <a:solidFill>
                <a:schemeClr val="bg1"/>
              </a:solidFill>
            </a:endParaRPr>
          </a:p>
        </p:txBody>
      </p:sp>
      <p:pic>
        <p:nvPicPr>
          <p:cNvPr id="75" name="Picture 74" descr="shadowrunX.png"/>
          <p:cNvPicPr>
            <a:picLocks noChangeAspect="1"/>
          </p:cNvPicPr>
          <p:nvPr/>
        </p:nvPicPr>
        <p:blipFill>
          <a:blip r:embed="rId3" cstate="print"/>
          <a:stretch>
            <a:fillRect/>
          </a:stretch>
        </p:blipFill>
        <p:spPr>
          <a:xfrm>
            <a:off x="6858000" y="2514600"/>
            <a:ext cx="876782" cy="1236890"/>
          </a:xfrm>
          <a:prstGeom prst="rect">
            <a:avLst/>
          </a:prstGeom>
        </p:spPr>
      </p:pic>
      <p:pic>
        <p:nvPicPr>
          <p:cNvPr id="32" name="Picture 31" descr="eye_drawing-colorized.png"/>
          <p:cNvPicPr>
            <a:picLocks noChangeAspect="1"/>
          </p:cNvPicPr>
          <p:nvPr/>
        </p:nvPicPr>
        <p:blipFill>
          <a:blip r:embed="rId7" cstate="print"/>
          <a:stretch>
            <a:fillRect/>
          </a:stretch>
        </p:blipFill>
        <p:spPr>
          <a:xfrm>
            <a:off x="685799" y="2590801"/>
            <a:ext cx="2408743" cy="1752597"/>
          </a:xfrm>
          <a:prstGeom prst="rect">
            <a:avLst/>
          </a:prstGeom>
        </p:spPr>
      </p:pic>
      <p:grpSp>
        <p:nvGrpSpPr>
          <p:cNvPr id="23" name="Group 22"/>
          <p:cNvGrpSpPr/>
          <p:nvPr/>
        </p:nvGrpSpPr>
        <p:grpSpPr>
          <a:xfrm>
            <a:off x="2025762" y="4527884"/>
            <a:ext cx="837753" cy="825186"/>
            <a:chOff x="2025762" y="4527884"/>
            <a:chExt cx="837753" cy="825186"/>
          </a:xfrm>
        </p:grpSpPr>
        <p:pic>
          <p:nvPicPr>
            <p:cNvPr id="20" name="Picture 19" descr="lucent.png"/>
            <p:cNvPicPr>
              <a:picLocks noChangeAspect="1"/>
            </p:cNvPicPr>
            <p:nvPr/>
          </p:nvPicPr>
          <p:blipFill>
            <a:blip r:embed="rId8" cstate="print"/>
            <a:stretch>
              <a:fillRect/>
            </a:stretch>
          </p:blipFill>
          <p:spPr>
            <a:xfrm>
              <a:off x="2025762" y="4527884"/>
              <a:ext cx="837753" cy="825186"/>
            </a:xfrm>
            <a:prstGeom prst="rect">
              <a:avLst/>
            </a:prstGeom>
          </p:spPr>
        </p:pic>
        <p:sp>
          <p:nvSpPr>
            <p:cNvPr id="21" name="TextBox 20"/>
            <p:cNvSpPr txBox="1"/>
            <p:nvPr/>
          </p:nvSpPr>
          <p:spPr>
            <a:xfrm>
              <a:off x="2290450" y="4750913"/>
              <a:ext cx="358890" cy="369332"/>
            </a:xfrm>
            <a:prstGeom prst="rect">
              <a:avLst/>
            </a:prstGeom>
            <a:noFill/>
          </p:spPr>
          <p:txBody>
            <a:bodyPr wrap="square" rtlCol="0">
              <a:spAutoFit/>
            </a:bodyPr>
            <a:lstStyle/>
            <a:p>
              <a:r>
                <a:rPr lang="en-US" b="1" dirty="0" smtClean="0"/>
                <a:t>1</a:t>
              </a:r>
              <a:endParaRPr lang="en-US" b="1" dirty="0"/>
            </a:p>
          </p:txBody>
        </p:sp>
      </p:gr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715869"/>
            <a:ext cx="9144000" cy="646331"/>
          </a:xfrm>
          <a:prstGeom prst="rect">
            <a:avLst/>
          </a:prstGeom>
          <a:noFill/>
        </p:spPr>
        <p:txBody>
          <a:bodyPr wrap="square" rtlCol="0">
            <a:spAutoFit/>
          </a:bodyPr>
          <a:lstStyle/>
          <a:p>
            <a:pPr algn="ctr"/>
            <a:r>
              <a:rPr lang="en-US" sz="3600" b="1" dirty="0" smtClean="0"/>
              <a:t>You will now buy a cookie.</a:t>
            </a:r>
            <a:endParaRPr lang="en-US" sz="3600" b="1" dirty="0"/>
          </a:p>
        </p:txBody>
      </p:sp>
      <p:pic>
        <p:nvPicPr>
          <p:cNvPr id="3" name="Picture 2" descr="cookie.jpg"/>
          <p:cNvPicPr>
            <a:picLocks noChangeAspect="1"/>
          </p:cNvPicPr>
          <p:nvPr/>
        </p:nvPicPr>
        <p:blipFill>
          <a:blip r:embed="rId3" cstate="print"/>
          <a:stretch>
            <a:fillRect/>
          </a:stretch>
        </p:blipFill>
        <p:spPr>
          <a:xfrm>
            <a:off x="5715000" y="2737676"/>
            <a:ext cx="2362200" cy="1529524"/>
          </a:xfrm>
          <a:prstGeom prst="rect">
            <a:avLst/>
          </a:prstGeom>
        </p:spPr>
      </p:pic>
      <p:cxnSp>
        <p:nvCxnSpPr>
          <p:cNvPr id="6" name="Straight Arrow Connector 5"/>
          <p:cNvCxnSpPr/>
          <p:nvPr/>
        </p:nvCxnSpPr>
        <p:spPr>
          <a:xfrm>
            <a:off x="3733800" y="3429000"/>
            <a:ext cx="1676400" cy="0"/>
          </a:xfrm>
          <a:prstGeom prst="straightConnector1">
            <a:avLst/>
          </a:prstGeom>
          <a:ln w="107950">
            <a:solidFill>
              <a:srgbClr val="FF0000"/>
            </a:solidFill>
            <a:tailEnd type="triangle" w="lg" len="med"/>
          </a:ln>
        </p:spPr>
        <p:style>
          <a:lnRef idx="1">
            <a:schemeClr val="accent1"/>
          </a:lnRef>
          <a:fillRef idx="0">
            <a:schemeClr val="accent1"/>
          </a:fillRef>
          <a:effectRef idx="0">
            <a:schemeClr val="accent1"/>
          </a:effectRef>
          <a:fontRef idx="minor">
            <a:schemeClr val="tx1"/>
          </a:fontRef>
        </p:style>
      </p:cxnSp>
      <p:pic>
        <p:nvPicPr>
          <p:cNvPr id="9" name="Picture 8" descr="quarter.png"/>
          <p:cNvPicPr>
            <a:picLocks noChangeAspect="1"/>
          </p:cNvPicPr>
          <p:nvPr/>
        </p:nvPicPr>
        <p:blipFill>
          <a:blip r:embed="rId4" cstate="print"/>
          <a:stretch>
            <a:fillRect/>
          </a:stretch>
        </p:blipFill>
        <p:spPr>
          <a:xfrm>
            <a:off x="1981200" y="3022936"/>
            <a:ext cx="997073" cy="939464"/>
          </a:xfrm>
          <a:prstGeom prst="rect">
            <a:avLst/>
          </a:prstGeom>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p:cNvSpPr/>
          <p:nvPr/>
        </p:nvSpPr>
        <p:spPr>
          <a:xfrm>
            <a:off x="3272028" y="2133600"/>
            <a:ext cx="2633472" cy="3962400"/>
          </a:xfrm>
          <a:prstGeom prst="rect">
            <a:avLst/>
          </a:prstGeom>
          <a:solidFill>
            <a:srgbClr val="DDEDF7"/>
          </a:solidFill>
          <a:ln w="2032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 name="Picture 70" descr="shadowrunX.png"/>
          <p:cNvPicPr>
            <a:picLocks noChangeAspect="1"/>
          </p:cNvPicPr>
          <p:nvPr/>
        </p:nvPicPr>
        <p:blipFill>
          <a:blip r:embed="rId3" cstate="print"/>
          <a:stretch>
            <a:fillRect/>
          </a:stretch>
        </p:blipFill>
        <p:spPr>
          <a:xfrm>
            <a:off x="4585648" y="4724400"/>
            <a:ext cx="876782" cy="1236890"/>
          </a:xfrm>
          <a:prstGeom prst="rect">
            <a:avLst/>
          </a:prstGeom>
        </p:spPr>
      </p:pic>
      <p:pic>
        <p:nvPicPr>
          <p:cNvPr id="28" name="Picture 27" descr="brokenchain-desaturated.png"/>
          <p:cNvPicPr>
            <a:picLocks noChangeAspect="1"/>
          </p:cNvPicPr>
          <p:nvPr/>
        </p:nvPicPr>
        <p:blipFill>
          <a:blip r:embed="rId4" cstate="print"/>
          <a:stretch>
            <a:fillRect/>
          </a:stretch>
        </p:blipFill>
        <p:spPr>
          <a:xfrm>
            <a:off x="3286817" y="2232694"/>
            <a:ext cx="2605983" cy="1577305"/>
          </a:xfrm>
          <a:prstGeom prst="rect">
            <a:avLst/>
          </a:prstGeom>
        </p:spPr>
      </p:pic>
      <p:sp>
        <p:nvSpPr>
          <p:cNvPr id="2" name="Rectangle 1"/>
          <p:cNvSpPr/>
          <p:nvPr/>
        </p:nvSpPr>
        <p:spPr>
          <a:xfrm>
            <a:off x="533400" y="2133600"/>
            <a:ext cx="2633472" cy="3962400"/>
          </a:xfrm>
          <a:prstGeom prst="rect">
            <a:avLst/>
          </a:prstGeom>
          <a:noFill/>
          <a:ln w="2032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381000" y="628471"/>
            <a:ext cx="8382000" cy="1200329"/>
          </a:xfrm>
          <a:prstGeom prst="rect">
            <a:avLst/>
          </a:prstGeom>
          <a:noFill/>
        </p:spPr>
        <p:txBody>
          <a:bodyPr wrap="square" rtlCol="0">
            <a:spAutoFit/>
          </a:bodyPr>
          <a:lstStyle/>
          <a:p>
            <a:pPr algn="ctr"/>
            <a:r>
              <a:rPr lang="en-US" sz="3600" b="1" dirty="0" smtClean="0"/>
              <a:t>Skill 3: Distinguish Immediate Pain From Later Consequences</a:t>
            </a:r>
            <a:endParaRPr lang="en-US" sz="3600" b="1" dirty="0"/>
          </a:p>
        </p:txBody>
      </p:sp>
      <p:pic>
        <p:nvPicPr>
          <p:cNvPr id="16" name="Picture 15" descr="fingerreminder.png"/>
          <p:cNvPicPr>
            <a:picLocks noChangeAspect="1"/>
          </p:cNvPicPr>
          <p:nvPr/>
        </p:nvPicPr>
        <p:blipFill>
          <a:blip r:embed="rId5" cstate="print"/>
          <a:stretch>
            <a:fillRect/>
          </a:stretch>
        </p:blipFill>
        <p:spPr>
          <a:xfrm>
            <a:off x="6553200" y="3886200"/>
            <a:ext cx="1676400" cy="2095499"/>
          </a:xfrm>
          <a:prstGeom prst="rect">
            <a:avLst/>
          </a:prstGeom>
        </p:spPr>
      </p:pic>
      <p:sp>
        <p:nvSpPr>
          <p:cNvPr id="44" name="Rectangle 43"/>
          <p:cNvSpPr/>
          <p:nvPr/>
        </p:nvSpPr>
        <p:spPr>
          <a:xfrm>
            <a:off x="6015228" y="2133600"/>
            <a:ext cx="2633472" cy="3962400"/>
          </a:xfrm>
          <a:prstGeom prst="rect">
            <a:avLst/>
          </a:prstGeom>
          <a:noFill/>
          <a:ln w="2032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5" name="Picture 64" descr="shadowrunX.png"/>
          <p:cNvPicPr>
            <a:picLocks noChangeAspect="1"/>
          </p:cNvPicPr>
          <p:nvPr/>
        </p:nvPicPr>
        <p:blipFill>
          <a:blip r:embed="rId3" cstate="print"/>
          <a:stretch>
            <a:fillRect/>
          </a:stretch>
        </p:blipFill>
        <p:spPr>
          <a:xfrm>
            <a:off x="3671248" y="4724400"/>
            <a:ext cx="876782" cy="1236890"/>
          </a:xfrm>
          <a:prstGeom prst="rect">
            <a:avLst/>
          </a:prstGeom>
        </p:spPr>
      </p:pic>
      <p:sp>
        <p:nvSpPr>
          <p:cNvPr id="66" name="TextBox 65"/>
          <p:cNvSpPr txBox="1"/>
          <p:nvPr/>
        </p:nvSpPr>
        <p:spPr>
          <a:xfrm>
            <a:off x="4005432" y="5055713"/>
            <a:ext cx="358890" cy="369332"/>
          </a:xfrm>
          <a:prstGeom prst="rect">
            <a:avLst/>
          </a:prstGeom>
          <a:noFill/>
        </p:spPr>
        <p:txBody>
          <a:bodyPr wrap="square" rtlCol="0">
            <a:spAutoFit/>
          </a:bodyPr>
          <a:lstStyle/>
          <a:p>
            <a:r>
              <a:rPr lang="en-US" b="1" dirty="0" smtClean="0">
                <a:solidFill>
                  <a:schemeClr val="bg1"/>
                </a:solidFill>
              </a:rPr>
              <a:t>4</a:t>
            </a:r>
            <a:endParaRPr lang="en-US" b="1" dirty="0">
              <a:solidFill>
                <a:schemeClr val="bg1"/>
              </a:solidFill>
            </a:endParaRPr>
          </a:p>
        </p:txBody>
      </p:sp>
      <p:pic>
        <p:nvPicPr>
          <p:cNvPr id="68" name="Picture 67" descr="shadowrunX.png"/>
          <p:cNvPicPr>
            <a:picLocks noChangeAspect="1"/>
          </p:cNvPicPr>
          <p:nvPr/>
        </p:nvPicPr>
        <p:blipFill>
          <a:blip r:embed="rId6" cstate="print"/>
          <a:stretch>
            <a:fillRect/>
          </a:stretch>
        </p:blipFill>
        <p:spPr>
          <a:xfrm>
            <a:off x="4585648" y="3505201"/>
            <a:ext cx="876782" cy="1236888"/>
          </a:xfrm>
          <a:prstGeom prst="rect">
            <a:avLst/>
          </a:prstGeom>
        </p:spPr>
      </p:pic>
      <p:sp>
        <p:nvSpPr>
          <p:cNvPr id="69" name="TextBox 68"/>
          <p:cNvSpPr txBox="1"/>
          <p:nvPr/>
        </p:nvSpPr>
        <p:spPr>
          <a:xfrm>
            <a:off x="4933480" y="3850161"/>
            <a:ext cx="358890" cy="369332"/>
          </a:xfrm>
          <a:prstGeom prst="rect">
            <a:avLst/>
          </a:prstGeom>
          <a:noFill/>
        </p:spPr>
        <p:txBody>
          <a:bodyPr wrap="square" rtlCol="0">
            <a:spAutoFit/>
          </a:bodyPr>
          <a:lstStyle/>
          <a:p>
            <a:r>
              <a:rPr lang="en-US" b="1" dirty="0" smtClean="0">
                <a:solidFill>
                  <a:schemeClr val="bg1"/>
                </a:solidFill>
              </a:rPr>
              <a:t>3</a:t>
            </a:r>
            <a:endParaRPr lang="en-US" b="1" dirty="0">
              <a:solidFill>
                <a:schemeClr val="bg1"/>
              </a:solidFill>
            </a:endParaRPr>
          </a:p>
        </p:txBody>
      </p:sp>
      <p:sp>
        <p:nvSpPr>
          <p:cNvPr id="72" name="TextBox 71"/>
          <p:cNvSpPr txBox="1"/>
          <p:nvPr/>
        </p:nvSpPr>
        <p:spPr>
          <a:xfrm>
            <a:off x="4933480" y="5069361"/>
            <a:ext cx="358890" cy="369332"/>
          </a:xfrm>
          <a:prstGeom prst="rect">
            <a:avLst/>
          </a:prstGeom>
          <a:noFill/>
        </p:spPr>
        <p:txBody>
          <a:bodyPr wrap="square" rtlCol="0">
            <a:spAutoFit/>
          </a:bodyPr>
          <a:lstStyle/>
          <a:p>
            <a:r>
              <a:rPr lang="en-US" b="1" dirty="0" smtClean="0">
                <a:solidFill>
                  <a:schemeClr val="bg1"/>
                </a:solidFill>
              </a:rPr>
              <a:t>5</a:t>
            </a:r>
            <a:endParaRPr lang="en-US" b="1" dirty="0">
              <a:solidFill>
                <a:schemeClr val="bg1"/>
              </a:solidFill>
            </a:endParaRPr>
          </a:p>
        </p:txBody>
      </p:sp>
      <p:pic>
        <p:nvPicPr>
          <p:cNvPr id="75" name="Picture 74" descr="shadowrunX.png"/>
          <p:cNvPicPr>
            <a:picLocks noChangeAspect="1"/>
          </p:cNvPicPr>
          <p:nvPr/>
        </p:nvPicPr>
        <p:blipFill>
          <a:blip r:embed="rId3" cstate="print"/>
          <a:stretch>
            <a:fillRect/>
          </a:stretch>
        </p:blipFill>
        <p:spPr>
          <a:xfrm>
            <a:off x="6858000" y="2514600"/>
            <a:ext cx="876782" cy="1236890"/>
          </a:xfrm>
          <a:prstGeom prst="rect">
            <a:avLst/>
          </a:prstGeom>
        </p:spPr>
      </p:pic>
      <p:pic>
        <p:nvPicPr>
          <p:cNvPr id="32" name="Picture 31" descr="eye_drawing-colorized.png"/>
          <p:cNvPicPr>
            <a:picLocks noChangeAspect="1"/>
          </p:cNvPicPr>
          <p:nvPr/>
        </p:nvPicPr>
        <p:blipFill>
          <a:blip r:embed="rId7" cstate="print"/>
          <a:stretch>
            <a:fillRect/>
          </a:stretch>
        </p:blipFill>
        <p:spPr>
          <a:xfrm>
            <a:off x="685799" y="2590801"/>
            <a:ext cx="2408743" cy="1752597"/>
          </a:xfrm>
          <a:prstGeom prst="rect">
            <a:avLst/>
          </a:prstGeom>
        </p:spPr>
      </p:pic>
      <p:grpSp>
        <p:nvGrpSpPr>
          <p:cNvPr id="26" name="Group 25"/>
          <p:cNvGrpSpPr/>
          <p:nvPr/>
        </p:nvGrpSpPr>
        <p:grpSpPr>
          <a:xfrm>
            <a:off x="3842084" y="3733800"/>
            <a:ext cx="685799" cy="855920"/>
            <a:chOff x="3842084" y="3733800"/>
            <a:chExt cx="685799" cy="855920"/>
          </a:xfrm>
        </p:grpSpPr>
        <p:pic>
          <p:nvPicPr>
            <p:cNvPr id="21" name="Picture 20" descr="icon-bar.png"/>
            <p:cNvPicPr>
              <a:picLocks noChangeAspect="1"/>
            </p:cNvPicPr>
            <p:nvPr/>
          </p:nvPicPr>
          <p:blipFill>
            <a:blip r:embed="rId8" cstate="print"/>
            <a:stretch>
              <a:fillRect/>
            </a:stretch>
          </p:blipFill>
          <p:spPr>
            <a:xfrm>
              <a:off x="3842084" y="3733800"/>
              <a:ext cx="685799" cy="855920"/>
            </a:xfrm>
            <a:prstGeom prst="rect">
              <a:avLst/>
            </a:prstGeom>
          </p:spPr>
        </p:pic>
        <p:sp>
          <p:nvSpPr>
            <p:cNvPr id="22" name="TextBox 21"/>
            <p:cNvSpPr txBox="1"/>
            <p:nvPr/>
          </p:nvSpPr>
          <p:spPr>
            <a:xfrm>
              <a:off x="4019080" y="3836513"/>
              <a:ext cx="358890" cy="369332"/>
            </a:xfrm>
            <a:prstGeom prst="rect">
              <a:avLst/>
            </a:prstGeom>
            <a:noFill/>
          </p:spPr>
          <p:txBody>
            <a:bodyPr wrap="square" rtlCol="0">
              <a:spAutoFit/>
            </a:bodyPr>
            <a:lstStyle/>
            <a:p>
              <a:r>
                <a:rPr lang="en-US" b="1" dirty="0" smtClean="0"/>
                <a:t>2</a:t>
              </a:r>
              <a:endParaRPr lang="en-US" b="1" dirty="0"/>
            </a:p>
          </p:txBody>
        </p:sp>
      </p:grpSp>
      <p:grpSp>
        <p:nvGrpSpPr>
          <p:cNvPr id="23" name="Group 22"/>
          <p:cNvGrpSpPr/>
          <p:nvPr/>
        </p:nvGrpSpPr>
        <p:grpSpPr>
          <a:xfrm>
            <a:off x="2025762" y="4527884"/>
            <a:ext cx="837753" cy="825186"/>
            <a:chOff x="2025762" y="4527884"/>
            <a:chExt cx="837753" cy="825186"/>
          </a:xfrm>
        </p:grpSpPr>
        <p:pic>
          <p:nvPicPr>
            <p:cNvPr id="24" name="Picture 23" descr="lucent.png"/>
            <p:cNvPicPr>
              <a:picLocks noChangeAspect="1"/>
            </p:cNvPicPr>
            <p:nvPr/>
          </p:nvPicPr>
          <p:blipFill>
            <a:blip r:embed="rId9" cstate="print"/>
            <a:stretch>
              <a:fillRect/>
            </a:stretch>
          </p:blipFill>
          <p:spPr>
            <a:xfrm>
              <a:off x="2025762" y="4527884"/>
              <a:ext cx="837753" cy="825186"/>
            </a:xfrm>
            <a:prstGeom prst="rect">
              <a:avLst/>
            </a:prstGeom>
          </p:spPr>
        </p:pic>
        <p:sp>
          <p:nvSpPr>
            <p:cNvPr id="25" name="TextBox 24"/>
            <p:cNvSpPr txBox="1"/>
            <p:nvPr/>
          </p:nvSpPr>
          <p:spPr>
            <a:xfrm>
              <a:off x="2290450" y="4750913"/>
              <a:ext cx="358890" cy="369332"/>
            </a:xfrm>
            <a:prstGeom prst="rect">
              <a:avLst/>
            </a:prstGeom>
            <a:noFill/>
          </p:spPr>
          <p:txBody>
            <a:bodyPr wrap="square" rtlCol="0">
              <a:spAutoFit/>
            </a:bodyPr>
            <a:lstStyle/>
            <a:p>
              <a:r>
                <a:rPr lang="en-US" b="1" dirty="0" smtClean="0"/>
                <a:t>1</a:t>
              </a:r>
              <a:endParaRPr lang="en-US" b="1" dirty="0"/>
            </a:p>
          </p:txBody>
        </p:sp>
      </p:gr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nowvslater.png"/>
          <p:cNvPicPr>
            <a:picLocks noChangeAspect="1"/>
          </p:cNvPicPr>
          <p:nvPr/>
        </p:nvPicPr>
        <p:blipFill>
          <a:blip r:embed="rId3" cstate="print"/>
          <a:stretch>
            <a:fillRect/>
          </a:stretch>
        </p:blipFill>
        <p:spPr>
          <a:xfrm>
            <a:off x="445992" y="1943466"/>
            <a:ext cx="8252015" cy="2933334"/>
          </a:xfrm>
          <a:prstGeom prst="rect">
            <a:avLst/>
          </a:prstGeom>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33550" y="1797784"/>
            <a:ext cx="5676900" cy="3262432"/>
          </a:xfrm>
          <a:prstGeom prst="rect">
            <a:avLst/>
          </a:prstGeom>
          <a:noFill/>
        </p:spPr>
        <p:txBody>
          <a:bodyPr wrap="square" rtlCol="0">
            <a:spAutoFit/>
          </a:bodyPr>
          <a:lstStyle/>
          <a:p>
            <a:pPr algn="ctr"/>
            <a:r>
              <a:rPr lang="en-US" sz="3200" b="1" dirty="0" smtClean="0">
                <a:latin typeface="Verdana" pitchFamily="34" charset="0"/>
                <a:ea typeface="Verdana" pitchFamily="34" charset="0"/>
                <a:cs typeface="Verdana" pitchFamily="34" charset="0"/>
              </a:rPr>
              <a:t>Time discounting:</a:t>
            </a:r>
            <a:endParaRPr lang="en-US" sz="800" b="1" dirty="0" smtClean="0">
              <a:latin typeface="Verdana" pitchFamily="34" charset="0"/>
              <a:ea typeface="Verdana" pitchFamily="34" charset="0"/>
              <a:cs typeface="Verdana" pitchFamily="34" charset="0"/>
            </a:endParaRPr>
          </a:p>
          <a:p>
            <a:pPr algn="ctr"/>
            <a:endParaRPr lang="en-US" sz="800" b="1" dirty="0">
              <a:latin typeface="Verdana" pitchFamily="34" charset="0"/>
              <a:ea typeface="Verdana" pitchFamily="34" charset="0"/>
              <a:cs typeface="Verdana" pitchFamily="34" charset="0"/>
            </a:endParaRPr>
          </a:p>
          <a:p>
            <a:pPr algn="ctr"/>
            <a:r>
              <a:rPr lang="en-US" sz="3200" b="1" dirty="0" smtClean="0">
                <a:latin typeface="Verdana" pitchFamily="34" charset="0"/>
                <a:ea typeface="Verdana" pitchFamily="34" charset="0"/>
                <a:cs typeface="Verdana" pitchFamily="34" charset="0"/>
              </a:rPr>
              <a:t>The brain weighs</a:t>
            </a:r>
          </a:p>
          <a:p>
            <a:r>
              <a:rPr lang="en-US" sz="6600" b="1" dirty="0" smtClean="0">
                <a:latin typeface="Verdana" pitchFamily="34" charset="0"/>
                <a:ea typeface="Verdana" pitchFamily="34" charset="0"/>
                <a:cs typeface="Verdana" pitchFamily="34" charset="0"/>
              </a:rPr>
              <a:t>near pains</a:t>
            </a:r>
            <a:r>
              <a:rPr lang="en-US" sz="800" b="1" dirty="0" smtClean="0">
                <a:latin typeface="Verdana" pitchFamily="34" charset="0"/>
                <a:ea typeface="Verdana" pitchFamily="34" charset="0"/>
                <a:cs typeface="Verdana" pitchFamily="34" charset="0"/>
              </a:rPr>
              <a:t/>
            </a:r>
            <a:br>
              <a:rPr lang="en-US" sz="800" b="1" dirty="0" smtClean="0">
                <a:latin typeface="Verdana" pitchFamily="34" charset="0"/>
                <a:ea typeface="Verdana" pitchFamily="34" charset="0"/>
                <a:cs typeface="Verdana" pitchFamily="34" charset="0"/>
              </a:rPr>
            </a:br>
            <a:endParaRPr lang="en-US" sz="800" b="1" dirty="0" smtClean="0">
              <a:latin typeface="Verdana" pitchFamily="34" charset="0"/>
              <a:ea typeface="Verdana" pitchFamily="34" charset="0"/>
              <a:cs typeface="Verdana" pitchFamily="34" charset="0"/>
            </a:endParaRPr>
          </a:p>
          <a:p>
            <a:pPr algn="ctr"/>
            <a:r>
              <a:rPr lang="en-US" sz="3200" b="1" dirty="0" smtClean="0">
                <a:latin typeface="Verdana" pitchFamily="34" charset="0"/>
                <a:ea typeface="Verdana" pitchFamily="34" charset="0"/>
                <a:cs typeface="Verdana" pitchFamily="34" charset="0"/>
              </a:rPr>
              <a:t>more than</a:t>
            </a:r>
            <a:endParaRPr lang="en-US" sz="800" b="1" dirty="0" smtClean="0">
              <a:latin typeface="Verdana" pitchFamily="34" charset="0"/>
              <a:ea typeface="Verdana" pitchFamily="34" charset="0"/>
              <a:cs typeface="Verdana" pitchFamily="34" charset="0"/>
            </a:endParaRPr>
          </a:p>
          <a:p>
            <a:pPr algn="ctr"/>
            <a:endParaRPr lang="en-US" sz="800" b="1" dirty="0">
              <a:latin typeface="Verdana" pitchFamily="34" charset="0"/>
              <a:ea typeface="Verdana" pitchFamily="34" charset="0"/>
              <a:cs typeface="Verdana" pitchFamily="34" charset="0"/>
            </a:endParaRPr>
          </a:p>
          <a:p>
            <a:pPr algn="r"/>
            <a:r>
              <a:rPr lang="en-US" b="1" dirty="0" smtClean="0">
                <a:latin typeface="Verdana" pitchFamily="34" charset="0"/>
                <a:ea typeface="Verdana" pitchFamily="34" charset="0"/>
                <a:cs typeface="Verdana" pitchFamily="34" charset="0"/>
              </a:rPr>
              <a:t>distant pains</a:t>
            </a:r>
            <a:endParaRPr lang="en-US" b="1" dirty="0">
              <a:latin typeface="Verdana" pitchFamily="34" charset="0"/>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1676400" y="457200"/>
            <a:ext cx="5943600" cy="59436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p:cNvSpPr/>
          <p:nvPr/>
        </p:nvSpPr>
        <p:spPr>
          <a:xfrm>
            <a:off x="2286000" y="1219200"/>
            <a:ext cx="2209800" cy="22098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4343400" y="2667000"/>
            <a:ext cx="3276600" cy="1384995"/>
          </a:xfrm>
          <a:prstGeom prst="rect">
            <a:avLst/>
          </a:prstGeom>
          <a:noFill/>
        </p:spPr>
        <p:txBody>
          <a:bodyPr wrap="square" rtlCol="0">
            <a:spAutoFit/>
          </a:bodyPr>
          <a:lstStyle/>
          <a:p>
            <a:pPr algn="ctr"/>
            <a:r>
              <a:rPr lang="en-US" sz="2800" dirty="0" smtClean="0"/>
              <a:t>Situations involving time discounting</a:t>
            </a:r>
            <a:endParaRPr lang="en-US" sz="2800" dirty="0"/>
          </a:p>
        </p:txBody>
      </p:sp>
      <p:sp>
        <p:nvSpPr>
          <p:cNvPr id="6" name="TextBox 5"/>
          <p:cNvSpPr txBox="1"/>
          <p:nvPr/>
        </p:nvSpPr>
        <p:spPr>
          <a:xfrm>
            <a:off x="2209800" y="1752600"/>
            <a:ext cx="2362200" cy="830997"/>
          </a:xfrm>
          <a:prstGeom prst="rect">
            <a:avLst/>
          </a:prstGeom>
          <a:noFill/>
        </p:spPr>
        <p:txBody>
          <a:bodyPr wrap="square" rtlCol="0">
            <a:spAutoFit/>
          </a:bodyPr>
          <a:lstStyle/>
          <a:p>
            <a:pPr algn="ctr"/>
            <a:r>
              <a:rPr lang="en-US" sz="2400" dirty="0" smtClean="0"/>
              <a:t>Sunk cost situations</a:t>
            </a:r>
            <a:endParaRPr lang="en-US" sz="2400" dirty="0"/>
          </a:p>
        </p:txBody>
      </p:sp>
      <p:pic>
        <p:nvPicPr>
          <p:cNvPr id="9" name="Picture 8" descr="stopwatch.png"/>
          <p:cNvPicPr>
            <a:picLocks noChangeAspect="1"/>
          </p:cNvPicPr>
          <p:nvPr/>
        </p:nvPicPr>
        <p:blipFill>
          <a:blip r:embed="rId3" cstate="print"/>
          <a:stretch>
            <a:fillRect/>
          </a:stretch>
        </p:blipFill>
        <p:spPr>
          <a:xfrm>
            <a:off x="3657600" y="3790516"/>
            <a:ext cx="1600200" cy="2127325"/>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astvfuturethink-pt1.png"/>
          <p:cNvPicPr>
            <a:picLocks noChangeAspect="1"/>
          </p:cNvPicPr>
          <p:nvPr/>
        </p:nvPicPr>
        <p:blipFill>
          <a:blip r:embed="rId3" cstate="print"/>
          <a:stretch>
            <a:fillRect/>
          </a:stretch>
        </p:blipFill>
        <p:spPr>
          <a:xfrm>
            <a:off x="457200" y="1883650"/>
            <a:ext cx="4267200" cy="3218793"/>
          </a:xfrm>
          <a:prstGeom prst="rect">
            <a:avLst/>
          </a:prstGeom>
        </p:spPr>
      </p:pic>
      <p:pic>
        <p:nvPicPr>
          <p:cNvPr id="5" name="Picture 4" descr="pastvfuturethink-pt2.png"/>
          <p:cNvPicPr>
            <a:picLocks noChangeAspect="1"/>
          </p:cNvPicPr>
          <p:nvPr/>
        </p:nvPicPr>
        <p:blipFill>
          <a:blip r:embed="rId4" cstate="print"/>
          <a:stretch>
            <a:fillRect/>
          </a:stretch>
        </p:blipFill>
        <p:spPr>
          <a:xfrm>
            <a:off x="4267200" y="1901226"/>
            <a:ext cx="4745266" cy="3218688"/>
          </a:xfrm>
          <a:prstGeom prst="rect">
            <a:avLst/>
          </a:prstGeom>
        </p:spPr>
      </p:pic>
    </p:spTree>
    <p:extLst>
      <p:ext uri="{BB962C8B-B14F-4D97-AF65-F5344CB8AC3E}">
        <p14:creationId xmlns="" xmlns:p14="http://schemas.microsoft.com/office/powerpoint/2010/main" val="508387128"/>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609600"/>
            <a:ext cx="4419600" cy="4801314"/>
          </a:xfrm>
          <a:prstGeom prst="rect">
            <a:avLst/>
          </a:prstGeom>
          <a:noFill/>
        </p:spPr>
        <p:txBody>
          <a:bodyPr wrap="square" rtlCol="0">
            <a:spAutoFit/>
          </a:bodyPr>
          <a:lstStyle/>
          <a:p>
            <a:r>
              <a:rPr lang="en-US" dirty="0" smtClean="0"/>
              <a:t>Jonas has a brand new T-shirt that was pushed on him when he went to see </a:t>
            </a:r>
            <a:r>
              <a:rPr lang="en-US" i="1" dirty="0" smtClean="0"/>
              <a:t>Les </a:t>
            </a:r>
            <a:r>
              <a:rPr lang="en-US" i="1" dirty="0" err="1" smtClean="0"/>
              <a:t>Mis</a:t>
            </a:r>
            <a:r>
              <a:rPr lang="en-US" dirty="0" smtClean="0"/>
              <a:t> and lingered too long at the souvenirs, but his friend Rochelle—who he admits has a much better eye for fashion than he—thinks it looks awful. Doesn’t fit, doesn’t suit his aesthetic, doesn’t send the messages he wants to send.</a:t>
            </a:r>
          </a:p>
          <a:p>
            <a:endParaRPr lang="en-US" dirty="0" smtClean="0"/>
          </a:p>
          <a:p>
            <a:r>
              <a:rPr lang="en-US" dirty="0" smtClean="0"/>
              <a:t>Immediate, brief pain, if he abandons the sunk cost:</a:t>
            </a:r>
          </a:p>
          <a:p>
            <a:endParaRPr lang="en-US" dirty="0" smtClean="0"/>
          </a:p>
          <a:p>
            <a:r>
              <a:rPr lang="en-US" dirty="0" smtClean="0"/>
              <a:t/>
            </a:r>
            <a:br>
              <a:rPr lang="en-US" dirty="0" smtClean="0"/>
            </a:br>
            <a:r>
              <a:rPr lang="en-US" dirty="0" smtClean="0"/>
              <a:t>Later, drawn-out pain, if he chases the sunk cost:</a:t>
            </a:r>
            <a:endParaRPr lang="en-US" dirty="0"/>
          </a:p>
        </p:txBody>
      </p:sp>
      <p:sp>
        <p:nvSpPr>
          <p:cNvPr id="5" name="TextBox 4"/>
          <p:cNvSpPr txBox="1"/>
          <p:nvPr/>
        </p:nvSpPr>
        <p:spPr>
          <a:xfrm>
            <a:off x="4876800" y="540603"/>
            <a:ext cx="3810000" cy="830997"/>
          </a:xfrm>
          <a:prstGeom prst="rect">
            <a:avLst/>
          </a:prstGeom>
          <a:noFill/>
        </p:spPr>
        <p:txBody>
          <a:bodyPr wrap="square" rtlCol="0">
            <a:spAutoFit/>
          </a:bodyPr>
          <a:lstStyle/>
          <a:p>
            <a:pPr algn="ctr"/>
            <a:r>
              <a:rPr lang="en-US" sz="4800" i="1" dirty="0" smtClean="0">
                <a:solidFill>
                  <a:srgbClr val="0070C0"/>
                </a:solidFill>
              </a:rPr>
              <a:t>Example.</a:t>
            </a:r>
            <a:endParaRPr lang="en-US" sz="4800" i="1" dirty="0">
              <a:solidFill>
                <a:srgbClr val="0070C0"/>
              </a:solidFill>
            </a:endParaRPr>
          </a:p>
        </p:txBody>
      </p:sp>
      <p:pic>
        <p:nvPicPr>
          <p:cNvPr id="7" name="Picture 6" descr="lesmistee.png"/>
          <p:cNvPicPr>
            <a:picLocks noChangeAspect="1"/>
          </p:cNvPicPr>
          <p:nvPr/>
        </p:nvPicPr>
        <p:blipFill>
          <a:blip r:embed="rId3" cstate="print"/>
          <a:stretch>
            <a:fillRect/>
          </a:stretch>
        </p:blipFill>
        <p:spPr>
          <a:xfrm>
            <a:off x="5257800" y="1907823"/>
            <a:ext cx="3048000" cy="3883377"/>
          </a:xfrm>
          <a:prstGeom prst="rect">
            <a:avLst/>
          </a:prstGeom>
        </p:spPr>
      </p:pic>
      <p:sp>
        <p:nvSpPr>
          <p:cNvPr id="6" name="TextBox 5"/>
          <p:cNvSpPr txBox="1"/>
          <p:nvPr/>
        </p:nvSpPr>
        <p:spPr>
          <a:xfrm>
            <a:off x="762000" y="4186927"/>
            <a:ext cx="4343400" cy="646331"/>
          </a:xfrm>
          <a:prstGeom prst="rect">
            <a:avLst/>
          </a:prstGeom>
          <a:noFill/>
        </p:spPr>
        <p:txBody>
          <a:bodyPr wrap="square" rtlCol="0">
            <a:spAutoFit/>
          </a:bodyPr>
          <a:lstStyle/>
          <a:p>
            <a:r>
              <a:rPr lang="en-US" dirty="0" smtClean="0">
                <a:solidFill>
                  <a:srgbClr val="FF0000"/>
                </a:solidFill>
                <a:latin typeface="Segoe Print" pitchFamily="2" charset="0"/>
              </a:rPr>
              <a:t>Jonas must bitterly admit he blew $30 on an ugly shirt</a:t>
            </a:r>
            <a:endParaRPr lang="en-US" dirty="0">
              <a:solidFill>
                <a:srgbClr val="FF0000"/>
              </a:solidFill>
              <a:latin typeface="Segoe Print" pitchFamily="2" charset="0"/>
            </a:endParaRPr>
          </a:p>
        </p:txBody>
      </p:sp>
      <p:sp>
        <p:nvSpPr>
          <p:cNvPr id="8" name="TextBox 7"/>
          <p:cNvSpPr txBox="1"/>
          <p:nvPr/>
        </p:nvSpPr>
        <p:spPr>
          <a:xfrm>
            <a:off x="762000" y="5334000"/>
            <a:ext cx="4343400" cy="1200329"/>
          </a:xfrm>
          <a:prstGeom prst="rect">
            <a:avLst/>
          </a:prstGeom>
          <a:noFill/>
        </p:spPr>
        <p:txBody>
          <a:bodyPr wrap="square" rtlCol="0">
            <a:spAutoFit/>
          </a:bodyPr>
          <a:lstStyle/>
          <a:p>
            <a:r>
              <a:rPr lang="en-US" dirty="0" smtClean="0">
                <a:solidFill>
                  <a:srgbClr val="FF0000"/>
                </a:solidFill>
                <a:latin typeface="Segoe Print" pitchFamily="2" charset="0"/>
              </a:rPr>
              <a:t>Keeping the shirt would  cost closet space &amp; the good opinions of anyone who sees him wearing it and agrees with Rochelle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905470"/>
            <a:ext cx="9144000" cy="923330"/>
          </a:xfrm>
          <a:prstGeom prst="rect">
            <a:avLst/>
          </a:prstGeom>
          <a:noFill/>
        </p:spPr>
        <p:txBody>
          <a:bodyPr wrap="square" rtlCol="0">
            <a:spAutoFit/>
          </a:bodyPr>
          <a:lstStyle/>
          <a:p>
            <a:pPr algn="ctr"/>
            <a:r>
              <a:rPr lang="en-US" sz="5400" b="1" dirty="0" smtClean="0"/>
              <a:t>Start Workout 3</a:t>
            </a:r>
            <a:endParaRPr lang="en-US" sz="5400" b="1" dirty="0"/>
          </a:p>
        </p:txBody>
      </p:sp>
      <p:sp>
        <p:nvSpPr>
          <p:cNvPr id="4" name="TextBox 3"/>
          <p:cNvSpPr txBox="1"/>
          <p:nvPr/>
        </p:nvSpPr>
        <p:spPr>
          <a:xfrm>
            <a:off x="1066800" y="5341203"/>
            <a:ext cx="7315200" cy="830997"/>
          </a:xfrm>
          <a:prstGeom prst="rect">
            <a:avLst/>
          </a:prstGeom>
          <a:noFill/>
        </p:spPr>
        <p:txBody>
          <a:bodyPr wrap="square" rtlCol="0">
            <a:spAutoFit/>
          </a:bodyPr>
          <a:lstStyle/>
          <a:p>
            <a:pPr algn="ctr"/>
            <a:r>
              <a:rPr lang="en-US" sz="2400" dirty="0" smtClean="0"/>
              <a:t>(do as much as you can in the next 180 seconds, then stop—you can do the rest later)</a:t>
            </a:r>
            <a:endParaRPr lang="en-US" sz="2400" dirty="0"/>
          </a:p>
        </p:txBody>
      </p:sp>
      <p:pic>
        <p:nvPicPr>
          <p:cNvPr id="6" name="Picture 5" descr="shadowrun3.jpg"/>
          <p:cNvPicPr>
            <a:picLocks noChangeAspect="1"/>
          </p:cNvPicPr>
          <p:nvPr/>
        </p:nvPicPr>
        <p:blipFill>
          <a:blip r:embed="rId3" cstate="print"/>
          <a:stretch>
            <a:fillRect/>
          </a:stretch>
        </p:blipFill>
        <p:spPr>
          <a:xfrm>
            <a:off x="3404478" y="1999488"/>
            <a:ext cx="2335045" cy="2859024"/>
          </a:xfrm>
          <a:prstGeom prst="rect">
            <a:avLst/>
          </a:prstGeom>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2151828" y="2451303"/>
            <a:ext cx="4840345" cy="1955394"/>
            <a:chOff x="2667000" y="2046751"/>
            <a:chExt cx="4840345" cy="1955394"/>
          </a:xfrm>
        </p:grpSpPr>
        <p:pic>
          <p:nvPicPr>
            <p:cNvPr id="2" name="Picture 1" descr="bell.png"/>
            <p:cNvPicPr>
              <a:picLocks noChangeAspect="1"/>
            </p:cNvPicPr>
            <p:nvPr/>
          </p:nvPicPr>
          <p:blipFill>
            <a:blip r:embed="rId3" cstate="print"/>
            <a:stretch>
              <a:fillRect/>
            </a:stretch>
          </p:blipFill>
          <p:spPr>
            <a:xfrm rot="543567">
              <a:off x="5551951" y="2046751"/>
              <a:ext cx="1955394" cy="1955394"/>
            </a:xfrm>
            <a:prstGeom prst="rect">
              <a:avLst/>
            </a:prstGeom>
          </p:spPr>
        </p:pic>
        <p:sp>
          <p:nvSpPr>
            <p:cNvPr id="3" name="TextBox 2"/>
            <p:cNvSpPr txBox="1"/>
            <p:nvPr/>
          </p:nvSpPr>
          <p:spPr>
            <a:xfrm>
              <a:off x="2667000" y="2819400"/>
              <a:ext cx="3048000" cy="923330"/>
            </a:xfrm>
            <a:prstGeom prst="rect">
              <a:avLst/>
            </a:prstGeom>
            <a:noFill/>
          </p:spPr>
          <p:txBody>
            <a:bodyPr wrap="square" rtlCol="0">
              <a:spAutoFit/>
            </a:bodyPr>
            <a:lstStyle/>
            <a:p>
              <a:pPr algn="ctr"/>
              <a:r>
                <a:rPr lang="en-US" sz="5400" i="1" dirty="0" smtClean="0"/>
                <a:t>Ding!</a:t>
              </a:r>
              <a:endParaRPr lang="en-US" sz="5400" i="1" dirty="0"/>
            </a:p>
          </p:txBody>
        </p:sp>
      </p:gr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47800" y="1287959"/>
            <a:ext cx="6248400" cy="769441"/>
          </a:xfrm>
          <a:prstGeom prst="rect">
            <a:avLst/>
          </a:prstGeom>
          <a:noFill/>
        </p:spPr>
        <p:txBody>
          <a:bodyPr wrap="square" rtlCol="0">
            <a:spAutoFit/>
          </a:bodyPr>
          <a:lstStyle/>
          <a:p>
            <a:pPr algn="ctr"/>
            <a:r>
              <a:rPr lang="en-US" sz="4400" b="1" dirty="0" smtClean="0"/>
              <a:t>Repeat four times:</a:t>
            </a:r>
            <a:endParaRPr lang="en-US" sz="4400" b="1" dirty="0"/>
          </a:p>
        </p:txBody>
      </p:sp>
      <p:sp>
        <p:nvSpPr>
          <p:cNvPr id="3" name="Rounded Rectangular Callout 2"/>
          <p:cNvSpPr/>
          <p:nvPr/>
        </p:nvSpPr>
        <p:spPr>
          <a:xfrm>
            <a:off x="1905000" y="2286000"/>
            <a:ext cx="5562600" cy="2819400"/>
          </a:xfrm>
          <a:prstGeom prst="wedgeRoundRectCallout">
            <a:avLst>
              <a:gd name="adj1" fmla="val 39352"/>
              <a:gd name="adj2" fmla="val 80518"/>
              <a:gd name="adj3" fmla="val 16667"/>
            </a:avLst>
          </a:prstGeom>
          <a:solidFill>
            <a:srgbClr val="DDEDF7"/>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i="1" dirty="0" smtClean="0">
                <a:solidFill>
                  <a:schemeClr val="tx1"/>
                </a:solidFill>
              </a:rPr>
              <a:t>“Distinguish immediate pains from later consequences”</a:t>
            </a:r>
            <a:endParaRPr lang="en-US" sz="4000" i="1" dirty="0">
              <a:solidFill>
                <a:schemeClr val="tx1"/>
              </a:solidFill>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90600" y="905470"/>
            <a:ext cx="7162800" cy="1323439"/>
          </a:xfrm>
          <a:prstGeom prst="rect">
            <a:avLst/>
          </a:prstGeom>
          <a:noFill/>
        </p:spPr>
        <p:txBody>
          <a:bodyPr wrap="square" rtlCol="0">
            <a:spAutoFit/>
          </a:bodyPr>
          <a:lstStyle/>
          <a:p>
            <a:pPr algn="ctr"/>
            <a:r>
              <a:rPr lang="en-US" sz="4000" b="1" dirty="0" smtClean="0"/>
              <a:t>Secret advanced bonus technique:</a:t>
            </a:r>
            <a:endParaRPr lang="en-US" sz="4000" b="1" dirty="0"/>
          </a:p>
        </p:txBody>
      </p:sp>
      <p:sp>
        <p:nvSpPr>
          <p:cNvPr id="6" name="TextBox 5"/>
          <p:cNvSpPr txBox="1"/>
          <p:nvPr/>
        </p:nvSpPr>
        <p:spPr>
          <a:xfrm>
            <a:off x="1447800" y="5029200"/>
            <a:ext cx="6248400" cy="1077218"/>
          </a:xfrm>
          <a:prstGeom prst="rect">
            <a:avLst/>
          </a:prstGeom>
          <a:noFill/>
        </p:spPr>
        <p:txBody>
          <a:bodyPr wrap="square" rtlCol="0">
            <a:spAutoFit/>
          </a:bodyPr>
          <a:lstStyle/>
          <a:p>
            <a:pPr algn="ctr"/>
            <a:r>
              <a:rPr lang="en-US" sz="3200" b="1" dirty="0" smtClean="0"/>
              <a:t>Eat an M&amp;M to beat immediate pains</a:t>
            </a:r>
            <a:endParaRPr lang="en-US" sz="3200" b="1" dirty="0"/>
          </a:p>
        </p:txBody>
      </p:sp>
      <p:pic>
        <p:nvPicPr>
          <p:cNvPr id="7" name="Picture 6" descr="mandms.jpg"/>
          <p:cNvPicPr>
            <a:picLocks noChangeAspect="1"/>
          </p:cNvPicPr>
          <p:nvPr/>
        </p:nvPicPr>
        <p:blipFill>
          <a:blip r:embed="rId3" cstate="print"/>
          <a:stretch>
            <a:fillRect/>
          </a:stretch>
        </p:blipFill>
        <p:spPr>
          <a:xfrm>
            <a:off x="2971800" y="2514600"/>
            <a:ext cx="3200400" cy="2221078"/>
          </a:xfrm>
          <a:prstGeom prst="rect">
            <a:avLst/>
          </a:prstGeom>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81000" y="905470"/>
            <a:ext cx="8382000" cy="646331"/>
          </a:xfrm>
          <a:prstGeom prst="rect">
            <a:avLst/>
          </a:prstGeom>
          <a:noFill/>
        </p:spPr>
        <p:txBody>
          <a:bodyPr wrap="square" rtlCol="0">
            <a:spAutoFit/>
          </a:bodyPr>
          <a:lstStyle/>
          <a:p>
            <a:pPr algn="ctr"/>
            <a:r>
              <a:rPr lang="en-US" sz="3600" b="1" dirty="0" smtClean="0"/>
              <a:t>Now you will receive an M&amp;M</a:t>
            </a:r>
            <a:endParaRPr lang="en-US" sz="3600" b="1" dirty="0"/>
          </a:p>
        </p:txBody>
      </p:sp>
      <p:pic>
        <p:nvPicPr>
          <p:cNvPr id="5" name="Picture 4" descr="mandm.jpg"/>
          <p:cNvPicPr>
            <a:picLocks noChangeAspect="1"/>
          </p:cNvPicPr>
          <p:nvPr/>
        </p:nvPicPr>
        <p:blipFill>
          <a:blip r:embed="rId3" cstate="print"/>
          <a:stretch>
            <a:fillRect/>
          </a:stretch>
        </p:blipFill>
        <p:spPr>
          <a:xfrm>
            <a:off x="3009900" y="1981200"/>
            <a:ext cx="3124200" cy="2928938"/>
          </a:xfrm>
          <a:prstGeom prst="rect">
            <a:avLst/>
          </a:prstGeom>
        </p:spPr>
      </p:pic>
      <p:sp>
        <p:nvSpPr>
          <p:cNvPr id="6" name="TextBox 5"/>
          <p:cNvSpPr txBox="1"/>
          <p:nvPr/>
        </p:nvSpPr>
        <p:spPr>
          <a:xfrm>
            <a:off x="1447800" y="5358825"/>
            <a:ext cx="6248400" cy="646331"/>
          </a:xfrm>
          <a:prstGeom prst="rect">
            <a:avLst/>
          </a:prstGeom>
          <a:noFill/>
        </p:spPr>
        <p:txBody>
          <a:bodyPr wrap="square" rtlCol="0">
            <a:spAutoFit/>
          </a:bodyPr>
          <a:lstStyle/>
          <a:p>
            <a:pPr algn="ctr"/>
            <a:r>
              <a:rPr lang="en-US" sz="3600" b="1" dirty="0" smtClean="0"/>
              <a:t>Soon you will eat it</a:t>
            </a:r>
            <a:endParaRPr lang="en-US" sz="3600" b="1" dirty="0"/>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4800" y="1447800"/>
            <a:ext cx="8458200" cy="2369880"/>
          </a:xfrm>
          <a:prstGeom prst="rect">
            <a:avLst/>
          </a:prstGeom>
          <a:noFill/>
        </p:spPr>
        <p:txBody>
          <a:bodyPr wrap="square" rtlCol="0">
            <a:spAutoFit/>
          </a:bodyPr>
          <a:lstStyle/>
          <a:p>
            <a:pPr algn="ctr"/>
            <a:r>
              <a:rPr lang="en-US" sz="4000" b="1" dirty="0" smtClean="0"/>
              <a:t>Your cookie is stale</a:t>
            </a:r>
          </a:p>
          <a:p>
            <a:pPr algn="ctr"/>
            <a:r>
              <a:rPr lang="en-US" sz="3600" dirty="0" smtClean="0"/>
              <a:t>and has been soaked in salt water</a:t>
            </a:r>
            <a:br>
              <a:rPr lang="en-US" sz="3600" dirty="0" smtClean="0"/>
            </a:br>
            <a:r>
              <a:rPr lang="en-US" sz="3600" dirty="0" smtClean="0"/>
              <a:t>and contains trans fats</a:t>
            </a:r>
            <a:br>
              <a:rPr lang="en-US" sz="3600" dirty="0" smtClean="0"/>
            </a:br>
            <a:r>
              <a:rPr lang="en-US" sz="3600" dirty="0" smtClean="0"/>
              <a:t>and you have already paid for it</a:t>
            </a:r>
            <a:endParaRPr lang="en-US" sz="3600" b="1" dirty="0"/>
          </a:p>
        </p:txBody>
      </p:sp>
      <p:sp>
        <p:nvSpPr>
          <p:cNvPr id="6" name="TextBox 5"/>
          <p:cNvSpPr txBox="1"/>
          <p:nvPr/>
        </p:nvSpPr>
        <p:spPr>
          <a:xfrm>
            <a:off x="609600" y="4419600"/>
            <a:ext cx="7924800" cy="1569660"/>
          </a:xfrm>
          <a:prstGeom prst="rect">
            <a:avLst/>
          </a:prstGeom>
          <a:noFill/>
        </p:spPr>
        <p:txBody>
          <a:bodyPr wrap="square" rtlCol="0">
            <a:spAutoFit/>
          </a:bodyPr>
          <a:lstStyle/>
          <a:p>
            <a:pPr algn="ctr"/>
            <a:r>
              <a:rPr lang="en-US" sz="3200" b="1" dirty="0" smtClean="0"/>
              <a:t>throw it out now,</a:t>
            </a:r>
            <a:br>
              <a:rPr lang="en-US" sz="3200" b="1" dirty="0" smtClean="0"/>
            </a:br>
            <a:r>
              <a:rPr lang="en-US" sz="3200" b="1" dirty="0" smtClean="0"/>
              <a:t>eat an M&amp;M,</a:t>
            </a:r>
            <a:br>
              <a:rPr lang="en-US" sz="3200" b="1" dirty="0" smtClean="0"/>
            </a:br>
            <a:r>
              <a:rPr lang="en-US" sz="3200" b="1" dirty="0" smtClean="0"/>
              <a:t>and high-five your neighbor</a:t>
            </a:r>
            <a:endParaRPr lang="en-US" sz="3200" b="1" dirty="0"/>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47800" y="990600"/>
            <a:ext cx="6248400" cy="769441"/>
          </a:xfrm>
          <a:prstGeom prst="rect">
            <a:avLst/>
          </a:prstGeom>
          <a:noFill/>
        </p:spPr>
        <p:txBody>
          <a:bodyPr wrap="square" rtlCol="0">
            <a:spAutoFit/>
          </a:bodyPr>
          <a:lstStyle/>
          <a:p>
            <a:pPr algn="ctr"/>
            <a:r>
              <a:rPr lang="en-US" sz="4400" b="1" dirty="0" smtClean="0"/>
              <a:t>Repeat four times:</a:t>
            </a:r>
            <a:endParaRPr lang="en-US" sz="4400" b="1" dirty="0"/>
          </a:p>
        </p:txBody>
      </p:sp>
      <p:sp>
        <p:nvSpPr>
          <p:cNvPr id="3" name="Rounded Rectangular Callout 2"/>
          <p:cNvSpPr/>
          <p:nvPr/>
        </p:nvSpPr>
        <p:spPr>
          <a:xfrm>
            <a:off x="1905000" y="1988641"/>
            <a:ext cx="5562600" cy="2819400"/>
          </a:xfrm>
          <a:prstGeom prst="wedgeRoundRectCallout">
            <a:avLst>
              <a:gd name="adj1" fmla="val 40265"/>
              <a:gd name="adj2" fmla="val 67905"/>
              <a:gd name="adj3" fmla="val 16667"/>
            </a:avLst>
          </a:prstGeom>
          <a:solidFill>
            <a:srgbClr val="DDEDF7"/>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i="1" dirty="0" smtClean="0">
                <a:solidFill>
                  <a:schemeClr val="tx1"/>
                </a:solidFill>
              </a:rPr>
              <a:t>“Eat an M&amp;M to beat immediate pains”</a:t>
            </a:r>
            <a:endParaRPr lang="en-US" sz="4000" i="1" dirty="0">
              <a:solidFill>
                <a:schemeClr val="tx1"/>
              </a:solidFill>
            </a:endParaRPr>
          </a:p>
        </p:txBody>
      </p:sp>
      <p:sp>
        <p:nvSpPr>
          <p:cNvPr id="4" name="TextBox 3"/>
          <p:cNvSpPr txBox="1"/>
          <p:nvPr/>
        </p:nvSpPr>
        <p:spPr>
          <a:xfrm>
            <a:off x="1600200" y="5417641"/>
            <a:ext cx="6248400" cy="369332"/>
          </a:xfrm>
          <a:prstGeom prst="rect">
            <a:avLst/>
          </a:prstGeom>
          <a:noFill/>
        </p:spPr>
        <p:txBody>
          <a:bodyPr wrap="square" rtlCol="0">
            <a:spAutoFit/>
          </a:bodyPr>
          <a:lstStyle/>
          <a:p>
            <a:pPr algn="ctr"/>
            <a:r>
              <a:rPr lang="en-US" dirty="0" smtClean="0"/>
              <a:t>(this is an important general life technique)</a:t>
            </a:r>
            <a:endParaRPr lang="en-US" dirty="0"/>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p:cNvSpPr/>
          <p:nvPr/>
        </p:nvSpPr>
        <p:spPr>
          <a:xfrm>
            <a:off x="3272028" y="2133600"/>
            <a:ext cx="2633472" cy="3962400"/>
          </a:xfrm>
          <a:prstGeom prst="rect">
            <a:avLst/>
          </a:prstGeom>
          <a:solidFill>
            <a:srgbClr val="DDEDF7"/>
          </a:solidFill>
          <a:ln w="2032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 name="Picture 70" descr="shadowrunX.png"/>
          <p:cNvPicPr>
            <a:picLocks noChangeAspect="1"/>
          </p:cNvPicPr>
          <p:nvPr/>
        </p:nvPicPr>
        <p:blipFill>
          <a:blip r:embed="rId3" cstate="print"/>
          <a:stretch>
            <a:fillRect/>
          </a:stretch>
        </p:blipFill>
        <p:spPr>
          <a:xfrm>
            <a:off x="4585648" y="4724400"/>
            <a:ext cx="876782" cy="1236890"/>
          </a:xfrm>
          <a:prstGeom prst="rect">
            <a:avLst/>
          </a:prstGeom>
        </p:spPr>
      </p:pic>
      <p:pic>
        <p:nvPicPr>
          <p:cNvPr id="28" name="Picture 27" descr="brokenchain-desaturated.png"/>
          <p:cNvPicPr>
            <a:picLocks noChangeAspect="1"/>
          </p:cNvPicPr>
          <p:nvPr/>
        </p:nvPicPr>
        <p:blipFill>
          <a:blip r:embed="rId4" cstate="print"/>
          <a:stretch>
            <a:fillRect/>
          </a:stretch>
        </p:blipFill>
        <p:spPr>
          <a:xfrm>
            <a:off x="3286817" y="2232694"/>
            <a:ext cx="2605983" cy="1577305"/>
          </a:xfrm>
          <a:prstGeom prst="rect">
            <a:avLst/>
          </a:prstGeom>
        </p:spPr>
      </p:pic>
      <p:sp>
        <p:nvSpPr>
          <p:cNvPr id="2" name="Rectangle 1"/>
          <p:cNvSpPr/>
          <p:nvPr/>
        </p:nvSpPr>
        <p:spPr>
          <a:xfrm>
            <a:off x="533400" y="2133600"/>
            <a:ext cx="2633472" cy="3962400"/>
          </a:xfrm>
          <a:prstGeom prst="rect">
            <a:avLst/>
          </a:prstGeom>
          <a:noFill/>
          <a:ln w="2032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381000" y="628471"/>
            <a:ext cx="8382000" cy="1200329"/>
          </a:xfrm>
          <a:prstGeom prst="rect">
            <a:avLst/>
          </a:prstGeom>
          <a:noFill/>
        </p:spPr>
        <p:txBody>
          <a:bodyPr wrap="square" rtlCol="0">
            <a:spAutoFit/>
          </a:bodyPr>
          <a:lstStyle/>
          <a:p>
            <a:pPr algn="ctr"/>
            <a:r>
              <a:rPr lang="en-US" sz="3600" b="1" dirty="0" smtClean="0"/>
              <a:t>Skill 4: Act on Present Facts, Not Past History</a:t>
            </a:r>
            <a:endParaRPr lang="en-US" sz="3600" b="1" dirty="0"/>
          </a:p>
        </p:txBody>
      </p:sp>
      <p:pic>
        <p:nvPicPr>
          <p:cNvPr id="16" name="Picture 15" descr="fingerreminder.png"/>
          <p:cNvPicPr>
            <a:picLocks noChangeAspect="1"/>
          </p:cNvPicPr>
          <p:nvPr/>
        </p:nvPicPr>
        <p:blipFill>
          <a:blip r:embed="rId5" cstate="print"/>
          <a:stretch>
            <a:fillRect/>
          </a:stretch>
        </p:blipFill>
        <p:spPr>
          <a:xfrm>
            <a:off x="6553200" y="3886200"/>
            <a:ext cx="1676400" cy="2095499"/>
          </a:xfrm>
          <a:prstGeom prst="rect">
            <a:avLst/>
          </a:prstGeom>
        </p:spPr>
      </p:pic>
      <p:sp>
        <p:nvSpPr>
          <p:cNvPr id="44" name="Rectangle 43"/>
          <p:cNvSpPr/>
          <p:nvPr/>
        </p:nvSpPr>
        <p:spPr>
          <a:xfrm>
            <a:off x="6015228" y="2133600"/>
            <a:ext cx="2633472" cy="3962400"/>
          </a:xfrm>
          <a:prstGeom prst="rect">
            <a:avLst/>
          </a:prstGeom>
          <a:noFill/>
          <a:ln w="2032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5" name="Picture 64" descr="shadowrunX.png"/>
          <p:cNvPicPr>
            <a:picLocks noChangeAspect="1"/>
          </p:cNvPicPr>
          <p:nvPr/>
        </p:nvPicPr>
        <p:blipFill>
          <a:blip r:embed="rId6" cstate="print"/>
          <a:stretch>
            <a:fillRect/>
          </a:stretch>
        </p:blipFill>
        <p:spPr>
          <a:xfrm>
            <a:off x="3671248" y="4724401"/>
            <a:ext cx="876781" cy="1236888"/>
          </a:xfrm>
          <a:prstGeom prst="rect">
            <a:avLst/>
          </a:prstGeom>
        </p:spPr>
      </p:pic>
      <p:sp>
        <p:nvSpPr>
          <p:cNvPr id="66" name="TextBox 65"/>
          <p:cNvSpPr txBox="1"/>
          <p:nvPr/>
        </p:nvSpPr>
        <p:spPr>
          <a:xfrm>
            <a:off x="4005432" y="5055713"/>
            <a:ext cx="358890" cy="369332"/>
          </a:xfrm>
          <a:prstGeom prst="rect">
            <a:avLst/>
          </a:prstGeom>
          <a:noFill/>
        </p:spPr>
        <p:txBody>
          <a:bodyPr wrap="square" rtlCol="0">
            <a:spAutoFit/>
          </a:bodyPr>
          <a:lstStyle/>
          <a:p>
            <a:r>
              <a:rPr lang="en-US" b="1" dirty="0" smtClean="0">
                <a:solidFill>
                  <a:schemeClr val="bg1"/>
                </a:solidFill>
              </a:rPr>
              <a:t>4</a:t>
            </a:r>
            <a:endParaRPr lang="en-US" b="1" dirty="0">
              <a:solidFill>
                <a:schemeClr val="bg1"/>
              </a:solidFill>
            </a:endParaRPr>
          </a:p>
        </p:txBody>
      </p:sp>
      <p:sp>
        <p:nvSpPr>
          <p:cNvPr id="72" name="TextBox 71"/>
          <p:cNvSpPr txBox="1"/>
          <p:nvPr/>
        </p:nvSpPr>
        <p:spPr>
          <a:xfrm>
            <a:off x="4933480" y="5069361"/>
            <a:ext cx="358890" cy="369332"/>
          </a:xfrm>
          <a:prstGeom prst="rect">
            <a:avLst/>
          </a:prstGeom>
          <a:noFill/>
        </p:spPr>
        <p:txBody>
          <a:bodyPr wrap="square" rtlCol="0">
            <a:spAutoFit/>
          </a:bodyPr>
          <a:lstStyle/>
          <a:p>
            <a:r>
              <a:rPr lang="en-US" b="1" dirty="0" smtClean="0">
                <a:solidFill>
                  <a:schemeClr val="bg1"/>
                </a:solidFill>
              </a:rPr>
              <a:t>5</a:t>
            </a:r>
            <a:endParaRPr lang="en-US" b="1" dirty="0">
              <a:solidFill>
                <a:schemeClr val="bg1"/>
              </a:solidFill>
            </a:endParaRPr>
          </a:p>
        </p:txBody>
      </p:sp>
      <p:pic>
        <p:nvPicPr>
          <p:cNvPr id="75" name="Picture 74" descr="shadowrunX.png"/>
          <p:cNvPicPr>
            <a:picLocks noChangeAspect="1"/>
          </p:cNvPicPr>
          <p:nvPr/>
        </p:nvPicPr>
        <p:blipFill>
          <a:blip r:embed="rId3" cstate="print"/>
          <a:stretch>
            <a:fillRect/>
          </a:stretch>
        </p:blipFill>
        <p:spPr>
          <a:xfrm>
            <a:off x="6858000" y="2514600"/>
            <a:ext cx="876782" cy="1236890"/>
          </a:xfrm>
          <a:prstGeom prst="rect">
            <a:avLst/>
          </a:prstGeom>
        </p:spPr>
      </p:pic>
      <p:pic>
        <p:nvPicPr>
          <p:cNvPr id="32" name="Picture 31" descr="eye_drawing-colorized.png"/>
          <p:cNvPicPr>
            <a:picLocks noChangeAspect="1"/>
          </p:cNvPicPr>
          <p:nvPr/>
        </p:nvPicPr>
        <p:blipFill>
          <a:blip r:embed="rId7" cstate="print"/>
          <a:stretch>
            <a:fillRect/>
          </a:stretch>
        </p:blipFill>
        <p:spPr>
          <a:xfrm>
            <a:off x="685799" y="2590801"/>
            <a:ext cx="2408743" cy="1752597"/>
          </a:xfrm>
          <a:prstGeom prst="rect">
            <a:avLst/>
          </a:prstGeom>
        </p:spPr>
      </p:pic>
      <p:grpSp>
        <p:nvGrpSpPr>
          <p:cNvPr id="3" name="Group 19"/>
          <p:cNvGrpSpPr/>
          <p:nvPr/>
        </p:nvGrpSpPr>
        <p:grpSpPr>
          <a:xfrm>
            <a:off x="3842084" y="3733800"/>
            <a:ext cx="685799" cy="855920"/>
            <a:chOff x="3842084" y="3733800"/>
            <a:chExt cx="685799" cy="855920"/>
          </a:xfrm>
        </p:grpSpPr>
        <p:pic>
          <p:nvPicPr>
            <p:cNvPr id="21" name="Picture 20" descr="icon-bar.png"/>
            <p:cNvPicPr>
              <a:picLocks noChangeAspect="1"/>
            </p:cNvPicPr>
            <p:nvPr/>
          </p:nvPicPr>
          <p:blipFill>
            <a:blip r:embed="rId8" cstate="print"/>
            <a:stretch>
              <a:fillRect/>
            </a:stretch>
          </p:blipFill>
          <p:spPr>
            <a:xfrm>
              <a:off x="3842084" y="3733800"/>
              <a:ext cx="685799" cy="855920"/>
            </a:xfrm>
            <a:prstGeom prst="rect">
              <a:avLst/>
            </a:prstGeom>
          </p:spPr>
        </p:pic>
        <p:sp>
          <p:nvSpPr>
            <p:cNvPr id="22" name="TextBox 21"/>
            <p:cNvSpPr txBox="1"/>
            <p:nvPr/>
          </p:nvSpPr>
          <p:spPr>
            <a:xfrm>
              <a:off x="4019080" y="3836513"/>
              <a:ext cx="358890" cy="369332"/>
            </a:xfrm>
            <a:prstGeom prst="rect">
              <a:avLst/>
            </a:prstGeom>
            <a:noFill/>
          </p:spPr>
          <p:txBody>
            <a:bodyPr wrap="square" rtlCol="0">
              <a:spAutoFit/>
            </a:bodyPr>
            <a:lstStyle/>
            <a:p>
              <a:r>
                <a:rPr lang="en-US" b="1" dirty="0" smtClean="0"/>
                <a:t>2</a:t>
              </a:r>
              <a:endParaRPr lang="en-US" b="1" dirty="0"/>
            </a:p>
          </p:txBody>
        </p:sp>
      </p:grpSp>
      <p:grpSp>
        <p:nvGrpSpPr>
          <p:cNvPr id="4" name="Group 22"/>
          <p:cNvGrpSpPr/>
          <p:nvPr/>
        </p:nvGrpSpPr>
        <p:grpSpPr>
          <a:xfrm>
            <a:off x="2025762" y="4527884"/>
            <a:ext cx="837753" cy="825186"/>
            <a:chOff x="2025762" y="4527884"/>
            <a:chExt cx="837753" cy="825186"/>
          </a:xfrm>
        </p:grpSpPr>
        <p:pic>
          <p:nvPicPr>
            <p:cNvPr id="24" name="Picture 23" descr="lucent.png"/>
            <p:cNvPicPr>
              <a:picLocks noChangeAspect="1"/>
            </p:cNvPicPr>
            <p:nvPr/>
          </p:nvPicPr>
          <p:blipFill>
            <a:blip r:embed="rId9" cstate="print"/>
            <a:stretch>
              <a:fillRect/>
            </a:stretch>
          </p:blipFill>
          <p:spPr>
            <a:xfrm>
              <a:off x="2025762" y="4527884"/>
              <a:ext cx="837753" cy="825186"/>
            </a:xfrm>
            <a:prstGeom prst="rect">
              <a:avLst/>
            </a:prstGeom>
          </p:spPr>
        </p:pic>
        <p:sp>
          <p:nvSpPr>
            <p:cNvPr id="25" name="TextBox 24"/>
            <p:cNvSpPr txBox="1"/>
            <p:nvPr/>
          </p:nvSpPr>
          <p:spPr>
            <a:xfrm>
              <a:off x="2290450" y="4750913"/>
              <a:ext cx="358890" cy="369332"/>
            </a:xfrm>
            <a:prstGeom prst="rect">
              <a:avLst/>
            </a:prstGeom>
            <a:noFill/>
          </p:spPr>
          <p:txBody>
            <a:bodyPr wrap="square" rtlCol="0">
              <a:spAutoFit/>
            </a:bodyPr>
            <a:lstStyle/>
            <a:p>
              <a:r>
                <a:rPr lang="en-US" b="1" dirty="0" smtClean="0"/>
                <a:t>1</a:t>
              </a:r>
              <a:endParaRPr lang="en-US" b="1" dirty="0"/>
            </a:p>
          </p:txBody>
        </p:sp>
      </p:grpSp>
      <p:pic>
        <p:nvPicPr>
          <p:cNvPr id="27" name="Picture 26" descr="icon-watch.png"/>
          <p:cNvPicPr>
            <a:picLocks noChangeAspect="1"/>
          </p:cNvPicPr>
          <p:nvPr/>
        </p:nvPicPr>
        <p:blipFill>
          <a:blip r:embed="rId10" cstate="print"/>
          <a:stretch>
            <a:fillRect/>
          </a:stretch>
        </p:blipFill>
        <p:spPr>
          <a:xfrm>
            <a:off x="4751537" y="3472542"/>
            <a:ext cx="691321" cy="920548"/>
          </a:xfrm>
          <a:prstGeom prst="rect">
            <a:avLst/>
          </a:prstGeom>
        </p:spPr>
      </p:pic>
      <p:sp>
        <p:nvSpPr>
          <p:cNvPr id="69" name="TextBox 68"/>
          <p:cNvSpPr txBox="1"/>
          <p:nvPr/>
        </p:nvSpPr>
        <p:spPr>
          <a:xfrm>
            <a:off x="4933480" y="3850161"/>
            <a:ext cx="358890" cy="369332"/>
          </a:xfrm>
          <a:prstGeom prst="rect">
            <a:avLst/>
          </a:prstGeom>
          <a:noFill/>
        </p:spPr>
        <p:txBody>
          <a:bodyPr wrap="square" rtlCol="0">
            <a:spAutoFit/>
          </a:bodyPr>
          <a:lstStyle/>
          <a:p>
            <a:r>
              <a:rPr lang="en-US" b="1" dirty="0" smtClean="0"/>
              <a:t>3</a:t>
            </a:r>
            <a:endParaRPr lang="en-US" b="1" dirty="0"/>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p:cNvSpPr/>
          <p:nvPr/>
        </p:nvSpPr>
        <p:spPr>
          <a:xfrm>
            <a:off x="3272028" y="2133600"/>
            <a:ext cx="2633472" cy="3962400"/>
          </a:xfrm>
          <a:prstGeom prst="rect">
            <a:avLst/>
          </a:prstGeom>
          <a:solidFill>
            <a:srgbClr val="DDEDF7"/>
          </a:solidFill>
          <a:ln w="2032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 name="Picture 70" descr="shadowrunX.png"/>
          <p:cNvPicPr>
            <a:picLocks noChangeAspect="1"/>
          </p:cNvPicPr>
          <p:nvPr/>
        </p:nvPicPr>
        <p:blipFill>
          <a:blip r:embed="rId3" cstate="print"/>
          <a:stretch>
            <a:fillRect/>
          </a:stretch>
        </p:blipFill>
        <p:spPr>
          <a:xfrm>
            <a:off x="4585648" y="4724400"/>
            <a:ext cx="876782" cy="1236890"/>
          </a:xfrm>
          <a:prstGeom prst="rect">
            <a:avLst/>
          </a:prstGeom>
        </p:spPr>
      </p:pic>
      <p:pic>
        <p:nvPicPr>
          <p:cNvPr id="28" name="Picture 27" descr="brokenchain-desaturated.png"/>
          <p:cNvPicPr>
            <a:picLocks noChangeAspect="1"/>
          </p:cNvPicPr>
          <p:nvPr/>
        </p:nvPicPr>
        <p:blipFill>
          <a:blip r:embed="rId4" cstate="print"/>
          <a:stretch>
            <a:fillRect/>
          </a:stretch>
        </p:blipFill>
        <p:spPr>
          <a:xfrm>
            <a:off x="3286817" y="2232694"/>
            <a:ext cx="2605983" cy="1577305"/>
          </a:xfrm>
          <a:prstGeom prst="rect">
            <a:avLst/>
          </a:prstGeom>
        </p:spPr>
      </p:pic>
      <p:sp>
        <p:nvSpPr>
          <p:cNvPr id="2" name="Rectangle 1"/>
          <p:cNvSpPr/>
          <p:nvPr/>
        </p:nvSpPr>
        <p:spPr>
          <a:xfrm>
            <a:off x="533400" y="2133600"/>
            <a:ext cx="2633472" cy="3962400"/>
          </a:xfrm>
          <a:prstGeom prst="rect">
            <a:avLst/>
          </a:prstGeom>
          <a:noFill/>
          <a:ln w="2032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381000" y="628471"/>
            <a:ext cx="8382000" cy="1200329"/>
          </a:xfrm>
          <a:prstGeom prst="rect">
            <a:avLst/>
          </a:prstGeom>
          <a:noFill/>
        </p:spPr>
        <p:txBody>
          <a:bodyPr wrap="square" rtlCol="0">
            <a:spAutoFit/>
          </a:bodyPr>
          <a:lstStyle/>
          <a:p>
            <a:pPr algn="ctr"/>
            <a:r>
              <a:rPr lang="en-US" sz="3600" b="1" dirty="0" smtClean="0"/>
              <a:t>Skill 4: Act on Present Facts, Not Past History</a:t>
            </a:r>
            <a:endParaRPr lang="en-US" sz="3600" b="1" dirty="0"/>
          </a:p>
        </p:txBody>
      </p:sp>
      <p:pic>
        <p:nvPicPr>
          <p:cNvPr id="16" name="Picture 15" descr="fingerreminder.png"/>
          <p:cNvPicPr>
            <a:picLocks noChangeAspect="1"/>
          </p:cNvPicPr>
          <p:nvPr/>
        </p:nvPicPr>
        <p:blipFill>
          <a:blip r:embed="rId5" cstate="print"/>
          <a:stretch>
            <a:fillRect/>
          </a:stretch>
        </p:blipFill>
        <p:spPr>
          <a:xfrm>
            <a:off x="6553200" y="3886200"/>
            <a:ext cx="1676400" cy="2095499"/>
          </a:xfrm>
          <a:prstGeom prst="rect">
            <a:avLst/>
          </a:prstGeom>
        </p:spPr>
      </p:pic>
      <p:sp>
        <p:nvSpPr>
          <p:cNvPr id="44" name="Rectangle 43"/>
          <p:cNvSpPr/>
          <p:nvPr/>
        </p:nvSpPr>
        <p:spPr>
          <a:xfrm>
            <a:off x="6015228" y="2133600"/>
            <a:ext cx="2633472" cy="3962400"/>
          </a:xfrm>
          <a:prstGeom prst="rect">
            <a:avLst/>
          </a:prstGeom>
          <a:noFill/>
          <a:ln w="2032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5" name="Picture 64" descr="shadowrunX.png"/>
          <p:cNvPicPr>
            <a:picLocks noChangeAspect="1"/>
          </p:cNvPicPr>
          <p:nvPr/>
        </p:nvPicPr>
        <p:blipFill>
          <a:blip r:embed="rId6" cstate="print"/>
          <a:stretch>
            <a:fillRect/>
          </a:stretch>
        </p:blipFill>
        <p:spPr>
          <a:xfrm>
            <a:off x="3671248" y="4724401"/>
            <a:ext cx="876782" cy="1236888"/>
          </a:xfrm>
          <a:prstGeom prst="rect">
            <a:avLst/>
          </a:prstGeom>
        </p:spPr>
      </p:pic>
      <p:sp>
        <p:nvSpPr>
          <p:cNvPr id="66" name="TextBox 65"/>
          <p:cNvSpPr txBox="1"/>
          <p:nvPr/>
        </p:nvSpPr>
        <p:spPr>
          <a:xfrm>
            <a:off x="4005432" y="5055713"/>
            <a:ext cx="358890" cy="369332"/>
          </a:xfrm>
          <a:prstGeom prst="rect">
            <a:avLst/>
          </a:prstGeom>
          <a:noFill/>
        </p:spPr>
        <p:txBody>
          <a:bodyPr wrap="square" rtlCol="0">
            <a:spAutoFit/>
          </a:bodyPr>
          <a:lstStyle/>
          <a:p>
            <a:r>
              <a:rPr lang="en-US" b="1" dirty="0" smtClean="0">
                <a:solidFill>
                  <a:schemeClr val="bg1"/>
                </a:solidFill>
              </a:rPr>
              <a:t>4</a:t>
            </a:r>
            <a:endParaRPr lang="en-US" b="1" dirty="0">
              <a:solidFill>
                <a:schemeClr val="bg1"/>
              </a:solidFill>
            </a:endParaRPr>
          </a:p>
        </p:txBody>
      </p:sp>
      <p:sp>
        <p:nvSpPr>
          <p:cNvPr id="72" name="TextBox 71"/>
          <p:cNvSpPr txBox="1"/>
          <p:nvPr/>
        </p:nvSpPr>
        <p:spPr>
          <a:xfrm>
            <a:off x="4933480" y="5069361"/>
            <a:ext cx="358890" cy="369332"/>
          </a:xfrm>
          <a:prstGeom prst="rect">
            <a:avLst/>
          </a:prstGeom>
          <a:noFill/>
        </p:spPr>
        <p:txBody>
          <a:bodyPr wrap="square" rtlCol="0">
            <a:spAutoFit/>
          </a:bodyPr>
          <a:lstStyle/>
          <a:p>
            <a:r>
              <a:rPr lang="en-US" b="1" dirty="0" smtClean="0">
                <a:solidFill>
                  <a:schemeClr val="bg1"/>
                </a:solidFill>
              </a:rPr>
              <a:t>5</a:t>
            </a:r>
            <a:endParaRPr lang="en-US" b="1" dirty="0">
              <a:solidFill>
                <a:schemeClr val="bg1"/>
              </a:solidFill>
            </a:endParaRPr>
          </a:p>
        </p:txBody>
      </p:sp>
      <p:pic>
        <p:nvPicPr>
          <p:cNvPr id="75" name="Picture 74" descr="shadowrunX.png"/>
          <p:cNvPicPr>
            <a:picLocks noChangeAspect="1"/>
          </p:cNvPicPr>
          <p:nvPr/>
        </p:nvPicPr>
        <p:blipFill>
          <a:blip r:embed="rId3" cstate="print"/>
          <a:stretch>
            <a:fillRect/>
          </a:stretch>
        </p:blipFill>
        <p:spPr>
          <a:xfrm>
            <a:off x="6858000" y="2514600"/>
            <a:ext cx="876782" cy="1236890"/>
          </a:xfrm>
          <a:prstGeom prst="rect">
            <a:avLst/>
          </a:prstGeom>
        </p:spPr>
      </p:pic>
      <p:pic>
        <p:nvPicPr>
          <p:cNvPr id="32" name="Picture 31" descr="eye_drawing-colorized.png"/>
          <p:cNvPicPr>
            <a:picLocks noChangeAspect="1"/>
          </p:cNvPicPr>
          <p:nvPr/>
        </p:nvPicPr>
        <p:blipFill>
          <a:blip r:embed="rId7" cstate="print"/>
          <a:stretch>
            <a:fillRect/>
          </a:stretch>
        </p:blipFill>
        <p:spPr>
          <a:xfrm>
            <a:off x="685799" y="2590801"/>
            <a:ext cx="2408743" cy="1752597"/>
          </a:xfrm>
          <a:prstGeom prst="rect">
            <a:avLst/>
          </a:prstGeom>
        </p:spPr>
      </p:pic>
      <p:grpSp>
        <p:nvGrpSpPr>
          <p:cNvPr id="20" name="Group 19"/>
          <p:cNvGrpSpPr/>
          <p:nvPr/>
        </p:nvGrpSpPr>
        <p:grpSpPr>
          <a:xfrm>
            <a:off x="3842084" y="3733800"/>
            <a:ext cx="685799" cy="855920"/>
            <a:chOff x="3842084" y="3733800"/>
            <a:chExt cx="685799" cy="855920"/>
          </a:xfrm>
        </p:grpSpPr>
        <p:pic>
          <p:nvPicPr>
            <p:cNvPr id="21" name="Picture 20" descr="icon-bar.png"/>
            <p:cNvPicPr>
              <a:picLocks noChangeAspect="1"/>
            </p:cNvPicPr>
            <p:nvPr/>
          </p:nvPicPr>
          <p:blipFill>
            <a:blip r:embed="rId8" cstate="print"/>
            <a:stretch>
              <a:fillRect/>
            </a:stretch>
          </p:blipFill>
          <p:spPr>
            <a:xfrm>
              <a:off x="3842084" y="3733800"/>
              <a:ext cx="685799" cy="855920"/>
            </a:xfrm>
            <a:prstGeom prst="rect">
              <a:avLst/>
            </a:prstGeom>
          </p:spPr>
        </p:pic>
        <p:sp>
          <p:nvSpPr>
            <p:cNvPr id="22" name="TextBox 21"/>
            <p:cNvSpPr txBox="1"/>
            <p:nvPr/>
          </p:nvSpPr>
          <p:spPr>
            <a:xfrm>
              <a:off x="4019080" y="3836513"/>
              <a:ext cx="358890" cy="369332"/>
            </a:xfrm>
            <a:prstGeom prst="rect">
              <a:avLst/>
            </a:prstGeom>
            <a:noFill/>
          </p:spPr>
          <p:txBody>
            <a:bodyPr wrap="square" rtlCol="0">
              <a:spAutoFit/>
            </a:bodyPr>
            <a:lstStyle/>
            <a:p>
              <a:r>
                <a:rPr lang="en-US" b="1" dirty="0" smtClean="0"/>
                <a:t>2</a:t>
              </a:r>
              <a:endParaRPr lang="en-US" b="1" dirty="0"/>
            </a:p>
          </p:txBody>
        </p:sp>
      </p:grpSp>
      <p:grpSp>
        <p:nvGrpSpPr>
          <p:cNvPr id="23" name="Group 22"/>
          <p:cNvGrpSpPr/>
          <p:nvPr/>
        </p:nvGrpSpPr>
        <p:grpSpPr>
          <a:xfrm>
            <a:off x="2025762" y="4527884"/>
            <a:ext cx="837753" cy="825186"/>
            <a:chOff x="2025762" y="4527884"/>
            <a:chExt cx="837753" cy="825186"/>
          </a:xfrm>
        </p:grpSpPr>
        <p:pic>
          <p:nvPicPr>
            <p:cNvPr id="24" name="Picture 23" descr="lucent.png"/>
            <p:cNvPicPr>
              <a:picLocks noChangeAspect="1"/>
            </p:cNvPicPr>
            <p:nvPr/>
          </p:nvPicPr>
          <p:blipFill>
            <a:blip r:embed="rId9" cstate="print"/>
            <a:stretch>
              <a:fillRect/>
            </a:stretch>
          </p:blipFill>
          <p:spPr>
            <a:xfrm>
              <a:off x="2025762" y="4527884"/>
              <a:ext cx="837753" cy="825186"/>
            </a:xfrm>
            <a:prstGeom prst="rect">
              <a:avLst/>
            </a:prstGeom>
          </p:spPr>
        </p:pic>
        <p:sp>
          <p:nvSpPr>
            <p:cNvPr id="25" name="TextBox 24"/>
            <p:cNvSpPr txBox="1"/>
            <p:nvPr/>
          </p:nvSpPr>
          <p:spPr>
            <a:xfrm>
              <a:off x="2290450" y="4750913"/>
              <a:ext cx="358890" cy="369332"/>
            </a:xfrm>
            <a:prstGeom prst="rect">
              <a:avLst/>
            </a:prstGeom>
            <a:noFill/>
          </p:spPr>
          <p:txBody>
            <a:bodyPr wrap="square" rtlCol="0">
              <a:spAutoFit/>
            </a:bodyPr>
            <a:lstStyle/>
            <a:p>
              <a:r>
                <a:rPr lang="en-US" b="1" dirty="0" smtClean="0"/>
                <a:t>1</a:t>
              </a:r>
              <a:endParaRPr lang="en-US" b="1" dirty="0"/>
            </a:p>
          </p:txBody>
        </p:sp>
      </p:grpSp>
      <p:grpSp>
        <p:nvGrpSpPr>
          <p:cNvPr id="30" name="Group 29"/>
          <p:cNvGrpSpPr/>
          <p:nvPr/>
        </p:nvGrpSpPr>
        <p:grpSpPr>
          <a:xfrm>
            <a:off x="4751537" y="3472542"/>
            <a:ext cx="691321" cy="920549"/>
            <a:chOff x="4751537" y="3472542"/>
            <a:chExt cx="691321" cy="920549"/>
          </a:xfrm>
        </p:grpSpPr>
        <p:pic>
          <p:nvPicPr>
            <p:cNvPr id="27" name="Picture 26" descr="icon-watch.png"/>
            <p:cNvPicPr>
              <a:picLocks noChangeAspect="1"/>
            </p:cNvPicPr>
            <p:nvPr/>
          </p:nvPicPr>
          <p:blipFill>
            <a:blip r:embed="rId10" cstate="print"/>
            <a:stretch>
              <a:fillRect/>
            </a:stretch>
          </p:blipFill>
          <p:spPr>
            <a:xfrm>
              <a:off x="4751537" y="3472542"/>
              <a:ext cx="691321" cy="920549"/>
            </a:xfrm>
            <a:prstGeom prst="rect">
              <a:avLst/>
            </a:prstGeom>
          </p:spPr>
        </p:pic>
        <p:sp>
          <p:nvSpPr>
            <p:cNvPr id="69" name="TextBox 68"/>
            <p:cNvSpPr txBox="1"/>
            <p:nvPr/>
          </p:nvSpPr>
          <p:spPr>
            <a:xfrm>
              <a:off x="4933480" y="3850161"/>
              <a:ext cx="358890" cy="369332"/>
            </a:xfrm>
            <a:prstGeom prst="rect">
              <a:avLst/>
            </a:prstGeom>
            <a:noFill/>
          </p:spPr>
          <p:txBody>
            <a:bodyPr wrap="square" rtlCol="0">
              <a:spAutoFit/>
            </a:bodyPr>
            <a:lstStyle/>
            <a:p>
              <a:r>
                <a:rPr lang="en-US" b="1" dirty="0" smtClean="0"/>
                <a:t>3</a:t>
              </a:r>
              <a:endParaRPr lang="en-US" b="1" dirty="0"/>
            </a:p>
          </p:txBody>
        </p: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ores-points-pt1.png"/>
          <p:cNvPicPr>
            <a:picLocks noChangeAspect="1"/>
          </p:cNvPicPr>
          <p:nvPr/>
        </p:nvPicPr>
        <p:blipFill>
          <a:blip r:embed="rId3" cstate="print"/>
          <a:stretch>
            <a:fillRect/>
          </a:stretch>
        </p:blipFill>
        <p:spPr>
          <a:xfrm>
            <a:off x="1809531" y="847618"/>
            <a:ext cx="5524938" cy="5400782"/>
          </a:xfrm>
          <a:prstGeom prst="rect">
            <a:avLst/>
          </a:prstGeom>
        </p:spPr>
      </p:pic>
      <p:sp>
        <p:nvSpPr>
          <p:cNvPr id="3" name="TextBox 2"/>
          <p:cNvSpPr txBox="1"/>
          <p:nvPr/>
        </p:nvSpPr>
        <p:spPr>
          <a:xfrm>
            <a:off x="0" y="609600"/>
            <a:ext cx="9144000" cy="646331"/>
          </a:xfrm>
          <a:prstGeom prst="rect">
            <a:avLst/>
          </a:prstGeom>
          <a:noFill/>
        </p:spPr>
        <p:txBody>
          <a:bodyPr wrap="square" rtlCol="0">
            <a:spAutoFit/>
          </a:bodyPr>
          <a:lstStyle/>
          <a:p>
            <a:pPr algn="ctr"/>
            <a:r>
              <a:rPr lang="en-US" sz="3600" b="1" dirty="0" smtClean="0"/>
              <a:t>How Your Brain Scores Points</a:t>
            </a:r>
            <a:endParaRPr lang="en-US" sz="3600" b="1" dirty="0"/>
          </a:p>
        </p:txBody>
      </p:sp>
    </p:spTree>
    <p:extLst>
      <p:ext uri="{BB962C8B-B14F-4D97-AF65-F5344CB8AC3E}">
        <p14:creationId xmlns="" xmlns:p14="http://schemas.microsoft.com/office/powerpoint/2010/main" val="791826557"/>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desertscape.jpg"/>
          <p:cNvPicPr>
            <a:picLocks noChangeAspect="1"/>
          </p:cNvPicPr>
          <p:nvPr/>
        </p:nvPicPr>
        <p:blipFill>
          <a:blip r:embed="rId3" cstate="print"/>
          <a:stretch>
            <a:fillRect/>
          </a:stretch>
        </p:blipFill>
        <p:spPr>
          <a:xfrm>
            <a:off x="0" y="0"/>
            <a:ext cx="9144000" cy="6858000"/>
          </a:xfrm>
          <a:prstGeom prst="rect">
            <a:avLst/>
          </a:prstGeom>
        </p:spPr>
      </p:pic>
      <p:sp>
        <p:nvSpPr>
          <p:cNvPr id="7" name="Freeform 6"/>
          <p:cNvSpPr/>
          <p:nvPr/>
        </p:nvSpPr>
        <p:spPr>
          <a:xfrm>
            <a:off x="2057400" y="1485900"/>
            <a:ext cx="5200650" cy="4940300"/>
          </a:xfrm>
          <a:custGeom>
            <a:avLst/>
            <a:gdLst>
              <a:gd name="connsiteX0" fmla="*/ 5124450 w 5124450"/>
              <a:gd name="connsiteY0" fmla="*/ 0 h 5314950"/>
              <a:gd name="connsiteX1" fmla="*/ 609600 w 5124450"/>
              <a:gd name="connsiteY1" fmla="*/ 5314950 h 5314950"/>
              <a:gd name="connsiteX2" fmla="*/ 0 w 5124450"/>
              <a:gd name="connsiteY2" fmla="*/ 2152650 h 5314950"/>
              <a:gd name="connsiteX3" fmla="*/ 4972050 w 5124450"/>
              <a:gd name="connsiteY3" fmla="*/ 19050 h 5314950"/>
              <a:gd name="connsiteX0" fmla="*/ 5048250 w 5048250"/>
              <a:gd name="connsiteY0" fmla="*/ 0 h 5314950"/>
              <a:gd name="connsiteX1" fmla="*/ 533400 w 5048250"/>
              <a:gd name="connsiteY1" fmla="*/ 5314950 h 5314950"/>
              <a:gd name="connsiteX2" fmla="*/ 0 w 5048250"/>
              <a:gd name="connsiteY2" fmla="*/ 1638300 h 5314950"/>
              <a:gd name="connsiteX3" fmla="*/ 4895850 w 5048250"/>
              <a:gd name="connsiteY3" fmla="*/ 19050 h 5314950"/>
              <a:gd name="connsiteX0" fmla="*/ 5048250 w 5048250"/>
              <a:gd name="connsiteY0" fmla="*/ 0 h 6057900"/>
              <a:gd name="connsiteX1" fmla="*/ 381000 w 5048250"/>
              <a:gd name="connsiteY1" fmla="*/ 6057900 h 6057900"/>
              <a:gd name="connsiteX2" fmla="*/ 0 w 5048250"/>
              <a:gd name="connsiteY2" fmla="*/ 1638300 h 6057900"/>
              <a:gd name="connsiteX3" fmla="*/ 4895850 w 5048250"/>
              <a:gd name="connsiteY3" fmla="*/ 19050 h 6057900"/>
              <a:gd name="connsiteX0" fmla="*/ 5124450 w 5124450"/>
              <a:gd name="connsiteY0" fmla="*/ 0 h 6057900"/>
              <a:gd name="connsiteX1" fmla="*/ 457200 w 5124450"/>
              <a:gd name="connsiteY1" fmla="*/ 6057900 h 6057900"/>
              <a:gd name="connsiteX2" fmla="*/ 0 w 5124450"/>
              <a:gd name="connsiteY2" fmla="*/ 1638300 h 6057900"/>
              <a:gd name="connsiteX3" fmla="*/ 4972050 w 5124450"/>
              <a:gd name="connsiteY3" fmla="*/ 19050 h 6057900"/>
              <a:gd name="connsiteX0" fmla="*/ 5093970 w 5093970"/>
              <a:gd name="connsiteY0" fmla="*/ 0 h 6057900"/>
              <a:gd name="connsiteX1" fmla="*/ 426720 w 5093970"/>
              <a:gd name="connsiteY1" fmla="*/ 6057900 h 6057900"/>
              <a:gd name="connsiteX2" fmla="*/ 0 w 5093970"/>
              <a:gd name="connsiteY2" fmla="*/ 1600200 h 6057900"/>
              <a:gd name="connsiteX3" fmla="*/ 4941570 w 5093970"/>
              <a:gd name="connsiteY3" fmla="*/ 19050 h 6057900"/>
              <a:gd name="connsiteX0" fmla="*/ 5200650 w 5200650"/>
              <a:gd name="connsiteY0" fmla="*/ 0 h 6057900"/>
              <a:gd name="connsiteX1" fmla="*/ 533400 w 5200650"/>
              <a:gd name="connsiteY1" fmla="*/ 6057900 h 6057900"/>
              <a:gd name="connsiteX2" fmla="*/ 0 w 5200650"/>
              <a:gd name="connsiteY2" fmla="*/ 2171700 h 6057900"/>
              <a:gd name="connsiteX3" fmla="*/ 5048250 w 5200650"/>
              <a:gd name="connsiteY3" fmla="*/ 19050 h 6057900"/>
              <a:gd name="connsiteX0" fmla="*/ 5200650 w 5200650"/>
              <a:gd name="connsiteY0" fmla="*/ 0 h 5372100"/>
              <a:gd name="connsiteX1" fmla="*/ 152400 w 5200650"/>
              <a:gd name="connsiteY1" fmla="*/ 5372100 h 5372100"/>
              <a:gd name="connsiteX2" fmla="*/ 0 w 5200650"/>
              <a:gd name="connsiteY2" fmla="*/ 2171700 h 5372100"/>
              <a:gd name="connsiteX3" fmla="*/ 5048250 w 5200650"/>
              <a:gd name="connsiteY3" fmla="*/ 19050 h 5372100"/>
              <a:gd name="connsiteX0" fmla="*/ 5200650 w 5200650"/>
              <a:gd name="connsiteY0" fmla="*/ 0 h 4914900"/>
              <a:gd name="connsiteX1" fmla="*/ 762000 w 5200650"/>
              <a:gd name="connsiteY1" fmla="*/ 4914900 h 4914900"/>
              <a:gd name="connsiteX2" fmla="*/ 0 w 5200650"/>
              <a:gd name="connsiteY2" fmla="*/ 2171700 h 4914900"/>
              <a:gd name="connsiteX3" fmla="*/ 5048250 w 5200650"/>
              <a:gd name="connsiteY3" fmla="*/ 19050 h 4914900"/>
              <a:gd name="connsiteX0" fmla="*/ 5200650 w 5200650"/>
              <a:gd name="connsiteY0" fmla="*/ 0 h 4908550"/>
              <a:gd name="connsiteX1" fmla="*/ 863600 w 5200650"/>
              <a:gd name="connsiteY1" fmla="*/ 4908550 h 4908550"/>
              <a:gd name="connsiteX2" fmla="*/ 0 w 5200650"/>
              <a:gd name="connsiteY2" fmla="*/ 2171700 h 4908550"/>
              <a:gd name="connsiteX3" fmla="*/ 5048250 w 5200650"/>
              <a:gd name="connsiteY3" fmla="*/ 19050 h 4908550"/>
              <a:gd name="connsiteX0" fmla="*/ 5200650 w 5200650"/>
              <a:gd name="connsiteY0" fmla="*/ 0 h 4940300"/>
              <a:gd name="connsiteX1" fmla="*/ 838200 w 5200650"/>
              <a:gd name="connsiteY1" fmla="*/ 4940300 h 4940300"/>
              <a:gd name="connsiteX2" fmla="*/ 0 w 5200650"/>
              <a:gd name="connsiteY2" fmla="*/ 2171700 h 4940300"/>
              <a:gd name="connsiteX3" fmla="*/ 5048250 w 5200650"/>
              <a:gd name="connsiteY3" fmla="*/ 19050 h 4940300"/>
            </a:gdLst>
            <a:ahLst/>
            <a:cxnLst>
              <a:cxn ang="0">
                <a:pos x="connsiteX0" y="connsiteY0"/>
              </a:cxn>
              <a:cxn ang="0">
                <a:pos x="connsiteX1" y="connsiteY1"/>
              </a:cxn>
              <a:cxn ang="0">
                <a:pos x="connsiteX2" y="connsiteY2"/>
              </a:cxn>
              <a:cxn ang="0">
                <a:pos x="connsiteX3" y="connsiteY3"/>
              </a:cxn>
            </a:cxnLst>
            <a:rect l="l" t="t" r="r" b="b"/>
            <a:pathLst>
              <a:path w="5200650" h="4940300">
                <a:moveTo>
                  <a:pt x="5200650" y="0"/>
                </a:moveTo>
                <a:lnTo>
                  <a:pt x="838200" y="4940300"/>
                </a:lnTo>
                <a:lnTo>
                  <a:pt x="0" y="2171700"/>
                </a:lnTo>
                <a:lnTo>
                  <a:pt x="5048250" y="19050"/>
                </a:lnTo>
              </a:path>
            </a:pathLst>
          </a:custGeom>
          <a:gradFill>
            <a:gsLst>
              <a:gs pos="0">
                <a:schemeClr val="accent3">
                  <a:lumMod val="20000"/>
                  <a:lumOff val="80000"/>
                  <a:alpha val="60000"/>
                </a:schemeClr>
              </a:gs>
              <a:gs pos="100000">
                <a:schemeClr val="accent3">
                  <a:lumMod val="50000"/>
                  <a:alpha val="80000"/>
                </a:schemeClr>
              </a:gs>
            </a:gsLst>
            <a:lin ang="8400000" scaled="0"/>
          </a:gradFill>
          <a:ln>
            <a:solidFill>
              <a:schemeClr val="accent3">
                <a:lumMod val="20000"/>
                <a:lumOff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7200" dirty="0">
              <a:solidFill>
                <a:srgbClr val="7030A0"/>
              </a:solidFill>
            </a:endParaRPr>
          </a:p>
        </p:txBody>
      </p:sp>
      <p:pic>
        <p:nvPicPr>
          <p:cNvPr id="5" name="Picture 4" descr="alien-transparent.png"/>
          <p:cNvPicPr>
            <a:picLocks noChangeAspect="1"/>
          </p:cNvPicPr>
          <p:nvPr/>
        </p:nvPicPr>
        <p:blipFill>
          <a:blip r:embed="rId4" cstate="print"/>
          <a:stretch>
            <a:fillRect/>
          </a:stretch>
        </p:blipFill>
        <p:spPr>
          <a:xfrm>
            <a:off x="5334000" y="1449340"/>
            <a:ext cx="874471" cy="2208260"/>
          </a:xfrm>
          <a:prstGeom prst="rect">
            <a:avLst/>
          </a:prstGeom>
        </p:spPr>
      </p:pic>
      <p:pic>
        <p:nvPicPr>
          <p:cNvPr id="6" name="Picture 5" descr="ufo.png"/>
          <p:cNvPicPr>
            <a:picLocks noChangeAspect="1"/>
          </p:cNvPicPr>
          <p:nvPr/>
        </p:nvPicPr>
        <p:blipFill>
          <a:blip r:embed="rId5" cstate="print"/>
          <a:stretch>
            <a:fillRect/>
          </a:stretch>
        </p:blipFill>
        <p:spPr>
          <a:xfrm>
            <a:off x="5715000" y="457200"/>
            <a:ext cx="2971800" cy="1121854"/>
          </a:xfrm>
          <a:prstGeom prst="rect">
            <a:avLst/>
          </a:prstGeom>
        </p:spPr>
      </p:pic>
      <p:pic>
        <p:nvPicPr>
          <p:cNvPr id="10" name="Picture 9" descr="man01.png"/>
          <p:cNvPicPr>
            <a:picLocks noChangeAspect="1"/>
          </p:cNvPicPr>
          <p:nvPr/>
        </p:nvPicPr>
        <p:blipFill>
          <a:blip r:embed="rId6" cstate="print"/>
          <a:stretch>
            <a:fillRect/>
          </a:stretch>
        </p:blipFill>
        <p:spPr>
          <a:xfrm>
            <a:off x="381000" y="3505200"/>
            <a:ext cx="3249743" cy="3352800"/>
          </a:xfrm>
          <a:prstGeom prst="rect">
            <a:avLst/>
          </a:prstGeom>
        </p:spPr>
      </p:pic>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1676400" y="457200"/>
            <a:ext cx="5943600" cy="59436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p:cNvSpPr/>
          <p:nvPr/>
        </p:nvSpPr>
        <p:spPr>
          <a:xfrm>
            <a:off x="2286000" y="1219200"/>
            <a:ext cx="2209800" cy="22098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4419600" y="1905000"/>
            <a:ext cx="2971800" cy="1815882"/>
          </a:xfrm>
          <a:prstGeom prst="rect">
            <a:avLst/>
          </a:prstGeom>
          <a:noFill/>
        </p:spPr>
        <p:txBody>
          <a:bodyPr wrap="square" rtlCol="0">
            <a:spAutoFit/>
          </a:bodyPr>
          <a:lstStyle/>
          <a:p>
            <a:pPr algn="ctr"/>
            <a:r>
              <a:rPr lang="en-US" sz="2800" dirty="0" smtClean="0"/>
              <a:t>Situations in which people try to optimize the past</a:t>
            </a:r>
            <a:endParaRPr lang="en-US" sz="2800" dirty="0"/>
          </a:p>
        </p:txBody>
      </p:sp>
      <p:sp>
        <p:nvSpPr>
          <p:cNvPr id="6" name="TextBox 5"/>
          <p:cNvSpPr txBox="1"/>
          <p:nvPr/>
        </p:nvSpPr>
        <p:spPr>
          <a:xfrm>
            <a:off x="2209800" y="1752600"/>
            <a:ext cx="2362200" cy="830997"/>
          </a:xfrm>
          <a:prstGeom prst="rect">
            <a:avLst/>
          </a:prstGeom>
          <a:noFill/>
        </p:spPr>
        <p:txBody>
          <a:bodyPr wrap="square" rtlCol="0">
            <a:spAutoFit/>
          </a:bodyPr>
          <a:lstStyle/>
          <a:p>
            <a:pPr algn="ctr"/>
            <a:r>
              <a:rPr lang="en-US" sz="2400" dirty="0" smtClean="0"/>
              <a:t>Sunk cost situations</a:t>
            </a:r>
            <a:endParaRPr lang="en-US" sz="2400" dirty="0"/>
          </a:p>
        </p:txBody>
      </p:sp>
      <p:pic>
        <p:nvPicPr>
          <p:cNvPr id="7" name="Picture 6" descr="lookback.png"/>
          <p:cNvPicPr>
            <a:picLocks noChangeAspect="1"/>
          </p:cNvPicPr>
          <p:nvPr/>
        </p:nvPicPr>
        <p:blipFill>
          <a:blip r:embed="rId3" cstate="print"/>
          <a:stretch>
            <a:fillRect/>
          </a:stretch>
        </p:blipFill>
        <p:spPr>
          <a:xfrm>
            <a:off x="2136968" y="3886200"/>
            <a:ext cx="3052916" cy="2057400"/>
          </a:xfrm>
          <a:prstGeom prst="rect">
            <a:avLst/>
          </a:prstGeom>
        </p:spPr>
      </p:pic>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457200"/>
            <a:ext cx="4114800" cy="3416320"/>
          </a:xfrm>
          <a:prstGeom prst="rect">
            <a:avLst/>
          </a:prstGeom>
          <a:noFill/>
        </p:spPr>
        <p:txBody>
          <a:bodyPr wrap="square" rtlCol="0">
            <a:spAutoFit/>
          </a:bodyPr>
          <a:lstStyle/>
          <a:p>
            <a:r>
              <a:rPr lang="en-US" dirty="0" smtClean="0"/>
              <a:t>Theodore is looking for his first job after graduating college. He plans to get work in architecture, since he’s already spent years studying architecture, jumping through hoops to get the credentials, making contacts in the field, and learning all about flying buttresses and different kinds of concrete.</a:t>
            </a:r>
          </a:p>
          <a:p>
            <a:endParaRPr lang="en-US" dirty="0" smtClean="0"/>
          </a:p>
          <a:p>
            <a:r>
              <a:rPr lang="en-US" dirty="0" smtClean="0"/>
              <a:t>Teleporting alien:</a:t>
            </a:r>
          </a:p>
        </p:txBody>
      </p:sp>
      <p:sp>
        <p:nvSpPr>
          <p:cNvPr id="5" name="TextBox 4"/>
          <p:cNvSpPr txBox="1"/>
          <p:nvPr/>
        </p:nvSpPr>
        <p:spPr>
          <a:xfrm>
            <a:off x="4876800" y="540603"/>
            <a:ext cx="3810000" cy="830997"/>
          </a:xfrm>
          <a:prstGeom prst="rect">
            <a:avLst/>
          </a:prstGeom>
          <a:noFill/>
        </p:spPr>
        <p:txBody>
          <a:bodyPr wrap="square" rtlCol="0">
            <a:spAutoFit/>
          </a:bodyPr>
          <a:lstStyle/>
          <a:p>
            <a:pPr algn="ctr"/>
            <a:r>
              <a:rPr lang="en-US" sz="4800" i="1" dirty="0" smtClean="0">
                <a:solidFill>
                  <a:srgbClr val="0070C0"/>
                </a:solidFill>
              </a:rPr>
              <a:t>Example.</a:t>
            </a:r>
            <a:endParaRPr lang="en-US" sz="4800" i="1" dirty="0">
              <a:solidFill>
                <a:srgbClr val="0070C0"/>
              </a:solidFill>
            </a:endParaRPr>
          </a:p>
        </p:txBody>
      </p:sp>
      <p:sp>
        <p:nvSpPr>
          <p:cNvPr id="6" name="TextBox 5"/>
          <p:cNvSpPr txBox="1"/>
          <p:nvPr/>
        </p:nvSpPr>
        <p:spPr>
          <a:xfrm>
            <a:off x="609600" y="3846255"/>
            <a:ext cx="4419600" cy="2308324"/>
          </a:xfrm>
          <a:prstGeom prst="rect">
            <a:avLst/>
          </a:prstGeom>
          <a:noFill/>
        </p:spPr>
        <p:txBody>
          <a:bodyPr wrap="square" rtlCol="0">
            <a:spAutoFit/>
          </a:bodyPr>
          <a:lstStyle/>
          <a:p>
            <a:r>
              <a:rPr lang="en-US" sz="1600" dirty="0" smtClean="0">
                <a:solidFill>
                  <a:srgbClr val="FF0000"/>
                </a:solidFill>
                <a:latin typeface="Segoe Print" pitchFamily="2" charset="0"/>
              </a:rPr>
              <a:t>"This brain has acquired some architecture skills. My new legal identity can claim a degree in architecture. My face is recognized by some employers and contacts in the architecture business. This gives my new body strong architecture-related options for employment, but I could consider other options as well.”</a:t>
            </a:r>
          </a:p>
        </p:txBody>
      </p:sp>
      <p:pic>
        <p:nvPicPr>
          <p:cNvPr id="10" name="Picture 9" descr="archdraw.jpg"/>
          <p:cNvPicPr>
            <a:picLocks noChangeAspect="1"/>
          </p:cNvPicPr>
          <p:nvPr/>
        </p:nvPicPr>
        <p:blipFill>
          <a:blip r:embed="rId3" cstate="print"/>
          <a:stretch>
            <a:fillRect/>
          </a:stretch>
        </p:blipFill>
        <p:spPr>
          <a:xfrm>
            <a:off x="5236182" y="2362200"/>
            <a:ext cx="3603018" cy="3581400"/>
          </a:xfrm>
          <a:prstGeom prst="rect">
            <a:avLst/>
          </a:prstGeom>
        </p:spPr>
      </p:pic>
      <p:sp>
        <p:nvSpPr>
          <p:cNvPr id="14" name="Freeform 13"/>
          <p:cNvSpPr/>
          <p:nvPr/>
        </p:nvSpPr>
        <p:spPr>
          <a:xfrm>
            <a:off x="5638800" y="2438400"/>
            <a:ext cx="2046514" cy="3505200"/>
          </a:xfrm>
          <a:custGeom>
            <a:avLst/>
            <a:gdLst>
              <a:gd name="connsiteX0" fmla="*/ 5124450 w 5124450"/>
              <a:gd name="connsiteY0" fmla="*/ 0 h 5314950"/>
              <a:gd name="connsiteX1" fmla="*/ 609600 w 5124450"/>
              <a:gd name="connsiteY1" fmla="*/ 5314950 h 5314950"/>
              <a:gd name="connsiteX2" fmla="*/ 0 w 5124450"/>
              <a:gd name="connsiteY2" fmla="*/ 2152650 h 5314950"/>
              <a:gd name="connsiteX3" fmla="*/ 4972050 w 5124450"/>
              <a:gd name="connsiteY3" fmla="*/ 19050 h 5314950"/>
              <a:gd name="connsiteX0" fmla="*/ 5048250 w 5048250"/>
              <a:gd name="connsiteY0" fmla="*/ 0 h 5314950"/>
              <a:gd name="connsiteX1" fmla="*/ 533400 w 5048250"/>
              <a:gd name="connsiteY1" fmla="*/ 5314950 h 5314950"/>
              <a:gd name="connsiteX2" fmla="*/ 0 w 5048250"/>
              <a:gd name="connsiteY2" fmla="*/ 1638300 h 5314950"/>
              <a:gd name="connsiteX3" fmla="*/ 4895850 w 5048250"/>
              <a:gd name="connsiteY3" fmla="*/ 19050 h 5314950"/>
              <a:gd name="connsiteX0" fmla="*/ 5048250 w 5048250"/>
              <a:gd name="connsiteY0" fmla="*/ 0 h 6057900"/>
              <a:gd name="connsiteX1" fmla="*/ 381000 w 5048250"/>
              <a:gd name="connsiteY1" fmla="*/ 6057900 h 6057900"/>
              <a:gd name="connsiteX2" fmla="*/ 0 w 5048250"/>
              <a:gd name="connsiteY2" fmla="*/ 1638300 h 6057900"/>
              <a:gd name="connsiteX3" fmla="*/ 4895850 w 5048250"/>
              <a:gd name="connsiteY3" fmla="*/ 19050 h 6057900"/>
              <a:gd name="connsiteX0" fmla="*/ 5124450 w 5124450"/>
              <a:gd name="connsiteY0" fmla="*/ 0 h 6057900"/>
              <a:gd name="connsiteX1" fmla="*/ 457200 w 5124450"/>
              <a:gd name="connsiteY1" fmla="*/ 6057900 h 6057900"/>
              <a:gd name="connsiteX2" fmla="*/ 0 w 5124450"/>
              <a:gd name="connsiteY2" fmla="*/ 1638300 h 6057900"/>
              <a:gd name="connsiteX3" fmla="*/ 4972050 w 5124450"/>
              <a:gd name="connsiteY3" fmla="*/ 19050 h 6057900"/>
              <a:gd name="connsiteX0" fmla="*/ 5093970 w 5093970"/>
              <a:gd name="connsiteY0" fmla="*/ 0 h 6057900"/>
              <a:gd name="connsiteX1" fmla="*/ 426720 w 5093970"/>
              <a:gd name="connsiteY1" fmla="*/ 6057900 h 6057900"/>
              <a:gd name="connsiteX2" fmla="*/ 0 w 5093970"/>
              <a:gd name="connsiteY2" fmla="*/ 1600200 h 6057900"/>
              <a:gd name="connsiteX3" fmla="*/ 4941570 w 5093970"/>
              <a:gd name="connsiteY3" fmla="*/ 19050 h 6057900"/>
              <a:gd name="connsiteX0" fmla="*/ 5093970 w 5093970"/>
              <a:gd name="connsiteY0" fmla="*/ 0 h 6057900"/>
              <a:gd name="connsiteX1" fmla="*/ 426720 w 5093970"/>
              <a:gd name="connsiteY1" fmla="*/ 6057900 h 6057900"/>
              <a:gd name="connsiteX2" fmla="*/ 0 w 5093970"/>
              <a:gd name="connsiteY2" fmla="*/ 1600200 h 6057900"/>
              <a:gd name="connsiteX3" fmla="*/ 3124200 w 5093970"/>
              <a:gd name="connsiteY3" fmla="*/ 381000 h 6057900"/>
              <a:gd name="connsiteX0" fmla="*/ 3200400 w 3200400"/>
              <a:gd name="connsiteY0" fmla="*/ 0 h 5676900"/>
              <a:gd name="connsiteX1" fmla="*/ 426720 w 3200400"/>
              <a:gd name="connsiteY1" fmla="*/ 5676900 h 5676900"/>
              <a:gd name="connsiteX2" fmla="*/ 0 w 3200400"/>
              <a:gd name="connsiteY2" fmla="*/ 1219200 h 5676900"/>
              <a:gd name="connsiteX3" fmla="*/ 3124200 w 3200400"/>
              <a:gd name="connsiteY3" fmla="*/ 0 h 5676900"/>
              <a:gd name="connsiteX0" fmla="*/ 3200400 w 4800600"/>
              <a:gd name="connsiteY0" fmla="*/ 0 h 1219200"/>
              <a:gd name="connsiteX1" fmla="*/ 4800600 w 4800600"/>
              <a:gd name="connsiteY1" fmla="*/ 533400 h 1219200"/>
              <a:gd name="connsiteX2" fmla="*/ 0 w 4800600"/>
              <a:gd name="connsiteY2" fmla="*/ 1219200 h 1219200"/>
              <a:gd name="connsiteX3" fmla="*/ 3124200 w 4800600"/>
              <a:gd name="connsiteY3" fmla="*/ 0 h 1219200"/>
              <a:gd name="connsiteX0" fmla="*/ 76200 w 1676400"/>
              <a:gd name="connsiteY0" fmla="*/ 0 h 3200400"/>
              <a:gd name="connsiteX1" fmla="*/ 1676400 w 1676400"/>
              <a:gd name="connsiteY1" fmla="*/ 533400 h 3200400"/>
              <a:gd name="connsiteX2" fmla="*/ 0 w 1676400"/>
              <a:gd name="connsiteY2" fmla="*/ 3200400 h 3200400"/>
              <a:gd name="connsiteX3" fmla="*/ 0 w 1676400"/>
              <a:gd name="connsiteY3" fmla="*/ 0 h 3200400"/>
              <a:gd name="connsiteX0" fmla="*/ 76200 w 1676400"/>
              <a:gd name="connsiteY0" fmla="*/ 0 h 3124200"/>
              <a:gd name="connsiteX1" fmla="*/ 1676400 w 1676400"/>
              <a:gd name="connsiteY1" fmla="*/ 533400 h 3124200"/>
              <a:gd name="connsiteX2" fmla="*/ 0 w 1676400"/>
              <a:gd name="connsiteY2" fmla="*/ 3124200 h 3124200"/>
              <a:gd name="connsiteX3" fmla="*/ 0 w 1676400"/>
              <a:gd name="connsiteY3" fmla="*/ 0 h 3124200"/>
              <a:gd name="connsiteX0" fmla="*/ 76200 w 2046514"/>
              <a:gd name="connsiteY0" fmla="*/ 0 h 3124200"/>
              <a:gd name="connsiteX1" fmla="*/ 1676400 w 2046514"/>
              <a:gd name="connsiteY1" fmla="*/ 533400 h 3124200"/>
              <a:gd name="connsiteX2" fmla="*/ 0 w 2046514"/>
              <a:gd name="connsiteY2" fmla="*/ 3124200 h 3124200"/>
              <a:gd name="connsiteX3" fmla="*/ 0 w 2046514"/>
              <a:gd name="connsiteY3" fmla="*/ 0 h 3124200"/>
              <a:gd name="connsiteX0" fmla="*/ 76200 w 2046514"/>
              <a:gd name="connsiteY0" fmla="*/ 0 h 3124200"/>
              <a:gd name="connsiteX1" fmla="*/ 1600200 w 2046514"/>
              <a:gd name="connsiteY1" fmla="*/ 457200 h 3124200"/>
              <a:gd name="connsiteX2" fmla="*/ 0 w 2046514"/>
              <a:gd name="connsiteY2" fmla="*/ 3124200 h 3124200"/>
              <a:gd name="connsiteX3" fmla="*/ 0 w 2046514"/>
              <a:gd name="connsiteY3" fmla="*/ 0 h 3124200"/>
              <a:gd name="connsiteX0" fmla="*/ 76200 w 2046514"/>
              <a:gd name="connsiteY0" fmla="*/ 0 h 3124200"/>
              <a:gd name="connsiteX1" fmla="*/ 1600200 w 2046514"/>
              <a:gd name="connsiteY1" fmla="*/ 457200 h 3124200"/>
              <a:gd name="connsiteX2" fmla="*/ 0 w 2046514"/>
              <a:gd name="connsiteY2" fmla="*/ 3124200 h 3124200"/>
              <a:gd name="connsiteX3" fmla="*/ 0 w 2046514"/>
              <a:gd name="connsiteY3" fmla="*/ 0 h 3124200"/>
              <a:gd name="connsiteX0" fmla="*/ 76200 w 2046514"/>
              <a:gd name="connsiteY0" fmla="*/ 0 h 3505200"/>
              <a:gd name="connsiteX1" fmla="*/ 1600200 w 2046514"/>
              <a:gd name="connsiteY1" fmla="*/ 457200 h 3505200"/>
              <a:gd name="connsiteX2" fmla="*/ 0 w 2046514"/>
              <a:gd name="connsiteY2" fmla="*/ 3505200 h 3505200"/>
              <a:gd name="connsiteX3" fmla="*/ 0 w 2046514"/>
              <a:gd name="connsiteY3" fmla="*/ 0 h 3505200"/>
              <a:gd name="connsiteX0" fmla="*/ 76200 w 2046514"/>
              <a:gd name="connsiteY0" fmla="*/ 0 h 3505200"/>
              <a:gd name="connsiteX1" fmla="*/ 1600200 w 2046514"/>
              <a:gd name="connsiteY1" fmla="*/ 762000 h 3505200"/>
              <a:gd name="connsiteX2" fmla="*/ 0 w 2046514"/>
              <a:gd name="connsiteY2" fmla="*/ 3505200 h 3505200"/>
              <a:gd name="connsiteX3" fmla="*/ 0 w 2046514"/>
              <a:gd name="connsiteY3" fmla="*/ 0 h 3505200"/>
              <a:gd name="connsiteX0" fmla="*/ 76200 w 2046514"/>
              <a:gd name="connsiteY0" fmla="*/ 0 h 3505200"/>
              <a:gd name="connsiteX1" fmla="*/ 1600200 w 2046514"/>
              <a:gd name="connsiteY1" fmla="*/ 838200 h 3505200"/>
              <a:gd name="connsiteX2" fmla="*/ 0 w 2046514"/>
              <a:gd name="connsiteY2" fmla="*/ 3505200 h 3505200"/>
              <a:gd name="connsiteX3" fmla="*/ 0 w 2046514"/>
              <a:gd name="connsiteY3" fmla="*/ 0 h 3505200"/>
              <a:gd name="connsiteX0" fmla="*/ 76200 w 2046514"/>
              <a:gd name="connsiteY0" fmla="*/ 0 h 3505200"/>
              <a:gd name="connsiteX1" fmla="*/ 1600200 w 2046514"/>
              <a:gd name="connsiteY1" fmla="*/ 838200 h 3505200"/>
              <a:gd name="connsiteX2" fmla="*/ 0 w 2046514"/>
              <a:gd name="connsiteY2" fmla="*/ 3505200 h 3505200"/>
              <a:gd name="connsiteX3" fmla="*/ 0 w 2046514"/>
              <a:gd name="connsiteY3" fmla="*/ 0 h 3505200"/>
            </a:gdLst>
            <a:ahLst/>
            <a:cxnLst>
              <a:cxn ang="0">
                <a:pos x="connsiteX0" y="connsiteY0"/>
              </a:cxn>
              <a:cxn ang="0">
                <a:pos x="connsiteX1" y="connsiteY1"/>
              </a:cxn>
              <a:cxn ang="0">
                <a:pos x="connsiteX2" y="connsiteY2"/>
              </a:cxn>
              <a:cxn ang="0">
                <a:pos x="connsiteX3" y="connsiteY3"/>
              </a:cxn>
            </a:cxnLst>
            <a:rect l="l" t="t" r="r" b="b"/>
            <a:pathLst>
              <a:path w="2046514" h="3505200">
                <a:moveTo>
                  <a:pt x="76200" y="0"/>
                </a:moveTo>
                <a:lnTo>
                  <a:pt x="1600200" y="838200"/>
                </a:lnTo>
                <a:cubicBezTo>
                  <a:pt x="1041400" y="1701800"/>
                  <a:pt x="2046514" y="2928257"/>
                  <a:pt x="0" y="3505200"/>
                </a:cubicBezTo>
                <a:lnTo>
                  <a:pt x="0" y="0"/>
                </a:lnTo>
              </a:path>
            </a:pathLst>
          </a:custGeom>
          <a:gradFill>
            <a:gsLst>
              <a:gs pos="0">
                <a:schemeClr val="accent3">
                  <a:lumMod val="20000"/>
                  <a:lumOff val="80000"/>
                  <a:alpha val="83000"/>
                </a:schemeClr>
              </a:gs>
              <a:gs pos="100000">
                <a:schemeClr val="accent3">
                  <a:lumMod val="50000"/>
                  <a:alpha val="80000"/>
                </a:schemeClr>
              </a:gs>
            </a:gsLst>
            <a:lin ang="3000000" scaled="0"/>
          </a:gradFill>
          <a:ln>
            <a:solidFill>
              <a:schemeClr val="accent3">
                <a:lumMod val="20000"/>
                <a:lumOff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13" name="Picture 12" descr="ufo.png"/>
          <p:cNvPicPr>
            <a:picLocks noChangeAspect="1"/>
          </p:cNvPicPr>
          <p:nvPr/>
        </p:nvPicPr>
        <p:blipFill>
          <a:blip r:embed="rId4" cstate="print"/>
          <a:stretch>
            <a:fillRect/>
          </a:stretch>
        </p:blipFill>
        <p:spPr>
          <a:xfrm rot="20139224">
            <a:off x="4449397" y="1692368"/>
            <a:ext cx="2257133" cy="852067"/>
          </a:xfrm>
          <a:prstGeom prst="rect">
            <a:avLst/>
          </a:prstGeom>
        </p:spPr>
      </p:pic>
      <p:pic>
        <p:nvPicPr>
          <p:cNvPr id="15" name="Picture 14" descr="alien-transparent.png"/>
          <p:cNvPicPr>
            <a:picLocks noChangeAspect="1"/>
          </p:cNvPicPr>
          <p:nvPr/>
        </p:nvPicPr>
        <p:blipFill>
          <a:blip r:embed="rId5" cstate="print"/>
          <a:stretch>
            <a:fillRect/>
          </a:stretch>
        </p:blipFill>
        <p:spPr>
          <a:xfrm rot="2190283" flipH="1">
            <a:off x="5792465" y="2422568"/>
            <a:ext cx="635897" cy="1751060"/>
          </a:xfrm>
          <a:prstGeom prst="rect">
            <a:avLst/>
          </a:prstGeom>
        </p:spPr>
      </p:pic>
      <p:pic>
        <p:nvPicPr>
          <p:cNvPr id="16" name="Picture 15" descr="youngman.png"/>
          <p:cNvPicPr>
            <a:picLocks noChangeAspect="1"/>
          </p:cNvPicPr>
          <p:nvPr/>
        </p:nvPicPr>
        <p:blipFill>
          <a:blip r:embed="rId6" cstate="print"/>
          <a:stretch>
            <a:fillRect/>
          </a:stretch>
        </p:blipFill>
        <p:spPr>
          <a:xfrm>
            <a:off x="5638799" y="2743200"/>
            <a:ext cx="3570827" cy="321561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905470"/>
            <a:ext cx="9144000" cy="923330"/>
          </a:xfrm>
          <a:prstGeom prst="rect">
            <a:avLst/>
          </a:prstGeom>
          <a:noFill/>
        </p:spPr>
        <p:txBody>
          <a:bodyPr wrap="square" rtlCol="0">
            <a:spAutoFit/>
          </a:bodyPr>
          <a:lstStyle/>
          <a:p>
            <a:pPr algn="ctr"/>
            <a:r>
              <a:rPr lang="en-US" sz="5400" b="1" dirty="0" smtClean="0"/>
              <a:t>Start Workout 4</a:t>
            </a:r>
            <a:endParaRPr lang="en-US" sz="5400" b="1" dirty="0"/>
          </a:p>
        </p:txBody>
      </p:sp>
      <p:sp>
        <p:nvSpPr>
          <p:cNvPr id="4" name="TextBox 3"/>
          <p:cNvSpPr txBox="1"/>
          <p:nvPr/>
        </p:nvSpPr>
        <p:spPr>
          <a:xfrm>
            <a:off x="1066800" y="5341203"/>
            <a:ext cx="7315200" cy="830997"/>
          </a:xfrm>
          <a:prstGeom prst="rect">
            <a:avLst/>
          </a:prstGeom>
          <a:noFill/>
        </p:spPr>
        <p:txBody>
          <a:bodyPr wrap="square" rtlCol="0">
            <a:spAutoFit/>
          </a:bodyPr>
          <a:lstStyle/>
          <a:p>
            <a:pPr algn="ctr"/>
            <a:r>
              <a:rPr lang="en-US" sz="2400" dirty="0" smtClean="0"/>
              <a:t>(do as much as you can in the next 180 seconds, then stop—you can do the rest later)</a:t>
            </a:r>
            <a:endParaRPr lang="en-US" sz="2400" dirty="0"/>
          </a:p>
        </p:txBody>
      </p:sp>
      <p:pic>
        <p:nvPicPr>
          <p:cNvPr id="5" name="Picture 4" descr="shadowrun4.jpg"/>
          <p:cNvPicPr>
            <a:picLocks noChangeAspect="1"/>
          </p:cNvPicPr>
          <p:nvPr/>
        </p:nvPicPr>
        <p:blipFill>
          <a:blip r:embed="rId3" cstate="print"/>
          <a:stretch>
            <a:fillRect/>
          </a:stretch>
        </p:blipFill>
        <p:spPr>
          <a:xfrm>
            <a:off x="3364046" y="2100072"/>
            <a:ext cx="2415909" cy="2657856"/>
          </a:xfrm>
          <a:prstGeom prst="rect">
            <a:avLst/>
          </a:prstGeom>
        </p:spPr>
      </p:pic>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2151828" y="2451303"/>
            <a:ext cx="4840345" cy="1955394"/>
            <a:chOff x="2667000" y="2046751"/>
            <a:chExt cx="4840345" cy="1955394"/>
          </a:xfrm>
        </p:grpSpPr>
        <p:pic>
          <p:nvPicPr>
            <p:cNvPr id="2" name="Picture 1" descr="bell.png"/>
            <p:cNvPicPr>
              <a:picLocks noChangeAspect="1"/>
            </p:cNvPicPr>
            <p:nvPr/>
          </p:nvPicPr>
          <p:blipFill>
            <a:blip r:embed="rId3" cstate="print"/>
            <a:stretch>
              <a:fillRect/>
            </a:stretch>
          </p:blipFill>
          <p:spPr>
            <a:xfrm rot="543567">
              <a:off x="5551951" y="2046751"/>
              <a:ext cx="1955394" cy="1955394"/>
            </a:xfrm>
            <a:prstGeom prst="rect">
              <a:avLst/>
            </a:prstGeom>
          </p:spPr>
        </p:pic>
        <p:sp>
          <p:nvSpPr>
            <p:cNvPr id="3" name="TextBox 2"/>
            <p:cNvSpPr txBox="1"/>
            <p:nvPr/>
          </p:nvSpPr>
          <p:spPr>
            <a:xfrm>
              <a:off x="2667000" y="2819400"/>
              <a:ext cx="3048000" cy="923330"/>
            </a:xfrm>
            <a:prstGeom prst="rect">
              <a:avLst/>
            </a:prstGeom>
            <a:noFill/>
          </p:spPr>
          <p:txBody>
            <a:bodyPr wrap="square" rtlCol="0">
              <a:spAutoFit/>
            </a:bodyPr>
            <a:lstStyle/>
            <a:p>
              <a:pPr algn="ctr"/>
              <a:r>
                <a:rPr lang="en-US" sz="5400" i="1" dirty="0" smtClean="0"/>
                <a:t>Ding!</a:t>
              </a:r>
              <a:endParaRPr lang="en-US" sz="5400" i="1" dirty="0"/>
            </a:p>
          </p:txBody>
        </p:sp>
      </p:gr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47800" y="1287959"/>
            <a:ext cx="6248400" cy="769441"/>
          </a:xfrm>
          <a:prstGeom prst="rect">
            <a:avLst/>
          </a:prstGeom>
          <a:noFill/>
        </p:spPr>
        <p:txBody>
          <a:bodyPr wrap="square" rtlCol="0">
            <a:spAutoFit/>
          </a:bodyPr>
          <a:lstStyle/>
          <a:p>
            <a:pPr algn="ctr"/>
            <a:r>
              <a:rPr lang="en-US" sz="4400" b="1" dirty="0" smtClean="0"/>
              <a:t>Repeat four times:</a:t>
            </a:r>
            <a:endParaRPr lang="en-US" sz="4400" b="1" dirty="0"/>
          </a:p>
        </p:txBody>
      </p:sp>
      <p:sp>
        <p:nvSpPr>
          <p:cNvPr id="3" name="Rounded Rectangular Callout 2"/>
          <p:cNvSpPr/>
          <p:nvPr/>
        </p:nvSpPr>
        <p:spPr>
          <a:xfrm>
            <a:off x="1905000" y="2286000"/>
            <a:ext cx="5562600" cy="2819400"/>
          </a:xfrm>
          <a:prstGeom prst="wedgeRoundRectCallout">
            <a:avLst>
              <a:gd name="adj1" fmla="val 39352"/>
              <a:gd name="adj2" fmla="val 80518"/>
              <a:gd name="adj3" fmla="val 16667"/>
            </a:avLst>
          </a:prstGeom>
          <a:solidFill>
            <a:srgbClr val="DDEDF7"/>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i="1" dirty="0" smtClean="0">
                <a:solidFill>
                  <a:schemeClr val="tx1"/>
                </a:solidFill>
              </a:rPr>
              <a:t>“Pretend I’m a teleporting alien”</a:t>
            </a:r>
            <a:endParaRPr lang="en-US" sz="4000" i="1" dirty="0">
              <a:solidFill>
                <a:schemeClr val="tx1"/>
              </a:solidFill>
            </a:endParaRP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47800" y="1287959"/>
            <a:ext cx="6248400" cy="769441"/>
          </a:xfrm>
          <a:prstGeom prst="rect">
            <a:avLst/>
          </a:prstGeom>
          <a:noFill/>
        </p:spPr>
        <p:txBody>
          <a:bodyPr wrap="square" rtlCol="0">
            <a:spAutoFit/>
          </a:bodyPr>
          <a:lstStyle/>
          <a:p>
            <a:pPr algn="ctr"/>
            <a:r>
              <a:rPr lang="en-US" sz="4400" b="1" dirty="0" smtClean="0"/>
              <a:t>Repeat four times:</a:t>
            </a:r>
            <a:endParaRPr lang="en-US" sz="4400" b="1" dirty="0"/>
          </a:p>
        </p:txBody>
      </p:sp>
      <p:sp>
        <p:nvSpPr>
          <p:cNvPr id="3" name="Rounded Rectangular Callout 2"/>
          <p:cNvSpPr/>
          <p:nvPr/>
        </p:nvSpPr>
        <p:spPr>
          <a:xfrm>
            <a:off x="1905000" y="2286000"/>
            <a:ext cx="5562600" cy="2819400"/>
          </a:xfrm>
          <a:prstGeom prst="wedgeRoundRectCallout">
            <a:avLst>
              <a:gd name="adj1" fmla="val 39352"/>
              <a:gd name="adj2" fmla="val 80518"/>
              <a:gd name="adj3" fmla="val 16667"/>
            </a:avLst>
          </a:prstGeom>
          <a:solidFill>
            <a:srgbClr val="DDEDF7"/>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i="1" dirty="0" smtClean="0">
                <a:solidFill>
                  <a:schemeClr val="tx1"/>
                </a:solidFill>
              </a:rPr>
              <a:t>“Translate past history to present facts”</a:t>
            </a:r>
            <a:endParaRPr lang="en-US" sz="4000" i="1" dirty="0">
              <a:solidFill>
                <a:schemeClr val="tx1"/>
              </a:solidFill>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p:cNvSpPr/>
          <p:nvPr/>
        </p:nvSpPr>
        <p:spPr>
          <a:xfrm>
            <a:off x="3272028" y="2133600"/>
            <a:ext cx="2633472" cy="3962400"/>
          </a:xfrm>
          <a:prstGeom prst="rect">
            <a:avLst/>
          </a:prstGeom>
          <a:solidFill>
            <a:srgbClr val="DDEDF7"/>
          </a:solidFill>
          <a:ln w="2032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 name="Picture 70" descr="shadowrunX.png"/>
          <p:cNvPicPr>
            <a:picLocks noChangeAspect="1"/>
          </p:cNvPicPr>
          <p:nvPr/>
        </p:nvPicPr>
        <p:blipFill>
          <a:blip r:embed="rId3" cstate="print"/>
          <a:stretch>
            <a:fillRect/>
          </a:stretch>
        </p:blipFill>
        <p:spPr>
          <a:xfrm>
            <a:off x="4585648" y="4724400"/>
            <a:ext cx="876782" cy="1236890"/>
          </a:xfrm>
          <a:prstGeom prst="rect">
            <a:avLst/>
          </a:prstGeom>
        </p:spPr>
      </p:pic>
      <p:pic>
        <p:nvPicPr>
          <p:cNvPr id="28" name="Picture 27" descr="brokenchain-desaturated.png"/>
          <p:cNvPicPr>
            <a:picLocks noChangeAspect="1"/>
          </p:cNvPicPr>
          <p:nvPr/>
        </p:nvPicPr>
        <p:blipFill>
          <a:blip r:embed="rId4" cstate="print"/>
          <a:stretch>
            <a:fillRect/>
          </a:stretch>
        </p:blipFill>
        <p:spPr>
          <a:xfrm>
            <a:off x="3286817" y="2232694"/>
            <a:ext cx="2605983" cy="1577305"/>
          </a:xfrm>
          <a:prstGeom prst="rect">
            <a:avLst/>
          </a:prstGeom>
        </p:spPr>
      </p:pic>
      <p:sp>
        <p:nvSpPr>
          <p:cNvPr id="2" name="Rectangle 1"/>
          <p:cNvSpPr/>
          <p:nvPr/>
        </p:nvSpPr>
        <p:spPr>
          <a:xfrm>
            <a:off x="533400" y="2133600"/>
            <a:ext cx="2633472" cy="3962400"/>
          </a:xfrm>
          <a:prstGeom prst="rect">
            <a:avLst/>
          </a:prstGeom>
          <a:noFill/>
          <a:ln w="2032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381000" y="628471"/>
            <a:ext cx="8382000" cy="1200329"/>
          </a:xfrm>
          <a:prstGeom prst="rect">
            <a:avLst/>
          </a:prstGeom>
          <a:noFill/>
        </p:spPr>
        <p:txBody>
          <a:bodyPr wrap="square" rtlCol="0">
            <a:spAutoFit/>
          </a:bodyPr>
          <a:lstStyle/>
          <a:p>
            <a:pPr algn="ctr"/>
            <a:r>
              <a:rPr lang="en-US" sz="3600" b="1" dirty="0" smtClean="0"/>
              <a:t>Skill 4: Act on Present Facts, Not Past History</a:t>
            </a:r>
            <a:endParaRPr lang="en-US" sz="3600" b="1" dirty="0"/>
          </a:p>
        </p:txBody>
      </p:sp>
      <p:pic>
        <p:nvPicPr>
          <p:cNvPr id="16" name="Picture 15" descr="fingerreminder.png"/>
          <p:cNvPicPr>
            <a:picLocks noChangeAspect="1"/>
          </p:cNvPicPr>
          <p:nvPr/>
        </p:nvPicPr>
        <p:blipFill>
          <a:blip r:embed="rId5" cstate="print"/>
          <a:stretch>
            <a:fillRect/>
          </a:stretch>
        </p:blipFill>
        <p:spPr>
          <a:xfrm>
            <a:off x="6553200" y="3886200"/>
            <a:ext cx="1676400" cy="2095499"/>
          </a:xfrm>
          <a:prstGeom prst="rect">
            <a:avLst/>
          </a:prstGeom>
        </p:spPr>
      </p:pic>
      <p:sp>
        <p:nvSpPr>
          <p:cNvPr id="44" name="Rectangle 43"/>
          <p:cNvSpPr/>
          <p:nvPr/>
        </p:nvSpPr>
        <p:spPr>
          <a:xfrm>
            <a:off x="6015228" y="2133600"/>
            <a:ext cx="2633472" cy="3962400"/>
          </a:xfrm>
          <a:prstGeom prst="rect">
            <a:avLst/>
          </a:prstGeom>
          <a:noFill/>
          <a:ln w="2032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TextBox 71"/>
          <p:cNvSpPr txBox="1"/>
          <p:nvPr/>
        </p:nvSpPr>
        <p:spPr>
          <a:xfrm>
            <a:off x="4933480" y="5069361"/>
            <a:ext cx="358890" cy="369332"/>
          </a:xfrm>
          <a:prstGeom prst="rect">
            <a:avLst/>
          </a:prstGeom>
          <a:noFill/>
        </p:spPr>
        <p:txBody>
          <a:bodyPr wrap="square" rtlCol="0">
            <a:spAutoFit/>
          </a:bodyPr>
          <a:lstStyle/>
          <a:p>
            <a:r>
              <a:rPr lang="en-US" b="1" dirty="0" smtClean="0">
                <a:solidFill>
                  <a:schemeClr val="bg1"/>
                </a:solidFill>
              </a:rPr>
              <a:t>5</a:t>
            </a:r>
            <a:endParaRPr lang="en-US" b="1" dirty="0">
              <a:solidFill>
                <a:schemeClr val="bg1"/>
              </a:solidFill>
            </a:endParaRPr>
          </a:p>
        </p:txBody>
      </p:sp>
      <p:pic>
        <p:nvPicPr>
          <p:cNvPr id="75" name="Picture 74" descr="shadowrunX.png"/>
          <p:cNvPicPr>
            <a:picLocks noChangeAspect="1"/>
          </p:cNvPicPr>
          <p:nvPr/>
        </p:nvPicPr>
        <p:blipFill>
          <a:blip r:embed="rId3" cstate="print"/>
          <a:stretch>
            <a:fillRect/>
          </a:stretch>
        </p:blipFill>
        <p:spPr>
          <a:xfrm>
            <a:off x="6858000" y="2514600"/>
            <a:ext cx="876782" cy="1236890"/>
          </a:xfrm>
          <a:prstGeom prst="rect">
            <a:avLst/>
          </a:prstGeom>
        </p:spPr>
      </p:pic>
      <p:pic>
        <p:nvPicPr>
          <p:cNvPr id="32" name="Picture 31" descr="eye_drawing-colorized.png"/>
          <p:cNvPicPr>
            <a:picLocks noChangeAspect="1"/>
          </p:cNvPicPr>
          <p:nvPr/>
        </p:nvPicPr>
        <p:blipFill>
          <a:blip r:embed="rId6" cstate="print"/>
          <a:stretch>
            <a:fillRect/>
          </a:stretch>
        </p:blipFill>
        <p:spPr>
          <a:xfrm>
            <a:off x="685799" y="2590801"/>
            <a:ext cx="2408743" cy="1752597"/>
          </a:xfrm>
          <a:prstGeom prst="rect">
            <a:avLst/>
          </a:prstGeom>
        </p:spPr>
      </p:pic>
      <p:grpSp>
        <p:nvGrpSpPr>
          <p:cNvPr id="3" name="Group 19"/>
          <p:cNvGrpSpPr/>
          <p:nvPr/>
        </p:nvGrpSpPr>
        <p:grpSpPr>
          <a:xfrm>
            <a:off x="3842084" y="3733800"/>
            <a:ext cx="685799" cy="855920"/>
            <a:chOff x="3842084" y="3733800"/>
            <a:chExt cx="685799" cy="855920"/>
          </a:xfrm>
        </p:grpSpPr>
        <p:pic>
          <p:nvPicPr>
            <p:cNvPr id="21" name="Picture 20" descr="icon-bar.png"/>
            <p:cNvPicPr>
              <a:picLocks noChangeAspect="1"/>
            </p:cNvPicPr>
            <p:nvPr/>
          </p:nvPicPr>
          <p:blipFill>
            <a:blip r:embed="rId7" cstate="print"/>
            <a:stretch>
              <a:fillRect/>
            </a:stretch>
          </p:blipFill>
          <p:spPr>
            <a:xfrm>
              <a:off x="3842084" y="3733800"/>
              <a:ext cx="685799" cy="855920"/>
            </a:xfrm>
            <a:prstGeom prst="rect">
              <a:avLst/>
            </a:prstGeom>
          </p:spPr>
        </p:pic>
        <p:sp>
          <p:nvSpPr>
            <p:cNvPr id="22" name="TextBox 21"/>
            <p:cNvSpPr txBox="1"/>
            <p:nvPr/>
          </p:nvSpPr>
          <p:spPr>
            <a:xfrm>
              <a:off x="4019080" y="3836513"/>
              <a:ext cx="358890" cy="369332"/>
            </a:xfrm>
            <a:prstGeom prst="rect">
              <a:avLst/>
            </a:prstGeom>
            <a:noFill/>
          </p:spPr>
          <p:txBody>
            <a:bodyPr wrap="square" rtlCol="0">
              <a:spAutoFit/>
            </a:bodyPr>
            <a:lstStyle/>
            <a:p>
              <a:r>
                <a:rPr lang="en-US" b="1" dirty="0" smtClean="0"/>
                <a:t>2</a:t>
              </a:r>
              <a:endParaRPr lang="en-US" b="1" dirty="0"/>
            </a:p>
          </p:txBody>
        </p:sp>
      </p:grpSp>
      <p:grpSp>
        <p:nvGrpSpPr>
          <p:cNvPr id="4" name="Group 22"/>
          <p:cNvGrpSpPr/>
          <p:nvPr/>
        </p:nvGrpSpPr>
        <p:grpSpPr>
          <a:xfrm>
            <a:off x="2025762" y="4527884"/>
            <a:ext cx="837753" cy="825186"/>
            <a:chOff x="2025762" y="4527884"/>
            <a:chExt cx="837753" cy="825186"/>
          </a:xfrm>
        </p:grpSpPr>
        <p:pic>
          <p:nvPicPr>
            <p:cNvPr id="24" name="Picture 23" descr="lucent.png"/>
            <p:cNvPicPr>
              <a:picLocks noChangeAspect="1"/>
            </p:cNvPicPr>
            <p:nvPr/>
          </p:nvPicPr>
          <p:blipFill>
            <a:blip r:embed="rId8" cstate="print"/>
            <a:stretch>
              <a:fillRect/>
            </a:stretch>
          </p:blipFill>
          <p:spPr>
            <a:xfrm>
              <a:off x="2025762" y="4527884"/>
              <a:ext cx="837753" cy="825186"/>
            </a:xfrm>
            <a:prstGeom prst="rect">
              <a:avLst/>
            </a:prstGeom>
          </p:spPr>
        </p:pic>
        <p:sp>
          <p:nvSpPr>
            <p:cNvPr id="25" name="TextBox 24"/>
            <p:cNvSpPr txBox="1"/>
            <p:nvPr/>
          </p:nvSpPr>
          <p:spPr>
            <a:xfrm>
              <a:off x="2290450" y="4750913"/>
              <a:ext cx="358890" cy="369332"/>
            </a:xfrm>
            <a:prstGeom prst="rect">
              <a:avLst/>
            </a:prstGeom>
            <a:noFill/>
          </p:spPr>
          <p:txBody>
            <a:bodyPr wrap="square" rtlCol="0">
              <a:spAutoFit/>
            </a:bodyPr>
            <a:lstStyle/>
            <a:p>
              <a:r>
                <a:rPr lang="en-US" b="1" dirty="0" smtClean="0"/>
                <a:t>1</a:t>
              </a:r>
              <a:endParaRPr lang="en-US" b="1" dirty="0"/>
            </a:p>
          </p:txBody>
        </p:sp>
      </p:grpSp>
      <p:grpSp>
        <p:nvGrpSpPr>
          <p:cNvPr id="5" name="Group 29"/>
          <p:cNvGrpSpPr/>
          <p:nvPr/>
        </p:nvGrpSpPr>
        <p:grpSpPr>
          <a:xfrm>
            <a:off x="4751537" y="3472542"/>
            <a:ext cx="691321" cy="920549"/>
            <a:chOff x="4751537" y="3472542"/>
            <a:chExt cx="691321" cy="920549"/>
          </a:xfrm>
        </p:grpSpPr>
        <p:pic>
          <p:nvPicPr>
            <p:cNvPr id="27" name="Picture 26" descr="icon-watch.png"/>
            <p:cNvPicPr>
              <a:picLocks noChangeAspect="1"/>
            </p:cNvPicPr>
            <p:nvPr/>
          </p:nvPicPr>
          <p:blipFill>
            <a:blip r:embed="rId9" cstate="print"/>
            <a:stretch>
              <a:fillRect/>
            </a:stretch>
          </p:blipFill>
          <p:spPr>
            <a:xfrm>
              <a:off x="4751537" y="3472542"/>
              <a:ext cx="691321" cy="920549"/>
            </a:xfrm>
            <a:prstGeom prst="rect">
              <a:avLst/>
            </a:prstGeom>
          </p:spPr>
        </p:pic>
        <p:sp>
          <p:nvSpPr>
            <p:cNvPr id="69" name="TextBox 68"/>
            <p:cNvSpPr txBox="1"/>
            <p:nvPr/>
          </p:nvSpPr>
          <p:spPr>
            <a:xfrm>
              <a:off x="4933480" y="3850161"/>
              <a:ext cx="358890" cy="369332"/>
            </a:xfrm>
            <a:prstGeom prst="rect">
              <a:avLst/>
            </a:prstGeom>
            <a:noFill/>
          </p:spPr>
          <p:txBody>
            <a:bodyPr wrap="square" rtlCol="0">
              <a:spAutoFit/>
            </a:bodyPr>
            <a:lstStyle/>
            <a:p>
              <a:r>
                <a:rPr lang="en-US" b="1" dirty="0" smtClean="0"/>
                <a:t>3</a:t>
              </a:r>
              <a:endParaRPr lang="en-US" b="1" dirty="0"/>
            </a:p>
          </p:txBody>
        </p:sp>
      </p:grpSp>
      <p:pic>
        <p:nvPicPr>
          <p:cNvPr id="23" name="Picture 22" descr="icon-alien.png"/>
          <p:cNvPicPr>
            <a:picLocks noChangeAspect="1"/>
          </p:cNvPicPr>
          <p:nvPr/>
        </p:nvPicPr>
        <p:blipFill>
          <a:blip r:embed="rId10" cstate="print"/>
          <a:stretch>
            <a:fillRect/>
          </a:stretch>
        </p:blipFill>
        <p:spPr>
          <a:xfrm>
            <a:off x="3810000" y="4844142"/>
            <a:ext cx="703943" cy="914400"/>
          </a:xfrm>
          <a:prstGeom prst="rect">
            <a:avLst/>
          </a:prstGeom>
        </p:spPr>
      </p:pic>
      <p:sp>
        <p:nvSpPr>
          <p:cNvPr id="66" name="TextBox 65"/>
          <p:cNvSpPr txBox="1"/>
          <p:nvPr/>
        </p:nvSpPr>
        <p:spPr>
          <a:xfrm>
            <a:off x="3962400" y="4824167"/>
            <a:ext cx="358890" cy="369332"/>
          </a:xfrm>
          <a:prstGeom prst="rect">
            <a:avLst/>
          </a:prstGeom>
          <a:noFill/>
        </p:spPr>
        <p:txBody>
          <a:bodyPr wrap="square" rtlCol="0">
            <a:spAutoFit/>
          </a:bodyPr>
          <a:lstStyle/>
          <a:p>
            <a:r>
              <a:rPr lang="en-US" b="1" dirty="0" smtClean="0">
                <a:solidFill>
                  <a:schemeClr val="bg1"/>
                </a:solidFill>
              </a:rPr>
              <a:t>4</a:t>
            </a:r>
            <a:endParaRPr lang="en-US" b="1" dirty="0">
              <a:solidFill>
                <a:schemeClr val="bg1"/>
              </a:solidFill>
            </a:endParaRP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p:cNvSpPr/>
          <p:nvPr/>
        </p:nvSpPr>
        <p:spPr>
          <a:xfrm>
            <a:off x="3272028" y="2133600"/>
            <a:ext cx="2633472" cy="3962400"/>
          </a:xfrm>
          <a:prstGeom prst="rect">
            <a:avLst/>
          </a:prstGeom>
          <a:solidFill>
            <a:srgbClr val="DDEDF7"/>
          </a:solidFill>
          <a:ln w="2032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 name="Picture 70" descr="shadowrunX.png"/>
          <p:cNvPicPr>
            <a:picLocks noChangeAspect="1"/>
          </p:cNvPicPr>
          <p:nvPr/>
        </p:nvPicPr>
        <p:blipFill>
          <a:blip r:embed="rId3" cstate="print"/>
          <a:stretch>
            <a:fillRect/>
          </a:stretch>
        </p:blipFill>
        <p:spPr>
          <a:xfrm>
            <a:off x="4585648" y="4724401"/>
            <a:ext cx="876782" cy="1236888"/>
          </a:xfrm>
          <a:prstGeom prst="rect">
            <a:avLst/>
          </a:prstGeom>
        </p:spPr>
      </p:pic>
      <p:pic>
        <p:nvPicPr>
          <p:cNvPr id="28" name="Picture 27" descr="brokenchain-desaturated.png"/>
          <p:cNvPicPr>
            <a:picLocks noChangeAspect="1"/>
          </p:cNvPicPr>
          <p:nvPr/>
        </p:nvPicPr>
        <p:blipFill>
          <a:blip r:embed="rId4" cstate="print"/>
          <a:stretch>
            <a:fillRect/>
          </a:stretch>
        </p:blipFill>
        <p:spPr>
          <a:xfrm>
            <a:off x="3286817" y="2232694"/>
            <a:ext cx="2605983" cy="1577305"/>
          </a:xfrm>
          <a:prstGeom prst="rect">
            <a:avLst/>
          </a:prstGeom>
        </p:spPr>
      </p:pic>
      <p:sp>
        <p:nvSpPr>
          <p:cNvPr id="2" name="Rectangle 1"/>
          <p:cNvSpPr/>
          <p:nvPr/>
        </p:nvSpPr>
        <p:spPr>
          <a:xfrm>
            <a:off x="533400" y="2133600"/>
            <a:ext cx="2633472" cy="3962400"/>
          </a:xfrm>
          <a:prstGeom prst="rect">
            <a:avLst/>
          </a:prstGeom>
          <a:noFill/>
          <a:ln w="2032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381000" y="628471"/>
            <a:ext cx="8382000" cy="1200329"/>
          </a:xfrm>
          <a:prstGeom prst="rect">
            <a:avLst/>
          </a:prstGeom>
          <a:noFill/>
        </p:spPr>
        <p:txBody>
          <a:bodyPr wrap="square" rtlCol="0">
            <a:spAutoFit/>
          </a:bodyPr>
          <a:lstStyle/>
          <a:p>
            <a:pPr algn="ctr"/>
            <a:r>
              <a:rPr lang="en-US" sz="3600" b="1" dirty="0" smtClean="0"/>
              <a:t>Skill 5: Give Up All Hope of a Better Yesterday</a:t>
            </a:r>
            <a:endParaRPr lang="en-US" sz="3600" b="1" dirty="0"/>
          </a:p>
        </p:txBody>
      </p:sp>
      <p:pic>
        <p:nvPicPr>
          <p:cNvPr id="16" name="Picture 15" descr="fingerreminder.png"/>
          <p:cNvPicPr>
            <a:picLocks noChangeAspect="1"/>
          </p:cNvPicPr>
          <p:nvPr/>
        </p:nvPicPr>
        <p:blipFill>
          <a:blip r:embed="rId5" cstate="print"/>
          <a:stretch>
            <a:fillRect/>
          </a:stretch>
        </p:blipFill>
        <p:spPr>
          <a:xfrm>
            <a:off x="6553200" y="3886200"/>
            <a:ext cx="1676400" cy="2095499"/>
          </a:xfrm>
          <a:prstGeom prst="rect">
            <a:avLst/>
          </a:prstGeom>
        </p:spPr>
      </p:pic>
      <p:sp>
        <p:nvSpPr>
          <p:cNvPr id="44" name="Rectangle 43"/>
          <p:cNvSpPr/>
          <p:nvPr/>
        </p:nvSpPr>
        <p:spPr>
          <a:xfrm>
            <a:off x="6015228" y="2133600"/>
            <a:ext cx="2633472" cy="3962400"/>
          </a:xfrm>
          <a:prstGeom prst="rect">
            <a:avLst/>
          </a:prstGeom>
          <a:noFill/>
          <a:ln w="2032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TextBox 71"/>
          <p:cNvSpPr txBox="1"/>
          <p:nvPr/>
        </p:nvSpPr>
        <p:spPr>
          <a:xfrm>
            <a:off x="4933480" y="5069361"/>
            <a:ext cx="358890" cy="369332"/>
          </a:xfrm>
          <a:prstGeom prst="rect">
            <a:avLst/>
          </a:prstGeom>
          <a:noFill/>
        </p:spPr>
        <p:txBody>
          <a:bodyPr wrap="square" rtlCol="0">
            <a:spAutoFit/>
          </a:bodyPr>
          <a:lstStyle/>
          <a:p>
            <a:r>
              <a:rPr lang="en-US" b="1" dirty="0" smtClean="0">
                <a:solidFill>
                  <a:schemeClr val="bg1"/>
                </a:solidFill>
              </a:rPr>
              <a:t>5</a:t>
            </a:r>
            <a:endParaRPr lang="en-US" b="1" dirty="0">
              <a:solidFill>
                <a:schemeClr val="bg1"/>
              </a:solidFill>
            </a:endParaRPr>
          </a:p>
        </p:txBody>
      </p:sp>
      <p:pic>
        <p:nvPicPr>
          <p:cNvPr id="75" name="Picture 74" descr="shadowrunX.png"/>
          <p:cNvPicPr>
            <a:picLocks noChangeAspect="1"/>
          </p:cNvPicPr>
          <p:nvPr/>
        </p:nvPicPr>
        <p:blipFill>
          <a:blip r:embed="rId6" cstate="print"/>
          <a:stretch>
            <a:fillRect/>
          </a:stretch>
        </p:blipFill>
        <p:spPr>
          <a:xfrm>
            <a:off x="6858000" y="2514600"/>
            <a:ext cx="876782" cy="1236890"/>
          </a:xfrm>
          <a:prstGeom prst="rect">
            <a:avLst/>
          </a:prstGeom>
        </p:spPr>
      </p:pic>
      <p:pic>
        <p:nvPicPr>
          <p:cNvPr id="32" name="Picture 31" descr="eye_drawing-colorized.png"/>
          <p:cNvPicPr>
            <a:picLocks noChangeAspect="1"/>
          </p:cNvPicPr>
          <p:nvPr/>
        </p:nvPicPr>
        <p:blipFill>
          <a:blip r:embed="rId7" cstate="print"/>
          <a:stretch>
            <a:fillRect/>
          </a:stretch>
        </p:blipFill>
        <p:spPr>
          <a:xfrm>
            <a:off x="685799" y="2590801"/>
            <a:ext cx="2408743" cy="1752597"/>
          </a:xfrm>
          <a:prstGeom prst="rect">
            <a:avLst/>
          </a:prstGeom>
        </p:spPr>
      </p:pic>
      <p:grpSp>
        <p:nvGrpSpPr>
          <p:cNvPr id="20" name="Group 19"/>
          <p:cNvGrpSpPr/>
          <p:nvPr/>
        </p:nvGrpSpPr>
        <p:grpSpPr>
          <a:xfrm>
            <a:off x="3842084" y="3733800"/>
            <a:ext cx="685799" cy="855920"/>
            <a:chOff x="3842084" y="3733800"/>
            <a:chExt cx="685799" cy="855920"/>
          </a:xfrm>
        </p:grpSpPr>
        <p:pic>
          <p:nvPicPr>
            <p:cNvPr id="21" name="Picture 20" descr="icon-bar.png"/>
            <p:cNvPicPr>
              <a:picLocks noChangeAspect="1"/>
            </p:cNvPicPr>
            <p:nvPr/>
          </p:nvPicPr>
          <p:blipFill>
            <a:blip r:embed="rId8" cstate="print"/>
            <a:stretch>
              <a:fillRect/>
            </a:stretch>
          </p:blipFill>
          <p:spPr>
            <a:xfrm>
              <a:off x="3842084" y="3733800"/>
              <a:ext cx="685799" cy="855920"/>
            </a:xfrm>
            <a:prstGeom prst="rect">
              <a:avLst/>
            </a:prstGeom>
          </p:spPr>
        </p:pic>
        <p:sp>
          <p:nvSpPr>
            <p:cNvPr id="22" name="TextBox 21"/>
            <p:cNvSpPr txBox="1"/>
            <p:nvPr/>
          </p:nvSpPr>
          <p:spPr>
            <a:xfrm>
              <a:off x="4019080" y="3836513"/>
              <a:ext cx="358890" cy="369332"/>
            </a:xfrm>
            <a:prstGeom prst="rect">
              <a:avLst/>
            </a:prstGeom>
            <a:noFill/>
          </p:spPr>
          <p:txBody>
            <a:bodyPr wrap="square" rtlCol="0">
              <a:spAutoFit/>
            </a:bodyPr>
            <a:lstStyle/>
            <a:p>
              <a:r>
                <a:rPr lang="en-US" b="1" dirty="0" smtClean="0"/>
                <a:t>2</a:t>
              </a:r>
              <a:endParaRPr lang="en-US" b="1" dirty="0"/>
            </a:p>
          </p:txBody>
        </p:sp>
      </p:grpSp>
      <p:grpSp>
        <p:nvGrpSpPr>
          <p:cNvPr id="23" name="Group 22"/>
          <p:cNvGrpSpPr/>
          <p:nvPr/>
        </p:nvGrpSpPr>
        <p:grpSpPr>
          <a:xfrm>
            <a:off x="2025762" y="4527884"/>
            <a:ext cx="837753" cy="825186"/>
            <a:chOff x="2025762" y="4527884"/>
            <a:chExt cx="837753" cy="825186"/>
          </a:xfrm>
        </p:grpSpPr>
        <p:pic>
          <p:nvPicPr>
            <p:cNvPr id="24" name="Picture 23" descr="lucent.png"/>
            <p:cNvPicPr>
              <a:picLocks noChangeAspect="1"/>
            </p:cNvPicPr>
            <p:nvPr/>
          </p:nvPicPr>
          <p:blipFill>
            <a:blip r:embed="rId9" cstate="print"/>
            <a:stretch>
              <a:fillRect/>
            </a:stretch>
          </p:blipFill>
          <p:spPr>
            <a:xfrm>
              <a:off x="2025762" y="4527884"/>
              <a:ext cx="837753" cy="825186"/>
            </a:xfrm>
            <a:prstGeom prst="rect">
              <a:avLst/>
            </a:prstGeom>
          </p:spPr>
        </p:pic>
        <p:sp>
          <p:nvSpPr>
            <p:cNvPr id="25" name="TextBox 24"/>
            <p:cNvSpPr txBox="1"/>
            <p:nvPr/>
          </p:nvSpPr>
          <p:spPr>
            <a:xfrm>
              <a:off x="2290450" y="4750913"/>
              <a:ext cx="358890" cy="369332"/>
            </a:xfrm>
            <a:prstGeom prst="rect">
              <a:avLst/>
            </a:prstGeom>
            <a:noFill/>
          </p:spPr>
          <p:txBody>
            <a:bodyPr wrap="square" rtlCol="0">
              <a:spAutoFit/>
            </a:bodyPr>
            <a:lstStyle/>
            <a:p>
              <a:r>
                <a:rPr lang="en-US" b="1" dirty="0" smtClean="0"/>
                <a:t>1</a:t>
              </a:r>
              <a:endParaRPr lang="en-US" b="1" dirty="0"/>
            </a:p>
          </p:txBody>
        </p:sp>
      </p:grpSp>
      <p:grpSp>
        <p:nvGrpSpPr>
          <p:cNvPr id="26" name="Group 29"/>
          <p:cNvGrpSpPr/>
          <p:nvPr/>
        </p:nvGrpSpPr>
        <p:grpSpPr>
          <a:xfrm>
            <a:off x="4751537" y="3472542"/>
            <a:ext cx="691321" cy="920549"/>
            <a:chOff x="4751537" y="3472542"/>
            <a:chExt cx="691321" cy="920549"/>
          </a:xfrm>
        </p:grpSpPr>
        <p:pic>
          <p:nvPicPr>
            <p:cNvPr id="27" name="Picture 26" descr="icon-watch.png"/>
            <p:cNvPicPr>
              <a:picLocks noChangeAspect="1"/>
            </p:cNvPicPr>
            <p:nvPr/>
          </p:nvPicPr>
          <p:blipFill>
            <a:blip r:embed="rId10" cstate="print"/>
            <a:stretch>
              <a:fillRect/>
            </a:stretch>
          </p:blipFill>
          <p:spPr>
            <a:xfrm>
              <a:off x="4751537" y="3472542"/>
              <a:ext cx="691321" cy="920549"/>
            </a:xfrm>
            <a:prstGeom prst="rect">
              <a:avLst/>
            </a:prstGeom>
          </p:spPr>
        </p:pic>
        <p:sp>
          <p:nvSpPr>
            <p:cNvPr id="30" name="TextBox 29"/>
            <p:cNvSpPr txBox="1"/>
            <p:nvPr/>
          </p:nvSpPr>
          <p:spPr>
            <a:xfrm>
              <a:off x="4933480" y="3850161"/>
              <a:ext cx="358890" cy="369332"/>
            </a:xfrm>
            <a:prstGeom prst="rect">
              <a:avLst/>
            </a:prstGeom>
            <a:noFill/>
          </p:spPr>
          <p:txBody>
            <a:bodyPr wrap="square" rtlCol="0">
              <a:spAutoFit/>
            </a:bodyPr>
            <a:lstStyle/>
            <a:p>
              <a:r>
                <a:rPr lang="en-US" b="1" dirty="0" smtClean="0"/>
                <a:t>3</a:t>
              </a:r>
              <a:endParaRPr lang="en-US" b="1" dirty="0"/>
            </a:p>
          </p:txBody>
        </p:sp>
      </p:grpSp>
      <p:grpSp>
        <p:nvGrpSpPr>
          <p:cNvPr id="35" name="Group 34"/>
          <p:cNvGrpSpPr/>
          <p:nvPr/>
        </p:nvGrpSpPr>
        <p:grpSpPr>
          <a:xfrm>
            <a:off x="3810000" y="4824167"/>
            <a:ext cx="703942" cy="934375"/>
            <a:chOff x="3810000" y="4824167"/>
            <a:chExt cx="703942" cy="934375"/>
          </a:xfrm>
        </p:grpSpPr>
        <p:pic>
          <p:nvPicPr>
            <p:cNvPr id="33" name="Picture 32" descr="icon-alien.png"/>
            <p:cNvPicPr>
              <a:picLocks noChangeAspect="1"/>
            </p:cNvPicPr>
            <p:nvPr/>
          </p:nvPicPr>
          <p:blipFill>
            <a:blip r:embed="rId11" cstate="print"/>
            <a:stretch>
              <a:fillRect/>
            </a:stretch>
          </p:blipFill>
          <p:spPr>
            <a:xfrm>
              <a:off x="3810000" y="4844142"/>
              <a:ext cx="703942" cy="914400"/>
            </a:xfrm>
            <a:prstGeom prst="rect">
              <a:avLst/>
            </a:prstGeom>
          </p:spPr>
        </p:pic>
        <p:sp>
          <p:nvSpPr>
            <p:cNvPr id="34" name="TextBox 33"/>
            <p:cNvSpPr txBox="1"/>
            <p:nvPr/>
          </p:nvSpPr>
          <p:spPr>
            <a:xfrm>
              <a:off x="3962400" y="4824167"/>
              <a:ext cx="358890" cy="369332"/>
            </a:xfrm>
            <a:prstGeom prst="rect">
              <a:avLst/>
            </a:prstGeom>
            <a:noFill/>
          </p:spPr>
          <p:txBody>
            <a:bodyPr wrap="square" rtlCol="0">
              <a:spAutoFit/>
            </a:bodyPr>
            <a:lstStyle/>
            <a:p>
              <a:r>
                <a:rPr lang="en-US" b="1" dirty="0" smtClean="0">
                  <a:solidFill>
                    <a:schemeClr val="bg1"/>
                  </a:solidFill>
                </a:rPr>
                <a:t>4</a:t>
              </a:r>
              <a:endParaRPr lang="en-US" b="1" dirty="0">
                <a:solidFill>
                  <a:schemeClr val="bg1"/>
                </a:solidFill>
              </a:endParaRPr>
            </a:p>
          </p:txBody>
        </p:sp>
      </p:gr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rive-small.jpg"/>
          <p:cNvPicPr>
            <a:picLocks noChangeAspect="1"/>
          </p:cNvPicPr>
          <p:nvPr/>
        </p:nvPicPr>
        <p:blipFill>
          <a:blip r:embed="rId3" cstate="print"/>
          <a:stretch>
            <a:fillRect/>
          </a:stretch>
        </p:blipFill>
        <p:spPr>
          <a:xfrm>
            <a:off x="0" y="0"/>
            <a:ext cx="9144000" cy="6858000"/>
          </a:xfrm>
          <a:prstGeom prst="rect">
            <a:avLst/>
          </a:prstGeom>
        </p:spPr>
      </p:pic>
      <p:sp>
        <p:nvSpPr>
          <p:cNvPr id="3" name="TextBox 2"/>
          <p:cNvSpPr txBox="1"/>
          <p:nvPr/>
        </p:nvSpPr>
        <p:spPr>
          <a:xfrm>
            <a:off x="4343400" y="304800"/>
            <a:ext cx="3505200" cy="1754326"/>
          </a:xfrm>
          <a:prstGeom prst="rect">
            <a:avLst/>
          </a:prstGeom>
          <a:solidFill>
            <a:schemeClr val="bg1"/>
          </a:solidFill>
        </p:spPr>
        <p:txBody>
          <a:bodyPr wrap="square" rtlCol="0">
            <a:spAutoFit/>
          </a:bodyPr>
          <a:lstStyle/>
          <a:p>
            <a:pPr algn="ctr"/>
            <a:r>
              <a:rPr lang="en-US" sz="3600" b="1" dirty="0" smtClean="0"/>
              <a:t>You drive to the store to buy screws.</a:t>
            </a:r>
            <a:endParaRPr lang="en-US" sz="3600" b="1"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ores-points-pt1.png"/>
          <p:cNvPicPr>
            <a:picLocks noChangeAspect="1"/>
          </p:cNvPicPr>
          <p:nvPr/>
        </p:nvPicPr>
        <p:blipFill>
          <a:blip r:embed="rId3" cstate="print"/>
          <a:stretch>
            <a:fillRect/>
          </a:stretch>
        </p:blipFill>
        <p:spPr>
          <a:xfrm>
            <a:off x="1832810" y="847618"/>
            <a:ext cx="5478379" cy="5400782"/>
          </a:xfrm>
          <a:prstGeom prst="rect">
            <a:avLst/>
          </a:prstGeom>
        </p:spPr>
      </p:pic>
      <p:sp>
        <p:nvSpPr>
          <p:cNvPr id="6" name="TextBox 5"/>
          <p:cNvSpPr txBox="1"/>
          <p:nvPr/>
        </p:nvSpPr>
        <p:spPr>
          <a:xfrm>
            <a:off x="0" y="609600"/>
            <a:ext cx="9144000" cy="646331"/>
          </a:xfrm>
          <a:prstGeom prst="rect">
            <a:avLst/>
          </a:prstGeom>
          <a:noFill/>
        </p:spPr>
        <p:txBody>
          <a:bodyPr wrap="square" rtlCol="0">
            <a:spAutoFit/>
          </a:bodyPr>
          <a:lstStyle/>
          <a:p>
            <a:pPr algn="ctr"/>
            <a:r>
              <a:rPr lang="en-US" sz="3600" b="1" dirty="0" smtClean="0"/>
              <a:t>How Your Brain Scores Points</a:t>
            </a:r>
            <a:endParaRPr lang="en-US" sz="3600" b="1" dirty="0"/>
          </a:p>
        </p:txBody>
      </p:sp>
    </p:spTree>
    <p:extLst>
      <p:ext uri="{BB962C8B-B14F-4D97-AF65-F5344CB8AC3E}">
        <p14:creationId xmlns="" xmlns:p14="http://schemas.microsoft.com/office/powerpoint/2010/main" val="2794615501"/>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ammers.jpg"/>
          <p:cNvPicPr>
            <a:picLocks noChangeAspect="1"/>
          </p:cNvPicPr>
          <p:nvPr/>
        </p:nvPicPr>
        <p:blipFill>
          <a:blip r:embed="rId3" cstate="print"/>
          <a:stretch>
            <a:fillRect/>
          </a:stretch>
        </p:blipFill>
        <p:spPr>
          <a:xfrm>
            <a:off x="0" y="0"/>
            <a:ext cx="9144000" cy="6858000"/>
          </a:xfrm>
          <a:prstGeom prst="rect">
            <a:avLst/>
          </a:prstGeom>
        </p:spPr>
      </p:pic>
      <p:pic>
        <p:nvPicPr>
          <p:cNvPr id="7" name="Picture 6" descr="drive-small.jpg"/>
          <p:cNvPicPr>
            <a:picLocks noChangeAspect="1"/>
          </p:cNvPicPr>
          <p:nvPr/>
        </p:nvPicPr>
        <p:blipFill>
          <a:blip r:embed="rId4" cstate="print"/>
          <a:stretch>
            <a:fillRect/>
          </a:stretch>
        </p:blipFill>
        <p:spPr>
          <a:xfrm>
            <a:off x="0" y="3714750"/>
            <a:ext cx="4191000" cy="3143250"/>
          </a:xfrm>
          <a:prstGeom prst="rect">
            <a:avLst/>
          </a:prstGeom>
        </p:spPr>
      </p:pic>
      <p:sp>
        <p:nvSpPr>
          <p:cNvPr id="4" name="TextBox 3"/>
          <p:cNvSpPr txBox="1"/>
          <p:nvPr/>
        </p:nvSpPr>
        <p:spPr>
          <a:xfrm>
            <a:off x="-76200" y="3657600"/>
            <a:ext cx="4267200" cy="954107"/>
          </a:xfrm>
          <a:prstGeom prst="rect">
            <a:avLst/>
          </a:prstGeom>
          <a:solidFill>
            <a:schemeClr val="bg1"/>
          </a:solidFill>
        </p:spPr>
        <p:txBody>
          <a:bodyPr wrap="square" rtlCol="0">
            <a:spAutoFit/>
          </a:bodyPr>
          <a:lstStyle/>
          <a:p>
            <a:pPr algn="ctr"/>
            <a:r>
              <a:rPr lang="en-US" sz="2800" b="1" dirty="0" smtClean="0"/>
              <a:t>But they’re out of screws.</a:t>
            </a:r>
            <a:endParaRPr lang="en-US" sz="2800" b="1" dirty="0"/>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mage00.png"/>
          <p:cNvPicPr>
            <a:picLocks noChangeAspect="1"/>
          </p:cNvPicPr>
          <p:nvPr/>
        </p:nvPicPr>
        <p:blipFill>
          <a:blip r:embed="rId3" cstate="print"/>
          <a:stretch>
            <a:fillRect/>
          </a:stretch>
        </p:blipFill>
        <p:spPr>
          <a:xfrm>
            <a:off x="487680" y="876300"/>
            <a:ext cx="8168640" cy="5105400"/>
          </a:xfrm>
          <a:prstGeom prst="rect">
            <a:avLst/>
          </a:prstGeom>
        </p:spPr>
      </p:pic>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1676400" y="457200"/>
            <a:ext cx="5943600" cy="59436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p:cNvSpPr/>
          <p:nvPr/>
        </p:nvSpPr>
        <p:spPr>
          <a:xfrm>
            <a:off x="2286000" y="1219200"/>
            <a:ext cx="2209800" cy="22098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4572000" y="1676400"/>
            <a:ext cx="2819400" cy="2246769"/>
          </a:xfrm>
          <a:prstGeom prst="rect">
            <a:avLst/>
          </a:prstGeom>
          <a:noFill/>
        </p:spPr>
        <p:txBody>
          <a:bodyPr wrap="square" rtlCol="0">
            <a:spAutoFit/>
          </a:bodyPr>
          <a:lstStyle/>
          <a:p>
            <a:pPr algn="ctr"/>
            <a:r>
              <a:rPr lang="en-US" sz="2800" dirty="0" smtClean="0"/>
              <a:t>Situations in which people tend to optimize stories</a:t>
            </a:r>
            <a:endParaRPr lang="en-US" sz="2800" dirty="0"/>
          </a:p>
        </p:txBody>
      </p:sp>
      <p:sp>
        <p:nvSpPr>
          <p:cNvPr id="6" name="TextBox 5"/>
          <p:cNvSpPr txBox="1"/>
          <p:nvPr/>
        </p:nvSpPr>
        <p:spPr>
          <a:xfrm>
            <a:off x="2209800" y="1752600"/>
            <a:ext cx="2362200" cy="830997"/>
          </a:xfrm>
          <a:prstGeom prst="rect">
            <a:avLst/>
          </a:prstGeom>
          <a:noFill/>
        </p:spPr>
        <p:txBody>
          <a:bodyPr wrap="square" rtlCol="0">
            <a:spAutoFit/>
          </a:bodyPr>
          <a:lstStyle/>
          <a:p>
            <a:pPr algn="ctr"/>
            <a:r>
              <a:rPr lang="en-US" sz="2400" dirty="0" smtClean="0"/>
              <a:t>Sunk cost situations</a:t>
            </a:r>
            <a:endParaRPr lang="en-US" sz="2400" dirty="0"/>
          </a:p>
        </p:txBody>
      </p:sp>
      <p:pic>
        <p:nvPicPr>
          <p:cNvPr id="7" name="Picture 6" descr="scaletilt.png"/>
          <p:cNvPicPr>
            <a:picLocks noChangeAspect="1"/>
          </p:cNvPicPr>
          <p:nvPr/>
        </p:nvPicPr>
        <p:blipFill>
          <a:blip r:embed="rId3" cstate="print"/>
          <a:stretch>
            <a:fillRect/>
          </a:stretch>
        </p:blipFill>
        <p:spPr>
          <a:xfrm>
            <a:off x="3429000" y="3610525"/>
            <a:ext cx="1733752" cy="2180675"/>
          </a:xfrm>
          <a:prstGeom prst="rect">
            <a:avLst/>
          </a:prstGeom>
        </p:spPr>
      </p:pic>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456486"/>
            <a:ext cx="4343400" cy="4539704"/>
          </a:xfrm>
          <a:prstGeom prst="rect">
            <a:avLst/>
          </a:prstGeom>
          <a:noFill/>
        </p:spPr>
        <p:txBody>
          <a:bodyPr wrap="square" rtlCol="0">
            <a:spAutoFit/>
          </a:bodyPr>
          <a:lstStyle/>
          <a:p>
            <a:r>
              <a:rPr lang="en-US" sz="1700" dirty="0" smtClean="0"/>
              <a:t>The commander stands before the troops and says, "Comrades in arms, we have been thrown back today, but</a:t>
            </a:r>
          </a:p>
          <a:p>
            <a:r>
              <a:rPr lang="en-US" sz="1700" dirty="0" smtClean="0"/>
              <a:t>tomorrow we are going to liberate the hill, strongly defended though it may be. The blood of our countrymen</a:t>
            </a:r>
          </a:p>
          <a:p>
            <a:r>
              <a:rPr lang="en-US" sz="1700" dirty="0" smtClean="0"/>
              <a:t>has consecrated it, and we must not allow their sacrifice to be in vain.”</a:t>
            </a:r>
          </a:p>
          <a:p>
            <a:endParaRPr lang="en-US" sz="1700" dirty="0" smtClean="0"/>
          </a:p>
          <a:p>
            <a:r>
              <a:rPr lang="en-US" sz="1700" dirty="0" smtClean="0"/>
              <a:t>Disliked story:</a:t>
            </a:r>
          </a:p>
          <a:p>
            <a:endParaRPr lang="en-US" sz="1700" dirty="0" smtClean="0"/>
          </a:p>
          <a:p>
            <a:endParaRPr lang="en-US" sz="1700" dirty="0" smtClean="0"/>
          </a:p>
          <a:p>
            <a:r>
              <a:rPr lang="en-US" sz="1700" dirty="0" smtClean="0"/>
              <a:t>Preferred story:</a:t>
            </a:r>
          </a:p>
          <a:p>
            <a:endParaRPr lang="en-US" sz="1700" dirty="0" smtClean="0"/>
          </a:p>
          <a:p>
            <a:endParaRPr lang="en-US" sz="1700" dirty="0" smtClean="0"/>
          </a:p>
          <a:p>
            <a:r>
              <a:rPr lang="en-US" sz="1700" dirty="0" smtClean="0"/>
              <a:t/>
            </a:r>
            <a:br>
              <a:rPr lang="en-US" sz="1700" dirty="0" smtClean="0"/>
            </a:br>
            <a:r>
              <a:rPr lang="en-US" sz="1700" dirty="0" smtClean="0"/>
              <a:t>Fixed reality:</a:t>
            </a:r>
          </a:p>
        </p:txBody>
      </p:sp>
      <p:sp>
        <p:nvSpPr>
          <p:cNvPr id="4" name="TextBox 3"/>
          <p:cNvSpPr txBox="1"/>
          <p:nvPr/>
        </p:nvSpPr>
        <p:spPr>
          <a:xfrm>
            <a:off x="4876800" y="540603"/>
            <a:ext cx="3810000" cy="830997"/>
          </a:xfrm>
          <a:prstGeom prst="rect">
            <a:avLst/>
          </a:prstGeom>
          <a:noFill/>
        </p:spPr>
        <p:txBody>
          <a:bodyPr wrap="square" rtlCol="0">
            <a:spAutoFit/>
          </a:bodyPr>
          <a:lstStyle/>
          <a:p>
            <a:pPr algn="ctr"/>
            <a:r>
              <a:rPr lang="en-US" sz="4800" i="1" dirty="0" smtClean="0">
                <a:solidFill>
                  <a:srgbClr val="0070C0"/>
                </a:solidFill>
              </a:rPr>
              <a:t>Example 1.</a:t>
            </a:r>
            <a:endParaRPr lang="en-US" sz="4800" i="1" dirty="0">
              <a:solidFill>
                <a:srgbClr val="0070C0"/>
              </a:solidFill>
            </a:endParaRPr>
          </a:p>
        </p:txBody>
      </p:sp>
      <p:sp>
        <p:nvSpPr>
          <p:cNvPr id="6" name="TextBox 5"/>
          <p:cNvSpPr txBox="1"/>
          <p:nvPr/>
        </p:nvSpPr>
        <p:spPr>
          <a:xfrm>
            <a:off x="533400" y="3124200"/>
            <a:ext cx="4191000" cy="584775"/>
          </a:xfrm>
          <a:prstGeom prst="rect">
            <a:avLst/>
          </a:prstGeom>
          <a:noFill/>
        </p:spPr>
        <p:txBody>
          <a:bodyPr wrap="square" rtlCol="0">
            <a:spAutoFit/>
          </a:bodyPr>
          <a:lstStyle/>
          <a:p>
            <a:r>
              <a:rPr lang="en-US" sz="1600" dirty="0" smtClean="0">
                <a:solidFill>
                  <a:srgbClr val="FF0000"/>
                </a:solidFill>
                <a:latin typeface="Segoe Print" pitchFamily="2" charset="0"/>
              </a:rPr>
              <a:t>“Yesterday twenty of our soldiers died for no good reason”</a:t>
            </a:r>
          </a:p>
        </p:txBody>
      </p:sp>
      <p:pic>
        <p:nvPicPr>
          <p:cNvPr id="7" name="Picture 6" descr="soldiers.jpg"/>
          <p:cNvPicPr>
            <a:picLocks noChangeAspect="1"/>
          </p:cNvPicPr>
          <p:nvPr/>
        </p:nvPicPr>
        <p:blipFill>
          <a:blip r:embed="rId3" cstate="print"/>
          <a:stretch>
            <a:fillRect/>
          </a:stretch>
        </p:blipFill>
        <p:spPr>
          <a:xfrm>
            <a:off x="4826000" y="1600200"/>
            <a:ext cx="3860800" cy="4267200"/>
          </a:xfrm>
          <a:prstGeom prst="rect">
            <a:avLst/>
          </a:prstGeom>
        </p:spPr>
      </p:pic>
      <p:sp>
        <p:nvSpPr>
          <p:cNvPr id="8" name="TextBox 7"/>
          <p:cNvSpPr txBox="1"/>
          <p:nvPr/>
        </p:nvSpPr>
        <p:spPr>
          <a:xfrm>
            <a:off x="486228" y="3878889"/>
            <a:ext cx="4314372" cy="830997"/>
          </a:xfrm>
          <a:prstGeom prst="rect">
            <a:avLst/>
          </a:prstGeom>
          <a:noFill/>
        </p:spPr>
        <p:txBody>
          <a:bodyPr wrap="square" rtlCol="0">
            <a:spAutoFit/>
          </a:bodyPr>
          <a:lstStyle/>
          <a:p>
            <a:r>
              <a:rPr lang="en-US" sz="1600" dirty="0" smtClean="0">
                <a:solidFill>
                  <a:srgbClr val="FF0000"/>
                </a:solidFill>
                <a:latin typeface="Segoe Print" pitchFamily="2" charset="0"/>
              </a:rPr>
              <a:t>“Yesterday twenty of our soldiers died trying to take the hill, but our later victory made it all worth it”</a:t>
            </a:r>
          </a:p>
        </p:txBody>
      </p:sp>
      <p:sp>
        <p:nvSpPr>
          <p:cNvPr id="9" name="TextBox 8"/>
          <p:cNvSpPr txBox="1"/>
          <p:nvPr/>
        </p:nvSpPr>
        <p:spPr>
          <a:xfrm>
            <a:off x="504372" y="4891314"/>
            <a:ext cx="4357914" cy="1569660"/>
          </a:xfrm>
          <a:prstGeom prst="rect">
            <a:avLst/>
          </a:prstGeom>
          <a:noFill/>
        </p:spPr>
        <p:txBody>
          <a:bodyPr wrap="square" rtlCol="0">
            <a:spAutoFit/>
          </a:bodyPr>
          <a:lstStyle/>
          <a:p>
            <a:r>
              <a:rPr lang="en-US" sz="1600" dirty="0" smtClean="0">
                <a:solidFill>
                  <a:srgbClr val="FF0000"/>
                </a:solidFill>
                <a:latin typeface="Segoe Print" pitchFamily="2" charset="0"/>
              </a:rPr>
              <a:t>“The soldiers that died yesterday are already dead and their deaths will remain a fixed part of history, whether or not any more soldiers die today trying to take this particular hill.”</a:t>
            </a:r>
          </a:p>
          <a:p>
            <a:endParaRPr lang="en-US" sz="1600" dirty="0" smtClean="0">
              <a:solidFill>
                <a:srgbClr val="FF0000"/>
              </a:solidFill>
              <a:latin typeface="Segoe Print"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457200"/>
            <a:ext cx="4038600" cy="4770537"/>
          </a:xfrm>
          <a:prstGeom prst="rect">
            <a:avLst/>
          </a:prstGeom>
          <a:noFill/>
        </p:spPr>
        <p:txBody>
          <a:bodyPr wrap="square" rtlCol="0">
            <a:spAutoFit/>
          </a:bodyPr>
          <a:lstStyle/>
          <a:p>
            <a:r>
              <a:rPr lang="en-US" sz="1600" dirty="0" smtClean="0"/>
              <a:t>Don, a computer programmer, leaves his current employer to strike out with his own consulting company. Don thinks that his consulting company had better make at least $70,000/yr now, no matter how hard he has to work to get there, since that’s how much he was making just as a salaried programmer!</a:t>
            </a:r>
          </a:p>
          <a:p>
            <a:endParaRPr lang="en-US" sz="1600" dirty="0" smtClean="0"/>
          </a:p>
          <a:p>
            <a:r>
              <a:rPr lang="en-US" sz="1600" dirty="0" smtClean="0"/>
              <a:t>Disliked story:</a:t>
            </a:r>
          </a:p>
          <a:p>
            <a:endParaRPr lang="en-US" sz="1600" dirty="0" smtClean="0"/>
          </a:p>
          <a:p>
            <a:endParaRPr lang="en-US" sz="1600" dirty="0" smtClean="0"/>
          </a:p>
          <a:p>
            <a:endParaRPr lang="en-US" sz="1600" dirty="0" smtClean="0"/>
          </a:p>
          <a:p>
            <a:r>
              <a:rPr lang="en-US" sz="1600" dirty="0" smtClean="0"/>
              <a:t>Preferred story:</a:t>
            </a:r>
          </a:p>
          <a:p>
            <a:endParaRPr lang="en-US" sz="1600" dirty="0" smtClean="0"/>
          </a:p>
          <a:p>
            <a:endParaRPr lang="en-US" sz="1600" dirty="0" smtClean="0"/>
          </a:p>
          <a:p>
            <a:endParaRPr lang="en-US" sz="1600" dirty="0" smtClean="0"/>
          </a:p>
          <a:p>
            <a:r>
              <a:rPr lang="en-US" sz="1600" dirty="0" smtClean="0"/>
              <a:t>Fixed reality:</a:t>
            </a:r>
          </a:p>
        </p:txBody>
      </p:sp>
      <p:sp>
        <p:nvSpPr>
          <p:cNvPr id="4" name="TextBox 3"/>
          <p:cNvSpPr txBox="1"/>
          <p:nvPr/>
        </p:nvSpPr>
        <p:spPr>
          <a:xfrm>
            <a:off x="4876800" y="540603"/>
            <a:ext cx="3810000" cy="830997"/>
          </a:xfrm>
          <a:prstGeom prst="rect">
            <a:avLst/>
          </a:prstGeom>
          <a:noFill/>
        </p:spPr>
        <p:txBody>
          <a:bodyPr wrap="square" rtlCol="0">
            <a:spAutoFit/>
          </a:bodyPr>
          <a:lstStyle/>
          <a:p>
            <a:pPr algn="ctr"/>
            <a:r>
              <a:rPr lang="en-US" sz="4800" i="1" dirty="0" smtClean="0">
                <a:solidFill>
                  <a:srgbClr val="0070C0"/>
                </a:solidFill>
              </a:rPr>
              <a:t>Example 2.</a:t>
            </a:r>
            <a:endParaRPr lang="en-US" sz="4800" i="1" dirty="0">
              <a:solidFill>
                <a:srgbClr val="0070C0"/>
              </a:solidFill>
            </a:endParaRPr>
          </a:p>
        </p:txBody>
      </p:sp>
      <p:pic>
        <p:nvPicPr>
          <p:cNvPr id="6" name="Picture 5" descr="programmer.jpg"/>
          <p:cNvPicPr>
            <a:picLocks noChangeAspect="1"/>
          </p:cNvPicPr>
          <p:nvPr/>
        </p:nvPicPr>
        <p:blipFill>
          <a:blip r:embed="rId3" cstate="print"/>
          <a:stretch>
            <a:fillRect/>
          </a:stretch>
        </p:blipFill>
        <p:spPr>
          <a:xfrm>
            <a:off x="4648200" y="1524000"/>
            <a:ext cx="4054707" cy="4445000"/>
          </a:xfrm>
          <a:prstGeom prst="rect">
            <a:avLst/>
          </a:prstGeom>
        </p:spPr>
      </p:pic>
      <p:sp>
        <p:nvSpPr>
          <p:cNvPr id="7" name="TextBox 6"/>
          <p:cNvSpPr txBox="1"/>
          <p:nvPr/>
        </p:nvSpPr>
        <p:spPr>
          <a:xfrm>
            <a:off x="504372" y="3156858"/>
            <a:ext cx="4191000" cy="830997"/>
          </a:xfrm>
          <a:prstGeom prst="rect">
            <a:avLst/>
          </a:prstGeom>
          <a:noFill/>
        </p:spPr>
        <p:txBody>
          <a:bodyPr wrap="square" rtlCol="0">
            <a:spAutoFit/>
          </a:bodyPr>
          <a:lstStyle/>
          <a:p>
            <a:r>
              <a:rPr lang="en-US" sz="1600" dirty="0" smtClean="0">
                <a:solidFill>
                  <a:srgbClr val="FF0000"/>
                </a:solidFill>
                <a:latin typeface="Segoe Print" pitchFamily="2" charset="0"/>
              </a:rPr>
              <a:t>“I quit my job and ended up making less money, proving my decision wrong”</a:t>
            </a:r>
          </a:p>
        </p:txBody>
      </p:sp>
      <p:sp>
        <p:nvSpPr>
          <p:cNvPr id="8" name="TextBox 7"/>
          <p:cNvSpPr txBox="1"/>
          <p:nvPr/>
        </p:nvSpPr>
        <p:spPr>
          <a:xfrm>
            <a:off x="457200" y="4143828"/>
            <a:ext cx="4191000" cy="830997"/>
          </a:xfrm>
          <a:prstGeom prst="rect">
            <a:avLst/>
          </a:prstGeom>
          <a:noFill/>
        </p:spPr>
        <p:txBody>
          <a:bodyPr wrap="square" rtlCol="0">
            <a:spAutoFit/>
          </a:bodyPr>
          <a:lstStyle/>
          <a:p>
            <a:r>
              <a:rPr lang="en-US" sz="1600" dirty="0" smtClean="0">
                <a:solidFill>
                  <a:srgbClr val="FF0000"/>
                </a:solidFill>
                <a:latin typeface="Segoe Print" pitchFamily="2" charset="0"/>
              </a:rPr>
              <a:t>“I quit my job and ended up making more money, proving my decision right”</a:t>
            </a:r>
          </a:p>
        </p:txBody>
      </p:sp>
      <p:sp>
        <p:nvSpPr>
          <p:cNvPr id="9" name="TextBox 8"/>
          <p:cNvSpPr txBox="1"/>
          <p:nvPr/>
        </p:nvSpPr>
        <p:spPr>
          <a:xfrm>
            <a:off x="504372" y="5105400"/>
            <a:ext cx="4067628" cy="1077218"/>
          </a:xfrm>
          <a:prstGeom prst="rect">
            <a:avLst/>
          </a:prstGeom>
          <a:noFill/>
        </p:spPr>
        <p:txBody>
          <a:bodyPr wrap="square" rtlCol="0">
            <a:spAutoFit/>
          </a:bodyPr>
          <a:lstStyle/>
          <a:p>
            <a:r>
              <a:rPr lang="en-US" sz="1600" dirty="0" smtClean="0">
                <a:solidFill>
                  <a:srgbClr val="FF0000"/>
                </a:solidFill>
                <a:latin typeface="Segoe Print" pitchFamily="2" charset="0"/>
              </a:rPr>
              <a:t>“The job is already gone; the harder I work at my new business, the more money I’ll make, but there’s nothing special about $70,000”</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905470"/>
            <a:ext cx="9144000" cy="923330"/>
          </a:xfrm>
          <a:prstGeom prst="rect">
            <a:avLst/>
          </a:prstGeom>
          <a:noFill/>
        </p:spPr>
        <p:txBody>
          <a:bodyPr wrap="square" rtlCol="0">
            <a:spAutoFit/>
          </a:bodyPr>
          <a:lstStyle/>
          <a:p>
            <a:pPr algn="ctr"/>
            <a:r>
              <a:rPr lang="en-US" sz="5400" b="1" dirty="0" smtClean="0"/>
              <a:t>Start Workout 5</a:t>
            </a:r>
            <a:endParaRPr lang="en-US" sz="5400" b="1" dirty="0"/>
          </a:p>
        </p:txBody>
      </p:sp>
      <p:sp>
        <p:nvSpPr>
          <p:cNvPr id="4" name="TextBox 3"/>
          <p:cNvSpPr txBox="1"/>
          <p:nvPr/>
        </p:nvSpPr>
        <p:spPr>
          <a:xfrm>
            <a:off x="1066800" y="5341203"/>
            <a:ext cx="7315200" cy="830997"/>
          </a:xfrm>
          <a:prstGeom prst="rect">
            <a:avLst/>
          </a:prstGeom>
          <a:noFill/>
        </p:spPr>
        <p:txBody>
          <a:bodyPr wrap="square" rtlCol="0">
            <a:spAutoFit/>
          </a:bodyPr>
          <a:lstStyle/>
          <a:p>
            <a:pPr algn="ctr"/>
            <a:r>
              <a:rPr lang="en-US" sz="2400" dirty="0" smtClean="0"/>
              <a:t>(do as much as you can in the next 180 seconds, then stop—you can do the rest later)</a:t>
            </a:r>
            <a:endParaRPr lang="en-US" sz="2400" dirty="0"/>
          </a:p>
        </p:txBody>
      </p:sp>
      <p:pic>
        <p:nvPicPr>
          <p:cNvPr id="7" name="Picture 6" descr="shadowrun5.jpg"/>
          <p:cNvPicPr>
            <a:picLocks noChangeAspect="1"/>
          </p:cNvPicPr>
          <p:nvPr/>
        </p:nvPicPr>
        <p:blipFill>
          <a:blip r:embed="rId3" cstate="print"/>
          <a:stretch>
            <a:fillRect/>
          </a:stretch>
        </p:blipFill>
        <p:spPr>
          <a:xfrm>
            <a:off x="3971416" y="1828800"/>
            <a:ext cx="1201168" cy="3200400"/>
          </a:xfrm>
          <a:prstGeom prst="rect">
            <a:avLst/>
          </a:prstGeom>
        </p:spPr>
      </p:pic>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2151828" y="2451303"/>
            <a:ext cx="4840345" cy="1955394"/>
            <a:chOff x="2667000" y="2046751"/>
            <a:chExt cx="4840345" cy="1955394"/>
          </a:xfrm>
        </p:grpSpPr>
        <p:pic>
          <p:nvPicPr>
            <p:cNvPr id="2" name="Picture 1" descr="bell.png"/>
            <p:cNvPicPr>
              <a:picLocks noChangeAspect="1"/>
            </p:cNvPicPr>
            <p:nvPr/>
          </p:nvPicPr>
          <p:blipFill>
            <a:blip r:embed="rId3" cstate="print"/>
            <a:stretch>
              <a:fillRect/>
            </a:stretch>
          </p:blipFill>
          <p:spPr>
            <a:xfrm rot="543567">
              <a:off x="5551951" y="2046751"/>
              <a:ext cx="1955394" cy="1955394"/>
            </a:xfrm>
            <a:prstGeom prst="rect">
              <a:avLst/>
            </a:prstGeom>
          </p:spPr>
        </p:pic>
        <p:sp>
          <p:nvSpPr>
            <p:cNvPr id="3" name="TextBox 2"/>
            <p:cNvSpPr txBox="1"/>
            <p:nvPr/>
          </p:nvSpPr>
          <p:spPr>
            <a:xfrm>
              <a:off x="2667000" y="2819400"/>
              <a:ext cx="3048000" cy="923330"/>
            </a:xfrm>
            <a:prstGeom prst="rect">
              <a:avLst/>
            </a:prstGeom>
            <a:noFill/>
          </p:spPr>
          <p:txBody>
            <a:bodyPr wrap="square" rtlCol="0">
              <a:spAutoFit/>
            </a:bodyPr>
            <a:lstStyle/>
            <a:p>
              <a:pPr algn="ctr"/>
              <a:r>
                <a:rPr lang="en-US" sz="5400" i="1" dirty="0" smtClean="0"/>
                <a:t>Ding!</a:t>
              </a:r>
              <a:endParaRPr lang="en-US" sz="5400" i="1" dirty="0"/>
            </a:p>
          </p:txBody>
        </p:sp>
      </p:gr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47800" y="1287959"/>
            <a:ext cx="6248400" cy="769441"/>
          </a:xfrm>
          <a:prstGeom prst="rect">
            <a:avLst/>
          </a:prstGeom>
          <a:noFill/>
        </p:spPr>
        <p:txBody>
          <a:bodyPr wrap="square" rtlCol="0">
            <a:spAutoFit/>
          </a:bodyPr>
          <a:lstStyle/>
          <a:p>
            <a:pPr algn="ctr"/>
            <a:r>
              <a:rPr lang="en-US" sz="4400" b="1" dirty="0" smtClean="0"/>
              <a:t>Repeat four times:</a:t>
            </a:r>
            <a:endParaRPr lang="en-US" sz="4400" b="1" dirty="0"/>
          </a:p>
        </p:txBody>
      </p:sp>
      <p:sp>
        <p:nvSpPr>
          <p:cNvPr id="3" name="Rounded Rectangular Callout 2"/>
          <p:cNvSpPr/>
          <p:nvPr/>
        </p:nvSpPr>
        <p:spPr>
          <a:xfrm>
            <a:off x="1905000" y="2286000"/>
            <a:ext cx="5562600" cy="2819400"/>
          </a:xfrm>
          <a:prstGeom prst="wedgeRoundRectCallout">
            <a:avLst>
              <a:gd name="adj1" fmla="val 39352"/>
              <a:gd name="adj2" fmla="val 80518"/>
              <a:gd name="adj3" fmla="val 16667"/>
            </a:avLst>
          </a:prstGeom>
          <a:solidFill>
            <a:srgbClr val="DDEDF7"/>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i="1" dirty="0" smtClean="0">
                <a:solidFill>
                  <a:schemeClr val="tx1"/>
                </a:solidFill>
              </a:rPr>
              <a:t>“We must give up all hope of a better yesterday”</a:t>
            </a:r>
            <a:endParaRPr lang="en-US" sz="4000" i="1" dirty="0">
              <a:solidFill>
                <a:schemeClr val="tx1"/>
              </a:solidFill>
            </a:endParaRP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47800" y="1287959"/>
            <a:ext cx="6248400" cy="769441"/>
          </a:xfrm>
          <a:prstGeom prst="rect">
            <a:avLst/>
          </a:prstGeom>
          <a:noFill/>
        </p:spPr>
        <p:txBody>
          <a:bodyPr wrap="square" rtlCol="0">
            <a:spAutoFit/>
          </a:bodyPr>
          <a:lstStyle/>
          <a:p>
            <a:pPr algn="ctr"/>
            <a:r>
              <a:rPr lang="en-US" sz="4400" b="1" dirty="0" smtClean="0"/>
              <a:t>Repeat four times:</a:t>
            </a:r>
            <a:endParaRPr lang="en-US" sz="4400" b="1" dirty="0"/>
          </a:p>
        </p:txBody>
      </p:sp>
      <p:sp>
        <p:nvSpPr>
          <p:cNvPr id="3" name="Rounded Rectangular Callout 2"/>
          <p:cNvSpPr/>
          <p:nvPr/>
        </p:nvSpPr>
        <p:spPr>
          <a:xfrm>
            <a:off x="1905000" y="2286000"/>
            <a:ext cx="5562600" cy="2819400"/>
          </a:xfrm>
          <a:prstGeom prst="wedgeRoundRectCallout">
            <a:avLst>
              <a:gd name="adj1" fmla="val 39352"/>
              <a:gd name="adj2" fmla="val 80518"/>
              <a:gd name="adj3" fmla="val 16667"/>
            </a:avLst>
          </a:prstGeom>
          <a:solidFill>
            <a:srgbClr val="DDEDF7"/>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i="1" dirty="0" smtClean="0">
                <a:solidFill>
                  <a:schemeClr val="tx1"/>
                </a:solidFill>
              </a:rPr>
              <a:t>“Optimize the future, not the past”</a:t>
            </a:r>
            <a:endParaRPr lang="en-US" sz="4000" i="1" dirty="0">
              <a:solidFill>
                <a:schemeClr val="tx1"/>
              </a:solidFill>
            </a:endParaRP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p:cNvSpPr/>
          <p:nvPr/>
        </p:nvSpPr>
        <p:spPr>
          <a:xfrm>
            <a:off x="3272028" y="2133600"/>
            <a:ext cx="2633472" cy="3962400"/>
          </a:xfrm>
          <a:prstGeom prst="rect">
            <a:avLst/>
          </a:prstGeom>
          <a:solidFill>
            <a:srgbClr val="DDEDF7"/>
          </a:solidFill>
          <a:ln w="2032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Picture 27" descr="brokenchain-desaturated.png"/>
          <p:cNvPicPr>
            <a:picLocks noChangeAspect="1"/>
          </p:cNvPicPr>
          <p:nvPr/>
        </p:nvPicPr>
        <p:blipFill>
          <a:blip r:embed="rId3" cstate="print"/>
          <a:stretch>
            <a:fillRect/>
          </a:stretch>
        </p:blipFill>
        <p:spPr>
          <a:xfrm>
            <a:off x="3286817" y="2232694"/>
            <a:ext cx="2605983" cy="1577305"/>
          </a:xfrm>
          <a:prstGeom prst="rect">
            <a:avLst/>
          </a:prstGeom>
        </p:spPr>
      </p:pic>
      <p:sp>
        <p:nvSpPr>
          <p:cNvPr id="2" name="Rectangle 1"/>
          <p:cNvSpPr/>
          <p:nvPr/>
        </p:nvSpPr>
        <p:spPr>
          <a:xfrm>
            <a:off x="533400" y="2133600"/>
            <a:ext cx="2633472" cy="3962400"/>
          </a:xfrm>
          <a:prstGeom prst="rect">
            <a:avLst/>
          </a:prstGeom>
          <a:noFill/>
          <a:ln w="2032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381000" y="628471"/>
            <a:ext cx="8382000" cy="1200329"/>
          </a:xfrm>
          <a:prstGeom prst="rect">
            <a:avLst/>
          </a:prstGeom>
          <a:noFill/>
        </p:spPr>
        <p:txBody>
          <a:bodyPr wrap="square" rtlCol="0">
            <a:spAutoFit/>
          </a:bodyPr>
          <a:lstStyle/>
          <a:p>
            <a:pPr algn="ctr"/>
            <a:r>
              <a:rPr lang="en-US" sz="3600" b="1" dirty="0" smtClean="0"/>
              <a:t>Skill 5: Give Up All Hope of a Better Yesterday</a:t>
            </a:r>
            <a:endParaRPr lang="en-US" sz="3600" b="1" dirty="0"/>
          </a:p>
        </p:txBody>
      </p:sp>
      <p:pic>
        <p:nvPicPr>
          <p:cNvPr id="16" name="Picture 15" descr="fingerreminder.png"/>
          <p:cNvPicPr>
            <a:picLocks noChangeAspect="1"/>
          </p:cNvPicPr>
          <p:nvPr/>
        </p:nvPicPr>
        <p:blipFill>
          <a:blip r:embed="rId4" cstate="print"/>
          <a:stretch>
            <a:fillRect/>
          </a:stretch>
        </p:blipFill>
        <p:spPr>
          <a:xfrm>
            <a:off x="6553200" y="3886200"/>
            <a:ext cx="1676400" cy="2095499"/>
          </a:xfrm>
          <a:prstGeom prst="rect">
            <a:avLst/>
          </a:prstGeom>
        </p:spPr>
      </p:pic>
      <p:sp>
        <p:nvSpPr>
          <p:cNvPr id="44" name="Rectangle 43"/>
          <p:cNvSpPr/>
          <p:nvPr/>
        </p:nvSpPr>
        <p:spPr>
          <a:xfrm>
            <a:off x="6015228" y="2133600"/>
            <a:ext cx="2633472" cy="3962400"/>
          </a:xfrm>
          <a:prstGeom prst="rect">
            <a:avLst/>
          </a:prstGeom>
          <a:noFill/>
          <a:ln w="2032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5" name="Picture 74" descr="shadowrunX.png"/>
          <p:cNvPicPr>
            <a:picLocks noChangeAspect="1"/>
          </p:cNvPicPr>
          <p:nvPr/>
        </p:nvPicPr>
        <p:blipFill>
          <a:blip r:embed="rId5" cstate="print"/>
          <a:stretch>
            <a:fillRect/>
          </a:stretch>
        </p:blipFill>
        <p:spPr>
          <a:xfrm>
            <a:off x="6858000" y="2514600"/>
            <a:ext cx="876782" cy="1236890"/>
          </a:xfrm>
          <a:prstGeom prst="rect">
            <a:avLst/>
          </a:prstGeom>
        </p:spPr>
      </p:pic>
      <p:pic>
        <p:nvPicPr>
          <p:cNvPr id="32" name="Picture 31" descr="eye_drawing-colorized.png"/>
          <p:cNvPicPr>
            <a:picLocks noChangeAspect="1"/>
          </p:cNvPicPr>
          <p:nvPr/>
        </p:nvPicPr>
        <p:blipFill>
          <a:blip r:embed="rId6" cstate="print"/>
          <a:stretch>
            <a:fillRect/>
          </a:stretch>
        </p:blipFill>
        <p:spPr>
          <a:xfrm>
            <a:off x="685799" y="2590801"/>
            <a:ext cx="2408743" cy="1752597"/>
          </a:xfrm>
          <a:prstGeom prst="rect">
            <a:avLst/>
          </a:prstGeom>
        </p:spPr>
      </p:pic>
      <p:grpSp>
        <p:nvGrpSpPr>
          <p:cNvPr id="3" name="Group 19"/>
          <p:cNvGrpSpPr/>
          <p:nvPr/>
        </p:nvGrpSpPr>
        <p:grpSpPr>
          <a:xfrm>
            <a:off x="3842084" y="3733800"/>
            <a:ext cx="685799" cy="855920"/>
            <a:chOff x="3842084" y="3733800"/>
            <a:chExt cx="685799" cy="855920"/>
          </a:xfrm>
        </p:grpSpPr>
        <p:pic>
          <p:nvPicPr>
            <p:cNvPr id="21" name="Picture 20" descr="icon-bar.png"/>
            <p:cNvPicPr>
              <a:picLocks noChangeAspect="1"/>
            </p:cNvPicPr>
            <p:nvPr/>
          </p:nvPicPr>
          <p:blipFill>
            <a:blip r:embed="rId7" cstate="print"/>
            <a:stretch>
              <a:fillRect/>
            </a:stretch>
          </p:blipFill>
          <p:spPr>
            <a:xfrm>
              <a:off x="3842084" y="3733800"/>
              <a:ext cx="685799" cy="855920"/>
            </a:xfrm>
            <a:prstGeom prst="rect">
              <a:avLst/>
            </a:prstGeom>
          </p:spPr>
        </p:pic>
        <p:sp>
          <p:nvSpPr>
            <p:cNvPr id="22" name="TextBox 21"/>
            <p:cNvSpPr txBox="1"/>
            <p:nvPr/>
          </p:nvSpPr>
          <p:spPr>
            <a:xfrm>
              <a:off x="4019080" y="3836513"/>
              <a:ext cx="358890" cy="369332"/>
            </a:xfrm>
            <a:prstGeom prst="rect">
              <a:avLst/>
            </a:prstGeom>
            <a:noFill/>
          </p:spPr>
          <p:txBody>
            <a:bodyPr wrap="square" rtlCol="0">
              <a:spAutoFit/>
            </a:bodyPr>
            <a:lstStyle/>
            <a:p>
              <a:r>
                <a:rPr lang="en-US" b="1" dirty="0" smtClean="0"/>
                <a:t>2</a:t>
              </a:r>
              <a:endParaRPr lang="en-US" b="1" dirty="0"/>
            </a:p>
          </p:txBody>
        </p:sp>
      </p:grpSp>
      <p:grpSp>
        <p:nvGrpSpPr>
          <p:cNvPr id="4" name="Group 22"/>
          <p:cNvGrpSpPr/>
          <p:nvPr/>
        </p:nvGrpSpPr>
        <p:grpSpPr>
          <a:xfrm>
            <a:off x="2025762" y="4527884"/>
            <a:ext cx="837753" cy="825186"/>
            <a:chOff x="2025762" y="4527884"/>
            <a:chExt cx="837753" cy="825186"/>
          </a:xfrm>
        </p:grpSpPr>
        <p:pic>
          <p:nvPicPr>
            <p:cNvPr id="24" name="Picture 23" descr="lucent.png"/>
            <p:cNvPicPr>
              <a:picLocks noChangeAspect="1"/>
            </p:cNvPicPr>
            <p:nvPr/>
          </p:nvPicPr>
          <p:blipFill>
            <a:blip r:embed="rId8" cstate="print"/>
            <a:stretch>
              <a:fillRect/>
            </a:stretch>
          </p:blipFill>
          <p:spPr>
            <a:xfrm>
              <a:off x="2025762" y="4527884"/>
              <a:ext cx="837753" cy="825186"/>
            </a:xfrm>
            <a:prstGeom prst="rect">
              <a:avLst/>
            </a:prstGeom>
          </p:spPr>
        </p:pic>
        <p:sp>
          <p:nvSpPr>
            <p:cNvPr id="25" name="TextBox 24"/>
            <p:cNvSpPr txBox="1"/>
            <p:nvPr/>
          </p:nvSpPr>
          <p:spPr>
            <a:xfrm>
              <a:off x="2290450" y="4750913"/>
              <a:ext cx="358890" cy="369332"/>
            </a:xfrm>
            <a:prstGeom prst="rect">
              <a:avLst/>
            </a:prstGeom>
            <a:noFill/>
          </p:spPr>
          <p:txBody>
            <a:bodyPr wrap="square" rtlCol="0">
              <a:spAutoFit/>
            </a:bodyPr>
            <a:lstStyle/>
            <a:p>
              <a:r>
                <a:rPr lang="en-US" b="1" dirty="0" smtClean="0"/>
                <a:t>1</a:t>
              </a:r>
              <a:endParaRPr lang="en-US" b="1" dirty="0"/>
            </a:p>
          </p:txBody>
        </p:sp>
      </p:grpSp>
      <p:grpSp>
        <p:nvGrpSpPr>
          <p:cNvPr id="5" name="Group 29"/>
          <p:cNvGrpSpPr/>
          <p:nvPr/>
        </p:nvGrpSpPr>
        <p:grpSpPr>
          <a:xfrm>
            <a:off x="4751537" y="3472542"/>
            <a:ext cx="691321" cy="920549"/>
            <a:chOff x="4751537" y="3472542"/>
            <a:chExt cx="691321" cy="920549"/>
          </a:xfrm>
        </p:grpSpPr>
        <p:pic>
          <p:nvPicPr>
            <p:cNvPr id="27" name="Picture 26" descr="icon-watch.png"/>
            <p:cNvPicPr>
              <a:picLocks noChangeAspect="1"/>
            </p:cNvPicPr>
            <p:nvPr/>
          </p:nvPicPr>
          <p:blipFill>
            <a:blip r:embed="rId9" cstate="print"/>
            <a:stretch>
              <a:fillRect/>
            </a:stretch>
          </p:blipFill>
          <p:spPr>
            <a:xfrm>
              <a:off x="4751537" y="3472542"/>
              <a:ext cx="691321" cy="920549"/>
            </a:xfrm>
            <a:prstGeom prst="rect">
              <a:avLst/>
            </a:prstGeom>
          </p:spPr>
        </p:pic>
        <p:sp>
          <p:nvSpPr>
            <p:cNvPr id="30" name="TextBox 29"/>
            <p:cNvSpPr txBox="1"/>
            <p:nvPr/>
          </p:nvSpPr>
          <p:spPr>
            <a:xfrm>
              <a:off x="4933480" y="3850161"/>
              <a:ext cx="358890" cy="369332"/>
            </a:xfrm>
            <a:prstGeom prst="rect">
              <a:avLst/>
            </a:prstGeom>
            <a:noFill/>
          </p:spPr>
          <p:txBody>
            <a:bodyPr wrap="square" rtlCol="0">
              <a:spAutoFit/>
            </a:bodyPr>
            <a:lstStyle/>
            <a:p>
              <a:r>
                <a:rPr lang="en-US" b="1" dirty="0" smtClean="0"/>
                <a:t>3</a:t>
              </a:r>
              <a:endParaRPr lang="en-US" b="1" dirty="0"/>
            </a:p>
          </p:txBody>
        </p:sp>
      </p:grpSp>
      <p:grpSp>
        <p:nvGrpSpPr>
          <p:cNvPr id="6" name="Group 34"/>
          <p:cNvGrpSpPr/>
          <p:nvPr/>
        </p:nvGrpSpPr>
        <p:grpSpPr>
          <a:xfrm>
            <a:off x="3810000" y="4824167"/>
            <a:ext cx="703942" cy="934375"/>
            <a:chOff x="3810000" y="4824167"/>
            <a:chExt cx="703942" cy="934375"/>
          </a:xfrm>
        </p:grpSpPr>
        <p:pic>
          <p:nvPicPr>
            <p:cNvPr id="33" name="Picture 32" descr="icon-alien.png"/>
            <p:cNvPicPr>
              <a:picLocks noChangeAspect="1"/>
            </p:cNvPicPr>
            <p:nvPr/>
          </p:nvPicPr>
          <p:blipFill>
            <a:blip r:embed="rId10" cstate="print"/>
            <a:stretch>
              <a:fillRect/>
            </a:stretch>
          </p:blipFill>
          <p:spPr>
            <a:xfrm>
              <a:off x="3810000" y="4844142"/>
              <a:ext cx="703942" cy="914400"/>
            </a:xfrm>
            <a:prstGeom prst="rect">
              <a:avLst/>
            </a:prstGeom>
          </p:spPr>
        </p:pic>
        <p:sp>
          <p:nvSpPr>
            <p:cNvPr id="34" name="TextBox 33"/>
            <p:cNvSpPr txBox="1"/>
            <p:nvPr/>
          </p:nvSpPr>
          <p:spPr>
            <a:xfrm>
              <a:off x="3962400" y="4824167"/>
              <a:ext cx="358890" cy="369332"/>
            </a:xfrm>
            <a:prstGeom prst="rect">
              <a:avLst/>
            </a:prstGeom>
            <a:noFill/>
          </p:spPr>
          <p:txBody>
            <a:bodyPr wrap="square" rtlCol="0">
              <a:spAutoFit/>
            </a:bodyPr>
            <a:lstStyle/>
            <a:p>
              <a:r>
                <a:rPr lang="en-US" b="1" dirty="0" smtClean="0">
                  <a:solidFill>
                    <a:schemeClr val="bg1"/>
                  </a:solidFill>
                </a:rPr>
                <a:t>4</a:t>
              </a:r>
              <a:endParaRPr lang="en-US" b="1" dirty="0">
                <a:solidFill>
                  <a:schemeClr val="bg1"/>
                </a:solidFill>
              </a:endParaRPr>
            </a:p>
          </p:txBody>
        </p:sp>
      </p:grpSp>
      <p:pic>
        <p:nvPicPr>
          <p:cNvPr id="26" name="Picture 25" descr="scaletilt.png"/>
          <p:cNvPicPr>
            <a:picLocks noChangeAspect="1"/>
          </p:cNvPicPr>
          <p:nvPr/>
        </p:nvPicPr>
        <p:blipFill>
          <a:blip r:embed="rId11" cstate="print"/>
          <a:stretch>
            <a:fillRect/>
          </a:stretch>
        </p:blipFill>
        <p:spPr>
          <a:xfrm>
            <a:off x="4698820" y="4800600"/>
            <a:ext cx="787580" cy="990600"/>
          </a:xfrm>
          <a:prstGeom prst="rect">
            <a:avLst/>
          </a:prstGeom>
        </p:spPr>
      </p:pic>
      <p:sp>
        <p:nvSpPr>
          <p:cNvPr id="72" name="TextBox 71"/>
          <p:cNvSpPr txBox="1"/>
          <p:nvPr/>
        </p:nvSpPr>
        <p:spPr>
          <a:xfrm>
            <a:off x="4933480" y="5069361"/>
            <a:ext cx="358890" cy="369332"/>
          </a:xfrm>
          <a:prstGeom prst="rect">
            <a:avLst/>
          </a:prstGeom>
          <a:noFill/>
        </p:spPr>
        <p:txBody>
          <a:bodyPr wrap="square" rtlCol="0">
            <a:spAutoFit/>
          </a:bodyPr>
          <a:lstStyle/>
          <a:p>
            <a:r>
              <a:rPr lang="en-US" b="1" dirty="0" smtClean="0"/>
              <a:t>5</a:t>
            </a:r>
            <a:endParaRPr lang="en-US" b="1"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spect">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3589</TotalTime>
  <Words>2604</Words>
  <Application>Microsoft Office PowerPoint</Application>
  <PresentationFormat>On-screen Show (4:3)</PresentationFormat>
  <Paragraphs>468</Paragraphs>
  <Slides>105</Slides>
  <Notes>105</Notes>
  <HiddenSlides>0</HiddenSlides>
  <MMClips>0</MMClips>
  <ScaleCrop>false</ScaleCrop>
  <HeadingPairs>
    <vt:vector size="4" baseType="variant">
      <vt:variant>
        <vt:lpstr>Theme</vt:lpstr>
      </vt:variant>
      <vt:variant>
        <vt:i4>1</vt:i4>
      </vt:variant>
      <vt:variant>
        <vt:lpstr>Slide Titles</vt:lpstr>
      </vt:variant>
      <vt:variant>
        <vt:i4>105</vt:i4>
      </vt:variant>
    </vt:vector>
  </HeadingPairs>
  <TitlesOfParts>
    <vt:vector size="106" baseType="lpstr">
      <vt:lpstr>Aspect</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Slide 76</vt:lpstr>
      <vt:lpstr>Slide 77</vt:lpstr>
      <vt:lpstr>Slide 78</vt:lpstr>
      <vt:lpstr>Slide 79</vt:lpstr>
      <vt:lpstr>Slide 80</vt:lpstr>
      <vt:lpstr>Slide 81</vt:lpstr>
      <vt:lpstr>Slide 82</vt:lpstr>
      <vt:lpstr>Slide 83</vt:lpstr>
      <vt:lpstr>Slide 84</vt:lpstr>
      <vt:lpstr>Slide 85</vt:lpstr>
      <vt:lpstr>Slide 86</vt:lpstr>
      <vt:lpstr>Slide 87</vt:lpstr>
      <vt:lpstr>Slide 88</vt:lpstr>
      <vt:lpstr>Slide 89</vt:lpstr>
      <vt:lpstr>Slide 90</vt:lpstr>
      <vt:lpstr>Slide 91</vt:lpstr>
      <vt:lpstr>Slide 92</vt:lpstr>
      <vt:lpstr>Slide 93</vt:lpstr>
      <vt:lpstr>Slide 94</vt:lpstr>
      <vt:lpstr>Slide 95</vt:lpstr>
      <vt:lpstr>Slide 96</vt:lpstr>
      <vt:lpstr>Slide 97</vt:lpstr>
      <vt:lpstr>Slide 98</vt:lpstr>
      <vt:lpstr>Slide 99</vt:lpstr>
      <vt:lpstr>Slide 100</vt:lpstr>
      <vt:lpstr>Slide 101</vt:lpstr>
      <vt:lpstr>Slide 102</vt:lpstr>
      <vt:lpstr>Slide 103</vt:lpstr>
      <vt:lpstr>Slide 104</vt:lpstr>
      <vt:lpstr>Slide 105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pETER</dc:creator>
  <cp:lastModifiedBy>pETER</cp:lastModifiedBy>
  <cp:revision>354</cp:revision>
  <dcterms:created xsi:type="dcterms:W3CDTF">2011-12-30T02:53:20Z</dcterms:created>
  <dcterms:modified xsi:type="dcterms:W3CDTF">2012-01-17T21:16:48Z</dcterms:modified>
</cp:coreProperties>
</file>