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89" r:id="rId3"/>
    <p:sldId id="291" r:id="rId4"/>
    <p:sldId id="292" r:id="rId5"/>
    <p:sldId id="288" r:id="rId6"/>
    <p:sldId id="293" r:id="rId7"/>
    <p:sldId id="265" r:id="rId8"/>
    <p:sldId id="294" r:id="rId9"/>
    <p:sldId id="300" r:id="rId10"/>
    <p:sldId id="276" r:id="rId11"/>
    <p:sldId id="269" r:id="rId12"/>
    <p:sldId id="295" r:id="rId13"/>
    <p:sldId id="259" r:id="rId14"/>
    <p:sldId id="270" r:id="rId15"/>
    <p:sldId id="267" r:id="rId16"/>
    <p:sldId id="297" r:id="rId17"/>
    <p:sldId id="268" r:id="rId18"/>
    <p:sldId id="296" r:id="rId19"/>
    <p:sldId id="266" r:id="rId20"/>
    <p:sldId id="272" r:id="rId21"/>
    <p:sldId id="273" r:id="rId22"/>
    <p:sldId id="274" r:id="rId23"/>
    <p:sldId id="275" r:id="rId24"/>
    <p:sldId id="271" r:id="rId25"/>
    <p:sldId id="278" r:id="rId26"/>
    <p:sldId id="277" r:id="rId27"/>
    <p:sldId id="279" r:id="rId28"/>
    <p:sldId id="281" r:id="rId29"/>
    <p:sldId id="280" r:id="rId30"/>
    <p:sldId id="283" r:id="rId31"/>
    <p:sldId id="285" r:id="rId32"/>
    <p:sldId id="284" r:id="rId33"/>
    <p:sldId id="299" r:id="rId34"/>
    <p:sldId id="258" r:id="rId35"/>
    <p:sldId id="260" r:id="rId36"/>
    <p:sldId id="261" r:id="rId37"/>
    <p:sldId id="286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F49E2-0274-4DC1-B501-A646FE873596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35627-4088-43F5-A93E-484C87B237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85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5B6575-10B3-45EE-84CB-F31973FF169A}" type="slidenum">
              <a:rPr lang="en-GB"/>
              <a:pPr/>
              <a:t>2</a:t>
            </a:fld>
            <a:endParaRPr lang="en-GB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35627-4088-43F5-A93E-484C87B237A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991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50566E7-5050-456A-9BBC-FB8FFFD7BF14}" type="slidenum">
              <a:rPr lang="en-GB"/>
              <a:pPr/>
              <a:t>37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4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6.wmf"/><Relationship Id="rId4" Type="http://schemas.openxmlformats.org/officeDocument/2006/relationships/oleObject" Target="../embeddings/oleObject3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gif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530479"/>
            <a:ext cx="8839200" cy="1470025"/>
          </a:xfrm>
        </p:spPr>
        <p:txBody>
          <a:bodyPr>
            <a:normAutofit/>
          </a:bodyPr>
          <a:lstStyle/>
          <a:p>
            <a:r>
              <a:rPr lang="en-US" sz="3800" b="1" dirty="0" smtClean="0"/>
              <a:t>von Neumann probes and Dyson spheres</a:t>
            </a:r>
            <a:r>
              <a:rPr lang="en-US" sz="3800" dirty="0" smtClean="0"/>
              <a:t/>
            </a:r>
            <a:br>
              <a:rPr lang="en-US" sz="3800" dirty="0" smtClean="0"/>
            </a:br>
            <a:endParaRPr lang="en-US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5072074"/>
            <a:ext cx="7776864" cy="1928826"/>
          </a:xfrm>
        </p:spPr>
        <p:txBody>
          <a:bodyPr>
            <a:normAutofit/>
          </a:bodyPr>
          <a:lstStyle/>
          <a:p>
            <a:r>
              <a:rPr lang="en-US" b="1" dirty="0" smtClean="0"/>
              <a:t>what exploratory engineering can tell us about the Fermi paradox</a:t>
            </a:r>
          </a:p>
          <a:p>
            <a:endParaRPr lang="en-US" sz="500" b="1" dirty="0" smtClean="0"/>
          </a:p>
          <a:p>
            <a:r>
              <a:rPr lang="en-US" sz="2600" b="1" dirty="0" smtClean="0"/>
              <a:t>Stuart Armstrong and Anders Sandberg</a:t>
            </a:r>
            <a:endParaRPr lang="en-US" sz="2600" dirty="0"/>
          </a:p>
        </p:txBody>
      </p:sp>
      <p:pic>
        <p:nvPicPr>
          <p:cNvPr id="4" name="Picture 3" descr="fractal_dyson_sphere_by_eburacum45-d2yum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165" y="3286124"/>
            <a:ext cx="2805157" cy="1785950"/>
          </a:xfrm>
          <a:prstGeom prst="rect">
            <a:avLst/>
          </a:prstGeom>
        </p:spPr>
      </p:pic>
      <p:pic>
        <p:nvPicPr>
          <p:cNvPr id="5" name="Picture 4" descr="3.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4167" y="214290"/>
            <a:ext cx="3319469" cy="2344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Humanity </a:t>
            </a:r>
            <a:r>
              <a:rPr lang="en-GB" dirty="0" err="1" smtClean="0"/>
              <a:t>vs</a:t>
            </a:r>
            <a:r>
              <a:rPr lang="en-GB" dirty="0" smtClean="0"/>
              <a:t> everything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600" dirty="0" smtClean="0"/>
              <a:t>If everyone wanted to, could</a:t>
            </a:r>
            <a:br>
              <a:rPr lang="en-GB" sz="2600" dirty="0" smtClean="0"/>
            </a:br>
            <a:r>
              <a:rPr lang="en-GB" sz="2600" i="1" dirty="0" smtClean="0"/>
              <a:t>we</a:t>
            </a:r>
            <a:r>
              <a:rPr lang="en-GB" sz="2600" dirty="0" smtClean="0"/>
              <a:t> colonise the universe (every</a:t>
            </a:r>
            <a:br>
              <a:rPr lang="en-GB" sz="2600" dirty="0" smtClean="0"/>
            </a:br>
            <a:r>
              <a:rPr lang="en-GB" sz="2600" dirty="0" smtClean="0"/>
              <a:t>galaxy in reach)?</a:t>
            </a:r>
          </a:p>
          <a:p>
            <a:pPr marL="171450" indent="-514350">
              <a:buNone/>
            </a:pPr>
            <a:endParaRPr lang="en-GB" sz="2600" dirty="0" smtClean="0"/>
          </a:p>
          <a:p>
            <a:pPr marL="171450" indent="-514350">
              <a:buNone/>
            </a:pPr>
            <a:r>
              <a:rPr lang="en-GB" sz="3000" dirty="0" smtClean="0"/>
              <a:t>Key Questions:</a:t>
            </a:r>
          </a:p>
          <a:p>
            <a:pPr marL="171450" indent="-514350">
              <a:buFont typeface="+mj-lt"/>
              <a:buAutoNum type="arabicPeriod"/>
            </a:pPr>
            <a:r>
              <a:rPr lang="en-GB" sz="3000" dirty="0" smtClean="0"/>
              <a:t>How do we get the energy?</a:t>
            </a:r>
          </a:p>
          <a:p>
            <a:pPr marL="171450" indent="-514350">
              <a:buFont typeface="+mj-lt"/>
              <a:buAutoNum type="arabicPeriod"/>
            </a:pPr>
            <a:r>
              <a:rPr lang="en-GB" sz="3000" dirty="0" smtClean="0"/>
              <a:t>What would we send?</a:t>
            </a:r>
          </a:p>
          <a:p>
            <a:pPr marL="171450" indent="-514350">
              <a:buFont typeface="+mj-lt"/>
              <a:buAutoNum type="arabicPeriod"/>
            </a:pPr>
            <a:r>
              <a:rPr lang="en-GB" sz="3000" dirty="0" smtClean="0"/>
              <a:t>What do we aim at?</a:t>
            </a:r>
          </a:p>
          <a:p>
            <a:pPr marL="171450" indent="-514350">
              <a:buFont typeface="+mj-lt"/>
              <a:buAutoNum type="arabicPeriod"/>
            </a:pPr>
            <a:r>
              <a:rPr lang="en-GB" sz="3000" dirty="0" smtClean="0"/>
              <a:t>How long would it take to launch?</a:t>
            </a:r>
          </a:p>
          <a:p>
            <a:pPr marL="0">
              <a:buNone/>
            </a:pPr>
            <a:endParaRPr lang="en-US" sz="2600" dirty="0" smtClean="0"/>
          </a:p>
        </p:txBody>
      </p:sp>
      <p:pic>
        <p:nvPicPr>
          <p:cNvPr id="4" name="Picture 3" descr="un_gen_assembl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1571611"/>
            <a:ext cx="2617148" cy="196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19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Dyson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501208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How to get energy: a Dyson Sphere/Shell/Swarm/Bubble</a:t>
            </a:r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/>
          </a:p>
          <a:p>
            <a:pPr marL="0">
              <a:buNone/>
            </a:pPr>
            <a:endParaRPr lang="en-GB" sz="2600" dirty="0"/>
          </a:p>
          <a:p>
            <a:pPr marL="0">
              <a:buNone/>
            </a:pPr>
            <a:endParaRPr lang="en-GB" sz="2600" dirty="0"/>
          </a:p>
          <a:p>
            <a:pPr marL="0">
              <a:buNone/>
            </a:pPr>
            <a:endParaRPr lang="en-GB" sz="2600" dirty="0"/>
          </a:p>
          <a:p>
            <a:pPr marL="0">
              <a:buNone/>
            </a:pPr>
            <a:endParaRPr lang="en-GB" sz="2600" dirty="0"/>
          </a:p>
          <a:p>
            <a:pPr marL="0">
              <a:buNone/>
            </a:pPr>
            <a:endParaRPr lang="en-GB" sz="2600" dirty="0"/>
          </a:p>
          <a:p>
            <a:pPr marL="0">
              <a:buNone/>
            </a:pPr>
            <a:endParaRPr lang="en-GB" sz="2600" dirty="0"/>
          </a:p>
          <a:p>
            <a:pPr marL="0">
              <a:buNone/>
            </a:pPr>
            <a:endParaRPr lang="en-GB" sz="2800" dirty="0"/>
          </a:p>
          <a:p>
            <a:pPr marL="0">
              <a:buNone/>
            </a:pPr>
            <a:r>
              <a:rPr lang="en-GB" sz="2000" dirty="0" smtClean="0"/>
              <a:t>Dyson </a:t>
            </a:r>
            <a:r>
              <a:rPr lang="en-GB" sz="2000" dirty="0"/>
              <a:t>(1960) </a:t>
            </a:r>
            <a:r>
              <a:rPr lang="en-GB" sz="2000" dirty="0" smtClean="0"/>
              <a:t>Science 131 (3414): 1667–1668</a:t>
            </a:r>
            <a:endParaRPr lang="en-US" sz="2600" dirty="0"/>
          </a:p>
          <a:p>
            <a:pPr marL="0">
              <a:buNone/>
            </a:pPr>
            <a:endParaRPr lang="en-US" sz="2600" dirty="0" smtClean="0"/>
          </a:p>
          <a:p>
            <a:pPr marL="0">
              <a:buNone/>
            </a:pPr>
            <a:endParaRPr lang="en-US" sz="2600" dirty="0"/>
          </a:p>
          <a:p>
            <a:pPr marL="0">
              <a:buNone/>
            </a:pPr>
            <a:endParaRPr lang="en-US" sz="2600" dirty="0" smtClean="0"/>
          </a:p>
          <a:p>
            <a:pPr marL="0">
              <a:buNone/>
            </a:pPr>
            <a:endParaRPr lang="en-US" sz="2600" dirty="0"/>
          </a:p>
          <a:p>
            <a:pPr marL="0">
              <a:buNone/>
            </a:pPr>
            <a:endParaRPr lang="en-US" sz="2600" dirty="0" smtClean="0"/>
          </a:p>
          <a:p>
            <a:pPr marL="0">
              <a:buNone/>
            </a:pPr>
            <a:endParaRPr lang="en-US" sz="2600" dirty="0"/>
          </a:p>
          <a:p>
            <a:pPr marL="0">
              <a:buNone/>
            </a:pPr>
            <a:endParaRPr lang="en-US" sz="2600" dirty="0" smtClean="0"/>
          </a:p>
          <a:p>
            <a:pPr marL="0">
              <a:buNone/>
            </a:pPr>
            <a:endParaRPr lang="en-US" sz="2600" dirty="0"/>
          </a:p>
          <a:p>
            <a:pPr marL="0">
              <a:buNone/>
            </a:pPr>
            <a:endParaRPr lang="en-US" sz="2600" dirty="0" smtClean="0"/>
          </a:p>
          <a:p>
            <a:pPr marL="0">
              <a:buNone/>
            </a:pPr>
            <a:endParaRPr lang="en-US" sz="2600" dirty="0" smtClean="0"/>
          </a:p>
        </p:txBody>
      </p:sp>
      <p:pic>
        <p:nvPicPr>
          <p:cNvPr id="5" name="Picture 4" descr="fractal_dyson_sphere_by_eburacum45-d2yum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486038"/>
            <a:ext cx="5744930" cy="36576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15074" y="2132856"/>
            <a:ext cx="2928926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 smtClean="0"/>
              <a:t>Shell: Sci-fi, impractical</a:t>
            </a:r>
          </a:p>
          <a:p>
            <a:endParaRPr lang="en-GB" sz="2600" dirty="0" smtClean="0"/>
          </a:p>
          <a:p>
            <a:r>
              <a:rPr lang="en-GB" sz="2600" dirty="0" smtClean="0"/>
              <a:t>Swarm: Lots of orbiting panels, needs organisation</a:t>
            </a:r>
          </a:p>
          <a:p>
            <a:endParaRPr lang="en-GB" sz="2600" dirty="0" smtClean="0"/>
          </a:p>
          <a:p>
            <a:r>
              <a:rPr lang="en-GB" sz="2600" dirty="0" smtClean="0"/>
              <a:t>Bubble: solar sails and panels, needs ultra-materials (or hotter star)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Dyson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How to get energy: a Dyson Sphere/Shell/Swarm/Bubble</a:t>
            </a:r>
            <a:endParaRPr lang="en-US" sz="2600" dirty="0" smtClean="0"/>
          </a:p>
        </p:txBody>
      </p:sp>
      <p:pic>
        <p:nvPicPr>
          <p:cNvPr id="5" name="Picture 4" descr="fractal_dyson_sphere_by_eburacum45-d2yum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486038"/>
            <a:ext cx="5744930" cy="36576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15074" y="2714620"/>
            <a:ext cx="2769989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600" dirty="0" smtClean="0"/>
              <a:t>Need a convenient</a:t>
            </a:r>
            <a:br>
              <a:rPr lang="en-GB" sz="2600" dirty="0" smtClean="0"/>
            </a:br>
            <a:r>
              <a:rPr lang="en-GB" sz="2600" dirty="0" smtClean="0"/>
              <a:t>source </a:t>
            </a:r>
            <a:r>
              <a:rPr lang="en-US" sz="2600" dirty="0" smtClean="0"/>
              <a:t>of materials</a:t>
            </a: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close to the sun...</a:t>
            </a:r>
          </a:p>
          <a:p>
            <a:endParaRPr lang="en-GB" sz="2600" dirty="0" smtClean="0"/>
          </a:p>
          <a:p>
            <a:r>
              <a:rPr lang="en-GB" sz="2600" dirty="0" smtClean="0"/>
              <a:t>Hum...</a:t>
            </a:r>
          </a:p>
        </p:txBody>
      </p:sp>
    </p:spTree>
    <p:extLst>
      <p:ext uri="{BB962C8B-B14F-4D97-AF65-F5344CB8AC3E}">
        <p14:creationId xmlns:p14="http://schemas.microsoft.com/office/powerpoint/2010/main" val="262931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Sorry Mercury, it’s nothing personal...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861248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How to get energy: a Dyson Sphere/Shell/Swarm/Bubble</a:t>
            </a:r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/>
          </a:p>
          <a:p>
            <a:pPr marL="0">
              <a:buNone/>
            </a:pPr>
            <a:r>
              <a:rPr lang="en-GB" sz="2000" dirty="0" smtClean="0"/>
              <a:t>R. Bradbury (2009) “Planetary Disassembly”</a:t>
            </a:r>
            <a:endParaRPr lang="en-US" sz="2000" dirty="0" smtClean="0"/>
          </a:p>
        </p:txBody>
      </p:sp>
      <p:pic>
        <p:nvPicPr>
          <p:cNvPr id="4" name="Picture 3" descr="mercury-1yz9do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792511" y="2934960"/>
            <a:ext cx="3599090" cy="2675323"/>
          </a:xfrm>
          <a:prstGeom prst="rect">
            <a:avLst/>
          </a:prstGeom>
        </p:spPr>
      </p:pic>
      <p:pic>
        <p:nvPicPr>
          <p:cNvPr id="5" name="Picture 4" descr="fractal_dyson_sphere_by_eburacum45-d2yum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486038"/>
            <a:ext cx="5744930" cy="36576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Sorry Mercury, it’s nothing personal...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How to get energy: a Dyson Sphere/Shell/Swarm/Bubble</a:t>
            </a:r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r>
              <a:rPr lang="en-GB" sz="2600" dirty="0" smtClean="0"/>
              <a:t>Mass of Mercury: </a:t>
            </a:r>
            <a:r>
              <a:rPr lang="en-US" sz="2800" b="1" dirty="0" smtClean="0"/>
              <a:t> 3.3x10</a:t>
            </a:r>
            <a:r>
              <a:rPr lang="en-US" sz="2800" b="1" baseline="30000" dirty="0" smtClean="0"/>
              <a:t>23</a:t>
            </a:r>
            <a:r>
              <a:rPr lang="en-US" sz="2800" b="1" dirty="0" smtClean="0"/>
              <a:t> kg</a:t>
            </a:r>
            <a:endParaRPr lang="en-US" sz="2800" b="1" baseline="30000" dirty="0" smtClean="0"/>
          </a:p>
          <a:p>
            <a:pPr marL="0">
              <a:buNone/>
            </a:pPr>
            <a:r>
              <a:rPr lang="en-GB" sz="2800" dirty="0" smtClean="0"/>
              <a:t>Useful proportion of Mercury’s mass:</a:t>
            </a:r>
          </a:p>
          <a:p>
            <a:pPr marL="0">
              <a:buNone/>
            </a:pPr>
            <a:r>
              <a:rPr lang="en-GB" sz="2800" b="1" dirty="0" smtClean="0"/>
              <a:t>51.9%</a:t>
            </a:r>
            <a:r>
              <a:rPr lang="en-GB" sz="2800" dirty="0" smtClean="0"/>
              <a:t> (mainly hematite) </a:t>
            </a:r>
            <a:endParaRPr lang="en-GB" sz="2800" b="1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r>
              <a:rPr lang="en-GB" sz="2600" dirty="0" smtClean="0"/>
              <a:t>Useful mass of Mercury: </a:t>
            </a:r>
            <a:r>
              <a:rPr lang="en-US" sz="2800" dirty="0" smtClean="0"/>
              <a:t> </a:t>
            </a:r>
            <a:r>
              <a:rPr lang="en-US" sz="2800" b="1" dirty="0" smtClean="0"/>
              <a:t>1.7×10</a:t>
            </a:r>
            <a:r>
              <a:rPr lang="en-US" sz="2800" b="1" baseline="30000" dirty="0" smtClean="0"/>
              <a:t>23</a:t>
            </a:r>
            <a:r>
              <a:rPr lang="en-US" sz="2800" b="1" dirty="0" smtClean="0"/>
              <a:t> kg</a:t>
            </a:r>
            <a:endParaRPr lang="en-US" sz="2800" b="1" baseline="30000" dirty="0" smtClean="0"/>
          </a:p>
          <a:p>
            <a:pPr marL="0">
              <a:buNone/>
            </a:pPr>
            <a:r>
              <a:rPr lang="en-GB" sz="2600" dirty="0" smtClean="0"/>
              <a:t>A sphere in Mercury orbit, made up of the</a:t>
            </a:r>
            <a:br>
              <a:rPr lang="en-GB" sz="2600" dirty="0" smtClean="0"/>
            </a:br>
            <a:r>
              <a:rPr lang="en-GB" sz="2600" dirty="0" smtClean="0"/>
              <a:t>useful mass, would have </a:t>
            </a:r>
            <a:r>
              <a:rPr lang="en-GB" sz="2600" b="1" dirty="0" smtClean="0"/>
              <a:t>245g/m</a:t>
            </a:r>
            <a:r>
              <a:rPr lang="en-GB" sz="2600" b="1" baseline="30000" dirty="0" smtClean="0"/>
              <a:t>2</a:t>
            </a:r>
            <a:endParaRPr lang="en-GB" sz="2600" baseline="30000" dirty="0" smtClean="0"/>
          </a:p>
          <a:p>
            <a:pPr marL="0">
              <a:buNone/>
            </a:pPr>
            <a:r>
              <a:rPr lang="en-GB" sz="2600" dirty="0" smtClean="0"/>
              <a:t>Reasonable for an unsupported mainly reflective surface.</a:t>
            </a:r>
          </a:p>
        </p:txBody>
      </p:sp>
      <p:pic>
        <p:nvPicPr>
          <p:cNvPr id="4" name="Picture 3" descr="mercury-1yz9do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792511" y="2934960"/>
            <a:ext cx="3599090" cy="2675323"/>
          </a:xfrm>
          <a:prstGeom prst="rect">
            <a:avLst/>
          </a:prstGeom>
        </p:spPr>
      </p:pic>
      <p:pic>
        <p:nvPicPr>
          <p:cNvPr id="6" name="Picture 5" descr="07-ml-3-soil-mosaic-B019R1_b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3643314"/>
            <a:ext cx="1697027" cy="825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Sorry Mercury, it’s nothing personal...</a:t>
            </a:r>
            <a:endParaRPr lang="en-US" dirty="0"/>
          </a:p>
        </p:txBody>
      </p:sp>
      <p:pic>
        <p:nvPicPr>
          <p:cNvPr id="4" name="Picture 3" descr="mercury-1yz9do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792511" y="2934960"/>
            <a:ext cx="3599090" cy="26753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3219504"/>
            <a:ext cx="167071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600" dirty="0" smtClean="0"/>
              <a:t>Get energy</a:t>
            </a:r>
            <a:endParaRPr lang="en-GB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2328393" y="1268760"/>
            <a:ext cx="157389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600" dirty="0" smtClean="0"/>
              <a:t>Mine stuff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21961" y="3140968"/>
            <a:ext cx="227645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600" dirty="0" smtClean="0"/>
              <a:t>Get it into orbit</a:t>
            </a:r>
            <a:endParaRPr lang="en-GB" sz="2600" dirty="0"/>
          </a:p>
        </p:txBody>
      </p:sp>
      <p:sp>
        <p:nvSpPr>
          <p:cNvPr id="9" name="TextBox 8"/>
          <p:cNvSpPr txBox="1"/>
          <p:nvPr/>
        </p:nvSpPr>
        <p:spPr>
          <a:xfrm>
            <a:off x="1602122" y="4941168"/>
            <a:ext cx="304916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600" dirty="0" smtClean="0"/>
              <a:t>Make solar collectors</a:t>
            </a:r>
            <a:endParaRPr lang="en-GB" sz="2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92" y="3757104"/>
            <a:ext cx="644585" cy="7520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772816"/>
            <a:ext cx="1546672" cy="11248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279" y="3633411"/>
            <a:ext cx="1415819" cy="10618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312" y="5433611"/>
            <a:ext cx="1254787" cy="941090"/>
          </a:xfrm>
          <a:prstGeom prst="rect">
            <a:avLst/>
          </a:prstGeom>
        </p:spPr>
      </p:pic>
      <p:sp>
        <p:nvSpPr>
          <p:cNvPr id="15" name="Bent Arrow 14"/>
          <p:cNvSpPr/>
          <p:nvPr/>
        </p:nvSpPr>
        <p:spPr>
          <a:xfrm>
            <a:off x="836592" y="1761203"/>
            <a:ext cx="1287136" cy="1136465"/>
          </a:xfrm>
          <a:prstGeom prst="bentArrow">
            <a:avLst/>
          </a:prstGeom>
          <a:ln w="254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Bent Arrow 16"/>
          <p:cNvSpPr/>
          <p:nvPr/>
        </p:nvSpPr>
        <p:spPr>
          <a:xfrm rot="5400000">
            <a:off x="4276943" y="1767010"/>
            <a:ext cx="1287136" cy="1136465"/>
          </a:xfrm>
          <a:prstGeom prst="bentArrow">
            <a:avLst/>
          </a:prstGeom>
          <a:ln w="254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Bent Arrow 17"/>
          <p:cNvSpPr/>
          <p:nvPr/>
        </p:nvSpPr>
        <p:spPr>
          <a:xfrm rot="10800000">
            <a:off x="4167283" y="5187389"/>
            <a:ext cx="1287136" cy="1136465"/>
          </a:xfrm>
          <a:prstGeom prst="bentArrow">
            <a:avLst/>
          </a:prstGeom>
          <a:ln w="254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Bent Arrow 18"/>
          <p:cNvSpPr/>
          <p:nvPr/>
        </p:nvSpPr>
        <p:spPr>
          <a:xfrm rot="16200000">
            <a:off x="623895" y="4881495"/>
            <a:ext cx="1287136" cy="1136465"/>
          </a:xfrm>
          <a:prstGeom prst="bentArrow">
            <a:avLst/>
          </a:prstGeom>
          <a:ln w="254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5" grpId="0" animBg="1"/>
      <p:bldP spid="17" grpId="0" animBg="1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Sorry Mercury, it’s nothing personal...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Very conservative assumptions:</a:t>
            </a:r>
          </a:p>
          <a:p>
            <a:pPr marL="171450" indent="-514350"/>
            <a:r>
              <a:rPr lang="en-GB" sz="2600" dirty="0" smtClean="0"/>
              <a:t>Ten years to process and position extracted material</a:t>
            </a:r>
          </a:p>
          <a:p>
            <a:pPr marL="171450" indent="-514350"/>
            <a:r>
              <a:rPr lang="en-GB" sz="2600" dirty="0" smtClean="0"/>
              <a:t>51.9% material usable</a:t>
            </a:r>
          </a:p>
          <a:p>
            <a:pPr marL="171450" indent="-514350"/>
            <a:r>
              <a:rPr lang="en-GB" sz="2600" dirty="0" smtClean="0"/>
              <a:t>1/10 Efficiency for moving material</a:t>
            </a:r>
            <a:br>
              <a:rPr lang="en-GB" sz="2600" dirty="0" smtClean="0"/>
            </a:br>
            <a:r>
              <a:rPr lang="en-GB" sz="2600" dirty="0" smtClean="0"/>
              <a:t>off planet</a:t>
            </a:r>
          </a:p>
          <a:p>
            <a:pPr marL="171450" indent="-514350"/>
            <a:r>
              <a:rPr lang="en-GB" sz="2600" dirty="0" smtClean="0"/>
              <a:t>1/3 Efficiency for solar panels</a:t>
            </a:r>
          </a:p>
          <a:p>
            <a:pPr marL="171450" indent="-514350"/>
            <a:r>
              <a:rPr lang="en-GB" sz="2600" dirty="0" smtClean="0"/>
              <a:t>Initially, </a:t>
            </a:r>
            <a:r>
              <a:rPr lang="en-GB" sz="2600" dirty="0"/>
              <a:t>1 </a:t>
            </a:r>
            <a:r>
              <a:rPr lang="en-GB" sz="2600" dirty="0" smtClean="0"/>
              <a:t>km</a:t>
            </a:r>
            <a:r>
              <a:rPr lang="en-GB" sz="2600" baseline="30000" dirty="0" smtClean="0"/>
              <a:t>2</a:t>
            </a:r>
            <a:r>
              <a:rPr lang="en-GB" sz="2600" dirty="0" smtClean="0"/>
              <a:t> of solar panels</a:t>
            </a:r>
          </a:p>
          <a:p>
            <a:pPr marL="0">
              <a:buNone/>
            </a:pPr>
            <a:endParaRPr lang="en-US" sz="2600" dirty="0" smtClean="0"/>
          </a:p>
        </p:txBody>
      </p:sp>
      <p:pic>
        <p:nvPicPr>
          <p:cNvPr id="4" name="Picture 3" descr="mercury-1yz9do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792511" y="2934960"/>
            <a:ext cx="3599090" cy="2675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50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Sorry Mercury, it’s nothing personal...</a:t>
            </a:r>
            <a:endParaRPr lang="en-US" dirty="0"/>
          </a:p>
        </p:txBody>
      </p:sp>
      <p:pic>
        <p:nvPicPr>
          <p:cNvPr id="9" name="Picture 8" descr="Dyson_pow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601957"/>
            <a:ext cx="4572032" cy="2771542"/>
          </a:xfrm>
          <a:prstGeom prst="rect">
            <a:avLst/>
          </a:prstGeom>
        </p:spPr>
      </p:pic>
      <p:pic>
        <p:nvPicPr>
          <p:cNvPr id="10" name="Picture 9" descr="Dyson_ma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3714752"/>
            <a:ext cx="5105585" cy="2891659"/>
          </a:xfrm>
          <a:prstGeom prst="rect">
            <a:avLst/>
          </a:prstGeom>
        </p:spPr>
      </p:pic>
      <p:pic>
        <p:nvPicPr>
          <p:cNvPr id="4" name="Picture 3" descr="mercury-1yz9do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792511" y="2934960"/>
            <a:ext cx="3599090" cy="2675323"/>
          </a:xfrm>
          <a:prstGeom prst="rect">
            <a:avLst/>
          </a:prstGeom>
        </p:spPr>
      </p:pic>
      <p:pic>
        <p:nvPicPr>
          <p:cNvPr id="13" name="Picture 12" descr="no mercury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792400" y="2934000"/>
            <a:ext cx="3598386" cy="2674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9972937">
            <a:off x="2303580" y="2694324"/>
            <a:ext cx="325326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>
                <a:solidFill>
                  <a:srgbClr val="FF0000"/>
                </a:solidFill>
              </a:rPr>
              <a:t>Exponential</a:t>
            </a:r>
            <a:endParaRPr lang="en-US" sz="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Mass Driver Launches</a:t>
            </a:r>
            <a:endParaRPr lang="en-US" dirty="0"/>
          </a:p>
        </p:txBody>
      </p:sp>
      <p:pic>
        <p:nvPicPr>
          <p:cNvPr id="4" name="Picture 3" descr="mercury-1yz9do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792511" y="2934960"/>
            <a:ext cx="3599090" cy="2675323"/>
          </a:xfrm>
          <a:prstGeom prst="rect">
            <a:avLst/>
          </a:prstGeom>
        </p:spPr>
      </p:pic>
      <p:pic>
        <p:nvPicPr>
          <p:cNvPr id="13" name="Picture 12" descr="no mercur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792400" y="2934000"/>
            <a:ext cx="3598386" cy="2674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03792" y="2771760"/>
            <a:ext cx="2432304" cy="17373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45783">
            <a:off x="5580415" y="3465342"/>
            <a:ext cx="551727" cy="6436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43608" y="4107738"/>
            <a:ext cx="2153988" cy="16898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46888" y="1700808"/>
            <a:ext cx="2289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3.8×10</a:t>
            </a:r>
            <a:r>
              <a:rPr lang="en-US" sz="2800" baseline="30000" dirty="0" smtClean="0"/>
              <a:t>26 </a:t>
            </a:r>
            <a:r>
              <a:rPr lang="en-US" sz="2800" dirty="0" smtClean="0"/>
              <a:t>W / 3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7917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5.27046E-7 L -0.40121 0.3127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69" y="156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von Neumann probes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algn="ctr">
              <a:buNone/>
            </a:pPr>
            <a:r>
              <a:rPr lang="en-GB" sz="2600" dirty="0" smtClean="0"/>
              <a:t>What would we send?</a:t>
            </a:r>
          </a:p>
          <a:p>
            <a:pPr marL="0" algn="ctr">
              <a:buNone/>
            </a:pPr>
            <a:r>
              <a:rPr lang="en-GB" sz="2600" dirty="0" smtClean="0"/>
              <a:t>Self-replicating (“von Neumann”) probes</a:t>
            </a:r>
          </a:p>
          <a:p>
            <a:pPr marL="0">
              <a:buNone/>
            </a:pPr>
            <a:r>
              <a:rPr lang="en-GB" sz="2600" dirty="0" err="1"/>
              <a:t>Tipler</a:t>
            </a:r>
            <a:r>
              <a:rPr lang="en-GB" sz="2600" dirty="0"/>
              <a:t> (1981</a:t>
            </a:r>
            <a:r>
              <a:rPr lang="en-GB" sz="2600" dirty="0" smtClean="0"/>
              <a:t>), von Neumann (1996)</a:t>
            </a:r>
          </a:p>
          <a:p>
            <a:pPr marL="0">
              <a:buNone/>
            </a:pPr>
            <a:endParaRPr lang="en-US" sz="2600" dirty="0" smtClean="0"/>
          </a:p>
        </p:txBody>
      </p:sp>
      <p:pic>
        <p:nvPicPr>
          <p:cNvPr id="4" name="Picture 3" descr="love-couple-wallpapers-for-mobile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3143248"/>
            <a:ext cx="1518058" cy="2024077"/>
          </a:xfrm>
          <a:prstGeom prst="rect">
            <a:avLst/>
          </a:prstGeom>
        </p:spPr>
      </p:pic>
      <p:pic>
        <p:nvPicPr>
          <p:cNvPr id="6" name="Picture 5" descr="love-couple-wallpapers-for-mobile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8720" y="3489011"/>
            <a:ext cx="1508768" cy="2011691"/>
          </a:xfrm>
          <a:prstGeom prst="rect">
            <a:avLst/>
          </a:prstGeom>
        </p:spPr>
      </p:pic>
      <p:pic>
        <p:nvPicPr>
          <p:cNvPr id="7" name="Picture 6" descr="love-couple-wallpapers-for-mobile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034" y="3703325"/>
            <a:ext cx="1508768" cy="2011691"/>
          </a:xfrm>
          <a:prstGeom prst="rect">
            <a:avLst/>
          </a:prstGeom>
        </p:spPr>
      </p:pic>
      <p:pic>
        <p:nvPicPr>
          <p:cNvPr id="8" name="Picture 7" descr="love-couple-wallpapers-for-mobile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348" y="3917639"/>
            <a:ext cx="1508768" cy="2011691"/>
          </a:xfrm>
          <a:prstGeom prst="rect">
            <a:avLst/>
          </a:prstGeom>
        </p:spPr>
      </p:pic>
      <p:pic>
        <p:nvPicPr>
          <p:cNvPr id="9" name="Picture 8" descr="love-couple-wallpapers-for-mobile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662" y="4131953"/>
            <a:ext cx="1508768" cy="2011691"/>
          </a:xfrm>
          <a:prstGeom prst="rect">
            <a:avLst/>
          </a:prstGeom>
        </p:spPr>
      </p:pic>
      <p:pic>
        <p:nvPicPr>
          <p:cNvPr id="10" name="Picture 9" descr="cels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2714620"/>
            <a:ext cx="2857520" cy="1942068"/>
          </a:xfrm>
          <a:prstGeom prst="rect">
            <a:avLst/>
          </a:prstGeom>
        </p:spPr>
      </p:pic>
      <p:pic>
        <p:nvPicPr>
          <p:cNvPr id="11" name="Picture 10" descr="datastorage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2623537"/>
            <a:ext cx="1928826" cy="2234223"/>
          </a:xfrm>
          <a:prstGeom prst="rect">
            <a:avLst/>
          </a:prstGeom>
        </p:spPr>
      </p:pic>
      <p:pic>
        <p:nvPicPr>
          <p:cNvPr id="12" name="Picture 11" descr="IM.0118_z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4810" y="4829340"/>
            <a:ext cx="2500330" cy="173204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00034" y="2643182"/>
            <a:ext cx="8429684" cy="407196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42910" y="6286520"/>
            <a:ext cx="535396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600" dirty="0" smtClean="0"/>
              <a:t>Hundreds of tons, limited acceleration</a:t>
            </a:r>
            <a:endParaRPr lang="en-US" sz="2600" dirty="0"/>
          </a:p>
        </p:txBody>
      </p:sp>
      <p:pic>
        <p:nvPicPr>
          <p:cNvPr id="16" name="Picture 15" descr="RS-68_Rocket_Engin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00892" y="5072074"/>
            <a:ext cx="1735314" cy="1438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Fermi Paradox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4030663" cy="48768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The discrepancy between:</a:t>
            </a:r>
          </a:p>
          <a:p>
            <a:pPr lvl="1"/>
            <a:r>
              <a:rPr lang="en-GB" sz="2400" dirty="0" smtClean="0"/>
              <a:t>The size and age of the universe</a:t>
            </a:r>
          </a:p>
          <a:p>
            <a:pPr lvl="1"/>
            <a:r>
              <a:rPr lang="en-GB" sz="2400" dirty="0" smtClean="0"/>
              <a:t>The possible speed intelligent life could spread</a:t>
            </a:r>
          </a:p>
          <a:p>
            <a:pPr lvl="1"/>
            <a:r>
              <a:rPr lang="en-GB" sz="2400" dirty="0" smtClean="0"/>
              <a:t>The lack of evidence for it (“where are they?”)</a:t>
            </a:r>
          </a:p>
          <a:p>
            <a:pPr marL="457200" lvl="1" indent="0">
              <a:buNone/>
            </a:pPr>
            <a:endParaRPr lang="en-GB" sz="2400" dirty="0"/>
          </a:p>
          <a:p>
            <a:pPr marL="457200" lvl="1" indent="0">
              <a:buNone/>
            </a:pPr>
            <a:r>
              <a:rPr lang="en-GB" sz="2400" dirty="0"/>
              <a:t>Fermi (1950), Hart (1975</a:t>
            </a:r>
            <a:r>
              <a:rPr lang="en-GB" sz="2400" dirty="0" smtClean="0"/>
              <a:t>)</a:t>
            </a:r>
          </a:p>
        </p:txBody>
      </p:sp>
      <p:pic>
        <p:nvPicPr>
          <p:cNvPr id="12292" name="Picture 6" descr="Milky_Way_galaxy_sun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2122488"/>
            <a:ext cx="4259262" cy="425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von Neumann probes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algn="ctr">
              <a:buNone/>
            </a:pPr>
            <a:r>
              <a:rPr lang="en-GB" sz="2600" dirty="0" smtClean="0"/>
              <a:t>What would we send?</a:t>
            </a:r>
          </a:p>
          <a:p>
            <a:pPr marL="0" algn="ctr">
              <a:buNone/>
            </a:pPr>
            <a:r>
              <a:rPr lang="en-GB" sz="2600" dirty="0" smtClean="0"/>
              <a:t>Self-replicating (“von Neumann”) probes</a:t>
            </a:r>
          </a:p>
          <a:p>
            <a:pPr marL="0">
              <a:buNone/>
            </a:pPr>
            <a:r>
              <a:rPr lang="en-GB" sz="2600" dirty="0" err="1" smtClean="0"/>
              <a:t>Bracewell</a:t>
            </a:r>
            <a:r>
              <a:rPr lang="en-GB" sz="2600" dirty="0" smtClean="0"/>
              <a:t>/</a:t>
            </a:r>
            <a:r>
              <a:rPr lang="en-GB" sz="2600" dirty="0" err="1" smtClean="0"/>
              <a:t>Freitas</a:t>
            </a:r>
            <a:r>
              <a:rPr lang="en-GB" sz="2600" dirty="0" smtClean="0"/>
              <a:t> self-replicating</a:t>
            </a:r>
            <a:br>
              <a:rPr lang="en-GB" sz="2600" dirty="0" smtClean="0"/>
            </a:br>
            <a:r>
              <a:rPr lang="en-GB" sz="2600" dirty="0" smtClean="0"/>
              <a:t>probe (1980), based on Daedalus</a:t>
            </a:r>
            <a:br>
              <a:rPr lang="en-GB" sz="2600" dirty="0" smtClean="0"/>
            </a:br>
            <a:r>
              <a:rPr lang="en-GB" sz="2600" dirty="0" smtClean="0"/>
              <a:t>design (1978) and NASA self-</a:t>
            </a:r>
            <a:br>
              <a:rPr lang="en-GB" sz="2600" dirty="0" smtClean="0"/>
            </a:br>
            <a:r>
              <a:rPr lang="en-GB" sz="2600" dirty="0" smtClean="0"/>
              <a:t>replicating lunar factory (1980):</a:t>
            </a:r>
          </a:p>
          <a:p>
            <a:pPr marL="0">
              <a:buNone/>
            </a:pPr>
            <a:endParaRPr lang="en-GB" sz="1500" dirty="0" smtClean="0"/>
          </a:p>
          <a:p>
            <a:pPr marL="0">
              <a:buNone/>
            </a:pPr>
            <a:r>
              <a:rPr lang="en-GB" sz="2600" dirty="0" smtClean="0"/>
              <a:t>Weight </a:t>
            </a:r>
            <a:r>
              <a:rPr lang="en-US" sz="2600" dirty="0" smtClean="0"/>
              <a:t>≈ 100 000</a:t>
            </a:r>
            <a:r>
              <a:rPr lang="en-GB" sz="2600" dirty="0" smtClean="0"/>
              <a:t> tons</a:t>
            </a:r>
          </a:p>
          <a:p>
            <a:pPr marL="0">
              <a:buNone/>
            </a:pPr>
            <a:r>
              <a:rPr lang="en-GB" sz="2600" dirty="0" smtClean="0"/>
              <a:t>Payload </a:t>
            </a:r>
            <a:r>
              <a:rPr lang="en-US" sz="2600" dirty="0" smtClean="0"/>
              <a:t>≈</a:t>
            </a:r>
            <a:r>
              <a:rPr lang="en-GB" sz="2600" dirty="0" smtClean="0"/>
              <a:t> </a:t>
            </a:r>
            <a:r>
              <a:rPr lang="en-GB" sz="2600" b="1" dirty="0" smtClean="0"/>
              <a:t>500 tons</a:t>
            </a:r>
          </a:p>
          <a:p>
            <a:pPr marL="0">
              <a:buNone/>
            </a:pPr>
            <a:r>
              <a:rPr lang="en-GB" sz="2600" dirty="0" smtClean="0"/>
              <a:t>Requires basic AI</a:t>
            </a:r>
          </a:p>
          <a:p>
            <a:pPr marL="0">
              <a:buNone/>
            </a:pPr>
            <a:r>
              <a:rPr lang="en-GB" sz="2600" dirty="0" smtClean="0"/>
              <a:t>500 years replication time</a:t>
            </a:r>
          </a:p>
        </p:txBody>
      </p:sp>
      <p:pic>
        <p:nvPicPr>
          <p:cNvPr id="14" name="Picture 13" descr="3.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2137" y="2500306"/>
            <a:ext cx="3832351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von Neumann probes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pPr marL="0" algn="ctr">
              <a:buNone/>
            </a:pPr>
            <a:r>
              <a:rPr lang="en-GB" sz="2600" dirty="0" smtClean="0"/>
              <a:t>What would we send?</a:t>
            </a:r>
          </a:p>
          <a:p>
            <a:pPr marL="0" algn="ctr">
              <a:buNone/>
            </a:pPr>
            <a:r>
              <a:rPr lang="en-GB" sz="2600" dirty="0" smtClean="0"/>
              <a:t>Self-replicating (“von Neumann”) probes</a:t>
            </a:r>
          </a:p>
          <a:p>
            <a:pPr marL="0">
              <a:buNone/>
            </a:pPr>
            <a:r>
              <a:rPr lang="en-GB" sz="2600" dirty="0" smtClean="0"/>
              <a:t>Smallest design: </a:t>
            </a:r>
            <a:r>
              <a:rPr lang="en-GB" sz="2600" dirty="0" err="1" smtClean="0"/>
              <a:t>Merkle-Freitas</a:t>
            </a:r>
            <a:r>
              <a:rPr lang="en-GB" sz="2600" dirty="0" smtClean="0"/>
              <a:t> HC molecular assembler</a:t>
            </a:r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r>
              <a:rPr lang="en-GB" sz="2600" dirty="0" smtClean="0"/>
              <a:t>Weight:</a:t>
            </a:r>
          </a:p>
          <a:p>
            <a:pPr marL="0">
              <a:buNone/>
            </a:pPr>
            <a:r>
              <a:rPr lang="en-GB" sz="2600" dirty="0" smtClean="0"/>
              <a:t>3.91x10</a:t>
            </a:r>
            <a:r>
              <a:rPr lang="en-GB" sz="2600" baseline="30000" dirty="0" smtClean="0"/>
              <a:t>-18</a:t>
            </a:r>
            <a:r>
              <a:rPr lang="en-GB" sz="2600" dirty="0" smtClean="0"/>
              <a:t> kg</a:t>
            </a:r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r>
              <a:rPr lang="en-GB" sz="2600" dirty="0" smtClean="0"/>
              <a:t>For interface with environment, factor of ten:</a:t>
            </a:r>
            <a:endParaRPr lang="en-US" sz="2600" dirty="0" smtClean="0"/>
          </a:p>
          <a:p>
            <a:pPr marL="0">
              <a:buNone/>
            </a:pPr>
            <a:r>
              <a:rPr lang="en-US" sz="2600" dirty="0" smtClean="0"/>
              <a:t>≈ </a:t>
            </a:r>
            <a:r>
              <a:rPr lang="en-GB" sz="2600" dirty="0" smtClean="0"/>
              <a:t>4x10</a:t>
            </a:r>
            <a:r>
              <a:rPr lang="en-GB" sz="2600" baseline="30000" dirty="0" smtClean="0"/>
              <a:t>-17</a:t>
            </a:r>
            <a:r>
              <a:rPr lang="en-GB" sz="2600" dirty="0" smtClean="0"/>
              <a:t> kg</a:t>
            </a:r>
          </a:p>
        </p:txBody>
      </p:sp>
      <p:pic>
        <p:nvPicPr>
          <p:cNvPr id="5" name="Picture 4" descr="freitasallismerkle_mechano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3071810"/>
            <a:ext cx="5810268" cy="1982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von Neumann probes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algn="ctr">
              <a:buNone/>
            </a:pPr>
            <a:r>
              <a:rPr lang="en-GB" sz="2600" dirty="0" smtClean="0"/>
              <a:t>What would we send?</a:t>
            </a:r>
          </a:p>
          <a:p>
            <a:pPr marL="0" algn="ctr">
              <a:buNone/>
            </a:pPr>
            <a:r>
              <a:rPr lang="en-GB" sz="2600" dirty="0" smtClean="0"/>
              <a:t>Self-replicating (“von Neumann”) probes</a:t>
            </a:r>
          </a:p>
          <a:p>
            <a:pPr marL="0">
              <a:buNone/>
            </a:pPr>
            <a:r>
              <a:rPr lang="en-GB" sz="2600" dirty="0" smtClean="0"/>
              <a:t>Data storage limits</a:t>
            </a:r>
          </a:p>
          <a:p>
            <a:pPr marL="0">
              <a:buNone/>
            </a:pPr>
            <a:r>
              <a:rPr lang="en-GB" sz="2600" dirty="0" smtClean="0"/>
              <a:t>Diamond mix of carbon 12/13</a:t>
            </a:r>
          </a:p>
          <a:p>
            <a:pPr marL="0">
              <a:buNone/>
            </a:pPr>
            <a:r>
              <a:rPr lang="en-GB" sz="2600" dirty="0" smtClean="0"/>
              <a:t>5x10</a:t>
            </a:r>
            <a:r>
              <a:rPr lang="en-GB" sz="2600" baseline="30000" dirty="0" smtClean="0"/>
              <a:t>22</a:t>
            </a:r>
            <a:r>
              <a:rPr lang="en-GB" sz="2600" dirty="0" smtClean="0"/>
              <a:t> bits/gram</a:t>
            </a:r>
          </a:p>
          <a:p>
            <a:pPr marL="0">
              <a:buNone/>
            </a:pPr>
            <a:r>
              <a:rPr lang="en-GB" sz="2600" dirty="0" smtClean="0"/>
              <a:t>All world’s data: 1.28x10</a:t>
            </a:r>
            <a:r>
              <a:rPr lang="en-GB" sz="2600" baseline="30000" dirty="0" smtClean="0"/>
              <a:t>21</a:t>
            </a:r>
            <a:r>
              <a:rPr lang="en-GB" sz="2600" dirty="0" smtClean="0"/>
              <a:t> bits</a:t>
            </a:r>
            <a:br>
              <a:rPr lang="en-GB" sz="2600" dirty="0" smtClean="0"/>
            </a:br>
            <a:r>
              <a:rPr lang="en-GB" sz="2600" dirty="0" smtClean="0"/>
              <a:t>(International Data Corporation)</a:t>
            </a:r>
          </a:p>
          <a:p>
            <a:pPr marL="0">
              <a:buNone/>
            </a:pPr>
            <a:r>
              <a:rPr lang="en-GB" sz="2600" dirty="0" smtClean="0"/>
              <a:t>Human brain </a:t>
            </a:r>
            <a:r>
              <a:rPr lang="en-US" sz="2600" dirty="0" smtClean="0"/>
              <a:t>≈ </a:t>
            </a:r>
            <a:r>
              <a:rPr lang="en-GB" sz="2600" dirty="0" smtClean="0"/>
              <a:t>100 Terabytes</a:t>
            </a:r>
          </a:p>
          <a:p>
            <a:pPr marL="0">
              <a:buNone/>
            </a:pPr>
            <a:r>
              <a:rPr lang="en-US" sz="2600" dirty="0" smtClean="0"/>
              <a:t>≈ </a:t>
            </a:r>
            <a:r>
              <a:rPr lang="en-GB" sz="2600" dirty="0" smtClean="0"/>
              <a:t>9x10</a:t>
            </a:r>
            <a:r>
              <a:rPr lang="en-GB" sz="2600" baseline="30000" dirty="0" smtClean="0"/>
              <a:t>14</a:t>
            </a:r>
            <a:r>
              <a:rPr lang="en-GB" sz="2600" dirty="0" smtClean="0"/>
              <a:t> bits</a:t>
            </a:r>
          </a:p>
          <a:p>
            <a:pPr marL="0">
              <a:buNone/>
            </a:pPr>
            <a:r>
              <a:rPr lang="en-GB" sz="2600" dirty="0" smtClean="0"/>
              <a:t>So 1 gram can contain all the world’s data and the population of Britain.</a:t>
            </a:r>
            <a:endParaRPr lang="en-GB" sz="2600" i="1" dirty="0" smtClean="0"/>
          </a:p>
        </p:txBody>
      </p:sp>
      <p:pic>
        <p:nvPicPr>
          <p:cNvPr id="6" name="Picture 5" descr="diamo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2786058"/>
            <a:ext cx="2500330" cy="25825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231" y="2783140"/>
            <a:ext cx="1250165" cy="949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von Neumann probes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algn="ctr">
              <a:buNone/>
            </a:pPr>
            <a:r>
              <a:rPr lang="en-GB" sz="2600" dirty="0" smtClean="0"/>
              <a:t>What would we send?</a:t>
            </a:r>
          </a:p>
          <a:p>
            <a:pPr marL="0" algn="ctr">
              <a:buNone/>
            </a:pPr>
            <a:r>
              <a:rPr lang="en-GB" sz="2600" dirty="0" smtClean="0"/>
              <a:t>Self-replicating (“von Neumann”) probes</a:t>
            </a:r>
          </a:p>
          <a:p>
            <a:pPr marL="0">
              <a:buNone/>
            </a:pPr>
            <a:r>
              <a:rPr lang="en-GB" sz="2600" dirty="0" smtClean="0"/>
              <a:t>Realistic design: Replicator (</a:t>
            </a:r>
            <a:r>
              <a:rPr lang="en-GB" sz="2600" dirty="0" err="1" smtClean="0"/>
              <a:t>Freitas</a:t>
            </a:r>
            <a:r>
              <a:rPr lang="en-GB" sz="2600" dirty="0" smtClean="0"/>
              <a:t> </a:t>
            </a:r>
            <a:r>
              <a:rPr lang="en-GB" sz="2600" dirty="0" err="1" smtClean="0"/>
              <a:t>Merkle</a:t>
            </a:r>
            <a:r>
              <a:rPr lang="en-GB" sz="2600" dirty="0" smtClean="0"/>
              <a:t> 2004)</a:t>
            </a:r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1500" dirty="0" smtClean="0"/>
          </a:p>
          <a:p>
            <a:pPr marL="0">
              <a:buNone/>
            </a:pPr>
            <a:r>
              <a:rPr lang="en-GB" sz="2600" dirty="0" smtClean="0"/>
              <a:t>Initially, nuclear powered.</a:t>
            </a:r>
          </a:p>
          <a:p>
            <a:pPr marL="0">
              <a:buNone/>
            </a:pPr>
            <a:r>
              <a:rPr lang="en-GB" sz="2600" dirty="0" smtClean="0"/>
              <a:t>Needs: legs, drill, roots to extract resources. Biology has these, can be made tiny.</a:t>
            </a:r>
          </a:p>
          <a:p>
            <a:pPr marL="0">
              <a:buNone/>
            </a:pPr>
            <a:endParaRPr lang="en-GB" sz="26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28662" y="3000372"/>
          <a:ext cx="7215238" cy="2071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1997"/>
                <a:gridCol w="1241331"/>
                <a:gridCol w="4111910"/>
              </a:tblGrid>
              <a:tr h="517926">
                <a:tc>
                  <a:txBody>
                    <a:bodyPr/>
                    <a:lstStyle/>
                    <a:p>
                      <a:r>
                        <a:rPr lang="en-GB" sz="1800" dirty="0" err="1" smtClean="0">
                          <a:solidFill>
                            <a:schemeClr val="tx1"/>
                          </a:solidFill>
                        </a:rPr>
                        <a:t>vibrio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 comma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GB" sz="1800" baseline="30000" dirty="0" smtClean="0">
                          <a:solidFill>
                            <a:schemeClr val="tx1"/>
                          </a:solidFill>
                        </a:rPr>
                        <a:t>-16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 kg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General environment replicator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926">
                <a:tc>
                  <a:txBody>
                    <a:bodyPr/>
                    <a:lstStyle/>
                    <a:p>
                      <a:r>
                        <a:rPr lang="en-GB" sz="1800" b="1" dirty="0" smtClean="0"/>
                        <a:t>E. </a:t>
                      </a:r>
                      <a:r>
                        <a:rPr lang="en-GB" sz="1800" b="1" dirty="0" err="1" smtClean="0"/>
                        <a:t>colli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/>
                        <a:t>5x10</a:t>
                      </a:r>
                      <a:r>
                        <a:rPr lang="en-GB" sz="1800" b="1" baseline="30000" dirty="0" smtClean="0"/>
                        <a:t>-16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Robust replicator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926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Smallest seed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/>
                        <a:t>10</a:t>
                      </a:r>
                      <a:r>
                        <a:rPr lang="en-GB" sz="1800" b="1" baseline="30000" dirty="0" smtClean="0"/>
                        <a:t>-9</a:t>
                      </a:r>
                      <a:r>
                        <a:rPr lang="en-GB" sz="1800" b="1" dirty="0" smtClean="0"/>
                        <a:t> kg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Creates macroscopic structure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926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Smallest acorn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1 gram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Solar powered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system that grows huge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 descr="E_ Co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15338" y="3429000"/>
            <a:ext cx="828462" cy="684862"/>
          </a:xfrm>
          <a:prstGeom prst="rect">
            <a:avLst/>
          </a:prstGeom>
        </p:spPr>
      </p:pic>
      <p:pic>
        <p:nvPicPr>
          <p:cNvPr id="6" name="Picture 5" descr="V.Cholera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0698" y="2928934"/>
            <a:ext cx="748670" cy="571504"/>
          </a:xfrm>
          <a:prstGeom prst="rect">
            <a:avLst/>
          </a:prstGeom>
        </p:spPr>
      </p:pic>
      <p:pic>
        <p:nvPicPr>
          <p:cNvPr id="7" name="Picture 6" descr="Orchid seeds Microti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746" y="4000504"/>
            <a:ext cx="737706" cy="529459"/>
          </a:xfrm>
          <a:prstGeom prst="rect">
            <a:avLst/>
          </a:prstGeom>
        </p:spPr>
      </p:pic>
      <p:pic>
        <p:nvPicPr>
          <p:cNvPr id="8" name="Picture 7" descr="acor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5338" y="4429132"/>
            <a:ext cx="736844" cy="7143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29058" y="6150114"/>
            <a:ext cx="2071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</a:rPr>
              <a:t>30 grams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von Neumann probes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Decelerating: use a rocket (ignore alternative methods)</a:t>
            </a:r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r>
              <a:rPr lang="en-GB" sz="2600" dirty="0" smtClean="0"/>
              <a:t>						m</a:t>
            </a:r>
            <a:r>
              <a:rPr lang="en-GB" sz="2600" baseline="-25000" dirty="0" smtClean="0"/>
              <a:t>0</a:t>
            </a:r>
            <a:r>
              <a:rPr lang="en-GB" sz="2600" dirty="0" smtClean="0"/>
              <a:t>=0.03kg</a:t>
            </a:r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71472" y="2214554"/>
          <a:ext cx="4225782" cy="1384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" name="Equation" r:id="rId3" imgW="1473200" imgH="482600" progId="Equation.3">
                  <p:embed/>
                </p:oleObj>
              </mc:Choice>
              <mc:Fallback>
                <p:oleObj name="Equation" r:id="rId3" imgW="1473200" imgH="482600" progId="Equation.3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2214554"/>
                        <a:ext cx="4225782" cy="13843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85720" y="3714752"/>
          <a:ext cx="857256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2143140"/>
                <a:gridCol w="2143140"/>
                <a:gridCol w="214314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n-GB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Matter-anti matter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GB" baseline="-25000" dirty="0" err="1" smtClean="0">
                          <a:solidFill>
                            <a:schemeClr val="tx1"/>
                          </a:solidFill>
                        </a:rPr>
                        <a:t>sp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/c=0.6)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Fusion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GB" baseline="-25000" dirty="0" err="1" smtClean="0">
                          <a:solidFill>
                            <a:schemeClr val="tx1"/>
                          </a:solidFill>
                        </a:rPr>
                        <a:t>sp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/c=0.119)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Fission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GB" baseline="-25000" dirty="0" err="1" smtClean="0">
                          <a:solidFill>
                            <a:schemeClr val="tx1"/>
                          </a:solidFill>
                        </a:rPr>
                        <a:t>sp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/c=0.04)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50% c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3.0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28000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90% c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0.35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7080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2.9x10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99% c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1.4x10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1.6x10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von Neumann probes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Decelerating: use a rocket (ignore alternative methods)</a:t>
            </a:r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r>
              <a:rPr lang="en-GB" sz="2600" dirty="0" smtClean="0"/>
              <a:t>						m</a:t>
            </a:r>
            <a:r>
              <a:rPr lang="en-GB" sz="2600" baseline="-25000" dirty="0" smtClean="0"/>
              <a:t>0</a:t>
            </a:r>
            <a:r>
              <a:rPr lang="en-GB" sz="2600" dirty="0" smtClean="0"/>
              <a:t>=0.03kg</a:t>
            </a:r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r>
              <a:rPr lang="en-GB" sz="2600" dirty="0" smtClean="0"/>
              <a:t>So will model probes of mass 3 kg, 8 tons, and 30 tons.</a:t>
            </a:r>
            <a:endParaRPr lang="en-US" sz="2600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71472" y="2214554"/>
          <a:ext cx="4225782" cy="1384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Equation" r:id="rId3" imgW="1473200" imgH="482600" progId="Equation.3">
                  <p:embed/>
                </p:oleObj>
              </mc:Choice>
              <mc:Fallback>
                <p:oleObj name="Equation" r:id="rId3" imgW="1473200" imgH="482600" progId="Equation.3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2214554"/>
                        <a:ext cx="4225782" cy="13843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85720" y="3714752"/>
          <a:ext cx="857256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2143140"/>
                <a:gridCol w="2143140"/>
                <a:gridCol w="21431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n-GB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Matter-anti matter</a:t>
                      </a: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GB" baseline="-25000" dirty="0" err="1" smtClean="0">
                          <a:solidFill>
                            <a:schemeClr val="tx1"/>
                          </a:solidFill>
                        </a:rPr>
                        <a:t>sp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/c=0.6)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Fusion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GB" baseline="-25000" dirty="0" err="1" smtClean="0">
                          <a:solidFill>
                            <a:schemeClr val="tx1"/>
                          </a:solidFill>
                        </a:rPr>
                        <a:t>sp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/c=0.119)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Fission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GB" baseline="-25000" dirty="0" err="1" smtClean="0">
                          <a:solidFill>
                            <a:schemeClr val="tx1"/>
                          </a:solidFill>
                        </a:rPr>
                        <a:t>sp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/c=0.04)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50% c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3.0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28000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90% c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0.35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7080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2.9x10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99% c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2.5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1.4x10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1.6x10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All dressed up, and somewhere to 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Slow colonisation (Sagan/Newman/</a:t>
            </a:r>
            <a:r>
              <a:rPr lang="en-GB" sz="2600" dirty="0" err="1" smtClean="0"/>
              <a:t>Fogg</a:t>
            </a:r>
            <a:r>
              <a:rPr lang="en-GB" sz="2600" dirty="0" smtClean="0"/>
              <a:t>/Hanson model), galaxy to galaxy:</a:t>
            </a:r>
          </a:p>
          <a:p>
            <a:pPr marL="0">
              <a:buNone/>
            </a:pPr>
            <a:endParaRPr lang="en-US" sz="2600" dirty="0" smtClean="0"/>
          </a:p>
        </p:txBody>
      </p:sp>
      <p:pic>
        <p:nvPicPr>
          <p:cNvPr id="4" name="Picture 3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3071810"/>
            <a:ext cx="907233" cy="701044"/>
          </a:xfrm>
          <a:prstGeom prst="rect">
            <a:avLst/>
          </a:prstGeom>
        </p:spPr>
      </p:pic>
      <p:pic>
        <p:nvPicPr>
          <p:cNvPr id="5" name="Picture 4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3643314"/>
            <a:ext cx="907233" cy="701044"/>
          </a:xfrm>
          <a:prstGeom prst="rect">
            <a:avLst/>
          </a:prstGeom>
        </p:spPr>
      </p:pic>
      <p:pic>
        <p:nvPicPr>
          <p:cNvPr id="6" name="Picture 5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071678"/>
            <a:ext cx="907233" cy="701044"/>
          </a:xfrm>
          <a:prstGeom prst="rect">
            <a:avLst/>
          </a:prstGeom>
        </p:spPr>
      </p:pic>
      <p:pic>
        <p:nvPicPr>
          <p:cNvPr id="7" name="Picture 6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6" y="3000372"/>
            <a:ext cx="907233" cy="701044"/>
          </a:xfrm>
          <a:prstGeom prst="rect">
            <a:avLst/>
          </a:prstGeom>
        </p:spPr>
      </p:pic>
      <p:pic>
        <p:nvPicPr>
          <p:cNvPr id="8" name="Picture 7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4214818"/>
            <a:ext cx="907233" cy="701044"/>
          </a:xfrm>
          <a:prstGeom prst="rect">
            <a:avLst/>
          </a:prstGeom>
        </p:spPr>
      </p:pic>
      <p:pic>
        <p:nvPicPr>
          <p:cNvPr id="9" name="Picture 8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2428868"/>
            <a:ext cx="907233" cy="701044"/>
          </a:xfrm>
          <a:prstGeom prst="rect">
            <a:avLst/>
          </a:prstGeom>
        </p:spPr>
      </p:pic>
      <p:pic>
        <p:nvPicPr>
          <p:cNvPr id="10" name="Picture 9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3571876"/>
            <a:ext cx="907233" cy="701044"/>
          </a:xfrm>
          <a:prstGeom prst="rect">
            <a:avLst/>
          </a:prstGeom>
        </p:spPr>
      </p:pic>
      <p:pic>
        <p:nvPicPr>
          <p:cNvPr id="11" name="Picture 10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5299724"/>
            <a:ext cx="907233" cy="701044"/>
          </a:xfrm>
          <a:prstGeom prst="rect">
            <a:avLst/>
          </a:prstGeom>
        </p:spPr>
      </p:pic>
      <p:pic>
        <p:nvPicPr>
          <p:cNvPr id="12" name="Picture 11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2330" y="5357826"/>
            <a:ext cx="907233" cy="701044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1714480" y="2928934"/>
            <a:ext cx="928694" cy="7858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714480" y="4071942"/>
            <a:ext cx="928694" cy="3571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6" idx="1"/>
          </p:cNvCxnSpPr>
          <p:nvPr/>
        </p:nvCxnSpPr>
        <p:spPr>
          <a:xfrm flipV="1">
            <a:off x="3357554" y="2422200"/>
            <a:ext cx="2000264" cy="2924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357554" y="2857496"/>
            <a:ext cx="928694" cy="4286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286512" y="2428868"/>
            <a:ext cx="928694" cy="6429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000628" y="3429000"/>
            <a:ext cx="642942" cy="4286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357554" y="4643446"/>
            <a:ext cx="1143008" cy="8572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286380" y="5572140"/>
            <a:ext cx="185738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All dressed up, and somewhere to 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Fast colonisation:</a:t>
            </a:r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r>
              <a:rPr lang="en-GB" sz="2600" dirty="0" smtClean="0"/>
              <a:t>		Why?</a:t>
            </a:r>
          </a:p>
          <a:p>
            <a:pPr marL="0">
              <a:buNone/>
            </a:pPr>
            <a:endParaRPr lang="en-US" sz="2600" dirty="0" smtClean="0"/>
          </a:p>
        </p:txBody>
      </p:sp>
      <p:pic>
        <p:nvPicPr>
          <p:cNvPr id="4" name="Picture 3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3071810"/>
            <a:ext cx="907233" cy="701044"/>
          </a:xfrm>
          <a:prstGeom prst="rect">
            <a:avLst/>
          </a:prstGeom>
        </p:spPr>
      </p:pic>
      <p:pic>
        <p:nvPicPr>
          <p:cNvPr id="5" name="Picture 4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3643314"/>
            <a:ext cx="907233" cy="701044"/>
          </a:xfrm>
          <a:prstGeom prst="rect">
            <a:avLst/>
          </a:prstGeom>
        </p:spPr>
      </p:pic>
      <p:pic>
        <p:nvPicPr>
          <p:cNvPr id="6" name="Picture 5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071678"/>
            <a:ext cx="907233" cy="701044"/>
          </a:xfrm>
          <a:prstGeom prst="rect">
            <a:avLst/>
          </a:prstGeom>
        </p:spPr>
      </p:pic>
      <p:pic>
        <p:nvPicPr>
          <p:cNvPr id="7" name="Picture 6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6" y="3000372"/>
            <a:ext cx="907233" cy="701044"/>
          </a:xfrm>
          <a:prstGeom prst="rect">
            <a:avLst/>
          </a:prstGeom>
        </p:spPr>
      </p:pic>
      <p:pic>
        <p:nvPicPr>
          <p:cNvPr id="8" name="Picture 7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4214818"/>
            <a:ext cx="907233" cy="701044"/>
          </a:xfrm>
          <a:prstGeom prst="rect">
            <a:avLst/>
          </a:prstGeom>
        </p:spPr>
      </p:pic>
      <p:pic>
        <p:nvPicPr>
          <p:cNvPr id="9" name="Picture 8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2428868"/>
            <a:ext cx="907233" cy="701044"/>
          </a:xfrm>
          <a:prstGeom prst="rect">
            <a:avLst/>
          </a:prstGeom>
        </p:spPr>
      </p:pic>
      <p:pic>
        <p:nvPicPr>
          <p:cNvPr id="10" name="Picture 9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3571876"/>
            <a:ext cx="907233" cy="701044"/>
          </a:xfrm>
          <a:prstGeom prst="rect">
            <a:avLst/>
          </a:prstGeom>
        </p:spPr>
      </p:pic>
      <p:pic>
        <p:nvPicPr>
          <p:cNvPr id="11" name="Picture 10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5299724"/>
            <a:ext cx="907233" cy="701044"/>
          </a:xfrm>
          <a:prstGeom prst="rect">
            <a:avLst/>
          </a:prstGeom>
        </p:spPr>
      </p:pic>
      <p:pic>
        <p:nvPicPr>
          <p:cNvPr id="12" name="Picture 11" descr="0439393876_rgb9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2330" y="5357826"/>
            <a:ext cx="907233" cy="701044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1714480" y="2928934"/>
            <a:ext cx="928694" cy="7858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714480" y="4071942"/>
            <a:ext cx="928694" cy="3571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1785918" y="2422200"/>
            <a:ext cx="3571900" cy="13639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4" idx="1"/>
          </p:cNvCxnSpPr>
          <p:nvPr/>
        </p:nvCxnSpPr>
        <p:spPr>
          <a:xfrm flipV="1">
            <a:off x="1885250" y="3422332"/>
            <a:ext cx="2186684" cy="4074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7" idx="1"/>
          </p:cNvCxnSpPr>
          <p:nvPr/>
        </p:nvCxnSpPr>
        <p:spPr>
          <a:xfrm flipV="1">
            <a:off x="1934916" y="3350894"/>
            <a:ext cx="4923100" cy="5176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0" idx="3"/>
            <a:endCxn id="5" idx="1"/>
          </p:cNvCxnSpPr>
          <p:nvPr/>
        </p:nvCxnSpPr>
        <p:spPr>
          <a:xfrm>
            <a:off x="1907333" y="3922398"/>
            <a:ext cx="3664799" cy="714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1" idx="1"/>
          </p:cNvCxnSpPr>
          <p:nvPr/>
        </p:nvCxnSpPr>
        <p:spPr>
          <a:xfrm>
            <a:off x="1571604" y="4143382"/>
            <a:ext cx="2786082" cy="15068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857356" y="4000504"/>
            <a:ext cx="5286412" cy="15732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All dressed up, and somewhere to 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/>
              <a:t>Friedman equation (1922), flat, cosmological </a:t>
            </a:r>
            <a:r>
              <a:rPr lang="en-GB" sz="2600" dirty="0" smtClean="0"/>
              <a:t>constant.</a:t>
            </a:r>
          </a:p>
          <a:p>
            <a:pPr marL="0">
              <a:buNone/>
            </a:pPr>
            <a:r>
              <a:rPr lang="en-GB" sz="2600" dirty="0" smtClean="0"/>
              <a:t>Universe expanding exponentially</a:t>
            </a:r>
          </a:p>
          <a:p>
            <a:pPr marL="0">
              <a:buNone/>
            </a:pPr>
            <a:endParaRPr lang="en-GB" sz="2600" dirty="0" smtClean="0"/>
          </a:p>
        </p:txBody>
      </p:sp>
      <p:pic>
        <p:nvPicPr>
          <p:cNvPr id="21" name="Picture 20" descr="universe_expandin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2600336"/>
            <a:ext cx="3771900" cy="2400300"/>
          </a:xfrm>
          <a:prstGeom prst="rect">
            <a:avLst/>
          </a:prstGeom>
        </p:spPr>
      </p:pic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5072066" y="3429000"/>
          <a:ext cx="3459385" cy="928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1" name="Equation" r:id="rId4" imgW="1892300" imgH="508000" progId="Equation.3">
                  <p:embed/>
                </p:oleObj>
              </mc:Choice>
              <mc:Fallback>
                <p:oleObj name="Equation" r:id="rId4" imgW="1892300" imgH="508000" progId="Equation.3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2066" y="3429000"/>
                        <a:ext cx="3459385" cy="9286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All dressed up, and somewhere to 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Friedman equation (1922), flat, cosmological constant.</a:t>
            </a:r>
            <a:br>
              <a:rPr lang="en-GB" sz="2600" dirty="0" smtClean="0"/>
            </a:br>
            <a:r>
              <a:rPr lang="en-GB" sz="2600" dirty="0" smtClean="0"/>
              <a:t>Solving the geodesic equations in </a:t>
            </a:r>
            <a:r>
              <a:rPr lang="en-GB" sz="2600" dirty="0" err="1" smtClean="0"/>
              <a:t>comoving</a:t>
            </a:r>
            <a:r>
              <a:rPr lang="en-GB" sz="2600" dirty="0" smtClean="0"/>
              <a:t> coordinates:</a:t>
            </a:r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r>
              <a:rPr lang="en-GB" sz="2600" dirty="0" smtClean="0"/>
              <a:t>					At 50% c, 90% c, 99%c, c</a:t>
            </a:r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r>
              <a:rPr lang="en-GB" sz="2600" dirty="0" smtClean="0"/>
              <a:t>Delaying launch by even a million years has no impact on these numbers. Best to take our time, then go very fast.</a:t>
            </a:r>
          </a:p>
        </p:txBody>
      </p:sp>
      <p:pic>
        <p:nvPicPr>
          <p:cNvPr id="25" name="Picture 24" descr="Reachabilit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643182"/>
            <a:ext cx="3771900" cy="3162300"/>
          </a:xfrm>
          <a:prstGeom prst="rect">
            <a:avLst/>
          </a:prstGeom>
        </p:spPr>
      </p:pic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4500562" y="4143380"/>
          <a:ext cx="428628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214314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Speed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Galaxies reached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50% 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130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million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90% 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1.8 billion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99% 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4.8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billion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Why care about the Fermi paradox?</a:t>
            </a:r>
            <a:endParaRPr lang="en-GB" dirty="0"/>
          </a:p>
        </p:txBody>
      </p:sp>
      <p:sp>
        <p:nvSpPr>
          <p:cNvPr id="2051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pPr eaLnBrk="1" hangingPunct="1">
              <a:buNone/>
            </a:pPr>
            <a:endParaRPr lang="en-GB" dirty="0" smtClean="0"/>
          </a:p>
          <a:p>
            <a:pPr eaLnBrk="1" hangingPunct="1">
              <a:buNone/>
            </a:pPr>
            <a:endParaRPr lang="en-GB" dirty="0" smtClean="0"/>
          </a:p>
          <a:p>
            <a:pPr eaLnBrk="1" hangingPunct="1"/>
            <a:r>
              <a:rPr lang="en-GB" dirty="0" smtClean="0"/>
              <a:t>Gives us some information about the</a:t>
            </a:r>
            <a:br>
              <a:rPr lang="en-GB" dirty="0" smtClean="0"/>
            </a:br>
            <a:r>
              <a:rPr lang="en-GB" dirty="0" smtClean="0"/>
              <a:t>fate of intelligent life in the universe</a:t>
            </a:r>
          </a:p>
          <a:p>
            <a:pPr lvl="1" eaLnBrk="1" hangingPunct="1"/>
            <a:r>
              <a:rPr lang="en-GB" dirty="0" smtClean="0"/>
              <a:t>And we are a member of that set!</a:t>
            </a:r>
          </a:p>
          <a:p>
            <a:pPr eaLnBrk="1" hangingPunct="1"/>
            <a:r>
              <a:rPr lang="en-GB" dirty="0" smtClean="0"/>
              <a:t>Important for biology, cosmology, ethics…</a:t>
            </a:r>
          </a:p>
          <a:p>
            <a:pPr eaLnBrk="1" hangingPunct="1"/>
            <a:r>
              <a:rPr lang="en-GB" dirty="0" smtClean="0"/>
              <a:t>May determine the future fate of galaxies</a:t>
            </a:r>
          </a:p>
          <a:p>
            <a:pPr marL="0" indent="0" eaLnBrk="1" hangingPunct="1">
              <a:buNone/>
            </a:pPr>
            <a:endParaRPr lang="en-GB" sz="2000" dirty="0" smtClean="0"/>
          </a:p>
          <a:p>
            <a:pPr marL="0" indent="0" eaLnBrk="1" hangingPunct="1">
              <a:buNone/>
            </a:pPr>
            <a:r>
              <a:rPr lang="en-GB" sz="2000" dirty="0" smtClean="0"/>
              <a:t>Bostrom (2008), Sagan (1966), Ward and Brownlee (2004)...</a:t>
            </a:r>
          </a:p>
        </p:txBody>
      </p:sp>
      <p:pic>
        <p:nvPicPr>
          <p:cNvPr id="5" name="Picture 4" descr="the-think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68" y="2071678"/>
            <a:ext cx="1428760" cy="20033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00958" y="1285860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?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 rot="1796061">
            <a:off x="7935188" y="1486787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?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 rot="19400723">
            <a:off x="7000892" y="1428736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long to everything?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How much redundancy?</a:t>
            </a:r>
          </a:p>
          <a:p>
            <a:pPr marL="0">
              <a:buNone/>
            </a:pPr>
            <a:endParaRPr lang="en-GB" sz="2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29058" y="1571612"/>
            <a:ext cx="3658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600" dirty="0" smtClean="0"/>
              <a:t>R</a:t>
            </a:r>
            <a:endParaRPr lang="en-US" sz="2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2428868"/>
          <a:ext cx="8501122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85881"/>
                <a:gridCol w="785818"/>
                <a:gridCol w="857256"/>
                <a:gridCol w="1214446"/>
                <a:gridCol w="1285884"/>
                <a:gridCol w="1214446"/>
                <a:gridCol w="1857391"/>
              </a:tblGrid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Speed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Mass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energy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Fuel Energy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# probes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Total energy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Fission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50%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30000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4.2x10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Negligible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R(1.3x10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Fusion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90%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8000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9.3x10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Negligible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R(1.8x10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Matter-AM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99% 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1.6x10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2.7x10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R(4.8x10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long to everything?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3180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How much redundancy?</a:t>
            </a:r>
          </a:p>
          <a:p>
            <a:pPr marL="0">
              <a:buNone/>
            </a:pPr>
            <a:endParaRPr lang="en-GB" sz="2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29058" y="1571612"/>
            <a:ext cx="3658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600" dirty="0" smtClean="0"/>
              <a:t>R</a:t>
            </a:r>
            <a:endParaRPr lang="en-US" sz="2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2428868"/>
          <a:ext cx="8501122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85881"/>
                <a:gridCol w="785818"/>
                <a:gridCol w="857256"/>
                <a:gridCol w="1214446"/>
                <a:gridCol w="1285884"/>
                <a:gridCol w="1214446"/>
                <a:gridCol w="1857391"/>
              </a:tblGrid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Speed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Mass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energy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Fuel Energy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# probes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Total energy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Fission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50%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30000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4.2x10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Negligible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R(1.3x10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R(5.5x10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Fusion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90%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8000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9.3x10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Negligible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R(1.8x10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R(1.7x10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Matter-AM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99% 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1.6x10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2.7x10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R(4.8x10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R(9.1x10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6" descr="sun062clipa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143380"/>
            <a:ext cx="2357422" cy="23653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6072206"/>
            <a:ext cx="2289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3.8×10</a:t>
            </a:r>
            <a:r>
              <a:rPr lang="en-US" sz="2800" baseline="30000" dirty="0" smtClean="0"/>
              <a:t>26 </a:t>
            </a:r>
            <a:r>
              <a:rPr lang="en-US" sz="2800" dirty="0" smtClean="0"/>
              <a:t>W / 3</a:t>
            </a:r>
            <a:endParaRPr lang="en-US" sz="28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428992" y="4143380"/>
          <a:ext cx="3357586" cy="175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57322"/>
                <a:gridCol w="2000264"/>
              </a:tblGrid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Time taken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Fission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R(7 min 15 sec)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Fusion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R(3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hours 45 min)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Matter-AM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R(1 min 12 sec)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long to everything?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3180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How much redundancy?</a:t>
            </a:r>
          </a:p>
          <a:p>
            <a:pPr marL="0">
              <a:buNone/>
            </a:pPr>
            <a:endParaRPr lang="en-GB" sz="2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29058" y="1571612"/>
            <a:ext cx="3658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600" dirty="0" smtClean="0"/>
              <a:t>R</a:t>
            </a:r>
            <a:endParaRPr lang="en-US" sz="2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2428868"/>
          <a:ext cx="8501122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85881"/>
                <a:gridCol w="785818"/>
                <a:gridCol w="857256"/>
                <a:gridCol w="1214446"/>
                <a:gridCol w="1285884"/>
                <a:gridCol w="1214446"/>
                <a:gridCol w="1857391"/>
              </a:tblGrid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Speed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Mass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energy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Fuel Energy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# probes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Total energy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Fission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50%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30000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4.2x10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Negligible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R(1.3x10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R(5.5x10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Fusion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90%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8000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9.3x10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Negligible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R(1.8x10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R(1.7x10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Matter-AM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99% 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1.6x10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2.7x10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R(4.8x10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R(9.1x10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Picture 6" descr="sun062clipa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143380"/>
            <a:ext cx="2357422" cy="23653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6072206"/>
            <a:ext cx="2289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3.8×10</a:t>
            </a:r>
            <a:r>
              <a:rPr lang="en-US" sz="2800" baseline="30000" dirty="0" smtClean="0"/>
              <a:t>26 </a:t>
            </a:r>
            <a:r>
              <a:rPr lang="en-US" sz="2800" dirty="0" smtClean="0"/>
              <a:t>W / 3</a:t>
            </a:r>
            <a:endParaRPr lang="en-US" sz="28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428992" y="4143380"/>
          <a:ext cx="5214974" cy="175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57322"/>
                <a:gridCol w="2000264"/>
                <a:gridCol w="1857388"/>
              </a:tblGrid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Time taken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Time for 500 ton probe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Fission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R(7 min 15 sec)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R(230 years)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Fusion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R(3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hours 45 min)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R(7100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years)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Matter-AM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R(1 min 12 sec)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R(38 years)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00364" y="6072206"/>
            <a:ext cx="403976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600" dirty="0" smtClean="0"/>
              <a:t>Cosmic scale approximation:</a:t>
            </a:r>
            <a:endParaRPr lang="en-US" sz="2600" dirty="0"/>
          </a:p>
        </p:txBody>
      </p:sp>
      <p:sp>
        <p:nvSpPr>
          <p:cNvPr id="10" name="TextBox 9"/>
          <p:cNvSpPr txBox="1"/>
          <p:nvPr/>
        </p:nvSpPr>
        <p:spPr>
          <a:xfrm>
            <a:off x="6940340" y="6000768"/>
            <a:ext cx="412292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500" b="1" dirty="0" smtClean="0"/>
              <a:t>0</a:t>
            </a:r>
            <a:endParaRPr lang="en-US" sz="35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long to everything?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3180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The universe done, the galaxy will take about the same time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457" y="2285992"/>
            <a:ext cx="5464855" cy="427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17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But enough about us...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Who could reach us?</a:t>
            </a:r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r>
              <a:rPr lang="en-GB" sz="2600" dirty="0" smtClean="0"/>
              <a:t>					At 50% c, 90% c, 99%c, c</a:t>
            </a:r>
          </a:p>
          <a:p>
            <a:pPr marL="0">
              <a:buNone/>
            </a:pPr>
            <a:endParaRPr lang="en-GB" sz="2600" dirty="0" smtClean="0"/>
          </a:p>
          <a:p>
            <a:pPr marL="0">
              <a:buNone/>
            </a:pPr>
            <a:endParaRPr lang="en-GB" sz="1500" dirty="0" smtClean="0"/>
          </a:p>
          <a:p>
            <a:pPr marL="0">
              <a:buNone/>
            </a:pPr>
            <a:r>
              <a:rPr lang="en-GB" sz="2600" dirty="0" smtClean="0"/>
              <a:t>					even at 50% c, 2 billion 					years in the past, at least 					4 million galaxies in reach</a:t>
            </a:r>
          </a:p>
          <a:p>
            <a:pPr marL="0">
              <a:buNone/>
            </a:pPr>
            <a:r>
              <a:rPr lang="en-GB" sz="2600" dirty="0"/>
              <a:t>	</a:t>
            </a:r>
            <a:r>
              <a:rPr lang="en-GB" sz="2600" dirty="0" smtClean="0"/>
              <a:t>				1 million trillion stars</a:t>
            </a:r>
          </a:p>
        </p:txBody>
      </p:sp>
      <p:pic>
        <p:nvPicPr>
          <p:cNvPr id="5" name="Picture 4" descr="Reachability_pa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285992"/>
            <a:ext cx="3771900" cy="3562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-643004" y="4000534"/>
            <a:ext cx="2083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Galaxies reaching us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57422" y="5857892"/>
            <a:ext cx="678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years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would they bother?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Why colonise the universe?</a:t>
            </a:r>
          </a:p>
          <a:p>
            <a:pPr marL="171450" indent="-514350">
              <a:buFont typeface="+mj-lt"/>
              <a:buAutoNum type="arabicPeriod"/>
            </a:pPr>
            <a:r>
              <a:rPr lang="en-GB" sz="2600" dirty="0" smtClean="0"/>
              <a:t>Subgroups may have want to expand (total</a:t>
            </a:r>
            <a:br>
              <a:rPr lang="en-GB" sz="2600" dirty="0" smtClean="0"/>
            </a:br>
            <a:r>
              <a:rPr lang="en-GB" sz="2600" dirty="0" err="1" smtClean="0"/>
              <a:t>utilitarians</a:t>
            </a:r>
            <a:r>
              <a:rPr lang="en-GB" sz="2600" dirty="0" smtClean="0"/>
              <a:t>, Mormons, British Interplanetary Society).</a:t>
            </a:r>
          </a:p>
          <a:p>
            <a:pPr marL="171450" indent="-514350">
              <a:buFont typeface="+mj-lt"/>
              <a:buAutoNum type="arabicPeriod"/>
            </a:pPr>
            <a:r>
              <a:rPr lang="en-GB" sz="2600" dirty="0" smtClean="0"/>
              <a:t>Some may want to escape the dominant faction.</a:t>
            </a:r>
          </a:p>
          <a:p>
            <a:pPr marL="171450" indent="-514350">
              <a:buFont typeface="+mj-lt"/>
              <a:buAutoNum type="arabicPeriod"/>
            </a:pPr>
            <a:r>
              <a:rPr lang="en-GB" sz="2600" dirty="0" smtClean="0"/>
              <a:t>Preventing subgroup expansion and escape.</a:t>
            </a:r>
          </a:p>
          <a:p>
            <a:pPr marL="171450" indent="-514350">
              <a:buFont typeface="+mj-lt"/>
              <a:buAutoNum type="arabicPeriod"/>
            </a:pPr>
            <a:r>
              <a:rPr lang="en-GB" sz="2600" dirty="0" smtClean="0"/>
              <a:t>Safety from internal civilization collapse.</a:t>
            </a:r>
          </a:p>
          <a:p>
            <a:pPr marL="171450" indent="-514350">
              <a:buFont typeface="+mj-lt"/>
              <a:buAutoNum type="arabicPeriod"/>
            </a:pPr>
            <a:r>
              <a:rPr lang="en-GB" sz="2600" dirty="0" smtClean="0"/>
              <a:t>Prisoner’s dilemma: grab the universe to prevent others getting it first.</a:t>
            </a:r>
          </a:p>
          <a:p>
            <a:pPr marL="171450" indent="-514350">
              <a:buNone/>
            </a:pPr>
            <a:r>
              <a:rPr lang="en-GB" sz="2600" dirty="0" smtClean="0"/>
              <a:t>  You know they’ll try and grab it, because they</a:t>
            </a:r>
            <a:br>
              <a:rPr lang="en-GB" sz="2600" dirty="0" smtClean="0"/>
            </a:br>
            <a:r>
              <a:rPr lang="en-GB" sz="2600" dirty="0" smtClean="0"/>
              <a:t>want to prevent you getting it first, the</a:t>
            </a:r>
            <a:br>
              <a:rPr lang="en-GB" sz="2600" dirty="0" smtClean="0"/>
            </a:br>
            <a:r>
              <a:rPr lang="en-GB" sz="2600" dirty="0" smtClean="0"/>
              <a:t>suspicious bastards...</a:t>
            </a:r>
          </a:p>
        </p:txBody>
      </p:sp>
      <p:pic>
        <p:nvPicPr>
          <p:cNvPr id="4" name="Picture 3" descr="the-british-space-program-2.WidePlay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9586" y="1285860"/>
            <a:ext cx="1143008" cy="1143008"/>
          </a:xfrm>
          <a:prstGeom prst="rect">
            <a:avLst/>
          </a:prstGeom>
        </p:spPr>
      </p:pic>
      <p:pic>
        <p:nvPicPr>
          <p:cNvPr id="5" name="Picture 4" descr="image-2-for-li-the-panda-makes-her-great-escape-gallery-76968155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86" y="2643182"/>
            <a:ext cx="1120964" cy="1325466"/>
          </a:xfrm>
          <a:prstGeom prst="rect">
            <a:avLst/>
          </a:prstGeom>
        </p:spPr>
      </p:pic>
      <p:pic>
        <p:nvPicPr>
          <p:cNvPr id="6" name="Picture 5" descr="240926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6864" y="1214422"/>
            <a:ext cx="1277136" cy="1285914"/>
          </a:xfrm>
          <a:prstGeom prst="rect">
            <a:avLst/>
          </a:prstGeom>
        </p:spPr>
      </p:pic>
      <p:pic>
        <p:nvPicPr>
          <p:cNvPr id="7" name="Picture 6" descr="240926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6864" y="2571744"/>
            <a:ext cx="1277136" cy="1285914"/>
          </a:xfrm>
          <a:prstGeom prst="rect">
            <a:avLst/>
          </a:prstGeom>
        </p:spPr>
      </p:pic>
      <p:pic>
        <p:nvPicPr>
          <p:cNvPr id="9" name="Picture 8" descr="ruins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15206" y="3357562"/>
            <a:ext cx="1479483" cy="1168561"/>
          </a:xfrm>
          <a:prstGeom prst="rect">
            <a:avLst/>
          </a:prstGeom>
        </p:spPr>
      </p:pic>
      <p:pic>
        <p:nvPicPr>
          <p:cNvPr id="10" name="Picture 9" descr="gametheory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9454" y="4929198"/>
            <a:ext cx="1866035" cy="1759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Explanations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573216"/>
          </a:xfrm>
        </p:spPr>
        <p:txBody>
          <a:bodyPr>
            <a:normAutofit/>
          </a:bodyPr>
          <a:lstStyle/>
          <a:p>
            <a:pPr marL="171450" indent="-514350">
              <a:buFont typeface="+mj-lt"/>
              <a:buAutoNum type="arabicPeriod"/>
            </a:pPr>
            <a:r>
              <a:rPr lang="en-GB" sz="2600" dirty="0" smtClean="0"/>
              <a:t>Basic AI impossible and crewed</a:t>
            </a:r>
            <a:br>
              <a:rPr lang="en-GB" sz="2600" dirty="0" smtClean="0"/>
            </a:br>
            <a:r>
              <a:rPr lang="en-GB" sz="2600" dirty="0" smtClean="0"/>
              <a:t>von Neumann probes impossible</a:t>
            </a:r>
            <a:br>
              <a:rPr lang="en-GB" sz="2600" dirty="0" smtClean="0"/>
            </a:br>
            <a:r>
              <a:rPr lang="en-GB" sz="2600" dirty="0" smtClean="0"/>
              <a:t>(for </a:t>
            </a:r>
            <a:r>
              <a:rPr lang="en-GB" sz="2600" i="1" dirty="0" smtClean="0"/>
              <a:t>all</a:t>
            </a:r>
            <a:r>
              <a:rPr lang="en-GB" sz="2600" dirty="0" smtClean="0"/>
              <a:t> alien races)</a:t>
            </a:r>
          </a:p>
          <a:p>
            <a:pPr marL="171450" indent="-514350">
              <a:buFont typeface="+mj-lt"/>
              <a:buAutoNum type="arabicPeriod"/>
            </a:pPr>
            <a:endParaRPr lang="en-GB" sz="2000" dirty="0" smtClean="0"/>
          </a:p>
          <a:p>
            <a:pPr marL="171450" indent="-514350">
              <a:buFont typeface="+mj-lt"/>
              <a:buAutoNum type="arabicPeriod"/>
            </a:pPr>
            <a:r>
              <a:rPr lang="en-GB" sz="2600" dirty="0" smtClean="0"/>
              <a:t>Calculations and assumptions</a:t>
            </a:r>
            <a:br>
              <a:rPr lang="en-GB" sz="2600" dirty="0" smtClean="0"/>
            </a:br>
            <a:r>
              <a:rPr lang="en-GB" sz="2600" dirty="0" smtClean="0"/>
              <a:t>wrong</a:t>
            </a:r>
          </a:p>
          <a:p>
            <a:pPr marL="171450" indent="-514350">
              <a:buFont typeface="+mj-lt"/>
              <a:buAutoNum type="arabicPeriod"/>
            </a:pPr>
            <a:endParaRPr lang="en-GB" sz="2000" dirty="0" smtClean="0"/>
          </a:p>
          <a:p>
            <a:pPr marL="171450" indent="-514350">
              <a:buFont typeface="+mj-lt"/>
              <a:buAutoNum type="arabicPeriod"/>
            </a:pPr>
            <a:r>
              <a:rPr lang="en-GB" sz="2600" dirty="0" smtClean="0"/>
              <a:t>Arrived, but hidden</a:t>
            </a:r>
          </a:p>
          <a:p>
            <a:pPr marL="171450" indent="-514350">
              <a:buFont typeface="+mj-lt"/>
              <a:buAutoNum type="arabicPeriod"/>
            </a:pPr>
            <a:endParaRPr lang="en-GB" sz="2000" dirty="0" smtClean="0"/>
          </a:p>
          <a:p>
            <a:pPr marL="171450" indent="-514350">
              <a:buFont typeface="+mj-lt"/>
              <a:buAutoNum type="arabicPeriod"/>
            </a:pPr>
            <a:r>
              <a:rPr lang="en-GB" sz="2600" dirty="0" smtClean="0"/>
              <a:t>Fermi Paradox strengthened:</a:t>
            </a:r>
            <a:br>
              <a:rPr lang="en-GB" sz="2600" dirty="0" smtClean="0"/>
            </a:br>
            <a:r>
              <a:rPr lang="en-GB" sz="2600" dirty="0" smtClean="0"/>
              <a:t>technological life probably much</a:t>
            </a:r>
            <a:br>
              <a:rPr lang="en-GB" sz="2600" dirty="0" smtClean="0"/>
            </a:br>
            <a:r>
              <a:rPr lang="en-GB" sz="2600" dirty="0" smtClean="0"/>
              <a:t>harder than we thought</a:t>
            </a:r>
          </a:p>
        </p:txBody>
      </p:sp>
      <p:pic>
        <p:nvPicPr>
          <p:cNvPr id="5" name="Picture 4" descr="Hal-90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285860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apsule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330" y="1285860"/>
            <a:ext cx="1318189" cy="1500198"/>
          </a:xfrm>
          <a:prstGeom prst="rect">
            <a:avLst/>
          </a:prstGeom>
        </p:spPr>
      </p:pic>
      <p:pic>
        <p:nvPicPr>
          <p:cNvPr id="7" name="Picture 6" descr="240926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1071546"/>
            <a:ext cx="1705764" cy="1717488"/>
          </a:xfrm>
          <a:prstGeom prst="rect">
            <a:avLst/>
          </a:prstGeom>
        </p:spPr>
      </p:pic>
      <p:pic>
        <p:nvPicPr>
          <p:cNvPr id="8" name="Picture 7" descr="240926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9454" y="1142984"/>
            <a:ext cx="1705764" cy="1717488"/>
          </a:xfrm>
          <a:prstGeom prst="rect">
            <a:avLst/>
          </a:prstGeom>
        </p:spPr>
      </p:pic>
      <p:pic>
        <p:nvPicPr>
          <p:cNvPr id="9" name="Picture 8" descr="240926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12" y="2428868"/>
            <a:ext cx="1493371" cy="1503635"/>
          </a:xfrm>
          <a:prstGeom prst="rect">
            <a:avLst/>
          </a:prstGeom>
        </p:spPr>
      </p:pic>
      <p:pic>
        <p:nvPicPr>
          <p:cNvPr id="10" name="Picture 2" descr="C:\Documents and Settings\stuart\Desktop\Dropbox\FHI\Spamming the universe\Images for talk\3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34190" y="2143116"/>
            <a:ext cx="4009810" cy="3000396"/>
          </a:xfrm>
          <a:prstGeom prst="rect">
            <a:avLst/>
          </a:prstGeom>
          <a:noFill/>
        </p:spPr>
      </p:pic>
      <p:pic>
        <p:nvPicPr>
          <p:cNvPr id="11" name="Picture 10" descr="mg21028061.400-1_30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6143636" y="4214818"/>
            <a:ext cx="2857520" cy="2181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Selected Bibliography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4744"/>
            <a:ext cx="8229600" cy="604867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 smtClean="0"/>
              <a:t>F. </a:t>
            </a:r>
            <a:r>
              <a:rPr lang="en-GB" dirty="0"/>
              <a:t>J. Dyson (1960). </a:t>
            </a:r>
            <a:r>
              <a:rPr lang="en-GB" dirty="0" smtClean="0"/>
              <a:t>“Search </a:t>
            </a:r>
            <a:r>
              <a:rPr lang="en-GB" dirty="0"/>
              <a:t>for Artificial Stellar Sources of Infra-Red </a:t>
            </a:r>
            <a:r>
              <a:rPr lang="en-GB" dirty="0" smtClean="0"/>
              <a:t>Radiation”. </a:t>
            </a:r>
            <a:r>
              <a:rPr lang="en-GB" dirty="0"/>
              <a:t>Science 131 (3414): </a:t>
            </a:r>
            <a:r>
              <a:rPr lang="en-GB" dirty="0" smtClean="0"/>
              <a:t>1667–1668.</a:t>
            </a:r>
          </a:p>
          <a:p>
            <a:pPr marL="0" indent="0">
              <a:buNone/>
            </a:pPr>
            <a:r>
              <a:rPr lang="en-GB" dirty="0" smtClean="0"/>
              <a:t>R. Hanson. “Burning </a:t>
            </a:r>
            <a:r>
              <a:rPr lang="en-GB" dirty="0"/>
              <a:t>the Cosmic Commons: Evolutionary Strategies of Interstellar </a:t>
            </a:r>
            <a:r>
              <a:rPr lang="en-GB" dirty="0" smtClean="0"/>
              <a:t>Colonization”, </a:t>
            </a:r>
            <a:r>
              <a:rPr lang="en-GB" dirty="0"/>
              <a:t>revising for Icarus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dirty="0" smtClean="0"/>
              <a:t>R</a:t>
            </a:r>
            <a:r>
              <a:rPr lang="en-GB" dirty="0"/>
              <a:t>. N. </a:t>
            </a:r>
            <a:r>
              <a:rPr lang="en-GB" dirty="0" err="1" smtClean="0"/>
              <a:t>Bracewell</a:t>
            </a:r>
            <a:r>
              <a:rPr lang="en-GB" dirty="0"/>
              <a:t> </a:t>
            </a:r>
            <a:r>
              <a:rPr lang="en-GB" dirty="0" smtClean="0"/>
              <a:t>(1960</a:t>
            </a:r>
            <a:r>
              <a:rPr lang="en-GB" dirty="0"/>
              <a:t>). </a:t>
            </a:r>
            <a:r>
              <a:rPr lang="en-GB" dirty="0" smtClean="0"/>
              <a:t>“Communications </a:t>
            </a:r>
            <a:r>
              <a:rPr lang="en-GB" dirty="0"/>
              <a:t>from Superior Galactic </a:t>
            </a:r>
            <a:r>
              <a:rPr lang="en-GB" dirty="0" smtClean="0"/>
              <a:t>Communities”. </a:t>
            </a:r>
            <a:r>
              <a:rPr lang="en-GB" dirty="0"/>
              <a:t>Nature 186 (4726): 670–671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dirty="0" smtClean="0"/>
              <a:t>M. H. </a:t>
            </a:r>
            <a:r>
              <a:rPr lang="en-GB" dirty="0"/>
              <a:t>Hart </a:t>
            </a:r>
            <a:r>
              <a:rPr lang="en-GB" dirty="0" smtClean="0"/>
              <a:t>(1975) “Explanation </a:t>
            </a:r>
            <a:r>
              <a:rPr lang="en-GB" dirty="0"/>
              <a:t>for the Absence of </a:t>
            </a:r>
            <a:r>
              <a:rPr lang="en-GB" dirty="0" err="1"/>
              <a:t>Extraterrestrials</a:t>
            </a:r>
            <a:r>
              <a:rPr lang="en-GB" dirty="0"/>
              <a:t> on </a:t>
            </a:r>
            <a:r>
              <a:rPr lang="en-GB" dirty="0" smtClean="0"/>
              <a:t>Earth”</a:t>
            </a:r>
          </a:p>
          <a:p>
            <a:pPr marL="0" indent="0">
              <a:buNone/>
            </a:pPr>
            <a:r>
              <a:rPr lang="en-GB" dirty="0" smtClean="0"/>
              <a:t>Robert Bradbury (2009) “Planetary Disassembly”</a:t>
            </a:r>
          </a:p>
          <a:p>
            <a:pPr marL="0" indent="0">
              <a:buNone/>
            </a:pPr>
            <a:r>
              <a:rPr lang="en-GB" dirty="0" err="1" smtClean="0"/>
              <a:t>Tipler</a:t>
            </a:r>
            <a:r>
              <a:rPr lang="en-GB" dirty="0" smtClean="0"/>
              <a:t> </a:t>
            </a:r>
            <a:r>
              <a:rPr lang="en-GB" dirty="0"/>
              <a:t>(</a:t>
            </a:r>
            <a:r>
              <a:rPr lang="en-GB" dirty="0" smtClean="0"/>
              <a:t>1981) “</a:t>
            </a:r>
            <a:r>
              <a:rPr lang="en-GB" dirty="0" err="1" smtClean="0"/>
              <a:t>Extraterrestrial</a:t>
            </a:r>
            <a:r>
              <a:rPr lang="en-GB" dirty="0" smtClean="0"/>
              <a:t> </a:t>
            </a:r>
            <a:r>
              <a:rPr lang="en-GB" dirty="0"/>
              <a:t>Beings Do Not </a:t>
            </a:r>
            <a:r>
              <a:rPr lang="en-GB" dirty="0" smtClean="0"/>
              <a:t>Exist”, </a:t>
            </a:r>
            <a:r>
              <a:rPr lang="en-GB" dirty="0"/>
              <a:t>Quarterly Journal of the Royal Astronomical </a:t>
            </a:r>
            <a:r>
              <a:rPr lang="en-GB" dirty="0" smtClean="0"/>
              <a:t>Society 21 (267).</a:t>
            </a:r>
          </a:p>
          <a:p>
            <a:pPr marL="0" indent="0">
              <a:buNone/>
            </a:pPr>
            <a:r>
              <a:rPr lang="en-GB" dirty="0" smtClean="0"/>
              <a:t>J. </a:t>
            </a:r>
            <a:r>
              <a:rPr lang="en-GB" dirty="0"/>
              <a:t>von </a:t>
            </a:r>
            <a:r>
              <a:rPr lang="en-GB" dirty="0" smtClean="0"/>
              <a:t>Neumann</a:t>
            </a:r>
            <a:r>
              <a:rPr lang="en-GB" dirty="0"/>
              <a:t> </a:t>
            </a:r>
            <a:r>
              <a:rPr lang="en-GB" dirty="0" smtClean="0"/>
              <a:t>(1966</a:t>
            </a:r>
            <a:r>
              <a:rPr lang="en-GB" dirty="0"/>
              <a:t>). A. Burks. ed</a:t>
            </a:r>
            <a:r>
              <a:rPr lang="en-GB" dirty="0" smtClean="0"/>
              <a:t>. “The </a:t>
            </a:r>
            <a:r>
              <a:rPr lang="en-GB" dirty="0"/>
              <a:t>Theory of Self-reproducing Automata</a:t>
            </a:r>
            <a:r>
              <a:rPr lang="en-GB" dirty="0" smtClean="0"/>
              <a:t>.” </a:t>
            </a:r>
            <a:r>
              <a:rPr lang="en-GB" dirty="0"/>
              <a:t>Urbana, IL: Univ. of Illinois Press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dirty="0"/>
              <a:t>Project Daedalus Study </a:t>
            </a:r>
            <a:r>
              <a:rPr lang="en-GB" dirty="0" smtClean="0"/>
              <a:t>Group (1978): </a:t>
            </a:r>
            <a:r>
              <a:rPr lang="en-GB" dirty="0"/>
              <a:t>A. Bond et al., Project Daedalus – The Final Report on the </a:t>
            </a:r>
            <a:r>
              <a:rPr lang="en-GB" dirty="0" err="1"/>
              <a:t>BIS</a:t>
            </a:r>
            <a:r>
              <a:rPr lang="en-GB" dirty="0"/>
              <a:t> </a:t>
            </a:r>
            <a:r>
              <a:rPr lang="en-GB" dirty="0" err="1"/>
              <a:t>Starship</a:t>
            </a:r>
            <a:r>
              <a:rPr lang="en-GB" dirty="0"/>
              <a:t> Study, </a:t>
            </a:r>
            <a:r>
              <a:rPr lang="en-GB" dirty="0" err="1"/>
              <a:t>JBIS</a:t>
            </a:r>
            <a:r>
              <a:rPr lang="en-GB" dirty="0"/>
              <a:t> Interstellar Studies, </a:t>
            </a:r>
            <a:r>
              <a:rPr lang="en-GB" dirty="0" smtClean="0"/>
              <a:t>Supplement.</a:t>
            </a:r>
            <a:endParaRPr lang="en-US" dirty="0"/>
          </a:p>
          <a:p>
            <a:pPr marL="0" indent="0">
              <a:buNone/>
            </a:pPr>
            <a:r>
              <a:rPr lang="en-GB" dirty="0" smtClean="0"/>
              <a:t>C. Sagan and W. Newman (1983</a:t>
            </a:r>
            <a:r>
              <a:rPr lang="en-GB" dirty="0"/>
              <a:t>) </a:t>
            </a:r>
            <a:r>
              <a:rPr lang="en-GB" dirty="0" smtClean="0"/>
              <a:t>: “The </a:t>
            </a:r>
            <a:r>
              <a:rPr lang="en-GB" dirty="0"/>
              <a:t>Solipsist Approach to </a:t>
            </a:r>
            <a:r>
              <a:rPr lang="en-GB" dirty="0" err="1"/>
              <a:t>Extraterrestrial</a:t>
            </a:r>
            <a:r>
              <a:rPr lang="en-GB" dirty="0"/>
              <a:t> </a:t>
            </a:r>
            <a:r>
              <a:rPr lang="en-GB" dirty="0" smtClean="0"/>
              <a:t>Intelligence”, </a:t>
            </a:r>
            <a:r>
              <a:rPr lang="en-GB" dirty="0"/>
              <a:t>Quarterly Journal of the Royal Astronomical Society, </a:t>
            </a:r>
            <a:r>
              <a:rPr lang="en-GB" dirty="0" smtClean="0"/>
              <a:t>24 (113)</a:t>
            </a:r>
          </a:p>
          <a:p>
            <a:pPr marL="0" indent="0">
              <a:buNone/>
            </a:pPr>
            <a:r>
              <a:rPr lang="en-GB" dirty="0" smtClean="0"/>
              <a:t>R. A. </a:t>
            </a:r>
            <a:r>
              <a:rPr lang="en-GB" dirty="0" err="1" smtClean="0"/>
              <a:t>Freitas</a:t>
            </a:r>
            <a:r>
              <a:rPr lang="en-GB" dirty="0" smtClean="0"/>
              <a:t> (1983</a:t>
            </a:r>
            <a:r>
              <a:rPr lang="en-GB" dirty="0"/>
              <a:t>). </a:t>
            </a:r>
            <a:r>
              <a:rPr lang="en-GB" dirty="0" smtClean="0"/>
              <a:t>“</a:t>
            </a:r>
            <a:r>
              <a:rPr lang="en-GB" dirty="0" err="1" smtClean="0"/>
              <a:t>Extraterrestrial</a:t>
            </a:r>
            <a:r>
              <a:rPr lang="en-GB" dirty="0" smtClean="0"/>
              <a:t> </a:t>
            </a:r>
            <a:r>
              <a:rPr lang="en-GB" dirty="0"/>
              <a:t>Intelligence in the Solar System: Resolving the Fermi </a:t>
            </a:r>
            <a:r>
              <a:rPr lang="en-GB" dirty="0" smtClean="0"/>
              <a:t>Paradox”. </a:t>
            </a:r>
            <a:r>
              <a:rPr lang="en-GB" dirty="0"/>
              <a:t>J. Brit. </a:t>
            </a:r>
            <a:r>
              <a:rPr lang="en-GB" dirty="0" err="1"/>
              <a:t>Interplanet</a:t>
            </a:r>
            <a:r>
              <a:rPr lang="en-GB" dirty="0"/>
              <a:t>. Soc. 36: 496–500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de-DE" dirty="0" smtClean="0"/>
              <a:t>A. Friedman </a:t>
            </a:r>
            <a:r>
              <a:rPr lang="de-DE" dirty="0"/>
              <a:t>(1922). </a:t>
            </a:r>
            <a:r>
              <a:rPr lang="de-DE" dirty="0" smtClean="0"/>
              <a:t>„Über </a:t>
            </a:r>
            <a:r>
              <a:rPr lang="de-DE" dirty="0"/>
              <a:t>die Krümmung des </a:t>
            </a:r>
            <a:r>
              <a:rPr lang="de-DE" dirty="0" smtClean="0"/>
              <a:t>Raumes“. </a:t>
            </a:r>
            <a:r>
              <a:rPr lang="de-DE" dirty="0"/>
              <a:t>Z. Phys. 10 (1): </a:t>
            </a:r>
            <a:r>
              <a:rPr lang="de-DE" dirty="0" smtClean="0"/>
              <a:t>377–386.</a:t>
            </a:r>
          </a:p>
          <a:p>
            <a:pPr marL="0" indent="0">
              <a:buNone/>
            </a:pPr>
            <a:r>
              <a:rPr lang="en-GB" dirty="0" smtClean="0"/>
              <a:t>R. A</a:t>
            </a:r>
            <a:r>
              <a:rPr lang="en-GB" dirty="0"/>
              <a:t>. </a:t>
            </a:r>
            <a:r>
              <a:rPr lang="en-GB" dirty="0" err="1"/>
              <a:t>Freitas</a:t>
            </a:r>
            <a:r>
              <a:rPr lang="en-GB" dirty="0"/>
              <a:t> </a:t>
            </a:r>
            <a:r>
              <a:rPr lang="en-GB" dirty="0" smtClean="0"/>
              <a:t> and R. </a:t>
            </a:r>
            <a:r>
              <a:rPr lang="en-GB" dirty="0"/>
              <a:t>C. </a:t>
            </a:r>
            <a:r>
              <a:rPr lang="en-GB" dirty="0" err="1" smtClean="0"/>
              <a:t>Merkle</a:t>
            </a:r>
            <a:r>
              <a:rPr lang="en-GB" dirty="0" smtClean="0"/>
              <a:t> (2004) “Kinematic </a:t>
            </a:r>
            <a:r>
              <a:rPr lang="en-GB" dirty="0"/>
              <a:t>Self-Replicating </a:t>
            </a:r>
            <a:r>
              <a:rPr lang="en-GB" dirty="0" smtClean="0"/>
              <a:t>Machines” </a:t>
            </a:r>
            <a:r>
              <a:rPr lang="en-GB" dirty="0" err="1" smtClean="0"/>
              <a:t>Landes</a:t>
            </a:r>
            <a:r>
              <a:rPr lang="en-GB" dirty="0" smtClean="0"/>
              <a:t> Bioscience.</a:t>
            </a:r>
          </a:p>
          <a:p>
            <a:pPr marL="0" indent="0">
              <a:buNone/>
            </a:pPr>
            <a:r>
              <a:rPr lang="en-GB" dirty="0" smtClean="0"/>
              <a:t>I. S. </a:t>
            </a:r>
            <a:r>
              <a:rPr lang="en-GB" dirty="0" err="1" smtClean="0"/>
              <a:t>Shklovskii</a:t>
            </a:r>
            <a:r>
              <a:rPr lang="en-GB" dirty="0" smtClean="0"/>
              <a:t> and C. Sagan </a:t>
            </a:r>
            <a:r>
              <a:rPr lang="en-GB" dirty="0"/>
              <a:t>(1966</a:t>
            </a:r>
            <a:r>
              <a:rPr lang="en-GB" dirty="0" smtClean="0"/>
              <a:t>) “Intelligent </a:t>
            </a:r>
            <a:r>
              <a:rPr lang="en-GB" dirty="0"/>
              <a:t>Life in the </a:t>
            </a:r>
            <a:r>
              <a:rPr lang="en-GB" dirty="0" smtClean="0"/>
              <a:t>Universe” San </a:t>
            </a:r>
            <a:r>
              <a:rPr lang="en-GB" dirty="0"/>
              <a:t>Francisco: Holden–Day.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Explanations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57200" y="1412875"/>
            <a:ext cx="4040188" cy="6397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Aliens exist, but we see no evidence</a:t>
            </a:r>
          </a:p>
        </p:txBody>
      </p:sp>
      <p:sp>
        <p:nvSpPr>
          <p:cNvPr id="3076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052638"/>
            <a:ext cx="4040188" cy="466251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1700" dirty="0" smtClean="0"/>
              <a:t>Human limitations</a:t>
            </a:r>
          </a:p>
          <a:p>
            <a:pPr lvl="1" eaLnBrk="1" hangingPunct="1"/>
            <a:r>
              <a:rPr lang="en-GB" sz="900" dirty="0" smtClean="0"/>
              <a:t>We have not been searching long enough</a:t>
            </a:r>
          </a:p>
          <a:p>
            <a:pPr lvl="1" eaLnBrk="1" hangingPunct="1"/>
            <a:r>
              <a:rPr lang="en-GB" sz="900" dirty="0" smtClean="0"/>
              <a:t>We are not listening properly </a:t>
            </a:r>
          </a:p>
          <a:p>
            <a:pPr eaLnBrk="1" hangingPunct="1"/>
            <a:r>
              <a:rPr lang="en-GB" sz="1700" dirty="0" smtClean="0"/>
              <a:t>Practical limitations</a:t>
            </a:r>
          </a:p>
          <a:p>
            <a:pPr lvl="1" eaLnBrk="1" hangingPunct="1"/>
            <a:r>
              <a:rPr lang="en-GB" sz="900" dirty="0" smtClean="0"/>
              <a:t>Communication is impossible due to problems of scale</a:t>
            </a:r>
          </a:p>
          <a:p>
            <a:pPr lvl="1" eaLnBrk="1" hangingPunct="1"/>
            <a:r>
              <a:rPr lang="en-GB" sz="900" dirty="0" smtClean="0"/>
              <a:t>Intelligent civilizations are too far apart in space or time</a:t>
            </a:r>
          </a:p>
          <a:p>
            <a:pPr lvl="1" eaLnBrk="1" hangingPunct="1"/>
            <a:r>
              <a:rPr lang="en-GB" sz="900" dirty="0" smtClean="0"/>
              <a:t>Communication is impossible for technical reasons</a:t>
            </a:r>
          </a:p>
          <a:p>
            <a:pPr lvl="1" eaLnBrk="1" hangingPunct="1"/>
            <a:r>
              <a:rPr lang="en-GB" sz="900" dirty="0" smtClean="0"/>
              <a:t>Recently emerged and not yet had the time to become visible.  </a:t>
            </a:r>
          </a:p>
          <a:p>
            <a:pPr lvl="1" eaLnBrk="1" hangingPunct="1"/>
            <a:r>
              <a:rPr lang="en-GB" sz="900" dirty="0" smtClean="0"/>
              <a:t>Civilizations only broadcast detectable radio signals for a brief period of time before moving on to other media.</a:t>
            </a:r>
          </a:p>
          <a:p>
            <a:pPr lvl="1" eaLnBrk="1" hangingPunct="1"/>
            <a:r>
              <a:rPr lang="en-GB" sz="900" dirty="0" smtClean="0"/>
              <a:t>It is too expensive to spread physically throughout the galaxy</a:t>
            </a:r>
          </a:p>
          <a:p>
            <a:pPr eaLnBrk="1" hangingPunct="1"/>
            <a:r>
              <a:rPr lang="en-GB" sz="1700" dirty="0" smtClean="0"/>
              <a:t>Alien nature</a:t>
            </a:r>
          </a:p>
          <a:p>
            <a:pPr lvl="1" eaLnBrk="1" hangingPunct="1"/>
            <a:r>
              <a:rPr lang="en-GB" sz="900" dirty="0" smtClean="0"/>
              <a:t>They are too alien to be recognized</a:t>
            </a:r>
          </a:p>
          <a:p>
            <a:pPr lvl="1" eaLnBrk="1" hangingPunct="1"/>
            <a:r>
              <a:rPr lang="en-GB" sz="900" dirty="0" smtClean="0"/>
              <a:t>They are non-technological, cannot be detected except by visiting.</a:t>
            </a:r>
          </a:p>
          <a:p>
            <a:pPr lvl="1" eaLnBrk="1" hangingPunct="1"/>
            <a:r>
              <a:rPr lang="en-GB" sz="900" dirty="0" smtClean="0"/>
              <a:t>They tend to experience a technological singularity becoming unfathomable and invisible.</a:t>
            </a:r>
          </a:p>
          <a:p>
            <a:pPr lvl="1" eaLnBrk="1" hangingPunct="1"/>
            <a:r>
              <a:rPr lang="en-GB" sz="900" dirty="0" smtClean="0"/>
              <a:t>They develop into very fast, information-dense states that have no reason to interact with humans</a:t>
            </a:r>
          </a:p>
          <a:p>
            <a:pPr lvl="1" eaLnBrk="1" hangingPunct="1"/>
            <a:r>
              <a:rPr lang="en-GB" sz="900" dirty="0" smtClean="0"/>
              <a:t>They migrate away from the galactic disk for cooling reasons </a:t>
            </a:r>
          </a:p>
          <a:p>
            <a:pPr lvl="1" eaLnBrk="1" hangingPunct="1"/>
            <a:r>
              <a:rPr lang="en-GB" sz="900" dirty="0" smtClean="0"/>
              <a:t>They tend to (d)evolve to a post-intelligent state</a:t>
            </a:r>
          </a:p>
          <a:p>
            <a:pPr lvl="1" eaLnBrk="1" hangingPunct="1"/>
            <a:r>
              <a:rPr lang="en-GB" sz="900" dirty="0" smtClean="0"/>
              <a:t>They choose not to interact with us</a:t>
            </a:r>
          </a:p>
          <a:p>
            <a:pPr eaLnBrk="1" hangingPunct="1"/>
            <a:r>
              <a:rPr lang="en-GB" sz="1700" dirty="0" smtClean="0"/>
              <a:t>They are here unobserved</a:t>
            </a:r>
          </a:p>
          <a:p>
            <a:pPr lvl="1" eaLnBrk="1" hangingPunct="1"/>
            <a:r>
              <a:rPr lang="en-GB" sz="900" dirty="0" smtClean="0"/>
              <a:t>Earth is purposely isolated (The Zoo or “Interdict” hypotheses)</a:t>
            </a:r>
          </a:p>
          <a:p>
            <a:pPr lvl="1" eaLnBrk="1" hangingPunct="1"/>
            <a:r>
              <a:rPr lang="en-GB" sz="900" dirty="0" smtClean="0"/>
              <a:t>Earth (and nearby parts of space) are simulated</a:t>
            </a:r>
          </a:p>
          <a:p>
            <a:pPr lvl="1" eaLnBrk="1" hangingPunct="1"/>
            <a:r>
              <a:rPr lang="en-GB" sz="900" dirty="0" smtClean="0"/>
              <a:t>They secretly deal with the government or other groups.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1412875"/>
            <a:ext cx="4041775" cy="6397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No other civilizations currently exist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2052638"/>
            <a:ext cx="4041775" cy="3951287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We are the lucky first civilization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Intelligent, technological life is exceedingly rare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Rare earth hypothesis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Life is very rare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Intelligence is very rare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Intelligent, technological life is very short-lived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Intelligent life is wiped out by external disasters at a high rate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Technological intelligent life exhaust its resources and dies out or becomes </a:t>
            </a:r>
            <a:r>
              <a:rPr lang="en-GB" dirty="0" err="1" smtClean="0"/>
              <a:t>nontechnological</a:t>
            </a:r>
            <a:endParaRPr lang="en-GB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It is the nature of intelligent life to destroy itself.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It is the nature of intelligent life to destroy others.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68313" y="2060575"/>
            <a:ext cx="4030662" cy="4721225"/>
          </a:xfrm>
          <a:prstGeom prst="rect">
            <a:avLst/>
          </a:prstGeom>
          <a:solidFill>
            <a:schemeClr val="accent3">
              <a:alpha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24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Explanations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57200" y="1412875"/>
            <a:ext cx="4040188" cy="6397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Aliens exist, but we see no evidence</a:t>
            </a:r>
          </a:p>
        </p:txBody>
      </p:sp>
      <p:sp>
        <p:nvSpPr>
          <p:cNvPr id="10244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052638"/>
            <a:ext cx="4040188" cy="466251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1700" dirty="0" smtClean="0"/>
              <a:t>Human limitations</a:t>
            </a:r>
          </a:p>
          <a:p>
            <a:pPr lvl="1" eaLnBrk="1" hangingPunct="1"/>
            <a:r>
              <a:rPr lang="en-GB" sz="900" dirty="0" smtClean="0"/>
              <a:t>We have not been searching long enough</a:t>
            </a:r>
          </a:p>
          <a:p>
            <a:pPr lvl="1" eaLnBrk="1" hangingPunct="1"/>
            <a:r>
              <a:rPr lang="en-GB" sz="900" dirty="0" smtClean="0"/>
              <a:t>We are not listening properly </a:t>
            </a:r>
          </a:p>
          <a:p>
            <a:pPr eaLnBrk="1" hangingPunct="1"/>
            <a:r>
              <a:rPr lang="en-GB" sz="1700" dirty="0" smtClean="0"/>
              <a:t>Practical limitations</a:t>
            </a:r>
          </a:p>
          <a:p>
            <a:pPr lvl="1" eaLnBrk="1" hangingPunct="1"/>
            <a:r>
              <a:rPr lang="en-GB" sz="900" dirty="0" smtClean="0"/>
              <a:t>Communication is impossible due to problems of scale</a:t>
            </a:r>
          </a:p>
          <a:p>
            <a:pPr lvl="1" eaLnBrk="1" hangingPunct="1"/>
            <a:r>
              <a:rPr lang="en-GB" sz="900" dirty="0" smtClean="0"/>
              <a:t>Intelligent civilizations are too far apart in space or time</a:t>
            </a:r>
          </a:p>
          <a:p>
            <a:pPr lvl="1" eaLnBrk="1" hangingPunct="1"/>
            <a:r>
              <a:rPr lang="en-GB" sz="900" dirty="0" smtClean="0"/>
              <a:t>Communication is impossible for technical reasons</a:t>
            </a:r>
          </a:p>
          <a:p>
            <a:pPr lvl="1" eaLnBrk="1" hangingPunct="1"/>
            <a:r>
              <a:rPr lang="en-GB" sz="900" dirty="0" smtClean="0"/>
              <a:t>Recently emerged and not yet had the time to become visible.  </a:t>
            </a:r>
          </a:p>
          <a:p>
            <a:pPr lvl="1" eaLnBrk="1" hangingPunct="1"/>
            <a:r>
              <a:rPr lang="en-GB" sz="900" dirty="0" smtClean="0"/>
              <a:t>Civilizations only broadcast detectable radio signals for a brief period of time before moving on to other media.</a:t>
            </a:r>
          </a:p>
          <a:p>
            <a:pPr lvl="1" eaLnBrk="1" hangingPunct="1"/>
            <a:r>
              <a:rPr lang="en-GB" sz="900" dirty="0" smtClean="0"/>
              <a:t>It is too expensive to spread physically throughout the galaxy</a:t>
            </a:r>
          </a:p>
          <a:p>
            <a:pPr eaLnBrk="1" hangingPunct="1"/>
            <a:r>
              <a:rPr lang="en-GB" sz="1700" dirty="0" smtClean="0"/>
              <a:t>Alien nature</a:t>
            </a:r>
          </a:p>
          <a:p>
            <a:pPr lvl="1" eaLnBrk="1" hangingPunct="1"/>
            <a:r>
              <a:rPr lang="en-GB" sz="900" dirty="0" smtClean="0"/>
              <a:t>They are too alien to be recognized</a:t>
            </a:r>
          </a:p>
          <a:p>
            <a:pPr lvl="1" eaLnBrk="1" hangingPunct="1"/>
            <a:r>
              <a:rPr lang="en-GB" sz="900" dirty="0" smtClean="0"/>
              <a:t>They are non-technological, cannot be detected except by visiting.</a:t>
            </a:r>
          </a:p>
          <a:p>
            <a:pPr lvl="1" eaLnBrk="1" hangingPunct="1"/>
            <a:r>
              <a:rPr lang="en-GB" sz="900" dirty="0" smtClean="0"/>
              <a:t>They tend to experience a technological singularity becoming unfathomable and invisible.</a:t>
            </a:r>
          </a:p>
          <a:p>
            <a:pPr lvl="1" eaLnBrk="1" hangingPunct="1"/>
            <a:r>
              <a:rPr lang="en-GB" sz="900" dirty="0" smtClean="0"/>
              <a:t>They develop into very fast, information-dense states that have no reason to interact with humans</a:t>
            </a:r>
          </a:p>
          <a:p>
            <a:pPr lvl="1" eaLnBrk="1" hangingPunct="1"/>
            <a:r>
              <a:rPr lang="en-GB" sz="900" dirty="0" smtClean="0"/>
              <a:t>They migrate away from the galactic disk for cooling reasons </a:t>
            </a:r>
          </a:p>
          <a:p>
            <a:pPr lvl="1" eaLnBrk="1" hangingPunct="1"/>
            <a:r>
              <a:rPr lang="en-GB" sz="900" dirty="0" smtClean="0"/>
              <a:t>They tend to (d)evolve to a post-intelligent state</a:t>
            </a:r>
          </a:p>
          <a:p>
            <a:pPr lvl="1" eaLnBrk="1" hangingPunct="1"/>
            <a:r>
              <a:rPr lang="en-GB" sz="900" dirty="0" smtClean="0"/>
              <a:t>They choose not to interact with us</a:t>
            </a:r>
          </a:p>
          <a:p>
            <a:pPr eaLnBrk="1" hangingPunct="1"/>
            <a:r>
              <a:rPr lang="en-GB" sz="1700" dirty="0" smtClean="0"/>
              <a:t>They are here unobserved</a:t>
            </a:r>
          </a:p>
          <a:p>
            <a:pPr lvl="1" eaLnBrk="1" hangingPunct="1"/>
            <a:r>
              <a:rPr lang="en-GB" sz="900" dirty="0" smtClean="0"/>
              <a:t>Earth is purposely isolated (The Zoo or “Interdict” hypotheses)</a:t>
            </a:r>
          </a:p>
          <a:p>
            <a:pPr lvl="1" eaLnBrk="1" hangingPunct="1"/>
            <a:r>
              <a:rPr lang="en-GB" sz="900" dirty="0" smtClean="0"/>
              <a:t>Earth (and nearby parts of space) are simulated</a:t>
            </a:r>
          </a:p>
          <a:p>
            <a:pPr lvl="1" eaLnBrk="1" hangingPunct="1"/>
            <a:r>
              <a:rPr lang="en-GB" sz="900" dirty="0" smtClean="0"/>
              <a:t>They secretly deal with the government or other groups.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1412875"/>
            <a:ext cx="4041775" cy="6397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No other civilizations currently exist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2052638"/>
            <a:ext cx="4041775" cy="3951287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We are the lucky first civilization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Intelligent, technological life is exceedingly rare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Rare earth hypothesis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Life is very rare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Intelligence is very rare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Intelligent, technological life is very short-lived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Intelligent life is wiped out by external disasters at a high rate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Technological intelligent life exhaust its resources and dies out or becomes </a:t>
            </a:r>
            <a:r>
              <a:rPr lang="en-GB" dirty="0" err="1" smtClean="0"/>
              <a:t>nontechnological</a:t>
            </a:r>
            <a:endParaRPr lang="en-GB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It is the nature of intelligent life to destroy itself.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It is the nature of intelligent life to destroy others.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643438" y="2276475"/>
            <a:ext cx="3241675" cy="1152525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645025" y="3421063"/>
            <a:ext cx="4030663" cy="2239962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250" name="TextBox 2"/>
          <p:cNvSpPr txBox="1">
            <a:spLocks noChangeArrowheads="1"/>
          </p:cNvSpPr>
          <p:nvPr/>
        </p:nvSpPr>
        <p:spPr bwMode="auto">
          <a:xfrm>
            <a:off x="6875463" y="5732463"/>
            <a:ext cx="2089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Bad news for us!</a:t>
            </a:r>
          </a:p>
        </p:txBody>
      </p:sp>
      <p:sp>
        <p:nvSpPr>
          <p:cNvPr id="10251" name="TextBox 3"/>
          <p:cNvSpPr txBox="1">
            <a:spLocks noChangeArrowheads="1"/>
          </p:cNvSpPr>
          <p:nvPr/>
        </p:nvSpPr>
        <p:spPr bwMode="auto">
          <a:xfrm>
            <a:off x="7920038" y="2390775"/>
            <a:ext cx="10445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chemeClr val="accent1"/>
                </a:solidFill>
              </a:rPr>
              <a:t>Good news for us!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8" y="1989138"/>
            <a:ext cx="323850" cy="4800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accent3"/>
                </a:solidFill>
              </a:rPr>
              <a:t>Mixed </a:t>
            </a:r>
          </a:p>
          <a:p>
            <a:pPr>
              <a:defRPr/>
            </a:pPr>
            <a:endParaRPr lang="en-GB" dirty="0">
              <a:solidFill>
                <a:schemeClr val="accent3"/>
              </a:solidFill>
            </a:endParaRPr>
          </a:p>
          <a:p>
            <a:pPr>
              <a:defRPr/>
            </a:pPr>
            <a:r>
              <a:rPr lang="en-GB" dirty="0">
                <a:solidFill>
                  <a:schemeClr val="accent3"/>
                </a:solidFill>
              </a:rPr>
              <a:t>news </a:t>
            </a:r>
          </a:p>
          <a:p>
            <a:pPr>
              <a:defRPr/>
            </a:pPr>
            <a:endParaRPr lang="en-GB" dirty="0">
              <a:solidFill>
                <a:schemeClr val="accent3"/>
              </a:solidFill>
            </a:endParaRPr>
          </a:p>
          <a:p>
            <a:pPr>
              <a:defRPr/>
            </a:pPr>
            <a:r>
              <a:rPr lang="en-GB" dirty="0">
                <a:solidFill>
                  <a:schemeClr val="accent3"/>
                </a:solidFill>
              </a:rPr>
              <a:t>for </a:t>
            </a:r>
          </a:p>
          <a:p>
            <a:pPr>
              <a:defRPr/>
            </a:pPr>
            <a:endParaRPr lang="en-GB" dirty="0">
              <a:solidFill>
                <a:schemeClr val="accent3"/>
              </a:solidFill>
            </a:endParaRPr>
          </a:p>
          <a:p>
            <a:pPr>
              <a:defRPr/>
            </a:pPr>
            <a:r>
              <a:rPr lang="en-GB" dirty="0">
                <a:solidFill>
                  <a:schemeClr val="accent3"/>
                </a:solidFill>
              </a:rPr>
              <a:t>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Explanations: not good enough</a:t>
            </a:r>
          </a:p>
        </p:txBody>
      </p:sp>
      <p:sp>
        <p:nvSpPr>
          <p:cNvPr id="4099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GB" dirty="0" smtClean="0"/>
              <a:t>Alien explanations assume uniformity of motive</a:t>
            </a:r>
          </a:p>
          <a:p>
            <a:pPr eaLnBrk="1" hangingPunct="1"/>
            <a:r>
              <a:rPr lang="en-GB" dirty="0" smtClean="0"/>
              <a:t>Earth a medium-age planet</a:t>
            </a:r>
          </a:p>
          <a:p>
            <a:pPr eaLnBrk="1" hangingPunct="1"/>
            <a:r>
              <a:rPr lang="en-GB" dirty="0" smtClean="0"/>
              <a:t>Plenty of </a:t>
            </a:r>
            <a:r>
              <a:rPr lang="en-GB" dirty="0" err="1" smtClean="0"/>
              <a:t>exoplanets</a:t>
            </a:r>
            <a:r>
              <a:rPr lang="en-GB" dirty="0" smtClean="0"/>
              <a:t> discovered</a:t>
            </a:r>
          </a:p>
          <a:p>
            <a:pPr eaLnBrk="1" hangingPunct="1"/>
            <a:r>
              <a:rPr lang="en-GB" dirty="0" smtClean="0"/>
              <a:t>Life pretty hardy:</a:t>
            </a:r>
          </a:p>
          <a:p>
            <a:pPr lvl="1" eaLnBrk="1" hangingPunct="1"/>
            <a:r>
              <a:rPr lang="en-GB" dirty="0" smtClean="0"/>
              <a:t>Bacteria can grow in 400,000 G gravity (!)</a:t>
            </a:r>
          </a:p>
          <a:p>
            <a:pPr lvl="1" eaLnBrk="1" hangingPunct="1"/>
            <a:r>
              <a:rPr lang="en-GB" dirty="0" err="1" smtClean="0"/>
              <a:t>Extremophiles</a:t>
            </a:r>
            <a:r>
              <a:rPr lang="en-GB" dirty="0" smtClean="0"/>
              <a:t> – high pressure, salinity, high and low temperature, radioactivity…</a:t>
            </a:r>
          </a:p>
          <a:p>
            <a:pPr lvl="1" eaLnBrk="1" hangingPunct="1"/>
            <a:r>
              <a:rPr lang="en-GB" dirty="0" smtClean="0"/>
              <a:t>Climate models of eccentric, tidally locked, water planets show surprisingly broad life zones</a:t>
            </a:r>
          </a:p>
          <a:p>
            <a:pPr eaLnBrk="1" hangingPunct="1"/>
            <a:r>
              <a:rPr lang="en-GB" dirty="0" smtClean="0"/>
              <a:t>Deliberate signalling doable (Benford</a:t>
            </a:r>
            <a:r>
              <a:rPr lang="en-GB" baseline="30000" dirty="0" smtClean="0"/>
              <a:t>3</a:t>
            </a:r>
            <a:r>
              <a:rPr lang="en-GB" dirty="0" smtClean="0"/>
              <a:t> paper)</a:t>
            </a:r>
          </a:p>
          <a:p>
            <a:pPr eaLnBrk="1" hangingPunct="1"/>
            <a:r>
              <a:rPr lang="en-GB" dirty="0" smtClean="0"/>
              <a:t>Spreading physically seems to be fairly doable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Exploratory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algn="ctr">
              <a:buNone/>
            </a:pPr>
            <a:r>
              <a:rPr lang="en-GB" sz="2600" dirty="0" smtClean="0"/>
              <a:t>Compatible with known physics, “plausible” in the future</a:t>
            </a:r>
            <a:endParaRPr lang="en-US" sz="2600" dirty="0" smtClean="0"/>
          </a:p>
        </p:txBody>
      </p:sp>
      <p:pic>
        <p:nvPicPr>
          <p:cNvPr id="4" name="Picture 3" descr="exp-eng-diagram-whitespace.ps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2082817"/>
            <a:ext cx="6643734" cy="47751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606375">
            <a:off x="1915379" y="4589389"/>
            <a:ext cx="22204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300" dirty="0" smtClean="0"/>
              <a:t>Exploratory</a:t>
            </a:r>
          </a:p>
          <a:p>
            <a:r>
              <a:rPr lang="en-GB" sz="3300" dirty="0" smtClean="0"/>
              <a:t>Engineering</a:t>
            </a:r>
            <a:endParaRPr lang="en-US" sz="33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691680" y="3880428"/>
            <a:ext cx="2500330" cy="2428892"/>
          </a:xfrm>
          <a:prstGeom prst="straightConnector1">
            <a:avLst/>
          </a:prstGeom>
          <a:ln w="635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619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Exploratory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760640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What breakthroughs are “plausible in the future”?</a:t>
            </a:r>
          </a:p>
          <a:p>
            <a:pPr marL="0">
              <a:buNone/>
            </a:pPr>
            <a:r>
              <a:rPr lang="en-GB" sz="2600" dirty="0" smtClean="0"/>
              <a:t>Assume a few thousand years...</a:t>
            </a:r>
          </a:p>
          <a:p>
            <a:pPr marL="0">
              <a:buNone/>
            </a:pPr>
            <a:endParaRPr lang="en-GB" sz="2600" dirty="0" smtClean="0"/>
          </a:p>
          <a:p>
            <a:pPr marL="0" algn="ctr">
              <a:buNone/>
            </a:pPr>
            <a:r>
              <a:rPr lang="en-GB" sz="2600" dirty="0" smtClean="0"/>
              <a:t>Robot butlers and </a:t>
            </a:r>
            <a:r>
              <a:rPr lang="en-GB" sz="2600" dirty="0" err="1" smtClean="0"/>
              <a:t>teleporters</a:t>
            </a:r>
            <a:r>
              <a:rPr lang="en-GB" sz="2600" dirty="0" smtClean="0"/>
              <a:t>?</a:t>
            </a:r>
            <a:endParaRPr lang="en-GB" sz="2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921" y="3429000"/>
            <a:ext cx="3610279" cy="286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04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Exploratory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760640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GB" sz="2600" dirty="0" smtClean="0"/>
              <a:t>What breakthroughs are “plausible in the future”?</a:t>
            </a:r>
          </a:p>
          <a:p>
            <a:pPr marL="0">
              <a:buNone/>
            </a:pPr>
            <a:r>
              <a:rPr lang="en-GB" sz="2600" dirty="0" smtClean="0"/>
              <a:t>Assume a few thousand years...</a:t>
            </a:r>
          </a:p>
          <a:p>
            <a:pPr marL="0">
              <a:buNone/>
            </a:pPr>
            <a:endParaRPr lang="en-GB" sz="2600" dirty="0"/>
          </a:p>
          <a:p>
            <a:pPr marL="0">
              <a:buNone/>
            </a:pPr>
            <a:r>
              <a:rPr lang="en-GB" sz="2600" dirty="0" smtClean="0"/>
              <a:t>Some guiding principles:</a:t>
            </a:r>
          </a:p>
          <a:p>
            <a:pPr marL="171450" indent="-514350">
              <a:buFont typeface="+mj-lt"/>
              <a:buAutoNum type="arabicPeriod"/>
            </a:pPr>
            <a:r>
              <a:rPr lang="en-GB" sz="2600" dirty="0" smtClean="0"/>
              <a:t>If it’s been done in nature, we’ll probably be able to do it ourselves at some point (AI, replicating cells)</a:t>
            </a:r>
          </a:p>
          <a:p>
            <a:pPr marL="171450" indent="-514350">
              <a:buFont typeface="+mj-lt"/>
              <a:buAutoNum type="arabicPeriod"/>
            </a:pPr>
            <a:r>
              <a:rPr lang="en-US" sz="2600" dirty="0" smtClean="0"/>
              <a:t>Tasks can be automated</a:t>
            </a:r>
          </a:p>
          <a:p>
            <a:pPr marL="171450" indent="-514350">
              <a:buFont typeface="+mj-lt"/>
              <a:buAutoNum type="arabicPeriod"/>
            </a:pPr>
            <a:r>
              <a:rPr lang="en-US" sz="2600" dirty="0" smtClean="0"/>
              <a:t>The building of needed machinery can be automated</a:t>
            </a:r>
          </a:p>
          <a:p>
            <a:pPr marL="171450" indent="-514350">
              <a:buFont typeface="+mj-lt"/>
              <a:buAutoNum type="arabicPeriod"/>
            </a:pPr>
            <a:r>
              <a:rPr lang="en-US" sz="2600" dirty="0" smtClean="0"/>
              <a:t>Hence scale is not in itself an insurmountable barrier</a:t>
            </a:r>
          </a:p>
          <a:p>
            <a:pPr marL="171450" indent="-514350">
              <a:buFont typeface="+mj-lt"/>
              <a:buAutoNum type="arabicPeriod"/>
            </a:pPr>
            <a:r>
              <a:rPr lang="en-US" sz="2600" dirty="0" smtClean="0"/>
              <a:t>The real limiting factors are likely to be resources (energy and material) and time</a:t>
            </a:r>
          </a:p>
        </p:txBody>
      </p:sp>
    </p:spTree>
    <p:extLst>
      <p:ext uri="{BB962C8B-B14F-4D97-AF65-F5344CB8AC3E}">
        <p14:creationId xmlns:p14="http://schemas.microsoft.com/office/powerpoint/2010/main" val="174402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1460</TotalTime>
  <Words>2014</Words>
  <Application>Microsoft Office PowerPoint</Application>
  <PresentationFormat>On-screen Show (4:3)</PresentationFormat>
  <Paragraphs>510</Paragraphs>
  <Slides>37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Office Theme</vt:lpstr>
      <vt:lpstr>Equation</vt:lpstr>
      <vt:lpstr>von Neumann probes and Dyson spheres </vt:lpstr>
      <vt:lpstr>The Fermi Paradox</vt:lpstr>
      <vt:lpstr>Why care about the Fermi paradox?</vt:lpstr>
      <vt:lpstr>Explanations</vt:lpstr>
      <vt:lpstr>Explanations</vt:lpstr>
      <vt:lpstr>Explanations: not good enough</vt:lpstr>
      <vt:lpstr>Exploratory engineering</vt:lpstr>
      <vt:lpstr>Exploratory engineering</vt:lpstr>
      <vt:lpstr>Exploratory engineering</vt:lpstr>
      <vt:lpstr>Humanity vs everything</vt:lpstr>
      <vt:lpstr>Dyson structures</vt:lpstr>
      <vt:lpstr>Dyson structures</vt:lpstr>
      <vt:lpstr>Sorry Mercury, it’s nothing personal...</vt:lpstr>
      <vt:lpstr>Sorry Mercury, it’s nothing personal...</vt:lpstr>
      <vt:lpstr>Sorry Mercury, it’s nothing personal...</vt:lpstr>
      <vt:lpstr>Sorry Mercury, it’s nothing personal...</vt:lpstr>
      <vt:lpstr>Sorry Mercury, it’s nothing personal...</vt:lpstr>
      <vt:lpstr>Mass Driver Launches</vt:lpstr>
      <vt:lpstr>von Neumann probes</vt:lpstr>
      <vt:lpstr>von Neumann probes</vt:lpstr>
      <vt:lpstr>von Neumann probes</vt:lpstr>
      <vt:lpstr>von Neumann probes</vt:lpstr>
      <vt:lpstr>von Neumann probes</vt:lpstr>
      <vt:lpstr>von Neumann probes</vt:lpstr>
      <vt:lpstr>von Neumann probes</vt:lpstr>
      <vt:lpstr>All dressed up, and somewhere to go</vt:lpstr>
      <vt:lpstr>All dressed up, and somewhere to go</vt:lpstr>
      <vt:lpstr>All dressed up, and somewhere to go</vt:lpstr>
      <vt:lpstr>All dressed up, and somewhere to go</vt:lpstr>
      <vt:lpstr>How long to everything?</vt:lpstr>
      <vt:lpstr>How long to everything?</vt:lpstr>
      <vt:lpstr>How long to everything?</vt:lpstr>
      <vt:lpstr>How long to everything?</vt:lpstr>
      <vt:lpstr>But enough about us...</vt:lpstr>
      <vt:lpstr>Why would they bother?</vt:lpstr>
      <vt:lpstr>Explanations</vt:lpstr>
      <vt:lpstr>Selected Bibliography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von Neumann probes and Dyson spheres </dc:title>
  <dc:creator/>
  <cp:lastModifiedBy>Stuart</cp:lastModifiedBy>
  <cp:revision>262</cp:revision>
  <dcterms:created xsi:type="dcterms:W3CDTF">2006-08-16T00:00:00Z</dcterms:created>
  <dcterms:modified xsi:type="dcterms:W3CDTF">2012-02-01T23:15:15Z</dcterms:modified>
</cp:coreProperties>
</file>