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notesMasterIdLst>
    <p:notesMasterId r:id="rId21"/>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x="18288000" cy="10287000"/>
  <p:notesSz cx="6858000" cy="9144000"/>
  <p:embeddedFontLst>
    <p:embeddedFont>
      <p:font typeface="Lucky Bones" charset="1" panose="00000800000000000000"/>
      <p:regular r:id="rId24"/>
    </p:embeddedFont>
    <p:embeddedFont>
      <p:font typeface="Sailors" charset="1" panose="02000000000000000000"/>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notesMasters/notesMaster1.xml" Type="http://schemas.openxmlformats.org/officeDocument/2006/relationships/notesMaster"/><Relationship Id="rId22" Target="theme/theme2.xml" Type="http://schemas.openxmlformats.org/officeDocument/2006/relationships/theme"/><Relationship Id="rId23" Target="notesSlides/notesSlide1.xml" Type="http://schemas.openxmlformats.org/officeDocument/2006/relationships/notesSlide"/><Relationship Id="rId24" Target="fonts/font24.fntdata" Type="http://schemas.openxmlformats.org/officeDocument/2006/relationships/font"/><Relationship Id="rId25" Target="notesSlides/notesSlide2.xml" Type="http://schemas.openxmlformats.org/officeDocument/2006/relationships/notesSlide"/><Relationship Id="rId26" Target="fonts/font26.fntdata" Type="http://schemas.openxmlformats.org/officeDocument/2006/relationships/font"/><Relationship Id="rId27" Target="notesSlides/notesSlide3.xml" Type="http://schemas.openxmlformats.org/officeDocument/2006/relationships/notesSlide"/><Relationship Id="rId28" Target="notesSlides/notesSlide4.xml" Type="http://schemas.openxmlformats.org/officeDocument/2006/relationships/notesSlide"/><Relationship Id="rId29" Target="notesSlides/notesSlide5.xml" Type="http://schemas.openxmlformats.org/officeDocument/2006/relationships/notesSlide"/><Relationship Id="rId3" Target="viewProps.xml" Type="http://schemas.openxmlformats.org/officeDocument/2006/relationships/viewProps"/><Relationship Id="rId30" Target="notesSlides/notesSlide6.xml" Type="http://schemas.openxmlformats.org/officeDocument/2006/relationships/notesSlide"/><Relationship Id="rId31" Target="notesSlides/notesSlide7.xml" Type="http://schemas.openxmlformats.org/officeDocument/2006/relationships/notesSlide"/><Relationship Id="rId32" Target="notesSlides/notesSlide8.xml" Type="http://schemas.openxmlformats.org/officeDocument/2006/relationships/notesSlide"/><Relationship Id="rId33" Target="notesSlides/notesSlide9.xml" Type="http://schemas.openxmlformats.org/officeDocument/2006/relationships/notesSlide"/><Relationship Id="rId34" Target="notesSlides/notesSlide10.xml" Type="http://schemas.openxmlformats.org/officeDocument/2006/relationships/notesSlide"/><Relationship Id="rId35" Target="notesSlides/notesSlide11.xml" Type="http://schemas.openxmlformats.org/officeDocument/2006/relationships/notesSlide"/><Relationship Id="rId36" Target="notesSlides/notesSlide12.xml" Type="http://schemas.openxmlformats.org/officeDocument/2006/relationships/notesSlide"/><Relationship Id="rId37" Target="notesSlides/notesSlide13.xml" Type="http://schemas.openxmlformats.org/officeDocument/2006/relationships/notesSlide"/><Relationship Id="rId38" Target="notesSlides/notesSlide14.xml" Type="http://schemas.openxmlformats.org/officeDocument/2006/relationships/notesSlide"/><Relationship Id="rId39" Target="notesSlides/notesSlide15.xml" Type="http://schemas.openxmlformats.org/officeDocument/2006/relationships/notesSlide"/><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notesMasters/_rels/notesMaster1.xml.rels><?xml version="1.0" encoding="UTF-8" standalone="yes"?><Relationships xmlns="http://schemas.openxmlformats.org/package/2006/relationships"><Relationship Id="rId1" Target="../theme/theme2.xml" Type="http://schemas.openxmlformats.org/officeDocument/2006/relationships/theme"/></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1.7.2013</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xml" Type="http://schemas.openxmlformats.org/officeDocument/2006/relationships/slide"/></Relationships>
</file>

<file path=ppt/notesSlides/_rels/notesSlide10.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0.xml" Type="http://schemas.openxmlformats.org/officeDocument/2006/relationships/slide"/></Relationships>
</file>

<file path=ppt/notesSlides/_rels/notesSlide11.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1.xml" Type="http://schemas.openxmlformats.org/officeDocument/2006/relationships/slide"/></Relationships>
</file>

<file path=ppt/notesSlides/_rels/notesSlide1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2.xml" Type="http://schemas.openxmlformats.org/officeDocument/2006/relationships/slide"/></Relationships>
</file>

<file path=ppt/notesSlides/_rels/notesSlide1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3.xml" Type="http://schemas.openxmlformats.org/officeDocument/2006/relationships/slide"/></Relationships>
</file>

<file path=ppt/notesSlides/_rels/notesSlide1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4.xml" Type="http://schemas.openxmlformats.org/officeDocument/2006/relationships/slide"/></Relationships>
</file>

<file path=ppt/notesSlides/_rels/notesSlide1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15.xml" Type="http://schemas.openxmlformats.org/officeDocument/2006/relationships/slide"/></Relationships>
</file>

<file path=ppt/notesSlides/_rels/notesSlide2.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2.xml" Type="http://schemas.openxmlformats.org/officeDocument/2006/relationships/slide"/></Relationships>
</file>

<file path=ppt/notesSlides/_rels/notesSlide3.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3.xml" Type="http://schemas.openxmlformats.org/officeDocument/2006/relationships/slide"/></Relationships>
</file>

<file path=ppt/notesSlides/_rels/notesSlide4.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4.xml" Type="http://schemas.openxmlformats.org/officeDocument/2006/relationships/slide"/></Relationships>
</file>

<file path=ppt/notesSlides/_rels/notesSlide5.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5.xml" Type="http://schemas.openxmlformats.org/officeDocument/2006/relationships/slide"/></Relationships>
</file>

<file path=ppt/notesSlides/_rels/notesSlide6.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6.xml" Type="http://schemas.openxmlformats.org/officeDocument/2006/relationships/slide"/></Relationships>
</file>

<file path=ppt/notesSlides/_rels/notesSlide7.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7.xml" Type="http://schemas.openxmlformats.org/officeDocument/2006/relationships/slide"/></Relationships>
</file>

<file path=ppt/notesSlides/_rels/notesSlide8.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8.xml" Type="http://schemas.openxmlformats.org/officeDocument/2006/relationships/slide"/></Relationships>
</file>

<file path=ppt/notesSlides/_rels/notesSlide9.xml.rels><?xml version="1.0" encoding="UTF-8" standalone="yes"?><Relationships xmlns="http://schemas.openxmlformats.org/package/2006/relationships"><Relationship Id="rId1" Target="../notesMasters/notesMaster1.xml" Type="http://schemas.openxmlformats.org/officeDocument/2006/relationships/notesMaster"/><Relationship Id="rId2" Target="../slides/slide9.xml" Type="http://schemas.openxmlformats.org/officeDocument/2006/relationships/slide"/></Relationships>
</file>

<file path=ppt/notesSlides/notesSlide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lesson will empower students to be able to take action on the marine plastic pollution problem. </a:t>
            </a:r>
          </a:p>
          <a:p>
            <a:r>
              <a:rPr lang="en-US"/>
              <a:t/>
            </a:r>
          </a:p>
          <a:p>
            <a:r>
              <a:rPr lang="en-US"/>
              <a:t>First we learn about what science is doing to help answer questions about marine plastics. Then, we learn about advocacy and action that is occurring in Australia and globally to help reduce plastics.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0.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There are two major international agreements that are in place to help the reduction of plastics in the marine environment.</a:t>
            </a:r>
          </a:p>
          <a:p>
            <a:r>
              <a:rPr lang="en-US"/>
              <a:t/>
            </a:r>
          </a:p>
          <a:p>
            <a:r>
              <a:rPr lang="en-US"/>
              <a:t>The MARPOL agreement is focused on shipping and fishing vessels. There are a number of rules in the MARPOL agreement that reduces marine debris. This includes: banning dumping (prohibits the dumping of plastics from ships), rules on waste management, and enforcement and education to  limit incorrect disposal required. This helps keep plastics from ships out of the ocean.</a:t>
            </a:r>
          </a:p>
          <a:p>
            <a:r>
              <a:rPr lang="en-US"/>
              <a:t/>
            </a:r>
          </a:p>
          <a:p>
            <a:r>
              <a:rPr lang="en-US"/>
              <a:t>The United Nations Global Plastic Treaty is an international agreement designed to tackle plastic pollution worldwide, first developed in 2022. It sets targets for reducing plastic production and waste, promotes the use of eco-friendly alternatives, and supports better recycling practices. The treaty encourages countries to work together to share solutions and technologies, aiming for a cleaner and healthier planet.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1.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Students can discuss both international and local rules that they think should be enforced. This can be a group or class discussion.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video can be played to provide another style of learning for the students. Audio will be required, however there are audio cues available.  The video goes for 4 minutes.</a:t>
            </a:r>
          </a:p>
          <a:p>
            <a:r>
              <a:rPr lang="en-US"/>
              <a:t/>
            </a:r>
          </a:p>
          <a:p>
            <a:r>
              <a:rPr lang="en-US"/>
              <a:t>https://www.youtube.com/watch?v=Er7AmyJzcEE&amp;ab_channel=DohaDebates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Students can take part in a group discussion to talk about individual actions that can be taken to help reduce plastics. This includes not just reducing individual plastic use but also advocacy and encouraging others.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The Toys for Turtles program is using photo point monitoring to track changes in plastic accumulation over time. A great addition to the science that the Dhimurru rangers and sea shepherd are already collecting. </a:t>
            </a:r>
          </a:p>
          <a:p>
            <a:r>
              <a:rPr lang="en-US"/>
              <a:t/>
            </a:r>
          </a:p>
          <a:p>
            <a:r>
              <a:rPr lang="en-US"/>
              <a:t>If you ever see one of these signs at local beaches, take a photo with your phone, and upload it! You can be a citizen scientist!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1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possible, take students on an excursion to a photo-point monitoring site. Allow them to each take photos and upload it to the website.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2.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Marine plastic pollution is a huge environmental issue, one of the biggest of the past century.</a:t>
            </a:r>
          </a:p>
          <a:p>
            <a:r>
              <a:rPr lang="en-US"/>
              <a:t/>
            </a:r>
          </a:p>
          <a:p>
            <a:r>
              <a:rPr lang="en-US"/>
              <a:t>Due to this, lots of scientific effort has gone into researching plastics. Scientists are looking at how much plastic is in the environment, how it is getting there, where it came from, and ways to reduce it. </a:t>
            </a:r>
          </a:p>
          <a:p>
            <a:r>
              <a:rPr lang="en-US"/>
              <a:t/>
            </a:r>
          </a:p>
          <a:p>
            <a:r>
              <a:rPr lang="en-US"/>
              <a:t>We need scientific information about the amount of plastic, before we can really begin to tackle solutions.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3.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 examples of scientific evidence that shows the amount and source of plastic and microplastic.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4.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Marine debris and plastic pollution is a huge global crisis, so lots of different types of scientists are working to help find solutions. </a:t>
            </a:r>
          </a:p>
          <a:p>
            <a:r>
              <a:rPr lang="en-US"/>
              <a:t/>
            </a:r>
          </a:p>
          <a:p>
            <a:r>
              <a:rPr lang="en-US"/>
              <a:t>Some examples include:</a:t>
            </a:r>
          </a:p>
          <a:p>
            <a:r>
              <a:rPr lang="en-US"/>
              <a:t/>
            </a:r>
          </a:p>
          <a:p>
            <a:r>
              <a:rPr lang="en-US"/>
              <a:t>- Environmental Scientists who study the impact of plastic pollution on ecosystems and develop strategies for managing and reducing waste.</a:t>
            </a:r>
          </a:p>
          <a:p>
            <a:r>
              <a:rPr lang="en-US"/>
              <a:t/>
            </a:r>
          </a:p>
          <a:p>
            <a:r>
              <a:rPr lang="en-US"/>
              <a:t>- Marine Biologists who focus on how plastics affect marine life, including health, behavior, and population dynamics.</a:t>
            </a:r>
          </a:p>
          <a:p>
            <a:r>
              <a:rPr lang="en-US"/>
              <a:t/>
            </a:r>
          </a:p>
          <a:p>
            <a:r>
              <a:rPr lang="en-US"/>
              <a:t>- Chemists who analyse the chemical composition of plastics and the toxins they release into the environment.</a:t>
            </a:r>
          </a:p>
          <a:p>
            <a:r>
              <a:rPr lang="en-US"/>
              <a:t/>
            </a:r>
          </a:p>
          <a:p>
            <a:r>
              <a:rPr lang="en-US"/>
              <a:t>- Ecologist who examine the broader effects of plastic pollution on ecosystems, food chains, and biodiversity.</a:t>
            </a:r>
          </a:p>
          <a:p>
            <a:r>
              <a:rPr lang="en-US"/>
              <a:t/>
            </a:r>
          </a:p>
          <a:p>
            <a:r>
              <a:rPr lang="en-US"/>
              <a:t>- Waste Management Scientists who develop and improve methods for recycling, waste reduction, and sustainable disposal of plastics.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5.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Students here can work in groups or as a class to come up with the key questions that they think scientists should be trying to answer about plastic pollution.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6.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Governments take various actions to reduce plastic pollution. </a:t>
            </a:r>
            <a:endParaRPr lang="en-US" smtClean="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7.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Bans and Restrictions: They may ban or limit the use of single-use plastics like straws, bags, and utensils.</a:t>
            </a:r>
          </a:p>
          <a:p>
            <a:r>
              <a:rPr lang="en-US"/>
              <a:t/>
            </a:r>
          </a:p>
          <a:p>
            <a:r>
              <a:rPr lang="en-US"/>
              <a:t>Recycling Programs: Governments set up and promote recycling programs to help people properly dispose of and recycle plastic waste.</a:t>
            </a:r>
          </a:p>
          <a:p>
            <a:r>
              <a:rPr lang="en-US"/>
              <a:t/>
            </a:r>
          </a:p>
          <a:p>
            <a:r>
              <a:rPr lang="en-US"/>
              <a:t>Public Awareness Campaigns: They run educational campaigns to inform people about the impact of plastic pollution and encourage sustainable practices.</a:t>
            </a:r>
          </a:p>
          <a:p>
            <a:r>
              <a:rPr lang="en-US"/>
              <a:t/>
            </a:r>
          </a:p>
          <a:p>
            <a:r>
              <a:rPr lang="en-US"/>
              <a:t>Legislation: Governments create laws to regulate plastic production, enforce waste management practices, and support research on alternatives.</a:t>
            </a:r>
          </a:p>
          <a:p>
            <a:r>
              <a:rPr lang="en-US"/>
              <a:t/>
            </a:r>
          </a:p>
          <a:p>
            <a:r>
              <a:rPr lang="en-US"/>
              <a:t>Support for Innovation: They fund research and support companies working on new, eco-friendly materials and technologies for reducing plastic waste.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8.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Every state and territory has a ban on single use lightweight plastic bags. </a:t>
            </a:r>
          </a:p>
          <a:p>
            <a:r>
              <a:rPr lang="en-US"/>
              <a:t/>
            </a:r>
          </a:p>
          <a:p>
            <a:r>
              <a:rPr lang="en-US"/>
              <a:t>Most states have banned cutlery, straws, plates and bowls, cottons buds &amp; heavy weight plastic bags.</a:t>
            </a:r>
          </a:p>
          <a:p>
            <a:r>
              <a:rPr lang="en-US"/>
              <a:t/>
            </a:r>
          </a:p>
          <a:p>
            <a:r>
              <a:rPr lang="en-US"/>
              <a:t>There has been some movement on banning bread tags, coffee cups, confetti, fruit and veg bags, takeaway containers. This is still in its early days and needs more focus.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notesSlides/notesSlide9.xml><?xml version="1.0" encoding="utf-8"?>
<p:notes xmlns:p="http://schemas.openxmlformats.org/presentationml/2006/main" xmlns:a="http://schemas.openxmlformats.org/drawingml/2006/main">
  <p:cSld>
    <p:spTree xmlns:r="http://schemas.openxmlformats.org/officeDocument/2006/relationships">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id="{B7268E1E-0E44-426D-905E-8AD9B19D2182}" type="datetimeFigureOut">
              <a:rPr lang="cs-CZ" smtClean="0"/>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Plastic taxes are a great way to force big companies to have responsibility for the plastic they are using. Plastic taxes have been introduced in the UK and Europe. </a:t>
            </a:r>
          </a:p>
          <a:p>
            <a:r>
              <a:rPr lang="en-US"/>
              <a:t/>
            </a:r>
          </a:p>
          <a:p>
            <a:r>
              <a:rPr lang="en-US"/>
              <a:t>What is it: A tax on any plastic used in packaging. </a:t>
            </a:r>
          </a:p>
          <a:p>
            <a:r>
              <a:rPr lang="en-US"/>
              <a:t/>
            </a:r>
          </a:p>
          <a:p>
            <a:r>
              <a:rPr lang="en-US"/>
              <a:t>Examples</a:t>
            </a:r>
          </a:p>
          <a:p>
            <a:r>
              <a:rPr lang="en-US"/>
              <a:t>- Food and drink packaging </a:t>
            </a:r>
          </a:p>
          <a:p>
            <a:r>
              <a:rPr lang="en-US"/>
              <a:t>- cosmetics</a:t>
            </a:r>
          </a:p>
          <a:p>
            <a:r>
              <a:rPr lang="en-US"/>
              <a:t>- medicines</a:t>
            </a:r>
          </a:p>
          <a:p>
            <a:r>
              <a:rPr lang="en-US"/>
              <a:t>- consumer goods</a:t>
            </a:r>
          </a:p>
          <a:p>
            <a:r>
              <a:rPr lang="en-US"/>
              <a:t/>
            </a:r>
          </a:p>
          <a:p>
            <a:r>
              <a:rPr lang="en-US"/>
              <a:t>Expected benefits are:</a:t>
            </a:r>
          </a:p>
          <a:p>
            <a:r>
              <a:rPr lang="en-US"/>
              <a:t>- Encourage recycling of plastics</a:t>
            </a:r>
          </a:p>
          <a:p>
            <a:r>
              <a:rPr lang="en-US"/>
              <a:t>- reduce virgin plastics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id="{871B2431-D351-4C6E-A3CF-9DFAC0E3E050}" type="slidenum">
              <a:rPr lang="cs-CZ" smtClean="0"/>
              <a:t>‹#›</a:t>
            </a:r>
          </a:p>
        </p:txBody>
      </p:sp>
    </p:spTree>
  </p:cSld>
  <p:clrMapOvr>
    <a:masterClrMapping/>
  </p:clrMapOvr>
</p:note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8.png" Type="http://schemas.openxmlformats.org/officeDocument/2006/relationships/image"/><Relationship Id="rId11" Target="../media/image9.svg" Type="http://schemas.openxmlformats.org/officeDocument/2006/relationships/image"/><Relationship Id="rId2" Target="../notesSlides/notesSlide1.xml" Type="http://schemas.openxmlformats.org/officeDocument/2006/relationships/notesSlide"/><Relationship Id="rId3" Target="../media/image1.png" Type="http://schemas.openxmlformats.org/officeDocument/2006/relationships/image"/><Relationship Id="rId4" Target="../media/image2.svg" Type="http://schemas.openxmlformats.org/officeDocument/2006/relationships/image"/><Relationship Id="rId5" Target="../media/image3.png" Type="http://schemas.openxmlformats.org/officeDocument/2006/relationships/image"/><Relationship Id="rId6" Target="../media/image4.png" Type="http://schemas.openxmlformats.org/officeDocument/2006/relationships/image"/><Relationship Id="rId7" Target="../media/image5.svg" Type="http://schemas.openxmlformats.org/officeDocument/2006/relationships/image"/><Relationship Id="rId8" Target="../media/image6.png" Type="http://schemas.openxmlformats.org/officeDocument/2006/relationships/image"/><Relationship Id="rId9" Target="../media/image7.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0.xml" Type="http://schemas.openxmlformats.org/officeDocument/2006/relationships/notesSlide"/><Relationship Id="rId3" Target="../media/image88.png" Type="http://schemas.openxmlformats.org/officeDocument/2006/relationships/image"/><Relationship Id="rId4" Target="../media/image89.svg" Type="http://schemas.openxmlformats.org/officeDocument/2006/relationships/image"/><Relationship Id="rId5" Target="../media/image90.png" Type="http://schemas.openxmlformats.org/officeDocument/2006/relationships/image"/><Relationship Id="rId6" Target="../media/image91.svg" Type="http://schemas.openxmlformats.org/officeDocument/2006/relationships/image"/><Relationship Id="rId7" Target="../media/image92.png" Type="http://schemas.openxmlformats.org/officeDocument/2006/relationships/image"/><Relationship Id="rId8" Target="../media/image93.sv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1.xml" Type="http://schemas.openxmlformats.org/officeDocument/2006/relationships/notesSlide"/><Relationship Id="rId3" Target="../media/image30.png" Type="http://schemas.openxmlformats.org/officeDocument/2006/relationships/image"/><Relationship Id="rId4" Target="../media/image31.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2.xml" Type="http://schemas.openxmlformats.org/officeDocument/2006/relationships/notesSlide"/><Relationship Id="rId3" Target="../media/image94.jpeg" Type="http://schemas.openxmlformats.org/officeDocument/2006/relationships/image"/><Relationship Id="rId4" Target="https://www.youtube.com/watch?v=Er7AmyJzcEE&amp;ab_channel=DohaDebates" TargetMode="External" Type="http://schemas.openxmlformats.org/officeDocument/2006/relationships/video"/></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3.xml" Type="http://schemas.openxmlformats.org/officeDocument/2006/relationships/notesSlide"/><Relationship Id="rId3" Target="../media/image30.png" Type="http://schemas.openxmlformats.org/officeDocument/2006/relationships/image"/><Relationship Id="rId4" Target="../media/image31.sv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4.xml" Type="http://schemas.openxmlformats.org/officeDocument/2006/relationships/notesSlide"/><Relationship Id="rId3" Target="../media/image95.png" Type="http://schemas.openxmlformats.org/officeDocument/2006/relationships/image"/><Relationship Id="rId4" Target="../media/image96.svg" Type="http://schemas.openxmlformats.org/officeDocument/2006/relationships/image"/><Relationship Id="rId5" Target="../media/image97.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15.xml" Type="http://schemas.openxmlformats.org/officeDocument/2006/relationships/notesSlide"/><Relationship Id="rId3" Target="../media/image54.png" Type="http://schemas.openxmlformats.org/officeDocument/2006/relationships/image"/><Relationship Id="rId4" Target="../media/image55.svg" Type="http://schemas.openxmlformats.org/officeDocument/2006/relationships/image"/><Relationship Id="rId5" Target="../media/image36.png" Type="http://schemas.openxmlformats.org/officeDocument/2006/relationships/image"/><Relationship Id="rId6" Target="../media/image37.sv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17.svg" Type="http://schemas.openxmlformats.org/officeDocument/2006/relationships/image"/><Relationship Id="rId11" Target="../media/image18.png" Type="http://schemas.openxmlformats.org/officeDocument/2006/relationships/image"/><Relationship Id="rId12" Target="../media/image19.svg" Type="http://schemas.openxmlformats.org/officeDocument/2006/relationships/image"/><Relationship Id="rId13" Target="../media/image20.png" Type="http://schemas.openxmlformats.org/officeDocument/2006/relationships/image"/><Relationship Id="rId14" Target="../media/image21.svg" Type="http://schemas.openxmlformats.org/officeDocument/2006/relationships/image"/><Relationship Id="rId15" Target="../media/image22.png" Type="http://schemas.openxmlformats.org/officeDocument/2006/relationships/image"/><Relationship Id="rId16" Target="../media/image23.svg" Type="http://schemas.openxmlformats.org/officeDocument/2006/relationships/image"/><Relationship Id="rId17" Target="../media/image24.png" Type="http://schemas.openxmlformats.org/officeDocument/2006/relationships/image"/><Relationship Id="rId18" Target="../media/image25.svg" Type="http://schemas.openxmlformats.org/officeDocument/2006/relationships/image"/><Relationship Id="rId19" Target="../media/image26.png" Type="http://schemas.openxmlformats.org/officeDocument/2006/relationships/image"/><Relationship Id="rId2" Target="../notesSlides/notesSlide2.xml" Type="http://schemas.openxmlformats.org/officeDocument/2006/relationships/notesSlide"/><Relationship Id="rId20" Target="../media/image27.svg" Type="http://schemas.openxmlformats.org/officeDocument/2006/relationships/image"/><Relationship Id="rId21" Target="../media/image28.png" Type="http://schemas.openxmlformats.org/officeDocument/2006/relationships/image"/><Relationship Id="rId22" Target="../media/image29.svg" Type="http://schemas.openxmlformats.org/officeDocument/2006/relationships/image"/><Relationship Id="rId23" Target="../media/image30.png" Type="http://schemas.openxmlformats.org/officeDocument/2006/relationships/image"/><Relationship Id="rId24" Target="../media/image31.svg" Type="http://schemas.openxmlformats.org/officeDocument/2006/relationships/image"/><Relationship Id="rId25" Target="../media/image32.png" Type="http://schemas.openxmlformats.org/officeDocument/2006/relationships/image"/><Relationship Id="rId26" Target="../media/image33.svg" Type="http://schemas.openxmlformats.org/officeDocument/2006/relationships/image"/><Relationship Id="rId3" Target="../media/image10.png" Type="http://schemas.openxmlformats.org/officeDocument/2006/relationships/image"/><Relationship Id="rId4" Target="../media/image11.svg" Type="http://schemas.openxmlformats.org/officeDocument/2006/relationships/image"/><Relationship Id="rId5" Target="../media/image12.png" Type="http://schemas.openxmlformats.org/officeDocument/2006/relationships/image"/><Relationship Id="rId6" Target="../media/image13.svg" Type="http://schemas.openxmlformats.org/officeDocument/2006/relationships/image"/><Relationship Id="rId7" Target="../media/image14.png" Type="http://schemas.openxmlformats.org/officeDocument/2006/relationships/image"/><Relationship Id="rId8" Target="../media/image15.svg" Type="http://schemas.openxmlformats.org/officeDocument/2006/relationships/image"/><Relationship Id="rId9" Target="../media/image16.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41.svg" Type="http://schemas.openxmlformats.org/officeDocument/2006/relationships/image"/><Relationship Id="rId11" Target="../media/image42.png" Type="http://schemas.openxmlformats.org/officeDocument/2006/relationships/image"/><Relationship Id="rId12" Target="../media/image43.svg" Type="http://schemas.openxmlformats.org/officeDocument/2006/relationships/image"/><Relationship Id="rId13" Target="../media/image44.png" Type="http://schemas.openxmlformats.org/officeDocument/2006/relationships/image"/><Relationship Id="rId14" Target="../media/image45.svg" Type="http://schemas.openxmlformats.org/officeDocument/2006/relationships/image"/><Relationship Id="rId2" Target="../notesSlides/notesSlide3.xml" Type="http://schemas.openxmlformats.org/officeDocument/2006/relationships/notesSlide"/><Relationship Id="rId3" Target="../media/image34.png" Type="http://schemas.openxmlformats.org/officeDocument/2006/relationships/image"/><Relationship Id="rId4" Target="../media/image35.svg" Type="http://schemas.openxmlformats.org/officeDocument/2006/relationships/image"/><Relationship Id="rId5" Target="../media/image36.png" Type="http://schemas.openxmlformats.org/officeDocument/2006/relationships/image"/><Relationship Id="rId6" Target="../media/image37.svg" Type="http://schemas.openxmlformats.org/officeDocument/2006/relationships/image"/><Relationship Id="rId7" Target="../media/image38.png" Type="http://schemas.openxmlformats.org/officeDocument/2006/relationships/image"/><Relationship Id="rId8" Target="../media/image39.svg" Type="http://schemas.openxmlformats.org/officeDocument/2006/relationships/image"/><Relationship Id="rId9" Target="../media/image40.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5.svg" Type="http://schemas.openxmlformats.org/officeDocument/2006/relationships/image"/><Relationship Id="rId11" Target="../media/image50.png" Type="http://schemas.openxmlformats.org/officeDocument/2006/relationships/image"/><Relationship Id="rId12" Target="../media/image51.svg" Type="http://schemas.openxmlformats.org/officeDocument/2006/relationships/image"/><Relationship Id="rId13" Target="../media/image52.png" Type="http://schemas.openxmlformats.org/officeDocument/2006/relationships/image"/><Relationship Id="rId14" Target="../media/image53.svg" Type="http://schemas.openxmlformats.org/officeDocument/2006/relationships/image"/><Relationship Id="rId2" Target="../notesSlides/notesSlide4.xml" Type="http://schemas.openxmlformats.org/officeDocument/2006/relationships/notesSlide"/><Relationship Id="rId3" Target="../media/image30.png" Type="http://schemas.openxmlformats.org/officeDocument/2006/relationships/image"/><Relationship Id="rId4" Target="../media/image31.svg" Type="http://schemas.openxmlformats.org/officeDocument/2006/relationships/image"/><Relationship Id="rId5" Target="../media/image46.png" Type="http://schemas.openxmlformats.org/officeDocument/2006/relationships/image"/><Relationship Id="rId6" Target="../media/image47.svg" Type="http://schemas.openxmlformats.org/officeDocument/2006/relationships/image"/><Relationship Id="rId7" Target="../media/image48.png" Type="http://schemas.openxmlformats.org/officeDocument/2006/relationships/image"/><Relationship Id="rId8" Target="../media/image49.svg" Type="http://schemas.openxmlformats.org/officeDocument/2006/relationships/image"/><Relationship Id="rId9" Target="../media/image34.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5.xml" Type="http://schemas.openxmlformats.org/officeDocument/2006/relationships/notesSlide"/><Relationship Id="rId3" Target="../media/image36.png" Type="http://schemas.openxmlformats.org/officeDocument/2006/relationships/image"/><Relationship Id="rId4" Target="../media/image37.svg" Type="http://schemas.openxmlformats.org/officeDocument/2006/relationships/image"/><Relationship Id="rId5" Target="../media/image54.png" Type="http://schemas.openxmlformats.org/officeDocument/2006/relationships/image"/><Relationship Id="rId6" Target="../media/image55.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6.xml" Type="http://schemas.openxmlformats.org/officeDocument/2006/relationships/notesSlide"/><Relationship Id="rId3" Target="../media/image36.png" Type="http://schemas.openxmlformats.org/officeDocument/2006/relationships/image"/><Relationship Id="rId4" Target="../media/image37.svg" Type="http://schemas.openxmlformats.org/officeDocument/2006/relationships/image"/><Relationship Id="rId5" Target="../media/image56.png" Type="http://schemas.openxmlformats.org/officeDocument/2006/relationships/image"/><Relationship Id="rId6" Target="../media/image57.sv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31.svg" Type="http://schemas.openxmlformats.org/officeDocument/2006/relationships/image"/><Relationship Id="rId11" Target="../media/image64.png" Type="http://schemas.openxmlformats.org/officeDocument/2006/relationships/image"/><Relationship Id="rId12" Target="../media/image65.svg" Type="http://schemas.openxmlformats.org/officeDocument/2006/relationships/image"/><Relationship Id="rId13" Target="../media/image66.png" Type="http://schemas.openxmlformats.org/officeDocument/2006/relationships/image"/><Relationship Id="rId14" Target="../media/image67.svg" Type="http://schemas.openxmlformats.org/officeDocument/2006/relationships/image"/><Relationship Id="rId15" Target="../media/image68.png" Type="http://schemas.openxmlformats.org/officeDocument/2006/relationships/image"/><Relationship Id="rId16" Target="../media/image69.svg" Type="http://schemas.openxmlformats.org/officeDocument/2006/relationships/image"/><Relationship Id="rId17" Target="../media/image70.png" Type="http://schemas.openxmlformats.org/officeDocument/2006/relationships/image"/><Relationship Id="rId18" Target="../media/image71.svg" Type="http://schemas.openxmlformats.org/officeDocument/2006/relationships/image"/><Relationship Id="rId2" Target="../notesSlides/notesSlide7.xml" Type="http://schemas.openxmlformats.org/officeDocument/2006/relationships/notesSlide"/><Relationship Id="rId3" Target="../media/image58.png" Type="http://schemas.openxmlformats.org/officeDocument/2006/relationships/image"/><Relationship Id="rId4" Target="../media/image59.svg" Type="http://schemas.openxmlformats.org/officeDocument/2006/relationships/image"/><Relationship Id="rId5" Target="../media/image60.png" Type="http://schemas.openxmlformats.org/officeDocument/2006/relationships/image"/><Relationship Id="rId6" Target="../media/image61.svg" Type="http://schemas.openxmlformats.org/officeDocument/2006/relationships/image"/><Relationship Id="rId7" Target="../media/image62.png" Type="http://schemas.openxmlformats.org/officeDocument/2006/relationships/image"/><Relationship Id="rId8" Target="../media/image63.svg" Type="http://schemas.openxmlformats.org/officeDocument/2006/relationships/image"/><Relationship Id="rId9" Target="../media/image30.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75.svg" Type="http://schemas.openxmlformats.org/officeDocument/2006/relationships/image"/><Relationship Id="rId11" Target="../media/image76.png" Type="http://schemas.openxmlformats.org/officeDocument/2006/relationships/image"/><Relationship Id="rId12" Target="../media/image77.png" Type="http://schemas.openxmlformats.org/officeDocument/2006/relationships/image"/><Relationship Id="rId13" Target="../media/image78.svg" Type="http://schemas.openxmlformats.org/officeDocument/2006/relationships/image"/><Relationship Id="rId14" Target="../media/image79.png" Type="http://schemas.openxmlformats.org/officeDocument/2006/relationships/image"/><Relationship Id="rId15" Target="../media/image80.png" Type="http://schemas.openxmlformats.org/officeDocument/2006/relationships/image"/><Relationship Id="rId16" Target="../media/image81.svg" Type="http://schemas.openxmlformats.org/officeDocument/2006/relationships/image"/><Relationship Id="rId17" Target="../media/image82.png" Type="http://schemas.openxmlformats.org/officeDocument/2006/relationships/image"/><Relationship Id="rId18" Target="../media/image83.svg" Type="http://schemas.openxmlformats.org/officeDocument/2006/relationships/image"/><Relationship Id="rId2" Target="../notesSlides/notesSlide8.xml" Type="http://schemas.openxmlformats.org/officeDocument/2006/relationships/notesSlide"/><Relationship Id="rId3" Target="../media/image30.png" Type="http://schemas.openxmlformats.org/officeDocument/2006/relationships/image"/><Relationship Id="rId4" Target="../media/image31.svg" Type="http://schemas.openxmlformats.org/officeDocument/2006/relationships/image"/><Relationship Id="rId5" Target="../media/image34.png" Type="http://schemas.openxmlformats.org/officeDocument/2006/relationships/image"/><Relationship Id="rId6" Target="../media/image35.svg" Type="http://schemas.openxmlformats.org/officeDocument/2006/relationships/image"/><Relationship Id="rId7" Target="../media/image72.png" Type="http://schemas.openxmlformats.org/officeDocument/2006/relationships/image"/><Relationship Id="rId8" Target="../media/image73.svg" Type="http://schemas.openxmlformats.org/officeDocument/2006/relationships/image"/><Relationship Id="rId9" Target="../media/image74.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notesSlides/notesSlide9.xml" Type="http://schemas.openxmlformats.org/officeDocument/2006/relationships/notesSlide"/><Relationship Id="rId3" Target="../media/image84.png" Type="http://schemas.openxmlformats.org/officeDocument/2006/relationships/image"/><Relationship Id="rId4" Target="../media/image85.svg" Type="http://schemas.openxmlformats.org/officeDocument/2006/relationships/image"/><Relationship Id="rId5" Target="../media/image86.png" Type="http://schemas.openxmlformats.org/officeDocument/2006/relationships/image"/><Relationship Id="rId6" Target="../media/image87.svg" Type="http://schemas.openxmlformats.org/officeDocument/2006/relationships/image"/><Relationship Id="rId7" Target="../media/image30.png" Type="http://schemas.openxmlformats.org/officeDocument/2006/relationships/image"/><Relationship Id="rId8" Target="../media/image31.sv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B3E0DA"/>
        </a:solidFill>
      </p:bgPr>
    </p:bg>
    <p:spTree>
      <p:nvGrpSpPr>
        <p:cNvPr id="1" name=""/>
        <p:cNvGrpSpPr/>
        <p:nvPr/>
      </p:nvGrpSpPr>
      <p:grpSpPr>
        <a:xfrm>
          <a:off x="0" y="0"/>
          <a:ext cx="0" cy="0"/>
          <a:chOff x="0" y="0"/>
          <a:chExt cx="0" cy="0"/>
        </a:xfrm>
      </p:grpSpPr>
      <p:sp>
        <p:nvSpPr>
          <p:cNvPr name="Freeform 2" id="2"/>
          <p:cNvSpPr/>
          <p:nvPr/>
        </p:nvSpPr>
        <p:spPr>
          <a:xfrm flipH="false" flipV="false" rot="6438190">
            <a:off x="-1906092" y="-3425651"/>
            <a:ext cx="10478157" cy="8908701"/>
          </a:xfrm>
          <a:custGeom>
            <a:avLst/>
            <a:gdLst/>
            <a:ahLst/>
            <a:cxnLst/>
            <a:rect r="r" b="b" t="t" l="l"/>
            <a:pathLst>
              <a:path h="8908701" w="10478157">
                <a:moveTo>
                  <a:pt x="0" y="0"/>
                </a:moveTo>
                <a:lnTo>
                  <a:pt x="10478157" y="0"/>
                </a:lnTo>
                <a:lnTo>
                  <a:pt x="10478157" y="8908702"/>
                </a:lnTo>
                <a:lnTo>
                  <a:pt x="0" y="8908702"/>
                </a:lnTo>
                <a:lnTo>
                  <a:pt x="0" y="0"/>
                </a:lnTo>
                <a:close/>
              </a:path>
            </a:pathLst>
          </a:custGeom>
          <a:blipFill>
            <a:blip r:embed="rId3">
              <a:extLst>
                <a:ext uri="{96DAC541-7B7A-43D3-8B79-37D633B846F1}">
                  <asvg:svgBlip xmlns:asvg="http://schemas.microsoft.com/office/drawing/2016/SVG/main" r:embed="rId4"/>
                </a:ext>
              </a:extLst>
            </a:blip>
            <a:stretch>
              <a:fillRect l="-18525" t="0" r="0" b="-17275"/>
            </a:stretch>
          </a:blipFill>
        </p:spPr>
      </p:sp>
      <p:sp>
        <p:nvSpPr>
          <p:cNvPr name="Freeform 3" id="3"/>
          <p:cNvSpPr/>
          <p:nvPr/>
        </p:nvSpPr>
        <p:spPr>
          <a:xfrm flipH="false" flipV="false" rot="0">
            <a:off x="629001" y="478723"/>
            <a:ext cx="5796377" cy="4664777"/>
          </a:xfrm>
          <a:custGeom>
            <a:avLst/>
            <a:gdLst/>
            <a:ahLst/>
            <a:cxnLst/>
            <a:rect r="r" b="b" t="t" l="l"/>
            <a:pathLst>
              <a:path h="4664777" w="5796377">
                <a:moveTo>
                  <a:pt x="0" y="0"/>
                </a:moveTo>
                <a:lnTo>
                  <a:pt x="5796377" y="0"/>
                </a:lnTo>
                <a:lnTo>
                  <a:pt x="5796377" y="4664777"/>
                </a:lnTo>
                <a:lnTo>
                  <a:pt x="0" y="4664777"/>
                </a:lnTo>
                <a:lnTo>
                  <a:pt x="0" y="0"/>
                </a:lnTo>
                <a:close/>
              </a:path>
            </a:pathLst>
          </a:custGeom>
          <a:blipFill>
            <a:blip r:embed="rId5"/>
            <a:stretch>
              <a:fillRect l="-8253" t="0" r="-10729" b="-2741"/>
            </a:stretch>
          </a:blipFill>
        </p:spPr>
      </p:sp>
      <p:sp>
        <p:nvSpPr>
          <p:cNvPr name="Freeform 4" id="4"/>
          <p:cNvSpPr/>
          <p:nvPr/>
        </p:nvSpPr>
        <p:spPr>
          <a:xfrm flipH="false" flipV="false" rot="6438190">
            <a:off x="-1753692" y="-3273251"/>
            <a:ext cx="10478157" cy="8908701"/>
          </a:xfrm>
          <a:custGeom>
            <a:avLst/>
            <a:gdLst/>
            <a:ahLst/>
            <a:cxnLst/>
            <a:rect r="r" b="b" t="t" l="l"/>
            <a:pathLst>
              <a:path h="8908701" w="10478157">
                <a:moveTo>
                  <a:pt x="0" y="0"/>
                </a:moveTo>
                <a:lnTo>
                  <a:pt x="10478157" y="0"/>
                </a:lnTo>
                <a:lnTo>
                  <a:pt x="10478157" y="8908702"/>
                </a:lnTo>
                <a:lnTo>
                  <a:pt x="0" y="8908702"/>
                </a:lnTo>
                <a:lnTo>
                  <a:pt x="0" y="0"/>
                </a:lnTo>
                <a:close/>
              </a:path>
            </a:pathLst>
          </a:custGeom>
          <a:blipFill>
            <a:blip r:embed="rId3">
              <a:extLst>
                <a:ext uri="{96DAC541-7B7A-43D3-8B79-37D633B846F1}">
                  <asvg:svgBlip xmlns:asvg="http://schemas.microsoft.com/office/drawing/2016/SVG/main" r:embed="rId4"/>
                </a:ext>
              </a:extLst>
            </a:blip>
            <a:stretch>
              <a:fillRect l="-18525" t="0" r="0" b="-17275"/>
            </a:stretch>
          </a:blipFill>
        </p:spPr>
      </p:sp>
      <p:sp>
        <p:nvSpPr>
          <p:cNvPr name="Freeform 5" id="5"/>
          <p:cNvSpPr/>
          <p:nvPr/>
        </p:nvSpPr>
        <p:spPr>
          <a:xfrm flipH="false" flipV="false" rot="-1052460">
            <a:off x="6598525" y="1807562"/>
            <a:ext cx="16543779" cy="14065792"/>
          </a:xfrm>
          <a:custGeom>
            <a:avLst/>
            <a:gdLst/>
            <a:ahLst/>
            <a:cxnLst/>
            <a:rect r="r" b="b" t="t" l="l"/>
            <a:pathLst>
              <a:path h="14065792" w="16543779">
                <a:moveTo>
                  <a:pt x="0" y="0"/>
                </a:moveTo>
                <a:lnTo>
                  <a:pt x="16543780" y="0"/>
                </a:lnTo>
                <a:lnTo>
                  <a:pt x="16543780" y="14065792"/>
                </a:lnTo>
                <a:lnTo>
                  <a:pt x="0" y="14065792"/>
                </a:lnTo>
                <a:lnTo>
                  <a:pt x="0" y="0"/>
                </a:lnTo>
                <a:close/>
              </a:path>
            </a:pathLst>
          </a:custGeom>
          <a:blipFill>
            <a:blip r:embed="rId3">
              <a:extLst>
                <a:ext uri="{96DAC541-7B7A-43D3-8B79-37D633B846F1}">
                  <asvg:svgBlip xmlns:asvg="http://schemas.microsoft.com/office/drawing/2016/SVG/main" r:embed="rId4"/>
                </a:ext>
              </a:extLst>
            </a:blip>
            <a:stretch>
              <a:fillRect l="-18525" t="0" r="0" b="-17275"/>
            </a:stretch>
          </a:blipFill>
        </p:spPr>
      </p:sp>
      <p:sp>
        <p:nvSpPr>
          <p:cNvPr name="Freeform 6" id="6"/>
          <p:cNvSpPr/>
          <p:nvPr/>
        </p:nvSpPr>
        <p:spPr>
          <a:xfrm flipH="false" flipV="false" rot="-1052460">
            <a:off x="9631336" y="4632029"/>
            <a:ext cx="10478157" cy="8908701"/>
          </a:xfrm>
          <a:custGeom>
            <a:avLst/>
            <a:gdLst/>
            <a:ahLst/>
            <a:cxnLst/>
            <a:rect r="r" b="b" t="t" l="l"/>
            <a:pathLst>
              <a:path h="8908701" w="10478157">
                <a:moveTo>
                  <a:pt x="0" y="0"/>
                </a:moveTo>
                <a:lnTo>
                  <a:pt x="10478158" y="0"/>
                </a:lnTo>
                <a:lnTo>
                  <a:pt x="10478158" y="8908701"/>
                </a:lnTo>
                <a:lnTo>
                  <a:pt x="0" y="8908701"/>
                </a:lnTo>
                <a:lnTo>
                  <a:pt x="0" y="0"/>
                </a:lnTo>
                <a:close/>
              </a:path>
            </a:pathLst>
          </a:custGeom>
          <a:blipFill>
            <a:blip r:embed="rId6">
              <a:extLst>
                <a:ext uri="{96DAC541-7B7A-43D3-8B79-37D633B846F1}">
                  <asvg:svgBlip xmlns:asvg="http://schemas.microsoft.com/office/drawing/2016/SVG/main" r:embed="rId7"/>
                </a:ext>
              </a:extLst>
            </a:blip>
            <a:stretch>
              <a:fillRect l="-18525" t="0" r="0" b="-17275"/>
            </a:stretch>
          </a:blipFill>
        </p:spPr>
      </p:sp>
      <p:sp>
        <p:nvSpPr>
          <p:cNvPr name="Freeform 7" id="7"/>
          <p:cNvSpPr/>
          <p:nvPr/>
        </p:nvSpPr>
        <p:spPr>
          <a:xfrm flipH="false" flipV="false" rot="0">
            <a:off x="7173252" y="6553732"/>
            <a:ext cx="1769364" cy="4114800"/>
          </a:xfrm>
          <a:custGeom>
            <a:avLst/>
            <a:gdLst/>
            <a:ahLst/>
            <a:cxnLst/>
            <a:rect r="r" b="b" t="t" l="l"/>
            <a:pathLst>
              <a:path h="4114800" w="1769364">
                <a:moveTo>
                  <a:pt x="0" y="0"/>
                </a:moveTo>
                <a:lnTo>
                  <a:pt x="1769364" y="0"/>
                </a:lnTo>
                <a:lnTo>
                  <a:pt x="176936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8" id="8"/>
          <p:cNvSpPr/>
          <p:nvPr/>
        </p:nvSpPr>
        <p:spPr>
          <a:xfrm flipH="false" flipV="false" rot="4122993">
            <a:off x="9734438" y="3502856"/>
            <a:ext cx="1769364" cy="4114800"/>
          </a:xfrm>
          <a:custGeom>
            <a:avLst/>
            <a:gdLst/>
            <a:ahLst/>
            <a:cxnLst/>
            <a:rect r="r" b="b" t="t" l="l"/>
            <a:pathLst>
              <a:path h="4114800" w="1769364">
                <a:moveTo>
                  <a:pt x="0" y="0"/>
                </a:moveTo>
                <a:lnTo>
                  <a:pt x="1769364" y="0"/>
                </a:lnTo>
                <a:lnTo>
                  <a:pt x="176936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9" id="9"/>
          <p:cNvSpPr/>
          <p:nvPr/>
        </p:nvSpPr>
        <p:spPr>
          <a:xfrm flipH="false" flipV="false" rot="3451784">
            <a:off x="13517924" y="1651937"/>
            <a:ext cx="1769364" cy="4114800"/>
          </a:xfrm>
          <a:custGeom>
            <a:avLst/>
            <a:gdLst/>
            <a:ahLst/>
            <a:cxnLst/>
            <a:rect r="r" b="b" t="t" l="l"/>
            <a:pathLst>
              <a:path h="4114800" w="1769364">
                <a:moveTo>
                  <a:pt x="0" y="0"/>
                </a:moveTo>
                <a:lnTo>
                  <a:pt x="1769364" y="0"/>
                </a:lnTo>
                <a:lnTo>
                  <a:pt x="176936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Freeform 10" id="10"/>
          <p:cNvSpPr/>
          <p:nvPr/>
        </p:nvSpPr>
        <p:spPr>
          <a:xfrm flipH="false" flipV="false" rot="8337656">
            <a:off x="17035605" y="1256378"/>
            <a:ext cx="1769364" cy="4114800"/>
          </a:xfrm>
          <a:custGeom>
            <a:avLst/>
            <a:gdLst/>
            <a:ahLst/>
            <a:cxnLst/>
            <a:rect r="r" b="b" t="t" l="l"/>
            <a:pathLst>
              <a:path h="4114800" w="1769364">
                <a:moveTo>
                  <a:pt x="0" y="0"/>
                </a:moveTo>
                <a:lnTo>
                  <a:pt x="1769364" y="0"/>
                </a:lnTo>
                <a:lnTo>
                  <a:pt x="1769364"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11" id="11"/>
          <p:cNvSpPr txBox="true"/>
          <p:nvPr/>
        </p:nvSpPr>
        <p:spPr>
          <a:xfrm rot="0">
            <a:off x="8559929" y="8064104"/>
            <a:ext cx="9360358" cy="1952444"/>
          </a:xfrm>
          <a:prstGeom prst="rect">
            <a:avLst/>
          </a:prstGeom>
        </p:spPr>
        <p:txBody>
          <a:bodyPr anchor="t" rtlCol="false" tIns="0" lIns="0" bIns="0" rIns="0">
            <a:spAutoFit/>
          </a:bodyPr>
          <a:lstStyle/>
          <a:p>
            <a:pPr algn="r">
              <a:lnSpc>
                <a:spcPts val="7567"/>
              </a:lnSpc>
            </a:pPr>
            <a:r>
              <a:rPr lang="en-US" sz="7492" spc="344">
                <a:solidFill>
                  <a:srgbClr val="822F55"/>
                </a:solidFill>
                <a:latin typeface="Lucky Bones"/>
                <a:ea typeface="Lucky Bones"/>
                <a:cs typeface="Lucky Bones"/>
                <a:sym typeface="Lucky Bones"/>
              </a:rPr>
              <a:t>SCIENCE AND ACTION</a:t>
            </a:r>
          </a:p>
        </p:txBody>
      </p:sp>
      <p:sp>
        <p:nvSpPr>
          <p:cNvPr name="Freeform 12" id="12"/>
          <p:cNvSpPr/>
          <p:nvPr/>
        </p:nvSpPr>
        <p:spPr>
          <a:xfrm flipH="false" flipV="false" rot="0">
            <a:off x="434451" y="478723"/>
            <a:ext cx="5797070" cy="4664777"/>
          </a:xfrm>
          <a:custGeom>
            <a:avLst/>
            <a:gdLst/>
            <a:ahLst/>
            <a:cxnLst/>
            <a:rect r="r" b="b" t="t" l="l"/>
            <a:pathLst>
              <a:path h="4664777" w="5797070">
                <a:moveTo>
                  <a:pt x="0" y="0"/>
                </a:moveTo>
                <a:lnTo>
                  <a:pt x="5797071" y="0"/>
                </a:lnTo>
                <a:lnTo>
                  <a:pt x="5797071" y="4664777"/>
                </a:lnTo>
                <a:lnTo>
                  <a:pt x="0" y="4664777"/>
                </a:lnTo>
                <a:lnTo>
                  <a:pt x="0" y="0"/>
                </a:lnTo>
                <a:close/>
              </a:path>
            </a:pathLst>
          </a:custGeom>
          <a:blipFill>
            <a:blip r:embed="rId10">
              <a:extLst>
                <a:ext uri="{96DAC541-7B7A-43D3-8B79-37D633B846F1}">
                  <asvg:svgBlip xmlns:asvg="http://schemas.microsoft.com/office/drawing/2016/SVG/main" r:embed="rId11"/>
                </a:ext>
              </a:extLst>
            </a:blip>
            <a:stretch>
              <a:fillRect l="0" t="0" r="0" b="0"/>
            </a:stretch>
          </a:blipFill>
        </p:spPr>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TextBox 2" id="2"/>
          <p:cNvSpPr txBox="true"/>
          <p:nvPr/>
        </p:nvSpPr>
        <p:spPr>
          <a:xfrm rot="0">
            <a:off x="1463979" y="808077"/>
            <a:ext cx="15622690" cy="932578"/>
          </a:xfrm>
          <a:prstGeom prst="rect">
            <a:avLst/>
          </a:prstGeom>
        </p:spPr>
        <p:txBody>
          <a:bodyPr anchor="t" rtlCol="false" tIns="0" lIns="0" bIns="0" rIns="0">
            <a:spAutoFit/>
          </a:bodyPr>
          <a:lstStyle/>
          <a:p>
            <a:pPr algn="ctr" marL="0" indent="0" lvl="0">
              <a:lnSpc>
                <a:spcPts val="6929"/>
              </a:lnSpc>
              <a:spcBef>
                <a:spcPct val="0"/>
              </a:spcBef>
            </a:pPr>
            <a:r>
              <a:rPr lang="en-US" sz="7144" spc="328">
                <a:solidFill>
                  <a:srgbClr val="822F55"/>
                </a:solidFill>
                <a:latin typeface="Lucky Bones"/>
                <a:ea typeface="Lucky Bones"/>
                <a:cs typeface="Lucky Bones"/>
                <a:sym typeface="Lucky Bones"/>
              </a:rPr>
              <a:t>INTERNATIONAL AGREEMENTS</a:t>
            </a:r>
          </a:p>
        </p:txBody>
      </p:sp>
      <p:sp>
        <p:nvSpPr>
          <p:cNvPr name="Freeform 3" id="3"/>
          <p:cNvSpPr/>
          <p:nvPr/>
        </p:nvSpPr>
        <p:spPr>
          <a:xfrm flipH="false" flipV="false" rot="-4682991">
            <a:off x="-1981053" y="2119288"/>
            <a:ext cx="10690726" cy="11011048"/>
          </a:xfrm>
          <a:custGeom>
            <a:avLst/>
            <a:gdLst/>
            <a:ahLst/>
            <a:cxnLst/>
            <a:rect r="r" b="b" t="t" l="l"/>
            <a:pathLst>
              <a:path h="11011048" w="10690726">
                <a:moveTo>
                  <a:pt x="0" y="0"/>
                </a:moveTo>
                <a:lnTo>
                  <a:pt x="10690727" y="0"/>
                </a:lnTo>
                <a:lnTo>
                  <a:pt x="10690727" y="11011048"/>
                </a:lnTo>
                <a:lnTo>
                  <a:pt x="0" y="1101104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4682991">
            <a:off x="9610707" y="2119288"/>
            <a:ext cx="10690726" cy="11011048"/>
          </a:xfrm>
          <a:custGeom>
            <a:avLst/>
            <a:gdLst/>
            <a:ahLst/>
            <a:cxnLst/>
            <a:rect r="r" b="b" t="t" l="l"/>
            <a:pathLst>
              <a:path h="11011048" w="10690726">
                <a:moveTo>
                  <a:pt x="0" y="0"/>
                </a:moveTo>
                <a:lnTo>
                  <a:pt x="10690726" y="0"/>
                </a:lnTo>
                <a:lnTo>
                  <a:pt x="10690726" y="11011048"/>
                </a:lnTo>
                <a:lnTo>
                  <a:pt x="0" y="1101104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12701361" y="6074252"/>
            <a:ext cx="3282175" cy="3687837"/>
          </a:xfrm>
          <a:custGeom>
            <a:avLst/>
            <a:gdLst/>
            <a:ahLst/>
            <a:cxnLst/>
            <a:rect r="r" b="b" t="t" l="l"/>
            <a:pathLst>
              <a:path h="3687837" w="3282175">
                <a:moveTo>
                  <a:pt x="0" y="0"/>
                </a:moveTo>
                <a:lnTo>
                  <a:pt x="3282176" y="0"/>
                </a:lnTo>
                <a:lnTo>
                  <a:pt x="3282176" y="3687837"/>
                </a:lnTo>
                <a:lnTo>
                  <a:pt x="0" y="3687837"/>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1492772" y="6074252"/>
            <a:ext cx="3743076" cy="3613770"/>
          </a:xfrm>
          <a:custGeom>
            <a:avLst/>
            <a:gdLst/>
            <a:ahLst/>
            <a:cxnLst/>
            <a:rect r="r" b="b" t="t" l="l"/>
            <a:pathLst>
              <a:path h="3613770" w="3743076">
                <a:moveTo>
                  <a:pt x="0" y="0"/>
                </a:moveTo>
                <a:lnTo>
                  <a:pt x="3743076" y="0"/>
                </a:lnTo>
                <a:lnTo>
                  <a:pt x="3743076" y="3613769"/>
                </a:lnTo>
                <a:lnTo>
                  <a:pt x="0" y="3613769"/>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7" id="7"/>
          <p:cNvSpPr txBox="true"/>
          <p:nvPr/>
        </p:nvSpPr>
        <p:spPr>
          <a:xfrm rot="0">
            <a:off x="685601" y="4125828"/>
            <a:ext cx="5357419" cy="1436713"/>
          </a:xfrm>
          <a:prstGeom prst="rect">
            <a:avLst/>
          </a:prstGeom>
        </p:spPr>
        <p:txBody>
          <a:bodyPr anchor="t" rtlCol="false" tIns="0" lIns="0" bIns="0" rIns="0">
            <a:spAutoFit/>
          </a:bodyPr>
          <a:lstStyle/>
          <a:p>
            <a:pPr algn="ctr" marL="0" indent="0" lvl="0">
              <a:lnSpc>
                <a:spcPts val="5325"/>
              </a:lnSpc>
              <a:spcBef>
                <a:spcPct val="0"/>
              </a:spcBef>
            </a:pPr>
            <a:r>
              <a:rPr lang="en-US" sz="5490">
                <a:solidFill>
                  <a:srgbClr val="822F55"/>
                </a:solidFill>
                <a:latin typeface="Sailors"/>
                <a:ea typeface="Sailors"/>
                <a:cs typeface="Sailors"/>
                <a:sym typeface="Sailors"/>
              </a:rPr>
              <a:t>MARPOL: SHIPPING AGREEMENT</a:t>
            </a:r>
          </a:p>
        </p:txBody>
      </p:sp>
      <p:sp>
        <p:nvSpPr>
          <p:cNvPr name="TextBox 8" id="8"/>
          <p:cNvSpPr txBox="true"/>
          <p:nvPr/>
        </p:nvSpPr>
        <p:spPr>
          <a:xfrm rot="0">
            <a:off x="10694534" y="4136508"/>
            <a:ext cx="7295829" cy="1426033"/>
          </a:xfrm>
          <a:prstGeom prst="rect">
            <a:avLst/>
          </a:prstGeom>
        </p:spPr>
        <p:txBody>
          <a:bodyPr anchor="t" rtlCol="false" tIns="0" lIns="0" bIns="0" rIns="0">
            <a:spAutoFit/>
          </a:bodyPr>
          <a:lstStyle/>
          <a:p>
            <a:pPr algn="ctr" marL="0" indent="0" lvl="0">
              <a:lnSpc>
                <a:spcPts val="5323"/>
              </a:lnSpc>
              <a:spcBef>
                <a:spcPct val="0"/>
              </a:spcBef>
            </a:pPr>
            <a:r>
              <a:rPr lang="en-US" sz="5487">
                <a:solidFill>
                  <a:srgbClr val="822F55"/>
                </a:solidFill>
                <a:latin typeface="Sailors"/>
                <a:ea typeface="Sailors"/>
                <a:cs typeface="Sailors"/>
                <a:sym typeface="Sailors"/>
              </a:rPr>
              <a:t>UNITED NATIONS GLOBAL PLASTIC TREATY </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10800000">
            <a:off x="1833581" y="-5937285"/>
            <a:ext cx="14183041" cy="8155249"/>
          </a:xfrm>
          <a:custGeom>
            <a:avLst/>
            <a:gdLst/>
            <a:ahLst/>
            <a:cxnLst/>
            <a:rect r="r" b="b" t="t" l="l"/>
            <a:pathLst>
              <a:path h="8155249" w="14183041">
                <a:moveTo>
                  <a:pt x="0" y="0"/>
                </a:moveTo>
                <a:lnTo>
                  <a:pt x="14183042" y="0"/>
                </a:lnTo>
                <a:lnTo>
                  <a:pt x="14183042" y="8155248"/>
                </a:lnTo>
                <a:lnTo>
                  <a:pt x="0" y="815524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3641830" y="421926"/>
            <a:ext cx="11004340" cy="1089393"/>
          </a:xfrm>
          <a:prstGeom prst="rect">
            <a:avLst/>
          </a:prstGeom>
        </p:spPr>
        <p:txBody>
          <a:bodyPr anchor="t" rtlCol="false" tIns="0" lIns="0" bIns="0" rIns="0">
            <a:spAutoFit/>
          </a:bodyPr>
          <a:lstStyle/>
          <a:p>
            <a:pPr algn="ctr" marL="0" indent="0" lvl="0">
              <a:lnSpc>
                <a:spcPts val="8025"/>
              </a:lnSpc>
              <a:spcBef>
                <a:spcPct val="0"/>
              </a:spcBef>
            </a:pPr>
            <a:r>
              <a:rPr lang="en-US" sz="8273" spc="413">
                <a:solidFill>
                  <a:srgbClr val="822F55"/>
                </a:solidFill>
                <a:latin typeface="Lucky Bones"/>
                <a:ea typeface="Lucky Bones"/>
                <a:cs typeface="Lucky Bones"/>
                <a:sym typeface="Lucky Bones"/>
              </a:rPr>
              <a:t>DISCUSSION POINTS</a:t>
            </a:r>
          </a:p>
        </p:txBody>
      </p:sp>
      <p:sp>
        <p:nvSpPr>
          <p:cNvPr name="TextBox 4" id="4"/>
          <p:cNvSpPr txBox="true"/>
          <p:nvPr/>
        </p:nvSpPr>
        <p:spPr>
          <a:xfrm rot="0">
            <a:off x="3112420" y="3801411"/>
            <a:ext cx="12063160" cy="4881986"/>
          </a:xfrm>
          <a:prstGeom prst="rect">
            <a:avLst/>
          </a:prstGeom>
        </p:spPr>
        <p:txBody>
          <a:bodyPr anchor="t" rtlCol="false" tIns="0" lIns="0" bIns="0" rIns="0">
            <a:spAutoFit/>
          </a:bodyPr>
          <a:lstStyle/>
          <a:p>
            <a:pPr algn="ctr">
              <a:lnSpc>
                <a:spcPts val="4757"/>
              </a:lnSpc>
            </a:pPr>
          </a:p>
          <a:p>
            <a:pPr algn="ctr">
              <a:lnSpc>
                <a:spcPts val="4757"/>
              </a:lnSpc>
            </a:pPr>
            <a:r>
              <a:rPr lang="en-US" sz="5060">
                <a:solidFill>
                  <a:srgbClr val="822F55"/>
                </a:solidFill>
                <a:latin typeface="Sailors"/>
                <a:ea typeface="Sailors"/>
                <a:cs typeface="Sailors"/>
                <a:sym typeface="Sailors"/>
              </a:rPr>
              <a:t>What international agreements do you</a:t>
            </a:r>
            <a:r>
              <a:rPr lang="en-US" sz="5060">
                <a:solidFill>
                  <a:srgbClr val="822F55"/>
                </a:solidFill>
                <a:latin typeface="Sailors"/>
                <a:ea typeface="Sailors"/>
                <a:cs typeface="Sailors"/>
                <a:sym typeface="Sailors"/>
              </a:rPr>
              <a:t> think are needed? </a:t>
            </a:r>
          </a:p>
          <a:p>
            <a:pPr algn="ctr">
              <a:lnSpc>
                <a:spcPts val="4757"/>
              </a:lnSpc>
            </a:pPr>
          </a:p>
          <a:p>
            <a:pPr algn="ctr">
              <a:lnSpc>
                <a:spcPts val="4757"/>
              </a:lnSpc>
            </a:pPr>
            <a:r>
              <a:rPr lang="en-US" sz="5060">
                <a:solidFill>
                  <a:srgbClr val="822F55"/>
                </a:solidFill>
                <a:latin typeface="Sailors"/>
                <a:ea typeface="Sailors"/>
                <a:cs typeface="Sailors"/>
                <a:sym typeface="Sailors"/>
              </a:rPr>
              <a:t>What local agreements or laws should be made?</a:t>
            </a:r>
          </a:p>
          <a:p>
            <a:pPr algn="ctr">
              <a:lnSpc>
                <a:spcPts val="4757"/>
              </a:lnSpc>
            </a:pPr>
          </a:p>
          <a:p>
            <a:pPr algn="ctr">
              <a:lnSpc>
                <a:spcPts val="4757"/>
              </a:lnSpc>
            </a:pP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pic>
        <p:nvPicPr>
          <p:cNvPr name="Picture 2" id="2"/>
          <p:cNvPicPr>
            <a:picLocks noChangeAspect="true"/>
          </p:cNvPicPr>
          <p:nvPr>
            <a:videoFile r:link="rId4"/>
          </p:nvPr>
        </p:nvPicPr>
        <p:blipFill>
          <a:blip r:embed="rId3"/>
          <a:stretch>
            <a:fillRect/>
          </a:stretch>
        </p:blipFill>
        <p:spPr>
          <a:xfrm rot="0">
            <a:off x="2010344" y="1663444"/>
            <a:ext cx="14267312" cy="8019098"/>
          </a:xfrm>
          <a:prstGeom prst="rect">
            <a:avLst/>
          </a:prstGeom>
        </p:spPr>
      </p:pic>
      <p:sp>
        <p:nvSpPr>
          <p:cNvPr name="TextBox 3" id="3"/>
          <p:cNvSpPr txBox="true"/>
          <p:nvPr/>
        </p:nvSpPr>
        <p:spPr>
          <a:xfrm rot="0">
            <a:off x="3641830" y="393075"/>
            <a:ext cx="11004340" cy="1089393"/>
          </a:xfrm>
          <a:prstGeom prst="rect">
            <a:avLst/>
          </a:prstGeom>
        </p:spPr>
        <p:txBody>
          <a:bodyPr anchor="t" rtlCol="false" tIns="0" lIns="0" bIns="0" rIns="0">
            <a:spAutoFit/>
          </a:bodyPr>
          <a:lstStyle/>
          <a:p>
            <a:pPr algn="ctr" marL="0" indent="0" lvl="0">
              <a:lnSpc>
                <a:spcPts val="8025"/>
              </a:lnSpc>
              <a:spcBef>
                <a:spcPct val="0"/>
              </a:spcBef>
            </a:pPr>
            <a:r>
              <a:rPr lang="en-US" sz="8273" spc="413">
                <a:solidFill>
                  <a:srgbClr val="822F55"/>
                </a:solidFill>
                <a:latin typeface="Lucky Bones"/>
                <a:ea typeface="Lucky Bones"/>
                <a:cs typeface="Lucky Bones"/>
                <a:sym typeface="Lucky Bones"/>
              </a:rPr>
              <a:t>YOUTH ACTION</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10800000">
            <a:off x="1833581" y="-5937285"/>
            <a:ext cx="14183041" cy="8155249"/>
          </a:xfrm>
          <a:custGeom>
            <a:avLst/>
            <a:gdLst/>
            <a:ahLst/>
            <a:cxnLst/>
            <a:rect r="r" b="b" t="t" l="l"/>
            <a:pathLst>
              <a:path h="8155249" w="14183041">
                <a:moveTo>
                  <a:pt x="0" y="0"/>
                </a:moveTo>
                <a:lnTo>
                  <a:pt x="14183042" y="0"/>
                </a:lnTo>
                <a:lnTo>
                  <a:pt x="14183042" y="8155248"/>
                </a:lnTo>
                <a:lnTo>
                  <a:pt x="0" y="815524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3641830" y="421926"/>
            <a:ext cx="11004340" cy="1089393"/>
          </a:xfrm>
          <a:prstGeom prst="rect">
            <a:avLst/>
          </a:prstGeom>
        </p:spPr>
        <p:txBody>
          <a:bodyPr anchor="t" rtlCol="false" tIns="0" lIns="0" bIns="0" rIns="0">
            <a:spAutoFit/>
          </a:bodyPr>
          <a:lstStyle/>
          <a:p>
            <a:pPr algn="ctr" marL="0" indent="0" lvl="0">
              <a:lnSpc>
                <a:spcPts val="8025"/>
              </a:lnSpc>
              <a:spcBef>
                <a:spcPct val="0"/>
              </a:spcBef>
            </a:pPr>
            <a:r>
              <a:rPr lang="en-US" sz="8273" spc="413">
                <a:solidFill>
                  <a:srgbClr val="822F55"/>
                </a:solidFill>
                <a:latin typeface="Lucky Bones"/>
                <a:ea typeface="Lucky Bones"/>
                <a:cs typeface="Lucky Bones"/>
                <a:sym typeface="Lucky Bones"/>
              </a:rPr>
              <a:t>DISCUSSION POINTS</a:t>
            </a:r>
          </a:p>
        </p:txBody>
      </p:sp>
      <p:sp>
        <p:nvSpPr>
          <p:cNvPr name="TextBox 4" id="4"/>
          <p:cNvSpPr txBox="true"/>
          <p:nvPr/>
        </p:nvSpPr>
        <p:spPr>
          <a:xfrm rot="0">
            <a:off x="4168150" y="5545961"/>
            <a:ext cx="9951700" cy="2172396"/>
          </a:xfrm>
          <a:prstGeom prst="rect">
            <a:avLst/>
          </a:prstGeom>
        </p:spPr>
        <p:txBody>
          <a:bodyPr anchor="t" rtlCol="false" tIns="0" lIns="0" bIns="0" rIns="0">
            <a:spAutoFit/>
          </a:bodyPr>
          <a:lstStyle/>
          <a:p>
            <a:pPr algn="ctr">
              <a:lnSpc>
                <a:spcPts val="5617"/>
              </a:lnSpc>
            </a:pPr>
            <a:r>
              <a:rPr lang="en-US" sz="5060">
                <a:solidFill>
                  <a:srgbClr val="822F55"/>
                </a:solidFill>
                <a:latin typeface="Sailors"/>
                <a:ea typeface="Sailors"/>
                <a:cs typeface="Sailors"/>
                <a:sym typeface="Sailors"/>
              </a:rPr>
              <a:t>has your behaviour towards plastic use changed since you began learning more about it?</a:t>
            </a:r>
          </a:p>
        </p:txBody>
      </p:sp>
      <p:sp>
        <p:nvSpPr>
          <p:cNvPr name="TextBox 5" id="5"/>
          <p:cNvSpPr txBox="true"/>
          <p:nvPr/>
        </p:nvSpPr>
        <p:spPr>
          <a:xfrm rot="0">
            <a:off x="4096888" y="4047589"/>
            <a:ext cx="10094224" cy="700253"/>
          </a:xfrm>
          <a:prstGeom prst="rect">
            <a:avLst/>
          </a:prstGeom>
        </p:spPr>
        <p:txBody>
          <a:bodyPr anchor="t" rtlCol="false" tIns="0" lIns="0" bIns="0" rIns="0">
            <a:spAutoFit/>
          </a:bodyPr>
          <a:lstStyle/>
          <a:p>
            <a:pPr algn="ctr" marL="0" indent="0" lvl="0">
              <a:lnSpc>
                <a:spcPts val="4908"/>
              </a:lnSpc>
              <a:spcBef>
                <a:spcPct val="0"/>
              </a:spcBef>
            </a:pPr>
            <a:r>
              <a:rPr lang="en-US" sz="5060">
                <a:solidFill>
                  <a:srgbClr val="822F55"/>
                </a:solidFill>
                <a:latin typeface="Sailors"/>
                <a:ea typeface="Sailors"/>
                <a:cs typeface="Sailors"/>
                <a:sym typeface="Sailors"/>
              </a:rPr>
              <a:t>What can you do?</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0" y="0"/>
            <a:ext cx="4130289" cy="4114800"/>
          </a:xfrm>
          <a:custGeom>
            <a:avLst/>
            <a:gdLst/>
            <a:ahLst/>
            <a:cxnLst/>
            <a:rect r="r" b="b" t="t" l="l"/>
            <a:pathLst>
              <a:path h="4114800" w="4130289">
                <a:moveTo>
                  <a:pt x="0" y="0"/>
                </a:moveTo>
                <a:lnTo>
                  <a:pt x="4130289" y="0"/>
                </a:lnTo>
                <a:lnTo>
                  <a:pt x="4130289"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false" flipV="true" rot="0">
            <a:off x="0" y="6172200"/>
            <a:ext cx="4130289" cy="4114800"/>
          </a:xfrm>
          <a:custGeom>
            <a:avLst/>
            <a:gdLst/>
            <a:ahLst/>
            <a:cxnLst/>
            <a:rect r="r" b="b" t="t" l="l"/>
            <a:pathLst>
              <a:path h="4114800" w="4130289">
                <a:moveTo>
                  <a:pt x="0" y="4114800"/>
                </a:moveTo>
                <a:lnTo>
                  <a:pt x="4130289" y="4114800"/>
                </a:lnTo>
                <a:lnTo>
                  <a:pt x="4130289" y="0"/>
                </a:lnTo>
                <a:lnTo>
                  <a:pt x="0" y="0"/>
                </a:lnTo>
                <a:lnTo>
                  <a:pt x="0" y="411480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true" flipV="false" rot="0">
            <a:off x="14157711" y="0"/>
            <a:ext cx="4130289" cy="4114800"/>
          </a:xfrm>
          <a:custGeom>
            <a:avLst/>
            <a:gdLst/>
            <a:ahLst/>
            <a:cxnLst/>
            <a:rect r="r" b="b" t="t" l="l"/>
            <a:pathLst>
              <a:path h="4114800" w="4130289">
                <a:moveTo>
                  <a:pt x="4130289" y="0"/>
                </a:moveTo>
                <a:lnTo>
                  <a:pt x="0" y="0"/>
                </a:lnTo>
                <a:lnTo>
                  <a:pt x="0" y="4114800"/>
                </a:lnTo>
                <a:lnTo>
                  <a:pt x="4130289" y="4114800"/>
                </a:lnTo>
                <a:lnTo>
                  <a:pt x="4130289"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true" flipV="true" rot="0">
            <a:off x="14157711" y="6172200"/>
            <a:ext cx="4130289" cy="4114800"/>
          </a:xfrm>
          <a:custGeom>
            <a:avLst/>
            <a:gdLst/>
            <a:ahLst/>
            <a:cxnLst/>
            <a:rect r="r" b="b" t="t" l="l"/>
            <a:pathLst>
              <a:path h="4114800" w="4130289">
                <a:moveTo>
                  <a:pt x="4130289" y="4114800"/>
                </a:moveTo>
                <a:lnTo>
                  <a:pt x="0" y="4114800"/>
                </a:lnTo>
                <a:lnTo>
                  <a:pt x="0" y="0"/>
                </a:lnTo>
                <a:lnTo>
                  <a:pt x="4130289" y="0"/>
                </a:lnTo>
                <a:lnTo>
                  <a:pt x="4130289" y="411480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6" id="6"/>
          <p:cNvSpPr/>
          <p:nvPr/>
        </p:nvSpPr>
        <p:spPr>
          <a:xfrm flipH="false" flipV="false" rot="0">
            <a:off x="6285766" y="5922598"/>
            <a:ext cx="5716468" cy="4041543"/>
          </a:xfrm>
          <a:custGeom>
            <a:avLst/>
            <a:gdLst/>
            <a:ahLst/>
            <a:cxnLst/>
            <a:rect r="r" b="b" t="t" l="l"/>
            <a:pathLst>
              <a:path h="4041543" w="5716468">
                <a:moveTo>
                  <a:pt x="0" y="0"/>
                </a:moveTo>
                <a:lnTo>
                  <a:pt x="5716468" y="0"/>
                </a:lnTo>
                <a:lnTo>
                  <a:pt x="5716468" y="4041543"/>
                </a:lnTo>
                <a:lnTo>
                  <a:pt x="0" y="4041543"/>
                </a:lnTo>
                <a:lnTo>
                  <a:pt x="0" y="0"/>
                </a:lnTo>
                <a:close/>
              </a:path>
            </a:pathLst>
          </a:custGeom>
          <a:blipFill>
            <a:blip r:embed="rId5"/>
            <a:stretch>
              <a:fillRect l="0" t="0" r="0" b="0"/>
            </a:stretch>
          </a:blipFill>
        </p:spPr>
      </p:sp>
      <p:sp>
        <p:nvSpPr>
          <p:cNvPr name="TextBox 7" id="7"/>
          <p:cNvSpPr txBox="true"/>
          <p:nvPr/>
        </p:nvSpPr>
        <p:spPr>
          <a:xfrm rot="0">
            <a:off x="3562845" y="2489320"/>
            <a:ext cx="11162309" cy="1327041"/>
          </a:xfrm>
          <a:prstGeom prst="rect">
            <a:avLst/>
          </a:prstGeom>
        </p:spPr>
        <p:txBody>
          <a:bodyPr anchor="t" rtlCol="false" tIns="0" lIns="0" bIns="0" rIns="0">
            <a:spAutoFit/>
          </a:bodyPr>
          <a:lstStyle/>
          <a:p>
            <a:pPr algn="ctr">
              <a:lnSpc>
                <a:spcPts val="5050"/>
              </a:lnSpc>
            </a:pPr>
            <a:r>
              <a:rPr lang="en-US" sz="4353">
                <a:solidFill>
                  <a:srgbClr val="822F55"/>
                </a:solidFill>
                <a:latin typeface="Sailors"/>
                <a:ea typeface="Sailors"/>
                <a:cs typeface="Sailors"/>
                <a:sym typeface="Sailors"/>
              </a:rPr>
              <a:t>We want to use photographs to monitor marine debris on the beach over time</a:t>
            </a:r>
          </a:p>
        </p:txBody>
      </p:sp>
      <p:sp>
        <p:nvSpPr>
          <p:cNvPr name="TextBox 8" id="8"/>
          <p:cNvSpPr txBox="true"/>
          <p:nvPr/>
        </p:nvSpPr>
        <p:spPr>
          <a:xfrm rot="0">
            <a:off x="367715" y="473202"/>
            <a:ext cx="17552570" cy="1584198"/>
          </a:xfrm>
          <a:prstGeom prst="rect">
            <a:avLst/>
          </a:prstGeom>
        </p:spPr>
        <p:txBody>
          <a:bodyPr anchor="t" rtlCol="false" tIns="0" lIns="0" bIns="0" rIns="0">
            <a:spAutoFit/>
          </a:bodyPr>
          <a:lstStyle/>
          <a:p>
            <a:pPr algn="ctr">
              <a:lnSpc>
                <a:spcPts val="6111"/>
              </a:lnSpc>
            </a:pPr>
            <a:r>
              <a:rPr lang="en-US" sz="6300" spc="289">
                <a:solidFill>
                  <a:srgbClr val="822F55"/>
                </a:solidFill>
                <a:latin typeface="Lucky Bones"/>
                <a:ea typeface="Lucky Bones"/>
                <a:cs typeface="Lucky Bones"/>
                <a:sym typeface="Lucky Bones"/>
              </a:rPr>
              <a:t>CALL TO ACTION: </a:t>
            </a:r>
          </a:p>
          <a:p>
            <a:pPr algn="ctr" marL="0" indent="0" lvl="0">
              <a:lnSpc>
                <a:spcPts val="6111"/>
              </a:lnSpc>
              <a:spcBef>
                <a:spcPct val="0"/>
              </a:spcBef>
            </a:pPr>
            <a:r>
              <a:rPr lang="en-US" sz="6300" spc="289">
                <a:solidFill>
                  <a:srgbClr val="822F55"/>
                </a:solidFill>
                <a:latin typeface="Lucky Bones"/>
                <a:ea typeface="Lucky Bones"/>
                <a:cs typeface="Lucky Bones"/>
                <a:sym typeface="Lucky Bones"/>
              </a:rPr>
              <a:t>PHOTO-POINT MONITORING</a:t>
            </a:r>
          </a:p>
        </p:txBody>
      </p:sp>
      <p:sp>
        <p:nvSpPr>
          <p:cNvPr name="TextBox 9" id="9"/>
          <p:cNvSpPr txBox="true"/>
          <p:nvPr/>
        </p:nvSpPr>
        <p:spPr>
          <a:xfrm rot="0">
            <a:off x="3562845" y="4226600"/>
            <a:ext cx="11162309" cy="1327023"/>
          </a:xfrm>
          <a:prstGeom prst="rect">
            <a:avLst/>
          </a:prstGeom>
        </p:spPr>
        <p:txBody>
          <a:bodyPr anchor="t" rtlCol="false" tIns="0" lIns="0" bIns="0" rIns="0">
            <a:spAutoFit/>
          </a:bodyPr>
          <a:lstStyle/>
          <a:p>
            <a:pPr algn="ctr">
              <a:lnSpc>
                <a:spcPts val="5045"/>
              </a:lnSpc>
            </a:pPr>
            <a:r>
              <a:rPr lang="en-US" sz="4350">
                <a:solidFill>
                  <a:srgbClr val="822F55"/>
                </a:solidFill>
                <a:latin typeface="Sailors"/>
                <a:ea typeface="Sailors"/>
                <a:cs typeface="Sailors"/>
                <a:sym typeface="Sailors"/>
              </a:rPr>
              <a:t>Please take photos and upload them to the website when you visit the beach</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12660923" y="2686"/>
            <a:ext cx="5627077" cy="4114800"/>
          </a:xfrm>
          <a:custGeom>
            <a:avLst/>
            <a:gdLst/>
            <a:ahLst/>
            <a:cxnLst/>
            <a:rect r="r" b="b" t="t" l="l"/>
            <a:pathLst>
              <a:path h="4114800" w="5627077">
                <a:moveTo>
                  <a:pt x="0" y="0"/>
                </a:moveTo>
                <a:lnTo>
                  <a:pt x="5627077" y="0"/>
                </a:lnTo>
                <a:lnTo>
                  <a:pt x="562707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true" flipV="false" rot="0">
            <a:off x="0" y="2686"/>
            <a:ext cx="5627077" cy="4114800"/>
          </a:xfrm>
          <a:custGeom>
            <a:avLst/>
            <a:gdLst/>
            <a:ahLst/>
            <a:cxnLst/>
            <a:rect r="r" b="b" t="t" l="l"/>
            <a:pathLst>
              <a:path h="4114800" w="5627077">
                <a:moveTo>
                  <a:pt x="5627077" y="0"/>
                </a:moveTo>
                <a:lnTo>
                  <a:pt x="0" y="0"/>
                </a:lnTo>
                <a:lnTo>
                  <a:pt x="0" y="4114800"/>
                </a:lnTo>
                <a:lnTo>
                  <a:pt x="5627077" y="4114800"/>
                </a:lnTo>
                <a:lnTo>
                  <a:pt x="5627077"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0">
            <a:off x="5591151" y="2172425"/>
            <a:ext cx="7105698" cy="1758660"/>
          </a:xfrm>
          <a:custGeom>
            <a:avLst/>
            <a:gdLst/>
            <a:ahLst/>
            <a:cxnLst/>
            <a:rect r="r" b="b" t="t" l="l"/>
            <a:pathLst>
              <a:path h="1758660" w="7105698">
                <a:moveTo>
                  <a:pt x="0" y="0"/>
                </a:moveTo>
                <a:lnTo>
                  <a:pt x="7105698" y="0"/>
                </a:lnTo>
                <a:lnTo>
                  <a:pt x="7105698" y="1758660"/>
                </a:lnTo>
                <a:lnTo>
                  <a:pt x="0" y="175866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5" id="5"/>
          <p:cNvSpPr txBox="true"/>
          <p:nvPr/>
        </p:nvSpPr>
        <p:spPr>
          <a:xfrm rot="0">
            <a:off x="6147501" y="2592784"/>
            <a:ext cx="5992998" cy="1089393"/>
          </a:xfrm>
          <a:prstGeom prst="rect">
            <a:avLst/>
          </a:prstGeom>
        </p:spPr>
        <p:txBody>
          <a:bodyPr anchor="t" rtlCol="false" tIns="0" lIns="0" bIns="0" rIns="0">
            <a:spAutoFit/>
          </a:bodyPr>
          <a:lstStyle/>
          <a:p>
            <a:pPr algn="ctr" marL="0" indent="0" lvl="0">
              <a:lnSpc>
                <a:spcPts val="8025"/>
              </a:lnSpc>
              <a:spcBef>
                <a:spcPct val="0"/>
              </a:spcBef>
            </a:pPr>
            <a:r>
              <a:rPr lang="en-US" sz="8273" spc="380">
                <a:solidFill>
                  <a:srgbClr val="822F55"/>
                </a:solidFill>
                <a:latin typeface="Lucky Bones"/>
                <a:ea typeface="Lucky Bones"/>
                <a:cs typeface="Lucky Bones"/>
                <a:sym typeface="Lucky Bones"/>
              </a:rPr>
              <a:t>PRACTICAL</a:t>
            </a:r>
          </a:p>
        </p:txBody>
      </p:sp>
      <p:sp>
        <p:nvSpPr>
          <p:cNvPr name="TextBox 6" id="6"/>
          <p:cNvSpPr txBox="true"/>
          <p:nvPr/>
        </p:nvSpPr>
        <p:spPr>
          <a:xfrm rot="0">
            <a:off x="5234238" y="4793435"/>
            <a:ext cx="7819525" cy="1325378"/>
          </a:xfrm>
          <a:prstGeom prst="rect">
            <a:avLst/>
          </a:prstGeom>
        </p:spPr>
        <p:txBody>
          <a:bodyPr anchor="t" rtlCol="false" tIns="0" lIns="0" bIns="0" rIns="0">
            <a:spAutoFit/>
          </a:bodyPr>
          <a:lstStyle/>
          <a:p>
            <a:pPr algn="ctr">
              <a:lnSpc>
                <a:spcPts val="5078"/>
              </a:lnSpc>
              <a:spcBef>
                <a:spcPct val="0"/>
              </a:spcBef>
            </a:pPr>
            <a:r>
              <a:rPr lang="en-US" sz="4659">
                <a:solidFill>
                  <a:srgbClr val="822F55"/>
                </a:solidFill>
                <a:latin typeface="Sailors"/>
                <a:ea typeface="Sailors"/>
                <a:cs typeface="Sailors"/>
                <a:sym typeface="Sailors"/>
              </a:rPr>
              <a:t>Field trip to photo-point monitoring site</a:t>
            </a:r>
          </a:p>
        </p:txBody>
      </p:sp>
      <p:sp>
        <p:nvSpPr>
          <p:cNvPr name="Freeform 7" id="7"/>
          <p:cNvSpPr/>
          <p:nvPr/>
        </p:nvSpPr>
        <p:spPr>
          <a:xfrm flipH="false" flipV="false" rot="-10800000">
            <a:off x="0" y="6172200"/>
            <a:ext cx="5627077" cy="4114800"/>
          </a:xfrm>
          <a:custGeom>
            <a:avLst/>
            <a:gdLst/>
            <a:ahLst/>
            <a:cxnLst/>
            <a:rect r="r" b="b" t="t" l="l"/>
            <a:pathLst>
              <a:path h="4114800" w="5627077">
                <a:moveTo>
                  <a:pt x="0" y="0"/>
                </a:moveTo>
                <a:lnTo>
                  <a:pt x="5627077" y="0"/>
                </a:lnTo>
                <a:lnTo>
                  <a:pt x="5627077" y="4114800"/>
                </a:lnTo>
                <a:lnTo>
                  <a:pt x="0" y="4114800"/>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8" id="8"/>
          <p:cNvSpPr/>
          <p:nvPr/>
        </p:nvSpPr>
        <p:spPr>
          <a:xfrm flipH="true" flipV="false" rot="-10800000">
            <a:off x="12660923" y="6172200"/>
            <a:ext cx="5627077" cy="4114800"/>
          </a:xfrm>
          <a:custGeom>
            <a:avLst/>
            <a:gdLst/>
            <a:ahLst/>
            <a:cxnLst/>
            <a:rect r="r" b="b" t="t" l="l"/>
            <a:pathLst>
              <a:path h="4114800" w="5627077">
                <a:moveTo>
                  <a:pt x="5627077" y="0"/>
                </a:moveTo>
                <a:lnTo>
                  <a:pt x="0" y="0"/>
                </a:lnTo>
                <a:lnTo>
                  <a:pt x="0" y="4114800"/>
                </a:lnTo>
                <a:lnTo>
                  <a:pt x="5627077" y="4114800"/>
                </a:lnTo>
                <a:lnTo>
                  <a:pt x="5627077"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9" id="9"/>
          <p:cNvSpPr txBox="true"/>
          <p:nvPr/>
        </p:nvSpPr>
        <p:spPr>
          <a:xfrm rot="0">
            <a:off x="5234238" y="6795088"/>
            <a:ext cx="7819525" cy="1325378"/>
          </a:xfrm>
          <a:prstGeom prst="rect">
            <a:avLst/>
          </a:prstGeom>
        </p:spPr>
        <p:txBody>
          <a:bodyPr anchor="t" rtlCol="false" tIns="0" lIns="0" bIns="0" rIns="0">
            <a:spAutoFit/>
          </a:bodyPr>
          <a:lstStyle/>
          <a:p>
            <a:pPr algn="ctr">
              <a:lnSpc>
                <a:spcPts val="5078"/>
              </a:lnSpc>
              <a:spcBef>
                <a:spcPct val="0"/>
              </a:spcBef>
            </a:pPr>
            <a:r>
              <a:rPr lang="en-US" sz="4659">
                <a:solidFill>
                  <a:srgbClr val="822F55"/>
                </a:solidFill>
                <a:latin typeface="Sailors"/>
                <a:ea typeface="Sailors"/>
                <a:cs typeface="Sailors"/>
                <a:sym typeface="Sailors"/>
              </a:rPr>
              <a:t>take an image and upload to website</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AutoShape 2" id="2"/>
          <p:cNvSpPr/>
          <p:nvPr/>
        </p:nvSpPr>
        <p:spPr>
          <a:xfrm>
            <a:off x="9249524" y="9152776"/>
            <a:ext cx="7080836" cy="0"/>
          </a:xfrm>
          <a:prstGeom prst="line">
            <a:avLst/>
          </a:prstGeom>
          <a:ln cap="flat" w="209550">
            <a:solidFill>
              <a:srgbClr val="B3E0DA"/>
            </a:solidFill>
            <a:prstDash val="solid"/>
            <a:headEnd type="none" len="sm" w="sm"/>
            <a:tailEnd type="triangle" len="med" w="lg"/>
          </a:ln>
        </p:spPr>
      </p:sp>
      <p:sp>
        <p:nvSpPr>
          <p:cNvPr name="AutoShape 3" id="3"/>
          <p:cNvSpPr/>
          <p:nvPr/>
        </p:nvSpPr>
        <p:spPr>
          <a:xfrm rot="-5400000">
            <a:off x="5972502" y="5875754"/>
            <a:ext cx="6554044" cy="0"/>
          </a:xfrm>
          <a:prstGeom prst="line">
            <a:avLst/>
          </a:prstGeom>
          <a:ln cap="flat" w="209550">
            <a:solidFill>
              <a:srgbClr val="B3E0DA"/>
            </a:solidFill>
            <a:prstDash val="solid"/>
            <a:headEnd type="none" len="sm" w="sm"/>
            <a:tailEnd type="triangle" len="med" w="lg"/>
          </a:ln>
        </p:spPr>
      </p:sp>
      <p:sp>
        <p:nvSpPr>
          <p:cNvPr name="Freeform 4" id="4"/>
          <p:cNvSpPr/>
          <p:nvPr/>
        </p:nvSpPr>
        <p:spPr>
          <a:xfrm flipH="false" flipV="false" rot="0">
            <a:off x="9545246" y="7696669"/>
            <a:ext cx="1207431" cy="1225818"/>
          </a:xfrm>
          <a:custGeom>
            <a:avLst/>
            <a:gdLst/>
            <a:ahLst/>
            <a:cxnLst/>
            <a:rect r="r" b="b" t="t" l="l"/>
            <a:pathLst>
              <a:path h="1225818" w="1207431">
                <a:moveTo>
                  <a:pt x="0" y="0"/>
                </a:moveTo>
                <a:lnTo>
                  <a:pt x="1207431" y="0"/>
                </a:lnTo>
                <a:lnTo>
                  <a:pt x="1207431" y="1225818"/>
                </a:lnTo>
                <a:lnTo>
                  <a:pt x="0" y="122581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true" flipV="false" rot="0">
            <a:off x="11144600" y="7085040"/>
            <a:ext cx="1304347" cy="983152"/>
          </a:xfrm>
          <a:custGeom>
            <a:avLst/>
            <a:gdLst/>
            <a:ahLst/>
            <a:cxnLst/>
            <a:rect r="r" b="b" t="t" l="l"/>
            <a:pathLst>
              <a:path h="983152" w="1304347">
                <a:moveTo>
                  <a:pt x="1304347" y="0"/>
                </a:moveTo>
                <a:lnTo>
                  <a:pt x="0" y="0"/>
                </a:lnTo>
                <a:lnTo>
                  <a:pt x="0" y="983151"/>
                </a:lnTo>
                <a:lnTo>
                  <a:pt x="1304347" y="983151"/>
                </a:lnTo>
                <a:lnTo>
                  <a:pt x="1304347"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true" flipV="false" rot="-1457619">
            <a:off x="10346205" y="6178521"/>
            <a:ext cx="1221841" cy="1221841"/>
          </a:xfrm>
          <a:custGeom>
            <a:avLst/>
            <a:gdLst/>
            <a:ahLst/>
            <a:cxnLst/>
            <a:rect r="r" b="b" t="t" l="l"/>
            <a:pathLst>
              <a:path h="1221841" w="1221841">
                <a:moveTo>
                  <a:pt x="1221841" y="0"/>
                </a:moveTo>
                <a:lnTo>
                  <a:pt x="0" y="0"/>
                </a:lnTo>
                <a:lnTo>
                  <a:pt x="0" y="1221841"/>
                </a:lnTo>
                <a:lnTo>
                  <a:pt x="1221841" y="1221841"/>
                </a:lnTo>
                <a:lnTo>
                  <a:pt x="1221841"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12134667" y="5686798"/>
            <a:ext cx="1247005" cy="1247005"/>
          </a:xfrm>
          <a:custGeom>
            <a:avLst/>
            <a:gdLst/>
            <a:ahLst/>
            <a:cxnLst/>
            <a:rect r="r" b="b" t="t" l="l"/>
            <a:pathLst>
              <a:path h="1247005" w="1247005">
                <a:moveTo>
                  <a:pt x="0" y="0"/>
                </a:moveTo>
                <a:lnTo>
                  <a:pt x="1247005" y="0"/>
                </a:lnTo>
                <a:lnTo>
                  <a:pt x="1247005" y="1247005"/>
                </a:lnTo>
                <a:lnTo>
                  <a:pt x="0" y="1247005"/>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false" flipV="false" rot="0">
            <a:off x="12141338" y="4261445"/>
            <a:ext cx="693208" cy="1010140"/>
          </a:xfrm>
          <a:custGeom>
            <a:avLst/>
            <a:gdLst/>
            <a:ahLst/>
            <a:cxnLst/>
            <a:rect r="r" b="b" t="t" l="l"/>
            <a:pathLst>
              <a:path h="1010140" w="693208">
                <a:moveTo>
                  <a:pt x="0" y="0"/>
                </a:moveTo>
                <a:lnTo>
                  <a:pt x="693209" y="0"/>
                </a:lnTo>
                <a:lnTo>
                  <a:pt x="693209" y="1010140"/>
                </a:lnTo>
                <a:lnTo>
                  <a:pt x="0" y="101014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9" id="9"/>
          <p:cNvSpPr/>
          <p:nvPr/>
        </p:nvSpPr>
        <p:spPr>
          <a:xfrm flipH="false" flipV="false" rot="0">
            <a:off x="13063830" y="4624184"/>
            <a:ext cx="842204" cy="1010140"/>
          </a:xfrm>
          <a:custGeom>
            <a:avLst/>
            <a:gdLst/>
            <a:ahLst/>
            <a:cxnLst/>
            <a:rect r="r" b="b" t="t" l="l"/>
            <a:pathLst>
              <a:path h="1010140" w="842204">
                <a:moveTo>
                  <a:pt x="0" y="0"/>
                </a:moveTo>
                <a:lnTo>
                  <a:pt x="842204" y="0"/>
                </a:lnTo>
                <a:lnTo>
                  <a:pt x="842204" y="1010140"/>
                </a:lnTo>
                <a:lnTo>
                  <a:pt x="0" y="1010140"/>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0" id="10"/>
          <p:cNvSpPr/>
          <p:nvPr/>
        </p:nvSpPr>
        <p:spPr>
          <a:xfrm flipH="true" flipV="false" rot="706425">
            <a:off x="11529594" y="5423421"/>
            <a:ext cx="471389" cy="1115713"/>
          </a:xfrm>
          <a:custGeom>
            <a:avLst/>
            <a:gdLst/>
            <a:ahLst/>
            <a:cxnLst/>
            <a:rect r="r" b="b" t="t" l="l"/>
            <a:pathLst>
              <a:path h="1115713" w="471389">
                <a:moveTo>
                  <a:pt x="471389" y="0"/>
                </a:moveTo>
                <a:lnTo>
                  <a:pt x="0" y="0"/>
                </a:lnTo>
                <a:lnTo>
                  <a:pt x="0" y="1115714"/>
                </a:lnTo>
                <a:lnTo>
                  <a:pt x="471389" y="1115714"/>
                </a:lnTo>
                <a:lnTo>
                  <a:pt x="471389"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11" id="11"/>
          <p:cNvSpPr/>
          <p:nvPr/>
        </p:nvSpPr>
        <p:spPr>
          <a:xfrm flipH="false" flipV="false" rot="0">
            <a:off x="12927564" y="3517359"/>
            <a:ext cx="1114736" cy="744086"/>
          </a:xfrm>
          <a:custGeom>
            <a:avLst/>
            <a:gdLst/>
            <a:ahLst/>
            <a:cxnLst/>
            <a:rect r="r" b="b" t="t" l="l"/>
            <a:pathLst>
              <a:path h="744086" w="1114736">
                <a:moveTo>
                  <a:pt x="0" y="0"/>
                </a:moveTo>
                <a:lnTo>
                  <a:pt x="1114736" y="0"/>
                </a:lnTo>
                <a:lnTo>
                  <a:pt x="1114736" y="744086"/>
                </a:lnTo>
                <a:lnTo>
                  <a:pt x="0" y="744086"/>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Freeform 12" id="12"/>
          <p:cNvSpPr/>
          <p:nvPr/>
        </p:nvSpPr>
        <p:spPr>
          <a:xfrm flipH="false" flipV="false" rot="3992082">
            <a:off x="13814664" y="3775346"/>
            <a:ext cx="1144369" cy="1185875"/>
          </a:xfrm>
          <a:custGeom>
            <a:avLst/>
            <a:gdLst/>
            <a:ahLst/>
            <a:cxnLst/>
            <a:rect r="r" b="b" t="t" l="l"/>
            <a:pathLst>
              <a:path h="1185875" w="1144369">
                <a:moveTo>
                  <a:pt x="0" y="0"/>
                </a:moveTo>
                <a:lnTo>
                  <a:pt x="1144370" y="0"/>
                </a:lnTo>
                <a:lnTo>
                  <a:pt x="1144370" y="1185876"/>
                </a:lnTo>
                <a:lnTo>
                  <a:pt x="0" y="1185876"/>
                </a:lnTo>
                <a:lnTo>
                  <a:pt x="0" y="0"/>
                </a:lnTo>
                <a:close/>
              </a:path>
            </a:pathLst>
          </a:custGeom>
          <a:blipFill>
            <a:blip r:embed="rId19">
              <a:extLst>
                <a:ext uri="{96DAC541-7B7A-43D3-8B79-37D633B846F1}">
                  <asvg:svgBlip xmlns:asvg="http://schemas.microsoft.com/office/drawing/2016/SVG/main" r:embed="rId20"/>
                </a:ext>
              </a:extLst>
            </a:blip>
            <a:stretch>
              <a:fillRect l="0" t="0" r="0" b="0"/>
            </a:stretch>
          </a:blipFill>
        </p:spPr>
      </p:sp>
      <p:sp>
        <p:nvSpPr>
          <p:cNvPr name="Freeform 13" id="13"/>
          <p:cNvSpPr/>
          <p:nvPr/>
        </p:nvSpPr>
        <p:spPr>
          <a:xfrm flipH="false" flipV="false" rot="0">
            <a:off x="14245062" y="2971556"/>
            <a:ext cx="771743" cy="771743"/>
          </a:xfrm>
          <a:custGeom>
            <a:avLst/>
            <a:gdLst/>
            <a:ahLst/>
            <a:cxnLst/>
            <a:rect r="r" b="b" t="t" l="l"/>
            <a:pathLst>
              <a:path h="771743" w="771743">
                <a:moveTo>
                  <a:pt x="0" y="0"/>
                </a:moveTo>
                <a:lnTo>
                  <a:pt x="771743" y="0"/>
                </a:lnTo>
                <a:lnTo>
                  <a:pt x="771743" y="771743"/>
                </a:lnTo>
                <a:lnTo>
                  <a:pt x="0" y="771743"/>
                </a:lnTo>
                <a:lnTo>
                  <a:pt x="0" y="0"/>
                </a:lnTo>
                <a:close/>
              </a:path>
            </a:pathLst>
          </a:custGeom>
          <a:blipFill>
            <a:blip r:embed="rId21">
              <a:extLst>
                <a:ext uri="{96DAC541-7B7A-43D3-8B79-37D633B846F1}">
                  <asvg:svgBlip xmlns:asvg="http://schemas.microsoft.com/office/drawing/2016/SVG/main" r:embed="rId22"/>
                </a:ext>
              </a:extLst>
            </a:blip>
            <a:stretch>
              <a:fillRect l="0" t="0" r="0" b="0"/>
            </a:stretch>
          </a:blipFill>
        </p:spPr>
      </p:sp>
      <p:sp>
        <p:nvSpPr>
          <p:cNvPr name="Freeform 14" id="14"/>
          <p:cNvSpPr/>
          <p:nvPr/>
        </p:nvSpPr>
        <p:spPr>
          <a:xfrm flipH="false" flipV="false" rot="-10800000">
            <a:off x="1816512" y="-5948332"/>
            <a:ext cx="14183041" cy="8155249"/>
          </a:xfrm>
          <a:custGeom>
            <a:avLst/>
            <a:gdLst/>
            <a:ahLst/>
            <a:cxnLst/>
            <a:rect r="r" b="b" t="t" l="l"/>
            <a:pathLst>
              <a:path h="8155249" w="14183041">
                <a:moveTo>
                  <a:pt x="0" y="0"/>
                </a:moveTo>
                <a:lnTo>
                  <a:pt x="14183041" y="0"/>
                </a:lnTo>
                <a:lnTo>
                  <a:pt x="14183041" y="8155249"/>
                </a:lnTo>
                <a:lnTo>
                  <a:pt x="0" y="8155249"/>
                </a:lnTo>
                <a:lnTo>
                  <a:pt x="0" y="0"/>
                </a:lnTo>
                <a:close/>
              </a:path>
            </a:pathLst>
          </a:custGeom>
          <a:blipFill>
            <a:blip r:embed="rId23">
              <a:extLst>
                <a:ext uri="{96DAC541-7B7A-43D3-8B79-37D633B846F1}">
                  <asvg:svgBlip xmlns:asvg="http://schemas.microsoft.com/office/drawing/2016/SVG/main" r:embed="rId24"/>
                </a:ext>
              </a:extLst>
            </a:blip>
            <a:stretch>
              <a:fillRect l="0" t="0" r="0" b="0"/>
            </a:stretch>
          </a:blipFill>
        </p:spPr>
      </p:sp>
      <p:sp>
        <p:nvSpPr>
          <p:cNvPr name="Freeform 15" id="15"/>
          <p:cNvSpPr/>
          <p:nvPr/>
        </p:nvSpPr>
        <p:spPr>
          <a:xfrm flipH="false" flipV="false" rot="0">
            <a:off x="1523990" y="4057252"/>
            <a:ext cx="6583680" cy="4114800"/>
          </a:xfrm>
          <a:custGeom>
            <a:avLst/>
            <a:gdLst/>
            <a:ahLst/>
            <a:cxnLst/>
            <a:rect r="r" b="b" t="t" l="l"/>
            <a:pathLst>
              <a:path h="4114800" w="6583680">
                <a:moveTo>
                  <a:pt x="0" y="0"/>
                </a:moveTo>
                <a:lnTo>
                  <a:pt x="6583680" y="0"/>
                </a:lnTo>
                <a:lnTo>
                  <a:pt x="6583680" y="4114800"/>
                </a:lnTo>
                <a:lnTo>
                  <a:pt x="0" y="4114800"/>
                </a:lnTo>
                <a:lnTo>
                  <a:pt x="0" y="0"/>
                </a:lnTo>
                <a:close/>
              </a:path>
            </a:pathLst>
          </a:custGeom>
          <a:blipFill>
            <a:blip r:embed="rId25">
              <a:extLst>
                <a:ext uri="{96DAC541-7B7A-43D3-8B79-37D633B846F1}">
                  <asvg:svgBlip xmlns:asvg="http://schemas.microsoft.com/office/drawing/2016/SVG/main" r:embed="rId26"/>
                </a:ext>
              </a:extLst>
            </a:blip>
            <a:stretch>
              <a:fillRect l="0" t="0" r="0" b="0"/>
            </a:stretch>
          </a:blipFill>
        </p:spPr>
      </p:sp>
      <p:sp>
        <p:nvSpPr>
          <p:cNvPr name="TextBox 16" id="16"/>
          <p:cNvSpPr txBox="true"/>
          <p:nvPr/>
        </p:nvSpPr>
        <p:spPr>
          <a:xfrm rot="0">
            <a:off x="514350" y="444389"/>
            <a:ext cx="17259300" cy="909320"/>
          </a:xfrm>
          <a:prstGeom prst="rect">
            <a:avLst/>
          </a:prstGeom>
        </p:spPr>
        <p:txBody>
          <a:bodyPr anchor="t" rtlCol="false" tIns="0" lIns="0" bIns="0" rIns="0">
            <a:spAutoFit/>
          </a:bodyPr>
          <a:lstStyle/>
          <a:p>
            <a:pPr algn="ctr" marL="0" indent="0" lvl="0">
              <a:lnSpc>
                <a:spcPts val="6789"/>
              </a:lnSpc>
              <a:spcBef>
                <a:spcPct val="0"/>
              </a:spcBef>
            </a:pPr>
            <a:r>
              <a:rPr lang="en-US" sz="6999" spc="321">
                <a:solidFill>
                  <a:srgbClr val="822F55"/>
                </a:solidFill>
                <a:latin typeface="Lucky Bones"/>
                <a:ea typeface="Lucky Bones"/>
                <a:cs typeface="Lucky Bones"/>
                <a:sym typeface="Lucky Bones"/>
              </a:rPr>
              <a:t>SCIENCE ON PLASTIC</a:t>
            </a:r>
          </a:p>
        </p:txBody>
      </p:sp>
      <p:sp>
        <p:nvSpPr>
          <p:cNvPr name="TextBox 17" id="17"/>
          <p:cNvSpPr txBox="true"/>
          <p:nvPr/>
        </p:nvSpPr>
        <p:spPr>
          <a:xfrm rot="0">
            <a:off x="1960448" y="4762715"/>
            <a:ext cx="5767913" cy="2964837"/>
          </a:xfrm>
          <a:prstGeom prst="rect">
            <a:avLst/>
          </a:prstGeom>
        </p:spPr>
        <p:txBody>
          <a:bodyPr anchor="t" rtlCol="false" tIns="0" lIns="0" bIns="0" rIns="0">
            <a:spAutoFit/>
          </a:bodyPr>
          <a:lstStyle/>
          <a:p>
            <a:pPr algn="ctr" marL="0" indent="0" lvl="0">
              <a:lnSpc>
                <a:spcPts val="4583"/>
              </a:lnSpc>
              <a:spcBef>
                <a:spcPct val="0"/>
              </a:spcBef>
            </a:pPr>
            <a:r>
              <a:rPr lang="en-US" sz="4725">
                <a:solidFill>
                  <a:srgbClr val="822F55"/>
                </a:solidFill>
                <a:latin typeface="Sailors"/>
                <a:ea typeface="Sailors"/>
                <a:cs typeface="Sailors"/>
                <a:sym typeface="Sailors"/>
              </a:rPr>
              <a:t>THERE IS LOTS OF RESEARCH ON PLASTIC POLLUTION, WHICH HAS INCREASED OVER THE YEARS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true" flipV="true" rot="-6145962">
            <a:off x="6243816" y="3022475"/>
            <a:ext cx="6483502" cy="5704787"/>
          </a:xfrm>
          <a:custGeom>
            <a:avLst/>
            <a:gdLst/>
            <a:ahLst/>
            <a:cxnLst/>
            <a:rect r="r" b="b" t="t" l="l"/>
            <a:pathLst>
              <a:path h="5704787" w="6483502">
                <a:moveTo>
                  <a:pt x="6483502" y="5704786"/>
                </a:moveTo>
                <a:lnTo>
                  <a:pt x="0" y="5704786"/>
                </a:lnTo>
                <a:lnTo>
                  <a:pt x="0" y="0"/>
                </a:lnTo>
                <a:lnTo>
                  <a:pt x="6483502" y="0"/>
                </a:lnTo>
                <a:lnTo>
                  <a:pt x="6483502" y="5704786"/>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false" flipV="false" rot="-6394020">
            <a:off x="11154356" y="3163142"/>
            <a:ext cx="6483502" cy="5704787"/>
          </a:xfrm>
          <a:custGeom>
            <a:avLst/>
            <a:gdLst/>
            <a:ahLst/>
            <a:cxnLst/>
            <a:rect r="r" b="b" t="t" l="l"/>
            <a:pathLst>
              <a:path h="5704787" w="6483502">
                <a:moveTo>
                  <a:pt x="0" y="0"/>
                </a:moveTo>
                <a:lnTo>
                  <a:pt x="6483502" y="0"/>
                </a:lnTo>
                <a:lnTo>
                  <a:pt x="6483502" y="5704786"/>
                </a:lnTo>
                <a:lnTo>
                  <a:pt x="0" y="570478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4" id="4"/>
          <p:cNvSpPr/>
          <p:nvPr/>
        </p:nvSpPr>
        <p:spPr>
          <a:xfrm flipH="false" flipV="false" rot="-6394020">
            <a:off x="38555" y="3022475"/>
            <a:ext cx="6483502" cy="5704787"/>
          </a:xfrm>
          <a:custGeom>
            <a:avLst/>
            <a:gdLst/>
            <a:ahLst/>
            <a:cxnLst/>
            <a:rect r="r" b="b" t="t" l="l"/>
            <a:pathLst>
              <a:path h="5704787" w="6483502">
                <a:moveTo>
                  <a:pt x="0" y="0"/>
                </a:moveTo>
                <a:lnTo>
                  <a:pt x="6483502" y="0"/>
                </a:lnTo>
                <a:lnTo>
                  <a:pt x="6483502" y="5704786"/>
                </a:lnTo>
                <a:lnTo>
                  <a:pt x="0" y="570478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5" id="5"/>
          <p:cNvSpPr/>
          <p:nvPr/>
        </p:nvSpPr>
        <p:spPr>
          <a:xfrm flipH="false" flipV="false" rot="0">
            <a:off x="5285358" y="444619"/>
            <a:ext cx="7105698" cy="1758660"/>
          </a:xfrm>
          <a:custGeom>
            <a:avLst/>
            <a:gdLst/>
            <a:ahLst/>
            <a:cxnLst/>
            <a:rect r="r" b="b" t="t" l="l"/>
            <a:pathLst>
              <a:path h="1758660" w="7105698">
                <a:moveTo>
                  <a:pt x="0" y="0"/>
                </a:moveTo>
                <a:lnTo>
                  <a:pt x="7105697" y="0"/>
                </a:lnTo>
                <a:lnTo>
                  <a:pt x="7105697" y="1758660"/>
                </a:lnTo>
                <a:lnTo>
                  <a:pt x="0" y="175866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1936110" y="3620054"/>
            <a:ext cx="3073959" cy="1663780"/>
          </a:xfrm>
          <a:custGeom>
            <a:avLst/>
            <a:gdLst/>
            <a:ahLst/>
            <a:cxnLst/>
            <a:rect r="r" b="b" t="t" l="l"/>
            <a:pathLst>
              <a:path h="1663780" w="3073959">
                <a:moveTo>
                  <a:pt x="0" y="0"/>
                </a:moveTo>
                <a:lnTo>
                  <a:pt x="3073959" y="0"/>
                </a:lnTo>
                <a:lnTo>
                  <a:pt x="3073959" y="1663781"/>
                </a:lnTo>
                <a:lnTo>
                  <a:pt x="0" y="1663781"/>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false" flipV="false" rot="0">
            <a:off x="12845497" y="3695179"/>
            <a:ext cx="1924295" cy="1724649"/>
          </a:xfrm>
          <a:custGeom>
            <a:avLst/>
            <a:gdLst/>
            <a:ahLst/>
            <a:cxnLst/>
            <a:rect r="r" b="b" t="t" l="l"/>
            <a:pathLst>
              <a:path h="1724649" w="1924295">
                <a:moveTo>
                  <a:pt x="0" y="0"/>
                </a:moveTo>
                <a:lnTo>
                  <a:pt x="1924295" y="0"/>
                </a:lnTo>
                <a:lnTo>
                  <a:pt x="1924295" y="1724650"/>
                </a:lnTo>
                <a:lnTo>
                  <a:pt x="0" y="172465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false" flipV="false" rot="0">
            <a:off x="14914562" y="4129475"/>
            <a:ext cx="1477580" cy="1154359"/>
          </a:xfrm>
          <a:custGeom>
            <a:avLst/>
            <a:gdLst/>
            <a:ahLst/>
            <a:cxnLst/>
            <a:rect r="r" b="b" t="t" l="l"/>
            <a:pathLst>
              <a:path h="1154359" w="1477580">
                <a:moveTo>
                  <a:pt x="0" y="0"/>
                </a:moveTo>
                <a:lnTo>
                  <a:pt x="1477579" y="0"/>
                </a:lnTo>
                <a:lnTo>
                  <a:pt x="1477579" y="1154360"/>
                </a:lnTo>
                <a:lnTo>
                  <a:pt x="0" y="1154360"/>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Freeform 9" id="9"/>
          <p:cNvSpPr/>
          <p:nvPr/>
        </p:nvSpPr>
        <p:spPr>
          <a:xfrm flipH="false" flipV="false" rot="0">
            <a:off x="8838207" y="3284946"/>
            <a:ext cx="1800877" cy="1109790"/>
          </a:xfrm>
          <a:custGeom>
            <a:avLst/>
            <a:gdLst/>
            <a:ahLst/>
            <a:cxnLst/>
            <a:rect r="r" b="b" t="t" l="l"/>
            <a:pathLst>
              <a:path h="1109790" w="1800877">
                <a:moveTo>
                  <a:pt x="0" y="0"/>
                </a:moveTo>
                <a:lnTo>
                  <a:pt x="1800876" y="0"/>
                </a:lnTo>
                <a:lnTo>
                  <a:pt x="1800876" y="1109790"/>
                </a:lnTo>
                <a:lnTo>
                  <a:pt x="0" y="1109790"/>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TextBox 10" id="10"/>
          <p:cNvSpPr txBox="true"/>
          <p:nvPr/>
        </p:nvSpPr>
        <p:spPr>
          <a:xfrm rot="0">
            <a:off x="7727558" y="5763634"/>
            <a:ext cx="3230905" cy="2396998"/>
          </a:xfrm>
          <a:prstGeom prst="rect">
            <a:avLst/>
          </a:prstGeom>
        </p:spPr>
        <p:txBody>
          <a:bodyPr anchor="t" rtlCol="false" tIns="0" lIns="0" bIns="0" rIns="0">
            <a:spAutoFit/>
          </a:bodyPr>
          <a:lstStyle/>
          <a:p>
            <a:pPr algn="ctr" marL="0" indent="0" lvl="0">
              <a:lnSpc>
                <a:spcPts val="3686"/>
              </a:lnSpc>
              <a:spcBef>
                <a:spcPct val="0"/>
              </a:spcBef>
            </a:pPr>
            <a:r>
              <a:rPr lang="en-US" sz="3800">
                <a:solidFill>
                  <a:srgbClr val="822F55"/>
                </a:solidFill>
                <a:latin typeface="Sailors"/>
                <a:ea typeface="Sailors"/>
                <a:cs typeface="Sailors"/>
                <a:sym typeface="Sailors"/>
              </a:rPr>
              <a:t>50% OF FISH IN AUSTRALIA HAVE PLASTIC INSIDE THEIR STOMACHS </a:t>
            </a:r>
          </a:p>
        </p:txBody>
      </p:sp>
      <p:sp>
        <p:nvSpPr>
          <p:cNvPr name="TextBox 11" id="11"/>
          <p:cNvSpPr txBox="true"/>
          <p:nvPr/>
        </p:nvSpPr>
        <p:spPr>
          <a:xfrm rot="0">
            <a:off x="5591151" y="864977"/>
            <a:ext cx="6494111" cy="1089393"/>
          </a:xfrm>
          <a:prstGeom prst="rect">
            <a:avLst/>
          </a:prstGeom>
        </p:spPr>
        <p:txBody>
          <a:bodyPr anchor="t" rtlCol="false" tIns="0" lIns="0" bIns="0" rIns="0">
            <a:spAutoFit/>
          </a:bodyPr>
          <a:lstStyle/>
          <a:p>
            <a:pPr algn="ctr" marL="0" indent="0" lvl="0">
              <a:lnSpc>
                <a:spcPts val="8025"/>
              </a:lnSpc>
              <a:spcBef>
                <a:spcPct val="0"/>
              </a:spcBef>
            </a:pPr>
            <a:r>
              <a:rPr lang="en-US" sz="8273" spc="380">
                <a:solidFill>
                  <a:srgbClr val="822F55"/>
                </a:solidFill>
                <a:latin typeface="Lucky Bones"/>
                <a:ea typeface="Lucky Bones"/>
                <a:cs typeface="Lucky Bones"/>
                <a:sym typeface="Lucky Bones"/>
              </a:rPr>
              <a:t>EXAMPLES</a:t>
            </a:r>
          </a:p>
        </p:txBody>
      </p:sp>
      <p:sp>
        <p:nvSpPr>
          <p:cNvPr name="TextBox 12" id="12"/>
          <p:cNvSpPr txBox="true"/>
          <p:nvPr/>
        </p:nvSpPr>
        <p:spPr>
          <a:xfrm rot="0">
            <a:off x="1645880" y="5763634"/>
            <a:ext cx="3945272" cy="2396998"/>
          </a:xfrm>
          <a:prstGeom prst="rect">
            <a:avLst/>
          </a:prstGeom>
        </p:spPr>
        <p:txBody>
          <a:bodyPr anchor="t" rtlCol="false" tIns="0" lIns="0" bIns="0" rIns="0">
            <a:spAutoFit/>
          </a:bodyPr>
          <a:lstStyle/>
          <a:p>
            <a:pPr algn="ctr" marL="0" indent="0" lvl="0">
              <a:lnSpc>
                <a:spcPts val="3686"/>
              </a:lnSpc>
              <a:spcBef>
                <a:spcPct val="0"/>
              </a:spcBef>
            </a:pPr>
            <a:r>
              <a:rPr lang="en-US" sz="3800">
                <a:solidFill>
                  <a:srgbClr val="822F55"/>
                </a:solidFill>
                <a:latin typeface="Sailors"/>
                <a:ea typeface="Sailors"/>
                <a:cs typeface="Sailors"/>
                <a:sym typeface="Sailors"/>
              </a:rPr>
              <a:t>ONE RUBBISH TRUCK OF PLASTIC ENTERS THE OCEAN EVERY MINUTE GLOBALLY </a:t>
            </a:r>
          </a:p>
        </p:txBody>
      </p:sp>
      <p:sp>
        <p:nvSpPr>
          <p:cNvPr name="TextBox 13" id="13"/>
          <p:cNvSpPr txBox="true"/>
          <p:nvPr/>
        </p:nvSpPr>
        <p:spPr>
          <a:xfrm rot="0">
            <a:off x="12845497" y="5763634"/>
            <a:ext cx="3848590" cy="2863723"/>
          </a:xfrm>
          <a:prstGeom prst="rect">
            <a:avLst/>
          </a:prstGeom>
        </p:spPr>
        <p:txBody>
          <a:bodyPr anchor="t" rtlCol="false" tIns="0" lIns="0" bIns="0" rIns="0">
            <a:spAutoFit/>
          </a:bodyPr>
          <a:lstStyle/>
          <a:p>
            <a:pPr algn="ctr" marL="0" indent="0" lvl="0">
              <a:lnSpc>
                <a:spcPts val="3686"/>
              </a:lnSpc>
              <a:spcBef>
                <a:spcPct val="0"/>
              </a:spcBef>
            </a:pPr>
            <a:r>
              <a:rPr lang="en-US" sz="3800">
                <a:solidFill>
                  <a:srgbClr val="822F55"/>
                </a:solidFill>
                <a:latin typeface="Sailors"/>
                <a:ea typeface="Sailors"/>
                <a:cs typeface="Sailors"/>
                <a:sym typeface="Sailors"/>
              </a:rPr>
              <a:t>MICROPLASTICS HAVE BEEN FOUND IN THE BLOOD, LUNGS AND BREAST MILK OF HUMANS</a:t>
            </a:r>
          </a:p>
        </p:txBody>
      </p:sp>
      <p:sp>
        <p:nvSpPr>
          <p:cNvPr name="Freeform 14" id="14"/>
          <p:cNvSpPr/>
          <p:nvPr/>
        </p:nvSpPr>
        <p:spPr>
          <a:xfrm flipH="false" flipV="false" rot="0">
            <a:off x="7316518" y="4072676"/>
            <a:ext cx="1965368" cy="1211158"/>
          </a:xfrm>
          <a:custGeom>
            <a:avLst/>
            <a:gdLst/>
            <a:ahLst/>
            <a:cxnLst/>
            <a:rect r="r" b="b" t="t" l="l"/>
            <a:pathLst>
              <a:path h="1211158" w="1965368">
                <a:moveTo>
                  <a:pt x="0" y="0"/>
                </a:moveTo>
                <a:lnTo>
                  <a:pt x="1965368" y="0"/>
                </a:lnTo>
                <a:lnTo>
                  <a:pt x="1965368" y="1211159"/>
                </a:lnTo>
                <a:lnTo>
                  <a:pt x="0" y="1211159"/>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
        <p:nvSpPr>
          <p:cNvPr name="Freeform 15" id="15"/>
          <p:cNvSpPr/>
          <p:nvPr/>
        </p:nvSpPr>
        <p:spPr>
          <a:xfrm flipH="false" flipV="false" rot="0">
            <a:off x="9485567" y="4512156"/>
            <a:ext cx="1472897" cy="907673"/>
          </a:xfrm>
          <a:custGeom>
            <a:avLst/>
            <a:gdLst/>
            <a:ahLst/>
            <a:cxnLst/>
            <a:rect r="r" b="b" t="t" l="l"/>
            <a:pathLst>
              <a:path h="907673" w="1472897">
                <a:moveTo>
                  <a:pt x="0" y="0"/>
                </a:moveTo>
                <a:lnTo>
                  <a:pt x="1472897" y="0"/>
                </a:lnTo>
                <a:lnTo>
                  <a:pt x="1472897" y="907673"/>
                </a:lnTo>
                <a:lnTo>
                  <a:pt x="0" y="907673"/>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10719105">
            <a:off x="-676244" y="-8472200"/>
            <a:ext cx="19223706" cy="11053631"/>
          </a:xfrm>
          <a:custGeom>
            <a:avLst/>
            <a:gdLst/>
            <a:ahLst/>
            <a:cxnLst/>
            <a:rect r="r" b="b" t="t" l="l"/>
            <a:pathLst>
              <a:path h="11053631" w="19223706">
                <a:moveTo>
                  <a:pt x="0" y="0"/>
                </a:moveTo>
                <a:lnTo>
                  <a:pt x="19223707" y="0"/>
                </a:lnTo>
                <a:lnTo>
                  <a:pt x="19223707" y="11053631"/>
                </a:lnTo>
                <a:lnTo>
                  <a:pt x="0" y="1105363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1017353" y="420996"/>
            <a:ext cx="16241947" cy="1508760"/>
          </a:xfrm>
          <a:prstGeom prst="rect">
            <a:avLst/>
          </a:prstGeom>
        </p:spPr>
        <p:txBody>
          <a:bodyPr anchor="t" rtlCol="false" tIns="0" lIns="0" bIns="0" rIns="0">
            <a:spAutoFit/>
          </a:bodyPr>
          <a:lstStyle/>
          <a:p>
            <a:pPr algn="ctr" marL="0" indent="0" lvl="0">
              <a:lnSpc>
                <a:spcPts val="5820"/>
              </a:lnSpc>
              <a:spcBef>
                <a:spcPct val="0"/>
              </a:spcBef>
            </a:pPr>
            <a:r>
              <a:rPr lang="en-US" sz="6000" spc="276">
                <a:solidFill>
                  <a:srgbClr val="822F55"/>
                </a:solidFill>
                <a:latin typeface="Lucky Bones"/>
                <a:ea typeface="Lucky Bones"/>
                <a:cs typeface="Lucky Bones"/>
                <a:sym typeface="Lucky Bones"/>
              </a:rPr>
              <a:t>WHAT TYPE OF SCIENTISTS WORK ON PLASTIC POLLUTION?</a:t>
            </a:r>
            <a:r>
              <a:rPr lang="en-US" sz="6000" spc="276">
                <a:solidFill>
                  <a:srgbClr val="822F55"/>
                </a:solidFill>
                <a:latin typeface="Lucky Bones"/>
                <a:ea typeface="Lucky Bones"/>
                <a:cs typeface="Lucky Bones"/>
                <a:sym typeface="Lucky Bones"/>
              </a:rPr>
              <a:t> </a:t>
            </a:r>
          </a:p>
        </p:txBody>
      </p:sp>
      <p:grpSp>
        <p:nvGrpSpPr>
          <p:cNvPr name="Group 4" id="4"/>
          <p:cNvGrpSpPr/>
          <p:nvPr/>
        </p:nvGrpSpPr>
        <p:grpSpPr>
          <a:xfrm rot="0">
            <a:off x="5584041" y="5579133"/>
            <a:ext cx="2032370" cy="876086"/>
            <a:chOff x="0" y="0"/>
            <a:chExt cx="2709827" cy="1168114"/>
          </a:xfrm>
        </p:grpSpPr>
        <p:sp>
          <p:nvSpPr>
            <p:cNvPr name="Freeform 5" id="5"/>
            <p:cNvSpPr/>
            <p:nvPr/>
          </p:nvSpPr>
          <p:spPr>
            <a:xfrm flipH="false" flipV="false" rot="0">
              <a:off x="339162" y="0"/>
              <a:ext cx="2031503" cy="1168114"/>
            </a:xfrm>
            <a:custGeom>
              <a:avLst/>
              <a:gdLst/>
              <a:ahLst/>
              <a:cxnLst/>
              <a:rect r="r" b="b" t="t" l="l"/>
              <a:pathLst>
                <a:path h="1168114" w="2031503">
                  <a:moveTo>
                    <a:pt x="0" y="0"/>
                  </a:moveTo>
                  <a:lnTo>
                    <a:pt x="2031503" y="0"/>
                  </a:lnTo>
                  <a:lnTo>
                    <a:pt x="2031503" y="1168114"/>
                  </a:lnTo>
                  <a:lnTo>
                    <a:pt x="0" y="116811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6" id="6"/>
            <p:cNvSpPr txBox="true"/>
            <p:nvPr/>
          </p:nvSpPr>
          <p:spPr>
            <a:xfrm rot="0">
              <a:off x="509425" y="385775"/>
              <a:ext cx="1690977" cy="434665"/>
            </a:xfrm>
            <a:prstGeom prst="rect">
              <a:avLst/>
            </a:prstGeom>
          </p:spPr>
          <p:txBody>
            <a:bodyPr anchor="t" rtlCol="false" tIns="0" lIns="0" bIns="0" rIns="0">
              <a:spAutoFit/>
            </a:bodyPr>
            <a:lstStyle/>
            <a:p>
              <a:pPr algn="ctr">
                <a:lnSpc>
                  <a:spcPts val="2269"/>
                </a:lnSpc>
                <a:spcBef>
                  <a:spcPct val="0"/>
                </a:spcBef>
              </a:pPr>
            </a:p>
          </p:txBody>
        </p:sp>
        <p:sp>
          <p:nvSpPr>
            <p:cNvPr name="TextBox 7" id="7"/>
            <p:cNvSpPr txBox="true"/>
            <p:nvPr/>
          </p:nvSpPr>
          <p:spPr>
            <a:xfrm rot="0">
              <a:off x="0" y="212921"/>
              <a:ext cx="2709827" cy="761323"/>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medical scientists</a:t>
              </a:r>
            </a:p>
          </p:txBody>
        </p:sp>
      </p:grpSp>
      <p:grpSp>
        <p:nvGrpSpPr>
          <p:cNvPr name="Group 8" id="8"/>
          <p:cNvGrpSpPr/>
          <p:nvPr/>
        </p:nvGrpSpPr>
        <p:grpSpPr>
          <a:xfrm rot="0">
            <a:off x="5955516" y="3046604"/>
            <a:ext cx="3555734" cy="3498267"/>
            <a:chOff x="0" y="0"/>
            <a:chExt cx="4740979" cy="4664356"/>
          </a:xfrm>
        </p:grpSpPr>
        <p:sp>
          <p:nvSpPr>
            <p:cNvPr name="Freeform 9" id="9"/>
            <p:cNvSpPr/>
            <p:nvPr/>
          </p:nvSpPr>
          <p:spPr>
            <a:xfrm flipH="false" flipV="true" rot="8384700">
              <a:off x="538383" y="827561"/>
              <a:ext cx="3664213" cy="3009235"/>
            </a:xfrm>
            <a:custGeom>
              <a:avLst/>
              <a:gdLst/>
              <a:ahLst/>
              <a:cxnLst/>
              <a:rect r="r" b="b" t="t" l="l"/>
              <a:pathLst>
                <a:path h="3009235" w="3664213">
                  <a:moveTo>
                    <a:pt x="0" y="3009234"/>
                  </a:moveTo>
                  <a:lnTo>
                    <a:pt x="3664213" y="3009234"/>
                  </a:lnTo>
                  <a:lnTo>
                    <a:pt x="3664213" y="0"/>
                  </a:lnTo>
                  <a:lnTo>
                    <a:pt x="0" y="0"/>
                  </a:lnTo>
                  <a:lnTo>
                    <a:pt x="0" y="3009234"/>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10" id="10"/>
            <p:cNvSpPr txBox="true"/>
            <p:nvPr/>
          </p:nvSpPr>
          <p:spPr>
            <a:xfrm rot="0">
              <a:off x="628305" y="2003362"/>
              <a:ext cx="2984002" cy="412744"/>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oceanographers</a:t>
              </a:r>
            </a:p>
          </p:txBody>
        </p:sp>
      </p:grpSp>
      <p:grpSp>
        <p:nvGrpSpPr>
          <p:cNvPr name="Group 11" id="11"/>
          <p:cNvGrpSpPr/>
          <p:nvPr/>
        </p:nvGrpSpPr>
        <p:grpSpPr>
          <a:xfrm rot="0">
            <a:off x="4511773" y="3776846"/>
            <a:ext cx="1790127" cy="755155"/>
            <a:chOff x="0" y="0"/>
            <a:chExt cx="2386836" cy="1006874"/>
          </a:xfrm>
        </p:grpSpPr>
        <p:sp>
          <p:nvSpPr>
            <p:cNvPr name="Freeform 12" id="12"/>
            <p:cNvSpPr/>
            <p:nvPr/>
          </p:nvSpPr>
          <p:spPr>
            <a:xfrm flipH="false" flipV="false" rot="0">
              <a:off x="0" y="0"/>
              <a:ext cx="2386836" cy="1006874"/>
            </a:xfrm>
            <a:custGeom>
              <a:avLst/>
              <a:gdLst/>
              <a:ahLst/>
              <a:cxnLst/>
              <a:rect r="r" b="b" t="t" l="l"/>
              <a:pathLst>
                <a:path h="1006874" w="2386836">
                  <a:moveTo>
                    <a:pt x="0" y="0"/>
                  </a:moveTo>
                  <a:lnTo>
                    <a:pt x="2386836" y="0"/>
                  </a:lnTo>
                  <a:lnTo>
                    <a:pt x="2386836" y="1006874"/>
                  </a:lnTo>
                  <a:lnTo>
                    <a:pt x="0" y="100687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3" id="13"/>
            <p:cNvSpPr txBox="true"/>
            <p:nvPr/>
          </p:nvSpPr>
          <p:spPr>
            <a:xfrm rot="0">
              <a:off x="181282" y="410193"/>
              <a:ext cx="1843296" cy="412744"/>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engineers</a:t>
              </a:r>
            </a:p>
          </p:txBody>
        </p:sp>
      </p:grpSp>
      <p:grpSp>
        <p:nvGrpSpPr>
          <p:cNvPr name="Group 14" id="14"/>
          <p:cNvGrpSpPr/>
          <p:nvPr/>
        </p:nvGrpSpPr>
        <p:grpSpPr>
          <a:xfrm rot="0">
            <a:off x="10394081" y="5217779"/>
            <a:ext cx="2675388" cy="1237441"/>
            <a:chOff x="0" y="0"/>
            <a:chExt cx="3567184" cy="1649921"/>
          </a:xfrm>
        </p:grpSpPr>
        <p:sp>
          <p:nvSpPr>
            <p:cNvPr name="Freeform 15" id="15"/>
            <p:cNvSpPr/>
            <p:nvPr/>
          </p:nvSpPr>
          <p:spPr>
            <a:xfrm flipH="false" flipV="false" rot="-10626386">
              <a:off x="35007" y="87329"/>
              <a:ext cx="3497170" cy="1475263"/>
            </a:xfrm>
            <a:custGeom>
              <a:avLst/>
              <a:gdLst/>
              <a:ahLst/>
              <a:cxnLst/>
              <a:rect r="r" b="b" t="t" l="l"/>
              <a:pathLst>
                <a:path h="1475263" w="3497170">
                  <a:moveTo>
                    <a:pt x="0" y="0"/>
                  </a:moveTo>
                  <a:lnTo>
                    <a:pt x="3497170" y="0"/>
                  </a:lnTo>
                  <a:lnTo>
                    <a:pt x="3497170" y="1475263"/>
                  </a:lnTo>
                  <a:lnTo>
                    <a:pt x="0" y="1475263"/>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6" id="16"/>
            <p:cNvSpPr txBox="true"/>
            <p:nvPr/>
          </p:nvSpPr>
          <p:spPr>
            <a:xfrm rot="0">
              <a:off x="689814" y="489494"/>
              <a:ext cx="2404390" cy="761323"/>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Public Health Scientists</a:t>
              </a:r>
            </a:p>
          </p:txBody>
        </p:sp>
      </p:grpSp>
      <p:grpSp>
        <p:nvGrpSpPr>
          <p:cNvPr name="Group 17" id="17"/>
          <p:cNvGrpSpPr/>
          <p:nvPr/>
        </p:nvGrpSpPr>
        <p:grpSpPr>
          <a:xfrm rot="0">
            <a:off x="2763989" y="2616561"/>
            <a:ext cx="1747784" cy="1537863"/>
            <a:chOff x="0" y="0"/>
            <a:chExt cx="2330379" cy="2050484"/>
          </a:xfrm>
        </p:grpSpPr>
        <p:sp>
          <p:nvSpPr>
            <p:cNvPr name="Freeform 18" id="18"/>
            <p:cNvSpPr/>
            <p:nvPr/>
          </p:nvSpPr>
          <p:spPr>
            <a:xfrm flipH="false" flipV="false" rot="0">
              <a:off x="0" y="0"/>
              <a:ext cx="2330379" cy="2050484"/>
            </a:xfrm>
            <a:custGeom>
              <a:avLst/>
              <a:gdLst/>
              <a:ahLst/>
              <a:cxnLst/>
              <a:rect r="r" b="b" t="t" l="l"/>
              <a:pathLst>
                <a:path h="2050484" w="2330379">
                  <a:moveTo>
                    <a:pt x="0" y="0"/>
                  </a:moveTo>
                  <a:lnTo>
                    <a:pt x="2330379" y="0"/>
                  </a:lnTo>
                  <a:lnTo>
                    <a:pt x="2330379" y="2050484"/>
                  </a:lnTo>
                  <a:lnTo>
                    <a:pt x="0" y="2050484"/>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19" id="19"/>
            <p:cNvSpPr txBox="true"/>
            <p:nvPr/>
          </p:nvSpPr>
          <p:spPr>
            <a:xfrm rot="0">
              <a:off x="112223" y="726256"/>
              <a:ext cx="2105933" cy="761323"/>
            </a:xfrm>
            <a:prstGeom prst="rect">
              <a:avLst/>
            </a:prstGeom>
          </p:spPr>
          <p:txBody>
            <a:bodyPr anchor="t" rtlCol="false" tIns="0" lIns="0" bIns="0" rIns="0">
              <a:spAutoFit/>
            </a:bodyPr>
            <a:lstStyle/>
            <a:p>
              <a:pPr algn="ctr">
                <a:lnSpc>
                  <a:spcPts val="2072"/>
                </a:lnSpc>
              </a:pPr>
              <a:r>
                <a:rPr lang="en-US" sz="2136">
                  <a:solidFill>
                    <a:srgbClr val="822F55"/>
                  </a:solidFill>
                  <a:latin typeface="Sailors"/>
                  <a:ea typeface="Sailors"/>
                  <a:cs typeface="Sailors"/>
                  <a:sym typeface="Sailors"/>
                </a:rPr>
                <a:t>Marine </a:t>
              </a:r>
            </a:p>
            <a:p>
              <a:pPr algn="ctr">
                <a:lnSpc>
                  <a:spcPts val="2072"/>
                </a:lnSpc>
                <a:spcBef>
                  <a:spcPct val="0"/>
                </a:spcBef>
              </a:pPr>
              <a:r>
                <a:rPr lang="en-US" sz="2136">
                  <a:solidFill>
                    <a:srgbClr val="822F55"/>
                  </a:solidFill>
                  <a:latin typeface="Sailors"/>
                  <a:ea typeface="Sailors"/>
                  <a:cs typeface="Sailors"/>
                  <a:sym typeface="Sailors"/>
                </a:rPr>
                <a:t>biologists</a:t>
              </a:r>
            </a:p>
          </p:txBody>
        </p:sp>
      </p:grpSp>
      <p:grpSp>
        <p:nvGrpSpPr>
          <p:cNvPr name="Group 20" id="20"/>
          <p:cNvGrpSpPr/>
          <p:nvPr/>
        </p:nvGrpSpPr>
        <p:grpSpPr>
          <a:xfrm rot="0">
            <a:off x="11069802" y="2708795"/>
            <a:ext cx="1897592" cy="1068051"/>
            <a:chOff x="0" y="0"/>
            <a:chExt cx="2530122" cy="1424068"/>
          </a:xfrm>
        </p:grpSpPr>
        <p:sp>
          <p:nvSpPr>
            <p:cNvPr name="Freeform 21" id="21"/>
            <p:cNvSpPr/>
            <p:nvPr/>
          </p:nvSpPr>
          <p:spPr>
            <a:xfrm flipH="false" flipV="false" rot="-10171448">
              <a:off x="71643" y="208597"/>
              <a:ext cx="2386836" cy="1006874"/>
            </a:xfrm>
            <a:custGeom>
              <a:avLst/>
              <a:gdLst/>
              <a:ahLst/>
              <a:cxnLst/>
              <a:rect r="r" b="b" t="t" l="l"/>
              <a:pathLst>
                <a:path h="1006874" w="2386836">
                  <a:moveTo>
                    <a:pt x="0" y="0"/>
                  </a:moveTo>
                  <a:lnTo>
                    <a:pt x="2386836" y="0"/>
                  </a:lnTo>
                  <a:lnTo>
                    <a:pt x="2386836" y="1006874"/>
                  </a:lnTo>
                  <a:lnTo>
                    <a:pt x="0" y="1006874"/>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22" id="22"/>
            <p:cNvSpPr txBox="true"/>
            <p:nvPr/>
          </p:nvSpPr>
          <p:spPr>
            <a:xfrm rot="0">
              <a:off x="494118" y="515187"/>
              <a:ext cx="1776148" cy="412744"/>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doctors</a:t>
              </a:r>
            </a:p>
          </p:txBody>
        </p:sp>
      </p:grpSp>
      <p:grpSp>
        <p:nvGrpSpPr>
          <p:cNvPr name="Group 23" id="23"/>
          <p:cNvGrpSpPr/>
          <p:nvPr/>
        </p:nvGrpSpPr>
        <p:grpSpPr>
          <a:xfrm rot="0">
            <a:off x="8898896" y="3001232"/>
            <a:ext cx="2037603" cy="859552"/>
            <a:chOff x="0" y="0"/>
            <a:chExt cx="2716805" cy="1146069"/>
          </a:xfrm>
        </p:grpSpPr>
        <p:sp>
          <p:nvSpPr>
            <p:cNvPr name="Freeform 24" id="24"/>
            <p:cNvSpPr/>
            <p:nvPr/>
          </p:nvSpPr>
          <p:spPr>
            <a:xfrm flipH="false" flipV="false" rot="0">
              <a:off x="0" y="0"/>
              <a:ext cx="2716805" cy="1146069"/>
            </a:xfrm>
            <a:custGeom>
              <a:avLst/>
              <a:gdLst/>
              <a:ahLst/>
              <a:cxnLst/>
              <a:rect r="r" b="b" t="t" l="l"/>
              <a:pathLst>
                <a:path h="1146069" w="2716805">
                  <a:moveTo>
                    <a:pt x="0" y="0"/>
                  </a:moveTo>
                  <a:lnTo>
                    <a:pt x="2716805" y="0"/>
                  </a:lnTo>
                  <a:lnTo>
                    <a:pt x="2716805" y="1146069"/>
                  </a:lnTo>
                  <a:lnTo>
                    <a:pt x="0" y="1146069"/>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25" id="25"/>
            <p:cNvSpPr txBox="true"/>
            <p:nvPr/>
          </p:nvSpPr>
          <p:spPr>
            <a:xfrm rot="0">
              <a:off x="325559" y="485290"/>
              <a:ext cx="1906691" cy="412744"/>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ecologists</a:t>
              </a:r>
            </a:p>
          </p:txBody>
        </p:sp>
      </p:grpSp>
      <p:grpSp>
        <p:nvGrpSpPr>
          <p:cNvPr name="Group 26" id="26"/>
          <p:cNvGrpSpPr/>
          <p:nvPr/>
        </p:nvGrpSpPr>
        <p:grpSpPr>
          <a:xfrm rot="0">
            <a:off x="9139695" y="4252849"/>
            <a:ext cx="1796805" cy="942861"/>
            <a:chOff x="0" y="0"/>
            <a:chExt cx="2395739" cy="1257148"/>
          </a:xfrm>
        </p:grpSpPr>
        <p:sp>
          <p:nvSpPr>
            <p:cNvPr name="Freeform 27" id="27"/>
            <p:cNvSpPr/>
            <p:nvPr/>
          </p:nvSpPr>
          <p:spPr>
            <a:xfrm flipH="false" flipV="false" rot="0">
              <a:off x="69198" y="0"/>
              <a:ext cx="2186345" cy="1257148"/>
            </a:xfrm>
            <a:custGeom>
              <a:avLst/>
              <a:gdLst/>
              <a:ahLst/>
              <a:cxnLst/>
              <a:rect r="r" b="b" t="t" l="l"/>
              <a:pathLst>
                <a:path h="1257148" w="2186345">
                  <a:moveTo>
                    <a:pt x="0" y="0"/>
                  </a:moveTo>
                  <a:lnTo>
                    <a:pt x="2186345" y="0"/>
                  </a:lnTo>
                  <a:lnTo>
                    <a:pt x="2186345" y="1257148"/>
                  </a:lnTo>
                  <a:lnTo>
                    <a:pt x="0" y="1257148"/>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28" id="28"/>
            <p:cNvSpPr txBox="true"/>
            <p:nvPr/>
          </p:nvSpPr>
          <p:spPr>
            <a:xfrm rot="0">
              <a:off x="0" y="268653"/>
              <a:ext cx="2395739" cy="761323"/>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material scientists </a:t>
              </a:r>
            </a:p>
          </p:txBody>
        </p:sp>
      </p:grpSp>
      <p:grpSp>
        <p:nvGrpSpPr>
          <p:cNvPr name="Group 29" id="29"/>
          <p:cNvGrpSpPr/>
          <p:nvPr/>
        </p:nvGrpSpPr>
        <p:grpSpPr>
          <a:xfrm rot="0">
            <a:off x="3815979" y="5836499"/>
            <a:ext cx="1391587" cy="800162"/>
            <a:chOff x="0" y="0"/>
            <a:chExt cx="1855449" cy="1066883"/>
          </a:xfrm>
        </p:grpSpPr>
        <p:sp>
          <p:nvSpPr>
            <p:cNvPr name="Freeform 30" id="30"/>
            <p:cNvSpPr/>
            <p:nvPr/>
          </p:nvSpPr>
          <p:spPr>
            <a:xfrm flipH="false" flipV="false" rot="0">
              <a:off x="0" y="0"/>
              <a:ext cx="1855449" cy="1066883"/>
            </a:xfrm>
            <a:custGeom>
              <a:avLst/>
              <a:gdLst/>
              <a:ahLst/>
              <a:cxnLst/>
              <a:rect r="r" b="b" t="t" l="l"/>
              <a:pathLst>
                <a:path h="1066883" w="1855449">
                  <a:moveTo>
                    <a:pt x="0" y="0"/>
                  </a:moveTo>
                  <a:lnTo>
                    <a:pt x="1855449" y="0"/>
                  </a:lnTo>
                  <a:lnTo>
                    <a:pt x="1855449" y="1066883"/>
                  </a:lnTo>
                  <a:lnTo>
                    <a:pt x="0" y="106688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1" id="31"/>
            <p:cNvSpPr txBox="true"/>
            <p:nvPr/>
          </p:nvSpPr>
          <p:spPr>
            <a:xfrm rot="0">
              <a:off x="155508" y="336595"/>
              <a:ext cx="1544433" cy="412744"/>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chemists</a:t>
              </a:r>
            </a:p>
          </p:txBody>
        </p:sp>
      </p:grpSp>
      <p:grpSp>
        <p:nvGrpSpPr>
          <p:cNvPr name="Group 32" id="32"/>
          <p:cNvGrpSpPr/>
          <p:nvPr/>
        </p:nvGrpSpPr>
        <p:grpSpPr>
          <a:xfrm rot="0">
            <a:off x="1982210" y="3628946"/>
            <a:ext cx="3239881" cy="3177666"/>
            <a:chOff x="0" y="0"/>
            <a:chExt cx="4319842" cy="4236888"/>
          </a:xfrm>
        </p:grpSpPr>
        <p:sp>
          <p:nvSpPr>
            <p:cNvPr name="Freeform 33" id="33"/>
            <p:cNvSpPr/>
            <p:nvPr/>
          </p:nvSpPr>
          <p:spPr>
            <a:xfrm flipH="false" flipV="false" rot="2361530">
              <a:off x="490747" y="747635"/>
              <a:ext cx="3338348" cy="2741618"/>
            </a:xfrm>
            <a:custGeom>
              <a:avLst/>
              <a:gdLst/>
              <a:ahLst/>
              <a:cxnLst/>
              <a:rect r="r" b="b" t="t" l="l"/>
              <a:pathLst>
                <a:path h="2741618" w="3338348">
                  <a:moveTo>
                    <a:pt x="0" y="0"/>
                  </a:moveTo>
                  <a:lnTo>
                    <a:pt x="3338348" y="0"/>
                  </a:lnTo>
                  <a:lnTo>
                    <a:pt x="3338348" y="2741618"/>
                  </a:lnTo>
                  <a:lnTo>
                    <a:pt x="0" y="274161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34" id="34"/>
            <p:cNvSpPr txBox="true"/>
            <p:nvPr/>
          </p:nvSpPr>
          <p:spPr>
            <a:xfrm rot="0">
              <a:off x="906316" y="1769292"/>
              <a:ext cx="2984002" cy="412744"/>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Toxicologists</a:t>
              </a:r>
            </a:p>
          </p:txBody>
        </p:sp>
      </p:grpSp>
      <p:grpSp>
        <p:nvGrpSpPr>
          <p:cNvPr name="Group 35" id="35"/>
          <p:cNvGrpSpPr/>
          <p:nvPr/>
        </p:nvGrpSpPr>
        <p:grpSpPr>
          <a:xfrm rot="0">
            <a:off x="7280877" y="4252849"/>
            <a:ext cx="3236037" cy="3143611"/>
            <a:chOff x="0" y="0"/>
            <a:chExt cx="4314716" cy="4191481"/>
          </a:xfrm>
        </p:grpSpPr>
        <p:sp>
          <p:nvSpPr>
            <p:cNvPr name="Freeform 36" id="36"/>
            <p:cNvSpPr/>
            <p:nvPr/>
          </p:nvSpPr>
          <p:spPr>
            <a:xfrm flipH="true" flipV="false" rot="8603817">
              <a:off x="488184" y="724931"/>
              <a:ext cx="3338348" cy="2741618"/>
            </a:xfrm>
            <a:custGeom>
              <a:avLst/>
              <a:gdLst/>
              <a:ahLst/>
              <a:cxnLst/>
              <a:rect r="r" b="b" t="t" l="l"/>
              <a:pathLst>
                <a:path h="2741618" w="3338348">
                  <a:moveTo>
                    <a:pt x="3338348" y="0"/>
                  </a:moveTo>
                  <a:lnTo>
                    <a:pt x="0" y="0"/>
                  </a:lnTo>
                  <a:lnTo>
                    <a:pt x="0" y="2741618"/>
                  </a:lnTo>
                  <a:lnTo>
                    <a:pt x="3338348" y="2741618"/>
                  </a:lnTo>
                  <a:lnTo>
                    <a:pt x="3338348"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37" id="37"/>
            <p:cNvSpPr txBox="true"/>
            <p:nvPr/>
          </p:nvSpPr>
          <p:spPr>
            <a:xfrm rot="0">
              <a:off x="968669" y="2068672"/>
              <a:ext cx="2984002" cy="412744"/>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Microbiologists</a:t>
              </a:r>
            </a:p>
          </p:txBody>
        </p:sp>
      </p:grpSp>
      <p:grpSp>
        <p:nvGrpSpPr>
          <p:cNvPr name="Group 38" id="38"/>
          <p:cNvGrpSpPr/>
          <p:nvPr/>
        </p:nvGrpSpPr>
        <p:grpSpPr>
          <a:xfrm rot="0">
            <a:off x="13246237" y="4599271"/>
            <a:ext cx="2274598" cy="2120264"/>
            <a:chOff x="0" y="0"/>
            <a:chExt cx="3032798" cy="2827018"/>
          </a:xfrm>
        </p:grpSpPr>
        <p:sp>
          <p:nvSpPr>
            <p:cNvPr name="Freeform 39" id="39"/>
            <p:cNvSpPr/>
            <p:nvPr/>
          </p:nvSpPr>
          <p:spPr>
            <a:xfrm flipH="false" flipV="false" rot="-972290">
              <a:off x="258836" y="306989"/>
              <a:ext cx="2515125" cy="2213040"/>
            </a:xfrm>
            <a:custGeom>
              <a:avLst/>
              <a:gdLst/>
              <a:ahLst/>
              <a:cxnLst/>
              <a:rect r="r" b="b" t="t" l="l"/>
              <a:pathLst>
                <a:path h="2213040" w="2515125">
                  <a:moveTo>
                    <a:pt x="0" y="0"/>
                  </a:moveTo>
                  <a:lnTo>
                    <a:pt x="2515125" y="0"/>
                  </a:lnTo>
                  <a:lnTo>
                    <a:pt x="2515125" y="2213040"/>
                  </a:lnTo>
                  <a:lnTo>
                    <a:pt x="0" y="2213040"/>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TextBox 40" id="40"/>
            <p:cNvSpPr txBox="true"/>
            <p:nvPr/>
          </p:nvSpPr>
          <p:spPr>
            <a:xfrm rot="0">
              <a:off x="314204" y="1116954"/>
              <a:ext cx="2404390" cy="761323"/>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Atmospheric Scientists</a:t>
              </a:r>
            </a:p>
          </p:txBody>
        </p:sp>
      </p:grpSp>
      <p:grpSp>
        <p:nvGrpSpPr>
          <p:cNvPr name="Group 41" id="41"/>
          <p:cNvGrpSpPr/>
          <p:nvPr/>
        </p:nvGrpSpPr>
        <p:grpSpPr>
          <a:xfrm rot="0">
            <a:off x="13426917" y="3308656"/>
            <a:ext cx="1920448" cy="1104258"/>
            <a:chOff x="0" y="0"/>
            <a:chExt cx="2560597" cy="1472343"/>
          </a:xfrm>
        </p:grpSpPr>
        <p:sp>
          <p:nvSpPr>
            <p:cNvPr name="Freeform 42" id="42"/>
            <p:cNvSpPr/>
            <p:nvPr/>
          </p:nvSpPr>
          <p:spPr>
            <a:xfrm flipH="false" flipV="false" rot="0">
              <a:off x="0" y="0"/>
              <a:ext cx="2560597" cy="1472343"/>
            </a:xfrm>
            <a:custGeom>
              <a:avLst/>
              <a:gdLst/>
              <a:ahLst/>
              <a:cxnLst/>
              <a:rect r="r" b="b" t="t" l="l"/>
              <a:pathLst>
                <a:path h="1472343" w="2560597">
                  <a:moveTo>
                    <a:pt x="0" y="0"/>
                  </a:moveTo>
                  <a:lnTo>
                    <a:pt x="2560597" y="0"/>
                  </a:lnTo>
                  <a:lnTo>
                    <a:pt x="2560597" y="1472343"/>
                  </a:lnTo>
                  <a:lnTo>
                    <a:pt x="0" y="1472343"/>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43" id="43"/>
            <p:cNvSpPr txBox="true"/>
            <p:nvPr/>
          </p:nvSpPr>
          <p:spPr>
            <a:xfrm rot="0">
              <a:off x="78104" y="190746"/>
              <a:ext cx="2404390" cy="1109901"/>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Waste Management Scientists</a:t>
              </a:r>
            </a:p>
          </p:txBody>
        </p:sp>
      </p:grpSp>
      <p:grpSp>
        <p:nvGrpSpPr>
          <p:cNvPr name="Group 44" id="44"/>
          <p:cNvGrpSpPr/>
          <p:nvPr/>
        </p:nvGrpSpPr>
        <p:grpSpPr>
          <a:xfrm rot="0">
            <a:off x="6108108" y="2833355"/>
            <a:ext cx="2278572" cy="1027429"/>
            <a:chOff x="0" y="0"/>
            <a:chExt cx="3038096" cy="1369905"/>
          </a:xfrm>
        </p:grpSpPr>
        <p:sp>
          <p:nvSpPr>
            <p:cNvPr name="Freeform 45" id="45"/>
            <p:cNvSpPr/>
            <p:nvPr/>
          </p:nvSpPr>
          <p:spPr>
            <a:xfrm flipH="false" flipV="false" rot="0">
              <a:off x="0" y="0"/>
              <a:ext cx="3038096" cy="1369905"/>
            </a:xfrm>
            <a:custGeom>
              <a:avLst/>
              <a:gdLst/>
              <a:ahLst/>
              <a:cxnLst/>
              <a:rect r="r" b="b" t="t" l="l"/>
              <a:pathLst>
                <a:path h="1369905" w="3038096">
                  <a:moveTo>
                    <a:pt x="0" y="0"/>
                  </a:moveTo>
                  <a:lnTo>
                    <a:pt x="3038096" y="0"/>
                  </a:lnTo>
                  <a:lnTo>
                    <a:pt x="3038096" y="1369905"/>
                  </a:lnTo>
                  <a:lnTo>
                    <a:pt x="0" y="1369905"/>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46" id="46"/>
            <p:cNvSpPr txBox="true"/>
            <p:nvPr/>
          </p:nvSpPr>
          <p:spPr>
            <a:xfrm rot="0">
              <a:off x="235142" y="313816"/>
              <a:ext cx="2567812" cy="761323"/>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Environmental scientists</a:t>
              </a:r>
            </a:p>
          </p:txBody>
        </p:sp>
      </p:grpSp>
      <p:grpSp>
        <p:nvGrpSpPr>
          <p:cNvPr name="Group 47" id="47"/>
          <p:cNvGrpSpPr/>
          <p:nvPr/>
        </p:nvGrpSpPr>
        <p:grpSpPr>
          <a:xfrm rot="0">
            <a:off x="11415631" y="4233552"/>
            <a:ext cx="2011286" cy="906907"/>
            <a:chOff x="0" y="0"/>
            <a:chExt cx="2681714" cy="1209209"/>
          </a:xfrm>
        </p:grpSpPr>
        <p:sp>
          <p:nvSpPr>
            <p:cNvPr name="Freeform 48" id="48"/>
            <p:cNvSpPr/>
            <p:nvPr/>
          </p:nvSpPr>
          <p:spPr>
            <a:xfrm flipH="false" flipV="false" rot="0">
              <a:off x="0" y="0"/>
              <a:ext cx="2681714" cy="1209209"/>
            </a:xfrm>
            <a:custGeom>
              <a:avLst/>
              <a:gdLst/>
              <a:ahLst/>
              <a:cxnLst/>
              <a:rect r="r" b="b" t="t" l="l"/>
              <a:pathLst>
                <a:path h="1209209" w="2681714">
                  <a:moveTo>
                    <a:pt x="0" y="0"/>
                  </a:moveTo>
                  <a:lnTo>
                    <a:pt x="2681714" y="0"/>
                  </a:lnTo>
                  <a:lnTo>
                    <a:pt x="2681714" y="1209209"/>
                  </a:lnTo>
                  <a:lnTo>
                    <a:pt x="0" y="1209209"/>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sp>
          <p:nvSpPr>
            <p:cNvPr name="TextBox 49" id="49"/>
            <p:cNvSpPr txBox="true"/>
            <p:nvPr/>
          </p:nvSpPr>
          <p:spPr>
            <a:xfrm rot="0">
              <a:off x="138662" y="233468"/>
              <a:ext cx="2404390" cy="761323"/>
            </a:xfrm>
            <a:prstGeom prst="rect">
              <a:avLst/>
            </a:prstGeom>
          </p:spPr>
          <p:txBody>
            <a:bodyPr anchor="t" rtlCol="false" tIns="0" lIns="0" bIns="0" rIns="0">
              <a:spAutoFit/>
            </a:bodyPr>
            <a:lstStyle/>
            <a:p>
              <a:pPr algn="ctr">
                <a:lnSpc>
                  <a:spcPts val="2072"/>
                </a:lnSpc>
                <a:spcBef>
                  <a:spcPct val="0"/>
                </a:spcBef>
              </a:pPr>
              <a:r>
                <a:rPr lang="en-US" sz="2136">
                  <a:solidFill>
                    <a:srgbClr val="822F55"/>
                  </a:solidFill>
                  <a:latin typeface="Sailors"/>
                  <a:ea typeface="Sailors"/>
                  <a:cs typeface="Sailors"/>
                  <a:sym typeface="Sailors"/>
                </a:rPr>
                <a:t>Conservation Biologists</a:t>
              </a:r>
            </a:p>
          </p:txBody>
        </p:sp>
      </p:grpSp>
      <p:sp>
        <p:nvSpPr>
          <p:cNvPr name="Freeform 50" id="50"/>
          <p:cNvSpPr/>
          <p:nvPr/>
        </p:nvSpPr>
        <p:spPr>
          <a:xfrm flipH="false" flipV="false" rot="0">
            <a:off x="5486400" y="7230671"/>
            <a:ext cx="7315200" cy="2660904"/>
          </a:xfrm>
          <a:custGeom>
            <a:avLst/>
            <a:gdLst/>
            <a:ahLst/>
            <a:cxnLst/>
            <a:rect r="r" b="b" t="t" l="l"/>
            <a:pathLst>
              <a:path h="2660904" w="7315200">
                <a:moveTo>
                  <a:pt x="0" y="0"/>
                </a:moveTo>
                <a:lnTo>
                  <a:pt x="7315200" y="0"/>
                </a:lnTo>
                <a:lnTo>
                  <a:pt x="7315200" y="2660904"/>
                </a:lnTo>
                <a:lnTo>
                  <a:pt x="0" y="2660904"/>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4206257" y="2326994"/>
            <a:ext cx="9907053" cy="2451996"/>
          </a:xfrm>
          <a:custGeom>
            <a:avLst/>
            <a:gdLst/>
            <a:ahLst/>
            <a:cxnLst/>
            <a:rect r="r" b="b" t="t" l="l"/>
            <a:pathLst>
              <a:path h="2451996" w="9907053">
                <a:moveTo>
                  <a:pt x="0" y="0"/>
                </a:moveTo>
                <a:lnTo>
                  <a:pt x="9907052" y="0"/>
                </a:lnTo>
                <a:lnTo>
                  <a:pt x="9907052" y="2451995"/>
                </a:lnTo>
                <a:lnTo>
                  <a:pt x="0" y="245199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4410330" y="3206747"/>
            <a:ext cx="9498905" cy="932578"/>
          </a:xfrm>
          <a:prstGeom prst="rect">
            <a:avLst/>
          </a:prstGeom>
        </p:spPr>
        <p:txBody>
          <a:bodyPr anchor="t" rtlCol="false" tIns="0" lIns="0" bIns="0" rIns="0">
            <a:spAutoFit/>
          </a:bodyPr>
          <a:lstStyle/>
          <a:p>
            <a:pPr algn="ctr" marL="0" indent="0" lvl="0">
              <a:lnSpc>
                <a:spcPts val="6929"/>
              </a:lnSpc>
              <a:spcBef>
                <a:spcPct val="0"/>
              </a:spcBef>
            </a:pPr>
            <a:r>
              <a:rPr lang="en-US" sz="7144" spc="328">
                <a:solidFill>
                  <a:srgbClr val="822F55"/>
                </a:solidFill>
                <a:latin typeface="Lucky Bones"/>
                <a:ea typeface="Lucky Bones"/>
                <a:cs typeface="Lucky Bones"/>
                <a:sym typeface="Lucky Bones"/>
              </a:rPr>
              <a:t>GROUP DISCUSSION</a:t>
            </a:r>
          </a:p>
        </p:txBody>
      </p:sp>
      <p:sp>
        <p:nvSpPr>
          <p:cNvPr name="TextBox 4" id="4"/>
          <p:cNvSpPr txBox="true"/>
          <p:nvPr/>
        </p:nvSpPr>
        <p:spPr>
          <a:xfrm rot="0">
            <a:off x="4096888" y="5466794"/>
            <a:ext cx="10094224" cy="2557628"/>
          </a:xfrm>
          <a:prstGeom prst="rect">
            <a:avLst/>
          </a:prstGeom>
        </p:spPr>
        <p:txBody>
          <a:bodyPr anchor="t" rtlCol="false" tIns="0" lIns="0" bIns="0" rIns="0">
            <a:spAutoFit/>
          </a:bodyPr>
          <a:lstStyle/>
          <a:p>
            <a:pPr algn="ctr" marL="0" indent="0" lvl="0">
              <a:lnSpc>
                <a:spcPts val="4908"/>
              </a:lnSpc>
              <a:spcBef>
                <a:spcPct val="0"/>
              </a:spcBef>
            </a:pPr>
            <a:r>
              <a:rPr lang="en-US" sz="5060">
                <a:solidFill>
                  <a:srgbClr val="822F55"/>
                </a:solidFill>
                <a:latin typeface="Sailors"/>
                <a:ea typeface="Sailors"/>
                <a:cs typeface="Sailors"/>
                <a:sym typeface="Sailors"/>
              </a:rPr>
              <a:t>What types of questions do you think scientists should be trying to answer about plastic pollution?</a:t>
            </a:r>
          </a:p>
        </p:txBody>
      </p:sp>
      <p:sp>
        <p:nvSpPr>
          <p:cNvPr name="Freeform 5" id="5"/>
          <p:cNvSpPr/>
          <p:nvPr/>
        </p:nvSpPr>
        <p:spPr>
          <a:xfrm flipH="false" flipV="false" rot="0">
            <a:off x="12660923" y="2686"/>
            <a:ext cx="5627077" cy="4114800"/>
          </a:xfrm>
          <a:custGeom>
            <a:avLst/>
            <a:gdLst/>
            <a:ahLst/>
            <a:cxnLst/>
            <a:rect r="r" b="b" t="t" l="l"/>
            <a:pathLst>
              <a:path h="4114800" w="5627077">
                <a:moveTo>
                  <a:pt x="0" y="0"/>
                </a:moveTo>
                <a:lnTo>
                  <a:pt x="5627077" y="0"/>
                </a:lnTo>
                <a:lnTo>
                  <a:pt x="562707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true" flipV="false" rot="0">
            <a:off x="0" y="2686"/>
            <a:ext cx="5627077" cy="4114800"/>
          </a:xfrm>
          <a:custGeom>
            <a:avLst/>
            <a:gdLst/>
            <a:ahLst/>
            <a:cxnLst/>
            <a:rect r="r" b="b" t="t" l="l"/>
            <a:pathLst>
              <a:path h="4114800" w="5627077">
                <a:moveTo>
                  <a:pt x="5627077" y="0"/>
                </a:moveTo>
                <a:lnTo>
                  <a:pt x="0" y="0"/>
                </a:lnTo>
                <a:lnTo>
                  <a:pt x="0" y="4114800"/>
                </a:lnTo>
                <a:lnTo>
                  <a:pt x="5627077" y="4114800"/>
                </a:lnTo>
                <a:lnTo>
                  <a:pt x="5627077"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10800000">
            <a:off x="0" y="6172200"/>
            <a:ext cx="5627077" cy="4114800"/>
          </a:xfrm>
          <a:custGeom>
            <a:avLst/>
            <a:gdLst/>
            <a:ahLst/>
            <a:cxnLst/>
            <a:rect r="r" b="b" t="t" l="l"/>
            <a:pathLst>
              <a:path h="4114800" w="5627077">
                <a:moveTo>
                  <a:pt x="0" y="0"/>
                </a:moveTo>
                <a:lnTo>
                  <a:pt x="5627077" y="0"/>
                </a:lnTo>
                <a:lnTo>
                  <a:pt x="5627077"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8" id="8"/>
          <p:cNvSpPr/>
          <p:nvPr/>
        </p:nvSpPr>
        <p:spPr>
          <a:xfrm flipH="true" flipV="false" rot="-10800000">
            <a:off x="12660923" y="6172200"/>
            <a:ext cx="5627077" cy="4114800"/>
          </a:xfrm>
          <a:custGeom>
            <a:avLst/>
            <a:gdLst/>
            <a:ahLst/>
            <a:cxnLst/>
            <a:rect r="r" b="b" t="t" l="l"/>
            <a:pathLst>
              <a:path h="4114800" w="5627077">
                <a:moveTo>
                  <a:pt x="5627077" y="0"/>
                </a:moveTo>
                <a:lnTo>
                  <a:pt x="0" y="0"/>
                </a:lnTo>
                <a:lnTo>
                  <a:pt x="0" y="4114800"/>
                </a:lnTo>
                <a:lnTo>
                  <a:pt x="5627077" y="4114800"/>
                </a:lnTo>
                <a:lnTo>
                  <a:pt x="5627077"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4096888" y="2661255"/>
            <a:ext cx="9907053" cy="2451996"/>
          </a:xfrm>
          <a:custGeom>
            <a:avLst/>
            <a:gdLst/>
            <a:ahLst/>
            <a:cxnLst/>
            <a:rect r="r" b="b" t="t" l="l"/>
            <a:pathLst>
              <a:path h="2451996" w="9907053">
                <a:moveTo>
                  <a:pt x="0" y="0"/>
                </a:moveTo>
                <a:lnTo>
                  <a:pt x="9907052" y="0"/>
                </a:lnTo>
                <a:lnTo>
                  <a:pt x="9907052" y="2451995"/>
                </a:lnTo>
                <a:lnTo>
                  <a:pt x="0" y="2451995"/>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TextBox 3" id="3"/>
          <p:cNvSpPr txBox="true"/>
          <p:nvPr/>
        </p:nvSpPr>
        <p:spPr>
          <a:xfrm rot="0">
            <a:off x="4608175" y="3504019"/>
            <a:ext cx="8884479" cy="1094368"/>
          </a:xfrm>
          <a:prstGeom prst="rect">
            <a:avLst/>
          </a:prstGeom>
        </p:spPr>
        <p:txBody>
          <a:bodyPr anchor="t" rtlCol="false" tIns="0" lIns="0" bIns="0" rIns="0">
            <a:spAutoFit/>
          </a:bodyPr>
          <a:lstStyle/>
          <a:p>
            <a:pPr algn="ctr" marL="0" indent="0" lvl="0">
              <a:lnSpc>
                <a:spcPts val="8190"/>
              </a:lnSpc>
              <a:spcBef>
                <a:spcPct val="0"/>
              </a:spcBef>
            </a:pPr>
            <a:r>
              <a:rPr lang="en-US" sz="8443" spc="388">
                <a:solidFill>
                  <a:srgbClr val="822F55"/>
                </a:solidFill>
                <a:latin typeface="Lucky Bones"/>
                <a:ea typeface="Lucky Bones"/>
                <a:cs typeface="Lucky Bones"/>
                <a:sym typeface="Lucky Bones"/>
              </a:rPr>
              <a:t>GOVERNMENT</a:t>
            </a:r>
          </a:p>
        </p:txBody>
      </p:sp>
      <p:sp>
        <p:nvSpPr>
          <p:cNvPr name="Freeform 4" id="4"/>
          <p:cNvSpPr/>
          <p:nvPr/>
        </p:nvSpPr>
        <p:spPr>
          <a:xfrm flipH="false" flipV="false" rot="0">
            <a:off x="0" y="0"/>
            <a:ext cx="4130289" cy="4114800"/>
          </a:xfrm>
          <a:custGeom>
            <a:avLst/>
            <a:gdLst/>
            <a:ahLst/>
            <a:cxnLst/>
            <a:rect r="r" b="b" t="t" l="l"/>
            <a:pathLst>
              <a:path h="4114800" w="4130289">
                <a:moveTo>
                  <a:pt x="0" y="0"/>
                </a:moveTo>
                <a:lnTo>
                  <a:pt x="4130289" y="0"/>
                </a:lnTo>
                <a:lnTo>
                  <a:pt x="4130289"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true" rot="0">
            <a:off x="0" y="6172200"/>
            <a:ext cx="4130289" cy="4114800"/>
          </a:xfrm>
          <a:custGeom>
            <a:avLst/>
            <a:gdLst/>
            <a:ahLst/>
            <a:cxnLst/>
            <a:rect r="r" b="b" t="t" l="l"/>
            <a:pathLst>
              <a:path h="4114800" w="4130289">
                <a:moveTo>
                  <a:pt x="0" y="4114800"/>
                </a:moveTo>
                <a:lnTo>
                  <a:pt x="4130289" y="4114800"/>
                </a:lnTo>
                <a:lnTo>
                  <a:pt x="4130289" y="0"/>
                </a:lnTo>
                <a:lnTo>
                  <a:pt x="0" y="0"/>
                </a:lnTo>
                <a:lnTo>
                  <a:pt x="0" y="411480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true" flipV="false" rot="0">
            <a:off x="14157711" y="0"/>
            <a:ext cx="4130289" cy="4114800"/>
          </a:xfrm>
          <a:custGeom>
            <a:avLst/>
            <a:gdLst/>
            <a:ahLst/>
            <a:cxnLst/>
            <a:rect r="r" b="b" t="t" l="l"/>
            <a:pathLst>
              <a:path h="4114800" w="4130289">
                <a:moveTo>
                  <a:pt x="4130289" y="0"/>
                </a:moveTo>
                <a:lnTo>
                  <a:pt x="0" y="0"/>
                </a:lnTo>
                <a:lnTo>
                  <a:pt x="0" y="4114800"/>
                </a:lnTo>
                <a:lnTo>
                  <a:pt x="4130289" y="4114800"/>
                </a:lnTo>
                <a:lnTo>
                  <a:pt x="4130289"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true" flipV="true" rot="0">
            <a:off x="14157711" y="6172200"/>
            <a:ext cx="4130289" cy="4114800"/>
          </a:xfrm>
          <a:custGeom>
            <a:avLst/>
            <a:gdLst/>
            <a:ahLst/>
            <a:cxnLst/>
            <a:rect r="r" b="b" t="t" l="l"/>
            <a:pathLst>
              <a:path h="4114800" w="4130289">
                <a:moveTo>
                  <a:pt x="4130289" y="4114800"/>
                </a:moveTo>
                <a:lnTo>
                  <a:pt x="0" y="4114800"/>
                </a:lnTo>
                <a:lnTo>
                  <a:pt x="0" y="0"/>
                </a:lnTo>
                <a:lnTo>
                  <a:pt x="4130289" y="0"/>
                </a:lnTo>
                <a:lnTo>
                  <a:pt x="4130289" y="411480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8" id="8"/>
          <p:cNvSpPr txBox="true"/>
          <p:nvPr/>
        </p:nvSpPr>
        <p:spPr>
          <a:xfrm rot="0">
            <a:off x="4096888" y="5687243"/>
            <a:ext cx="10094224" cy="1938503"/>
          </a:xfrm>
          <a:prstGeom prst="rect">
            <a:avLst/>
          </a:prstGeom>
        </p:spPr>
        <p:txBody>
          <a:bodyPr anchor="t" rtlCol="false" tIns="0" lIns="0" bIns="0" rIns="0">
            <a:spAutoFit/>
          </a:bodyPr>
          <a:lstStyle/>
          <a:p>
            <a:pPr algn="ctr" marL="0" indent="0" lvl="0">
              <a:lnSpc>
                <a:spcPts val="4908"/>
              </a:lnSpc>
              <a:spcBef>
                <a:spcPct val="0"/>
              </a:spcBef>
            </a:pPr>
            <a:r>
              <a:rPr lang="en-US" sz="5060">
                <a:solidFill>
                  <a:srgbClr val="822F55"/>
                </a:solidFill>
                <a:latin typeface="Sailors"/>
                <a:ea typeface="Sailors"/>
                <a:cs typeface="Sailors"/>
                <a:sym typeface="Sailors"/>
              </a:rPr>
              <a:t>what action does the government take to reduce plastic pollution?</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3206143" y="2959104"/>
            <a:ext cx="2311201" cy="2311201"/>
          </a:xfrm>
          <a:custGeom>
            <a:avLst/>
            <a:gdLst/>
            <a:ahLst/>
            <a:cxnLst/>
            <a:rect r="r" b="b" t="t" l="l"/>
            <a:pathLst>
              <a:path h="2311201" w="2311201">
                <a:moveTo>
                  <a:pt x="0" y="0"/>
                </a:moveTo>
                <a:lnTo>
                  <a:pt x="2311201" y="0"/>
                </a:lnTo>
                <a:lnTo>
                  <a:pt x="2311201" y="2311201"/>
                </a:lnTo>
                <a:lnTo>
                  <a:pt x="0" y="2311201"/>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false" flipV="false" rot="0">
            <a:off x="1214879" y="2553759"/>
            <a:ext cx="1878712" cy="1892909"/>
          </a:xfrm>
          <a:custGeom>
            <a:avLst/>
            <a:gdLst/>
            <a:ahLst/>
            <a:cxnLst/>
            <a:rect r="r" b="b" t="t" l="l"/>
            <a:pathLst>
              <a:path h="1892909" w="1878712">
                <a:moveTo>
                  <a:pt x="0" y="0"/>
                </a:moveTo>
                <a:lnTo>
                  <a:pt x="1878713" y="0"/>
                </a:lnTo>
                <a:lnTo>
                  <a:pt x="1878713" y="1892909"/>
                </a:lnTo>
                <a:lnTo>
                  <a:pt x="0" y="1892909"/>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4" id="4"/>
          <p:cNvSpPr/>
          <p:nvPr/>
        </p:nvSpPr>
        <p:spPr>
          <a:xfrm flipH="false" flipV="false" rot="0">
            <a:off x="7546267" y="2854992"/>
            <a:ext cx="2695627" cy="2695627"/>
          </a:xfrm>
          <a:custGeom>
            <a:avLst/>
            <a:gdLst/>
            <a:ahLst/>
            <a:cxnLst/>
            <a:rect r="r" b="b" t="t" l="l"/>
            <a:pathLst>
              <a:path h="2695627" w="2695627">
                <a:moveTo>
                  <a:pt x="0" y="0"/>
                </a:moveTo>
                <a:lnTo>
                  <a:pt x="2695627" y="0"/>
                </a:lnTo>
                <a:lnTo>
                  <a:pt x="2695627" y="2695627"/>
                </a:lnTo>
                <a:lnTo>
                  <a:pt x="0" y="2695627"/>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5" id="5"/>
          <p:cNvSpPr/>
          <p:nvPr/>
        </p:nvSpPr>
        <p:spPr>
          <a:xfrm flipH="false" flipV="false" rot="-10800000">
            <a:off x="1816512" y="-5948332"/>
            <a:ext cx="14183041" cy="8155249"/>
          </a:xfrm>
          <a:custGeom>
            <a:avLst/>
            <a:gdLst/>
            <a:ahLst/>
            <a:cxnLst/>
            <a:rect r="r" b="b" t="t" l="l"/>
            <a:pathLst>
              <a:path h="8155249" w="14183041">
                <a:moveTo>
                  <a:pt x="0" y="0"/>
                </a:moveTo>
                <a:lnTo>
                  <a:pt x="14183041" y="0"/>
                </a:lnTo>
                <a:lnTo>
                  <a:pt x="14183041" y="8155249"/>
                </a:lnTo>
                <a:lnTo>
                  <a:pt x="0" y="8155249"/>
                </a:lnTo>
                <a:lnTo>
                  <a:pt x="0" y="0"/>
                </a:lnTo>
                <a:close/>
              </a:path>
            </a:pathLst>
          </a:custGeom>
          <a:blipFill>
            <a:blip r:embed="rId9">
              <a:extLst>
                <a:ext uri="{96DAC541-7B7A-43D3-8B79-37D633B846F1}">
                  <asvg:svgBlip xmlns:asvg="http://schemas.microsoft.com/office/drawing/2016/SVG/main" r:embed="rId10"/>
                </a:ext>
              </a:extLst>
            </a:blip>
            <a:stretch>
              <a:fillRect l="0" t="0" r="0" b="0"/>
            </a:stretch>
          </a:blipFill>
        </p:spPr>
      </p:sp>
      <p:grpSp>
        <p:nvGrpSpPr>
          <p:cNvPr name="Group 6" id="6"/>
          <p:cNvGrpSpPr/>
          <p:nvPr/>
        </p:nvGrpSpPr>
        <p:grpSpPr>
          <a:xfrm rot="0">
            <a:off x="11998352" y="2877959"/>
            <a:ext cx="5260948" cy="2598908"/>
            <a:chOff x="0" y="0"/>
            <a:chExt cx="7014598" cy="3465211"/>
          </a:xfrm>
        </p:grpSpPr>
        <p:sp>
          <p:nvSpPr>
            <p:cNvPr name="Freeform 7" id="7"/>
            <p:cNvSpPr/>
            <p:nvPr/>
          </p:nvSpPr>
          <p:spPr>
            <a:xfrm flipH="false" flipV="false" rot="0">
              <a:off x="0" y="0"/>
              <a:ext cx="7014598" cy="3465211"/>
            </a:xfrm>
            <a:custGeom>
              <a:avLst/>
              <a:gdLst/>
              <a:ahLst/>
              <a:cxnLst/>
              <a:rect r="r" b="b" t="t" l="l"/>
              <a:pathLst>
                <a:path h="3465211" w="7014598">
                  <a:moveTo>
                    <a:pt x="0" y="0"/>
                  </a:moveTo>
                  <a:lnTo>
                    <a:pt x="7014598" y="0"/>
                  </a:lnTo>
                  <a:lnTo>
                    <a:pt x="7014598" y="3465211"/>
                  </a:lnTo>
                  <a:lnTo>
                    <a:pt x="0" y="3465211"/>
                  </a:lnTo>
                  <a:lnTo>
                    <a:pt x="0" y="0"/>
                  </a:lnTo>
                  <a:close/>
                </a:path>
              </a:pathLst>
            </a:custGeom>
            <a:blipFill>
              <a:blip r:embed="rId11">
                <a:extLst>
                  <a:ext uri="{96DAC541-7B7A-43D3-8B79-37D633B846F1}">
                    <asvg:svgBlip xmlns:asvg="http://schemas.microsoft.com/office/drawing/2016/SVG/main" r:embed="rId12"/>
                  </a:ext>
                </a:extLst>
              </a:blip>
              <a:stretch>
                <a:fillRect l="0" t="0" r="0" b="0"/>
              </a:stretch>
            </a:blipFill>
          </p:spPr>
        </p:sp>
        <p:grpSp>
          <p:nvGrpSpPr>
            <p:cNvPr name="Group 8" id="8"/>
            <p:cNvGrpSpPr/>
            <p:nvPr/>
          </p:nvGrpSpPr>
          <p:grpSpPr>
            <a:xfrm rot="0">
              <a:off x="2488054" y="195886"/>
              <a:ext cx="1233141" cy="1481300"/>
              <a:chOff x="0" y="0"/>
              <a:chExt cx="190793" cy="229189"/>
            </a:xfrm>
          </p:grpSpPr>
          <p:sp>
            <p:nvSpPr>
              <p:cNvPr name="Freeform 9" id="9"/>
              <p:cNvSpPr/>
              <p:nvPr/>
            </p:nvSpPr>
            <p:spPr>
              <a:xfrm flipH="false" flipV="false" rot="0">
                <a:off x="0" y="0"/>
                <a:ext cx="190793" cy="229189"/>
              </a:xfrm>
              <a:custGeom>
                <a:avLst/>
                <a:gdLst/>
                <a:ahLst/>
                <a:cxnLst/>
                <a:rect r="r" b="b" t="t" l="l"/>
                <a:pathLst>
                  <a:path h="229189" w="190793">
                    <a:moveTo>
                      <a:pt x="0" y="0"/>
                    </a:moveTo>
                    <a:lnTo>
                      <a:pt x="190793" y="0"/>
                    </a:lnTo>
                    <a:lnTo>
                      <a:pt x="190793" y="229189"/>
                    </a:lnTo>
                    <a:lnTo>
                      <a:pt x="0" y="229189"/>
                    </a:lnTo>
                    <a:close/>
                  </a:path>
                </a:pathLst>
              </a:custGeom>
              <a:solidFill>
                <a:srgbClr val="99BF82"/>
              </a:solidFill>
            </p:spPr>
          </p:sp>
          <p:sp>
            <p:nvSpPr>
              <p:cNvPr name="TextBox 10" id="10"/>
              <p:cNvSpPr txBox="true"/>
              <p:nvPr/>
            </p:nvSpPr>
            <p:spPr>
              <a:xfrm>
                <a:off x="0" y="19050"/>
                <a:ext cx="190793" cy="210139"/>
              </a:xfrm>
              <a:prstGeom prst="rect">
                <a:avLst/>
              </a:prstGeom>
            </p:spPr>
            <p:txBody>
              <a:bodyPr anchor="ctr" rtlCol="false" tIns="50800" lIns="50800" bIns="50800" rIns="50800"/>
              <a:lstStyle/>
              <a:p>
                <a:pPr algn="ctr">
                  <a:lnSpc>
                    <a:spcPts val="2072"/>
                  </a:lnSpc>
                </a:pPr>
              </a:p>
            </p:txBody>
          </p:sp>
        </p:grpSp>
        <p:grpSp>
          <p:nvGrpSpPr>
            <p:cNvPr name="Group 11" id="11"/>
            <p:cNvGrpSpPr/>
            <p:nvPr/>
          </p:nvGrpSpPr>
          <p:grpSpPr>
            <a:xfrm rot="0">
              <a:off x="3161076" y="1193324"/>
              <a:ext cx="447305" cy="670648"/>
              <a:chOff x="0" y="0"/>
              <a:chExt cx="69208" cy="103764"/>
            </a:xfrm>
          </p:grpSpPr>
          <p:sp>
            <p:nvSpPr>
              <p:cNvPr name="Freeform 12" id="12"/>
              <p:cNvSpPr/>
              <p:nvPr/>
            </p:nvSpPr>
            <p:spPr>
              <a:xfrm flipH="false" flipV="false" rot="0">
                <a:off x="0" y="0"/>
                <a:ext cx="69208" cy="103764"/>
              </a:xfrm>
              <a:custGeom>
                <a:avLst/>
                <a:gdLst/>
                <a:ahLst/>
                <a:cxnLst/>
                <a:rect r="r" b="b" t="t" l="l"/>
                <a:pathLst>
                  <a:path h="103764" w="69208">
                    <a:moveTo>
                      <a:pt x="0" y="0"/>
                    </a:moveTo>
                    <a:lnTo>
                      <a:pt x="69208" y="0"/>
                    </a:lnTo>
                    <a:lnTo>
                      <a:pt x="69208" y="103764"/>
                    </a:lnTo>
                    <a:lnTo>
                      <a:pt x="0" y="103764"/>
                    </a:lnTo>
                    <a:close/>
                  </a:path>
                </a:pathLst>
              </a:custGeom>
              <a:solidFill>
                <a:srgbClr val="99BF82"/>
              </a:solidFill>
            </p:spPr>
          </p:sp>
          <p:sp>
            <p:nvSpPr>
              <p:cNvPr name="TextBox 13" id="13"/>
              <p:cNvSpPr txBox="true"/>
              <p:nvPr/>
            </p:nvSpPr>
            <p:spPr>
              <a:xfrm>
                <a:off x="0" y="19050"/>
                <a:ext cx="69208" cy="84714"/>
              </a:xfrm>
              <a:prstGeom prst="rect">
                <a:avLst/>
              </a:prstGeom>
            </p:spPr>
            <p:txBody>
              <a:bodyPr anchor="ctr" rtlCol="false" tIns="50800" lIns="50800" bIns="50800" rIns="50800"/>
              <a:lstStyle/>
              <a:p>
                <a:pPr algn="ctr">
                  <a:lnSpc>
                    <a:spcPts val="2072"/>
                  </a:lnSpc>
                </a:pPr>
              </a:p>
            </p:txBody>
          </p:sp>
        </p:grpSp>
        <p:sp>
          <p:nvSpPr>
            <p:cNvPr name="Freeform 14" id="14"/>
            <p:cNvSpPr/>
            <p:nvPr/>
          </p:nvSpPr>
          <p:spPr>
            <a:xfrm flipH="false" flipV="false" rot="0">
              <a:off x="2507736" y="391706"/>
              <a:ext cx="1193779" cy="1207362"/>
            </a:xfrm>
            <a:custGeom>
              <a:avLst/>
              <a:gdLst/>
              <a:ahLst/>
              <a:cxnLst/>
              <a:rect r="r" b="b" t="t" l="l"/>
              <a:pathLst>
                <a:path h="1207362" w="1193779">
                  <a:moveTo>
                    <a:pt x="0" y="0"/>
                  </a:moveTo>
                  <a:lnTo>
                    <a:pt x="1193778" y="0"/>
                  </a:lnTo>
                  <a:lnTo>
                    <a:pt x="1193778" y="1207362"/>
                  </a:lnTo>
                  <a:lnTo>
                    <a:pt x="0" y="1207362"/>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grpSp>
          <p:nvGrpSpPr>
            <p:cNvPr name="Group 15" id="15"/>
            <p:cNvGrpSpPr/>
            <p:nvPr/>
          </p:nvGrpSpPr>
          <p:grpSpPr>
            <a:xfrm rot="0">
              <a:off x="3988272" y="195886"/>
              <a:ext cx="1057231" cy="1668086"/>
              <a:chOff x="0" y="0"/>
              <a:chExt cx="163576" cy="258088"/>
            </a:xfrm>
          </p:grpSpPr>
          <p:sp>
            <p:nvSpPr>
              <p:cNvPr name="Freeform 16" id="16"/>
              <p:cNvSpPr/>
              <p:nvPr/>
            </p:nvSpPr>
            <p:spPr>
              <a:xfrm flipH="false" flipV="false" rot="0">
                <a:off x="0" y="0"/>
                <a:ext cx="163576" cy="258088"/>
              </a:xfrm>
              <a:custGeom>
                <a:avLst/>
                <a:gdLst/>
                <a:ahLst/>
                <a:cxnLst/>
                <a:rect r="r" b="b" t="t" l="l"/>
                <a:pathLst>
                  <a:path h="258088" w="163576">
                    <a:moveTo>
                      <a:pt x="0" y="0"/>
                    </a:moveTo>
                    <a:lnTo>
                      <a:pt x="163576" y="0"/>
                    </a:lnTo>
                    <a:lnTo>
                      <a:pt x="163576" y="258088"/>
                    </a:lnTo>
                    <a:lnTo>
                      <a:pt x="0" y="258088"/>
                    </a:lnTo>
                    <a:close/>
                  </a:path>
                </a:pathLst>
              </a:custGeom>
              <a:solidFill>
                <a:srgbClr val="36877D"/>
              </a:solidFill>
            </p:spPr>
          </p:sp>
          <p:sp>
            <p:nvSpPr>
              <p:cNvPr name="TextBox 17" id="17"/>
              <p:cNvSpPr txBox="true"/>
              <p:nvPr/>
            </p:nvSpPr>
            <p:spPr>
              <a:xfrm>
                <a:off x="0" y="19050"/>
                <a:ext cx="163576" cy="239038"/>
              </a:xfrm>
              <a:prstGeom prst="rect">
                <a:avLst/>
              </a:prstGeom>
            </p:spPr>
            <p:txBody>
              <a:bodyPr anchor="ctr" rtlCol="false" tIns="50800" lIns="50800" bIns="50800" rIns="50800"/>
              <a:lstStyle/>
              <a:p>
                <a:pPr algn="ctr">
                  <a:lnSpc>
                    <a:spcPts val="2072"/>
                  </a:lnSpc>
                </a:pPr>
              </a:p>
            </p:txBody>
          </p:sp>
        </p:grpSp>
        <p:sp>
          <p:nvSpPr>
            <p:cNvPr name="Freeform 18" id="18"/>
            <p:cNvSpPr/>
            <p:nvPr/>
          </p:nvSpPr>
          <p:spPr>
            <a:xfrm flipH="false" flipV="false" rot="0">
              <a:off x="3988272" y="382672"/>
              <a:ext cx="1193779" cy="1207362"/>
            </a:xfrm>
            <a:custGeom>
              <a:avLst/>
              <a:gdLst/>
              <a:ahLst/>
              <a:cxnLst/>
              <a:rect r="r" b="b" t="t" l="l"/>
              <a:pathLst>
                <a:path h="1207362" w="1193779">
                  <a:moveTo>
                    <a:pt x="0" y="0"/>
                  </a:moveTo>
                  <a:lnTo>
                    <a:pt x="1193779" y="0"/>
                  </a:lnTo>
                  <a:lnTo>
                    <a:pt x="1193779" y="1207362"/>
                  </a:lnTo>
                  <a:lnTo>
                    <a:pt x="0" y="1207362"/>
                  </a:lnTo>
                  <a:lnTo>
                    <a:pt x="0" y="0"/>
                  </a:lnTo>
                  <a:close/>
                </a:path>
              </a:pathLst>
            </a:custGeom>
            <a:blipFill>
              <a:blip r:embed="rId13">
                <a:extLst>
                  <a:ext uri="{96DAC541-7B7A-43D3-8B79-37D633B846F1}">
                    <asvg:svgBlip xmlns:asvg="http://schemas.microsoft.com/office/drawing/2016/SVG/main" r:embed="rId14"/>
                  </a:ext>
                </a:extLst>
              </a:blip>
              <a:stretch>
                <a:fillRect l="0" t="0" r="0" b="0"/>
              </a:stretch>
            </a:blipFill>
          </p:spPr>
        </p:sp>
      </p:grpSp>
      <p:sp>
        <p:nvSpPr>
          <p:cNvPr name="Freeform 19" id="19"/>
          <p:cNvSpPr/>
          <p:nvPr/>
        </p:nvSpPr>
        <p:spPr>
          <a:xfrm flipH="false" flipV="false" rot="0">
            <a:off x="4953895" y="6612097"/>
            <a:ext cx="2856727" cy="2561532"/>
          </a:xfrm>
          <a:custGeom>
            <a:avLst/>
            <a:gdLst/>
            <a:ahLst/>
            <a:cxnLst/>
            <a:rect r="r" b="b" t="t" l="l"/>
            <a:pathLst>
              <a:path h="2561532" w="2856727">
                <a:moveTo>
                  <a:pt x="0" y="0"/>
                </a:moveTo>
                <a:lnTo>
                  <a:pt x="2856727" y="0"/>
                </a:lnTo>
                <a:lnTo>
                  <a:pt x="2856727" y="2561532"/>
                </a:lnTo>
                <a:lnTo>
                  <a:pt x="0" y="2561532"/>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20" id="20"/>
          <p:cNvSpPr/>
          <p:nvPr/>
        </p:nvSpPr>
        <p:spPr>
          <a:xfrm flipH="false" flipV="false" rot="0">
            <a:off x="10720068" y="6516803"/>
            <a:ext cx="2413737" cy="2527474"/>
          </a:xfrm>
          <a:custGeom>
            <a:avLst/>
            <a:gdLst/>
            <a:ahLst/>
            <a:cxnLst/>
            <a:rect r="r" b="b" t="t" l="l"/>
            <a:pathLst>
              <a:path h="2527474" w="2413737">
                <a:moveTo>
                  <a:pt x="0" y="0"/>
                </a:moveTo>
                <a:lnTo>
                  <a:pt x="2413737" y="0"/>
                </a:lnTo>
                <a:lnTo>
                  <a:pt x="2413737" y="2527474"/>
                </a:lnTo>
                <a:lnTo>
                  <a:pt x="0" y="2527474"/>
                </a:lnTo>
                <a:lnTo>
                  <a:pt x="0"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TextBox 21" id="21"/>
          <p:cNvSpPr txBox="true"/>
          <p:nvPr/>
        </p:nvSpPr>
        <p:spPr>
          <a:xfrm rot="0">
            <a:off x="9474771" y="9271272"/>
            <a:ext cx="5326204" cy="548558"/>
          </a:xfrm>
          <a:prstGeom prst="rect">
            <a:avLst/>
          </a:prstGeom>
        </p:spPr>
        <p:txBody>
          <a:bodyPr anchor="t" rtlCol="false" tIns="0" lIns="0" bIns="0" rIns="0">
            <a:spAutoFit/>
          </a:bodyPr>
          <a:lstStyle/>
          <a:p>
            <a:pPr algn="ctr">
              <a:lnSpc>
                <a:spcPts val="4045"/>
              </a:lnSpc>
              <a:spcBef>
                <a:spcPct val="0"/>
              </a:spcBef>
            </a:pPr>
            <a:r>
              <a:rPr lang="en-US" sz="3711">
                <a:solidFill>
                  <a:srgbClr val="E6A2C1"/>
                </a:solidFill>
                <a:latin typeface="Sailors"/>
                <a:ea typeface="Sailors"/>
                <a:cs typeface="Sailors"/>
                <a:sym typeface="Sailors"/>
              </a:rPr>
              <a:t>support for innovation</a:t>
            </a:r>
          </a:p>
        </p:txBody>
      </p:sp>
      <p:sp>
        <p:nvSpPr>
          <p:cNvPr name="TextBox 22" id="22"/>
          <p:cNvSpPr txBox="true"/>
          <p:nvPr/>
        </p:nvSpPr>
        <p:spPr>
          <a:xfrm rot="0">
            <a:off x="1573672" y="5354839"/>
            <a:ext cx="3039840" cy="1059160"/>
          </a:xfrm>
          <a:prstGeom prst="rect">
            <a:avLst/>
          </a:prstGeom>
        </p:spPr>
        <p:txBody>
          <a:bodyPr anchor="t" rtlCol="false" tIns="0" lIns="0" bIns="0" rIns="0">
            <a:spAutoFit/>
          </a:bodyPr>
          <a:lstStyle/>
          <a:p>
            <a:pPr algn="ctr">
              <a:lnSpc>
                <a:spcPts val="4047"/>
              </a:lnSpc>
              <a:spcBef>
                <a:spcPct val="0"/>
              </a:spcBef>
            </a:pPr>
            <a:r>
              <a:rPr lang="en-US" sz="3713">
                <a:solidFill>
                  <a:srgbClr val="E6A2C1"/>
                </a:solidFill>
                <a:latin typeface="Sailors"/>
                <a:ea typeface="Sailors"/>
                <a:cs typeface="Sailors"/>
                <a:sym typeface="Sailors"/>
              </a:rPr>
              <a:t>Bans and restrictions</a:t>
            </a:r>
          </a:p>
        </p:txBody>
      </p:sp>
      <p:sp>
        <p:nvSpPr>
          <p:cNvPr name="TextBox 23" id="23"/>
          <p:cNvSpPr txBox="true"/>
          <p:nvPr/>
        </p:nvSpPr>
        <p:spPr>
          <a:xfrm rot="0">
            <a:off x="7068093" y="5560144"/>
            <a:ext cx="3651975" cy="1051954"/>
          </a:xfrm>
          <a:prstGeom prst="rect">
            <a:avLst/>
          </a:prstGeom>
        </p:spPr>
        <p:txBody>
          <a:bodyPr anchor="t" rtlCol="false" tIns="0" lIns="0" bIns="0" rIns="0">
            <a:spAutoFit/>
          </a:bodyPr>
          <a:lstStyle/>
          <a:p>
            <a:pPr algn="ctr">
              <a:lnSpc>
                <a:spcPts val="4043"/>
              </a:lnSpc>
              <a:spcBef>
                <a:spcPct val="0"/>
              </a:spcBef>
            </a:pPr>
            <a:r>
              <a:rPr lang="en-US" sz="3710">
                <a:solidFill>
                  <a:srgbClr val="E6A2C1"/>
                </a:solidFill>
                <a:latin typeface="Sailors"/>
                <a:ea typeface="Sailors"/>
                <a:cs typeface="Sailors"/>
                <a:sym typeface="Sailors"/>
              </a:rPr>
              <a:t>recycling programs</a:t>
            </a:r>
          </a:p>
        </p:txBody>
      </p:sp>
      <p:sp>
        <p:nvSpPr>
          <p:cNvPr name="TextBox 24" id="24"/>
          <p:cNvSpPr txBox="true"/>
          <p:nvPr/>
        </p:nvSpPr>
        <p:spPr>
          <a:xfrm rot="0">
            <a:off x="11998352" y="5619926"/>
            <a:ext cx="5260948" cy="1054796"/>
          </a:xfrm>
          <a:prstGeom prst="rect">
            <a:avLst/>
          </a:prstGeom>
        </p:spPr>
        <p:txBody>
          <a:bodyPr anchor="t" rtlCol="false" tIns="0" lIns="0" bIns="0" rIns="0">
            <a:spAutoFit/>
          </a:bodyPr>
          <a:lstStyle/>
          <a:p>
            <a:pPr algn="ctr">
              <a:lnSpc>
                <a:spcPts val="4045"/>
              </a:lnSpc>
              <a:spcBef>
                <a:spcPct val="0"/>
              </a:spcBef>
            </a:pPr>
            <a:r>
              <a:rPr lang="en-US" sz="3711">
                <a:solidFill>
                  <a:srgbClr val="E6A2C1"/>
                </a:solidFill>
                <a:latin typeface="Sailors"/>
                <a:ea typeface="Sailors"/>
                <a:cs typeface="Sailors"/>
                <a:sym typeface="Sailors"/>
              </a:rPr>
              <a:t>public awareness campaigns</a:t>
            </a:r>
          </a:p>
        </p:txBody>
      </p:sp>
      <p:sp>
        <p:nvSpPr>
          <p:cNvPr name="TextBox 25" id="25"/>
          <p:cNvSpPr txBox="true"/>
          <p:nvPr/>
        </p:nvSpPr>
        <p:spPr>
          <a:xfrm rot="0">
            <a:off x="5067039" y="9271272"/>
            <a:ext cx="2479227" cy="548558"/>
          </a:xfrm>
          <a:prstGeom prst="rect">
            <a:avLst/>
          </a:prstGeom>
        </p:spPr>
        <p:txBody>
          <a:bodyPr anchor="t" rtlCol="false" tIns="0" lIns="0" bIns="0" rIns="0">
            <a:spAutoFit/>
          </a:bodyPr>
          <a:lstStyle/>
          <a:p>
            <a:pPr algn="ctr">
              <a:lnSpc>
                <a:spcPts val="4045"/>
              </a:lnSpc>
              <a:spcBef>
                <a:spcPct val="0"/>
              </a:spcBef>
            </a:pPr>
            <a:r>
              <a:rPr lang="en-US" sz="3711">
                <a:solidFill>
                  <a:srgbClr val="E6A2C1"/>
                </a:solidFill>
                <a:latin typeface="Sailors"/>
                <a:ea typeface="Sailors"/>
                <a:cs typeface="Sailors"/>
                <a:sym typeface="Sailors"/>
              </a:rPr>
              <a:t>legislation</a:t>
            </a:r>
          </a:p>
        </p:txBody>
      </p:sp>
      <p:sp>
        <p:nvSpPr>
          <p:cNvPr name="TextBox 26" id="26"/>
          <p:cNvSpPr txBox="true"/>
          <p:nvPr/>
        </p:nvSpPr>
        <p:spPr>
          <a:xfrm rot="0">
            <a:off x="3704671" y="638107"/>
            <a:ext cx="10406723" cy="933587"/>
          </a:xfrm>
          <a:prstGeom prst="rect">
            <a:avLst/>
          </a:prstGeom>
        </p:spPr>
        <p:txBody>
          <a:bodyPr anchor="t" rtlCol="false" tIns="0" lIns="0" bIns="0" rIns="0">
            <a:spAutoFit/>
          </a:bodyPr>
          <a:lstStyle/>
          <a:p>
            <a:pPr algn="ctr" marL="0" indent="0" lvl="0">
              <a:lnSpc>
                <a:spcPts val="6954"/>
              </a:lnSpc>
              <a:spcBef>
                <a:spcPct val="0"/>
              </a:spcBef>
            </a:pPr>
            <a:r>
              <a:rPr lang="en-US" sz="7169" spc="329">
                <a:solidFill>
                  <a:srgbClr val="822F55"/>
                </a:solidFill>
                <a:latin typeface="Lucky Bones"/>
                <a:ea typeface="Lucky Bones"/>
                <a:cs typeface="Lucky Bones"/>
                <a:sym typeface="Lucky Bones"/>
              </a:rPr>
              <a:t>GOVERNMENT ACTION</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10682623">
            <a:off x="0" y="-7732538"/>
            <a:ext cx="17481068" cy="10051614"/>
          </a:xfrm>
          <a:custGeom>
            <a:avLst/>
            <a:gdLst/>
            <a:ahLst/>
            <a:cxnLst/>
            <a:rect r="r" b="b" t="t" l="l"/>
            <a:pathLst>
              <a:path h="10051614" w="17481068">
                <a:moveTo>
                  <a:pt x="0" y="0"/>
                </a:moveTo>
                <a:lnTo>
                  <a:pt x="17481068" y="0"/>
                </a:lnTo>
                <a:lnTo>
                  <a:pt x="17481068" y="10051614"/>
                </a:lnTo>
                <a:lnTo>
                  <a:pt x="0" y="10051614"/>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true" flipV="true" rot="-6145962">
            <a:off x="414792" y="3075279"/>
            <a:ext cx="6933513" cy="6100748"/>
          </a:xfrm>
          <a:custGeom>
            <a:avLst/>
            <a:gdLst/>
            <a:ahLst/>
            <a:cxnLst/>
            <a:rect r="r" b="b" t="t" l="l"/>
            <a:pathLst>
              <a:path h="6100748" w="6933513">
                <a:moveTo>
                  <a:pt x="6933514" y="6100749"/>
                </a:moveTo>
                <a:lnTo>
                  <a:pt x="0" y="6100749"/>
                </a:lnTo>
                <a:lnTo>
                  <a:pt x="0" y="0"/>
                </a:lnTo>
                <a:lnTo>
                  <a:pt x="6933514" y="0"/>
                </a:lnTo>
                <a:lnTo>
                  <a:pt x="6933514" y="6100749"/>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4" id="4"/>
          <p:cNvSpPr/>
          <p:nvPr/>
        </p:nvSpPr>
        <p:spPr>
          <a:xfrm flipH="false" flipV="true" rot="-4686626">
            <a:off x="11702876" y="3387484"/>
            <a:ext cx="6933513" cy="6100748"/>
          </a:xfrm>
          <a:custGeom>
            <a:avLst/>
            <a:gdLst/>
            <a:ahLst/>
            <a:cxnLst/>
            <a:rect r="r" b="b" t="t" l="l"/>
            <a:pathLst>
              <a:path h="6100748" w="6933513">
                <a:moveTo>
                  <a:pt x="0" y="6100748"/>
                </a:moveTo>
                <a:lnTo>
                  <a:pt x="6933514" y="6100748"/>
                </a:lnTo>
                <a:lnTo>
                  <a:pt x="6933514" y="0"/>
                </a:lnTo>
                <a:lnTo>
                  <a:pt x="0" y="0"/>
                </a:lnTo>
                <a:lnTo>
                  <a:pt x="0" y="6100748"/>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5" id="5"/>
          <p:cNvSpPr/>
          <p:nvPr/>
        </p:nvSpPr>
        <p:spPr>
          <a:xfrm flipH="false" flipV="false" rot="-6394020">
            <a:off x="5373964" y="3225710"/>
            <a:ext cx="6933513" cy="6100748"/>
          </a:xfrm>
          <a:custGeom>
            <a:avLst/>
            <a:gdLst/>
            <a:ahLst/>
            <a:cxnLst/>
            <a:rect r="r" b="b" t="t" l="l"/>
            <a:pathLst>
              <a:path h="6100748" w="6933513">
                <a:moveTo>
                  <a:pt x="0" y="0"/>
                </a:moveTo>
                <a:lnTo>
                  <a:pt x="6933514" y="0"/>
                </a:lnTo>
                <a:lnTo>
                  <a:pt x="6933514" y="6100748"/>
                </a:lnTo>
                <a:lnTo>
                  <a:pt x="0" y="6100748"/>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6" id="6"/>
          <p:cNvSpPr/>
          <p:nvPr/>
        </p:nvSpPr>
        <p:spPr>
          <a:xfrm flipH="false" flipV="false" rot="0">
            <a:off x="2565381" y="3972760"/>
            <a:ext cx="2238067" cy="2640788"/>
          </a:xfrm>
          <a:custGeom>
            <a:avLst/>
            <a:gdLst/>
            <a:ahLst/>
            <a:cxnLst/>
            <a:rect r="r" b="b" t="t" l="l"/>
            <a:pathLst>
              <a:path h="2640788" w="2238067">
                <a:moveTo>
                  <a:pt x="0" y="0"/>
                </a:moveTo>
                <a:lnTo>
                  <a:pt x="2238067" y="0"/>
                </a:lnTo>
                <a:lnTo>
                  <a:pt x="2238067" y="2640788"/>
                </a:lnTo>
                <a:lnTo>
                  <a:pt x="0" y="2640788"/>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Freeform 7" id="7"/>
          <p:cNvSpPr/>
          <p:nvPr/>
        </p:nvSpPr>
        <p:spPr>
          <a:xfrm flipH="true" flipV="false" rot="-4283910">
            <a:off x="8109127" y="3997873"/>
            <a:ext cx="1665683" cy="1278412"/>
          </a:xfrm>
          <a:custGeom>
            <a:avLst/>
            <a:gdLst/>
            <a:ahLst/>
            <a:cxnLst/>
            <a:rect r="r" b="b" t="t" l="l"/>
            <a:pathLst>
              <a:path h="1278412" w="1665683">
                <a:moveTo>
                  <a:pt x="1665683" y="0"/>
                </a:moveTo>
                <a:lnTo>
                  <a:pt x="0" y="0"/>
                </a:lnTo>
                <a:lnTo>
                  <a:pt x="0" y="1278412"/>
                </a:lnTo>
                <a:lnTo>
                  <a:pt x="1665683" y="1278412"/>
                </a:lnTo>
                <a:lnTo>
                  <a:pt x="1665683" y="0"/>
                </a:lnTo>
                <a:close/>
              </a:path>
            </a:pathLst>
          </a:custGeom>
          <a:blipFill>
            <a:blip r:embed="rId9">
              <a:extLst>
                <a:ext uri="{96DAC541-7B7A-43D3-8B79-37D633B846F1}">
                  <asvg:svgBlip xmlns:asvg="http://schemas.microsoft.com/office/drawing/2016/SVG/main" r:embed="rId10"/>
                </a:ext>
              </a:extLst>
            </a:blip>
            <a:stretch>
              <a:fillRect l="0" t="0" r="0" b="0"/>
            </a:stretch>
          </a:blipFill>
        </p:spPr>
      </p:sp>
      <p:sp>
        <p:nvSpPr>
          <p:cNvPr name="Freeform 8" id="8"/>
          <p:cNvSpPr/>
          <p:nvPr/>
        </p:nvSpPr>
        <p:spPr>
          <a:xfrm flipH="false" flipV="false" rot="-2478142">
            <a:off x="6899178" y="4070816"/>
            <a:ext cx="1768171" cy="1914123"/>
          </a:xfrm>
          <a:custGeom>
            <a:avLst/>
            <a:gdLst/>
            <a:ahLst/>
            <a:cxnLst/>
            <a:rect r="r" b="b" t="t" l="l"/>
            <a:pathLst>
              <a:path h="1914123" w="1768171">
                <a:moveTo>
                  <a:pt x="0" y="0"/>
                </a:moveTo>
                <a:lnTo>
                  <a:pt x="1768170" y="0"/>
                </a:lnTo>
                <a:lnTo>
                  <a:pt x="1768170" y="1914122"/>
                </a:lnTo>
                <a:lnTo>
                  <a:pt x="0" y="1914122"/>
                </a:lnTo>
                <a:lnTo>
                  <a:pt x="0" y="0"/>
                </a:lnTo>
                <a:close/>
              </a:path>
            </a:pathLst>
          </a:custGeom>
          <a:blipFill>
            <a:blip r:embed="rId11"/>
            <a:stretch>
              <a:fillRect l="0" t="0" r="0" b="0"/>
            </a:stretch>
          </a:blipFill>
        </p:spPr>
      </p:sp>
      <p:sp>
        <p:nvSpPr>
          <p:cNvPr name="Freeform 9" id="9"/>
          <p:cNvSpPr/>
          <p:nvPr/>
        </p:nvSpPr>
        <p:spPr>
          <a:xfrm flipH="false" flipV="false" rot="1476010">
            <a:off x="9632709" y="4356272"/>
            <a:ext cx="1284152" cy="1731087"/>
          </a:xfrm>
          <a:custGeom>
            <a:avLst/>
            <a:gdLst/>
            <a:ahLst/>
            <a:cxnLst/>
            <a:rect r="r" b="b" t="t" l="l"/>
            <a:pathLst>
              <a:path h="1731087" w="1284152">
                <a:moveTo>
                  <a:pt x="0" y="0"/>
                </a:moveTo>
                <a:lnTo>
                  <a:pt x="1284152" y="0"/>
                </a:lnTo>
                <a:lnTo>
                  <a:pt x="1284152" y="1731088"/>
                </a:lnTo>
                <a:lnTo>
                  <a:pt x="0" y="1731088"/>
                </a:lnTo>
                <a:lnTo>
                  <a:pt x="0" y="0"/>
                </a:lnTo>
                <a:close/>
              </a:path>
            </a:pathLst>
          </a:custGeom>
          <a:blipFill>
            <a:blip r:embed="rId12">
              <a:extLst>
                <a:ext uri="{96DAC541-7B7A-43D3-8B79-37D633B846F1}">
                  <asvg:svgBlip xmlns:asvg="http://schemas.microsoft.com/office/drawing/2016/SVG/main" r:embed="rId13"/>
                </a:ext>
              </a:extLst>
            </a:blip>
            <a:stretch>
              <a:fillRect l="0" t="0" r="0" b="0"/>
            </a:stretch>
          </a:blipFill>
        </p:spPr>
      </p:sp>
      <p:sp>
        <p:nvSpPr>
          <p:cNvPr name="Freeform 10" id="10"/>
          <p:cNvSpPr/>
          <p:nvPr/>
        </p:nvSpPr>
        <p:spPr>
          <a:xfrm flipH="false" flipV="false" rot="-914135">
            <a:off x="13180793" y="4962618"/>
            <a:ext cx="1155849" cy="1525873"/>
          </a:xfrm>
          <a:custGeom>
            <a:avLst/>
            <a:gdLst/>
            <a:ahLst/>
            <a:cxnLst/>
            <a:rect r="r" b="b" t="t" l="l"/>
            <a:pathLst>
              <a:path h="1525873" w="1155849">
                <a:moveTo>
                  <a:pt x="0" y="0"/>
                </a:moveTo>
                <a:lnTo>
                  <a:pt x="1155849" y="0"/>
                </a:lnTo>
                <a:lnTo>
                  <a:pt x="1155849" y="1525873"/>
                </a:lnTo>
                <a:lnTo>
                  <a:pt x="0" y="1525873"/>
                </a:lnTo>
                <a:lnTo>
                  <a:pt x="0" y="0"/>
                </a:lnTo>
                <a:close/>
              </a:path>
            </a:pathLst>
          </a:custGeom>
          <a:blipFill>
            <a:blip r:embed="rId14"/>
            <a:stretch>
              <a:fillRect l="0" t="0" r="0" b="0"/>
            </a:stretch>
          </a:blipFill>
        </p:spPr>
      </p:sp>
      <p:sp>
        <p:nvSpPr>
          <p:cNvPr name="Freeform 11" id="11"/>
          <p:cNvSpPr/>
          <p:nvPr/>
        </p:nvSpPr>
        <p:spPr>
          <a:xfrm flipH="false" flipV="false" rot="897913">
            <a:off x="14700741" y="5686364"/>
            <a:ext cx="1932973" cy="931048"/>
          </a:xfrm>
          <a:custGeom>
            <a:avLst/>
            <a:gdLst/>
            <a:ahLst/>
            <a:cxnLst/>
            <a:rect r="r" b="b" t="t" l="l"/>
            <a:pathLst>
              <a:path h="931048" w="1932973">
                <a:moveTo>
                  <a:pt x="0" y="0"/>
                </a:moveTo>
                <a:lnTo>
                  <a:pt x="1932973" y="0"/>
                </a:lnTo>
                <a:lnTo>
                  <a:pt x="1932973" y="931049"/>
                </a:lnTo>
                <a:lnTo>
                  <a:pt x="0" y="931049"/>
                </a:lnTo>
                <a:lnTo>
                  <a:pt x="0" y="0"/>
                </a:lnTo>
                <a:close/>
              </a:path>
            </a:pathLst>
          </a:custGeom>
          <a:blipFill>
            <a:blip r:embed="rId15">
              <a:extLst>
                <a:ext uri="{96DAC541-7B7A-43D3-8B79-37D633B846F1}">
                  <asvg:svgBlip xmlns:asvg="http://schemas.microsoft.com/office/drawing/2016/SVG/main" r:embed="rId16"/>
                </a:ext>
              </a:extLst>
            </a:blip>
            <a:stretch>
              <a:fillRect l="0" t="0" r="0" b="0"/>
            </a:stretch>
          </a:blipFill>
        </p:spPr>
      </p:sp>
      <p:sp>
        <p:nvSpPr>
          <p:cNvPr name="Freeform 12" id="12"/>
          <p:cNvSpPr/>
          <p:nvPr/>
        </p:nvSpPr>
        <p:spPr>
          <a:xfrm flipH="true" flipV="false" rot="1140932">
            <a:off x="14901037" y="3567375"/>
            <a:ext cx="1559719" cy="1859576"/>
          </a:xfrm>
          <a:custGeom>
            <a:avLst/>
            <a:gdLst/>
            <a:ahLst/>
            <a:cxnLst/>
            <a:rect r="r" b="b" t="t" l="l"/>
            <a:pathLst>
              <a:path h="1859576" w="1559719">
                <a:moveTo>
                  <a:pt x="1559719" y="0"/>
                </a:moveTo>
                <a:lnTo>
                  <a:pt x="0" y="0"/>
                </a:lnTo>
                <a:lnTo>
                  <a:pt x="0" y="1859575"/>
                </a:lnTo>
                <a:lnTo>
                  <a:pt x="1559719" y="1859575"/>
                </a:lnTo>
                <a:lnTo>
                  <a:pt x="1559719" y="0"/>
                </a:lnTo>
                <a:close/>
              </a:path>
            </a:pathLst>
          </a:custGeom>
          <a:blipFill>
            <a:blip r:embed="rId17">
              <a:extLst>
                <a:ext uri="{96DAC541-7B7A-43D3-8B79-37D633B846F1}">
                  <asvg:svgBlip xmlns:asvg="http://schemas.microsoft.com/office/drawing/2016/SVG/main" r:embed="rId18"/>
                </a:ext>
              </a:extLst>
            </a:blip>
            <a:stretch>
              <a:fillRect l="0" t="0" r="0" b="0"/>
            </a:stretch>
          </a:blipFill>
        </p:spPr>
      </p:sp>
      <p:sp>
        <p:nvSpPr>
          <p:cNvPr name="TextBox 13" id="13"/>
          <p:cNvSpPr txBox="true"/>
          <p:nvPr/>
        </p:nvSpPr>
        <p:spPr>
          <a:xfrm rot="0">
            <a:off x="1659738" y="7511954"/>
            <a:ext cx="3940023" cy="1433445"/>
          </a:xfrm>
          <a:prstGeom prst="rect">
            <a:avLst/>
          </a:prstGeom>
        </p:spPr>
        <p:txBody>
          <a:bodyPr anchor="t" rtlCol="false" tIns="0" lIns="0" bIns="0" rIns="0">
            <a:spAutoFit/>
          </a:bodyPr>
          <a:lstStyle/>
          <a:p>
            <a:pPr algn="ctr">
              <a:lnSpc>
                <a:spcPts val="2737"/>
              </a:lnSpc>
            </a:pPr>
            <a:r>
              <a:rPr lang="en-US" sz="2822">
                <a:solidFill>
                  <a:srgbClr val="822F55"/>
                </a:solidFill>
                <a:latin typeface="Sailors"/>
                <a:ea typeface="Sailors"/>
                <a:cs typeface="Sailors"/>
                <a:sym typeface="Sailors"/>
              </a:rPr>
              <a:t>BAN ON SINGLE USE LIGHTWEIGHT PLASTIC BAGS</a:t>
            </a:r>
          </a:p>
          <a:p>
            <a:pPr algn="ctr" marL="0" indent="0" lvl="0">
              <a:lnSpc>
                <a:spcPts val="2737"/>
              </a:lnSpc>
            </a:pPr>
          </a:p>
        </p:txBody>
      </p:sp>
      <p:sp>
        <p:nvSpPr>
          <p:cNvPr name="TextBox 14" id="14"/>
          <p:cNvSpPr txBox="true"/>
          <p:nvPr/>
        </p:nvSpPr>
        <p:spPr>
          <a:xfrm rot="0">
            <a:off x="2409042" y="522242"/>
            <a:ext cx="13469916" cy="932578"/>
          </a:xfrm>
          <a:prstGeom prst="rect">
            <a:avLst/>
          </a:prstGeom>
        </p:spPr>
        <p:txBody>
          <a:bodyPr anchor="t" rtlCol="false" tIns="0" lIns="0" bIns="0" rIns="0">
            <a:spAutoFit/>
          </a:bodyPr>
          <a:lstStyle/>
          <a:p>
            <a:pPr algn="ctr" marL="0" indent="0" lvl="0">
              <a:lnSpc>
                <a:spcPts val="6929"/>
              </a:lnSpc>
              <a:spcBef>
                <a:spcPct val="0"/>
              </a:spcBef>
            </a:pPr>
            <a:r>
              <a:rPr lang="en-US" sz="7144" spc="328">
                <a:solidFill>
                  <a:srgbClr val="822F55"/>
                </a:solidFill>
                <a:latin typeface="Lucky Bones"/>
                <a:ea typeface="Lucky Bones"/>
                <a:cs typeface="Lucky Bones"/>
                <a:sym typeface="Lucky Bones"/>
              </a:rPr>
              <a:t>LOCAL GOVERNMENT ACTION</a:t>
            </a:r>
          </a:p>
        </p:txBody>
      </p:sp>
      <p:sp>
        <p:nvSpPr>
          <p:cNvPr name="TextBox 15" id="15"/>
          <p:cNvSpPr txBox="true"/>
          <p:nvPr/>
        </p:nvSpPr>
        <p:spPr>
          <a:xfrm rot="0">
            <a:off x="12943231" y="7734306"/>
            <a:ext cx="4019149" cy="1385069"/>
          </a:xfrm>
          <a:prstGeom prst="rect">
            <a:avLst/>
          </a:prstGeom>
        </p:spPr>
        <p:txBody>
          <a:bodyPr anchor="t" rtlCol="false" tIns="0" lIns="0" bIns="0" rIns="0">
            <a:spAutoFit/>
          </a:bodyPr>
          <a:lstStyle/>
          <a:p>
            <a:pPr algn="ctr">
              <a:lnSpc>
                <a:spcPts val="2653"/>
              </a:lnSpc>
            </a:pPr>
            <a:r>
              <a:rPr lang="en-US" sz="2735">
                <a:solidFill>
                  <a:srgbClr val="822F55"/>
                </a:solidFill>
                <a:latin typeface="Sailors"/>
                <a:ea typeface="Sailors"/>
                <a:cs typeface="Sailors"/>
                <a:sym typeface="Sailors"/>
              </a:rPr>
              <a:t>bread tags, coffee cups, confetti, fruit and veg bags, takeaway containers</a:t>
            </a:r>
          </a:p>
        </p:txBody>
      </p:sp>
      <p:sp>
        <p:nvSpPr>
          <p:cNvPr name="TextBox 16" id="16"/>
          <p:cNvSpPr txBox="true"/>
          <p:nvPr/>
        </p:nvSpPr>
        <p:spPr>
          <a:xfrm rot="0">
            <a:off x="1585724" y="6922547"/>
            <a:ext cx="4088050" cy="541782"/>
          </a:xfrm>
          <a:prstGeom prst="rect">
            <a:avLst/>
          </a:prstGeom>
        </p:spPr>
        <p:txBody>
          <a:bodyPr anchor="t" rtlCol="false" tIns="0" lIns="0" bIns="0" rIns="0">
            <a:spAutoFit/>
          </a:bodyPr>
          <a:lstStyle/>
          <a:p>
            <a:pPr algn="ctr" marL="0" indent="0" lvl="0">
              <a:lnSpc>
                <a:spcPts val="4074"/>
              </a:lnSpc>
              <a:spcBef>
                <a:spcPct val="0"/>
              </a:spcBef>
            </a:pPr>
            <a:r>
              <a:rPr lang="en-US" sz="4200" spc="193">
                <a:solidFill>
                  <a:srgbClr val="822F55"/>
                </a:solidFill>
                <a:latin typeface="Lucky Bones"/>
                <a:ea typeface="Lucky Bones"/>
                <a:cs typeface="Lucky Bones"/>
                <a:sym typeface="Lucky Bones"/>
              </a:rPr>
              <a:t>PLASTIC BAGS</a:t>
            </a:r>
          </a:p>
        </p:txBody>
      </p:sp>
      <p:sp>
        <p:nvSpPr>
          <p:cNvPr name="TextBox 17" id="17"/>
          <p:cNvSpPr txBox="true"/>
          <p:nvPr/>
        </p:nvSpPr>
        <p:spPr>
          <a:xfrm rot="0">
            <a:off x="7052349" y="6485061"/>
            <a:ext cx="4163040" cy="1056132"/>
          </a:xfrm>
          <a:prstGeom prst="rect">
            <a:avLst/>
          </a:prstGeom>
        </p:spPr>
        <p:txBody>
          <a:bodyPr anchor="t" rtlCol="false" tIns="0" lIns="0" bIns="0" rIns="0">
            <a:spAutoFit/>
          </a:bodyPr>
          <a:lstStyle/>
          <a:p>
            <a:pPr algn="ctr" marL="0" indent="0" lvl="0">
              <a:lnSpc>
                <a:spcPts val="4074"/>
              </a:lnSpc>
              <a:spcBef>
                <a:spcPct val="0"/>
              </a:spcBef>
            </a:pPr>
            <a:r>
              <a:rPr lang="en-US" sz="4200" spc="193">
                <a:solidFill>
                  <a:srgbClr val="822F55"/>
                </a:solidFill>
                <a:latin typeface="Lucky Bones"/>
                <a:ea typeface="Lucky Bones"/>
                <a:cs typeface="Lucky Bones"/>
                <a:sym typeface="Lucky Bones"/>
              </a:rPr>
              <a:t>SINGLE USE PLASTIC BANS</a:t>
            </a:r>
          </a:p>
        </p:txBody>
      </p:sp>
      <p:sp>
        <p:nvSpPr>
          <p:cNvPr name="TextBox 18" id="18"/>
          <p:cNvSpPr txBox="true"/>
          <p:nvPr/>
        </p:nvSpPr>
        <p:spPr>
          <a:xfrm rot="0">
            <a:off x="11800363" y="7135374"/>
            <a:ext cx="6304885" cy="541782"/>
          </a:xfrm>
          <a:prstGeom prst="rect">
            <a:avLst/>
          </a:prstGeom>
        </p:spPr>
        <p:txBody>
          <a:bodyPr anchor="t" rtlCol="false" tIns="0" lIns="0" bIns="0" rIns="0">
            <a:spAutoFit/>
          </a:bodyPr>
          <a:lstStyle/>
          <a:p>
            <a:pPr algn="ctr" marL="0" indent="0" lvl="0">
              <a:lnSpc>
                <a:spcPts val="4074"/>
              </a:lnSpc>
              <a:spcBef>
                <a:spcPct val="0"/>
              </a:spcBef>
            </a:pPr>
            <a:r>
              <a:rPr lang="en-US" sz="4200" spc="193">
                <a:solidFill>
                  <a:srgbClr val="822F55"/>
                </a:solidFill>
                <a:latin typeface="Lucky Bones"/>
                <a:ea typeface="Lucky Bones"/>
                <a:cs typeface="Lucky Bones"/>
                <a:sym typeface="Lucky Bones"/>
              </a:rPr>
              <a:t>WORKING ON</a:t>
            </a:r>
          </a:p>
        </p:txBody>
      </p:sp>
      <p:sp>
        <p:nvSpPr>
          <p:cNvPr name="TextBox 19" id="19"/>
          <p:cNvSpPr txBox="true"/>
          <p:nvPr/>
        </p:nvSpPr>
        <p:spPr>
          <a:xfrm rot="0">
            <a:off x="7222410" y="7631109"/>
            <a:ext cx="3822918" cy="1314290"/>
          </a:xfrm>
          <a:prstGeom prst="rect">
            <a:avLst/>
          </a:prstGeom>
        </p:spPr>
        <p:txBody>
          <a:bodyPr anchor="t" rtlCol="false" tIns="0" lIns="0" bIns="0" rIns="0">
            <a:spAutoFit/>
          </a:bodyPr>
          <a:lstStyle/>
          <a:p>
            <a:pPr algn="ctr" marL="0" indent="0" lvl="0">
              <a:lnSpc>
                <a:spcPts val="2532"/>
              </a:lnSpc>
            </a:pPr>
            <a:r>
              <a:rPr lang="en-US" sz="2610">
                <a:solidFill>
                  <a:srgbClr val="822F55"/>
                </a:solidFill>
                <a:latin typeface="Sailors"/>
                <a:ea typeface="Sailors"/>
                <a:cs typeface="Sailors"/>
                <a:sym typeface="Sailors"/>
              </a:rPr>
              <a:t> CUTLERY, STRAWS, PLATES AND BOWLS, COTTONS BUDS &amp; HEAVY WEIGHT PLASTIC BAGS</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E3F1F0"/>
        </a:solidFill>
      </p:bgPr>
    </p:bg>
    <p:spTree>
      <p:nvGrpSpPr>
        <p:cNvPr id="1" name=""/>
        <p:cNvGrpSpPr/>
        <p:nvPr/>
      </p:nvGrpSpPr>
      <p:grpSpPr>
        <a:xfrm>
          <a:off x="0" y="0"/>
          <a:ext cx="0" cy="0"/>
          <a:chOff x="0" y="0"/>
          <a:chExt cx="0" cy="0"/>
        </a:xfrm>
      </p:grpSpPr>
      <p:sp>
        <p:nvSpPr>
          <p:cNvPr name="Freeform 2" id="2"/>
          <p:cNvSpPr/>
          <p:nvPr/>
        </p:nvSpPr>
        <p:spPr>
          <a:xfrm flipH="false" flipV="false" rot="0">
            <a:off x="10422019" y="4105153"/>
            <a:ext cx="3808256" cy="3690546"/>
          </a:xfrm>
          <a:custGeom>
            <a:avLst/>
            <a:gdLst/>
            <a:ahLst/>
            <a:cxnLst/>
            <a:rect r="r" b="b" t="t" l="l"/>
            <a:pathLst>
              <a:path h="3690546" w="3808256">
                <a:moveTo>
                  <a:pt x="0" y="0"/>
                </a:moveTo>
                <a:lnTo>
                  <a:pt x="3808256" y="0"/>
                </a:lnTo>
                <a:lnTo>
                  <a:pt x="3808256" y="3690546"/>
                </a:lnTo>
                <a:lnTo>
                  <a:pt x="0" y="3690546"/>
                </a:lnTo>
                <a:lnTo>
                  <a:pt x="0" y="0"/>
                </a:lnTo>
                <a:close/>
              </a:path>
            </a:pathLst>
          </a:custGeom>
          <a:blipFill>
            <a:blip r:embed="rId3">
              <a:extLst>
                <a:ext uri="{96DAC541-7B7A-43D3-8B79-37D633B846F1}">
                  <asvg:svgBlip xmlns:asvg="http://schemas.microsoft.com/office/drawing/2016/SVG/main" r:embed="rId4"/>
                </a:ext>
              </a:extLst>
            </a:blip>
            <a:stretch>
              <a:fillRect l="0" t="0" r="0" b="0"/>
            </a:stretch>
          </a:blipFill>
        </p:spPr>
      </p:sp>
      <p:sp>
        <p:nvSpPr>
          <p:cNvPr name="Freeform 3" id="3"/>
          <p:cNvSpPr/>
          <p:nvPr/>
        </p:nvSpPr>
        <p:spPr>
          <a:xfrm flipH="false" flipV="false" rot="1127370">
            <a:off x="3527008" y="3060988"/>
            <a:ext cx="6193515" cy="5380616"/>
          </a:xfrm>
          <a:custGeom>
            <a:avLst/>
            <a:gdLst/>
            <a:ahLst/>
            <a:cxnLst/>
            <a:rect r="r" b="b" t="t" l="l"/>
            <a:pathLst>
              <a:path h="5380616" w="6193515">
                <a:moveTo>
                  <a:pt x="0" y="0"/>
                </a:moveTo>
                <a:lnTo>
                  <a:pt x="6193515" y="0"/>
                </a:lnTo>
                <a:lnTo>
                  <a:pt x="6193515" y="5380616"/>
                </a:lnTo>
                <a:lnTo>
                  <a:pt x="0" y="5380616"/>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TextBox 4" id="4"/>
          <p:cNvSpPr txBox="true"/>
          <p:nvPr/>
        </p:nvSpPr>
        <p:spPr>
          <a:xfrm rot="0">
            <a:off x="4208234" y="4805022"/>
            <a:ext cx="4831062" cy="2555218"/>
          </a:xfrm>
          <a:prstGeom prst="rect">
            <a:avLst/>
          </a:prstGeom>
        </p:spPr>
        <p:txBody>
          <a:bodyPr anchor="t" rtlCol="false" tIns="0" lIns="0" bIns="0" rIns="0">
            <a:spAutoFit/>
          </a:bodyPr>
          <a:lstStyle/>
          <a:p>
            <a:pPr algn="ctr">
              <a:lnSpc>
                <a:spcPts val="6478"/>
              </a:lnSpc>
            </a:pPr>
            <a:r>
              <a:rPr lang="en-US" sz="6891">
                <a:solidFill>
                  <a:srgbClr val="822F55"/>
                </a:solidFill>
                <a:latin typeface="Sailors"/>
                <a:ea typeface="Sailors"/>
                <a:cs typeface="Sailors"/>
                <a:sym typeface="Sailors"/>
              </a:rPr>
              <a:t>introduced plastic taxes</a:t>
            </a:r>
          </a:p>
        </p:txBody>
      </p:sp>
      <p:sp>
        <p:nvSpPr>
          <p:cNvPr name="Freeform 5" id="5"/>
          <p:cNvSpPr/>
          <p:nvPr/>
        </p:nvSpPr>
        <p:spPr>
          <a:xfrm flipH="false" flipV="false" rot="-10800000">
            <a:off x="1816512" y="-5948332"/>
            <a:ext cx="14183041" cy="8155249"/>
          </a:xfrm>
          <a:custGeom>
            <a:avLst/>
            <a:gdLst/>
            <a:ahLst/>
            <a:cxnLst/>
            <a:rect r="r" b="b" t="t" l="l"/>
            <a:pathLst>
              <a:path h="8155249" w="14183041">
                <a:moveTo>
                  <a:pt x="0" y="0"/>
                </a:moveTo>
                <a:lnTo>
                  <a:pt x="14183041" y="0"/>
                </a:lnTo>
                <a:lnTo>
                  <a:pt x="14183041" y="8155249"/>
                </a:lnTo>
                <a:lnTo>
                  <a:pt x="0" y="8155249"/>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6" id="6"/>
          <p:cNvSpPr txBox="true"/>
          <p:nvPr/>
        </p:nvSpPr>
        <p:spPr>
          <a:xfrm rot="0">
            <a:off x="2409042" y="454126"/>
            <a:ext cx="13469916" cy="932578"/>
          </a:xfrm>
          <a:prstGeom prst="rect">
            <a:avLst/>
          </a:prstGeom>
        </p:spPr>
        <p:txBody>
          <a:bodyPr anchor="t" rtlCol="false" tIns="0" lIns="0" bIns="0" rIns="0">
            <a:spAutoFit/>
          </a:bodyPr>
          <a:lstStyle/>
          <a:p>
            <a:pPr algn="ctr" marL="0" indent="0" lvl="0">
              <a:lnSpc>
                <a:spcPts val="6929"/>
              </a:lnSpc>
              <a:spcBef>
                <a:spcPct val="0"/>
              </a:spcBef>
            </a:pPr>
            <a:r>
              <a:rPr lang="en-US" sz="7144" spc="328">
                <a:solidFill>
                  <a:srgbClr val="822F55"/>
                </a:solidFill>
                <a:latin typeface="Lucky Bones"/>
                <a:ea typeface="Lucky Bones"/>
                <a:cs typeface="Lucky Bones"/>
                <a:sym typeface="Lucky Bones"/>
              </a:rPr>
              <a:t>ACTION OVERSEAS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DAF_6cVVv9s</dc:identifier>
  <dcterms:modified xsi:type="dcterms:W3CDTF">2011-08-01T06:04:30Z</dcterms:modified>
  <cp:revision>1</cp:revision>
  <dc:title>6. Science and action</dc:title>
</cp:coreProperties>
</file>