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8288000" cy="10287000"/>
  <p:notesSz cx="6858000" cy="9144000"/>
  <p:embeddedFontLst>
    <p:embeddedFont>
      <p:font typeface="Lucky Bones" panose="020B0604020202020204" charset="0"/>
      <p:regular r:id="rId18"/>
    </p:embeddedFont>
    <p:embeddedFont>
      <p:font typeface="Sailors" panose="02000000000000000000"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0100" autoAdjust="0"/>
  </p:normalViewPr>
  <p:slideViewPr>
    <p:cSldViewPr>
      <p:cViewPr varScale="1">
        <p:scale>
          <a:sx n="56" d="100"/>
          <a:sy n="56" d="100"/>
        </p:scale>
        <p:origin x="161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on the types of plastic. The students will learn about the 7 main types of plastic, and common items that they are made of. We focus particularly on LDPE and HDPE, which are used in the plastic recycling machines.</a:t>
            </a:r>
          </a:p>
          <a:p>
            <a:endParaRPr lang="en-US"/>
          </a:p>
          <a:p>
            <a:r>
              <a:rPr lang="en-US"/>
              <a:t>We will then learn about microplastics, the different types and how they are made. The end of this lesson will involve students sorting the different plastic lids into their 2 type categories.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classically broken up in to two main types. This is primary microplastics and secondary microplastics. The two groupings are typically a reflection of how the microplastics are created. </a:t>
            </a:r>
          </a:p>
          <a:p>
            <a:endParaRPr lang="en-US"/>
          </a:p>
          <a:p>
            <a:r>
              <a:rPr lang="en-US"/>
              <a:t>Primary microplastics are manufactured to be that size. They are produced as microplastics. This includes things like beads, glitter, microbeads in cosmetics and nurdles. </a:t>
            </a:r>
          </a:p>
          <a:p>
            <a:endParaRPr lang="en-US"/>
          </a:p>
          <a:p>
            <a:r>
              <a:rPr lang="en-US"/>
              <a:t>Nurdles are the building blocks for most plastic items. Nurdles are melted down and made into many plastic items, from clothes to cars, food wrappers to artificial Christmas trees. It takes around 600 nurdles to make one plastic drink bottle. </a:t>
            </a:r>
          </a:p>
          <a:p>
            <a:endParaRPr lang="en-US"/>
          </a:p>
          <a:p>
            <a:r>
              <a:rPr lang="en-US"/>
              <a:t>Secondary microplastics are microplastics that used to be large pieces of plastic but have been broken down into smaller pieces. We will learn more about this process on the next slide.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When large bits of plastic enter the environment, they can break down (or degrade) in 3 main ways.</a:t>
            </a:r>
          </a:p>
          <a:p>
            <a:endParaRPr lang="en-US"/>
          </a:p>
          <a:p>
            <a:r>
              <a:rPr lang="en-US"/>
              <a:t>The first is through UV-degradation which is when sunlight hits the plastic and over time makes it more brittle, eventually breaking. </a:t>
            </a:r>
          </a:p>
          <a:p>
            <a:endParaRPr lang="en-US"/>
          </a:p>
          <a:p>
            <a:r>
              <a:rPr lang="en-US"/>
              <a:t>The second is through mechanical degradation, when a force such as a wave hits the plastic and eventually breaks down.</a:t>
            </a:r>
          </a:p>
          <a:p>
            <a:endParaRPr lang="en-US"/>
          </a:p>
          <a:p>
            <a:r>
              <a:rPr lang="en-US"/>
              <a:t>The third is through bio-degradation. During bio-degradation, microorganisms like bacteria and fungi feed on plastic materials, breaking them down into smaller parts.</a:t>
            </a:r>
          </a:p>
          <a:p>
            <a:endParaRPr lang="en-US"/>
          </a:p>
          <a:p>
            <a:r>
              <a:rPr lang="en-US"/>
              <a:t>Students could be asked to think about how these processes occur in the marine environment. Could all three be occurring at once? Will this change the speed at which the plastics are broken into microplastics? </a:t>
            </a:r>
          </a:p>
          <a:p>
            <a:endParaRPr lang="en-US"/>
          </a:p>
          <a:p>
            <a:r>
              <a:rPr lang="en-US"/>
              <a:t>All three of these degradation processes require time. Commonly, in the marine environment all three processes can occur at the same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 pieces can be categorised into 5 main types. Fragments, foam, filaments, film and pellets.</a:t>
            </a:r>
          </a:p>
          <a:p>
            <a:endParaRPr lang="en-US"/>
          </a:p>
          <a:p>
            <a:r>
              <a:rPr lang="en-US"/>
              <a:t>Students can be asked to think about what type of plastic may originally have made up the microplastic. Below, we have included examples of each, to help guide the student answers.</a:t>
            </a:r>
          </a:p>
          <a:p>
            <a:endParaRPr lang="en-US"/>
          </a:p>
          <a:p>
            <a:r>
              <a:rPr lang="en-US"/>
              <a:t>Fragments originate from the breakdown of larger hard plastic objects, like bottles or containers. These fragments can take various shapes and sizes, often with irregular edges. Fragments are hard pieces of plastic.</a:t>
            </a:r>
          </a:p>
          <a:p>
            <a:endParaRPr lang="en-US"/>
          </a:p>
          <a:p>
            <a:r>
              <a:rPr lang="en-US"/>
              <a:t>Foam are expanded plastic foam materials, like foam cups, packaging, and insulation. These particles are lightweight and will compress if squeezed. </a:t>
            </a:r>
          </a:p>
          <a:p>
            <a:endParaRPr lang="en-US"/>
          </a:p>
          <a:p>
            <a:r>
              <a:rPr lang="en-US"/>
              <a:t>Filaments are stands of synthetic materials, commonly polyester, nylon, and other textile-related plastics. These tiny threads shed from clothing, textiles, and fabrics during washing and wear.</a:t>
            </a:r>
          </a:p>
          <a:p>
            <a:endParaRPr lang="en-US"/>
          </a:p>
          <a:p>
            <a:r>
              <a:rPr lang="en-US"/>
              <a:t>Film originate from larger soft plastic materials, such as plastic bags and packaging. They are typically thin and flexible, resembling miniature sheets or films of plastic.</a:t>
            </a:r>
          </a:p>
          <a:p>
            <a:endParaRPr lang="en-US"/>
          </a:p>
          <a:p>
            <a:r>
              <a:rPr lang="en-US"/>
              <a:t>Pellets are small, bead-like plastic particles often used as raw materials in plastic production. </a:t>
            </a:r>
          </a:p>
          <a:p>
            <a:endParaRPr lang="en-US"/>
          </a:p>
          <a:p>
            <a:r>
              <a:rPr lang="en-US"/>
              <a: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have been now documented pretty much everywhere on the planet.</a:t>
            </a:r>
          </a:p>
          <a:p>
            <a:endParaRPr lang="en-US"/>
          </a:p>
          <a:p>
            <a:r>
              <a:rPr lang="en-US"/>
              <a:t>This includes in the deepest ocean trenches (the Mariana Trench is more than 11km deep), and the ice in Antarctica.</a:t>
            </a:r>
          </a:p>
          <a:p>
            <a:endParaRPr lang="en-US"/>
          </a:p>
          <a:p>
            <a:r>
              <a:rPr lang="en-US"/>
              <a:t>If students have learnt about the water cycle, here is a great place to tie in that evaporation means that microplastics can now also be found in the clouds. </a:t>
            </a:r>
          </a:p>
          <a:p>
            <a:endParaRPr lang="en-US"/>
          </a:p>
          <a:p>
            <a:r>
              <a:rPr lang="en-US"/>
              <a:t>Here are some examples of microplastics found on beaches around NE Arnhem Land.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2 minutes. </a:t>
            </a:r>
          </a:p>
          <a:p>
            <a:endParaRPr lang="en-US"/>
          </a:p>
          <a:p>
            <a:r>
              <a:rPr lang="en-US"/>
              <a:t>https://www.youtube.com/watch?v=aiEBEGKQp_I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practical aspect of the lesson will involve sorting plastic lids into different plastic types and colours.</a:t>
            </a:r>
          </a:p>
          <a:p>
            <a:endParaRPr lang="en-US"/>
          </a:p>
          <a:p>
            <a:r>
              <a:rPr lang="en-US"/>
              <a:t>Students can choose what colour break downs  they would like to use. Typically we suggest red, blue, green, yellow, orange, white and black. Any colours that don't fit in these categories can go into a mixed box. </a:t>
            </a:r>
          </a:p>
          <a:p>
            <a:endParaRPr lang="en-US"/>
          </a:p>
          <a:p>
            <a:r>
              <a:rPr lang="en-US"/>
              <a:t>Sort the plastics into LDPE and HDPE, based on triangle number on the bottom. </a:t>
            </a:r>
          </a:p>
          <a:p>
            <a:endParaRPr lang="en-US"/>
          </a:p>
          <a:p>
            <a:r>
              <a:rPr lang="en-US"/>
              <a:t>CALL TO ACTION. Ask students to continue collecting bottle lids for the machines.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Plastic can vary in texture and flexibility, depending on what it is used for. </a:t>
            </a:r>
          </a:p>
          <a:p>
            <a:endParaRPr lang="en-US" dirty="0"/>
          </a:p>
          <a:p>
            <a:r>
              <a:rPr lang="en-US" dirty="0"/>
              <a:t>Some plastic is rigid, this includes things like chairs, tables, car parts, storage boxes, etc. </a:t>
            </a:r>
          </a:p>
          <a:p>
            <a:endParaRPr lang="en-US" dirty="0"/>
          </a:p>
          <a:p>
            <a:r>
              <a:rPr lang="en-US" dirty="0"/>
              <a:t>Some plastic is flexible, this includes things like fibres used in clothing, laminated sheets, plastic shopping bags. </a:t>
            </a:r>
          </a:p>
          <a:p>
            <a:endParaRPr lang="en-US" dirty="0"/>
          </a:p>
          <a:p>
            <a:r>
              <a:rPr lang="en-US" dirty="0"/>
              <a:t>The students can be asked to name any rigid or flexible plastics that they see in the classroom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Not all plastic is created equal; it comes in various shapes, colors, and types, each serving different purposes. </a:t>
            </a:r>
          </a:p>
          <a:p>
            <a:endParaRPr lang="en-US"/>
          </a:p>
          <a:p>
            <a:r>
              <a:rPr lang="en-US"/>
              <a:t>Some plastics are reusable, while others are not due to their chemical composition. Likewise, some can be recycled, while others require alternative disposal methods. </a:t>
            </a:r>
          </a:p>
          <a:p>
            <a:endParaRPr lang="en-US"/>
          </a:p>
          <a:p>
            <a:r>
              <a:rPr lang="en-US"/>
              <a:t>In 1988, the Resin Identification Code (RIC) system was introduced by the Society of the Plastics Industry, categorising plastic resins into seven groups. The objective was to establish a consistent national system that promotes post-consumer plastic recycling. Over time, with minor adjustments, the RIC has become the globally recognised standard for classifying plastics.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our special plastic recycling machines, we use just two types of plastic. HDPE and LDPE. These are mostly coming from bottle lids, and there should be an example of the triangle with the number inside on the underside of the lid. </a:t>
            </a:r>
          </a:p>
          <a:p>
            <a:endParaRPr lang="en-US"/>
          </a:p>
          <a:p>
            <a:r>
              <a:rPr lang="en-US"/>
              <a:t>It is important that these are sorted prior to recycling as they have different melting temperatures.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Here, we can show examples to the class, and get them to pass them around.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Sometimes it is hard to tell which type of plastic it is,  especially if it’s not marked, or has been weathered while in the ocean.</a:t>
            </a:r>
          </a:p>
          <a:p>
            <a:endParaRPr lang="en-US"/>
          </a:p>
          <a:p>
            <a:r>
              <a:rPr lang="en-US"/>
              <a:t>It is okay if they do get mixed up sometimes, but if we can avoid mixing the plastic types, the machines will work better, and the items made will be smoother and a better quality.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can be asked what type of plastics they think are the most common. </a:t>
            </a:r>
          </a:p>
          <a:p>
            <a:endParaRPr lang="en-US"/>
          </a:p>
          <a:p>
            <a:r>
              <a:rPr lang="en-US"/>
              <a:t>What other types of plastics do the students think should be recycled? Perhaps the ones that are larger and common would be a good place to start?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 the next part of this lesson students are going to learn about microplastics. </a:t>
            </a:r>
          </a:p>
          <a:p>
            <a:endParaRPr lang="en-US"/>
          </a:p>
          <a:p>
            <a:r>
              <a:rPr lang="en-US"/>
              <a:t>Begin by asking the students if they know what microplastics are? </a:t>
            </a:r>
          </a:p>
          <a:p>
            <a:endParaRPr lang="en-US"/>
          </a:p>
          <a:p>
            <a:r>
              <a:rPr lang="en-US"/>
              <a:t>Ask them if they can think of any types of microplastic?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Microplastics are tiny pieces of plastic that are less than 5mm in size. The upper size category of microplastics can be seen with a naked eye, while the lower size category likely requires a microscope.</a:t>
            </a:r>
          </a:p>
          <a:p>
            <a:endParaRPr lang="en-US"/>
          </a:p>
          <a:p>
            <a:r>
              <a:rPr lang="en-US"/>
              <a:t>There are some difference in the scientific world as to the smallest size a microplastic can get before it is termed a 'nano plastic'. But the general consensus is that this is 1 micron in size. Which is 1/1000 of a millimetre. Tiny!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04.png"/><Relationship Id="rId13" Type="http://schemas.openxmlformats.org/officeDocument/2006/relationships/image" Target="../media/image109.png"/><Relationship Id="rId3" Type="http://schemas.openxmlformats.org/officeDocument/2006/relationships/image" Target="../media/image99.png"/><Relationship Id="rId7" Type="http://schemas.openxmlformats.org/officeDocument/2006/relationships/image" Target="../media/image103.png"/><Relationship Id="rId12" Type="http://schemas.openxmlformats.org/officeDocument/2006/relationships/image" Target="../media/image10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2.png"/><Relationship Id="rId11" Type="http://schemas.openxmlformats.org/officeDocument/2006/relationships/image" Target="../media/image107.sv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svg"/><Relationship Id="rId9" Type="http://schemas.openxmlformats.org/officeDocument/2006/relationships/image" Target="../media/image105.png"/><Relationship Id="rId14" Type="http://schemas.openxmlformats.org/officeDocument/2006/relationships/image" Target="../media/image110.svg"/></Relationships>
</file>

<file path=ppt/slides/_rels/slide11.xml.rels><?xml version="1.0" encoding="UTF-8" standalone="yes"?>
<Relationships xmlns="http://schemas.openxmlformats.org/package/2006/relationships"><Relationship Id="rId13" Type="http://schemas.openxmlformats.org/officeDocument/2006/relationships/image" Target="../media/image61.png"/><Relationship Id="rId18" Type="http://schemas.openxmlformats.org/officeDocument/2006/relationships/image" Target="../media/image70.svg"/><Relationship Id="rId26" Type="http://schemas.openxmlformats.org/officeDocument/2006/relationships/image" Target="../media/image42.svg"/><Relationship Id="rId21" Type="http://schemas.openxmlformats.org/officeDocument/2006/relationships/image" Target="../media/image53.png"/><Relationship Id="rId34" Type="http://schemas.openxmlformats.org/officeDocument/2006/relationships/image" Target="../media/image120.svg"/><Relationship Id="rId7" Type="http://schemas.openxmlformats.org/officeDocument/2006/relationships/image" Target="../media/image55.png"/><Relationship Id="rId12" Type="http://schemas.openxmlformats.org/officeDocument/2006/relationships/image" Target="../media/image60.svg"/><Relationship Id="rId17" Type="http://schemas.openxmlformats.org/officeDocument/2006/relationships/image" Target="../media/image69.png"/><Relationship Id="rId25" Type="http://schemas.openxmlformats.org/officeDocument/2006/relationships/image" Target="../media/image41.png"/><Relationship Id="rId33" Type="http://schemas.openxmlformats.org/officeDocument/2006/relationships/image" Target="../media/image119.png"/><Relationship Id="rId38" Type="http://schemas.openxmlformats.org/officeDocument/2006/relationships/image" Target="../media/image124.svg"/><Relationship Id="rId2" Type="http://schemas.openxmlformats.org/officeDocument/2006/relationships/notesSlide" Target="../notesSlides/notesSlide11.xml"/><Relationship Id="rId16" Type="http://schemas.openxmlformats.org/officeDocument/2006/relationships/image" Target="../media/image64.svg"/><Relationship Id="rId20" Type="http://schemas.openxmlformats.org/officeDocument/2006/relationships/image" Target="../media/image80.svg"/><Relationship Id="rId29" Type="http://schemas.openxmlformats.org/officeDocument/2006/relationships/image" Target="../media/image115.png"/><Relationship Id="rId1" Type="http://schemas.openxmlformats.org/officeDocument/2006/relationships/slideLayout" Target="../slideLayouts/slideLayout7.xml"/><Relationship Id="rId6" Type="http://schemas.openxmlformats.org/officeDocument/2006/relationships/image" Target="../media/image114.svg"/><Relationship Id="rId11" Type="http://schemas.openxmlformats.org/officeDocument/2006/relationships/image" Target="../media/image59.png"/><Relationship Id="rId24" Type="http://schemas.openxmlformats.org/officeDocument/2006/relationships/image" Target="../media/image92.svg"/><Relationship Id="rId32" Type="http://schemas.openxmlformats.org/officeDocument/2006/relationships/image" Target="../media/image118.svg"/><Relationship Id="rId37" Type="http://schemas.openxmlformats.org/officeDocument/2006/relationships/image" Target="../media/image123.png"/><Relationship Id="rId5" Type="http://schemas.openxmlformats.org/officeDocument/2006/relationships/image" Target="../media/image113.png"/><Relationship Id="rId15" Type="http://schemas.openxmlformats.org/officeDocument/2006/relationships/image" Target="../media/image63.png"/><Relationship Id="rId23" Type="http://schemas.openxmlformats.org/officeDocument/2006/relationships/image" Target="../media/image91.png"/><Relationship Id="rId28" Type="http://schemas.openxmlformats.org/officeDocument/2006/relationships/image" Target="../media/image82.svg"/><Relationship Id="rId36" Type="http://schemas.openxmlformats.org/officeDocument/2006/relationships/image" Target="../media/image122.svg"/><Relationship Id="rId10" Type="http://schemas.openxmlformats.org/officeDocument/2006/relationships/image" Target="../media/image58.svg"/><Relationship Id="rId19" Type="http://schemas.openxmlformats.org/officeDocument/2006/relationships/image" Target="../media/image79.png"/><Relationship Id="rId31" Type="http://schemas.openxmlformats.org/officeDocument/2006/relationships/image" Target="../media/image117.png"/><Relationship Id="rId4" Type="http://schemas.openxmlformats.org/officeDocument/2006/relationships/image" Target="../media/image112.svg"/><Relationship Id="rId9" Type="http://schemas.openxmlformats.org/officeDocument/2006/relationships/image" Target="../media/image57.png"/><Relationship Id="rId14" Type="http://schemas.openxmlformats.org/officeDocument/2006/relationships/image" Target="../media/image62.svg"/><Relationship Id="rId22" Type="http://schemas.openxmlformats.org/officeDocument/2006/relationships/image" Target="../media/image54.svg"/><Relationship Id="rId27" Type="http://schemas.openxmlformats.org/officeDocument/2006/relationships/image" Target="../media/image81.png"/><Relationship Id="rId30" Type="http://schemas.openxmlformats.org/officeDocument/2006/relationships/image" Target="../media/image116.svg"/><Relationship Id="rId35" Type="http://schemas.openxmlformats.org/officeDocument/2006/relationships/image" Target="../media/image121.png"/><Relationship Id="rId8" Type="http://schemas.openxmlformats.org/officeDocument/2006/relationships/image" Target="../media/image56.svg"/><Relationship Id="rId3" Type="http://schemas.openxmlformats.org/officeDocument/2006/relationships/image" Target="../media/image111.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96.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125.png"/><Relationship Id="rId4" Type="http://schemas.openxmlformats.org/officeDocument/2006/relationships/image" Target="../media/image42.svg"/></Relationships>
</file>

<file path=ppt/slides/_rels/slide13.xml.rels><?xml version="1.0" encoding="UTF-8" standalone="yes"?>
<Relationships xmlns="http://schemas.openxmlformats.org/package/2006/relationships"><Relationship Id="rId8" Type="http://schemas.openxmlformats.org/officeDocument/2006/relationships/image" Target="../media/image129.jpeg"/><Relationship Id="rId3" Type="http://schemas.openxmlformats.org/officeDocument/2006/relationships/image" Target="../media/image41.png"/><Relationship Id="rId7" Type="http://schemas.openxmlformats.org/officeDocument/2006/relationships/image" Target="../media/image128.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27.jpeg"/><Relationship Id="rId5" Type="http://schemas.openxmlformats.org/officeDocument/2006/relationships/image" Target="../media/image126.jpeg"/><Relationship Id="rId4" Type="http://schemas.openxmlformats.org/officeDocument/2006/relationships/image" Target="../media/image42.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watch?v=aiEBEGKQp_I" TargetMode="External"/><Relationship Id="rId4" Type="http://schemas.openxmlformats.org/officeDocument/2006/relationships/image" Target="../media/image130.jpeg"/></Relationships>
</file>

<file path=ppt/slides/_rels/slide1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32.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18" Type="http://schemas.openxmlformats.org/officeDocument/2006/relationships/image" Target="../media/image28.svg"/><Relationship Id="rId26" Type="http://schemas.openxmlformats.org/officeDocument/2006/relationships/image" Target="../media/image36.svg"/><Relationship Id="rId3" Type="http://schemas.openxmlformats.org/officeDocument/2006/relationships/image" Target="../media/image1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3.xml"/><Relationship Id="rId16" Type="http://schemas.openxmlformats.org/officeDocument/2006/relationships/image" Target="../media/image26.svg"/><Relationship Id="rId20" Type="http://schemas.openxmlformats.org/officeDocument/2006/relationships/image" Target="../media/image30.svg"/><Relationship Id="rId29"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16.svg"/><Relationship Id="rId11" Type="http://schemas.openxmlformats.org/officeDocument/2006/relationships/image" Target="../media/image21.png"/><Relationship Id="rId24" Type="http://schemas.openxmlformats.org/officeDocument/2006/relationships/image" Target="../media/image34.svg"/><Relationship Id="rId5" Type="http://schemas.openxmlformats.org/officeDocument/2006/relationships/image" Target="../media/image15.png"/><Relationship Id="rId15" Type="http://schemas.openxmlformats.org/officeDocument/2006/relationships/image" Target="../media/image25.png"/><Relationship Id="rId23" Type="http://schemas.openxmlformats.org/officeDocument/2006/relationships/image" Target="../media/image33.png"/><Relationship Id="rId28" Type="http://schemas.openxmlformats.org/officeDocument/2006/relationships/image" Target="../media/image38.svg"/><Relationship Id="rId10" Type="http://schemas.openxmlformats.org/officeDocument/2006/relationships/image" Target="../media/image20.svg"/><Relationship Id="rId19" Type="http://schemas.openxmlformats.org/officeDocument/2006/relationships/image" Target="../media/image29.png"/><Relationship Id="rId4" Type="http://schemas.openxmlformats.org/officeDocument/2006/relationships/image" Target="../media/image14.svg"/><Relationship Id="rId9" Type="http://schemas.openxmlformats.org/officeDocument/2006/relationships/image" Target="../media/image19.png"/><Relationship Id="rId14" Type="http://schemas.openxmlformats.org/officeDocument/2006/relationships/image" Target="../media/image24.svg"/><Relationship Id="rId22" Type="http://schemas.openxmlformats.org/officeDocument/2006/relationships/image" Target="../media/image32.svg"/><Relationship Id="rId27" Type="http://schemas.openxmlformats.org/officeDocument/2006/relationships/image" Target="../media/image37.png"/><Relationship Id="rId30" Type="http://schemas.openxmlformats.org/officeDocument/2006/relationships/image" Target="../media/image40.sv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41.png"/><Relationship Id="rId7"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44.svg"/><Relationship Id="rId4" Type="http://schemas.openxmlformats.org/officeDocument/2006/relationships/image" Target="../media/image42.svg"/><Relationship Id="rId9" Type="http://schemas.openxmlformats.org/officeDocument/2006/relationships/image" Target="../media/image43.png"/></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5.png"/><Relationship Id="rId7" Type="http://schemas.openxmlformats.org/officeDocument/2006/relationships/image" Target="../media/image17.png"/><Relationship Id="rId12" Type="http://schemas.openxmlformats.org/officeDocument/2006/relationships/image" Target="../media/image44.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2.svg"/><Relationship Id="rId11" Type="http://schemas.openxmlformats.org/officeDocument/2006/relationships/image" Target="../media/image43.png"/><Relationship Id="rId5" Type="http://schemas.openxmlformats.org/officeDocument/2006/relationships/image" Target="../media/image41.png"/><Relationship Id="rId10" Type="http://schemas.openxmlformats.org/officeDocument/2006/relationships/image" Target="../media/image22.svg"/><Relationship Id="rId4" Type="http://schemas.openxmlformats.org/officeDocument/2006/relationships/image" Target="../media/image4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slides/_rels/slide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2.svg"/></Relationships>
</file>

<file path=ppt/slides/_rels/slide8.xml.rels><?xml version="1.0" encoding="UTF-8" standalone="yes"?>
<Relationships xmlns="http://schemas.openxmlformats.org/package/2006/relationships"><Relationship Id="rId13" Type="http://schemas.openxmlformats.org/officeDocument/2006/relationships/image" Target="../media/image63.png"/><Relationship Id="rId18" Type="http://schemas.openxmlformats.org/officeDocument/2006/relationships/image" Target="../media/image68.svg"/><Relationship Id="rId26" Type="http://schemas.openxmlformats.org/officeDocument/2006/relationships/image" Target="../media/image76.svg"/><Relationship Id="rId39" Type="http://schemas.openxmlformats.org/officeDocument/2006/relationships/image" Target="../media/image89.png"/><Relationship Id="rId21" Type="http://schemas.openxmlformats.org/officeDocument/2006/relationships/image" Target="../media/image71.png"/><Relationship Id="rId34" Type="http://schemas.openxmlformats.org/officeDocument/2006/relationships/image" Target="../media/image84.svg"/><Relationship Id="rId42" Type="http://schemas.openxmlformats.org/officeDocument/2006/relationships/image" Target="../media/image92.svg"/><Relationship Id="rId7" Type="http://schemas.openxmlformats.org/officeDocument/2006/relationships/image" Target="../media/image57.png"/><Relationship Id="rId2" Type="http://schemas.openxmlformats.org/officeDocument/2006/relationships/notesSlide" Target="../notesSlides/notesSlide8.xml"/><Relationship Id="rId16" Type="http://schemas.openxmlformats.org/officeDocument/2006/relationships/image" Target="../media/image66.svg"/><Relationship Id="rId20" Type="http://schemas.openxmlformats.org/officeDocument/2006/relationships/image" Target="../media/image70.svg"/><Relationship Id="rId29" Type="http://schemas.openxmlformats.org/officeDocument/2006/relationships/image" Target="../media/image79.png"/><Relationship Id="rId41"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56.svg"/><Relationship Id="rId11" Type="http://schemas.openxmlformats.org/officeDocument/2006/relationships/image" Target="../media/image61.png"/><Relationship Id="rId24" Type="http://schemas.openxmlformats.org/officeDocument/2006/relationships/image" Target="../media/image74.svg"/><Relationship Id="rId32" Type="http://schemas.openxmlformats.org/officeDocument/2006/relationships/image" Target="../media/image82.svg"/><Relationship Id="rId37" Type="http://schemas.openxmlformats.org/officeDocument/2006/relationships/image" Target="../media/image87.png"/><Relationship Id="rId40" Type="http://schemas.openxmlformats.org/officeDocument/2006/relationships/image" Target="../media/image90.sv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png"/><Relationship Id="rId28" Type="http://schemas.openxmlformats.org/officeDocument/2006/relationships/image" Target="../media/image78.svg"/><Relationship Id="rId36" Type="http://schemas.openxmlformats.org/officeDocument/2006/relationships/image" Target="../media/image86.svg"/><Relationship Id="rId10" Type="http://schemas.openxmlformats.org/officeDocument/2006/relationships/image" Target="../media/image60.svg"/><Relationship Id="rId19" Type="http://schemas.openxmlformats.org/officeDocument/2006/relationships/image" Target="../media/image69.png"/><Relationship Id="rId31" Type="http://schemas.openxmlformats.org/officeDocument/2006/relationships/image" Target="../media/image81.png"/><Relationship Id="rId44" Type="http://schemas.openxmlformats.org/officeDocument/2006/relationships/image" Target="../media/image94.svg"/><Relationship Id="rId4" Type="http://schemas.openxmlformats.org/officeDocument/2006/relationships/image" Target="../media/image54.svg"/><Relationship Id="rId9" Type="http://schemas.openxmlformats.org/officeDocument/2006/relationships/image" Target="../media/image59.png"/><Relationship Id="rId14" Type="http://schemas.openxmlformats.org/officeDocument/2006/relationships/image" Target="../media/image64.svg"/><Relationship Id="rId22" Type="http://schemas.openxmlformats.org/officeDocument/2006/relationships/image" Target="../media/image72.svg"/><Relationship Id="rId27" Type="http://schemas.openxmlformats.org/officeDocument/2006/relationships/image" Target="../media/image77.png"/><Relationship Id="rId30" Type="http://schemas.openxmlformats.org/officeDocument/2006/relationships/image" Target="../media/image80.svg"/><Relationship Id="rId35" Type="http://schemas.openxmlformats.org/officeDocument/2006/relationships/image" Target="../media/image85.png"/><Relationship Id="rId43" Type="http://schemas.openxmlformats.org/officeDocument/2006/relationships/image" Target="../media/image93.png"/><Relationship Id="rId8" Type="http://schemas.openxmlformats.org/officeDocument/2006/relationships/image" Target="../media/image58.svg"/><Relationship Id="rId3" Type="http://schemas.openxmlformats.org/officeDocument/2006/relationships/image" Target="../media/image53.png"/><Relationship Id="rId12" Type="http://schemas.openxmlformats.org/officeDocument/2006/relationships/image" Target="../media/image62.svg"/><Relationship Id="rId17" Type="http://schemas.openxmlformats.org/officeDocument/2006/relationships/image" Target="../media/image67.png"/><Relationship Id="rId25" Type="http://schemas.openxmlformats.org/officeDocument/2006/relationships/image" Target="../media/image75.png"/><Relationship Id="rId33" Type="http://schemas.openxmlformats.org/officeDocument/2006/relationships/image" Target="../media/image83.png"/><Relationship Id="rId38" Type="http://schemas.openxmlformats.org/officeDocument/2006/relationships/image" Target="../media/image88.svg"/></Relationships>
</file>

<file path=ppt/slides/_rels/slide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8.svg"/><Relationship Id="rId5" Type="http://schemas.openxmlformats.org/officeDocument/2006/relationships/image" Target="../media/image97.png"/><Relationship Id="rId4" Type="http://schemas.openxmlformats.org/officeDocument/2006/relationships/image" Target="../media/image9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TextBox 9"/>
          <p:cNvSpPr txBox="1"/>
          <p:nvPr/>
        </p:nvSpPr>
        <p:spPr>
          <a:xfrm>
            <a:off x="10113502" y="7112349"/>
            <a:ext cx="7800737" cy="2904944"/>
          </a:xfrm>
          <a:prstGeom prst="rect">
            <a:avLst/>
          </a:prstGeom>
        </p:spPr>
        <p:txBody>
          <a:bodyPr lIns="0" tIns="0" rIns="0" bIns="0" rtlCol="0" anchor="t">
            <a:spAutoFit/>
          </a:bodyPr>
          <a:lstStyle/>
          <a:p>
            <a:pPr algn="r">
              <a:lnSpc>
                <a:spcPts val="7567"/>
              </a:lnSpc>
            </a:pPr>
            <a:r>
              <a:rPr lang="en-US" sz="7492" spc="344">
                <a:solidFill>
                  <a:srgbClr val="04599A"/>
                </a:solidFill>
                <a:latin typeface="Lucky Bones"/>
                <a:ea typeface="Lucky Bones"/>
                <a:cs typeface="Lucky Bones"/>
                <a:sym typeface="Lucky Bones"/>
              </a:rPr>
              <a:t>TYPES OF PLASTIC AND MICROPLASTICS</a:t>
            </a:r>
          </a:p>
        </p:txBody>
      </p:sp>
      <p:sp>
        <p:nvSpPr>
          <p:cNvPr id="10" name="Freeform 10"/>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4682991">
            <a:off x="-1981053" y="2119288"/>
            <a:ext cx="10690726" cy="11011048"/>
          </a:xfrm>
          <a:custGeom>
            <a:avLst/>
            <a:gdLst/>
            <a:ahLst/>
            <a:cxnLst/>
            <a:rect l="l" t="t" r="r" b="b"/>
            <a:pathLst>
              <a:path w="10690726" h="11011048">
                <a:moveTo>
                  <a:pt x="0" y="0"/>
                </a:moveTo>
                <a:lnTo>
                  <a:pt x="10690727" y="0"/>
                </a:lnTo>
                <a:lnTo>
                  <a:pt x="10690727"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926328" y="5097888"/>
            <a:ext cx="4504492" cy="2984226"/>
          </a:xfrm>
          <a:custGeom>
            <a:avLst/>
            <a:gdLst/>
            <a:ahLst/>
            <a:cxnLst/>
            <a:rect l="l" t="t" r="r" b="b"/>
            <a:pathLst>
              <a:path w="4504492" h="2984226">
                <a:moveTo>
                  <a:pt x="0" y="0"/>
                </a:moveTo>
                <a:lnTo>
                  <a:pt x="4504492" y="0"/>
                </a:lnTo>
                <a:lnTo>
                  <a:pt x="4504492" y="2984226"/>
                </a:lnTo>
                <a:lnTo>
                  <a:pt x="0" y="2984226"/>
                </a:lnTo>
                <a:lnTo>
                  <a:pt x="0" y="0"/>
                </a:lnTo>
                <a:close/>
              </a:path>
            </a:pathLst>
          </a:custGeom>
          <a:blipFill>
            <a:blip r:embed="rId5"/>
            <a:stretch>
              <a:fillRect/>
            </a:stretch>
          </a:blipFill>
        </p:spPr>
        <p:txBody>
          <a:bodyPr/>
          <a:lstStyle/>
          <a:p>
            <a:endParaRPr lang="en-AU"/>
          </a:p>
        </p:txBody>
      </p:sp>
      <p:sp>
        <p:nvSpPr>
          <p:cNvPr id="4" name="Freeform 4"/>
          <p:cNvSpPr/>
          <p:nvPr/>
        </p:nvSpPr>
        <p:spPr>
          <a:xfrm rot="-4682991">
            <a:off x="9610707" y="2119288"/>
            <a:ext cx="10690726" cy="11011048"/>
          </a:xfrm>
          <a:custGeom>
            <a:avLst/>
            <a:gdLst/>
            <a:ahLst/>
            <a:cxnLst/>
            <a:rect l="l" t="t" r="r" b="b"/>
            <a:pathLst>
              <a:path w="10690726" h="11011048">
                <a:moveTo>
                  <a:pt x="0" y="0"/>
                </a:moveTo>
                <a:lnTo>
                  <a:pt x="10690726" y="0"/>
                </a:lnTo>
                <a:lnTo>
                  <a:pt x="10690726" y="11011048"/>
                </a:lnTo>
                <a:lnTo>
                  <a:pt x="0" y="110110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5400000">
            <a:off x="13101245" y="6628939"/>
            <a:ext cx="7506974" cy="3293685"/>
          </a:xfrm>
          <a:custGeom>
            <a:avLst/>
            <a:gdLst/>
            <a:ahLst/>
            <a:cxnLst/>
            <a:rect l="l" t="t" r="r" b="b"/>
            <a:pathLst>
              <a:path w="7506974" h="3293685">
                <a:moveTo>
                  <a:pt x="0" y="0"/>
                </a:moveTo>
                <a:lnTo>
                  <a:pt x="7506974" y="0"/>
                </a:lnTo>
                <a:lnTo>
                  <a:pt x="7506974" y="3293684"/>
                </a:lnTo>
                <a:lnTo>
                  <a:pt x="0" y="3293684"/>
                </a:lnTo>
                <a:lnTo>
                  <a:pt x="0" y="0"/>
                </a:lnTo>
                <a:close/>
              </a:path>
            </a:pathLst>
          </a:custGeom>
          <a:blipFill>
            <a:blip r:embed="rId6"/>
            <a:stretch>
              <a:fillRect/>
            </a:stretch>
          </a:blipFill>
        </p:spPr>
        <p:txBody>
          <a:bodyPr/>
          <a:lstStyle/>
          <a:p>
            <a:endParaRPr lang="en-AU"/>
          </a:p>
        </p:txBody>
      </p:sp>
      <p:sp>
        <p:nvSpPr>
          <p:cNvPr id="6" name="Freeform 6"/>
          <p:cNvSpPr/>
          <p:nvPr/>
        </p:nvSpPr>
        <p:spPr>
          <a:xfrm flipH="1">
            <a:off x="-139092" y="7068505"/>
            <a:ext cx="4504492" cy="3657216"/>
          </a:xfrm>
          <a:custGeom>
            <a:avLst/>
            <a:gdLst/>
            <a:ahLst/>
            <a:cxnLst/>
            <a:rect l="l" t="t" r="r" b="b"/>
            <a:pathLst>
              <a:path w="4504492" h="3657216">
                <a:moveTo>
                  <a:pt x="4504492" y="0"/>
                </a:moveTo>
                <a:lnTo>
                  <a:pt x="0" y="0"/>
                </a:lnTo>
                <a:lnTo>
                  <a:pt x="0" y="3657216"/>
                </a:lnTo>
                <a:lnTo>
                  <a:pt x="4504492" y="3657216"/>
                </a:lnTo>
                <a:lnTo>
                  <a:pt x="4504492" y="0"/>
                </a:lnTo>
                <a:close/>
              </a:path>
            </a:pathLst>
          </a:custGeom>
          <a:blipFill>
            <a:blip r:embed="rId7"/>
            <a:stretch>
              <a:fillRect l="-1306" r="-1306"/>
            </a:stretch>
          </a:blipFill>
        </p:spPr>
        <p:txBody>
          <a:bodyPr/>
          <a:lstStyle/>
          <a:p>
            <a:endParaRPr lang="en-AU"/>
          </a:p>
        </p:txBody>
      </p:sp>
      <p:sp>
        <p:nvSpPr>
          <p:cNvPr id="7" name="Freeform 7"/>
          <p:cNvSpPr/>
          <p:nvPr/>
        </p:nvSpPr>
        <p:spPr>
          <a:xfrm flipH="1">
            <a:off x="9615925" y="7235115"/>
            <a:ext cx="5136229" cy="3051885"/>
          </a:xfrm>
          <a:custGeom>
            <a:avLst/>
            <a:gdLst/>
            <a:ahLst/>
            <a:cxnLst/>
            <a:rect l="l" t="t" r="r" b="b"/>
            <a:pathLst>
              <a:path w="5136229" h="3051885">
                <a:moveTo>
                  <a:pt x="5136229" y="0"/>
                </a:moveTo>
                <a:lnTo>
                  <a:pt x="0" y="0"/>
                </a:lnTo>
                <a:lnTo>
                  <a:pt x="0" y="3051885"/>
                </a:lnTo>
                <a:lnTo>
                  <a:pt x="5136229" y="3051885"/>
                </a:lnTo>
                <a:lnTo>
                  <a:pt x="5136229" y="0"/>
                </a:lnTo>
                <a:close/>
              </a:path>
            </a:pathLst>
          </a:custGeom>
          <a:blipFill>
            <a:blip r:embed="rId8"/>
            <a:stretch>
              <a:fillRect t="-6127" b="-6127"/>
            </a:stretch>
          </a:blipFill>
        </p:spPr>
        <p:txBody>
          <a:bodyPr/>
          <a:lstStyle/>
          <a:p>
            <a:endParaRPr lang="en-AU"/>
          </a:p>
        </p:txBody>
      </p:sp>
      <p:grpSp>
        <p:nvGrpSpPr>
          <p:cNvPr id="8" name="Group 8"/>
          <p:cNvGrpSpPr/>
          <p:nvPr/>
        </p:nvGrpSpPr>
        <p:grpSpPr>
          <a:xfrm>
            <a:off x="4178574" y="7340203"/>
            <a:ext cx="4981616" cy="3113821"/>
            <a:chOff x="0" y="0"/>
            <a:chExt cx="6642155" cy="4151762"/>
          </a:xfrm>
        </p:grpSpPr>
        <p:sp>
          <p:nvSpPr>
            <p:cNvPr id="9" name="Freeform 9"/>
            <p:cNvSpPr/>
            <p:nvPr/>
          </p:nvSpPr>
          <p:spPr>
            <a:xfrm>
              <a:off x="0" y="253210"/>
              <a:ext cx="5198069" cy="3898552"/>
            </a:xfrm>
            <a:custGeom>
              <a:avLst/>
              <a:gdLst/>
              <a:ahLst/>
              <a:cxnLst/>
              <a:rect l="l" t="t" r="r" b="b"/>
              <a:pathLst>
                <a:path w="5198069" h="3898552">
                  <a:moveTo>
                    <a:pt x="0" y="0"/>
                  </a:moveTo>
                  <a:lnTo>
                    <a:pt x="5198069" y="0"/>
                  </a:lnTo>
                  <a:lnTo>
                    <a:pt x="5198069" y="3898552"/>
                  </a:lnTo>
                  <a:lnTo>
                    <a:pt x="0" y="3898552"/>
                  </a:lnTo>
                  <a:lnTo>
                    <a:pt x="0" y="0"/>
                  </a:lnTo>
                  <a:close/>
                </a:path>
              </a:pathLst>
            </a:custGeom>
            <a:blipFill>
              <a:blip r:embed="rId9"/>
              <a:stretch>
                <a:fillRect/>
              </a:stretch>
            </a:blipFill>
          </p:spPr>
          <p:txBody>
            <a:bodyPr/>
            <a:lstStyle/>
            <a:p>
              <a:endParaRPr lang="en-AU"/>
            </a:p>
          </p:txBody>
        </p:sp>
        <p:sp>
          <p:nvSpPr>
            <p:cNvPr id="10" name="Freeform 10"/>
            <p:cNvSpPr/>
            <p:nvPr/>
          </p:nvSpPr>
          <p:spPr>
            <a:xfrm rot="10561486">
              <a:off x="2497714" y="62421"/>
              <a:ext cx="1822609" cy="628097"/>
            </a:xfrm>
            <a:custGeom>
              <a:avLst/>
              <a:gdLst/>
              <a:ahLst/>
              <a:cxnLst/>
              <a:rect l="l" t="t" r="r" b="b"/>
              <a:pathLst>
                <a:path w="1822609" h="628097">
                  <a:moveTo>
                    <a:pt x="0" y="0"/>
                  </a:moveTo>
                  <a:lnTo>
                    <a:pt x="1822609" y="0"/>
                  </a:lnTo>
                  <a:lnTo>
                    <a:pt x="1822609" y="628097"/>
                  </a:lnTo>
                  <a:lnTo>
                    <a:pt x="0" y="6280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AU"/>
            </a:p>
          </p:txBody>
        </p:sp>
        <p:sp>
          <p:nvSpPr>
            <p:cNvPr id="11" name="TextBox 11"/>
            <p:cNvSpPr txBox="1"/>
            <p:nvPr/>
          </p:nvSpPr>
          <p:spPr>
            <a:xfrm>
              <a:off x="2372369" y="502539"/>
              <a:ext cx="4269786" cy="549980"/>
            </a:xfrm>
            <a:prstGeom prst="rect">
              <a:avLst/>
            </a:prstGeom>
          </p:spPr>
          <p:txBody>
            <a:bodyPr lIns="0" tIns="0" rIns="0" bIns="0" rtlCol="0" anchor="t">
              <a:spAutoFit/>
            </a:bodyPr>
            <a:lstStyle/>
            <a:p>
              <a:pPr algn="ctr">
                <a:lnSpc>
                  <a:spcPts val="2724"/>
                </a:lnSpc>
              </a:pPr>
              <a:r>
                <a:rPr lang="en-US" sz="2961">
                  <a:solidFill>
                    <a:srgbClr val="04599A"/>
                  </a:solidFill>
                  <a:latin typeface="Sailors"/>
                  <a:ea typeface="Sailors"/>
                  <a:cs typeface="Sailors"/>
                  <a:sym typeface="Sailors"/>
                </a:rPr>
                <a:t>nurdles</a:t>
              </a:r>
            </a:p>
          </p:txBody>
        </p:sp>
      </p:grpSp>
      <p:grpSp>
        <p:nvGrpSpPr>
          <p:cNvPr id="12" name="Group 12"/>
          <p:cNvGrpSpPr/>
          <p:nvPr/>
        </p:nvGrpSpPr>
        <p:grpSpPr>
          <a:xfrm>
            <a:off x="12184040" y="5352221"/>
            <a:ext cx="3015372" cy="2729893"/>
            <a:chOff x="0" y="0"/>
            <a:chExt cx="5580380" cy="5052060"/>
          </a:xfrm>
        </p:grpSpPr>
        <p:sp>
          <p:nvSpPr>
            <p:cNvPr id="13" name="Freeform 13"/>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2"/>
              <a:stretch>
                <a:fillRect l="-17943" r="-17943"/>
              </a:stretch>
            </a:blipFill>
            <a:ln w="76200" cap="sq">
              <a:solidFill>
                <a:srgbClr val="FFFFFF"/>
              </a:solidFill>
              <a:prstDash val="solid"/>
              <a:miter/>
            </a:ln>
          </p:spPr>
          <p:txBody>
            <a:bodyPr/>
            <a:lstStyle/>
            <a:p>
              <a:endParaRPr lang="en-AU"/>
            </a:p>
          </p:txBody>
        </p:sp>
      </p:grpSp>
      <p:sp>
        <p:nvSpPr>
          <p:cNvPr id="14" name="TextBox 14"/>
          <p:cNvSpPr txBox="1"/>
          <p:nvPr/>
        </p:nvSpPr>
        <p:spPr>
          <a:xfrm>
            <a:off x="530540" y="477094"/>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MICROPLASTIC</a:t>
            </a:r>
          </a:p>
        </p:txBody>
      </p:sp>
      <p:sp>
        <p:nvSpPr>
          <p:cNvPr id="15" name="TextBox 15"/>
          <p:cNvSpPr txBox="1"/>
          <p:nvPr/>
        </p:nvSpPr>
        <p:spPr>
          <a:xfrm>
            <a:off x="-1251529" y="3373916"/>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PRIMARY MICROPLASTIC</a:t>
            </a:r>
          </a:p>
        </p:txBody>
      </p:sp>
      <p:sp>
        <p:nvSpPr>
          <p:cNvPr id="16" name="TextBox 16"/>
          <p:cNvSpPr txBox="1"/>
          <p:nvPr/>
        </p:nvSpPr>
        <p:spPr>
          <a:xfrm>
            <a:off x="9857333" y="3325027"/>
            <a:ext cx="8644241" cy="750571"/>
          </a:xfrm>
          <a:prstGeom prst="rect">
            <a:avLst/>
          </a:prstGeom>
        </p:spPr>
        <p:txBody>
          <a:bodyPr lIns="0" tIns="0" rIns="0" bIns="0" rtlCol="0" anchor="t">
            <a:spAutoFit/>
          </a:bodyPr>
          <a:lstStyle/>
          <a:p>
            <a:pPr algn="ctr">
              <a:lnSpc>
                <a:spcPts val="5879"/>
              </a:lnSpc>
              <a:spcBef>
                <a:spcPct val="0"/>
              </a:spcBef>
            </a:pPr>
            <a:r>
              <a:rPr lang="en-US" sz="4199">
                <a:solidFill>
                  <a:srgbClr val="04599A"/>
                </a:solidFill>
                <a:latin typeface="Sailors"/>
                <a:ea typeface="Sailors"/>
                <a:cs typeface="Sailors"/>
                <a:sym typeface="Sailors"/>
              </a:rPr>
              <a:t>SECONDARY MICROPLASTIC</a:t>
            </a:r>
          </a:p>
        </p:txBody>
      </p:sp>
      <p:grpSp>
        <p:nvGrpSpPr>
          <p:cNvPr id="17" name="Group 17"/>
          <p:cNvGrpSpPr/>
          <p:nvPr/>
        </p:nvGrpSpPr>
        <p:grpSpPr>
          <a:xfrm>
            <a:off x="289603" y="4270477"/>
            <a:ext cx="5341217" cy="876300"/>
            <a:chOff x="0" y="0"/>
            <a:chExt cx="7121623" cy="1168400"/>
          </a:xfrm>
        </p:grpSpPr>
        <p:sp>
          <p:nvSpPr>
            <p:cNvPr id="18" name="TextBox 18"/>
            <p:cNvSpPr txBox="1"/>
            <p:nvPr/>
          </p:nvSpPr>
          <p:spPr>
            <a:xfrm>
              <a:off x="0" y="-9525"/>
              <a:ext cx="7121623" cy="1177925"/>
            </a:xfrm>
            <a:prstGeom prst="rect">
              <a:avLst/>
            </a:prstGeom>
          </p:spPr>
          <p:txBody>
            <a:bodyPr lIns="0" tIns="0" rIns="0" bIns="0" rtlCol="0" anchor="t">
              <a:spAutoFit/>
            </a:bodyPr>
            <a:lstStyle/>
            <a:p>
              <a:pPr algn="ctr">
                <a:lnSpc>
                  <a:spcPts val="3300"/>
                </a:lnSpc>
              </a:pPr>
              <a:r>
                <a:rPr lang="en-US" sz="3000">
                  <a:solidFill>
                    <a:srgbClr val="04599A"/>
                  </a:solidFill>
                  <a:latin typeface="Sailors"/>
                  <a:ea typeface="Sailors"/>
                  <a:cs typeface="Sailors"/>
                  <a:sym typeface="Sailors"/>
                </a:rPr>
                <a:t>Plastic pieces that when produced are   5mm </a:t>
              </a:r>
            </a:p>
          </p:txBody>
        </p:sp>
        <p:sp>
          <p:nvSpPr>
            <p:cNvPr id="19" name="Freeform 19"/>
            <p:cNvSpPr/>
            <p:nvPr/>
          </p:nvSpPr>
          <p:spPr>
            <a:xfrm>
              <a:off x="4521652" y="655839"/>
              <a:ext cx="238020" cy="317360"/>
            </a:xfrm>
            <a:custGeom>
              <a:avLst/>
              <a:gdLst/>
              <a:ahLst/>
              <a:cxnLst/>
              <a:rect l="l" t="t" r="r" b="b"/>
              <a:pathLst>
                <a:path w="238020" h="317360">
                  <a:moveTo>
                    <a:pt x="0" y="0"/>
                  </a:moveTo>
                  <a:lnTo>
                    <a:pt x="238020" y="0"/>
                  </a:lnTo>
                  <a:lnTo>
                    <a:pt x="238020" y="317359"/>
                  </a:lnTo>
                  <a:lnTo>
                    <a:pt x="0" y="3173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sp>
        <p:nvSpPr>
          <p:cNvPr id="20" name="TextBox 20"/>
          <p:cNvSpPr txBox="1"/>
          <p:nvPr/>
        </p:nvSpPr>
        <p:spPr>
          <a:xfrm>
            <a:off x="11326715" y="4212063"/>
            <a:ext cx="5682818" cy="885825"/>
          </a:xfrm>
          <a:prstGeom prst="rect">
            <a:avLst/>
          </a:prstGeom>
        </p:spPr>
        <p:txBody>
          <a:bodyPr lIns="0" tIns="0" rIns="0" bIns="0" rtlCol="0" anchor="t">
            <a:spAutoFit/>
          </a:bodyPr>
          <a:lstStyle/>
          <a:p>
            <a:pPr algn="ctr">
              <a:lnSpc>
                <a:spcPts val="3300"/>
              </a:lnSpc>
            </a:pPr>
            <a:r>
              <a:rPr lang="en-US" sz="3000">
                <a:solidFill>
                  <a:srgbClr val="04599A"/>
                </a:solidFill>
                <a:latin typeface="Sailors"/>
                <a:ea typeface="Sailors"/>
                <a:cs typeface="Sailors"/>
                <a:sym typeface="Sailors"/>
              </a:rPr>
              <a:t>Plastic pieces that breakdown into microplastics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2947425" y="6937310"/>
            <a:ext cx="1967039" cy="2320990"/>
          </a:xfrm>
          <a:custGeom>
            <a:avLst/>
            <a:gdLst/>
            <a:ahLst/>
            <a:cxnLst/>
            <a:rect l="l" t="t" r="r" b="b"/>
            <a:pathLst>
              <a:path w="1967039" h="2320990">
                <a:moveTo>
                  <a:pt x="0" y="0"/>
                </a:moveTo>
                <a:lnTo>
                  <a:pt x="1967038" y="0"/>
                </a:lnTo>
                <a:lnTo>
                  <a:pt x="1967038" y="2320990"/>
                </a:lnTo>
                <a:lnTo>
                  <a:pt x="0" y="232099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1198948" y="4380440"/>
            <a:ext cx="1313996" cy="3563380"/>
          </a:xfrm>
          <a:custGeom>
            <a:avLst/>
            <a:gdLst/>
            <a:ahLst/>
            <a:cxnLst/>
            <a:rect l="l" t="t" r="r" b="b"/>
            <a:pathLst>
              <a:path w="1313996" h="3563380">
                <a:moveTo>
                  <a:pt x="0" y="0"/>
                </a:moveTo>
                <a:lnTo>
                  <a:pt x="1313997" y="0"/>
                </a:lnTo>
                <a:lnTo>
                  <a:pt x="1313997" y="3563380"/>
                </a:lnTo>
                <a:lnTo>
                  <a:pt x="0" y="35633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0577463">
            <a:off x="14677237" y="8207443"/>
            <a:ext cx="626302" cy="594987"/>
          </a:xfrm>
          <a:custGeom>
            <a:avLst/>
            <a:gdLst/>
            <a:ahLst/>
            <a:cxnLst/>
            <a:rect l="l" t="t" r="r" b="b"/>
            <a:pathLst>
              <a:path w="626302" h="594987">
                <a:moveTo>
                  <a:pt x="0" y="0"/>
                </a:moveTo>
                <a:lnTo>
                  <a:pt x="626302" y="0"/>
                </a:lnTo>
                <a:lnTo>
                  <a:pt x="626302" y="594987"/>
                </a:lnTo>
                <a:lnTo>
                  <a:pt x="0" y="5949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0577463">
            <a:off x="15095441" y="7061957"/>
            <a:ext cx="1186161" cy="410708"/>
          </a:xfrm>
          <a:custGeom>
            <a:avLst/>
            <a:gdLst/>
            <a:ahLst/>
            <a:cxnLst/>
            <a:rect l="l" t="t" r="r" b="b"/>
            <a:pathLst>
              <a:path w="1186161" h="410708">
                <a:moveTo>
                  <a:pt x="0" y="0"/>
                </a:moveTo>
                <a:lnTo>
                  <a:pt x="1186161" y="0"/>
                </a:lnTo>
                <a:lnTo>
                  <a:pt x="1186161" y="410708"/>
                </a:lnTo>
                <a:lnTo>
                  <a:pt x="0" y="41070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rot="-10577463">
            <a:off x="13924737" y="7454847"/>
            <a:ext cx="656528" cy="568718"/>
          </a:xfrm>
          <a:custGeom>
            <a:avLst/>
            <a:gdLst/>
            <a:ahLst/>
            <a:cxnLst/>
            <a:rect l="l" t="t" r="r" b="b"/>
            <a:pathLst>
              <a:path w="656528" h="568718">
                <a:moveTo>
                  <a:pt x="0" y="0"/>
                </a:moveTo>
                <a:lnTo>
                  <a:pt x="656528" y="0"/>
                </a:lnTo>
                <a:lnTo>
                  <a:pt x="656528" y="568717"/>
                </a:lnTo>
                <a:lnTo>
                  <a:pt x="0" y="56871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10577463">
            <a:off x="15792554" y="7867385"/>
            <a:ext cx="848473" cy="837867"/>
          </a:xfrm>
          <a:custGeom>
            <a:avLst/>
            <a:gdLst/>
            <a:ahLst/>
            <a:cxnLst/>
            <a:rect l="l" t="t" r="r" b="b"/>
            <a:pathLst>
              <a:path w="848473" h="837867">
                <a:moveTo>
                  <a:pt x="0" y="0"/>
                </a:moveTo>
                <a:lnTo>
                  <a:pt x="848473" y="0"/>
                </a:lnTo>
                <a:lnTo>
                  <a:pt x="848473" y="837867"/>
                </a:lnTo>
                <a:lnTo>
                  <a:pt x="0" y="83786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Freeform 8"/>
          <p:cNvSpPr/>
          <p:nvPr/>
        </p:nvSpPr>
        <p:spPr>
          <a:xfrm rot="-10577463">
            <a:off x="14145316" y="6700208"/>
            <a:ext cx="712009" cy="568718"/>
          </a:xfrm>
          <a:custGeom>
            <a:avLst/>
            <a:gdLst/>
            <a:ahLst/>
            <a:cxnLst/>
            <a:rect l="l" t="t" r="r" b="b"/>
            <a:pathLst>
              <a:path w="712009" h="568718">
                <a:moveTo>
                  <a:pt x="0" y="0"/>
                </a:moveTo>
                <a:lnTo>
                  <a:pt x="712010" y="0"/>
                </a:lnTo>
                <a:lnTo>
                  <a:pt x="712010" y="568717"/>
                </a:lnTo>
                <a:lnTo>
                  <a:pt x="0" y="56871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9" name="Freeform 9"/>
          <p:cNvSpPr/>
          <p:nvPr/>
        </p:nvSpPr>
        <p:spPr>
          <a:xfrm rot="-10577463">
            <a:off x="15232453" y="6413318"/>
            <a:ext cx="1006302" cy="255349"/>
          </a:xfrm>
          <a:custGeom>
            <a:avLst/>
            <a:gdLst/>
            <a:ahLst/>
            <a:cxnLst/>
            <a:rect l="l" t="t" r="r" b="b"/>
            <a:pathLst>
              <a:path w="1006302" h="255349">
                <a:moveTo>
                  <a:pt x="0" y="0"/>
                </a:moveTo>
                <a:lnTo>
                  <a:pt x="1006302" y="0"/>
                </a:lnTo>
                <a:lnTo>
                  <a:pt x="1006302" y="255349"/>
                </a:lnTo>
                <a:lnTo>
                  <a:pt x="0" y="25534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0" name="Freeform 10"/>
          <p:cNvSpPr/>
          <p:nvPr/>
        </p:nvSpPr>
        <p:spPr>
          <a:xfrm rot="3795106">
            <a:off x="16278562" y="5407627"/>
            <a:ext cx="712009" cy="568718"/>
          </a:xfrm>
          <a:custGeom>
            <a:avLst/>
            <a:gdLst/>
            <a:ahLst/>
            <a:cxnLst/>
            <a:rect l="l" t="t" r="r" b="b"/>
            <a:pathLst>
              <a:path w="712009" h="568718">
                <a:moveTo>
                  <a:pt x="0" y="0"/>
                </a:moveTo>
                <a:lnTo>
                  <a:pt x="712009" y="0"/>
                </a:lnTo>
                <a:lnTo>
                  <a:pt x="712009" y="568717"/>
                </a:lnTo>
                <a:lnTo>
                  <a:pt x="0" y="56871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rot="3795106">
            <a:off x="16524741" y="6246219"/>
            <a:ext cx="428089" cy="568718"/>
          </a:xfrm>
          <a:custGeom>
            <a:avLst/>
            <a:gdLst/>
            <a:ahLst/>
            <a:cxnLst/>
            <a:rect l="l" t="t" r="r" b="b"/>
            <a:pathLst>
              <a:path w="428089" h="568718">
                <a:moveTo>
                  <a:pt x="0" y="0"/>
                </a:moveTo>
                <a:lnTo>
                  <a:pt x="428090" y="0"/>
                </a:lnTo>
                <a:lnTo>
                  <a:pt x="428090" y="568718"/>
                </a:lnTo>
                <a:lnTo>
                  <a:pt x="0" y="568718"/>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3795106">
            <a:off x="15032000" y="5038527"/>
            <a:ext cx="768167" cy="733251"/>
          </a:xfrm>
          <a:custGeom>
            <a:avLst/>
            <a:gdLst/>
            <a:ahLst/>
            <a:cxnLst/>
            <a:rect l="l" t="t" r="r" b="b"/>
            <a:pathLst>
              <a:path w="768167" h="733251">
                <a:moveTo>
                  <a:pt x="0" y="0"/>
                </a:moveTo>
                <a:lnTo>
                  <a:pt x="768167" y="0"/>
                </a:lnTo>
                <a:lnTo>
                  <a:pt x="768167" y="733250"/>
                </a:lnTo>
                <a:lnTo>
                  <a:pt x="0" y="73325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604893">
            <a:off x="14032456" y="5047484"/>
            <a:ext cx="848473" cy="837867"/>
          </a:xfrm>
          <a:custGeom>
            <a:avLst/>
            <a:gdLst/>
            <a:ahLst/>
            <a:cxnLst/>
            <a:rect l="l" t="t" r="r" b="b"/>
            <a:pathLst>
              <a:path w="848473" h="837867">
                <a:moveTo>
                  <a:pt x="0" y="0"/>
                </a:moveTo>
                <a:lnTo>
                  <a:pt x="848473" y="0"/>
                </a:lnTo>
                <a:lnTo>
                  <a:pt x="848473" y="837867"/>
                </a:lnTo>
                <a:lnTo>
                  <a:pt x="0" y="837867"/>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0605927">
            <a:off x="-4874865" y="-3667226"/>
            <a:ext cx="26534531" cy="7164323"/>
          </a:xfrm>
          <a:custGeom>
            <a:avLst/>
            <a:gdLst/>
            <a:ahLst/>
            <a:cxnLst/>
            <a:rect l="l" t="t" r="r" b="b"/>
            <a:pathLst>
              <a:path w="26534531" h="7164323">
                <a:moveTo>
                  <a:pt x="0" y="0"/>
                </a:moveTo>
                <a:lnTo>
                  <a:pt x="26534531" y="0"/>
                </a:lnTo>
                <a:lnTo>
                  <a:pt x="26534531" y="7164324"/>
                </a:lnTo>
                <a:lnTo>
                  <a:pt x="0" y="7164324"/>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rot="3795106">
            <a:off x="14065271" y="4247517"/>
            <a:ext cx="542864" cy="699341"/>
          </a:xfrm>
          <a:custGeom>
            <a:avLst/>
            <a:gdLst/>
            <a:ahLst/>
            <a:cxnLst/>
            <a:rect l="l" t="t" r="r" b="b"/>
            <a:pathLst>
              <a:path w="542864" h="699341">
                <a:moveTo>
                  <a:pt x="0" y="0"/>
                </a:moveTo>
                <a:lnTo>
                  <a:pt x="542864" y="0"/>
                </a:lnTo>
                <a:lnTo>
                  <a:pt x="542864" y="699341"/>
                </a:lnTo>
                <a:lnTo>
                  <a:pt x="0" y="69934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a:off x="5973554" y="5928969"/>
            <a:ext cx="7249148" cy="1168925"/>
          </a:xfrm>
          <a:custGeom>
            <a:avLst/>
            <a:gdLst/>
            <a:ahLst/>
            <a:cxnLst/>
            <a:rect l="l" t="t" r="r" b="b"/>
            <a:pathLst>
              <a:path w="7249148" h="1168925">
                <a:moveTo>
                  <a:pt x="0" y="0"/>
                </a:moveTo>
                <a:lnTo>
                  <a:pt x="7249148" y="0"/>
                </a:lnTo>
                <a:lnTo>
                  <a:pt x="7249148" y="1168925"/>
                </a:lnTo>
                <a:lnTo>
                  <a:pt x="0" y="1168925"/>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a:off x="6700729" y="4226473"/>
            <a:ext cx="1793375" cy="1764232"/>
          </a:xfrm>
          <a:custGeom>
            <a:avLst/>
            <a:gdLst/>
            <a:ahLst/>
            <a:cxnLst/>
            <a:rect l="l" t="t" r="r" b="b"/>
            <a:pathLst>
              <a:path w="1793375" h="1764232">
                <a:moveTo>
                  <a:pt x="0" y="0"/>
                </a:moveTo>
                <a:lnTo>
                  <a:pt x="1793375" y="0"/>
                </a:lnTo>
                <a:lnTo>
                  <a:pt x="1793375" y="1764232"/>
                </a:lnTo>
                <a:lnTo>
                  <a:pt x="0" y="1764232"/>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a:off x="10902374" y="4255862"/>
            <a:ext cx="1756554" cy="1705454"/>
          </a:xfrm>
          <a:custGeom>
            <a:avLst/>
            <a:gdLst/>
            <a:ahLst/>
            <a:cxnLst/>
            <a:rect l="l" t="t" r="r" b="b"/>
            <a:pathLst>
              <a:path w="1756554" h="1705454">
                <a:moveTo>
                  <a:pt x="0" y="0"/>
                </a:moveTo>
                <a:lnTo>
                  <a:pt x="1756554" y="0"/>
                </a:lnTo>
                <a:lnTo>
                  <a:pt x="1756554" y="1705454"/>
                </a:lnTo>
                <a:lnTo>
                  <a:pt x="0" y="1705454"/>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19" name="Freeform 19"/>
          <p:cNvSpPr/>
          <p:nvPr/>
        </p:nvSpPr>
        <p:spPr>
          <a:xfrm>
            <a:off x="8846529" y="4316400"/>
            <a:ext cx="1503199" cy="1489150"/>
          </a:xfrm>
          <a:custGeom>
            <a:avLst/>
            <a:gdLst/>
            <a:ahLst/>
            <a:cxnLst/>
            <a:rect l="l" t="t" r="r" b="b"/>
            <a:pathLst>
              <a:path w="1503199" h="1489150">
                <a:moveTo>
                  <a:pt x="0" y="0"/>
                </a:moveTo>
                <a:lnTo>
                  <a:pt x="1503198" y="0"/>
                </a:lnTo>
                <a:lnTo>
                  <a:pt x="1503198" y="1489150"/>
                </a:lnTo>
                <a:lnTo>
                  <a:pt x="0" y="1489150"/>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0" name="Freeform 20"/>
          <p:cNvSpPr/>
          <p:nvPr/>
        </p:nvSpPr>
        <p:spPr>
          <a:xfrm>
            <a:off x="3277299" y="3965305"/>
            <a:ext cx="1637165" cy="2656657"/>
          </a:xfrm>
          <a:custGeom>
            <a:avLst/>
            <a:gdLst/>
            <a:ahLst/>
            <a:cxnLst/>
            <a:rect l="l" t="t" r="r" b="b"/>
            <a:pathLst>
              <a:path w="1637165" h="2656657">
                <a:moveTo>
                  <a:pt x="0" y="0"/>
                </a:moveTo>
                <a:lnTo>
                  <a:pt x="1637164" y="0"/>
                </a:lnTo>
                <a:lnTo>
                  <a:pt x="1637164" y="2656657"/>
                </a:lnTo>
                <a:lnTo>
                  <a:pt x="0" y="265665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1" name="TextBox 21"/>
          <p:cNvSpPr txBox="1"/>
          <p:nvPr/>
        </p:nvSpPr>
        <p:spPr>
          <a:xfrm>
            <a:off x="514350" y="745557"/>
            <a:ext cx="17259300" cy="1190923"/>
          </a:xfrm>
          <a:prstGeom prst="rect">
            <a:avLst/>
          </a:prstGeom>
        </p:spPr>
        <p:txBody>
          <a:bodyPr lIns="0" tIns="0" rIns="0" bIns="0" rtlCol="0" anchor="t">
            <a:spAutoFit/>
          </a:bodyPr>
          <a:lstStyle/>
          <a:p>
            <a:pPr marL="0" lvl="0" indent="0" algn="ctr">
              <a:lnSpc>
                <a:spcPts val="9100"/>
              </a:lnSpc>
            </a:pPr>
            <a:r>
              <a:rPr lang="en-US" sz="8273" spc="380">
                <a:solidFill>
                  <a:srgbClr val="04599A"/>
                </a:solidFill>
                <a:latin typeface="Lucky Bones"/>
                <a:ea typeface="Lucky Bones"/>
                <a:cs typeface="Lucky Bones"/>
                <a:sym typeface="Lucky Bones"/>
              </a:rPr>
              <a:t>MICROPLASTIC DEGRADING</a:t>
            </a:r>
          </a:p>
        </p:txBody>
      </p:sp>
      <p:sp>
        <p:nvSpPr>
          <p:cNvPr id="22" name="TextBox 22"/>
          <p:cNvSpPr txBox="1"/>
          <p:nvPr/>
        </p:nvSpPr>
        <p:spPr>
          <a:xfrm>
            <a:off x="5730773" y="7196109"/>
            <a:ext cx="7734711" cy="1833178"/>
          </a:xfrm>
          <a:prstGeom prst="rect">
            <a:avLst/>
          </a:prstGeom>
        </p:spPr>
        <p:txBody>
          <a:bodyPr lIns="0" tIns="0" rIns="0" bIns="0" rtlCol="0" anchor="t">
            <a:spAutoFit/>
          </a:bodyPr>
          <a:lstStyle/>
          <a:p>
            <a:pPr algn="ctr">
              <a:lnSpc>
                <a:spcPts val="4834"/>
              </a:lnSpc>
            </a:pPr>
            <a:r>
              <a:rPr lang="en-US" sz="3453">
                <a:solidFill>
                  <a:srgbClr val="04599A"/>
                </a:solidFill>
                <a:latin typeface="Sailors"/>
                <a:ea typeface="Sailors"/>
                <a:cs typeface="Sailors"/>
                <a:sym typeface="Sailors"/>
              </a:rPr>
              <a:t>UV-DEGREDATION (SUN)</a:t>
            </a:r>
          </a:p>
          <a:p>
            <a:pPr algn="ctr">
              <a:lnSpc>
                <a:spcPts val="4834"/>
              </a:lnSpc>
            </a:pPr>
            <a:r>
              <a:rPr lang="en-US" sz="3453">
                <a:solidFill>
                  <a:srgbClr val="04599A"/>
                </a:solidFill>
                <a:latin typeface="Sailors"/>
                <a:ea typeface="Sailors"/>
                <a:cs typeface="Sailors"/>
                <a:sym typeface="Sailors"/>
              </a:rPr>
              <a:t>MECHANICAL-DEGREDATION (E.G. WAVES)</a:t>
            </a:r>
          </a:p>
          <a:p>
            <a:pPr algn="ctr">
              <a:lnSpc>
                <a:spcPts val="4834"/>
              </a:lnSpc>
              <a:spcBef>
                <a:spcPct val="0"/>
              </a:spcBef>
            </a:pPr>
            <a:r>
              <a:rPr lang="en-US" sz="3453">
                <a:solidFill>
                  <a:srgbClr val="04599A"/>
                </a:solidFill>
                <a:latin typeface="Sailors"/>
                <a:ea typeface="Sailors"/>
                <a:cs typeface="Sailors"/>
                <a:sym typeface="Sailors"/>
              </a:rPr>
              <a:t>BIO-DEGREDATION (E.G. MICROBES)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271724">
            <a:off x="376967" y="-1322399"/>
            <a:ext cx="18437407" cy="4978100"/>
          </a:xfrm>
          <a:custGeom>
            <a:avLst/>
            <a:gdLst/>
            <a:ahLst/>
            <a:cxnLst/>
            <a:rect l="l" t="t" r="r" b="b"/>
            <a:pathLst>
              <a:path w="18437407" h="4978100">
                <a:moveTo>
                  <a:pt x="0" y="0"/>
                </a:moveTo>
                <a:lnTo>
                  <a:pt x="18437407" y="0"/>
                </a:lnTo>
                <a:lnTo>
                  <a:pt x="18437407" y="4978100"/>
                </a:lnTo>
                <a:lnTo>
                  <a:pt x="0" y="49781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591001" y="3277728"/>
            <a:ext cx="3498904" cy="3249345"/>
          </a:xfrm>
          <a:custGeom>
            <a:avLst/>
            <a:gdLst/>
            <a:ahLst/>
            <a:cxnLst/>
            <a:rect l="l" t="t" r="r" b="b"/>
            <a:pathLst>
              <a:path w="3498904" h="3249345">
                <a:moveTo>
                  <a:pt x="0" y="0"/>
                </a:moveTo>
                <a:lnTo>
                  <a:pt x="3498904" y="0"/>
                </a:lnTo>
                <a:lnTo>
                  <a:pt x="3498904" y="3249346"/>
                </a:lnTo>
                <a:lnTo>
                  <a:pt x="0" y="3249346"/>
                </a:lnTo>
                <a:lnTo>
                  <a:pt x="0" y="0"/>
                </a:lnTo>
                <a:close/>
              </a:path>
            </a:pathLst>
          </a:custGeom>
          <a:blipFill>
            <a:blip r:embed="rId5"/>
            <a:stretch>
              <a:fillRect l="-71512" t="-8067" r="-198190" b="-146904"/>
            </a:stretch>
          </a:blipFill>
        </p:spPr>
        <p:txBody>
          <a:bodyPr/>
          <a:lstStyle/>
          <a:p>
            <a:endParaRPr lang="en-AU"/>
          </a:p>
        </p:txBody>
      </p:sp>
      <p:sp>
        <p:nvSpPr>
          <p:cNvPr id="4" name="TextBox 4"/>
          <p:cNvSpPr txBox="1"/>
          <p:nvPr/>
        </p:nvSpPr>
        <p:spPr>
          <a:xfrm>
            <a:off x="1028700" y="962608"/>
            <a:ext cx="16619699" cy="916819"/>
          </a:xfrm>
          <a:prstGeom prst="rect">
            <a:avLst/>
          </a:prstGeom>
        </p:spPr>
        <p:txBody>
          <a:bodyPr lIns="0" tIns="0" rIns="0" bIns="0" rtlCol="0" anchor="t">
            <a:spAutoFit/>
          </a:bodyPr>
          <a:lstStyle/>
          <a:p>
            <a:pPr marL="0" lvl="0" indent="0" algn="ctr">
              <a:lnSpc>
                <a:spcPts val="6716"/>
              </a:lnSpc>
            </a:pPr>
            <a:r>
              <a:rPr lang="en-US" sz="7300" spc="335">
                <a:solidFill>
                  <a:srgbClr val="04599A"/>
                </a:solidFill>
                <a:latin typeface="Lucky Bones"/>
                <a:ea typeface="Lucky Bones"/>
                <a:cs typeface="Lucky Bones"/>
                <a:sym typeface="Lucky Bones"/>
              </a:rPr>
              <a:t>TYPES OF MICROPLASTICS FOUND</a:t>
            </a:r>
          </a:p>
        </p:txBody>
      </p:sp>
      <p:sp>
        <p:nvSpPr>
          <p:cNvPr id="5" name="Freeform 5"/>
          <p:cNvSpPr/>
          <p:nvPr/>
        </p:nvSpPr>
        <p:spPr>
          <a:xfrm>
            <a:off x="14493489" y="3312235"/>
            <a:ext cx="3683024" cy="3316674"/>
          </a:xfrm>
          <a:custGeom>
            <a:avLst/>
            <a:gdLst/>
            <a:ahLst/>
            <a:cxnLst/>
            <a:rect l="l" t="t" r="r" b="b"/>
            <a:pathLst>
              <a:path w="3683024" h="3316674">
                <a:moveTo>
                  <a:pt x="0" y="0"/>
                </a:moveTo>
                <a:lnTo>
                  <a:pt x="3683024" y="0"/>
                </a:lnTo>
                <a:lnTo>
                  <a:pt x="3683024" y="3316675"/>
                </a:lnTo>
                <a:lnTo>
                  <a:pt x="0" y="3316675"/>
                </a:lnTo>
                <a:lnTo>
                  <a:pt x="0" y="0"/>
                </a:lnTo>
                <a:close/>
              </a:path>
            </a:pathLst>
          </a:custGeom>
          <a:blipFill>
            <a:blip r:embed="rId5"/>
            <a:stretch>
              <a:fillRect l="-185695" t="-7903" r="-65525" b="-141892"/>
            </a:stretch>
          </a:blipFill>
        </p:spPr>
        <p:txBody>
          <a:bodyPr/>
          <a:lstStyle/>
          <a:p>
            <a:endParaRPr lang="en-AU"/>
          </a:p>
        </p:txBody>
      </p:sp>
      <p:grpSp>
        <p:nvGrpSpPr>
          <p:cNvPr id="6" name="Group 6"/>
          <p:cNvGrpSpPr/>
          <p:nvPr/>
        </p:nvGrpSpPr>
        <p:grpSpPr>
          <a:xfrm>
            <a:off x="132203" y="6527074"/>
            <a:ext cx="3957702" cy="838577"/>
            <a:chOff x="0" y="0"/>
            <a:chExt cx="5276936" cy="1118103"/>
          </a:xfrm>
        </p:grpSpPr>
        <p:sp>
          <p:nvSpPr>
            <p:cNvPr id="7" name="Freeform 7"/>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8" name="TextBox 8"/>
            <p:cNvSpPr txBox="1"/>
            <p:nvPr/>
          </p:nvSpPr>
          <p:spPr>
            <a:xfrm>
              <a:off x="0" y="2880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FRAGMENTS</a:t>
              </a:r>
            </a:p>
          </p:txBody>
        </p:sp>
      </p:grpSp>
      <p:grpSp>
        <p:nvGrpSpPr>
          <p:cNvPr id="9" name="Group 9"/>
          <p:cNvGrpSpPr/>
          <p:nvPr/>
        </p:nvGrpSpPr>
        <p:grpSpPr>
          <a:xfrm>
            <a:off x="10796518" y="8914865"/>
            <a:ext cx="3957702" cy="838577"/>
            <a:chOff x="0" y="0"/>
            <a:chExt cx="5276936" cy="1118103"/>
          </a:xfrm>
        </p:grpSpPr>
        <p:sp>
          <p:nvSpPr>
            <p:cNvPr id="10" name="Freeform 10"/>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1" name="TextBox 11"/>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FILM</a:t>
              </a:r>
            </a:p>
          </p:txBody>
        </p:sp>
      </p:grpSp>
      <p:sp>
        <p:nvSpPr>
          <p:cNvPr id="12" name="Freeform 12"/>
          <p:cNvSpPr/>
          <p:nvPr/>
        </p:nvSpPr>
        <p:spPr>
          <a:xfrm rot="836647">
            <a:off x="7554390" y="2681131"/>
            <a:ext cx="3683024" cy="2857620"/>
          </a:xfrm>
          <a:custGeom>
            <a:avLst/>
            <a:gdLst/>
            <a:ahLst/>
            <a:cxnLst/>
            <a:rect l="l" t="t" r="r" b="b"/>
            <a:pathLst>
              <a:path w="3683024" h="2857620">
                <a:moveTo>
                  <a:pt x="0" y="0"/>
                </a:moveTo>
                <a:lnTo>
                  <a:pt x="3683025" y="0"/>
                </a:lnTo>
                <a:lnTo>
                  <a:pt x="3683025" y="2857620"/>
                </a:lnTo>
                <a:lnTo>
                  <a:pt x="0" y="2857620"/>
                </a:lnTo>
                <a:lnTo>
                  <a:pt x="0" y="0"/>
                </a:lnTo>
                <a:close/>
              </a:path>
            </a:pathLst>
          </a:custGeom>
          <a:blipFill>
            <a:blip r:embed="rId5"/>
            <a:stretch>
              <a:fillRect l="-235687" t="-149938" r="-15533" b="-39985"/>
            </a:stretch>
          </a:blipFill>
        </p:spPr>
        <p:txBody>
          <a:bodyPr/>
          <a:lstStyle/>
          <a:p>
            <a:endParaRPr lang="en-AU"/>
          </a:p>
        </p:txBody>
      </p:sp>
      <p:grpSp>
        <p:nvGrpSpPr>
          <p:cNvPr id="13" name="Group 13"/>
          <p:cNvGrpSpPr/>
          <p:nvPr/>
        </p:nvGrpSpPr>
        <p:grpSpPr>
          <a:xfrm>
            <a:off x="7485518" y="5389861"/>
            <a:ext cx="3957702" cy="838577"/>
            <a:chOff x="0" y="0"/>
            <a:chExt cx="5276936" cy="1118103"/>
          </a:xfrm>
        </p:grpSpPr>
        <p:sp>
          <p:nvSpPr>
            <p:cNvPr id="14" name="Freeform 14"/>
            <p:cNvSpPr/>
            <p:nvPr/>
          </p:nvSpPr>
          <p:spPr>
            <a:xfrm>
              <a:off x="952293" y="0"/>
              <a:ext cx="3437675" cy="1118103"/>
            </a:xfrm>
            <a:custGeom>
              <a:avLst/>
              <a:gdLst/>
              <a:ahLst/>
              <a:cxnLst/>
              <a:rect l="l" t="t" r="r" b="b"/>
              <a:pathLst>
                <a:path w="3437675" h="1118103">
                  <a:moveTo>
                    <a:pt x="0" y="0"/>
                  </a:moveTo>
                  <a:lnTo>
                    <a:pt x="3437675" y="0"/>
                  </a:lnTo>
                  <a:lnTo>
                    <a:pt x="3437675"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5" name="TextBox 15"/>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FILAMENTS</a:t>
              </a:r>
            </a:p>
          </p:txBody>
        </p:sp>
      </p:grpSp>
      <p:sp>
        <p:nvSpPr>
          <p:cNvPr id="16" name="Freeform 16"/>
          <p:cNvSpPr/>
          <p:nvPr/>
        </p:nvSpPr>
        <p:spPr>
          <a:xfrm>
            <a:off x="4349631" y="5764065"/>
            <a:ext cx="3214775" cy="3182581"/>
          </a:xfrm>
          <a:custGeom>
            <a:avLst/>
            <a:gdLst/>
            <a:ahLst/>
            <a:cxnLst/>
            <a:rect l="l" t="t" r="r" b="b"/>
            <a:pathLst>
              <a:path w="3214775" h="3182581">
                <a:moveTo>
                  <a:pt x="0" y="0"/>
                </a:moveTo>
                <a:lnTo>
                  <a:pt x="3214776" y="0"/>
                </a:lnTo>
                <a:lnTo>
                  <a:pt x="3214776" y="3182581"/>
                </a:lnTo>
                <a:lnTo>
                  <a:pt x="0" y="3182581"/>
                </a:lnTo>
                <a:lnTo>
                  <a:pt x="0" y="0"/>
                </a:lnTo>
                <a:close/>
              </a:path>
            </a:pathLst>
          </a:custGeom>
          <a:blipFill>
            <a:blip r:embed="rId5"/>
            <a:stretch>
              <a:fillRect l="-141248" t="-131539" r="-149922" b="-21530"/>
            </a:stretch>
          </a:blipFill>
        </p:spPr>
        <p:txBody>
          <a:bodyPr/>
          <a:lstStyle/>
          <a:p>
            <a:endParaRPr lang="en-AU"/>
          </a:p>
        </p:txBody>
      </p:sp>
      <p:grpSp>
        <p:nvGrpSpPr>
          <p:cNvPr id="17" name="Group 17"/>
          <p:cNvGrpSpPr/>
          <p:nvPr/>
        </p:nvGrpSpPr>
        <p:grpSpPr>
          <a:xfrm>
            <a:off x="3978168" y="8527357"/>
            <a:ext cx="3957702" cy="838577"/>
            <a:chOff x="0" y="0"/>
            <a:chExt cx="5276936" cy="1118103"/>
          </a:xfrm>
        </p:grpSpPr>
        <p:sp>
          <p:nvSpPr>
            <p:cNvPr id="18" name="Freeform 18"/>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19" name="TextBox 19"/>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FOAM</a:t>
              </a:r>
            </a:p>
          </p:txBody>
        </p:sp>
      </p:grpSp>
      <p:sp>
        <p:nvSpPr>
          <p:cNvPr id="20" name="Freeform 20"/>
          <p:cNvSpPr/>
          <p:nvPr/>
        </p:nvSpPr>
        <p:spPr>
          <a:xfrm>
            <a:off x="11175612" y="6178530"/>
            <a:ext cx="3199513" cy="2751527"/>
          </a:xfrm>
          <a:custGeom>
            <a:avLst/>
            <a:gdLst/>
            <a:ahLst/>
            <a:cxnLst/>
            <a:rect l="l" t="t" r="r" b="b"/>
            <a:pathLst>
              <a:path w="3199513" h="2751527">
                <a:moveTo>
                  <a:pt x="0" y="0"/>
                </a:moveTo>
                <a:lnTo>
                  <a:pt x="3199513" y="0"/>
                </a:lnTo>
                <a:lnTo>
                  <a:pt x="3199513" y="2751527"/>
                </a:lnTo>
                <a:lnTo>
                  <a:pt x="0" y="2751527"/>
                </a:lnTo>
                <a:lnTo>
                  <a:pt x="0" y="0"/>
                </a:lnTo>
                <a:close/>
              </a:path>
            </a:pathLst>
          </a:custGeom>
          <a:blipFill>
            <a:blip r:embed="rId5"/>
            <a:stretch>
              <a:fillRect l="-8829" t="-125479" r="-223436" b="-21977"/>
            </a:stretch>
          </a:blipFill>
        </p:spPr>
        <p:txBody>
          <a:bodyPr/>
          <a:lstStyle/>
          <a:p>
            <a:endParaRPr lang="en-AU"/>
          </a:p>
        </p:txBody>
      </p:sp>
      <p:grpSp>
        <p:nvGrpSpPr>
          <p:cNvPr id="21" name="Group 21"/>
          <p:cNvGrpSpPr/>
          <p:nvPr/>
        </p:nvGrpSpPr>
        <p:grpSpPr>
          <a:xfrm>
            <a:off x="14375125" y="6628910"/>
            <a:ext cx="3957702" cy="838577"/>
            <a:chOff x="0" y="0"/>
            <a:chExt cx="5276936" cy="1118103"/>
          </a:xfrm>
        </p:grpSpPr>
        <p:sp>
          <p:nvSpPr>
            <p:cNvPr id="22" name="Freeform 22"/>
            <p:cNvSpPr/>
            <p:nvPr/>
          </p:nvSpPr>
          <p:spPr>
            <a:xfrm>
              <a:off x="919630" y="0"/>
              <a:ext cx="3437675" cy="1118103"/>
            </a:xfrm>
            <a:custGeom>
              <a:avLst/>
              <a:gdLst/>
              <a:ahLst/>
              <a:cxnLst/>
              <a:rect l="l" t="t" r="r" b="b"/>
              <a:pathLst>
                <a:path w="3437675" h="1118103">
                  <a:moveTo>
                    <a:pt x="0" y="0"/>
                  </a:moveTo>
                  <a:lnTo>
                    <a:pt x="3437676" y="0"/>
                  </a:lnTo>
                  <a:lnTo>
                    <a:pt x="3437676" y="1118103"/>
                  </a:lnTo>
                  <a:lnTo>
                    <a:pt x="0" y="11181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AU"/>
            </a:p>
          </p:txBody>
        </p:sp>
        <p:sp>
          <p:nvSpPr>
            <p:cNvPr id="23" name="TextBox 23"/>
            <p:cNvSpPr txBox="1"/>
            <p:nvPr/>
          </p:nvSpPr>
          <p:spPr>
            <a:xfrm>
              <a:off x="0" y="262633"/>
              <a:ext cx="5276936" cy="630936"/>
            </a:xfrm>
            <a:prstGeom prst="rect">
              <a:avLst/>
            </a:prstGeom>
          </p:spPr>
          <p:txBody>
            <a:bodyPr lIns="0" tIns="0" rIns="0" bIns="0" rtlCol="0" anchor="t">
              <a:spAutoFit/>
            </a:bodyPr>
            <a:lstStyle/>
            <a:p>
              <a:pPr algn="ctr">
                <a:lnSpc>
                  <a:spcPts val="3233"/>
                </a:lnSpc>
              </a:pPr>
              <a:r>
                <a:rPr lang="en-US" sz="3300">
                  <a:solidFill>
                    <a:srgbClr val="04599A"/>
                  </a:solidFill>
                  <a:latin typeface="Sailors"/>
                  <a:ea typeface="Sailors"/>
                  <a:cs typeface="Sailors"/>
                  <a:sym typeface="Sailors"/>
                </a:rPr>
                <a:t>PELLETS</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605927">
            <a:off x="-4591352" y="-3350963"/>
            <a:ext cx="26534531" cy="7164323"/>
          </a:xfrm>
          <a:custGeom>
            <a:avLst/>
            <a:gdLst/>
            <a:ahLst/>
            <a:cxnLst/>
            <a:rect l="l" t="t" r="r" b="b"/>
            <a:pathLst>
              <a:path w="26534531" h="7164323">
                <a:moveTo>
                  <a:pt x="0" y="0"/>
                </a:moveTo>
                <a:lnTo>
                  <a:pt x="26534531" y="0"/>
                </a:lnTo>
                <a:lnTo>
                  <a:pt x="26534531" y="7164324"/>
                </a:lnTo>
                <a:lnTo>
                  <a:pt x="0" y="7164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896205" y="3767120"/>
            <a:ext cx="3935303" cy="5247071"/>
          </a:xfrm>
          <a:custGeom>
            <a:avLst/>
            <a:gdLst/>
            <a:ahLst/>
            <a:cxnLst/>
            <a:rect l="l" t="t" r="r" b="b"/>
            <a:pathLst>
              <a:path w="3935303" h="5247071">
                <a:moveTo>
                  <a:pt x="0" y="0"/>
                </a:moveTo>
                <a:lnTo>
                  <a:pt x="3935303" y="0"/>
                </a:lnTo>
                <a:lnTo>
                  <a:pt x="3935303" y="5247071"/>
                </a:lnTo>
                <a:lnTo>
                  <a:pt x="0" y="5247071"/>
                </a:lnTo>
                <a:lnTo>
                  <a:pt x="0" y="0"/>
                </a:lnTo>
                <a:close/>
              </a:path>
            </a:pathLst>
          </a:custGeom>
          <a:blipFill>
            <a:blip r:embed="rId5"/>
            <a:stretch>
              <a:fillRect/>
            </a:stretch>
          </a:blipFill>
        </p:spPr>
        <p:txBody>
          <a:bodyPr/>
          <a:lstStyle/>
          <a:p>
            <a:endParaRPr lang="en-AU"/>
          </a:p>
        </p:txBody>
      </p:sp>
      <p:sp>
        <p:nvSpPr>
          <p:cNvPr id="4" name="Freeform 4"/>
          <p:cNvSpPr/>
          <p:nvPr/>
        </p:nvSpPr>
        <p:spPr>
          <a:xfrm>
            <a:off x="5083675" y="3767120"/>
            <a:ext cx="3935303" cy="5247071"/>
          </a:xfrm>
          <a:custGeom>
            <a:avLst/>
            <a:gdLst/>
            <a:ahLst/>
            <a:cxnLst/>
            <a:rect l="l" t="t" r="r" b="b"/>
            <a:pathLst>
              <a:path w="3935303" h="5247071">
                <a:moveTo>
                  <a:pt x="0" y="0"/>
                </a:moveTo>
                <a:lnTo>
                  <a:pt x="3935303" y="0"/>
                </a:lnTo>
                <a:lnTo>
                  <a:pt x="3935303" y="5247071"/>
                </a:lnTo>
                <a:lnTo>
                  <a:pt x="0" y="5247071"/>
                </a:lnTo>
                <a:lnTo>
                  <a:pt x="0" y="0"/>
                </a:lnTo>
                <a:close/>
              </a:path>
            </a:pathLst>
          </a:custGeom>
          <a:blipFill>
            <a:blip r:embed="rId6"/>
            <a:stretch>
              <a:fillRect/>
            </a:stretch>
          </a:blipFill>
        </p:spPr>
        <p:txBody>
          <a:bodyPr/>
          <a:lstStyle/>
          <a:p>
            <a:endParaRPr lang="en-AU"/>
          </a:p>
        </p:txBody>
      </p:sp>
      <p:sp>
        <p:nvSpPr>
          <p:cNvPr id="5" name="Freeform 5"/>
          <p:cNvSpPr/>
          <p:nvPr/>
        </p:nvSpPr>
        <p:spPr>
          <a:xfrm>
            <a:off x="9270083" y="3767120"/>
            <a:ext cx="3935303" cy="5247071"/>
          </a:xfrm>
          <a:custGeom>
            <a:avLst/>
            <a:gdLst/>
            <a:ahLst/>
            <a:cxnLst/>
            <a:rect l="l" t="t" r="r" b="b"/>
            <a:pathLst>
              <a:path w="3935303" h="5247071">
                <a:moveTo>
                  <a:pt x="0" y="0"/>
                </a:moveTo>
                <a:lnTo>
                  <a:pt x="3935303" y="0"/>
                </a:lnTo>
                <a:lnTo>
                  <a:pt x="3935303" y="5247071"/>
                </a:lnTo>
                <a:lnTo>
                  <a:pt x="0" y="5247071"/>
                </a:lnTo>
                <a:lnTo>
                  <a:pt x="0" y="0"/>
                </a:lnTo>
                <a:close/>
              </a:path>
            </a:pathLst>
          </a:custGeom>
          <a:blipFill>
            <a:blip r:embed="rId7"/>
            <a:stretch>
              <a:fillRect/>
            </a:stretch>
          </a:blipFill>
        </p:spPr>
        <p:txBody>
          <a:bodyPr/>
          <a:lstStyle/>
          <a:p>
            <a:endParaRPr lang="en-AU"/>
          </a:p>
        </p:txBody>
      </p:sp>
      <p:sp>
        <p:nvSpPr>
          <p:cNvPr id="6" name="Freeform 6"/>
          <p:cNvSpPr/>
          <p:nvPr/>
        </p:nvSpPr>
        <p:spPr>
          <a:xfrm>
            <a:off x="13456492" y="3767120"/>
            <a:ext cx="3935303" cy="5247071"/>
          </a:xfrm>
          <a:custGeom>
            <a:avLst/>
            <a:gdLst/>
            <a:ahLst/>
            <a:cxnLst/>
            <a:rect l="l" t="t" r="r" b="b"/>
            <a:pathLst>
              <a:path w="3935303" h="5247071">
                <a:moveTo>
                  <a:pt x="0" y="0"/>
                </a:moveTo>
                <a:lnTo>
                  <a:pt x="3935303" y="0"/>
                </a:lnTo>
                <a:lnTo>
                  <a:pt x="3935303" y="5247071"/>
                </a:lnTo>
                <a:lnTo>
                  <a:pt x="0" y="5247071"/>
                </a:lnTo>
                <a:lnTo>
                  <a:pt x="0" y="0"/>
                </a:lnTo>
                <a:close/>
              </a:path>
            </a:pathLst>
          </a:custGeom>
          <a:blipFill>
            <a:blip r:embed="rId8"/>
            <a:stretch>
              <a:fillRect/>
            </a:stretch>
          </a:blipFill>
        </p:spPr>
        <p:txBody>
          <a:bodyPr/>
          <a:lstStyle/>
          <a:p>
            <a:endParaRPr lang="en-AU"/>
          </a:p>
        </p:txBody>
      </p:sp>
      <p:sp>
        <p:nvSpPr>
          <p:cNvPr id="7" name="TextBox 7"/>
          <p:cNvSpPr txBox="1"/>
          <p:nvPr/>
        </p:nvSpPr>
        <p:spPr>
          <a:xfrm>
            <a:off x="-524446" y="624000"/>
            <a:ext cx="19489293" cy="945889"/>
          </a:xfrm>
          <a:prstGeom prst="rect">
            <a:avLst/>
          </a:prstGeom>
        </p:spPr>
        <p:txBody>
          <a:bodyPr lIns="0" tIns="0" rIns="0" bIns="0" rtlCol="0" anchor="t">
            <a:spAutoFit/>
          </a:bodyPr>
          <a:lstStyle/>
          <a:p>
            <a:pPr marL="0" lvl="0" indent="0" algn="ctr">
              <a:lnSpc>
                <a:spcPts val="7055"/>
              </a:lnSpc>
              <a:spcBef>
                <a:spcPct val="0"/>
              </a:spcBef>
            </a:pPr>
            <a:r>
              <a:rPr lang="en-US" sz="7273" spc="334">
                <a:solidFill>
                  <a:srgbClr val="04599A"/>
                </a:solidFill>
                <a:latin typeface="Lucky Bones"/>
                <a:ea typeface="Lucky Bones"/>
                <a:cs typeface="Lucky Bones"/>
                <a:sym typeface="Lucky Bones"/>
              </a:rPr>
              <a:t>MICROPLASTIC IN THE ENVIRONMENT </a:t>
            </a:r>
          </a:p>
        </p:txBody>
      </p:sp>
      <p:sp>
        <p:nvSpPr>
          <p:cNvPr id="8" name="TextBox 8"/>
          <p:cNvSpPr txBox="1"/>
          <p:nvPr/>
        </p:nvSpPr>
        <p:spPr>
          <a:xfrm>
            <a:off x="2242834" y="1674426"/>
            <a:ext cx="13954731" cy="1085850"/>
          </a:xfrm>
          <a:prstGeom prst="rect">
            <a:avLst/>
          </a:prstGeom>
        </p:spPr>
        <p:txBody>
          <a:bodyPr lIns="0" tIns="0" rIns="0" bIns="0" rtlCol="0" anchor="t">
            <a:spAutoFit/>
          </a:bodyPr>
          <a:lstStyle/>
          <a:p>
            <a:pPr algn="ctr">
              <a:lnSpc>
                <a:spcPts val="4200"/>
              </a:lnSpc>
              <a:spcBef>
                <a:spcPct val="0"/>
              </a:spcBef>
            </a:pPr>
            <a:r>
              <a:rPr lang="en-US" sz="3000">
                <a:solidFill>
                  <a:srgbClr val="04599A"/>
                </a:solidFill>
                <a:latin typeface="Sailors"/>
                <a:ea typeface="Sailors"/>
                <a:cs typeface="Sailors"/>
                <a:sym typeface="Sailors"/>
              </a:rPr>
              <a:t>Microplastics are everywhere, they have been found in the Mariana Trench, AntarCtica, and even in the clouds...</a:t>
            </a:r>
          </a:p>
        </p:txBody>
      </p:sp>
      <p:sp>
        <p:nvSpPr>
          <p:cNvPr id="9" name="TextBox 9"/>
          <p:cNvSpPr txBox="1"/>
          <p:nvPr/>
        </p:nvSpPr>
        <p:spPr>
          <a:xfrm>
            <a:off x="821922" y="9324327"/>
            <a:ext cx="16704525" cy="509274"/>
          </a:xfrm>
          <a:prstGeom prst="rect">
            <a:avLst/>
          </a:prstGeom>
        </p:spPr>
        <p:txBody>
          <a:bodyPr lIns="0" tIns="0" rIns="0" bIns="0" rtlCol="0" anchor="t">
            <a:spAutoFit/>
          </a:bodyPr>
          <a:lstStyle/>
          <a:p>
            <a:pPr algn="ctr">
              <a:lnSpc>
                <a:spcPts val="3954"/>
              </a:lnSpc>
              <a:spcBef>
                <a:spcPct val="0"/>
              </a:spcBef>
            </a:pPr>
            <a:r>
              <a:rPr lang="en-US" sz="2824">
                <a:solidFill>
                  <a:srgbClr val="04599A"/>
                </a:solidFill>
                <a:latin typeface="Sailors"/>
                <a:ea typeface="Sailors"/>
                <a:cs typeface="Sailors"/>
                <a:sym typeface="Sailors"/>
              </a:rPr>
              <a:t>Microplastic on the beach in wa</a:t>
            </a:r>
            <a:r>
              <a:rPr lang="en-US" sz="2824" u="sng">
                <a:solidFill>
                  <a:srgbClr val="04599A"/>
                </a:solidFill>
                <a:latin typeface="Sailors"/>
                <a:ea typeface="Sailors"/>
                <a:cs typeface="Sailors"/>
                <a:sym typeface="Sailors"/>
              </a:rPr>
              <a:t>n</a:t>
            </a:r>
            <a:r>
              <a:rPr lang="en-US" sz="2824">
                <a:solidFill>
                  <a:srgbClr val="04599A"/>
                </a:solidFill>
                <a:latin typeface="Sailors"/>
                <a:ea typeface="Sailors"/>
                <a:cs typeface="Sailors"/>
                <a:sym typeface="Sailors"/>
              </a:rPr>
              <a:t>uwuy (cape arnhem) and Dhambaliya (bremer island)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26228"/>
            <a:ext cx="17259300" cy="777487"/>
          </a:xfrm>
          <a:prstGeom prst="rect">
            <a:avLst/>
          </a:prstGeom>
        </p:spPr>
        <p:txBody>
          <a:bodyPr lIns="0" tIns="0" rIns="0" bIns="0" rtlCol="0" anchor="t">
            <a:spAutoFit/>
          </a:bodyPr>
          <a:lstStyle/>
          <a:p>
            <a:pPr marL="0" lvl="0" indent="0" algn="ctr">
              <a:lnSpc>
                <a:spcPts val="5891"/>
              </a:lnSpc>
              <a:spcBef>
                <a:spcPct val="0"/>
              </a:spcBef>
            </a:pPr>
            <a:r>
              <a:rPr lang="en-US" sz="6073" spc="279">
                <a:solidFill>
                  <a:srgbClr val="04599A"/>
                </a:solidFill>
                <a:latin typeface="Lucky Bones"/>
                <a:ea typeface="Lucky Bones"/>
                <a:cs typeface="Lucky Bones"/>
                <a:sym typeface="Lucky Bones"/>
              </a:rPr>
              <a:t>HOW MICROPLASTICS AFFECT YOUR HEALTH</a:t>
            </a:r>
          </a:p>
        </p:txBody>
      </p:sp>
      <p:pic>
        <p:nvPicPr>
          <p:cNvPr id="3" name="Picture 3"/>
          <p:cNvPicPr>
            <a:picLocks noChangeAspect="1"/>
          </p:cNvPicPr>
          <p:nvPr>
            <a:videoFile r:link="rId1"/>
          </p:nvPr>
        </p:nvPicPr>
        <p:blipFill>
          <a:blip r:embed="rId4"/>
          <a:stretch>
            <a:fillRect/>
          </a:stretch>
        </p:blipFill>
        <p:spPr>
          <a:xfrm>
            <a:off x="1555911" y="2064712"/>
            <a:ext cx="15176177" cy="764140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8100000">
            <a:off x="-2483563" y="2234020"/>
            <a:ext cx="5961371" cy="5760175"/>
          </a:xfrm>
          <a:custGeom>
            <a:avLst/>
            <a:gdLst/>
            <a:ahLst/>
            <a:cxnLst/>
            <a:rect l="l" t="t" r="r" b="b"/>
            <a:pathLst>
              <a:path w="5961371" h="5760175">
                <a:moveTo>
                  <a:pt x="0" y="0"/>
                </a:moveTo>
                <a:lnTo>
                  <a:pt x="5961371" y="0"/>
                </a:lnTo>
                <a:lnTo>
                  <a:pt x="5961371" y="5760175"/>
                </a:lnTo>
                <a:lnTo>
                  <a:pt x="0" y="57601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940578" y="1171575"/>
            <a:ext cx="16665660" cy="1584198"/>
          </a:xfrm>
          <a:prstGeom prst="rect">
            <a:avLst/>
          </a:prstGeom>
        </p:spPr>
        <p:txBody>
          <a:bodyPr lIns="0" tIns="0" rIns="0" bIns="0" rtlCol="0" anchor="t">
            <a:spAutoFit/>
          </a:bodyPr>
          <a:lstStyle/>
          <a:p>
            <a:pPr marL="0" lvl="0" indent="0" algn="ctr">
              <a:lnSpc>
                <a:spcPts val="6111"/>
              </a:lnSpc>
              <a:spcBef>
                <a:spcPct val="0"/>
              </a:spcBef>
            </a:pPr>
            <a:r>
              <a:rPr lang="en-US" sz="6300" spc="289">
                <a:solidFill>
                  <a:srgbClr val="04599A"/>
                </a:solidFill>
                <a:latin typeface="Lucky Bones"/>
                <a:ea typeface="Lucky Bones"/>
                <a:cs typeface="Lucky Bones"/>
                <a:sym typeface="Lucky Bones"/>
              </a:rPr>
              <a:t>PRACTICAL: SORT PLASTICS INTO DIFFERENT GROUPS</a:t>
            </a:r>
          </a:p>
        </p:txBody>
      </p:sp>
      <p:sp>
        <p:nvSpPr>
          <p:cNvPr id="4" name="TextBox 4"/>
          <p:cNvSpPr txBox="1"/>
          <p:nvPr/>
        </p:nvSpPr>
        <p:spPr>
          <a:xfrm>
            <a:off x="4180959" y="2883207"/>
            <a:ext cx="10184898" cy="1501589"/>
          </a:xfrm>
          <a:prstGeom prst="rect">
            <a:avLst/>
          </a:prstGeom>
        </p:spPr>
        <p:txBody>
          <a:bodyPr lIns="0" tIns="0" rIns="0" bIns="0" rtlCol="0" anchor="t">
            <a:spAutoFit/>
          </a:bodyPr>
          <a:lstStyle/>
          <a:p>
            <a:pPr algn="ctr">
              <a:lnSpc>
                <a:spcPts val="5775"/>
              </a:lnSpc>
            </a:pPr>
            <a:r>
              <a:rPr lang="en-US" sz="4853">
                <a:solidFill>
                  <a:srgbClr val="04599A"/>
                </a:solidFill>
                <a:latin typeface="Sailors"/>
                <a:ea typeface="Sailors"/>
                <a:cs typeface="Sailors"/>
                <a:sym typeface="Sailors"/>
              </a:rPr>
              <a:t>1. SORT INTO COLOURS</a:t>
            </a:r>
          </a:p>
          <a:p>
            <a:pPr algn="ctr">
              <a:lnSpc>
                <a:spcPts val="5775"/>
              </a:lnSpc>
            </a:pPr>
            <a:r>
              <a:rPr lang="en-US" sz="4853">
                <a:solidFill>
                  <a:srgbClr val="04599A"/>
                </a:solidFill>
                <a:latin typeface="Sailors"/>
                <a:ea typeface="Sailors"/>
                <a:cs typeface="Sailors"/>
                <a:sym typeface="Sailors"/>
              </a:rPr>
              <a:t>2. SORT INTO PLASTIC TYPES (2 and 4)</a:t>
            </a:r>
          </a:p>
        </p:txBody>
      </p:sp>
      <p:sp>
        <p:nvSpPr>
          <p:cNvPr id="5" name="TextBox 5"/>
          <p:cNvSpPr txBox="1"/>
          <p:nvPr/>
        </p:nvSpPr>
        <p:spPr>
          <a:xfrm>
            <a:off x="497123" y="6090970"/>
            <a:ext cx="17552570" cy="1584198"/>
          </a:xfrm>
          <a:prstGeom prst="rect">
            <a:avLst/>
          </a:prstGeom>
        </p:spPr>
        <p:txBody>
          <a:bodyPr lIns="0" tIns="0" rIns="0" bIns="0" rtlCol="0" anchor="t">
            <a:spAutoFit/>
          </a:bodyPr>
          <a:lstStyle/>
          <a:p>
            <a:pPr algn="ctr">
              <a:lnSpc>
                <a:spcPts val="6111"/>
              </a:lnSpc>
            </a:pPr>
            <a:r>
              <a:rPr lang="en-US" sz="6300" spc="289">
                <a:solidFill>
                  <a:srgbClr val="04599A"/>
                </a:solidFill>
                <a:latin typeface="Lucky Bones"/>
                <a:ea typeface="Lucky Bones"/>
                <a:cs typeface="Lucky Bones"/>
                <a:sym typeface="Lucky Bones"/>
              </a:rPr>
              <a:t>CALL TO ACTION: </a:t>
            </a:r>
          </a:p>
          <a:p>
            <a:pPr marL="0" lvl="0" indent="0" algn="ctr">
              <a:lnSpc>
                <a:spcPts val="6111"/>
              </a:lnSpc>
              <a:spcBef>
                <a:spcPct val="0"/>
              </a:spcBef>
            </a:pPr>
            <a:r>
              <a:rPr lang="en-US" sz="6300" spc="289">
                <a:solidFill>
                  <a:srgbClr val="04599A"/>
                </a:solidFill>
                <a:latin typeface="Lucky Bones"/>
                <a:ea typeface="Lucky Bones"/>
                <a:cs typeface="Lucky Bones"/>
                <a:sym typeface="Lucky Bones"/>
              </a:rPr>
              <a:t>KEEP COLLECTING PLASTIC</a:t>
            </a:r>
          </a:p>
        </p:txBody>
      </p:sp>
      <p:sp>
        <p:nvSpPr>
          <p:cNvPr id="6" name="TextBox 6"/>
          <p:cNvSpPr txBox="1"/>
          <p:nvPr/>
        </p:nvSpPr>
        <p:spPr>
          <a:xfrm>
            <a:off x="3562845" y="7900400"/>
            <a:ext cx="11162309" cy="1472456"/>
          </a:xfrm>
          <a:prstGeom prst="rect">
            <a:avLst/>
          </a:prstGeom>
        </p:spPr>
        <p:txBody>
          <a:bodyPr lIns="0" tIns="0" rIns="0" bIns="0" rtlCol="0" anchor="t">
            <a:spAutoFit/>
          </a:bodyPr>
          <a:lstStyle/>
          <a:p>
            <a:pPr algn="ctr">
              <a:lnSpc>
                <a:spcPts val="5629"/>
              </a:lnSpc>
            </a:pPr>
            <a:r>
              <a:rPr lang="en-US" sz="4853">
                <a:solidFill>
                  <a:srgbClr val="04599A"/>
                </a:solidFill>
                <a:latin typeface="Sailors"/>
                <a:ea typeface="Sailors"/>
                <a:cs typeface="Sailors"/>
                <a:sym typeface="Sailors"/>
              </a:rPr>
              <a:t>Please continue collecting plastic bottle lids, bread tags etc.</a:t>
            </a:r>
          </a:p>
        </p:txBody>
      </p:sp>
      <p:sp>
        <p:nvSpPr>
          <p:cNvPr id="7" name="Freeform 7"/>
          <p:cNvSpPr/>
          <p:nvPr/>
        </p:nvSpPr>
        <p:spPr>
          <a:xfrm rot="8100000" flipH="1">
            <a:off x="14788454" y="2348576"/>
            <a:ext cx="5961371" cy="5760175"/>
          </a:xfrm>
          <a:custGeom>
            <a:avLst/>
            <a:gdLst/>
            <a:ahLst/>
            <a:cxnLst/>
            <a:rect l="l" t="t" r="r" b="b"/>
            <a:pathLst>
              <a:path w="5961371" h="5760175">
                <a:moveTo>
                  <a:pt x="5961371" y="0"/>
                </a:moveTo>
                <a:lnTo>
                  <a:pt x="0" y="0"/>
                </a:lnTo>
                <a:lnTo>
                  <a:pt x="0" y="5760175"/>
                </a:lnTo>
                <a:lnTo>
                  <a:pt x="5961371" y="5760175"/>
                </a:lnTo>
                <a:lnTo>
                  <a:pt x="596137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709362" y="2961092"/>
            <a:ext cx="10869276" cy="6997097"/>
          </a:xfrm>
          <a:custGeom>
            <a:avLst/>
            <a:gdLst/>
            <a:ahLst/>
            <a:cxnLst/>
            <a:rect l="l" t="t" r="r" b="b"/>
            <a:pathLst>
              <a:path w="10869276" h="6997097">
                <a:moveTo>
                  <a:pt x="0" y="0"/>
                </a:moveTo>
                <a:lnTo>
                  <a:pt x="10869276" y="0"/>
                </a:lnTo>
                <a:lnTo>
                  <a:pt x="10869276" y="6997097"/>
                </a:lnTo>
                <a:lnTo>
                  <a:pt x="0" y="699709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340674">
            <a:off x="3183992" y="-6733720"/>
            <a:ext cx="10303060" cy="10209395"/>
          </a:xfrm>
          <a:custGeom>
            <a:avLst/>
            <a:gdLst/>
            <a:ahLst/>
            <a:cxnLst/>
            <a:rect l="l" t="t" r="r" b="b"/>
            <a:pathLst>
              <a:path w="10303060" h="10209395">
                <a:moveTo>
                  <a:pt x="0" y="0"/>
                </a:moveTo>
                <a:lnTo>
                  <a:pt x="10303059" y="0"/>
                </a:lnTo>
                <a:lnTo>
                  <a:pt x="10303059" y="10209396"/>
                </a:lnTo>
                <a:lnTo>
                  <a:pt x="0" y="102093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TextBox 4"/>
          <p:cNvSpPr txBox="1"/>
          <p:nvPr/>
        </p:nvSpPr>
        <p:spPr>
          <a:xfrm>
            <a:off x="514350" y="812499"/>
            <a:ext cx="17259300"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OVERVIEW  </a:t>
            </a:r>
          </a:p>
        </p:txBody>
      </p:sp>
      <p:sp>
        <p:nvSpPr>
          <p:cNvPr id="5" name="TextBox 5"/>
          <p:cNvSpPr txBox="1"/>
          <p:nvPr/>
        </p:nvSpPr>
        <p:spPr>
          <a:xfrm>
            <a:off x="5204709" y="5114925"/>
            <a:ext cx="8136487" cy="2597658"/>
          </a:xfrm>
          <a:prstGeom prst="rect">
            <a:avLst/>
          </a:prstGeom>
        </p:spPr>
        <p:txBody>
          <a:bodyPr lIns="0" tIns="0" rIns="0" bIns="0" rtlCol="0" anchor="t">
            <a:spAutoFit/>
          </a:bodyPr>
          <a:lstStyle/>
          <a:p>
            <a:pPr algn="ctr">
              <a:lnSpc>
                <a:spcPts val="5031"/>
              </a:lnSpc>
            </a:pPr>
            <a:r>
              <a:rPr lang="en-US" sz="4300">
                <a:solidFill>
                  <a:srgbClr val="04599A"/>
                </a:solidFill>
                <a:latin typeface="Sailors"/>
                <a:ea typeface="Sailors"/>
                <a:cs typeface="Sailors"/>
                <a:sym typeface="Sailors"/>
              </a:rPr>
              <a:t>Plastic varies, depending on what it is used for</a:t>
            </a:r>
          </a:p>
          <a:p>
            <a:pPr algn="ctr">
              <a:lnSpc>
                <a:spcPts val="5031"/>
              </a:lnSpc>
            </a:pPr>
            <a:endParaRPr lang="en-US" sz="4300">
              <a:solidFill>
                <a:srgbClr val="04599A"/>
              </a:solidFill>
              <a:latin typeface="Sailors"/>
              <a:ea typeface="Sailors"/>
              <a:cs typeface="Sailors"/>
              <a:sym typeface="Sailors"/>
            </a:endParaRPr>
          </a:p>
          <a:p>
            <a:pPr algn="ctr">
              <a:lnSpc>
                <a:spcPts val="5031"/>
              </a:lnSpc>
            </a:pPr>
            <a:r>
              <a:rPr lang="en-US" sz="4300">
                <a:solidFill>
                  <a:srgbClr val="04599A"/>
                </a:solidFill>
                <a:latin typeface="Sailors"/>
                <a:ea typeface="Sailors"/>
                <a:cs typeface="Sailors"/>
                <a:sym typeface="Sailors"/>
              </a:rPr>
              <a:t>Some is flexible, some is rigid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302617" y="788495"/>
            <a:ext cx="10246649"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04599A"/>
                </a:solidFill>
                <a:latin typeface="Lucky Bones"/>
                <a:ea typeface="Lucky Bones"/>
                <a:cs typeface="Lucky Bones"/>
                <a:sym typeface="Lucky Bones"/>
              </a:rPr>
              <a:t>TYPES OF PLASTIC</a:t>
            </a:r>
          </a:p>
        </p:txBody>
      </p:sp>
      <p:grpSp>
        <p:nvGrpSpPr>
          <p:cNvPr id="3" name="Group 3"/>
          <p:cNvGrpSpPr/>
          <p:nvPr/>
        </p:nvGrpSpPr>
        <p:grpSpPr>
          <a:xfrm>
            <a:off x="796806" y="2530151"/>
            <a:ext cx="2206342" cy="7120418"/>
            <a:chOff x="0" y="0"/>
            <a:chExt cx="518183" cy="1672306"/>
          </a:xfrm>
        </p:grpSpPr>
        <p:sp>
          <p:nvSpPr>
            <p:cNvPr id="4" name="Freeform 4"/>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5" name="TextBox 5"/>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6" name="Freeform 6"/>
          <p:cNvSpPr/>
          <p:nvPr/>
        </p:nvSpPr>
        <p:spPr>
          <a:xfrm>
            <a:off x="1071705" y="2905961"/>
            <a:ext cx="1656544" cy="2007932"/>
          </a:xfrm>
          <a:custGeom>
            <a:avLst/>
            <a:gdLst/>
            <a:ahLst/>
            <a:cxnLst/>
            <a:rect l="l" t="t" r="r" b="b"/>
            <a:pathLst>
              <a:path w="1656544" h="2007932">
                <a:moveTo>
                  <a:pt x="0" y="0"/>
                </a:moveTo>
                <a:lnTo>
                  <a:pt x="1656544" y="0"/>
                </a:lnTo>
                <a:lnTo>
                  <a:pt x="1656544" y="2007932"/>
                </a:lnTo>
                <a:lnTo>
                  <a:pt x="0" y="20079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Freeform 7"/>
          <p:cNvSpPr/>
          <p:nvPr/>
        </p:nvSpPr>
        <p:spPr>
          <a:xfrm>
            <a:off x="1522677" y="6132530"/>
            <a:ext cx="754600" cy="1957689"/>
          </a:xfrm>
          <a:custGeom>
            <a:avLst/>
            <a:gdLst/>
            <a:ahLst/>
            <a:cxnLst/>
            <a:rect l="l" t="t" r="r" b="b"/>
            <a:pathLst>
              <a:path w="754600" h="1957689">
                <a:moveTo>
                  <a:pt x="0" y="0"/>
                </a:moveTo>
                <a:lnTo>
                  <a:pt x="754600" y="0"/>
                </a:lnTo>
                <a:lnTo>
                  <a:pt x="754600" y="1957689"/>
                </a:lnTo>
                <a:lnTo>
                  <a:pt x="0" y="19576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8" name="Group 8"/>
          <p:cNvGrpSpPr/>
          <p:nvPr/>
        </p:nvGrpSpPr>
        <p:grpSpPr>
          <a:xfrm>
            <a:off x="3211480" y="2530151"/>
            <a:ext cx="2206342" cy="7120418"/>
            <a:chOff x="0" y="0"/>
            <a:chExt cx="518183" cy="1672306"/>
          </a:xfrm>
        </p:grpSpPr>
        <p:sp>
          <p:nvSpPr>
            <p:cNvPr id="9" name="Freeform 9"/>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10" name="TextBox 10"/>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1" name="Freeform 11"/>
          <p:cNvSpPr/>
          <p:nvPr/>
        </p:nvSpPr>
        <p:spPr>
          <a:xfrm>
            <a:off x="3506402" y="2974182"/>
            <a:ext cx="1616500" cy="1871490"/>
          </a:xfrm>
          <a:custGeom>
            <a:avLst/>
            <a:gdLst/>
            <a:ahLst/>
            <a:cxnLst/>
            <a:rect l="l" t="t" r="r" b="b"/>
            <a:pathLst>
              <a:path w="1616500" h="1871490">
                <a:moveTo>
                  <a:pt x="0" y="0"/>
                </a:moveTo>
                <a:lnTo>
                  <a:pt x="1616499" y="0"/>
                </a:lnTo>
                <a:lnTo>
                  <a:pt x="1616499" y="1871490"/>
                </a:lnTo>
                <a:lnTo>
                  <a:pt x="0" y="18714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grpSp>
        <p:nvGrpSpPr>
          <p:cNvPr id="12" name="Group 12"/>
          <p:cNvGrpSpPr/>
          <p:nvPr/>
        </p:nvGrpSpPr>
        <p:grpSpPr>
          <a:xfrm>
            <a:off x="5626155" y="2530151"/>
            <a:ext cx="2206342" cy="7120418"/>
            <a:chOff x="0" y="0"/>
            <a:chExt cx="518183" cy="1672306"/>
          </a:xfrm>
        </p:grpSpPr>
        <p:sp>
          <p:nvSpPr>
            <p:cNvPr id="13" name="Freeform 13"/>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14" name="TextBox 14"/>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5" name="Freeform 15"/>
          <p:cNvSpPr/>
          <p:nvPr/>
        </p:nvSpPr>
        <p:spPr>
          <a:xfrm>
            <a:off x="5919568" y="2925419"/>
            <a:ext cx="1619516" cy="1969017"/>
          </a:xfrm>
          <a:custGeom>
            <a:avLst/>
            <a:gdLst/>
            <a:ahLst/>
            <a:cxnLst/>
            <a:rect l="l" t="t" r="r" b="b"/>
            <a:pathLst>
              <a:path w="1619516" h="1969017">
                <a:moveTo>
                  <a:pt x="0" y="0"/>
                </a:moveTo>
                <a:lnTo>
                  <a:pt x="1619516" y="0"/>
                </a:lnTo>
                <a:lnTo>
                  <a:pt x="1619516" y="1969016"/>
                </a:lnTo>
                <a:lnTo>
                  <a:pt x="0" y="196901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grpSp>
        <p:nvGrpSpPr>
          <p:cNvPr id="16" name="Group 16"/>
          <p:cNvGrpSpPr/>
          <p:nvPr/>
        </p:nvGrpSpPr>
        <p:grpSpPr>
          <a:xfrm>
            <a:off x="8040829" y="2530151"/>
            <a:ext cx="2206342" cy="7120418"/>
            <a:chOff x="0" y="0"/>
            <a:chExt cx="518183" cy="1672306"/>
          </a:xfrm>
        </p:grpSpPr>
        <p:sp>
          <p:nvSpPr>
            <p:cNvPr id="17" name="Freeform 17"/>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18" name="TextBox 18"/>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19" name="Freeform 19"/>
          <p:cNvSpPr/>
          <p:nvPr/>
        </p:nvSpPr>
        <p:spPr>
          <a:xfrm>
            <a:off x="8336703" y="2925419"/>
            <a:ext cx="1614594" cy="1969017"/>
          </a:xfrm>
          <a:custGeom>
            <a:avLst/>
            <a:gdLst/>
            <a:ahLst/>
            <a:cxnLst/>
            <a:rect l="l" t="t" r="r" b="b"/>
            <a:pathLst>
              <a:path w="1614594" h="1969017">
                <a:moveTo>
                  <a:pt x="0" y="0"/>
                </a:moveTo>
                <a:lnTo>
                  <a:pt x="1614594" y="0"/>
                </a:lnTo>
                <a:lnTo>
                  <a:pt x="1614594" y="1969016"/>
                </a:lnTo>
                <a:lnTo>
                  <a:pt x="0" y="196901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nvGrpSpPr>
          <p:cNvPr id="20" name="Group 20"/>
          <p:cNvGrpSpPr/>
          <p:nvPr/>
        </p:nvGrpSpPr>
        <p:grpSpPr>
          <a:xfrm>
            <a:off x="10455503" y="2530151"/>
            <a:ext cx="2206342" cy="7120418"/>
            <a:chOff x="0" y="0"/>
            <a:chExt cx="518183" cy="1672306"/>
          </a:xfrm>
        </p:grpSpPr>
        <p:sp>
          <p:nvSpPr>
            <p:cNvPr id="21" name="Freeform 21"/>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22" name="TextBox 22"/>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3" name="Freeform 23"/>
          <p:cNvSpPr/>
          <p:nvPr/>
        </p:nvSpPr>
        <p:spPr>
          <a:xfrm>
            <a:off x="10749965" y="2973649"/>
            <a:ext cx="1617420" cy="1872555"/>
          </a:xfrm>
          <a:custGeom>
            <a:avLst/>
            <a:gdLst/>
            <a:ahLst/>
            <a:cxnLst/>
            <a:rect l="l" t="t" r="r" b="b"/>
            <a:pathLst>
              <a:path w="1617420" h="1872555">
                <a:moveTo>
                  <a:pt x="0" y="0"/>
                </a:moveTo>
                <a:lnTo>
                  <a:pt x="1617419" y="0"/>
                </a:lnTo>
                <a:lnTo>
                  <a:pt x="1617419" y="1872555"/>
                </a:lnTo>
                <a:lnTo>
                  <a:pt x="0" y="187255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grpSp>
        <p:nvGrpSpPr>
          <p:cNvPr id="24" name="Group 24"/>
          <p:cNvGrpSpPr/>
          <p:nvPr/>
        </p:nvGrpSpPr>
        <p:grpSpPr>
          <a:xfrm>
            <a:off x="12870177" y="2530151"/>
            <a:ext cx="2206342" cy="7120418"/>
            <a:chOff x="0" y="0"/>
            <a:chExt cx="518183" cy="1672306"/>
          </a:xfrm>
        </p:grpSpPr>
        <p:sp>
          <p:nvSpPr>
            <p:cNvPr id="25" name="Freeform 25"/>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26" name="TextBox 26"/>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27" name="Freeform 27"/>
          <p:cNvSpPr/>
          <p:nvPr/>
        </p:nvSpPr>
        <p:spPr>
          <a:xfrm>
            <a:off x="13190082" y="2954724"/>
            <a:ext cx="1566533" cy="1910406"/>
          </a:xfrm>
          <a:custGeom>
            <a:avLst/>
            <a:gdLst/>
            <a:ahLst/>
            <a:cxnLst/>
            <a:rect l="l" t="t" r="r" b="b"/>
            <a:pathLst>
              <a:path w="1566533" h="1910406">
                <a:moveTo>
                  <a:pt x="0" y="0"/>
                </a:moveTo>
                <a:lnTo>
                  <a:pt x="1566533" y="0"/>
                </a:lnTo>
                <a:lnTo>
                  <a:pt x="1566533" y="1910406"/>
                </a:lnTo>
                <a:lnTo>
                  <a:pt x="0" y="19104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grpSp>
        <p:nvGrpSpPr>
          <p:cNvPr id="28" name="Group 28"/>
          <p:cNvGrpSpPr/>
          <p:nvPr/>
        </p:nvGrpSpPr>
        <p:grpSpPr>
          <a:xfrm>
            <a:off x="15284852" y="2530151"/>
            <a:ext cx="2206342" cy="7120418"/>
            <a:chOff x="0" y="0"/>
            <a:chExt cx="518183" cy="1672306"/>
          </a:xfrm>
        </p:grpSpPr>
        <p:sp>
          <p:nvSpPr>
            <p:cNvPr id="29" name="Freeform 29"/>
            <p:cNvSpPr/>
            <p:nvPr/>
          </p:nvSpPr>
          <p:spPr>
            <a:xfrm>
              <a:off x="0" y="0"/>
              <a:ext cx="518183" cy="1672306"/>
            </a:xfrm>
            <a:custGeom>
              <a:avLst/>
              <a:gdLst/>
              <a:ahLst/>
              <a:cxnLst/>
              <a:rect l="l" t="t" r="r" b="b"/>
              <a:pathLst>
                <a:path w="518183" h="1672306">
                  <a:moveTo>
                    <a:pt x="178956" y="0"/>
                  </a:moveTo>
                  <a:lnTo>
                    <a:pt x="339227" y="0"/>
                  </a:lnTo>
                  <a:cubicBezTo>
                    <a:pt x="438062" y="0"/>
                    <a:pt x="518183" y="80121"/>
                    <a:pt x="518183" y="178956"/>
                  </a:cubicBezTo>
                  <a:lnTo>
                    <a:pt x="518183" y="1493350"/>
                  </a:lnTo>
                  <a:cubicBezTo>
                    <a:pt x="518183" y="1540812"/>
                    <a:pt x="499329" y="1586330"/>
                    <a:pt x="465768" y="1619891"/>
                  </a:cubicBezTo>
                  <a:cubicBezTo>
                    <a:pt x="432207" y="1653452"/>
                    <a:pt x="386689" y="1672306"/>
                    <a:pt x="339227" y="1672306"/>
                  </a:cubicBezTo>
                  <a:lnTo>
                    <a:pt x="178956" y="1672306"/>
                  </a:lnTo>
                  <a:cubicBezTo>
                    <a:pt x="131494" y="1672306"/>
                    <a:pt x="85976" y="1653452"/>
                    <a:pt x="52415" y="1619891"/>
                  </a:cubicBezTo>
                  <a:cubicBezTo>
                    <a:pt x="18854" y="1586330"/>
                    <a:pt x="0" y="1540812"/>
                    <a:pt x="0" y="1493350"/>
                  </a:cubicBezTo>
                  <a:lnTo>
                    <a:pt x="0" y="178956"/>
                  </a:lnTo>
                  <a:cubicBezTo>
                    <a:pt x="0" y="131494"/>
                    <a:pt x="18854" y="85976"/>
                    <a:pt x="52415" y="52415"/>
                  </a:cubicBezTo>
                  <a:cubicBezTo>
                    <a:pt x="85976" y="18854"/>
                    <a:pt x="131494" y="0"/>
                    <a:pt x="178956" y="0"/>
                  </a:cubicBezTo>
                  <a:close/>
                </a:path>
              </a:pathLst>
            </a:custGeom>
            <a:solidFill>
              <a:srgbClr val="04599A"/>
            </a:solidFill>
          </p:spPr>
          <p:txBody>
            <a:bodyPr/>
            <a:lstStyle/>
            <a:p>
              <a:endParaRPr lang="en-AU"/>
            </a:p>
          </p:txBody>
        </p:sp>
        <p:sp>
          <p:nvSpPr>
            <p:cNvPr id="30" name="TextBox 30"/>
            <p:cNvSpPr txBox="1"/>
            <p:nvPr/>
          </p:nvSpPr>
          <p:spPr>
            <a:xfrm>
              <a:off x="0" y="9525"/>
              <a:ext cx="518183" cy="1662781"/>
            </a:xfrm>
            <a:prstGeom prst="rect">
              <a:avLst/>
            </a:prstGeom>
          </p:spPr>
          <p:txBody>
            <a:bodyPr lIns="50800" tIns="50800" rIns="50800" bIns="50800" rtlCol="0" anchor="ctr"/>
            <a:lstStyle/>
            <a:p>
              <a:pPr algn="ctr">
                <a:lnSpc>
                  <a:spcPts val="2493"/>
                </a:lnSpc>
              </a:pPr>
              <a:endParaRPr/>
            </a:p>
          </p:txBody>
        </p:sp>
      </p:grpSp>
      <p:sp>
        <p:nvSpPr>
          <p:cNvPr id="31" name="Freeform 31"/>
          <p:cNvSpPr/>
          <p:nvPr/>
        </p:nvSpPr>
        <p:spPr>
          <a:xfrm>
            <a:off x="15600603" y="2998297"/>
            <a:ext cx="1574841" cy="1823260"/>
          </a:xfrm>
          <a:custGeom>
            <a:avLst/>
            <a:gdLst/>
            <a:ahLst/>
            <a:cxnLst/>
            <a:rect l="l" t="t" r="r" b="b"/>
            <a:pathLst>
              <a:path w="1574841" h="1823260">
                <a:moveTo>
                  <a:pt x="0" y="0"/>
                </a:moveTo>
                <a:lnTo>
                  <a:pt x="1574840" y="0"/>
                </a:lnTo>
                <a:lnTo>
                  <a:pt x="1574840" y="1823260"/>
                </a:lnTo>
                <a:lnTo>
                  <a:pt x="0" y="182326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2" name="Freeform 32"/>
          <p:cNvSpPr/>
          <p:nvPr/>
        </p:nvSpPr>
        <p:spPr>
          <a:xfrm>
            <a:off x="15969283" y="6090360"/>
            <a:ext cx="1302051" cy="1682780"/>
          </a:xfrm>
          <a:custGeom>
            <a:avLst/>
            <a:gdLst/>
            <a:ahLst/>
            <a:cxnLst/>
            <a:rect l="l" t="t" r="r" b="b"/>
            <a:pathLst>
              <a:path w="1302051" h="1682780">
                <a:moveTo>
                  <a:pt x="0" y="0"/>
                </a:moveTo>
                <a:lnTo>
                  <a:pt x="1302051" y="0"/>
                </a:lnTo>
                <a:lnTo>
                  <a:pt x="1302051" y="1682781"/>
                </a:lnTo>
                <a:lnTo>
                  <a:pt x="0" y="168278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3" name="Freeform 33"/>
          <p:cNvSpPr/>
          <p:nvPr/>
        </p:nvSpPr>
        <p:spPr>
          <a:xfrm>
            <a:off x="13126256" y="6074757"/>
            <a:ext cx="1688584" cy="1688584"/>
          </a:xfrm>
          <a:custGeom>
            <a:avLst/>
            <a:gdLst/>
            <a:ahLst/>
            <a:cxnLst/>
            <a:rect l="l" t="t" r="r" b="b"/>
            <a:pathLst>
              <a:path w="1688584" h="1688584">
                <a:moveTo>
                  <a:pt x="0" y="0"/>
                </a:moveTo>
                <a:lnTo>
                  <a:pt x="1688584" y="0"/>
                </a:lnTo>
                <a:lnTo>
                  <a:pt x="1688584" y="1688584"/>
                </a:lnTo>
                <a:lnTo>
                  <a:pt x="0" y="168858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34" name="Freeform 34"/>
          <p:cNvSpPr/>
          <p:nvPr/>
        </p:nvSpPr>
        <p:spPr>
          <a:xfrm rot="1753490">
            <a:off x="8188526" y="6281821"/>
            <a:ext cx="1969300" cy="1417896"/>
          </a:xfrm>
          <a:custGeom>
            <a:avLst/>
            <a:gdLst/>
            <a:ahLst/>
            <a:cxnLst/>
            <a:rect l="l" t="t" r="r" b="b"/>
            <a:pathLst>
              <a:path w="1969300" h="1417896">
                <a:moveTo>
                  <a:pt x="0" y="0"/>
                </a:moveTo>
                <a:lnTo>
                  <a:pt x="1969300" y="0"/>
                </a:lnTo>
                <a:lnTo>
                  <a:pt x="1969300" y="1417896"/>
                </a:lnTo>
                <a:lnTo>
                  <a:pt x="0" y="1417896"/>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5" name="Freeform 35"/>
          <p:cNvSpPr/>
          <p:nvPr/>
        </p:nvSpPr>
        <p:spPr>
          <a:xfrm>
            <a:off x="5919568" y="6205905"/>
            <a:ext cx="1735025" cy="1735025"/>
          </a:xfrm>
          <a:custGeom>
            <a:avLst/>
            <a:gdLst/>
            <a:ahLst/>
            <a:cxnLst/>
            <a:rect l="l" t="t" r="r" b="b"/>
            <a:pathLst>
              <a:path w="1735025" h="1735025">
                <a:moveTo>
                  <a:pt x="0" y="0"/>
                </a:moveTo>
                <a:lnTo>
                  <a:pt x="1735025" y="0"/>
                </a:lnTo>
                <a:lnTo>
                  <a:pt x="1735025" y="1735026"/>
                </a:lnTo>
                <a:lnTo>
                  <a:pt x="0" y="1735026"/>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6" name="Freeform 36"/>
          <p:cNvSpPr/>
          <p:nvPr/>
        </p:nvSpPr>
        <p:spPr>
          <a:xfrm>
            <a:off x="3818471" y="6216763"/>
            <a:ext cx="992360" cy="1808401"/>
          </a:xfrm>
          <a:custGeom>
            <a:avLst/>
            <a:gdLst/>
            <a:ahLst/>
            <a:cxnLst/>
            <a:rect l="l" t="t" r="r" b="b"/>
            <a:pathLst>
              <a:path w="992360" h="1808401">
                <a:moveTo>
                  <a:pt x="0" y="0"/>
                </a:moveTo>
                <a:lnTo>
                  <a:pt x="992360" y="0"/>
                </a:lnTo>
                <a:lnTo>
                  <a:pt x="992360" y="1808400"/>
                </a:lnTo>
                <a:lnTo>
                  <a:pt x="0" y="180840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37" name="Freeform 37"/>
          <p:cNvSpPr/>
          <p:nvPr/>
        </p:nvSpPr>
        <p:spPr>
          <a:xfrm>
            <a:off x="10729655" y="6044940"/>
            <a:ext cx="1663638" cy="2132870"/>
          </a:xfrm>
          <a:custGeom>
            <a:avLst/>
            <a:gdLst/>
            <a:ahLst/>
            <a:cxnLst/>
            <a:rect l="l" t="t" r="r" b="b"/>
            <a:pathLst>
              <a:path w="1663638" h="2132870">
                <a:moveTo>
                  <a:pt x="0" y="0"/>
                </a:moveTo>
                <a:lnTo>
                  <a:pt x="1663639" y="0"/>
                </a:lnTo>
                <a:lnTo>
                  <a:pt x="1663639" y="2132869"/>
                </a:lnTo>
                <a:lnTo>
                  <a:pt x="0" y="213286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8" name="TextBox 38"/>
          <p:cNvSpPr txBox="1"/>
          <p:nvPr/>
        </p:nvSpPr>
        <p:spPr>
          <a:xfrm>
            <a:off x="704440" y="518460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Polyethylene terephthalate</a:t>
            </a:r>
          </a:p>
        </p:txBody>
      </p:sp>
      <p:sp>
        <p:nvSpPr>
          <p:cNvPr id="39" name="TextBox 39"/>
          <p:cNvSpPr txBox="1"/>
          <p:nvPr/>
        </p:nvSpPr>
        <p:spPr>
          <a:xfrm>
            <a:off x="877024"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Water bottles, jars, caps</a:t>
            </a:r>
          </a:p>
        </p:txBody>
      </p:sp>
      <p:sp>
        <p:nvSpPr>
          <p:cNvPr id="40" name="TextBox 40"/>
          <p:cNvSpPr txBox="1"/>
          <p:nvPr/>
        </p:nvSpPr>
        <p:spPr>
          <a:xfrm>
            <a:off x="3119115"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HIGH-DENSITY POLYETHYLENE</a:t>
            </a:r>
          </a:p>
        </p:txBody>
      </p:sp>
      <p:sp>
        <p:nvSpPr>
          <p:cNvPr id="41" name="TextBox 41"/>
          <p:cNvSpPr txBox="1"/>
          <p:nvPr/>
        </p:nvSpPr>
        <p:spPr>
          <a:xfrm>
            <a:off x="3291699"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Shampoo bottles, grocery bags</a:t>
            </a:r>
          </a:p>
        </p:txBody>
      </p:sp>
      <p:sp>
        <p:nvSpPr>
          <p:cNvPr id="42" name="TextBox 42"/>
          <p:cNvSpPr txBox="1"/>
          <p:nvPr/>
        </p:nvSpPr>
        <p:spPr>
          <a:xfrm>
            <a:off x="5533789" y="5210352"/>
            <a:ext cx="2391074" cy="68122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POLYVINYL CHLORIDE</a:t>
            </a:r>
          </a:p>
        </p:txBody>
      </p:sp>
      <p:sp>
        <p:nvSpPr>
          <p:cNvPr id="43" name="TextBox 43"/>
          <p:cNvSpPr txBox="1"/>
          <p:nvPr/>
        </p:nvSpPr>
        <p:spPr>
          <a:xfrm>
            <a:off x="5703573"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Cleaning products, sheetings, pipes</a:t>
            </a:r>
          </a:p>
        </p:txBody>
      </p:sp>
      <p:sp>
        <p:nvSpPr>
          <p:cNvPr id="44" name="TextBox 44"/>
          <p:cNvSpPr txBox="1"/>
          <p:nvPr/>
        </p:nvSpPr>
        <p:spPr>
          <a:xfrm>
            <a:off x="7948463" y="5210352"/>
            <a:ext cx="2391074" cy="68122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LOW-DENSITY POLYETHYLENE</a:t>
            </a:r>
          </a:p>
        </p:txBody>
      </p:sp>
      <p:sp>
        <p:nvSpPr>
          <p:cNvPr id="45" name="TextBox 45"/>
          <p:cNvSpPr txBox="1"/>
          <p:nvPr/>
        </p:nvSpPr>
        <p:spPr>
          <a:xfrm>
            <a:off x="8118247" y="8369396"/>
            <a:ext cx="2045906" cy="5789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Bread bags, plastic films</a:t>
            </a:r>
          </a:p>
        </p:txBody>
      </p:sp>
      <p:sp>
        <p:nvSpPr>
          <p:cNvPr id="46" name="TextBox 46"/>
          <p:cNvSpPr txBox="1"/>
          <p:nvPr/>
        </p:nvSpPr>
        <p:spPr>
          <a:xfrm>
            <a:off x="10363138"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POLYPROPYLENE</a:t>
            </a:r>
          </a:p>
        </p:txBody>
      </p:sp>
      <p:sp>
        <p:nvSpPr>
          <p:cNvPr id="47" name="TextBox 47"/>
          <p:cNvSpPr txBox="1"/>
          <p:nvPr/>
        </p:nvSpPr>
        <p:spPr>
          <a:xfrm>
            <a:off x="10538522" y="8369396"/>
            <a:ext cx="2045906" cy="8456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Yoghurt cups, straws, hangers</a:t>
            </a:r>
          </a:p>
        </p:txBody>
      </p:sp>
      <p:sp>
        <p:nvSpPr>
          <p:cNvPr id="48" name="TextBox 48"/>
          <p:cNvSpPr txBox="1"/>
          <p:nvPr/>
        </p:nvSpPr>
        <p:spPr>
          <a:xfrm>
            <a:off x="12777812" y="5367427"/>
            <a:ext cx="2391074" cy="357378"/>
          </a:xfrm>
          <a:prstGeom prst="rect">
            <a:avLst/>
          </a:prstGeom>
        </p:spPr>
        <p:txBody>
          <a:bodyPr lIns="0" tIns="0" rIns="0" bIns="0" rtlCol="0" anchor="t">
            <a:spAutoFit/>
          </a:bodyPr>
          <a:lstStyle/>
          <a:p>
            <a:pPr algn="ctr">
              <a:lnSpc>
                <a:spcPts val="2616"/>
              </a:lnSpc>
            </a:pPr>
            <a:r>
              <a:rPr lang="en-US" sz="2400">
                <a:solidFill>
                  <a:srgbClr val="04599A"/>
                </a:solidFill>
                <a:latin typeface="Sailors"/>
                <a:ea typeface="Sailors"/>
                <a:cs typeface="Sailors"/>
                <a:sym typeface="Sailors"/>
              </a:rPr>
              <a:t>POLYSTYRENE</a:t>
            </a:r>
          </a:p>
        </p:txBody>
      </p:sp>
      <p:sp>
        <p:nvSpPr>
          <p:cNvPr id="49" name="TextBox 49"/>
          <p:cNvSpPr txBox="1"/>
          <p:nvPr/>
        </p:nvSpPr>
        <p:spPr>
          <a:xfrm>
            <a:off x="12947595" y="8369396"/>
            <a:ext cx="2045906" cy="845604"/>
          </a:xfrm>
          <a:prstGeom prst="rect">
            <a:avLst/>
          </a:prstGeom>
        </p:spPr>
        <p:txBody>
          <a:bodyPr lIns="0" tIns="0" rIns="0" bIns="0" rtlCol="0" anchor="t">
            <a:spAutoFit/>
          </a:bodyPr>
          <a:lstStyle/>
          <a:p>
            <a:pPr algn="ctr">
              <a:lnSpc>
                <a:spcPts val="2143"/>
              </a:lnSpc>
            </a:pPr>
            <a:r>
              <a:rPr lang="en-US" sz="2209">
                <a:solidFill>
                  <a:srgbClr val="04599A"/>
                </a:solidFill>
                <a:latin typeface="Sailors"/>
                <a:ea typeface="Sailors"/>
                <a:cs typeface="Sailors"/>
                <a:sym typeface="Sailors"/>
              </a:rPr>
              <a:t>Take-away and hard packaging </a:t>
            </a:r>
          </a:p>
        </p:txBody>
      </p:sp>
      <p:sp>
        <p:nvSpPr>
          <p:cNvPr id="50" name="TextBox 50"/>
          <p:cNvSpPr txBox="1"/>
          <p:nvPr/>
        </p:nvSpPr>
        <p:spPr>
          <a:xfrm>
            <a:off x="15192486" y="5367427"/>
            <a:ext cx="2391074" cy="357378"/>
          </a:xfrm>
          <a:prstGeom prst="rect">
            <a:avLst/>
          </a:prstGeom>
        </p:spPr>
        <p:txBody>
          <a:bodyPr lIns="0" tIns="0" rIns="0" bIns="0" rtlCol="0" anchor="t">
            <a:spAutoFit/>
          </a:bodyPr>
          <a:lstStyle/>
          <a:p>
            <a:pPr algn="ctr">
              <a:lnSpc>
                <a:spcPts val="2616"/>
              </a:lnSpc>
            </a:pPr>
            <a:r>
              <a:rPr lang="en-US" sz="2400">
                <a:solidFill>
                  <a:srgbClr val="C7CAFF"/>
                </a:solidFill>
                <a:latin typeface="Sailors"/>
                <a:ea typeface="Sailors"/>
                <a:cs typeface="Sailors"/>
                <a:sym typeface="Sailors"/>
              </a:rPr>
              <a:t>OTHER</a:t>
            </a:r>
          </a:p>
        </p:txBody>
      </p:sp>
      <p:sp>
        <p:nvSpPr>
          <p:cNvPr id="51" name="TextBox 51"/>
          <p:cNvSpPr txBox="1"/>
          <p:nvPr/>
        </p:nvSpPr>
        <p:spPr>
          <a:xfrm>
            <a:off x="15365070" y="8369396"/>
            <a:ext cx="2045906" cy="578904"/>
          </a:xfrm>
          <a:prstGeom prst="rect">
            <a:avLst/>
          </a:prstGeom>
        </p:spPr>
        <p:txBody>
          <a:bodyPr lIns="0" tIns="0" rIns="0" bIns="0" rtlCol="0" anchor="t">
            <a:spAutoFit/>
          </a:bodyPr>
          <a:lstStyle/>
          <a:p>
            <a:pPr algn="ctr">
              <a:lnSpc>
                <a:spcPts val="2143"/>
              </a:lnSpc>
            </a:pPr>
            <a:r>
              <a:rPr lang="en-US" sz="2209">
                <a:solidFill>
                  <a:srgbClr val="C7CAFF"/>
                </a:solidFill>
                <a:latin typeface="Sailors"/>
                <a:ea typeface="Sailors"/>
                <a:cs typeface="Sailors"/>
                <a:sym typeface="Sailors"/>
              </a:rPr>
              <a:t>Baby bottles, nylon, CDs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9612440" y="4480524"/>
            <a:ext cx="2697675" cy="4521000"/>
            <a:chOff x="0" y="0"/>
            <a:chExt cx="518183" cy="868416"/>
          </a:xfrm>
        </p:grpSpPr>
        <p:sp>
          <p:nvSpPr>
            <p:cNvPr id="3" name="Freeform 3"/>
            <p:cNvSpPr/>
            <p:nvPr/>
          </p:nvSpPr>
          <p:spPr>
            <a:xfrm>
              <a:off x="0" y="0"/>
              <a:ext cx="518183" cy="868416"/>
            </a:xfrm>
            <a:custGeom>
              <a:avLst/>
              <a:gdLst/>
              <a:ahLst/>
              <a:cxnLst/>
              <a:rect l="l" t="t" r="r" b="b"/>
              <a:pathLst>
                <a:path w="518183" h="868416">
                  <a:moveTo>
                    <a:pt x="146362" y="0"/>
                  </a:moveTo>
                  <a:lnTo>
                    <a:pt x="371821" y="0"/>
                  </a:lnTo>
                  <a:cubicBezTo>
                    <a:pt x="452654" y="0"/>
                    <a:pt x="518183" y="65529"/>
                    <a:pt x="518183" y="146362"/>
                  </a:cubicBezTo>
                  <a:lnTo>
                    <a:pt x="518183" y="722054"/>
                  </a:lnTo>
                  <a:cubicBezTo>
                    <a:pt x="518183" y="802888"/>
                    <a:pt x="452654" y="868416"/>
                    <a:pt x="371821" y="868416"/>
                  </a:cubicBezTo>
                  <a:lnTo>
                    <a:pt x="146362" y="868416"/>
                  </a:lnTo>
                  <a:cubicBezTo>
                    <a:pt x="65529" y="868416"/>
                    <a:pt x="0" y="802888"/>
                    <a:pt x="0" y="722054"/>
                  </a:cubicBezTo>
                  <a:lnTo>
                    <a:pt x="0" y="146362"/>
                  </a:lnTo>
                  <a:cubicBezTo>
                    <a:pt x="0" y="65529"/>
                    <a:pt x="65529" y="0"/>
                    <a:pt x="146362" y="0"/>
                  </a:cubicBezTo>
                  <a:close/>
                </a:path>
              </a:pathLst>
            </a:custGeom>
            <a:solidFill>
              <a:srgbClr val="C7CAFF"/>
            </a:solidFill>
          </p:spPr>
          <p:txBody>
            <a:bodyPr/>
            <a:lstStyle/>
            <a:p>
              <a:endParaRPr lang="en-AU"/>
            </a:p>
          </p:txBody>
        </p:sp>
        <p:sp>
          <p:nvSpPr>
            <p:cNvPr id="4" name="TextBox 4"/>
            <p:cNvSpPr txBox="1"/>
            <p:nvPr/>
          </p:nvSpPr>
          <p:spPr>
            <a:xfrm>
              <a:off x="0" y="9525"/>
              <a:ext cx="518183" cy="858891"/>
            </a:xfrm>
            <a:prstGeom prst="rect">
              <a:avLst/>
            </a:prstGeom>
          </p:spPr>
          <p:txBody>
            <a:bodyPr lIns="50800" tIns="50800" rIns="50800" bIns="50800" rtlCol="0" anchor="ctr"/>
            <a:lstStyle/>
            <a:p>
              <a:pPr algn="ctr">
                <a:lnSpc>
                  <a:spcPts val="2493"/>
                </a:lnSpc>
              </a:pPr>
              <a:endParaRPr/>
            </a:p>
          </p:txBody>
        </p:sp>
      </p:grpSp>
      <p:grpSp>
        <p:nvGrpSpPr>
          <p:cNvPr id="5" name="Group 5"/>
          <p:cNvGrpSpPr/>
          <p:nvPr/>
        </p:nvGrpSpPr>
        <p:grpSpPr>
          <a:xfrm>
            <a:off x="13362335" y="4480524"/>
            <a:ext cx="2697675" cy="4521000"/>
            <a:chOff x="0" y="0"/>
            <a:chExt cx="518183" cy="868416"/>
          </a:xfrm>
        </p:grpSpPr>
        <p:sp>
          <p:nvSpPr>
            <p:cNvPr id="6" name="Freeform 6"/>
            <p:cNvSpPr/>
            <p:nvPr/>
          </p:nvSpPr>
          <p:spPr>
            <a:xfrm>
              <a:off x="0" y="0"/>
              <a:ext cx="518183" cy="868416"/>
            </a:xfrm>
            <a:custGeom>
              <a:avLst/>
              <a:gdLst/>
              <a:ahLst/>
              <a:cxnLst/>
              <a:rect l="l" t="t" r="r" b="b"/>
              <a:pathLst>
                <a:path w="518183" h="868416">
                  <a:moveTo>
                    <a:pt x="146362" y="0"/>
                  </a:moveTo>
                  <a:lnTo>
                    <a:pt x="371821" y="0"/>
                  </a:lnTo>
                  <a:cubicBezTo>
                    <a:pt x="452654" y="0"/>
                    <a:pt x="518183" y="65529"/>
                    <a:pt x="518183" y="146362"/>
                  </a:cubicBezTo>
                  <a:lnTo>
                    <a:pt x="518183" y="722054"/>
                  </a:lnTo>
                  <a:cubicBezTo>
                    <a:pt x="518183" y="802888"/>
                    <a:pt x="452654" y="868416"/>
                    <a:pt x="371821" y="868416"/>
                  </a:cubicBezTo>
                  <a:lnTo>
                    <a:pt x="146362" y="868416"/>
                  </a:lnTo>
                  <a:cubicBezTo>
                    <a:pt x="65529" y="868416"/>
                    <a:pt x="0" y="802888"/>
                    <a:pt x="0" y="722054"/>
                  </a:cubicBezTo>
                  <a:lnTo>
                    <a:pt x="0" y="146362"/>
                  </a:lnTo>
                  <a:cubicBezTo>
                    <a:pt x="0" y="65529"/>
                    <a:pt x="65529" y="0"/>
                    <a:pt x="146362" y="0"/>
                  </a:cubicBezTo>
                  <a:close/>
                </a:path>
              </a:pathLst>
            </a:custGeom>
            <a:solidFill>
              <a:srgbClr val="C7CAFF"/>
            </a:solidFill>
          </p:spPr>
          <p:txBody>
            <a:bodyPr/>
            <a:lstStyle/>
            <a:p>
              <a:endParaRPr lang="en-AU"/>
            </a:p>
          </p:txBody>
        </p:sp>
        <p:sp>
          <p:nvSpPr>
            <p:cNvPr id="7" name="TextBox 7"/>
            <p:cNvSpPr txBox="1"/>
            <p:nvPr/>
          </p:nvSpPr>
          <p:spPr>
            <a:xfrm>
              <a:off x="0" y="9525"/>
              <a:ext cx="518183" cy="858891"/>
            </a:xfrm>
            <a:prstGeom prst="rect">
              <a:avLst/>
            </a:prstGeom>
          </p:spPr>
          <p:txBody>
            <a:bodyPr lIns="50800" tIns="50800" rIns="50800" bIns="50800" rtlCol="0" anchor="ctr"/>
            <a:lstStyle/>
            <a:p>
              <a:pPr algn="ctr">
                <a:lnSpc>
                  <a:spcPts val="2493"/>
                </a:lnSpc>
              </a:pPr>
              <a:endParaRPr/>
            </a:p>
          </p:txBody>
        </p:sp>
      </p:grpSp>
      <p:sp>
        <p:nvSpPr>
          <p:cNvPr id="8" name="Freeform 8"/>
          <p:cNvSpPr/>
          <p:nvPr/>
        </p:nvSpPr>
        <p:spPr>
          <a:xfrm rot="271724">
            <a:off x="-121128" y="-884920"/>
            <a:ext cx="19505782" cy="5266561"/>
          </a:xfrm>
          <a:custGeom>
            <a:avLst/>
            <a:gdLst/>
            <a:ahLst/>
            <a:cxnLst/>
            <a:rect l="l" t="t" r="r" b="b"/>
            <a:pathLst>
              <a:path w="19505782" h="5266561">
                <a:moveTo>
                  <a:pt x="0" y="0"/>
                </a:moveTo>
                <a:lnTo>
                  <a:pt x="19505783" y="0"/>
                </a:lnTo>
                <a:lnTo>
                  <a:pt x="19505783" y="5266562"/>
                </a:lnTo>
                <a:lnTo>
                  <a:pt x="0" y="526656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9" name="Freeform 9"/>
          <p:cNvSpPr/>
          <p:nvPr/>
        </p:nvSpPr>
        <p:spPr>
          <a:xfrm>
            <a:off x="9973038" y="5023436"/>
            <a:ext cx="1976480" cy="2288254"/>
          </a:xfrm>
          <a:custGeom>
            <a:avLst/>
            <a:gdLst/>
            <a:ahLst/>
            <a:cxnLst/>
            <a:rect l="l" t="t" r="r" b="b"/>
            <a:pathLst>
              <a:path w="1976480" h="2288254">
                <a:moveTo>
                  <a:pt x="0" y="0"/>
                </a:moveTo>
                <a:lnTo>
                  <a:pt x="1976479" y="0"/>
                </a:lnTo>
                <a:lnTo>
                  <a:pt x="1976479" y="2288255"/>
                </a:lnTo>
                <a:lnTo>
                  <a:pt x="0" y="22882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0" name="Freeform 10"/>
          <p:cNvSpPr/>
          <p:nvPr/>
        </p:nvSpPr>
        <p:spPr>
          <a:xfrm>
            <a:off x="13724098" y="4963814"/>
            <a:ext cx="1974149" cy="2407499"/>
          </a:xfrm>
          <a:custGeom>
            <a:avLst/>
            <a:gdLst/>
            <a:ahLst/>
            <a:cxnLst/>
            <a:rect l="l" t="t" r="r" b="b"/>
            <a:pathLst>
              <a:path w="1974149" h="2407499">
                <a:moveTo>
                  <a:pt x="0" y="0"/>
                </a:moveTo>
                <a:lnTo>
                  <a:pt x="1974149" y="0"/>
                </a:lnTo>
                <a:lnTo>
                  <a:pt x="1974149" y="2407499"/>
                </a:lnTo>
                <a:lnTo>
                  <a:pt x="0" y="24074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1" name="TextBox 11"/>
          <p:cNvSpPr txBox="1"/>
          <p:nvPr/>
        </p:nvSpPr>
        <p:spPr>
          <a:xfrm>
            <a:off x="2477376" y="4461474"/>
            <a:ext cx="5726730" cy="4403598"/>
          </a:xfrm>
          <a:prstGeom prst="rect">
            <a:avLst/>
          </a:prstGeom>
        </p:spPr>
        <p:txBody>
          <a:bodyPr lIns="0" tIns="0" rIns="0" bIns="0" rtlCol="0" anchor="t">
            <a:spAutoFit/>
          </a:bodyPr>
          <a:lstStyle/>
          <a:p>
            <a:pPr algn="l">
              <a:lnSpc>
                <a:spcPts val="3861"/>
              </a:lnSpc>
            </a:pPr>
            <a:r>
              <a:rPr lang="en-US" sz="3300">
                <a:solidFill>
                  <a:srgbClr val="04599A"/>
                </a:solidFill>
                <a:latin typeface="Sailors"/>
                <a:ea typeface="Sailors"/>
                <a:cs typeface="Sailors"/>
                <a:sym typeface="Sailors"/>
              </a:rPr>
              <a:t>WE NEED TO Sort the plastics into specific plastic types</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Mostly we use plastic type 2 (HDPE) and type 4 (LDPE)</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It is important TO SORT THEM because they have different melting temperatures</a:t>
            </a:r>
          </a:p>
        </p:txBody>
      </p:sp>
      <p:sp>
        <p:nvSpPr>
          <p:cNvPr id="12" name="Freeform 12"/>
          <p:cNvSpPr/>
          <p:nvPr/>
        </p:nvSpPr>
        <p:spPr>
          <a:xfrm>
            <a:off x="1922474" y="4592004"/>
            <a:ext cx="308828" cy="308828"/>
          </a:xfrm>
          <a:custGeom>
            <a:avLst/>
            <a:gdLst/>
            <a:ahLst/>
            <a:cxnLst/>
            <a:rect l="l" t="t" r="r" b="b"/>
            <a:pathLst>
              <a:path w="308828" h="308828">
                <a:moveTo>
                  <a:pt x="0" y="0"/>
                </a:moveTo>
                <a:lnTo>
                  <a:pt x="308828" y="0"/>
                </a:lnTo>
                <a:lnTo>
                  <a:pt x="308828" y="308828"/>
                </a:lnTo>
                <a:lnTo>
                  <a:pt x="0" y="30882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Freeform 13"/>
          <p:cNvSpPr/>
          <p:nvPr/>
        </p:nvSpPr>
        <p:spPr>
          <a:xfrm>
            <a:off x="1922474" y="6042327"/>
            <a:ext cx="308828" cy="308828"/>
          </a:xfrm>
          <a:custGeom>
            <a:avLst/>
            <a:gdLst/>
            <a:ahLst/>
            <a:cxnLst/>
            <a:rect l="l" t="t" r="r" b="b"/>
            <a:pathLst>
              <a:path w="308828" h="308828">
                <a:moveTo>
                  <a:pt x="0" y="0"/>
                </a:moveTo>
                <a:lnTo>
                  <a:pt x="308828" y="0"/>
                </a:lnTo>
                <a:lnTo>
                  <a:pt x="308828" y="308828"/>
                </a:lnTo>
                <a:lnTo>
                  <a:pt x="0" y="30882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4" name="Freeform 14"/>
          <p:cNvSpPr/>
          <p:nvPr/>
        </p:nvSpPr>
        <p:spPr>
          <a:xfrm>
            <a:off x="1922474" y="7509403"/>
            <a:ext cx="308828" cy="308828"/>
          </a:xfrm>
          <a:custGeom>
            <a:avLst/>
            <a:gdLst/>
            <a:ahLst/>
            <a:cxnLst/>
            <a:rect l="l" t="t" r="r" b="b"/>
            <a:pathLst>
              <a:path w="308828" h="308828">
                <a:moveTo>
                  <a:pt x="0" y="0"/>
                </a:moveTo>
                <a:lnTo>
                  <a:pt x="308828" y="0"/>
                </a:lnTo>
                <a:lnTo>
                  <a:pt x="308828" y="308828"/>
                </a:lnTo>
                <a:lnTo>
                  <a:pt x="0" y="30882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5" name="TextBox 15"/>
          <p:cNvSpPr txBox="1"/>
          <p:nvPr/>
        </p:nvSpPr>
        <p:spPr>
          <a:xfrm>
            <a:off x="427584" y="707346"/>
            <a:ext cx="17259300" cy="1992112"/>
          </a:xfrm>
          <a:prstGeom prst="rect">
            <a:avLst/>
          </a:prstGeom>
        </p:spPr>
        <p:txBody>
          <a:bodyPr lIns="0" tIns="0" rIns="0" bIns="0" rtlCol="0" anchor="t">
            <a:spAutoFit/>
          </a:bodyPr>
          <a:lstStyle/>
          <a:p>
            <a:pPr marL="0" lvl="0" indent="0" algn="ctr">
              <a:lnSpc>
                <a:spcPts val="7637"/>
              </a:lnSpc>
              <a:spcBef>
                <a:spcPct val="0"/>
              </a:spcBef>
            </a:pPr>
            <a:r>
              <a:rPr lang="en-US" sz="7873" spc="362">
                <a:solidFill>
                  <a:srgbClr val="04599A"/>
                </a:solidFill>
                <a:latin typeface="Lucky Bones"/>
                <a:ea typeface="Lucky Bones"/>
                <a:cs typeface="Lucky Bones"/>
                <a:sym typeface="Lucky Bones"/>
              </a:rPr>
              <a:t>HOW DOES THIS RELATE TO THE PLASTIC RECYCLING MACHINES? </a:t>
            </a:r>
          </a:p>
        </p:txBody>
      </p:sp>
      <p:sp>
        <p:nvSpPr>
          <p:cNvPr id="16" name="TextBox 16"/>
          <p:cNvSpPr txBox="1"/>
          <p:nvPr/>
        </p:nvSpPr>
        <p:spPr>
          <a:xfrm>
            <a:off x="9499505" y="7767107"/>
            <a:ext cx="2923544" cy="823406"/>
          </a:xfrm>
          <a:prstGeom prst="rect">
            <a:avLst/>
          </a:prstGeom>
        </p:spPr>
        <p:txBody>
          <a:bodyPr lIns="0" tIns="0" rIns="0" bIns="0" rtlCol="0" anchor="t">
            <a:spAutoFit/>
          </a:bodyPr>
          <a:lstStyle/>
          <a:p>
            <a:pPr algn="ctr">
              <a:lnSpc>
                <a:spcPts val="3198"/>
              </a:lnSpc>
            </a:pPr>
            <a:r>
              <a:rPr lang="en-US" sz="2934">
                <a:solidFill>
                  <a:srgbClr val="04599A"/>
                </a:solidFill>
                <a:latin typeface="Sailors"/>
                <a:ea typeface="Sailors"/>
                <a:cs typeface="Sailors"/>
                <a:sym typeface="Sailors"/>
              </a:rPr>
              <a:t>HIGH-DENSITY POLYETHYLENE</a:t>
            </a:r>
          </a:p>
        </p:txBody>
      </p:sp>
      <p:sp>
        <p:nvSpPr>
          <p:cNvPr id="17" name="TextBox 17"/>
          <p:cNvSpPr txBox="1"/>
          <p:nvPr/>
        </p:nvSpPr>
        <p:spPr>
          <a:xfrm>
            <a:off x="13249400" y="7767107"/>
            <a:ext cx="2923544" cy="823406"/>
          </a:xfrm>
          <a:prstGeom prst="rect">
            <a:avLst/>
          </a:prstGeom>
        </p:spPr>
        <p:txBody>
          <a:bodyPr lIns="0" tIns="0" rIns="0" bIns="0" rtlCol="0" anchor="t">
            <a:spAutoFit/>
          </a:bodyPr>
          <a:lstStyle/>
          <a:p>
            <a:pPr algn="ctr">
              <a:lnSpc>
                <a:spcPts val="3198"/>
              </a:lnSpc>
            </a:pPr>
            <a:r>
              <a:rPr lang="en-US" sz="2934">
                <a:solidFill>
                  <a:srgbClr val="04599A"/>
                </a:solidFill>
                <a:latin typeface="Sailors"/>
                <a:ea typeface="Sailors"/>
                <a:cs typeface="Sailors"/>
                <a:sym typeface="Sailors"/>
              </a:rPr>
              <a:t>LOW-DENSITY POLYETHYLENE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9471776" y="5447913"/>
            <a:ext cx="3668110" cy="3549194"/>
          </a:xfrm>
          <a:custGeom>
            <a:avLst/>
            <a:gdLst/>
            <a:ahLst/>
            <a:cxnLst/>
            <a:rect l="l" t="t" r="r" b="b"/>
            <a:pathLst>
              <a:path w="3668110" h="3549194">
                <a:moveTo>
                  <a:pt x="0" y="0"/>
                </a:moveTo>
                <a:lnTo>
                  <a:pt x="3668110" y="0"/>
                </a:lnTo>
                <a:lnTo>
                  <a:pt x="3668110" y="3549194"/>
                </a:lnTo>
                <a:lnTo>
                  <a:pt x="0" y="3549194"/>
                </a:lnTo>
                <a:lnTo>
                  <a:pt x="0" y="0"/>
                </a:lnTo>
                <a:close/>
              </a:path>
            </a:pathLst>
          </a:custGeom>
          <a:blipFill>
            <a:blip r:embed="rId3"/>
            <a:stretch>
              <a:fillRect l="-58497" t="-88789" r="-41365" b="-86623"/>
            </a:stretch>
          </a:blipFill>
        </p:spPr>
        <p:txBody>
          <a:bodyPr/>
          <a:lstStyle/>
          <a:p>
            <a:endParaRPr lang="en-AU"/>
          </a:p>
        </p:txBody>
      </p:sp>
      <p:grpSp>
        <p:nvGrpSpPr>
          <p:cNvPr id="3" name="Group 3"/>
          <p:cNvGrpSpPr/>
          <p:nvPr/>
        </p:nvGrpSpPr>
        <p:grpSpPr>
          <a:xfrm>
            <a:off x="7560355" y="4393522"/>
            <a:ext cx="2206342" cy="5495012"/>
            <a:chOff x="0" y="0"/>
            <a:chExt cx="518183" cy="1290562"/>
          </a:xfrm>
        </p:grpSpPr>
        <p:sp>
          <p:nvSpPr>
            <p:cNvPr id="4" name="Freeform 4"/>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5" name="TextBox 5"/>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6" name="Freeform 6"/>
          <p:cNvSpPr/>
          <p:nvPr/>
        </p:nvSpPr>
        <p:spPr>
          <a:xfrm>
            <a:off x="14945186" y="5388460"/>
            <a:ext cx="3762570" cy="3608647"/>
          </a:xfrm>
          <a:custGeom>
            <a:avLst/>
            <a:gdLst/>
            <a:ahLst/>
            <a:cxnLst/>
            <a:rect l="l" t="t" r="r" b="b"/>
            <a:pathLst>
              <a:path w="3762570" h="3608647">
                <a:moveTo>
                  <a:pt x="0" y="0"/>
                </a:moveTo>
                <a:lnTo>
                  <a:pt x="3762570" y="0"/>
                </a:lnTo>
                <a:lnTo>
                  <a:pt x="3762570" y="3608647"/>
                </a:lnTo>
                <a:lnTo>
                  <a:pt x="0" y="3608647"/>
                </a:lnTo>
                <a:lnTo>
                  <a:pt x="0" y="0"/>
                </a:lnTo>
                <a:close/>
              </a:path>
            </a:pathLst>
          </a:custGeom>
          <a:blipFill>
            <a:blip r:embed="rId4"/>
            <a:stretch>
              <a:fillRect l="-25819" t="-45150" r="-37980" b="-82564"/>
            </a:stretch>
          </a:blipFill>
        </p:spPr>
        <p:txBody>
          <a:bodyPr/>
          <a:lstStyle/>
          <a:p>
            <a:endParaRPr lang="en-AU"/>
          </a:p>
        </p:txBody>
      </p:sp>
      <p:grpSp>
        <p:nvGrpSpPr>
          <p:cNvPr id="7" name="Group 7"/>
          <p:cNvGrpSpPr/>
          <p:nvPr/>
        </p:nvGrpSpPr>
        <p:grpSpPr>
          <a:xfrm>
            <a:off x="13266368" y="4393522"/>
            <a:ext cx="2206342" cy="5495012"/>
            <a:chOff x="0" y="0"/>
            <a:chExt cx="518183" cy="1290562"/>
          </a:xfrm>
        </p:grpSpPr>
        <p:sp>
          <p:nvSpPr>
            <p:cNvPr id="8" name="Freeform 8"/>
            <p:cNvSpPr/>
            <p:nvPr/>
          </p:nvSpPr>
          <p:spPr>
            <a:xfrm>
              <a:off x="0" y="0"/>
              <a:ext cx="518183" cy="1290562"/>
            </a:xfrm>
            <a:custGeom>
              <a:avLst/>
              <a:gdLst/>
              <a:ahLst/>
              <a:cxnLst/>
              <a:rect l="l" t="t" r="r" b="b"/>
              <a:pathLst>
                <a:path w="518183" h="1290562">
                  <a:moveTo>
                    <a:pt x="178956" y="0"/>
                  </a:moveTo>
                  <a:lnTo>
                    <a:pt x="339227" y="0"/>
                  </a:lnTo>
                  <a:cubicBezTo>
                    <a:pt x="438062" y="0"/>
                    <a:pt x="518183" y="80121"/>
                    <a:pt x="518183" y="178956"/>
                  </a:cubicBezTo>
                  <a:lnTo>
                    <a:pt x="518183" y="1111606"/>
                  </a:lnTo>
                  <a:cubicBezTo>
                    <a:pt x="518183" y="1159068"/>
                    <a:pt x="499329" y="1204586"/>
                    <a:pt x="465768" y="1238147"/>
                  </a:cubicBezTo>
                  <a:cubicBezTo>
                    <a:pt x="432207" y="1271708"/>
                    <a:pt x="386689" y="1290562"/>
                    <a:pt x="339227" y="1290562"/>
                  </a:cubicBezTo>
                  <a:lnTo>
                    <a:pt x="178956" y="1290562"/>
                  </a:lnTo>
                  <a:cubicBezTo>
                    <a:pt x="131494" y="1290562"/>
                    <a:pt x="85976" y="1271708"/>
                    <a:pt x="52415" y="1238147"/>
                  </a:cubicBezTo>
                  <a:cubicBezTo>
                    <a:pt x="18854" y="1204586"/>
                    <a:pt x="0" y="1159068"/>
                    <a:pt x="0" y="1111606"/>
                  </a:cubicBezTo>
                  <a:lnTo>
                    <a:pt x="0" y="178956"/>
                  </a:lnTo>
                  <a:cubicBezTo>
                    <a:pt x="0" y="131494"/>
                    <a:pt x="18854" y="85976"/>
                    <a:pt x="52415" y="52415"/>
                  </a:cubicBezTo>
                  <a:cubicBezTo>
                    <a:pt x="85976" y="18854"/>
                    <a:pt x="131494" y="0"/>
                    <a:pt x="178956" y="0"/>
                  </a:cubicBezTo>
                  <a:close/>
                </a:path>
              </a:pathLst>
            </a:custGeom>
            <a:solidFill>
              <a:srgbClr val="C7CAFF"/>
            </a:solidFill>
          </p:spPr>
          <p:txBody>
            <a:bodyPr/>
            <a:lstStyle/>
            <a:p>
              <a:endParaRPr lang="en-AU"/>
            </a:p>
          </p:txBody>
        </p:sp>
        <p:sp>
          <p:nvSpPr>
            <p:cNvPr id="9" name="TextBox 9"/>
            <p:cNvSpPr txBox="1"/>
            <p:nvPr/>
          </p:nvSpPr>
          <p:spPr>
            <a:xfrm>
              <a:off x="0" y="9525"/>
              <a:ext cx="518183" cy="1281037"/>
            </a:xfrm>
            <a:prstGeom prst="rect">
              <a:avLst/>
            </a:prstGeom>
          </p:spPr>
          <p:txBody>
            <a:bodyPr lIns="50800" tIns="50800" rIns="50800" bIns="50800" rtlCol="0" anchor="ctr"/>
            <a:lstStyle/>
            <a:p>
              <a:pPr algn="ctr">
                <a:lnSpc>
                  <a:spcPts val="2493"/>
                </a:lnSpc>
              </a:pPr>
              <a:endParaRPr/>
            </a:p>
          </p:txBody>
        </p:sp>
      </p:grpSp>
      <p:sp>
        <p:nvSpPr>
          <p:cNvPr id="10" name="Freeform 10"/>
          <p:cNvSpPr/>
          <p:nvPr/>
        </p:nvSpPr>
        <p:spPr>
          <a:xfrm rot="271724">
            <a:off x="-121128" y="-884920"/>
            <a:ext cx="19505782" cy="5266561"/>
          </a:xfrm>
          <a:custGeom>
            <a:avLst/>
            <a:gdLst/>
            <a:ahLst/>
            <a:cxnLst/>
            <a:rect l="l" t="t" r="r" b="b"/>
            <a:pathLst>
              <a:path w="19505782" h="5266561">
                <a:moveTo>
                  <a:pt x="0" y="0"/>
                </a:moveTo>
                <a:lnTo>
                  <a:pt x="19505783" y="0"/>
                </a:lnTo>
                <a:lnTo>
                  <a:pt x="19505783" y="5266562"/>
                </a:lnTo>
                <a:lnTo>
                  <a:pt x="0" y="526656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a:off x="7855276" y="4779264"/>
            <a:ext cx="1616500" cy="1871490"/>
          </a:xfrm>
          <a:custGeom>
            <a:avLst/>
            <a:gdLst/>
            <a:ahLst/>
            <a:cxnLst/>
            <a:rect l="l" t="t" r="r" b="b"/>
            <a:pathLst>
              <a:path w="1616500" h="1871490">
                <a:moveTo>
                  <a:pt x="0" y="0"/>
                </a:moveTo>
                <a:lnTo>
                  <a:pt x="1616500" y="0"/>
                </a:lnTo>
                <a:lnTo>
                  <a:pt x="1616500" y="1871491"/>
                </a:lnTo>
                <a:lnTo>
                  <a:pt x="0" y="18714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3594545" y="4779264"/>
            <a:ext cx="1614594" cy="1969017"/>
          </a:xfrm>
          <a:custGeom>
            <a:avLst/>
            <a:gdLst/>
            <a:ahLst/>
            <a:cxnLst/>
            <a:rect l="l" t="t" r="r" b="b"/>
            <a:pathLst>
              <a:path w="1614594" h="1969017">
                <a:moveTo>
                  <a:pt x="0" y="0"/>
                </a:moveTo>
                <a:lnTo>
                  <a:pt x="1614594" y="0"/>
                </a:lnTo>
                <a:lnTo>
                  <a:pt x="1614594" y="1969017"/>
                </a:lnTo>
                <a:lnTo>
                  <a:pt x="0" y="19690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grpSp>
        <p:nvGrpSpPr>
          <p:cNvPr id="13" name="Group 13"/>
          <p:cNvGrpSpPr/>
          <p:nvPr/>
        </p:nvGrpSpPr>
        <p:grpSpPr>
          <a:xfrm>
            <a:off x="767021" y="4582592"/>
            <a:ext cx="6370977" cy="4870323"/>
            <a:chOff x="0" y="0"/>
            <a:chExt cx="8494636" cy="6493764"/>
          </a:xfrm>
        </p:grpSpPr>
        <p:sp>
          <p:nvSpPr>
            <p:cNvPr id="14" name="TextBox 14"/>
            <p:cNvSpPr txBox="1"/>
            <p:nvPr/>
          </p:nvSpPr>
          <p:spPr>
            <a:xfrm>
              <a:off x="727169" y="-19050"/>
              <a:ext cx="7767466" cy="6512814"/>
            </a:xfrm>
            <a:prstGeom prst="rect">
              <a:avLst/>
            </a:prstGeom>
          </p:spPr>
          <p:txBody>
            <a:bodyPr lIns="0" tIns="0" rIns="0" bIns="0" rtlCol="0" anchor="t">
              <a:spAutoFit/>
            </a:bodyPr>
            <a:lstStyle/>
            <a:p>
              <a:pPr algn="l">
                <a:lnSpc>
                  <a:spcPts val="3861"/>
                </a:lnSpc>
              </a:pPr>
              <a:r>
                <a:rPr lang="en-US" sz="3300">
                  <a:solidFill>
                    <a:srgbClr val="04599A"/>
                  </a:solidFill>
                  <a:latin typeface="Sailors"/>
                  <a:ea typeface="Sailors"/>
                  <a:cs typeface="Sailors"/>
                  <a:sym typeface="Sailors"/>
                </a:rPr>
                <a:t>OFTEN THEY ARE MARKED ON THE INSIDE OF THE LID</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LDPE (4), tend to be more flexible than hdpe (2)</a:t>
              </a:r>
            </a:p>
            <a:p>
              <a:pPr algn="l">
                <a:lnSpc>
                  <a:spcPts val="3861"/>
                </a:lnSpc>
              </a:pPr>
              <a:endParaRPr lang="en-US" sz="3300">
                <a:solidFill>
                  <a:srgbClr val="04599A"/>
                </a:solidFill>
                <a:latin typeface="Sailors"/>
                <a:ea typeface="Sailors"/>
                <a:cs typeface="Sailors"/>
                <a:sym typeface="Sailors"/>
              </a:endParaRPr>
            </a:p>
            <a:p>
              <a:pPr algn="l">
                <a:lnSpc>
                  <a:spcPts val="3861"/>
                </a:lnSpc>
              </a:pPr>
              <a:r>
                <a:rPr lang="en-US" sz="3300">
                  <a:solidFill>
                    <a:srgbClr val="04599A"/>
                  </a:solidFill>
                  <a:latin typeface="Sailors"/>
                  <a:ea typeface="Sailors"/>
                  <a:cs typeface="Sailors"/>
                  <a:sym typeface="Sailors"/>
                </a:rPr>
                <a:t>lids made up of LDPE (4) tend to be found on milk bottles, hdpe (2) lids are found on soft drink bottles</a:t>
              </a:r>
            </a:p>
          </p:txBody>
        </p:sp>
        <p:sp>
          <p:nvSpPr>
            <p:cNvPr id="15" name="Freeform 15"/>
            <p:cNvSpPr/>
            <p:nvPr/>
          </p:nvSpPr>
          <p:spPr>
            <a:xfrm>
              <a:off x="0" y="65017"/>
              <a:ext cx="411771" cy="411771"/>
            </a:xfrm>
            <a:custGeom>
              <a:avLst/>
              <a:gdLst/>
              <a:ahLst/>
              <a:cxnLst/>
              <a:rect l="l" t="t" r="r" b="b"/>
              <a:pathLst>
                <a:path w="411771" h="411771">
                  <a:moveTo>
                    <a:pt x="0" y="0"/>
                  </a:moveTo>
                  <a:lnTo>
                    <a:pt x="411771" y="0"/>
                  </a:lnTo>
                  <a:lnTo>
                    <a:pt x="411771" y="411772"/>
                  </a:lnTo>
                  <a:lnTo>
                    <a:pt x="0" y="41177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6" name="Freeform 16"/>
            <p:cNvSpPr/>
            <p:nvPr/>
          </p:nvSpPr>
          <p:spPr>
            <a:xfrm>
              <a:off x="0" y="1998781"/>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7" name="Freeform 17"/>
            <p:cNvSpPr/>
            <p:nvPr/>
          </p:nvSpPr>
          <p:spPr>
            <a:xfrm>
              <a:off x="0" y="3954882"/>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sp>
        <p:nvSpPr>
          <p:cNvPr id="18" name="TextBox 18"/>
          <p:cNvSpPr txBox="1"/>
          <p:nvPr/>
        </p:nvSpPr>
        <p:spPr>
          <a:xfrm>
            <a:off x="651119" y="1190625"/>
            <a:ext cx="17259300" cy="1030087"/>
          </a:xfrm>
          <a:prstGeom prst="rect">
            <a:avLst/>
          </a:prstGeom>
        </p:spPr>
        <p:txBody>
          <a:bodyPr lIns="0" tIns="0" rIns="0" bIns="0" rtlCol="0" anchor="t">
            <a:spAutoFit/>
          </a:bodyPr>
          <a:lstStyle/>
          <a:p>
            <a:pPr marL="0" lvl="0" indent="0" algn="ctr">
              <a:lnSpc>
                <a:spcPts val="7637"/>
              </a:lnSpc>
              <a:spcBef>
                <a:spcPct val="0"/>
              </a:spcBef>
            </a:pPr>
            <a:r>
              <a:rPr lang="en-US" sz="7873" spc="362">
                <a:solidFill>
                  <a:srgbClr val="04599A"/>
                </a:solidFill>
                <a:latin typeface="Lucky Bones"/>
                <a:ea typeface="Lucky Bones"/>
                <a:cs typeface="Lucky Bones"/>
                <a:sym typeface="Lucky Bones"/>
              </a:rPr>
              <a:t>HOW DO WE TELL THEM APART? </a:t>
            </a:r>
          </a:p>
        </p:txBody>
      </p:sp>
      <p:sp>
        <p:nvSpPr>
          <p:cNvPr id="19" name="TextBox 19"/>
          <p:cNvSpPr txBox="1"/>
          <p:nvPr/>
        </p:nvSpPr>
        <p:spPr>
          <a:xfrm>
            <a:off x="7708716" y="7262950"/>
            <a:ext cx="1909619" cy="964876"/>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Harder lids  from soft drink bottles</a:t>
            </a:r>
          </a:p>
        </p:txBody>
      </p:sp>
      <p:sp>
        <p:nvSpPr>
          <p:cNvPr id="20" name="TextBox 20"/>
          <p:cNvSpPr txBox="1"/>
          <p:nvPr/>
        </p:nvSpPr>
        <p:spPr>
          <a:xfrm>
            <a:off x="13452416" y="7262950"/>
            <a:ext cx="1898852" cy="965405"/>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More flexible milk bottle lids</a:t>
            </a:r>
          </a:p>
        </p:txBody>
      </p:sp>
      <p:sp>
        <p:nvSpPr>
          <p:cNvPr id="21" name="TextBox 21"/>
          <p:cNvSpPr txBox="1"/>
          <p:nvPr/>
        </p:nvSpPr>
        <p:spPr>
          <a:xfrm>
            <a:off x="13452416" y="8743994"/>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LOWER MELTING TEMP</a:t>
            </a:r>
          </a:p>
        </p:txBody>
      </p:sp>
      <p:sp>
        <p:nvSpPr>
          <p:cNvPr id="22" name="TextBox 22"/>
          <p:cNvSpPr txBox="1"/>
          <p:nvPr/>
        </p:nvSpPr>
        <p:spPr>
          <a:xfrm>
            <a:off x="7708716" y="8754209"/>
            <a:ext cx="1898852" cy="651080"/>
          </a:xfrm>
          <a:prstGeom prst="rect">
            <a:avLst/>
          </a:prstGeom>
        </p:spPr>
        <p:txBody>
          <a:bodyPr lIns="0" tIns="0" rIns="0" bIns="0" rtlCol="0" anchor="t">
            <a:spAutoFit/>
          </a:bodyPr>
          <a:lstStyle/>
          <a:p>
            <a:pPr algn="ctr">
              <a:lnSpc>
                <a:spcPts val="2493"/>
              </a:lnSpc>
            </a:pPr>
            <a:r>
              <a:rPr lang="en-US" sz="2287">
                <a:solidFill>
                  <a:srgbClr val="04599A"/>
                </a:solidFill>
                <a:latin typeface="Sailors"/>
                <a:ea typeface="Sailors"/>
                <a:cs typeface="Sailors"/>
                <a:sym typeface="Sailors"/>
              </a:rPr>
              <a:t>HIGHER MELTING TEMP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72655" y="0"/>
            <a:ext cx="4927904" cy="4114800"/>
          </a:xfrm>
          <a:custGeom>
            <a:avLst/>
            <a:gdLst/>
            <a:ahLst/>
            <a:cxnLst/>
            <a:rect l="l" t="t" r="r" b="b"/>
            <a:pathLst>
              <a:path w="4927904" h="4114800">
                <a:moveTo>
                  <a:pt x="0" y="0"/>
                </a:moveTo>
                <a:lnTo>
                  <a:pt x="4927904" y="0"/>
                </a:lnTo>
                <a:lnTo>
                  <a:pt x="4927904"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3159521" y="657729"/>
            <a:ext cx="11770718" cy="2736589"/>
          </a:xfrm>
          <a:prstGeom prst="rect">
            <a:avLst/>
          </a:prstGeom>
        </p:spPr>
        <p:txBody>
          <a:bodyPr lIns="0" tIns="0" rIns="0" bIns="0" rtlCol="0" anchor="t">
            <a:spAutoFit/>
          </a:bodyPr>
          <a:lstStyle/>
          <a:p>
            <a:pPr marL="0" lvl="0" indent="0" algn="ctr">
              <a:lnSpc>
                <a:spcPts val="7055"/>
              </a:lnSpc>
              <a:spcBef>
                <a:spcPct val="0"/>
              </a:spcBef>
            </a:pPr>
            <a:r>
              <a:rPr lang="en-US" sz="7273" spc="334">
                <a:solidFill>
                  <a:srgbClr val="04599A"/>
                </a:solidFill>
                <a:latin typeface="Lucky Bones"/>
                <a:ea typeface="Lucky Bones"/>
                <a:cs typeface="Lucky Bones"/>
                <a:sym typeface="Lucky Bones"/>
              </a:rPr>
              <a:t>BUT SOME PLASTICS CAN ALSO BE MIXED TOGETHER </a:t>
            </a:r>
          </a:p>
        </p:txBody>
      </p:sp>
      <p:sp>
        <p:nvSpPr>
          <p:cNvPr id="4" name="Freeform 4"/>
          <p:cNvSpPr/>
          <p:nvPr/>
        </p:nvSpPr>
        <p:spPr>
          <a:xfrm flipH="1">
            <a:off x="13360096" y="0"/>
            <a:ext cx="4927904" cy="4114800"/>
          </a:xfrm>
          <a:custGeom>
            <a:avLst/>
            <a:gdLst/>
            <a:ahLst/>
            <a:cxnLst/>
            <a:rect l="l" t="t" r="r" b="b"/>
            <a:pathLst>
              <a:path w="4927904" h="4114800">
                <a:moveTo>
                  <a:pt x="4927904" y="0"/>
                </a:moveTo>
                <a:lnTo>
                  <a:pt x="0" y="0"/>
                </a:lnTo>
                <a:lnTo>
                  <a:pt x="0" y="4114800"/>
                </a:lnTo>
                <a:lnTo>
                  <a:pt x="4927904" y="4114800"/>
                </a:lnTo>
                <a:lnTo>
                  <a:pt x="4927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0" y="5589460"/>
            <a:ext cx="4001643" cy="4114800"/>
          </a:xfrm>
          <a:custGeom>
            <a:avLst/>
            <a:gdLst/>
            <a:ahLst/>
            <a:cxnLst/>
            <a:rect l="l" t="t" r="r" b="b"/>
            <a:pathLst>
              <a:path w="4001643" h="4114800">
                <a:moveTo>
                  <a:pt x="0" y="0"/>
                </a:moveTo>
                <a:lnTo>
                  <a:pt x="4001643" y="0"/>
                </a:lnTo>
                <a:lnTo>
                  <a:pt x="400164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13995887" y="4417920"/>
            <a:ext cx="4001643" cy="4114800"/>
          </a:xfrm>
          <a:custGeom>
            <a:avLst/>
            <a:gdLst/>
            <a:ahLst/>
            <a:cxnLst/>
            <a:rect l="l" t="t" r="r" b="b"/>
            <a:pathLst>
              <a:path w="4001643" h="4114800">
                <a:moveTo>
                  <a:pt x="0" y="0"/>
                </a:moveTo>
                <a:lnTo>
                  <a:pt x="4001643" y="0"/>
                </a:lnTo>
                <a:lnTo>
                  <a:pt x="4001643"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TextBox 7"/>
          <p:cNvSpPr txBox="1"/>
          <p:nvPr/>
        </p:nvSpPr>
        <p:spPr>
          <a:xfrm>
            <a:off x="3620492" y="4749771"/>
            <a:ext cx="10848775" cy="3432048"/>
          </a:xfrm>
          <a:prstGeom prst="rect">
            <a:avLst/>
          </a:prstGeom>
        </p:spPr>
        <p:txBody>
          <a:bodyPr lIns="0" tIns="0" rIns="0" bIns="0" rtlCol="0" anchor="t">
            <a:spAutoFit/>
          </a:bodyPr>
          <a:lstStyle/>
          <a:p>
            <a:pPr algn="ctr">
              <a:lnSpc>
                <a:spcPts val="3861"/>
              </a:lnSpc>
            </a:pPr>
            <a:r>
              <a:rPr lang="en-US" sz="3300">
                <a:solidFill>
                  <a:srgbClr val="04599A"/>
                </a:solidFill>
                <a:latin typeface="Sailors"/>
                <a:ea typeface="Sailors"/>
                <a:cs typeface="Sailors"/>
                <a:sym typeface="Sailors"/>
              </a:rPr>
              <a:t>sometimes it is hard to tell which type of plastic it is,  especially if it’s not marked, or has been weathered while in the OCEAN</a:t>
            </a:r>
          </a:p>
          <a:p>
            <a:pPr algn="ctr">
              <a:lnSpc>
                <a:spcPts val="3861"/>
              </a:lnSpc>
            </a:pPr>
            <a:endParaRPr lang="en-US" sz="3300">
              <a:solidFill>
                <a:srgbClr val="04599A"/>
              </a:solidFill>
              <a:latin typeface="Sailors"/>
              <a:ea typeface="Sailors"/>
              <a:cs typeface="Sailors"/>
              <a:sym typeface="Sailors"/>
            </a:endParaRPr>
          </a:p>
          <a:p>
            <a:pPr algn="ctr">
              <a:lnSpc>
                <a:spcPts val="3861"/>
              </a:lnSpc>
            </a:pPr>
            <a:r>
              <a:rPr lang="en-US" sz="3300">
                <a:solidFill>
                  <a:srgbClr val="04599A"/>
                </a:solidFill>
                <a:latin typeface="Sailors"/>
                <a:ea typeface="Sailors"/>
                <a:cs typeface="Sailors"/>
                <a:sym typeface="Sailors"/>
              </a:rPr>
              <a:t>IT’S okay if THEY DO get mixed up sometimes, but if we can avoid mixing the plastic types, the machines will work better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016462"/>
            <a:ext cx="13422840" cy="5301609"/>
          </a:xfrm>
          <a:prstGeom prst="rect">
            <a:avLst/>
          </a:prstGeom>
        </p:spPr>
        <p:txBody>
          <a:bodyPr lIns="0" tIns="0" rIns="0" bIns="0" rtlCol="0" anchor="t">
            <a:spAutoFit/>
          </a:bodyPr>
          <a:lstStyle/>
          <a:p>
            <a:pPr algn="ctr">
              <a:lnSpc>
                <a:spcPts val="5856"/>
              </a:lnSpc>
            </a:pPr>
            <a:r>
              <a:rPr lang="en-US" sz="6230">
                <a:solidFill>
                  <a:srgbClr val="04599A"/>
                </a:solidFill>
                <a:latin typeface="Sailors"/>
                <a:ea typeface="Sailors"/>
                <a:cs typeface="Sailors"/>
                <a:sym typeface="Sailors"/>
              </a:rPr>
              <a:t>What other types of plastics are common? </a:t>
            </a:r>
          </a:p>
          <a:p>
            <a:pPr algn="ctr">
              <a:lnSpc>
                <a:spcPts val="5856"/>
              </a:lnSpc>
            </a:pPr>
            <a:endParaRPr lang="en-US" sz="6230">
              <a:solidFill>
                <a:srgbClr val="04599A"/>
              </a:solidFill>
              <a:latin typeface="Sailors"/>
              <a:ea typeface="Sailors"/>
              <a:cs typeface="Sailors"/>
              <a:sym typeface="Sailors"/>
            </a:endParaRPr>
          </a:p>
          <a:p>
            <a:pPr algn="ctr">
              <a:lnSpc>
                <a:spcPts val="5856"/>
              </a:lnSpc>
            </a:pPr>
            <a:r>
              <a:rPr lang="en-US" sz="6230">
                <a:solidFill>
                  <a:srgbClr val="04599A"/>
                </a:solidFill>
                <a:latin typeface="Sailors"/>
                <a:ea typeface="Sailors"/>
                <a:cs typeface="Sailors"/>
                <a:sym typeface="Sailors"/>
              </a:rPr>
              <a:t>what other types of plastic may work in the plastic recycling machines?</a:t>
            </a:r>
          </a:p>
          <a:p>
            <a:pPr algn="ctr">
              <a:lnSpc>
                <a:spcPts val="5856"/>
              </a:lnSpc>
            </a:pPr>
            <a:endParaRPr lang="en-US" sz="6230">
              <a:solidFill>
                <a:srgbClr val="04599A"/>
              </a:solidFill>
              <a:latin typeface="Sailors"/>
              <a:ea typeface="Sailors"/>
              <a:cs typeface="Sailors"/>
              <a:sym typeface="Sailors"/>
            </a:endParaRP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04599A"/>
                </a:solidFill>
                <a:latin typeface="Lucky Bones"/>
                <a:ea typeface="Lucky Bones"/>
                <a:cs typeface="Lucky Bones"/>
                <a:sym typeface="Lucky Bones"/>
              </a:rPr>
              <a:t>DISCUSSION POINTS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11860362" y="3627908"/>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7130048" y="328465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5486400" y="5800587"/>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a:off x="8542186" y="4622179"/>
            <a:ext cx="1203627" cy="1042642"/>
          </a:xfrm>
          <a:custGeom>
            <a:avLst/>
            <a:gdLst/>
            <a:ahLst/>
            <a:cxnLst/>
            <a:rect l="l" t="t" r="r" b="b"/>
            <a:pathLst>
              <a:path w="1203627" h="1042642">
                <a:moveTo>
                  <a:pt x="0" y="0"/>
                </a:moveTo>
                <a:lnTo>
                  <a:pt x="1203628" y="0"/>
                </a:lnTo>
                <a:lnTo>
                  <a:pt x="1203628"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4708638" y="3607421"/>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rot="-5400000">
            <a:off x="11095433" y="515322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8" name="Freeform 8"/>
          <p:cNvSpPr/>
          <p:nvPr/>
        </p:nvSpPr>
        <p:spPr>
          <a:xfrm>
            <a:off x="8126529" y="603222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9" name="Freeform 9"/>
          <p:cNvSpPr/>
          <p:nvPr/>
        </p:nvSpPr>
        <p:spPr>
          <a:xfrm>
            <a:off x="9845677" y="655354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a:off x="10238089" y="3981121"/>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5651269" y="7277368"/>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a:off x="8906911" y="302226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a:off x="13270370" y="5921262"/>
            <a:ext cx="1305342" cy="1042642"/>
          </a:xfrm>
          <a:custGeom>
            <a:avLst/>
            <a:gdLst/>
            <a:ahLst/>
            <a:cxnLst/>
            <a:rect l="l" t="t" r="r" b="b"/>
            <a:pathLst>
              <a:path w="1305342" h="1042642">
                <a:moveTo>
                  <a:pt x="0" y="0"/>
                </a:moveTo>
                <a:lnTo>
                  <a:pt x="1305342" y="0"/>
                </a:lnTo>
                <a:lnTo>
                  <a:pt x="1305342" y="1042641"/>
                </a:lnTo>
                <a:lnTo>
                  <a:pt x="0" y="104264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a:off x="13897310" y="437546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rot="-3259688">
            <a:off x="2864470" y="3395636"/>
            <a:ext cx="2174614" cy="752960"/>
          </a:xfrm>
          <a:custGeom>
            <a:avLst/>
            <a:gdLst/>
            <a:ahLst/>
            <a:cxnLst/>
            <a:rect l="l" t="t" r="r" b="b"/>
            <a:pathLst>
              <a:path w="2174614" h="752960">
                <a:moveTo>
                  <a:pt x="0" y="0"/>
                </a:moveTo>
                <a:lnTo>
                  <a:pt x="2174614" y="0"/>
                </a:lnTo>
                <a:lnTo>
                  <a:pt x="2174614" y="752960"/>
                </a:lnTo>
                <a:lnTo>
                  <a:pt x="0" y="752960"/>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rot="-7227429">
            <a:off x="464325" y="6378462"/>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17" name="Freeform 17"/>
          <p:cNvSpPr/>
          <p:nvPr/>
        </p:nvSpPr>
        <p:spPr>
          <a:xfrm rot="-7227429">
            <a:off x="3027558" y="9050252"/>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8" name="Freeform 18"/>
          <p:cNvSpPr/>
          <p:nvPr/>
        </p:nvSpPr>
        <p:spPr>
          <a:xfrm rot="8972570">
            <a:off x="2138634" y="6056702"/>
            <a:ext cx="1555523" cy="1536079"/>
          </a:xfrm>
          <a:custGeom>
            <a:avLst/>
            <a:gdLst/>
            <a:ahLst/>
            <a:cxnLst/>
            <a:rect l="l" t="t" r="r" b="b"/>
            <a:pathLst>
              <a:path w="1555523" h="1536079">
                <a:moveTo>
                  <a:pt x="0" y="0"/>
                </a:moveTo>
                <a:lnTo>
                  <a:pt x="1555524" y="0"/>
                </a:lnTo>
                <a:lnTo>
                  <a:pt x="1555524"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9" name="Freeform 19"/>
          <p:cNvSpPr/>
          <p:nvPr/>
        </p:nvSpPr>
        <p:spPr>
          <a:xfrm rot="-7227429">
            <a:off x="4377088" y="864996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0" name="Freeform 20"/>
          <p:cNvSpPr/>
          <p:nvPr/>
        </p:nvSpPr>
        <p:spPr>
          <a:xfrm rot="-7227429">
            <a:off x="4347227" y="7128139"/>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1" name="Freeform 21"/>
          <p:cNvSpPr/>
          <p:nvPr/>
        </p:nvSpPr>
        <p:spPr>
          <a:xfrm rot="-7227429">
            <a:off x="1875538" y="7822701"/>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2" name="Freeform 22"/>
          <p:cNvSpPr/>
          <p:nvPr/>
        </p:nvSpPr>
        <p:spPr>
          <a:xfrm rot="-7227429">
            <a:off x="1441836" y="4353632"/>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3" name="Freeform 23"/>
          <p:cNvSpPr/>
          <p:nvPr/>
        </p:nvSpPr>
        <p:spPr>
          <a:xfrm rot="-7227429">
            <a:off x="162914" y="4546749"/>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4" name="Freeform 24"/>
          <p:cNvSpPr/>
          <p:nvPr/>
        </p:nvSpPr>
        <p:spPr>
          <a:xfrm rot="-6709876">
            <a:off x="13673518" y="-144457"/>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25" name="Freeform 25"/>
          <p:cNvSpPr/>
          <p:nvPr/>
        </p:nvSpPr>
        <p:spPr>
          <a:xfrm rot="-6709876">
            <a:off x="15303483" y="5682748"/>
            <a:ext cx="1148213" cy="1090802"/>
          </a:xfrm>
          <a:custGeom>
            <a:avLst/>
            <a:gdLst/>
            <a:ahLst/>
            <a:cxnLst/>
            <a:rect l="l" t="t" r="r" b="b"/>
            <a:pathLst>
              <a:path w="1148213" h="1090802">
                <a:moveTo>
                  <a:pt x="0" y="0"/>
                </a:moveTo>
                <a:lnTo>
                  <a:pt x="1148213" y="0"/>
                </a:lnTo>
                <a:lnTo>
                  <a:pt x="1148213" y="1090802"/>
                </a:lnTo>
                <a:lnTo>
                  <a:pt x="0" y="1090802"/>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6" name="Freeform 26"/>
          <p:cNvSpPr/>
          <p:nvPr/>
        </p:nvSpPr>
        <p:spPr>
          <a:xfrm rot="-6709876">
            <a:off x="15959579" y="388180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27" name="Freeform 27"/>
          <p:cNvSpPr/>
          <p:nvPr/>
        </p:nvSpPr>
        <p:spPr>
          <a:xfrm rot="9490123">
            <a:off x="15994565" y="41226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8" name="Freeform 28"/>
          <p:cNvSpPr/>
          <p:nvPr/>
        </p:nvSpPr>
        <p:spPr>
          <a:xfrm rot="-6709876">
            <a:off x="17353304" y="3696086"/>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29" name="Freeform 29"/>
          <p:cNvSpPr/>
          <p:nvPr/>
        </p:nvSpPr>
        <p:spPr>
          <a:xfrm rot="-6709876">
            <a:off x="17554971" y="2147958"/>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0" name="Freeform 30"/>
          <p:cNvSpPr/>
          <p:nvPr/>
        </p:nvSpPr>
        <p:spPr>
          <a:xfrm rot="-6709876">
            <a:off x="14987920" y="2598372"/>
            <a:ext cx="995243" cy="1282117"/>
          </a:xfrm>
          <a:custGeom>
            <a:avLst/>
            <a:gdLst/>
            <a:ahLst/>
            <a:cxnLst/>
            <a:rect l="l" t="t" r="r" b="b"/>
            <a:pathLst>
              <a:path w="995243" h="1282117">
                <a:moveTo>
                  <a:pt x="0" y="0"/>
                </a:moveTo>
                <a:lnTo>
                  <a:pt x="995244" y="0"/>
                </a:lnTo>
                <a:lnTo>
                  <a:pt x="995244" y="1282116"/>
                </a:lnTo>
                <a:lnTo>
                  <a:pt x="0" y="128211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31" name="Freeform 31"/>
          <p:cNvSpPr/>
          <p:nvPr/>
        </p:nvSpPr>
        <p:spPr>
          <a:xfrm rot="-6709876">
            <a:off x="15337434" y="-1037589"/>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32" name="Freeform 32"/>
          <p:cNvSpPr/>
          <p:nvPr/>
        </p:nvSpPr>
        <p:spPr>
          <a:xfrm rot="-6709876">
            <a:off x="17373277" y="-458620"/>
            <a:ext cx="1148213" cy="1090802"/>
          </a:xfrm>
          <a:custGeom>
            <a:avLst/>
            <a:gdLst/>
            <a:ahLst/>
            <a:cxnLst/>
            <a:rect l="l" t="t" r="r" b="b"/>
            <a:pathLst>
              <a:path w="1148213" h="1090802">
                <a:moveTo>
                  <a:pt x="0" y="0"/>
                </a:moveTo>
                <a:lnTo>
                  <a:pt x="1148213" y="0"/>
                </a:lnTo>
                <a:lnTo>
                  <a:pt x="1148213" y="1090803"/>
                </a:lnTo>
                <a:lnTo>
                  <a:pt x="0" y="109080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33" name="Freeform 33"/>
          <p:cNvSpPr/>
          <p:nvPr/>
        </p:nvSpPr>
        <p:spPr>
          <a:xfrm rot="-1698343">
            <a:off x="13812984" y="8052210"/>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34" name="Freeform 34"/>
          <p:cNvSpPr/>
          <p:nvPr/>
        </p:nvSpPr>
        <p:spPr>
          <a:xfrm rot="-1698343">
            <a:off x="-1026579" y="3346633"/>
            <a:ext cx="3657600" cy="434340"/>
          </a:xfrm>
          <a:custGeom>
            <a:avLst/>
            <a:gdLst/>
            <a:ahLst/>
            <a:cxnLst/>
            <a:rect l="l" t="t" r="r" b="b"/>
            <a:pathLst>
              <a:path w="3657600" h="434340">
                <a:moveTo>
                  <a:pt x="0" y="0"/>
                </a:moveTo>
                <a:lnTo>
                  <a:pt x="3657600" y="0"/>
                </a:lnTo>
                <a:lnTo>
                  <a:pt x="3657600" y="434340"/>
                </a:lnTo>
                <a:lnTo>
                  <a:pt x="0" y="434340"/>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35" name="Freeform 35"/>
          <p:cNvSpPr/>
          <p:nvPr/>
        </p:nvSpPr>
        <p:spPr>
          <a:xfrm>
            <a:off x="11775763" y="977830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36" name="Freeform 36"/>
          <p:cNvSpPr/>
          <p:nvPr/>
        </p:nvSpPr>
        <p:spPr>
          <a:xfrm rot="-7227429">
            <a:off x="6588819" y="8879400"/>
            <a:ext cx="1408297" cy="1344284"/>
          </a:xfrm>
          <a:custGeom>
            <a:avLst/>
            <a:gdLst/>
            <a:ahLst/>
            <a:cxnLst/>
            <a:rect l="l" t="t" r="r" b="b"/>
            <a:pathLst>
              <a:path w="1408297" h="1344284">
                <a:moveTo>
                  <a:pt x="0" y="0"/>
                </a:moveTo>
                <a:lnTo>
                  <a:pt x="1408297" y="0"/>
                </a:lnTo>
                <a:lnTo>
                  <a:pt x="1408297" y="1344283"/>
                </a:lnTo>
                <a:lnTo>
                  <a:pt x="0" y="134428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7" name="Freeform 37"/>
          <p:cNvSpPr/>
          <p:nvPr/>
        </p:nvSpPr>
        <p:spPr>
          <a:xfrm rot="8972570">
            <a:off x="8263128" y="8557640"/>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38" name="Freeform 38"/>
          <p:cNvSpPr/>
          <p:nvPr/>
        </p:nvSpPr>
        <p:spPr>
          <a:xfrm rot="-7227429">
            <a:off x="10471720" y="962907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39" name="Freeform 39"/>
          <p:cNvSpPr/>
          <p:nvPr/>
        </p:nvSpPr>
        <p:spPr>
          <a:xfrm rot="-3351992">
            <a:off x="17347344" y="7127862"/>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0" name="Freeform 40"/>
          <p:cNvSpPr/>
          <p:nvPr/>
        </p:nvSpPr>
        <p:spPr>
          <a:xfrm rot="5620577">
            <a:off x="14871420" y="9235847"/>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1" name="Freeform 41"/>
          <p:cNvSpPr/>
          <p:nvPr/>
        </p:nvSpPr>
        <p:spPr>
          <a:xfrm rot="-10579422">
            <a:off x="18124681" y="9049967"/>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2" name="Freeform 42"/>
          <p:cNvSpPr/>
          <p:nvPr/>
        </p:nvSpPr>
        <p:spPr>
          <a:xfrm rot="-10579422">
            <a:off x="16962479" y="8436175"/>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3" name="Freeform 43"/>
          <p:cNvSpPr/>
          <p:nvPr/>
        </p:nvSpPr>
        <p:spPr>
          <a:xfrm rot="-3351992">
            <a:off x="-258119" y="8930185"/>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4" name="Freeform 44"/>
          <p:cNvSpPr/>
          <p:nvPr/>
        </p:nvSpPr>
        <p:spPr>
          <a:xfrm rot="9060524">
            <a:off x="-505940" y="2007936"/>
            <a:ext cx="1844875" cy="468137"/>
          </a:xfrm>
          <a:custGeom>
            <a:avLst/>
            <a:gdLst/>
            <a:ahLst/>
            <a:cxnLst/>
            <a:rect l="l" t="t" r="r" b="b"/>
            <a:pathLst>
              <a:path w="1844875" h="468137">
                <a:moveTo>
                  <a:pt x="0" y="0"/>
                </a:moveTo>
                <a:lnTo>
                  <a:pt x="1844875" y="0"/>
                </a:lnTo>
                <a:lnTo>
                  <a:pt x="1844875"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45" name="Freeform 45"/>
          <p:cNvSpPr/>
          <p:nvPr/>
        </p:nvSpPr>
        <p:spPr>
          <a:xfrm rot="1833094">
            <a:off x="4663626" y="-646837"/>
            <a:ext cx="1408297" cy="1344284"/>
          </a:xfrm>
          <a:custGeom>
            <a:avLst/>
            <a:gdLst/>
            <a:ahLst/>
            <a:cxnLst/>
            <a:rect l="l" t="t" r="r" b="b"/>
            <a:pathLst>
              <a:path w="1408297" h="1344284">
                <a:moveTo>
                  <a:pt x="0" y="0"/>
                </a:moveTo>
                <a:lnTo>
                  <a:pt x="1408298" y="0"/>
                </a:lnTo>
                <a:lnTo>
                  <a:pt x="1408298"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6" name="Freeform 46"/>
          <p:cNvSpPr/>
          <p:nvPr/>
        </p:nvSpPr>
        <p:spPr>
          <a:xfrm rot="-3566905">
            <a:off x="3153932" y="52532"/>
            <a:ext cx="1555523" cy="1536079"/>
          </a:xfrm>
          <a:custGeom>
            <a:avLst/>
            <a:gdLst/>
            <a:ahLst/>
            <a:cxnLst/>
            <a:rect l="l" t="t" r="r" b="b"/>
            <a:pathLst>
              <a:path w="1555523" h="1536079">
                <a:moveTo>
                  <a:pt x="0" y="0"/>
                </a:moveTo>
                <a:lnTo>
                  <a:pt x="1555523" y="0"/>
                </a:lnTo>
                <a:lnTo>
                  <a:pt x="1555523" y="1536079"/>
                </a:lnTo>
                <a:lnTo>
                  <a:pt x="0" y="153607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47" name="Freeform 47"/>
          <p:cNvSpPr/>
          <p:nvPr/>
        </p:nvSpPr>
        <p:spPr>
          <a:xfrm rot="1833094">
            <a:off x="309817" y="-479494"/>
            <a:ext cx="1305342" cy="1042642"/>
          </a:xfrm>
          <a:custGeom>
            <a:avLst/>
            <a:gdLst/>
            <a:ahLst/>
            <a:cxnLst/>
            <a:rect l="l" t="t" r="r" b="b"/>
            <a:pathLst>
              <a:path w="1305342" h="1042642">
                <a:moveTo>
                  <a:pt x="0" y="0"/>
                </a:moveTo>
                <a:lnTo>
                  <a:pt x="1305342" y="0"/>
                </a:lnTo>
                <a:lnTo>
                  <a:pt x="1305342" y="1042642"/>
                </a:lnTo>
                <a:lnTo>
                  <a:pt x="0" y="104264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48" name="Freeform 48"/>
          <p:cNvSpPr/>
          <p:nvPr/>
        </p:nvSpPr>
        <p:spPr>
          <a:xfrm rot="1833094">
            <a:off x="1561435" y="711027"/>
            <a:ext cx="784825" cy="1042642"/>
          </a:xfrm>
          <a:custGeom>
            <a:avLst/>
            <a:gdLst/>
            <a:ahLst/>
            <a:cxnLst/>
            <a:rect l="l" t="t" r="r" b="b"/>
            <a:pathLst>
              <a:path w="784825" h="1042642">
                <a:moveTo>
                  <a:pt x="0" y="0"/>
                </a:moveTo>
                <a:lnTo>
                  <a:pt x="784825" y="0"/>
                </a:lnTo>
                <a:lnTo>
                  <a:pt x="784825" y="1042642"/>
                </a:lnTo>
                <a:lnTo>
                  <a:pt x="0" y="1042642"/>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49" name="Freeform 49"/>
          <p:cNvSpPr/>
          <p:nvPr/>
        </p:nvSpPr>
        <p:spPr>
          <a:xfrm rot="1833094">
            <a:off x="3131500" y="-1267949"/>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0" name="Freeform 50"/>
          <p:cNvSpPr/>
          <p:nvPr/>
        </p:nvSpPr>
        <p:spPr>
          <a:xfrm rot="-9605129">
            <a:off x="7766381" y="-453735"/>
            <a:ext cx="1408297" cy="1344284"/>
          </a:xfrm>
          <a:custGeom>
            <a:avLst/>
            <a:gdLst/>
            <a:ahLst/>
            <a:cxnLst/>
            <a:rect l="l" t="t" r="r" b="b"/>
            <a:pathLst>
              <a:path w="1408297" h="1344284">
                <a:moveTo>
                  <a:pt x="0" y="0"/>
                </a:moveTo>
                <a:lnTo>
                  <a:pt x="1408297" y="0"/>
                </a:lnTo>
                <a:lnTo>
                  <a:pt x="1408297" y="1344284"/>
                </a:lnTo>
                <a:lnTo>
                  <a:pt x="0" y="134428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1" name="Freeform 51"/>
          <p:cNvSpPr/>
          <p:nvPr/>
        </p:nvSpPr>
        <p:spPr>
          <a:xfrm rot="-9605129">
            <a:off x="11371981" y="69159"/>
            <a:ext cx="1203627" cy="1042642"/>
          </a:xfrm>
          <a:custGeom>
            <a:avLst/>
            <a:gdLst/>
            <a:ahLst/>
            <a:cxnLst/>
            <a:rect l="l" t="t" r="r" b="b"/>
            <a:pathLst>
              <a:path w="1203627" h="1042642">
                <a:moveTo>
                  <a:pt x="0" y="0"/>
                </a:moveTo>
                <a:lnTo>
                  <a:pt x="1203627" y="0"/>
                </a:lnTo>
                <a:lnTo>
                  <a:pt x="1203627" y="1042642"/>
                </a:lnTo>
                <a:lnTo>
                  <a:pt x="0" y="1042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52" name="Freeform 52"/>
          <p:cNvSpPr/>
          <p:nvPr/>
        </p:nvSpPr>
        <p:spPr>
          <a:xfrm rot="-9605129">
            <a:off x="9802072" y="-102596"/>
            <a:ext cx="995243" cy="1282117"/>
          </a:xfrm>
          <a:custGeom>
            <a:avLst/>
            <a:gdLst/>
            <a:ahLst/>
            <a:cxnLst/>
            <a:rect l="l" t="t" r="r" b="b"/>
            <a:pathLst>
              <a:path w="995243" h="1282117">
                <a:moveTo>
                  <a:pt x="0" y="0"/>
                </a:moveTo>
                <a:lnTo>
                  <a:pt x="995243" y="0"/>
                </a:lnTo>
                <a:lnTo>
                  <a:pt x="995243" y="1282117"/>
                </a:lnTo>
                <a:lnTo>
                  <a:pt x="0" y="128211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53" name="Freeform 53"/>
          <p:cNvSpPr/>
          <p:nvPr/>
        </p:nvSpPr>
        <p:spPr>
          <a:xfrm>
            <a:off x="5859280" y="764211"/>
            <a:ext cx="1844875" cy="468137"/>
          </a:xfrm>
          <a:custGeom>
            <a:avLst/>
            <a:gdLst/>
            <a:ahLst/>
            <a:cxnLst/>
            <a:rect l="l" t="t" r="r" b="b"/>
            <a:pathLst>
              <a:path w="1844875" h="468137">
                <a:moveTo>
                  <a:pt x="0" y="0"/>
                </a:moveTo>
                <a:lnTo>
                  <a:pt x="1844874" y="0"/>
                </a:lnTo>
                <a:lnTo>
                  <a:pt x="1844874" y="468137"/>
                </a:lnTo>
                <a:lnTo>
                  <a:pt x="0" y="46813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54" name="Freeform 54"/>
          <p:cNvSpPr/>
          <p:nvPr/>
        </p:nvSpPr>
        <p:spPr>
          <a:xfrm rot="10002082">
            <a:off x="11045923" y="7670957"/>
            <a:ext cx="2613687" cy="904989"/>
          </a:xfrm>
          <a:custGeom>
            <a:avLst/>
            <a:gdLst/>
            <a:ahLst/>
            <a:cxnLst/>
            <a:rect l="l" t="t" r="r" b="b"/>
            <a:pathLst>
              <a:path w="2613687" h="904989">
                <a:moveTo>
                  <a:pt x="0" y="0"/>
                </a:moveTo>
                <a:lnTo>
                  <a:pt x="2613687" y="0"/>
                </a:lnTo>
                <a:lnTo>
                  <a:pt x="2613687" y="904990"/>
                </a:lnTo>
                <a:lnTo>
                  <a:pt x="0" y="904990"/>
                </a:lnTo>
                <a:lnTo>
                  <a:pt x="0"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sp>
        <p:nvSpPr>
          <p:cNvPr id="55" name="TextBox 55"/>
          <p:cNvSpPr txBox="1"/>
          <p:nvPr/>
        </p:nvSpPr>
        <p:spPr>
          <a:xfrm>
            <a:off x="802221" y="1497962"/>
            <a:ext cx="17259300" cy="1190923"/>
          </a:xfrm>
          <a:prstGeom prst="rect">
            <a:avLst/>
          </a:prstGeom>
        </p:spPr>
        <p:txBody>
          <a:bodyPr lIns="0" tIns="0" rIns="0" bIns="0" rtlCol="0" anchor="t">
            <a:spAutoFit/>
          </a:bodyPr>
          <a:lstStyle/>
          <a:p>
            <a:pPr marL="0" lvl="0" indent="0" algn="ctr">
              <a:lnSpc>
                <a:spcPts val="9100"/>
              </a:lnSpc>
            </a:pPr>
            <a:r>
              <a:rPr lang="en-US" sz="8273" spc="380">
                <a:solidFill>
                  <a:srgbClr val="04599A"/>
                </a:solidFill>
                <a:latin typeface="Lucky Bones"/>
                <a:ea typeface="Lucky Bones"/>
                <a:cs typeface="Lucky Bones"/>
                <a:sym typeface="Lucky Bones"/>
              </a:rPr>
              <a:t>WHAT ARE MICROPLASTICS?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3477438" y="4117486"/>
            <a:ext cx="10931613" cy="3555503"/>
          </a:xfrm>
          <a:custGeom>
            <a:avLst/>
            <a:gdLst/>
            <a:ahLst/>
            <a:cxnLst/>
            <a:rect l="l" t="t" r="r" b="b"/>
            <a:pathLst>
              <a:path w="10931613" h="3555503">
                <a:moveTo>
                  <a:pt x="0" y="0"/>
                </a:moveTo>
                <a:lnTo>
                  <a:pt x="10931613" y="0"/>
                </a:lnTo>
                <a:lnTo>
                  <a:pt x="10931613" y="3555503"/>
                </a:lnTo>
                <a:lnTo>
                  <a:pt x="0" y="35555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613470" y="1662049"/>
            <a:ext cx="17259300" cy="1075990"/>
          </a:xfrm>
          <a:prstGeom prst="rect">
            <a:avLst/>
          </a:prstGeom>
        </p:spPr>
        <p:txBody>
          <a:bodyPr lIns="0" tIns="0" rIns="0" bIns="0" rtlCol="0" anchor="t">
            <a:spAutoFit/>
          </a:bodyPr>
          <a:lstStyle/>
          <a:p>
            <a:pPr marL="0" lvl="0" indent="0" algn="ctr">
              <a:lnSpc>
                <a:spcPts val="8221"/>
              </a:lnSpc>
            </a:pPr>
            <a:r>
              <a:rPr lang="en-US" sz="7473" spc="343">
                <a:solidFill>
                  <a:srgbClr val="04599A"/>
                </a:solidFill>
                <a:latin typeface="Lucky Bones"/>
                <a:ea typeface="Lucky Bones"/>
                <a:cs typeface="Lucky Bones"/>
                <a:sym typeface="Lucky Bones"/>
              </a:rPr>
              <a:t>DEFINITION OF MICROPLASTIC </a:t>
            </a:r>
          </a:p>
        </p:txBody>
      </p:sp>
      <p:sp>
        <p:nvSpPr>
          <p:cNvPr id="4" name="TextBox 4"/>
          <p:cNvSpPr txBox="1"/>
          <p:nvPr/>
        </p:nvSpPr>
        <p:spPr>
          <a:xfrm>
            <a:off x="2577191" y="5480519"/>
            <a:ext cx="12533866" cy="810387"/>
          </a:xfrm>
          <a:prstGeom prst="rect">
            <a:avLst/>
          </a:prstGeom>
        </p:spPr>
        <p:txBody>
          <a:bodyPr lIns="0" tIns="0" rIns="0" bIns="0" rtlCol="0" anchor="t">
            <a:spAutoFit/>
          </a:bodyPr>
          <a:lstStyle/>
          <a:p>
            <a:pPr algn="ctr">
              <a:lnSpc>
                <a:spcPts val="6083"/>
              </a:lnSpc>
            </a:pPr>
            <a:r>
              <a:rPr lang="en-US" sz="5199">
                <a:solidFill>
                  <a:srgbClr val="04599A"/>
                </a:solidFill>
                <a:latin typeface="Sailors"/>
                <a:ea typeface="Sailors"/>
                <a:cs typeface="Sailors"/>
                <a:sym typeface="Sailors"/>
              </a:rPr>
              <a:t>PLASTIC LESS THAN 5</a:t>
            </a:r>
          </a:p>
        </p:txBody>
      </p:sp>
      <p:sp>
        <p:nvSpPr>
          <p:cNvPr id="5" name="Freeform 5"/>
          <p:cNvSpPr/>
          <p:nvPr/>
        </p:nvSpPr>
        <p:spPr>
          <a:xfrm>
            <a:off x="12660923" y="2686"/>
            <a:ext cx="5627077" cy="4114800"/>
          </a:xfrm>
          <a:custGeom>
            <a:avLst/>
            <a:gdLst/>
            <a:ahLst/>
            <a:cxnLst/>
            <a:rect l="l" t="t" r="r" b="b"/>
            <a:pathLst>
              <a:path w="5627077" h="4114800">
                <a:moveTo>
                  <a:pt x="0" y="0"/>
                </a:moveTo>
                <a:lnTo>
                  <a:pt x="5627077" y="0"/>
                </a:lnTo>
                <a:lnTo>
                  <a:pt x="5627077"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flipH="1" flipV="1">
            <a:off x="0" y="6172200"/>
            <a:ext cx="5627077" cy="4114800"/>
          </a:xfrm>
          <a:custGeom>
            <a:avLst/>
            <a:gdLst/>
            <a:ahLst/>
            <a:cxnLst/>
            <a:rect l="l" t="t" r="r" b="b"/>
            <a:pathLst>
              <a:path w="5627077" h="4114800">
                <a:moveTo>
                  <a:pt x="5627077" y="4114800"/>
                </a:moveTo>
                <a:lnTo>
                  <a:pt x="0" y="4114800"/>
                </a:lnTo>
                <a:lnTo>
                  <a:pt x="0" y="0"/>
                </a:lnTo>
                <a:lnTo>
                  <a:pt x="5627077" y="0"/>
                </a:lnTo>
                <a:lnTo>
                  <a:pt x="5627077"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flipV="1">
            <a:off x="12660923" y="6172200"/>
            <a:ext cx="5627077" cy="4114800"/>
          </a:xfrm>
          <a:custGeom>
            <a:avLst/>
            <a:gdLst/>
            <a:ahLst/>
            <a:cxnLst/>
            <a:rect l="l" t="t" r="r" b="b"/>
            <a:pathLst>
              <a:path w="5627077" h="4114800">
                <a:moveTo>
                  <a:pt x="0" y="4114800"/>
                </a:moveTo>
                <a:lnTo>
                  <a:pt x="5627077" y="4114800"/>
                </a:lnTo>
                <a:lnTo>
                  <a:pt x="5627077" y="0"/>
                </a:lnTo>
                <a:lnTo>
                  <a:pt x="0" y="0"/>
                </a:lnTo>
                <a:lnTo>
                  <a:pt x="0" y="411480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flipH="1">
            <a:off x="0" y="2686"/>
            <a:ext cx="5627077" cy="4114800"/>
          </a:xfrm>
          <a:custGeom>
            <a:avLst/>
            <a:gdLst/>
            <a:ahLst/>
            <a:cxnLst/>
            <a:rect l="l" t="t" r="r" b="b"/>
            <a:pathLst>
              <a:path w="5627077" h="4114800">
                <a:moveTo>
                  <a:pt x="5627077" y="0"/>
                </a:moveTo>
                <a:lnTo>
                  <a:pt x="0" y="0"/>
                </a:lnTo>
                <a:lnTo>
                  <a:pt x="0" y="4114800"/>
                </a:lnTo>
                <a:lnTo>
                  <a:pt x="5627077" y="4114800"/>
                </a:lnTo>
                <a:lnTo>
                  <a:pt x="562707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TextBox 9"/>
          <p:cNvSpPr txBox="1"/>
          <p:nvPr/>
        </p:nvSpPr>
        <p:spPr>
          <a:xfrm>
            <a:off x="11803508" y="5626512"/>
            <a:ext cx="1769895" cy="541814"/>
          </a:xfrm>
          <a:prstGeom prst="rect">
            <a:avLst/>
          </a:prstGeom>
        </p:spPr>
        <p:txBody>
          <a:bodyPr lIns="0" tIns="0" rIns="0" bIns="0" rtlCol="0" anchor="t">
            <a:spAutoFit/>
          </a:bodyPr>
          <a:lstStyle/>
          <a:p>
            <a:pPr algn="l">
              <a:lnSpc>
                <a:spcPts val="4261"/>
              </a:lnSpc>
              <a:spcBef>
                <a:spcPct val="0"/>
              </a:spcBef>
            </a:pPr>
            <a:r>
              <a:rPr lang="en-US" sz="3043">
                <a:solidFill>
                  <a:srgbClr val="04599A"/>
                </a:solidFill>
                <a:latin typeface="Sailors"/>
                <a:ea typeface="Sailors"/>
                <a:cs typeface="Sailors"/>
                <a:sym typeface="Sailors"/>
              </a:rPr>
              <a:t>mm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1770</Words>
  <Application>Microsoft Office PowerPoint</Application>
  <PresentationFormat>Custom</PresentationFormat>
  <Paragraphs>189</Paragraphs>
  <Slides>15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Lucky Bones</vt:lpstr>
      <vt:lpstr>Sailors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Types of plastic</dc:title>
  <cp:lastModifiedBy>Rhiannon Ashleigh Van Eck</cp:lastModifiedBy>
  <cp:revision>2</cp:revision>
  <dcterms:created xsi:type="dcterms:W3CDTF">2006-08-16T00:00:00Z</dcterms:created>
  <dcterms:modified xsi:type="dcterms:W3CDTF">2025-02-07T04:05:55Z</dcterms:modified>
  <dc:identifier>DAF8KGCi-J0</dc:identifier>
</cp:coreProperties>
</file>