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262" r:id="rId2"/>
    <p:sldId id="290" r:id="rId3"/>
    <p:sldId id="275" r:id="rId4"/>
    <p:sldId id="276" r:id="rId5"/>
    <p:sldId id="289" r:id="rId6"/>
    <p:sldId id="279" r:id="rId7"/>
    <p:sldId id="280" r:id="rId8"/>
    <p:sldId id="281" r:id="rId9"/>
    <p:sldId id="282" r:id="rId10"/>
    <p:sldId id="283" r:id="rId11"/>
    <p:sldId id="284" r:id="rId12"/>
    <p:sldId id="285" r:id="rId13"/>
    <p:sldId id="286" r:id="rId14"/>
    <p:sldId id="287" r:id="rId15"/>
    <p:sldId id="301" r:id="rId16"/>
    <p:sldId id="277" r:id="rId17"/>
    <p:sldId id="292" r:id="rId18"/>
    <p:sldId id="295" r:id="rId19"/>
    <p:sldId id="300" r:id="rId20"/>
    <p:sldId id="299" r:id="rId21"/>
    <p:sldId id="303" r:id="rId22"/>
    <p:sldId id="304" r:id="rId23"/>
    <p:sldId id="326" r:id="rId24"/>
    <p:sldId id="327" r:id="rId25"/>
    <p:sldId id="324" r:id="rId26"/>
    <p:sldId id="318" r:id="rId27"/>
    <p:sldId id="320" r:id="rId28"/>
    <p:sldId id="321" r:id="rId29"/>
    <p:sldId id="319" r:id="rId30"/>
    <p:sldId id="325" r:id="rId31"/>
    <p:sldId id="312" r:id="rId32"/>
    <p:sldId id="328" r:id="rId33"/>
    <p:sldId id="32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725"/>
    <a:srgbClr val="3F8892"/>
    <a:srgbClr val="0BA164"/>
    <a:srgbClr val="27A5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A1BB7-A061-4873-994E-F08640434DC0}" v="15" dt="2019-10-13T21:04:10.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14" autoAdjust="0"/>
    <p:restoredTop sz="95337"/>
  </p:normalViewPr>
  <p:slideViewPr>
    <p:cSldViewPr snapToGrid="0" showGuides="1">
      <p:cViewPr varScale="1">
        <p:scale>
          <a:sx n="45" d="100"/>
          <a:sy n="45" d="100"/>
        </p:scale>
        <p:origin x="76" y="43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A32A1BB7-A061-4873-994E-F08640434DC0}"/>
    <pc:docChg chg="addSld modSld">
      <pc:chgData name="" userId="" providerId="" clId="Web-{A32A1BB7-A061-4873-994E-F08640434DC0}" dt="2019-10-13T21:04:10.200" v="13" actId="1076"/>
      <pc:docMkLst>
        <pc:docMk/>
      </pc:docMkLst>
      <pc:sldChg chg="addSp modSp new">
        <pc:chgData name="" userId="" providerId="" clId="Web-{A32A1BB7-A061-4873-994E-F08640434DC0}" dt="2019-10-13T21:04:10.200" v="13" actId="1076"/>
        <pc:sldMkLst>
          <pc:docMk/>
          <pc:sldMk cId="2196147253" sldId="272"/>
        </pc:sldMkLst>
        <pc:spChg chg="mod">
          <ac:chgData name="" userId="" providerId="" clId="Web-{A32A1BB7-A061-4873-994E-F08640434DC0}" dt="2019-10-13T21:04:01.591" v="9" actId="14100"/>
          <ac:spMkLst>
            <pc:docMk/>
            <pc:sldMk cId="2196147253" sldId="272"/>
            <ac:spMk id="3" creationId="{8373D7F6-981E-44C7-9954-31480012E1A0}"/>
          </ac:spMkLst>
        </pc:spChg>
        <pc:spChg chg="add mod">
          <ac:chgData name="" userId="" providerId="" clId="Web-{A32A1BB7-A061-4873-994E-F08640434DC0}" dt="2019-10-13T21:04:10.200" v="13" actId="1076"/>
          <ac:spMkLst>
            <pc:docMk/>
            <pc:sldMk cId="2196147253" sldId="272"/>
            <ac:spMk id="4" creationId="{B5197758-07AA-4532-8E68-0E7C8E0AD9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265D8-C297-47D0-B951-8C280B496532}" type="datetimeFigureOut">
              <a:rPr lang="en-GB" smtClean="0"/>
              <a:t>22/11/2019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EB7DB-1CED-43A1-865A-F1159FE89D29}" type="slidenum">
              <a:rPr lang="en-GB" smtClean="0"/>
              <a:t>‹#›</a:t>
            </a:fld>
            <a:endParaRPr lang="en-GB"/>
          </a:p>
        </p:txBody>
      </p:sp>
    </p:spTree>
    <p:extLst>
      <p:ext uri="{BB962C8B-B14F-4D97-AF65-F5344CB8AC3E}">
        <p14:creationId xmlns:p14="http://schemas.microsoft.com/office/powerpoint/2010/main" val="10840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solidFill>
                <a:prstClr val="black"/>
              </a:solidFill>
            </a:endParaRPr>
          </a:p>
        </p:txBody>
      </p:sp>
      <p:sp>
        <p:nvSpPr>
          <p:cNvPr id="5" name="Slide Number Placeholder 4"/>
          <p:cNvSpPr>
            <a:spLocks noGrp="1"/>
          </p:cNvSpPr>
          <p:nvPr>
            <p:ph type="sldNum" sz="quarter" idx="11"/>
          </p:nvPr>
        </p:nvSpPr>
        <p:spPr/>
        <p:txBody>
          <a:bodyPr/>
          <a:lstStyle/>
          <a:p>
            <a:fld id="{DA1C18C5-F3FA-4D0A-A9B9-2971BB5756E1}"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121984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4BB252E-798C-4DBA-9397-81E6123FBAF4}" type="slidenum">
              <a:rPr lang="en-GB" smtClean="0">
                <a:solidFill>
                  <a:prstClr val="black"/>
                </a:solidFill>
              </a:rPr>
              <a:pPr>
                <a:defRPr/>
              </a:pPr>
              <a:t>2</a:t>
            </a:fld>
            <a:endParaRPr lang="en-GB" dirty="0">
              <a:solidFill>
                <a:prstClr val="black"/>
              </a:solidFill>
            </a:endParaRPr>
          </a:p>
        </p:txBody>
      </p:sp>
    </p:spTree>
    <p:extLst>
      <p:ext uri="{BB962C8B-B14F-4D97-AF65-F5344CB8AC3E}">
        <p14:creationId xmlns:p14="http://schemas.microsoft.com/office/powerpoint/2010/main" val="258934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4BB252E-798C-4DBA-9397-81E6123FBAF4}" type="slidenum">
              <a:rPr lang="en-GB" smtClean="0">
                <a:solidFill>
                  <a:prstClr val="black"/>
                </a:solidFill>
              </a:rPr>
              <a:pPr/>
              <a:t>4</a:t>
            </a:fld>
            <a:endParaRPr lang="en-GB" dirty="0">
              <a:solidFill>
                <a:prstClr val="black"/>
              </a:solidFill>
            </a:endParaRPr>
          </a:p>
        </p:txBody>
      </p:sp>
    </p:spTree>
    <p:extLst>
      <p:ext uri="{BB962C8B-B14F-4D97-AF65-F5344CB8AC3E}">
        <p14:creationId xmlns:p14="http://schemas.microsoft.com/office/powerpoint/2010/main" val="86175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4BB252E-798C-4DBA-9397-81E6123FBAF4}" type="slidenum">
              <a:rPr lang="en-GB" smtClean="0">
                <a:solidFill>
                  <a:prstClr val="black"/>
                </a:solidFill>
              </a:rPr>
              <a:pPr>
                <a:defRPr/>
              </a:pPr>
              <a:t>9</a:t>
            </a:fld>
            <a:endParaRPr lang="en-GB" dirty="0">
              <a:solidFill>
                <a:prstClr val="black"/>
              </a:solidFill>
            </a:endParaRPr>
          </a:p>
        </p:txBody>
      </p:sp>
    </p:spTree>
    <p:extLst>
      <p:ext uri="{BB962C8B-B14F-4D97-AF65-F5344CB8AC3E}">
        <p14:creationId xmlns:p14="http://schemas.microsoft.com/office/powerpoint/2010/main" val="858194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4BB252E-798C-4DBA-9397-81E6123FBAF4}" type="slidenum">
              <a:rPr lang="en-GB" smtClean="0">
                <a:solidFill>
                  <a:prstClr val="black"/>
                </a:solidFill>
              </a:rPr>
              <a:pPr/>
              <a:t>29</a:t>
            </a:fld>
            <a:endParaRPr lang="en-GB" dirty="0">
              <a:solidFill>
                <a:prstClr val="black"/>
              </a:solidFill>
            </a:endParaRPr>
          </a:p>
        </p:txBody>
      </p:sp>
    </p:spTree>
    <p:extLst>
      <p:ext uri="{BB962C8B-B14F-4D97-AF65-F5344CB8AC3E}">
        <p14:creationId xmlns:p14="http://schemas.microsoft.com/office/powerpoint/2010/main" val="349798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833" y="1122363"/>
            <a:ext cx="11291776" cy="2387600"/>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467833" y="3602038"/>
            <a:ext cx="112917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4068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324463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941221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0" y="6356350"/>
            <a:ext cx="2743200" cy="365125"/>
          </a:xfrm>
          <a:prstGeom prst="rect">
            <a:avLst/>
          </a:prstGeom>
        </p:spPr>
        <p:txBody>
          <a:bodyPr/>
          <a:lstStyle/>
          <a:p>
            <a:fld id="{1DA75472-A2B2-4D99-9D5D-B76258FC6896}" type="datetime1">
              <a:rPr lang="en-GB">
                <a:solidFill>
                  <a:prstClr val="black"/>
                </a:solidFill>
              </a:rPr>
              <a:pPr/>
              <a:t>22/11/2019</a:t>
            </a:fld>
            <a:endParaRPr lang="en-GB" dirty="0">
              <a:solidFill>
                <a:prstClr val="black"/>
              </a:solidFill>
            </a:endParaRPr>
          </a:p>
        </p:txBody>
      </p:sp>
      <p:sp>
        <p:nvSpPr>
          <p:cNvPr id="9" name="Footer Placeholder 8"/>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10" name="Slide Number Placeholder 9"/>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47379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DF0EC0FD-F6C7-44DD-B05F-9F722E41B7C8}" type="datetime1">
              <a:rPr lang="en-GB">
                <a:solidFill>
                  <a:prstClr val="black"/>
                </a:solidFill>
              </a:rPr>
              <a:pPr/>
              <a:t>22/11/2019</a:t>
            </a:fld>
            <a:endParaRPr lang="en-GB" dirty="0">
              <a:solidFill>
                <a:prstClr val="black"/>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DB531D-2584-48E8-974B-990AB77A0882}"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0859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p:cNvSpPr>
            <a:spLocks noGrp="1"/>
          </p:cNvSpPr>
          <p:nvPr>
            <p:ph type="title"/>
          </p:nvPr>
        </p:nvSpPr>
        <p:spPr/>
        <p:txBody>
          <a:bodyPr/>
          <a:lstStyle/>
          <a:p>
            <a:r>
              <a:rPr lang="en-US"/>
              <a:t>Click to edit Master title style</a:t>
            </a:r>
            <a:endParaRPr lang="en-GB"/>
          </a:p>
        </p:txBody>
      </p:sp>
      <p:sp>
        <p:nvSpPr>
          <p:cNvPr id="8" name="Date Placeholder 7"/>
          <p:cNvSpPr>
            <a:spLocks noGrp="1"/>
          </p:cNvSpPr>
          <p:nvPr>
            <p:ph type="dt" sz="half" idx="10"/>
          </p:nvPr>
        </p:nvSpPr>
        <p:spPr>
          <a:xfrm>
            <a:off x="838201" y="6356351"/>
            <a:ext cx="2743200" cy="365125"/>
          </a:xfrm>
          <a:prstGeom prst="rect">
            <a:avLst/>
          </a:prstGeom>
        </p:spPr>
        <p:txBody>
          <a:bodyPr/>
          <a:lstStyle/>
          <a:p>
            <a:fld id="{1DA75472-A2B2-4D99-9D5D-B76258FC6896}" type="datetime1">
              <a:rPr lang="en-GB">
                <a:solidFill>
                  <a:prstClr val="black">
                    <a:tint val="75000"/>
                  </a:prstClr>
                </a:solidFill>
              </a:rPr>
              <a:pPr/>
              <a:t>22/11/2019</a:t>
            </a:fld>
            <a:endParaRPr lang="en-GB" dirty="0">
              <a:solidFill>
                <a:prstClr val="black">
                  <a:tint val="75000"/>
                </a:prstClr>
              </a:solidFill>
            </a:endParaRPr>
          </a:p>
        </p:txBody>
      </p:sp>
      <p:sp>
        <p:nvSpPr>
          <p:cNvPr id="9" name="Footer Placeholder 8"/>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10" name="Slide Number Placeholder 9"/>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71631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Date Placeholder 2"/>
          <p:cNvSpPr>
            <a:spLocks noGrp="1"/>
          </p:cNvSpPr>
          <p:nvPr>
            <p:ph type="dt" sz="half" idx="10"/>
          </p:nvPr>
        </p:nvSpPr>
        <p:spPr>
          <a:xfrm>
            <a:off x="838201" y="6356351"/>
            <a:ext cx="2743200" cy="365125"/>
          </a:xfrm>
          <a:prstGeom prst="rect">
            <a:avLst/>
          </a:prstGeom>
        </p:spPr>
        <p:txBody>
          <a:bodyPr/>
          <a:lstStyle/>
          <a:p>
            <a:fld id="{DF0EC0FD-F6C7-44DD-B05F-9F722E41B7C8}" type="datetime1">
              <a:rPr lang="en-GB">
                <a:solidFill>
                  <a:prstClr val="black">
                    <a:tint val="75000"/>
                  </a:prstClr>
                </a:solidFill>
              </a:rPr>
              <a:pPr/>
              <a:t>22/11/2019</a:t>
            </a:fld>
            <a:endParaRPr lang="en-GB" dirty="0">
              <a:solidFill>
                <a:prstClr val="black">
                  <a:tint val="75000"/>
                </a:prstClr>
              </a:solidFill>
            </a:endParaRPr>
          </a:p>
        </p:txBody>
      </p:sp>
      <p:sp>
        <p:nvSpPr>
          <p:cNvPr id="4" name="Footer Placeholder 3"/>
          <p:cNvSpPr>
            <a:spLocks noGrp="1"/>
          </p:cNvSpPr>
          <p:nvPr>
            <p:ph type="ftr" sz="quarter" idx="11"/>
          </p:nvPr>
        </p:nvSpPr>
        <p:spPr>
          <a:xfrm>
            <a:off x="4038602" y="6356351"/>
            <a:ext cx="4114800" cy="365125"/>
          </a:xfrm>
          <a:prstGeom prst="rect">
            <a:avLst/>
          </a:prstGeom>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a:xfrm>
            <a:off x="8610601" y="6356351"/>
            <a:ext cx="2743200" cy="365125"/>
          </a:xfrm>
          <a:prstGeom prst="rect">
            <a:avLst/>
          </a:prstGeom>
        </p:spPr>
        <p:txBody>
          <a:bodyPr/>
          <a:lstStyle/>
          <a:p>
            <a:fld id="{CADB531D-2584-48E8-974B-990AB77A0882}" type="slidenum">
              <a:rPr lang="en-GB">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963174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3530" y="455279"/>
            <a:ext cx="11357344" cy="1190958"/>
          </a:xfrm>
        </p:spPr>
        <p:txBody>
          <a:bodyPr/>
          <a:lstStyle/>
          <a:p>
            <a:r>
              <a:rPr lang="en-US"/>
              <a:t>Click to edit Master title style</a:t>
            </a:r>
            <a:endParaRPr lang="en-GB"/>
          </a:p>
        </p:txBody>
      </p:sp>
      <p:sp>
        <p:nvSpPr>
          <p:cNvPr id="3" name="Content Placeholder 2"/>
          <p:cNvSpPr>
            <a:spLocks noGrp="1"/>
          </p:cNvSpPr>
          <p:nvPr>
            <p:ph idx="1"/>
          </p:nvPr>
        </p:nvSpPr>
        <p:spPr>
          <a:xfrm>
            <a:off x="443022" y="1825625"/>
            <a:ext cx="11337851"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p:cNvSpPr txBox="1">
            <a:spLocks/>
          </p:cNvSpPr>
          <p:nvPr userDrawn="1"/>
        </p:nvSpPr>
        <p:spPr>
          <a:xfrm>
            <a:off x="4038602" y="6356351"/>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prstClr val="black">
                  <a:tint val="75000"/>
                </a:prstClr>
              </a:solidFill>
            </a:endParaRPr>
          </a:p>
        </p:txBody>
      </p:sp>
    </p:spTree>
    <p:extLst>
      <p:ext uri="{BB962C8B-B14F-4D97-AF65-F5344CB8AC3E}">
        <p14:creationId xmlns:p14="http://schemas.microsoft.com/office/powerpoint/2010/main" val="3874424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49077" y="667486"/>
            <a:ext cx="11342429" cy="2906162"/>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449077" y="3572541"/>
            <a:ext cx="11342429" cy="152828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979087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4794" y="489098"/>
            <a:ext cx="11313981" cy="1190958"/>
          </a:xfrm>
        </p:spPr>
        <p:txBody>
          <a:bodyPr/>
          <a:lstStyle/>
          <a:p>
            <a:r>
              <a:rPr lang="en-US"/>
              <a:t>Click to edit Master title style</a:t>
            </a:r>
            <a:endParaRPr lang="en-GB"/>
          </a:p>
        </p:txBody>
      </p:sp>
      <p:sp>
        <p:nvSpPr>
          <p:cNvPr id="3" name="Content Placeholder 2"/>
          <p:cNvSpPr>
            <a:spLocks noGrp="1"/>
          </p:cNvSpPr>
          <p:nvPr>
            <p:ph sz="half" idx="1"/>
          </p:nvPr>
        </p:nvSpPr>
        <p:spPr>
          <a:xfrm>
            <a:off x="444794"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3770" y="1814993"/>
            <a:ext cx="55750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25047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286835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04037" y="499730"/>
            <a:ext cx="11355572" cy="1190958"/>
          </a:xfr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63208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934648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751" y="449262"/>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629755" y="58338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35751" y="204946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09093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263959E-96EE-479F-BDDA-F5EA39DEBA36}" type="datetimeFigureOut">
              <a:rPr lang="en-GB">
                <a:solidFill>
                  <a:prstClr val="black"/>
                </a:solidFill>
              </a:rPr>
              <a:pPr/>
              <a:t>22/11/2019</a:t>
            </a:fld>
            <a:endParaRPr lang="en-GB" dirty="0">
              <a:solidFill>
                <a:prstClr val="black"/>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9B347D9-6FFC-461D-B4F1-ABC54C1F432C}" type="slidenum">
              <a:rPr lang="en-GB">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32604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490205"/>
            <a:ext cx="11349908" cy="1190958"/>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1037" y="1825625"/>
            <a:ext cx="11327496"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1" name="Straight Connector 10"/>
          <p:cNvCxnSpPr/>
          <p:nvPr userDrawn="1"/>
        </p:nvCxnSpPr>
        <p:spPr>
          <a:xfrm>
            <a:off x="428625" y="315675"/>
            <a:ext cx="11349908" cy="1638"/>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pic>
        <p:nvPicPr>
          <p:cNvPr id="15" name="Picture 14" descr="TB_Logo_v1.png"/>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314008" y="6109816"/>
            <a:ext cx="1440364" cy="550699"/>
          </a:xfrm>
          <a:prstGeom prst="rect">
            <a:avLst/>
          </a:prstGeom>
        </p:spPr>
      </p:pic>
      <p:sp>
        <p:nvSpPr>
          <p:cNvPr id="12" name="TextBox 11"/>
          <p:cNvSpPr txBox="1"/>
          <p:nvPr userDrawn="1"/>
        </p:nvSpPr>
        <p:spPr>
          <a:xfrm>
            <a:off x="8779705" y="6541834"/>
            <a:ext cx="3113445" cy="284011"/>
          </a:xfrm>
          <a:prstGeom prst="rect">
            <a:avLst/>
          </a:prstGeom>
          <a:noFill/>
        </p:spPr>
        <p:txBody>
          <a:bodyPr wrap="square" rtlCol="0">
            <a:spAutoFit/>
          </a:bodyPr>
          <a:lstStyle/>
          <a:p>
            <a:r>
              <a:rPr lang="en-US" sz="1200" dirty="0" smtClean="0">
                <a:solidFill>
                  <a:srgbClr val="252823"/>
                </a:solidFill>
              </a:rPr>
              <a:t>COPYRIGHT@2019 </a:t>
            </a:r>
            <a:r>
              <a:rPr lang="en-US" sz="1200" dirty="0">
                <a:solidFill>
                  <a:srgbClr val="252823"/>
                </a:solidFill>
              </a:rPr>
              <a:t>THOUGHTBOX EDUCATION</a:t>
            </a:r>
          </a:p>
        </p:txBody>
      </p:sp>
      <p:cxnSp>
        <p:nvCxnSpPr>
          <p:cNvPr id="17" name="Straight Connector 16"/>
          <p:cNvCxnSpPr/>
          <p:nvPr userDrawn="1"/>
        </p:nvCxnSpPr>
        <p:spPr>
          <a:xfrm>
            <a:off x="1754372" y="6534030"/>
            <a:ext cx="10024161" cy="7804"/>
          </a:xfrm>
          <a:prstGeom prst="line">
            <a:avLst/>
          </a:prstGeom>
          <a:ln>
            <a:solidFill>
              <a:srgbClr val="252823"/>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345374" y="45466"/>
            <a:ext cx="4447436" cy="276999"/>
          </a:xfrm>
          <a:prstGeom prst="rect">
            <a:avLst/>
          </a:prstGeom>
          <a:noFill/>
        </p:spPr>
        <p:txBody>
          <a:bodyPr wrap="none" rtlCol="0">
            <a:spAutoFit/>
          </a:bodyPr>
          <a:lstStyle/>
          <a:p>
            <a:r>
              <a:rPr lang="en-US" sz="1200" b="1" dirty="0">
                <a:solidFill>
                  <a:srgbClr val="35372F"/>
                </a:solidFill>
                <a:latin typeface="Foco"/>
                <a:cs typeface="Foco"/>
              </a:rPr>
              <a:t>EXPLORING </a:t>
            </a:r>
            <a:r>
              <a:rPr lang="en-US" sz="1200" b="1" dirty="0" smtClean="0">
                <a:solidFill>
                  <a:srgbClr val="35372F"/>
                </a:solidFill>
                <a:latin typeface="Foco"/>
                <a:cs typeface="Foco"/>
              </a:rPr>
              <a:t>THE NATURAL WORLD </a:t>
            </a:r>
            <a:r>
              <a:rPr lang="en-US" sz="1200" dirty="0" smtClean="0">
                <a:solidFill>
                  <a:srgbClr val="35372F"/>
                </a:solidFill>
                <a:latin typeface="Foco"/>
                <a:cs typeface="Foco"/>
              </a:rPr>
              <a:t>| Changing</a:t>
            </a:r>
            <a:r>
              <a:rPr lang="en-US" sz="1200" baseline="0" dirty="0" smtClean="0">
                <a:solidFill>
                  <a:srgbClr val="35372F"/>
                </a:solidFill>
                <a:latin typeface="Foco"/>
                <a:cs typeface="Foco"/>
              </a:rPr>
              <a:t> Climates </a:t>
            </a:r>
            <a:r>
              <a:rPr lang="en-US" sz="1200" dirty="0" smtClean="0">
                <a:solidFill>
                  <a:srgbClr val="35372F"/>
                </a:solidFill>
                <a:latin typeface="Foco"/>
                <a:cs typeface="Foco"/>
              </a:rPr>
              <a:t>| </a:t>
            </a:r>
            <a:r>
              <a:rPr lang="en-US" sz="1200" dirty="0">
                <a:solidFill>
                  <a:srgbClr val="35372F"/>
                </a:solidFill>
                <a:latin typeface="Foco"/>
                <a:cs typeface="Foco"/>
              </a:rPr>
              <a:t>Week </a:t>
            </a:r>
            <a:r>
              <a:rPr lang="en-US" sz="1200" dirty="0" smtClean="0">
                <a:solidFill>
                  <a:srgbClr val="35372F"/>
                </a:solidFill>
                <a:latin typeface="Foco"/>
                <a:cs typeface="Foco"/>
              </a:rPr>
              <a:t>4</a:t>
            </a:r>
            <a:endParaRPr lang="en-US" sz="1200" dirty="0">
              <a:solidFill>
                <a:srgbClr val="35372F"/>
              </a:solidFill>
            </a:endParaRPr>
          </a:p>
        </p:txBody>
      </p:sp>
    </p:spTree>
    <p:extLst>
      <p:ext uri="{BB962C8B-B14F-4D97-AF65-F5344CB8AC3E}">
        <p14:creationId xmlns:p14="http://schemas.microsoft.com/office/powerpoint/2010/main" val="1304300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static1.squarespace.com/static/595caeca2e69cf0e4a94010f/t/5dd662e7d168ef7c6a994152/1574331120277/Y1&amp;2+Week+3+-+Amazing+inventions.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static1.squarespace.com/static/595caeca2e69cf0e4a94010f/t/5dd30dcb77bed738f2beb242/1574112722725/Vole's+Big+Flood+Printable.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thoughtboxeducation.com/s/Voles-Big-Flood.pptx"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thoughtboxeducation.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1932" y="314957"/>
            <a:ext cx="1437111" cy="576583"/>
          </a:xfrm>
          <a:prstGeom prst="rect">
            <a:avLst/>
          </a:prstGeom>
        </p:spPr>
      </p:pic>
      <p:sp>
        <p:nvSpPr>
          <p:cNvPr id="10" name="Oval 9"/>
          <p:cNvSpPr/>
          <p:nvPr/>
        </p:nvSpPr>
        <p:spPr>
          <a:xfrm>
            <a:off x="3781425" y="1500357"/>
            <a:ext cx="4629150" cy="4510939"/>
          </a:xfrm>
          <a:prstGeom prst="ellipse">
            <a:avLst/>
          </a:prstGeom>
          <a:solidFill>
            <a:schemeClr val="bg2">
              <a:lumMod val="10000"/>
              <a:alpha val="34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latin typeface="Foco" panose="020B0504050202020203" pitchFamily="34" charset="0"/>
            </a:endParaRPr>
          </a:p>
        </p:txBody>
      </p:sp>
      <p:sp>
        <p:nvSpPr>
          <p:cNvPr id="14" name="TextBox 13"/>
          <p:cNvSpPr txBox="1"/>
          <p:nvPr/>
        </p:nvSpPr>
        <p:spPr>
          <a:xfrm>
            <a:off x="4114807" y="2440302"/>
            <a:ext cx="4070465" cy="923330"/>
          </a:xfrm>
          <a:prstGeom prst="rect">
            <a:avLst/>
          </a:prstGeom>
          <a:noFill/>
        </p:spPr>
        <p:txBody>
          <a:bodyPr wrap="square" rtlCol="0">
            <a:spAutoFit/>
          </a:bodyPr>
          <a:lstStyle/>
          <a:p>
            <a:pPr algn="ctr">
              <a:defRPr/>
            </a:pPr>
            <a:r>
              <a:rPr lang="en-GB" sz="5400" b="1" spc="300" dirty="0">
                <a:solidFill>
                  <a:prstClr val="white"/>
                </a:solidFill>
                <a:latin typeface="Foco" panose="020B0504050202020203" pitchFamily="34" charset="0"/>
              </a:rPr>
              <a:t>CHANGING</a:t>
            </a:r>
            <a:endParaRPr lang="en-GB" sz="3200" b="1" spc="300" dirty="0">
              <a:solidFill>
                <a:prstClr val="white"/>
              </a:solidFill>
              <a:latin typeface="Foco" panose="020B0504050202020203" pitchFamily="34" charset="0"/>
            </a:endParaRPr>
          </a:p>
        </p:txBody>
      </p:sp>
      <p:sp>
        <p:nvSpPr>
          <p:cNvPr id="15" name="Rectangle 14"/>
          <p:cNvSpPr/>
          <p:nvPr/>
        </p:nvSpPr>
        <p:spPr>
          <a:xfrm>
            <a:off x="3996086" y="3856274"/>
            <a:ext cx="4199827" cy="307777"/>
          </a:xfrm>
          <a:prstGeom prst="rect">
            <a:avLst/>
          </a:prstGeom>
          <a:noFill/>
        </p:spPr>
        <p:txBody>
          <a:bodyPr wrap="square">
            <a:spAutoFit/>
          </a:bodyPr>
          <a:lstStyle/>
          <a:p>
            <a:pPr algn="ctr">
              <a:defRPr/>
            </a:pPr>
            <a:r>
              <a:rPr lang="en-GB" sz="1400" b="1" spc="300" dirty="0">
                <a:solidFill>
                  <a:srgbClr val="FEE725"/>
                </a:solidFill>
                <a:latin typeface="Foco" panose="020B0504050202020203" pitchFamily="34" charset="0"/>
              </a:rPr>
              <a:t>EXPLORING </a:t>
            </a:r>
            <a:r>
              <a:rPr lang="en-GB" sz="1400" spc="300" dirty="0">
                <a:solidFill>
                  <a:srgbClr val="FEE725"/>
                </a:solidFill>
                <a:latin typeface="Foco" panose="020B0504050202020203" pitchFamily="34" charset="0"/>
              </a:rPr>
              <a:t>THE NATURAL WORLD</a:t>
            </a:r>
          </a:p>
        </p:txBody>
      </p:sp>
      <p:sp>
        <p:nvSpPr>
          <p:cNvPr id="4" name="Rectangle 3"/>
          <p:cNvSpPr/>
          <p:nvPr/>
        </p:nvSpPr>
        <p:spPr>
          <a:xfrm>
            <a:off x="4390743" y="3015558"/>
            <a:ext cx="3518592" cy="923330"/>
          </a:xfrm>
          <a:prstGeom prst="rect">
            <a:avLst/>
          </a:prstGeom>
        </p:spPr>
        <p:txBody>
          <a:bodyPr wrap="none">
            <a:spAutoFit/>
          </a:bodyPr>
          <a:lstStyle/>
          <a:p>
            <a:pPr algn="ctr">
              <a:defRPr/>
            </a:pPr>
            <a:r>
              <a:rPr lang="en-GB" sz="5400" b="1" spc="300" dirty="0">
                <a:solidFill>
                  <a:prstClr val="white"/>
                </a:solidFill>
                <a:latin typeface="Foco" panose="020B0504050202020203" pitchFamily="34" charset="0"/>
              </a:rPr>
              <a:t>CLIMATES</a:t>
            </a:r>
            <a:endParaRPr lang="en-GB" sz="3200" b="1" spc="300" dirty="0">
              <a:solidFill>
                <a:prstClr val="white"/>
              </a:solidFill>
              <a:latin typeface="Foco" panose="020B0504050202020203" pitchFamily="34" charset="0"/>
            </a:endParaRPr>
          </a:p>
        </p:txBody>
      </p:sp>
      <p:sp>
        <p:nvSpPr>
          <p:cNvPr id="12" name="TextBox 11"/>
          <p:cNvSpPr txBox="1"/>
          <p:nvPr/>
        </p:nvSpPr>
        <p:spPr>
          <a:xfrm>
            <a:off x="4226334" y="4668417"/>
            <a:ext cx="3718051" cy="584775"/>
          </a:xfrm>
          <a:prstGeom prst="rect">
            <a:avLst/>
          </a:prstGeom>
          <a:noFill/>
        </p:spPr>
        <p:txBody>
          <a:bodyPr wrap="square" rtlCol="0">
            <a:spAutoFit/>
          </a:bodyPr>
          <a:lstStyle/>
          <a:p>
            <a:pPr algn="ctr"/>
            <a:r>
              <a:rPr lang="en-GB" sz="3200" b="1" dirty="0">
                <a:solidFill>
                  <a:prstClr val="white"/>
                </a:solidFill>
                <a:latin typeface="Foco" panose="020B0504050202020203" pitchFamily="34" charset="0"/>
                <a:ea typeface="Times New Roman" panose="02020603050405020304" pitchFamily="18" charset="0"/>
                <a:cs typeface="Times New Roman" panose="02020603050405020304" pitchFamily="18" charset="0"/>
              </a:rPr>
              <a:t>Years1&amp; 2</a:t>
            </a:r>
            <a:endParaRPr lang="en-GB" sz="3200" b="1" dirty="0">
              <a:solidFill>
                <a:schemeClr val="bg1"/>
              </a:solidFill>
              <a:latin typeface="Foco" panose="020B0504050202020203" pitchFamily="34" charset="0"/>
              <a:ea typeface="Times New Roman" panose="02020603050405020304" pitchFamily="18" charset="0"/>
              <a:cs typeface="Times New Roman" panose="02020603050405020304" pitchFamily="18" charset="0"/>
            </a:endParaRPr>
          </a:p>
        </p:txBody>
      </p:sp>
      <p:sp>
        <p:nvSpPr>
          <p:cNvPr id="13" name="Rectangle 12"/>
          <p:cNvSpPr/>
          <p:nvPr/>
        </p:nvSpPr>
        <p:spPr>
          <a:xfrm>
            <a:off x="5402449" y="5094736"/>
            <a:ext cx="1365822" cy="523220"/>
          </a:xfrm>
          <a:prstGeom prst="rect">
            <a:avLst/>
          </a:prstGeom>
        </p:spPr>
        <p:txBody>
          <a:bodyPr wrap="none">
            <a:spAutoFit/>
          </a:bodyPr>
          <a:lstStyle/>
          <a:p>
            <a:pPr algn="ctr"/>
            <a:r>
              <a:rPr lang="en-GB" sz="2800" dirty="0">
                <a:solidFill>
                  <a:prstClr val="white"/>
                </a:solidFill>
                <a:latin typeface="Just Another Hand" panose="02000506000000020003" pitchFamily="2" charset="0"/>
                <a:ea typeface="Times New Roman" panose="02020603050405020304" pitchFamily="18" charset="0"/>
                <a:cs typeface="Times New Roman" panose="02020603050405020304" pitchFamily="18" charset="0"/>
              </a:rPr>
              <a:t>KEY STAGE 1</a:t>
            </a:r>
            <a:endParaRPr lang="en-GB" sz="2800" dirty="0">
              <a:solidFill>
                <a:prstClr val="white"/>
              </a:solidFill>
              <a:latin typeface="Just Another Hand" panose="02000506000000020003" pitchFamily="2" charset="0"/>
              <a:ea typeface="Times New Roman" panose="02020603050405020304" pitchFamily="18" charset="0"/>
            </a:endParaRPr>
          </a:p>
        </p:txBody>
      </p:sp>
    </p:spTree>
    <p:extLst>
      <p:ext uri="{BB962C8B-B14F-4D97-AF65-F5344CB8AC3E}">
        <p14:creationId xmlns:p14="http://schemas.microsoft.com/office/powerpoint/2010/main" val="954144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631160"/>
            <a:ext cx="11337851" cy="4351338"/>
          </a:xfrm>
        </p:spPr>
        <p:txBody>
          <a:bodyPr>
            <a:normAutofit/>
          </a:bodyPr>
          <a:lstStyle/>
          <a:p>
            <a:pPr marL="0" indent="0">
              <a:buNone/>
            </a:pPr>
            <a:r>
              <a:rPr lang="en-GB" dirty="0" smtClean="0"/>
              <a:t>When we feel emotions we feel them in our bodies as well as in our minds – and we </a:t>
            </a:r>
            <a:r>
              <a:rPr lang="en-GB" u="sng" dirty="0" smtClean="0"/>
              <a:t>show them </a:t>
            </a:r>
            <a:r>
              <a:rPr lang="en-GB" dirty="0" smtClean="0"/>
              <a:t>with our bodies too! </a:t>
            </a:r>
          </a:p>
          <a:p>
            <a:pPr marL="0" indent="0">
              <a:buNone/>
            </a:pPr>
            <a:r>
              <a:rPr lang="en-GB" dirty="0"/>
              <a:t/>
            </a:r>
            <a:br>
              <a:rPr lang="en-GB" dirty="0"/>
            </a:br>
            <a:r>
              <a:rPr lang="en-GB" dirty="0" smtClean="0"/>
              <a:t>Other people can often understand how we are feeling from seeing our emotions </a:t>
            </a:r>
            <a:r>
              <a:rPr lang="en-GB" dirty="0"/>
              <a:t>in different parts of our bodies</a:t>
            </a:r>
            <a:r>
              <a:rPr lang="en-GB" dirty="0" smtClean="0"/>
              <a:t>. This is called </a:t>
            </a:r>
            <a:r>
              <a:rPr lang="en-GB" b="1" dirty="0" smtClean="0"/>
              <a:t>body language</a:t>
            </a:r>
            <a:r>
              <a:rPr lang="en-GB" dirty="0" smtClean="0"/>
              <a:t>. </a:t>
            </a:r>
            <a:br>
              <a:rPr lang="en-GB" dirty="0" smtClean="0"/>
            </a:br>
            <a:r>
              <a:rPr lang="en-GB" dirty="0" smtClean="0"/>
              <a:t>In the story, Squirrel notices that Vole is not feeling happy without Vole saying anything.</a:t>
            </a:r>
            <a:br>
              <a:rPr lang="en-GB" dirty="0" smtClean="0"/>
            </a:br>
            <a:r>
              <a:rPr lang="en-GB" dirty="0" smtClean="0"/>
              <a:t/>
            </a:r>
            <a:br>
              <a:rPr lang="en-GB" dirty="0" smtClean="0"/>
            </a:br>
            <a:endParaRPr lang="en-GB" dirty="0"/>
          </a:p>
        </p:txBody>
      </p:sp>
      <p:sp>
        <p:nvSpPr>
          <p:cNvPr id="4" name="Oval Callout 3"/>
          <p:cNvSpPr/>
          <p:nvPr/>
        </p:nvSpPr>
        <p:spPr>
          <a:xfrm>
            <a:off x="7276402" y="3276599"/>
            <a:ext cx="3376880" cy="3000375"/>
          </a:xfrm>
          <a:prstGeom prst="wedgeEllipseCallout">
            <a:avLst>
              <a:gd name="adj1" fmla="val 48249"/>
              <a:gd name="adj2" fmla="val 390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prstClr val="white"/>
                </a:solidFill>
                <a:ea typeface="Calibri" panose="020F0502020204030204" pitchFamily="34" charset="0"/>
                <a:cs typeface="Times New Roman" panose="02020603050405020304" pitchFamily="18" charset="0"/>
              </a:rPr>
              <a:t>“My goodness, you do </a:t>
            </a:r>
            <a:r>
              <a:rPr lang="en-GB" sz="2000" u="sng" dirty="0">
                <a:solidFill>
                  <a:prstClr val="white"/>
                </a:solidFill>
                <a:ea typeface="Calibri" panose="020F0502020204030204" pitchFamily="34" charset="0"/>
                <a:cs typeface="Times New Roman" panose="02020603050405020304" pitchFamily="18" charset="0"/>
              </a:rPr>
              <a:t>look glum </a:t>
            </a:r>
            <a:r>
              <a:rPr lang="en-GB" sz="2000" dirty="0">
                <a:solidFill>
                  <a:prstClr val="white"/>
                </a:solidFill>
                <a:ea typeface="Calibri" panose="020F0502020204030204" pitchFamily="34" charset="0"/>
                <a:cs typeface="Times New Roman" panose="02020603050405020304" pitchFamily="18" charset="0"/>
              </a:rPr>
              <a:t>this morning - what on earth is the matter?” </a:t>
            </a:r>
            <a:r>
              <a:rPr lang="en-GB" sz="2000" dirty="0" smtClean="0">
                <a:solidFill>
                  <a:prstClr val="white"/>
                </a:solidFill>
                <a:ea typeface="Calibri" panose="020F0502020204030204" pitchFamily="34" charset="0"/>
                <a:cs typeface="Times New Roman" panose="02020603050405020304" pitchFamily="18" charset="0"/>
              </a:rPr>
              <a:t/>
            </a:r>
            <a:br>
              <a:rPr lang="en-GB" sz="2000" dirty="0" smtClean="0">
                <a:solidFill>
                  <a:prstClr val="white"/>
                </a:solidFill>
                <a:ea typeface="Calibri" panose="020F0502020204030204" pitchFamily="34" charset="0"/>
                <a:cs typeface="Times New Roman" panose="02020603050405020304" pitchFamily="18" charset="0"/>
              </a:rPr>
            </a:br>
            <a:r>
              <a:rPr lang="en-GB" sz="2000" dirty="0" smtClean="0">
                <a:solidFill>
                  <a:prstClr val="white"/>
                </a:solidFill>
                <a:ea typeface="Calibri" panose="020F0502020204030204" pitchFamily="34" charset="0"/>
                <a:cs typeface="Times New Roman" panose="02020603050405020304" pitchFamily="18" charset="0"/>
              </a:rPr>
              <a:t>Squirrel </a:t>
            </a:r>
            <a:r>
              <a:rPr lang="en-GB" sz="2000" dirty="0">
                <a:solidFill>
                  <a:prstClr val="white"/>
                </a:solidFill>
                <a:ea typeface="Calibri" panose="020F0502020204030204" pitchFamily="34" charset="0"/>
                <a:cs typeface="Times New Roman" panose="02020603050405020304" pitchFamily="18" charset="0"/>
              </a:rPr>
              <a:t>asked, peering at his friend with </a:t>
            </a:r>
            <a:r>
              <a:rPr lang="en-GB" sz="2000" dirty="0" smtClean="0">
                <a:solidFill>
                  <a:prstClr val="white"/>
                </a:solidFill>
                <a:ea typeface="Calibri" panose="020F0502020204030204" pitchFamily="34" charset="0"/>
                <a:cs typeface="Times New Roman" panose="02020603050405020304" pitchFamily="18" charset="0"/>
              </a:rPr>
              <a:t>concern.</a:t>
            </a:r>
            <a:endParaRPr lang="en-GB" sz="1400" dirty="0">
              <a:solidFill>
                <a:prstClr val="white"/>
              </a:solidFill>
              <a:latin typeface="Calibri Light" panose="020F0302020204030204"/>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0183" y="5338349"/>
            <a:ext cx="1489710" cy="1319625"/>
          </a:xfrm>
          <a:prstGeom prst="rect">
            <a:avLst/>
          </a:prstGeom>
        </p:spPr>
      </p:pic>
      <p:sp>
        <p:nvSpPr>
          <p:cNvPr id="6" name="Rectangle 5"/>
          <p:cNvSpPr/>
          <p:nvPr/>
        </p:nvSpPr>
        <p:spPr>
          <a:xfrm>
            <a:off x="427074" y="3954722"/>
            <a:ext cx="7002426" cy="2031325"/>
          </a:xfrm>
          <a:prstGeom prst="rect">
            <a:avLst/>
          </a:prstGeom>
        </p:spPr>
        <p:txBody>
          <a:bodyPr wrap="square">
            <a:spAutoFit/>
          </a:bodyPr>
          <a:lstStyle/>
          <a:p>
            <a:pPr>
              <a:lnSpc>
                <a:spcPct val="90000"/>
              </a:lnSpc>
              <a:spcBef>
                <a:spcPts val="1000"/>
              </a:spcBef>
            </a:pPr>
            <a:r>
              <a:rPr lang="en-GB" sz="2800" dirty="0">
                <a:solidFill>
                  <a:srgbClr val="35372F"/>
                </a:solidFill>
                <a:latin typeface="Calibri Light" panose="020F0302020204030204"/>
              </a:rPr>
              <a:t>Body language can help us to look after each </a:t>
            </a:r>
            <a:r>
              <a:rPr lang="en-GB" sz="2800" dirty="0" smtClean="0">
                <a:solidFill>
                  <a:srgbClr val="35372F"/>
                </a:solidFill>
                <a:latin typeface="Calibri Light" panose="020F0302020204030204"/>
              </a:rPr>
              <a:t>other, support </a:t>
            </a:r>
            <a:r>
              <a:rPr lang="en-GB" sz="2800" dirty="0">
                <a:solidFill>
                  <a:srgbClr val="35372F"/>
                </a:solidFill>
                <a:latin typeface="Calibri Light" panose="020F0302020204030204"/>
              </a:rPr>
              <a:t>our friends and allow them to support us too.</a:t>
            </a:r>
            <a:br>
              <a:rPr lang="en-GB" sz="2800" dirty="0">
                <a:solidFill>
                  <a:srgbClr val="35372F"/>
                </a:solidFill>
                <a:latin typeface="Calibri Light" panose="020F0302020204030204"/>
              </a:rPr>
            </a:br>
            <a:r>
              <a:rPr lang="en-GB" sz="2800" dirty="0">
                <a:solidFill>
                  <a:srgbClr val="35372F"/>
                </a:solidFill>
                <a:latin typeface="Calibri Light" panose="020F0302020204030204"/>
              </a:rPr>
              <a:t/>
            </a:r>
            <a:br>
              <a:rPr lang="en-GB" sz="2800" dirty="0">
                <a:solidFill>
                  <a:srgbClr val="35372F"/>
                </a:solidFill>
                <a:latin typeface="Calibri Light" panose="020F0302020204030204"/>
              </a:rPr>
            </a:br>
            <a:r>
              <a:rPr lang="en-GB" sz="2800" dirty="0">
                <a:solidFill>
                  <a:srgbClr val="35372F"/>
                </a:solidFill>
                <a:latin typeface="Calibri Light" panose="020F0302020204030204"/>
              </a:rPr>
              <a:t>For example:</a:t>
            </a:r>
          </a:p>
        </p:txBody>
      </p:sp>
    </p:spTree>
    <p:extLst>
      <p:ext uri="{BB962C8B-B14F-4D97-AF65-F5344CB8AC3E}">
        <p14:creationId xmlns:p14="http://schemas.microsoft.com/office/powerpoint/2010/main" val="331493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50" y="892460"/>
            <a:ext cx="3173376" cy="4351338"/>
          </a:xfrm>
        </p:spPr>
        <p:txBody>
          <a:bodyPr/>
          <a:lstStyle/>
          <a:p>
            <a:pPr marL="0" indent="0">
              <a:buNone/>
            </a:pPr>
            <a:r>
              <a:rPr lang="en-GB" dirty="0" smtClean="0"/>
              <a:t>If you see your friend like this, what clues might their body language tell you about how they are feeling?</a:t>
            </a:r>
            <a:endParaRPr lang="en-GB" dirty="0"/>
          </a:p>
        </p:txBody>
      </p:sp>
      <p:pic>
        <p:nvPicPr>
          <p:cNvPr id="4098" name="Picture 2" descr="Boy Jumping Near Grass at Daytim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01356" y="892460"/>
            <a:ext cx="7609619" cy="5073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6175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anxious child"/>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952875" y="766573"/>
            <a:ext cx="7705725" cy="537455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388975" y="766573"/>
            <a:ext cx="3173376" cy="4351338"/>
          </a:xfrm>
        </p:spPr>
        <p:txBody>
          <a:bodyPr/>
          <a:lstStyle/>
          <a:p>
            <a:pPr marL="0" indent="0">
              <a:buNone/>
            </a:pPr>
            <a:r>
              <a:rPr lang="en-GB" dirty="0" smtClean="0"/>
              <a:t>If you see your friend like this, what clues might their body language tell you about how they are feeling?</a:t>
            </a:r>
            <a:endParaRPr lang="en-GB" dirty="0"/>
          </a:p>
        </p:txBody>
      </p:sp>
    </p:spTree>
    <p:extLst>
      <p:ext uri="{BB962C8B-B14F-4D97-AF65-F5344CB8AC3E}">
        <p14:creationId xmlns:p14="http://schemas.microsoft.com/office/powerpoint/2010/main" val="330545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www.understood.org/~/media/36403eb7ccc14d28aac241f3237fb11f.jpg?h=662&amp;la=en&amp;mh=662&amp;mw=1178&amp;w=1176"/>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943351" y="692399"/>
            <a:ext cx="7772400" cy="528764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436600" y="778124"/>
            <a:ext cx="3173376" cy="4351338"/>
          </a:xfrm>
        </p:spPr>
        <p:txBody>
          <a:bodyPr/>
          <a:lstStyle/>
          <a:p>
            <a:pPr marL="0" indent="0">
              <a:buNone/>
            </a:pPr>
            <a:r>
              <a:rPr lang="en-GB" dirty="0" smtClean="0"/>
              <a:t>If you see your friend like this, what clues might their body language tell you about how they are feeling?</a:t>
            </a:r>
            <a:endParaRPr lang="en-GB" dirty="0"/>
          </a:p>
        </p:txBody>
      </p:sp>
    </p:spTree>
    <p:extLst>
      <p:ext uri="{BB962C8B-B14F-4D97-AF65-F5344CB8AC3E}">
        <p14:creationId xmlns:p14="http://schemas.microsoft.com/office/powerpoint/2010/main" val="1852779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803204"/>
            <a:ext cx="11337851" cy="4697484"/>
          </a:xfrm>
        </p:spPr>
        <p:txBody>
          <a:bodyPr>
            <a:normAutofit/>
          </a:bodyPr>
          <a:lstStyle/>
          <a:p>
            <a:pPr marL="0" lvl="0" indent="0">
              <a:buNone/>
            </a:pPr>
            <a:r>
              <a:rPr lang="en-GB" dirty="0" smtClean="0"/>
              <a:t>There are many ways to support our friends when their body language tells us that they’re not feeling so well. </a:t>
            </a:r>
          </a:p>
          <a:p>
            <a:pPr marL="0" lvl="0" indent="0">
              <a:buNone/>
            </a:pPr>
            <a:r>
              <a:rPr lang="en-GB" dirty="0" smtClean="0"/>
              <a:t>Vole’s friends were able to help him when they realised that he was upset about his big flood.</a:t>
            </a:r>
          </a:p>
          <a:p>
            <a:pPr lvl="3"/>
            <a:endParaRPr lang="en-GB" dirty="0"/>
          </a:p>
        </p:txBody>
      </p:sp>
      <p:sp>
        <p:nvSpPr>
          <p:cNvPr id="5" name="Oval Callout 4"/>
          <p:cNvSpPr/>
          <p:nvPr/>
        </p:nvSpPr>
        <p:spPr>
          <a:xfrm>
            <a:off x="4924962" y="2325973"/>
            <a:ext cx="3328826" cy="3174715"/>
          </a:xfrm>
          <a:prstGeom prst="wedgeEllipseCallout">
            <a:avLst>
              <a:gd name="adj1" fmla="val -34453"/>
              <a:gd name="adj2" fmla="val 58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prstClr val="white"/>
                </a:solidFill>
                <a:latin typeface="Calibri Light" panose="020F0302020204030204"/>
              </a:rPr>
              <a:t>What did </a:t>
            </a:r>
            <a:r>
              <a:rPr lang="en-GB" sz="2400" dirty="0" smtClean="0">
                <a:solidFill>
                  <a:prstClr val="white"/>
                </a:solidFill>
                <a:latin typeface="Calibri Light" panose="020F0302020204030204"/>
              </a:rPr>
              <a:t>my friends </a:t>
            </a:r>
            <a:r>
              <a:rPr lang="en-GB" sz="2400" dirty="0">
                <a:solidFill>
                  <a:prstClr val="white"/>
                </a:solidFill>
                <a:latin typeface="Calibri Light" panose="020F0302020204030204"/>
              </a:rPr>
              <a:t>do to help </a:t>
            </a:r>
            <a:r>
              <a:rPr lang="en-GB" sz="2400" dirty="0" smtClean="0">
                <a:solidFill>
                  <a:prstClr val="white"/>
                </a:solidFill>
                <a:latin typeface="Calibri Light" panose="020F0302020204030204"/>
              </a:rPr>
              <a:t>me? Can </a:t>
            </a:r>
            <a:r>
              <a:rPr lang="en-GB" sz="2400" dirty="0">
                <a:solidFill>
                  <a:prstClr val="white"/>
                </a:solidFill>
                <a:latin typeface="Calibri Light" panose="020F0302020204030204"/>
              </a:rPr>
              <a:t>you remember?</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2800" y="5084093"/>
            <a:ext cx="1892985" cy="1259042"/>
          </a:xfrm>
          <a:prstGeom prst="rect">
            <a:avLst/>
          </a:prstGeom>
        </p:spPr>
      </p:pic>
    </p:spTree>
    <p:extLst>
      <p:ext uri="{BB962C8B-B14F-4D97-AF65-F5344CB8AC3E}">
        <p14:creationId xmlns:p14="http://schemas.microsoft.com/office/powerpoint/2010/main" val="16319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1387475"/>
            <a:ext cx="11337851" cy="4351338"/>
          </a:xfrm>
        </p:spPr>
        <p:txBody>
          <a:bodyPr/>
          <a:lstStyle/>
          <a:p>
            <a:pPr marL="0" indent="0">
              <a:buNone/>
            </a:pPr>
            <a:r>
              <a:rPr lang="en-GB" dirty="0" smtClean="0"/>
              <a:t>Working together is a great way to make big things happen – and is also a great way to help each other out when we are having problems.</a:t>
            </a:r>
          </a:p>
          <a:p>
            <a:pPr marL="0" indent="0">
              <a:buNone/>
            </a:pPr>
            <a:r>
              <a:rPr lang="en-GB" dirty="0"/>
              <a:t/>
            </a:r>
            <a:br>
              <a:rPr lang="en-GB" dirty="0"/>
            </a:br>
            <a:endParaRPr lang="en-GB" dirty="0"/>
          </a:p>
        </p:txBody>
      </p:sp>
      <p:sp>
        <p:nvSpPr>
          <p:cNvPr id="4" name="Oval Callout 3"/>
          <p:cNvSpPr/>
          <p:nvPr/>
        </p:nvSpPr>
        <p:spPr>
          <a:xfrm>
            <a:off x="4431586" y="2440273"/>
            <a:ext cx="3512264" cy="3174715"/>
          </a:xfrm>
          <a:prstGeom prst="wedgeEllipseCallout">
            <a:avLst>
              <a:gd name="adj1" fmla="val 36090"/>
              <a:gd name="adj2" fmla="val 5482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rPr>
              <a:t>Being kind and helpful are two of the </a:t>
            </a:r>
            <a:r>
              <a:rPr lang="en-GB" sz="2400" dirty="0" smtClean="0">
                <a:solidFill>
                  <a:schemeClr val="tx1"/>
                </a:solidFill>
              </a:rPr>
              <a:t>best gifts </a:t>
            </a:r>
            <a:r>
              <a:rPr lang="en-GB" sz="2400" dirty="0">
                <a:solidFill>
                  <a:schemeClr val="tx1"/>
                </a:solidFill>
              </a:rPr>
              <a:t>we can </a:t>
            </a:r>
            <a:r>
              <a:rPr lang="en-GB" sz="2400" dirty="0" smtClean="0">
                <a:solidFill>
                  <a:schemeClr val="tx1"/>
                </a:solidFill>
              </a:rPr>
              <a:t>offer to other </a:t>
            </a:r>
            <a:r>
              <a:rPr lang="en-GB" sz="2400" dirty="0">
                <a:solidFill>
                  <a:schemeClr val="tx1"/>
                </a:solidFill>
              </a:rPr>
              <a:t>people!</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591400" y="5343525"/>
            <a:ext cx="1740814" cy="1190625"/>
          </a:xfrm>
          <a:prstGeom prst="rect">
            <a:avLst/>
          </a:prstGeom>
        </p:spPr>
      </p:pic>
    </p:spTree>
    <p:extLst>
      <p:ext uri="{BB962C8B-B14F-4D97-AF65-F5344CB8AC3E}">
        <p14:creationId xmlns:p14="http://schemas.microsoft.com/office/powerpoint/2010/main" val="38708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748" y="177239"/>
            <a:ext cx="1430027" cy="573741"/>
          </a:xfrm>
          <a:prstGeom prst="rect">
            <a:avLst/>
          </a:prstGeom>
        </p:spPr>
      </p:pic>
      <p:sp>
        <p:nvSpPr>
          <p:cNvPr id="11" name="Oval 10"/>
          <p:cNvSpPr/>
          <p:nvPr/>
        </p:nvSpPr>
        <p:spPr>
          <a:xfrm>
            <a:off x="8093581" y="2559357"/>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2" name="TextBox 11"/>
          <p:cNvSpPr txBox="1"/>
          <p:nvPr/>
        </p:nvSpPr>
        <p:spPr>
          <a:xfrm>
            <a:off x="8195536" y="4273228"/>
            <a:ext cx="3754810" cy="1015663"/>
          </a:xfrm>
          <a:prstGeom prst="rect">
            <a:avLst/>
          </a:prstGeom>
          <a:noFill/>
        </p:spPr>
        <p:txBody>
          <a:bodyPr wrap="square" rtlCol="0">
            <a:spAutoFit/>
          </a:bodyPr>
          <a:lstStyle/>
          <a:p>
            <a:pPr algn="ctr"/>
            <a:r>
              <a:rPr lang="en-GB" sz="2400" b="1" spc="300" dirty="0" smtClean="0">
                <a:solidFill>
                  <a:prstClr val="white"/>
                </a:solidFill>
              </a:rPr>
              <a:t>THE WASTE-BUSTERS</a:t>
            </a:r>
          </a:p>
          <a:p>
            <a:pPr algn="ctr"/>
            <a:endParaRPr lang="en-GB" b="1" dirty="0">
              <a:solidFill>
                <a:srgbClr val="FEE725"/>
              </a:solidFill>
            </a:endParaRPr>
          </a:p>
          <a:p>
            <a:pPr algn="ctr"/>
            <a:r>
              <a:rPr lang="en-GB" b="1" dirty="0" smtClean="0">
                <a:solidFill>
                  <a:srgbClr val="FEE725"/>
                </a:solidFill>
              </a:rPr>
              <a:t>4 5  M I N U T E S </a:t>
            </a:r>
            <a:endParaRPr lang="en-GB" dirty="0" smtClean="0">
              <a:solidFill>
                <a:srgbClr val="FEE725"/>
              </a:solidFill>
            </a:endParaRPr>
          </a:p>
        </p:txBody>
      </p:sp>
    </p:spTree>
    <p:extLst>
      <p:ext uri="{BB962C8B-B14F-4D97-AF65-F5344CB8AC3E}">
        <p14:creationId xmlns:p14="http://schemas.microsoft.com/office/powerpoint/2010/main" val="40648363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714088"/>
            <a:ext cx="11337851" cy="4351338"/>
          </a:xfrm>
        </p:spPr>
        <p:txBody>
          <a:bodyPr/>
          <a:lstStyle/>
          <a:p>
            <a:pPr marL="0" indent="0">
              <a:buNone/>
            </a:pPr>
            <a:r>
              <a:rPr lang="en-GB" dirty="0" smtClean="0"/>
              <a:t>In this topic, we have learned lots of things and explored many ideas:</a:t>
            </a:r>
            <a:endParaRPr lang="en-GB" dirty="0"/>
          </a:p>
        </p:txBody>
      </p:sp>
      <p:sp>
        <p:nvSpPr>
          <p:cNvPr id="4" name="Oval Callout 3"/>
          <p:cNvSpPr/>
          <p:nvPr/>
        </p:nvSpPr>
        <p:spPr>
          <a:xfrm>
            <a:off x="3908356" y="1394349"/>
            <a:ext cx="2656938" cy="2642818"/>
          </a:xfrm>
          <a:prstGeom prst="wedgeEllipseCallout">
            <a:avLst>
              <a:gd name="adj1" fmla="val -3389"/>
              <a:gd name="adj2" fmla="val 66148"/>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Calibri Light" panose="020F0302020204030204"/>
              </a:rPr>
              <a:t>We learned about different climate zones around the world</a:t>
            </a:r>
            <a:endParaRPr lang="en-GB" sz="2400" dirty="0">
              <a:solidFill>
                <a:prstClr val="white"/>
              </a:solidFill>
              <a:latin typeface="Calibri Light" panose="020F0302020204030204"/>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79538" y="4448174"/>
            <a:ext cx="1770181" cy="2114069"/>
          </a:xfrm>
          <a:prstGeom prst="rect">
            <a:avLst/>
          </a:prstGeom>
        </p:spPr>
      </p:pic>
      <p:sp>
        <p:nvSpPr>
          <p:cNvPr id="8" name="Oval Callout 7"/>
          <p:cNvSpPr/>
          <p:nvPr/>
        </p:nvSpPr>
        <p:spPr>
          <a:xfrm>
            <a:off x="1016430" y="2158618"/>
            <a:ext cx="2656938" cy="2642818"/>
          </a:xfrm>
          <a:prstGeom prst="wedgeEllipseCallout">
            <a:avLst>
              <a:gd name="adj1" fmla="val -3264"/>
              <a:gd name="adj2" fmla="val 67499"/>
            </a:avLst>
          </a:prstGeom>
          <a:solidFill>
            <a:srgbClr val="0BA1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Calibri Light" panose="020F0302020204030204"/>
              </a:rPr>
              <a:t>We learned about the difference between climate and weather</a:t>
            </a:r>
            <a:endParaRPr lang="en-GB" sz="2400" dirty="0">
              <a:solidFill>
                <a:prstClr val="white"/>
              </a:solidFill>
              <a:latin typeface="Calibri Light" panose="020F0302020204030204"/>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5294" y="4813962"/>
            <a:ext cx="1973614" cy="1748281"/>
          </a:xfrm>
          <a:prstGeom prst="rect">
            <a:avLst/>
          </a:prstGeom>
        </p:spPr>
      </p:pic>
      <p:pic>
        <p:nvPicPr>
          <p:cNvPr id="10" name="Picture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735995" y="4700527"/>
            <a:ext cx="2311621" cy="1641474"/>
          </a:xfrm>
          <a:prstGeom prst="rect">
            <a:avLst/>
          </a:prstGeom>
        </p:spPr>
      </p:pic>
      <p:sp>
        <p:nvSpPr>
          <p:cNvPr id="11" name="Oval Callout 10"/>
          <p:cNvSpPr/>
          <p:nvPr/>
        </p:nvSpPr>
        <p:spPr>
          <a:xfrm>
            <a:off x="6662632" y="1995736"/>
            <a:ext cx="2656938" cy="2642818"/>
          </a:xfrm>
          <a:prstGeom prst="wedgeEllipseCallout">
            <a:avLst>
              <a:gd name="adj1" fmla="val -34453"/>
              <a:gd name="adj2" fmla="val 581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Calibri Light" panose="020F0302020204030204"/>
              </a:rPr>
              <a:t>We learned about greenhouse gases and fossil fuels</a:t>
            </a:r>
            <a:endParaRPr lang="en-GB" sz="2400" dirty="0">
              <a:solidFill>
                <a:prstClr val="white"/>
              </a:solidFill>
              <a:latin typeface="Calibri Light" panose="020F0302020204030204"/>
            </a:endParaRPr>
          </a:p>
        </p:txBody>
      </p:sp>
      <p:sp>
        <p:nvSpPr>
          <p:cNvPr id="12" name="Oval Callout 11"/>
          <p:cNvSpPr/>
          <p:nvPr/>
        </p:nvSpPr>
        <p:spPr>
          <a:xfrm>
            <a:off x="9416908" y="2634644"/>
            <a:ext cx="2656938" cy="2642818"/>
          </a:xfrm>
          <a:prstGeom prst="wedgeEllipseCallout">
            <a:avLst>
              <a:gd name="adj1" fmla="val -34453"/>
              <a:gd name="adj2" fmla="val 58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prstClr val="white"/>
                </a:solidFill>
                <a:latin typeface="Calibri Light" panose="020F0302020204030204"/>
              </a:rPr>
              <a:t>W</a:t>
            </a:r>
            <a:r>
              <a:rPr lang="en-GB" sz="2400" dirty="0" smtClean="0">
                <a:solidFill>
                  <a:prstClr val="white"/>
                </a:solidFill>
                <a:latin typeface="Calibri Light" panose="020F0302020204030204"/>
              </a:rPr>
              <a:t>e learned about some of our wasteful habits</a:t>
            </a:r>
            <a:endParaRPr lang="en-GB" sz="2400" dirty="0">
              <a:solidFill>
                <a:prstClr val="white"/>
              </a:solidFill>
              <a:latin typeface="Calibri Light" panose="020F0302020204030204"/>
            </a:endParaRPr>
          </a:p>
        </p:txBody>
      </p:sp>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9703485" y="5505208"/>
            <a:ext cx="1510615" cy="1004724"/>
          </a:xfrm>
          <a:prstGeom prst="rect">
            <a:avLst/>
          </a:prstGeom>
        </p:spPr>
      </p:pic>
    </p:spTree>
    <p:extLst>
      <p:ext uri="{BB962C8B-B14F-4D97-AF65-F5344CB8AC3E}">
        <p14:creationId xmlns:p14="http://schemas.microsoft.com/office/powerpoint/2010/main" val="4267333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3022" y="730143"/>
            <a:ext cx="11337851" cy="2369605"/>
          </a:xfrm>
        </p:spPr>
        <p:txBody>
          <a:bodyPr>
            <a:normAutofit/>
          </a:bodyPr>
          <a:lstStyle/>
          <a:p>
            <a:pPr marL="0" indent="0">
              <a:buNone/>
            </a:pPr>
            <a:r>
              <a:rPr lang="en-GB" dirty="0" smtClean="0">
                <a:solidFill>
                  <a:srgbClr val="35372F"/>
                </a:solidFill>
              </a:rPr>
              <a:t>We also explored some solutions from people around the </a:t>
            </a:r>
            <a:r>
              <a:rPr lang="en-GB" dirty="0">
                <a:solidFill>
                  <a:srgbClr val="35372F"/>
                </a:solidFill>
              </a:rPr>
              <a:t>world </a:t>
            </a:r>
            <a:r>
              <a:rPr lang="en-GB" dirty="0" smtClean="0">
                <a:solidFill>
                  <a:srgbClr val="35372F"/>
                </a:solidFill>
              </a:rPr>
              <a:t>that help to reduce the use of </a:t>
            </a:r>
            <a:r>
              <a:rPr lang="en-GB" dirty="0">
                <a:solidFill>
                  <a:srgbClr val="35372F"/>
                </a:solidFill>
              </a:rPr>
              <a:t>fossil </a:t>
            </a:r>
            <a:r>
              <a:rPr lang="en-GB" dirty="0" smtClean="0">
                <a:solidFill>
                  <a:srgbClr val="35372F"/>
                </a:solidFill>
              </a:rPr>
              <a:t>fuels </a:t>
            </a:r>
            <a:r>
              <a:rPr lang="en-GB" dirty="0">
                <a:solidFill>
                  <a:srgbClr val="35372F"/>
                </a:solidFill>
              </a:rPr>
              <a:t>and other </a:t>
            </a:r>
            <a:r>
              <a:rPr lang="en-GB" dirty="0" smtClean="0">
                <a:solidFill>
                  <a:srgbClr val="35372F"/>
                </a:solidFill>
              </a:rPr>
              <a:t>resources. These solutions enable a change in habits for the better health of the planet.</a:t>
            </a:r>
          </a:p>
        </p:txBody>
      </p:sp>
      <p:pic>
        <p:nvPicPr>
          <p:cNvPr id="4" name="Picture 3">
            <a:hlinkClick r:id="rId2"/>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9048" y="2395588"/>
            <a:ext cx="10358002" cy="3225064"/>
          </a:xfrm>
          <a:prstGeom prst="rect">
            <a:avLst/>
          </a:prstGeom>
        </p:spPr>
      </p:pic>
    </p:spTree>
    <p:extLst>
      <p:ext uri="{BB962C8B-B14F-4D97-AF65-F5344CB8AC3E}">
        <p14:creationId xmlns:p14="http://schemas.microsoft.com/office/powerpoint/2010/main" val="24778184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Callout 6"/>
          <p:cNvSpPr/>
          <p:nvPr/>
        </p:nvSpPr>
        <p:spPr>
          <a:xfrm>
            <a:off x="5114633" y="2393466"/>
            <a:ext cx="3328826" cy="3174715"/>
          </a:xfrm>
          <a:prstGeom prst="wedgeEllipseCallout">
            <a:avLst>
              <a:gd name="adj1" fmla="val -34453"/>
              <a:gd name="adj2" fmla="val 58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prstClr val="white"/>
                </a:solidFill>
                <a:latin typeface="Calibri Light" panose="020F0302020204030204"/>
              </a:rPr>
              <a:t>Can you remember some of the wasteful habits that we learned about in Lesson 2?</a:t>
            </a:r>
            <a:endParaRPr lang="en-GB" sz="2400" dirty="0">
              <a:solidFill>
                <a:prstClr val="white"/>
              </a:solidFill>
              <a:latin typeface="Calibri Light" panose="020F0302020204030204"/>
            </a:endParaRPr>
          </a:p>
        </p:txBody>
      </p:sp>
      <p:sp>
        <p:nvSpPr>
          <p:cNvPr id="12" name="Content Placeholder 2"/>
          <p:cNvSpPr txBox="1">
            <a:spLocks/>
          </p:cNvSpPr>
          <p:nvPr/>
        </p:nvSpPr>
        <p:spPr>
          <a:xfrm>
            <a:off x="427074" y="887379"/>
            <a:ext cx="11337851" cy="36892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In this lesson we are going to think about how we can work together as a class to come up with a solution to our wasteful habits which add too many greenhouse gases into the atmosphere.</a:t>
            </a:r>
          </a:p>
          <a:p>
            <a:pPr marL="0" indent="0">
              <a:buFont typeface="Arial" panose="020B0604020202020204" pitchFamily="34" charset="0"/>
              <a:buNone/>
            </a:pPr>
            <a:endParaRPr lang="en-GB" dirty="0" smtClean="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21100" y="5147593"/>
            <a:ext cx="1892985" cy="1259042"/>
          </a:xfrm>
          <a:prstGeom prst="rect">
            <a:avLst/>
          </a:prstGeom>
        </p:spPr>
      </p:pic>
    </p:spTree>
    <p:extLst>
      <p:ext uri="{BB962C8B-B14F-4D97-AF65-F5344CB8AC3E}">
        <p14:creationId xmlns:p14="http://schemas.microsoft.com/office/powerpoint/2010/main" val="33415846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9"/>
          </a:xfrm>
          <a:noFill/>
        </p:spPr>
        <p:txBody>
          <a:bodyPr>
            <a:normAutofit/>
          </a:bodyPr>
          <a:lstStyle/>
          <a:p>
            <a:pPr marL="0" indent="0">
              <a:buNone/>
            </a:pPr>
            <a:r>
              <a:rPr lang="en-GB" sz="5400" b="1" dirty="0" smtClean="0">
                <a:solidFill>
                  <a:srgbClr val="35372F"/>
                </a:solidFill>
              </a:rPr>
              <a:t/>
            </a:r>
            <a:br>
              <a:rPr lang="en-GB" sz="5400" b="1" dirty="0" smtClean="0">
                <a:solidFill>
                  <a:srgbClr val="35372F"/>
                </a:solidFill>
              </a:rPr>
            </a:br>
            <a:r>
              <a:rPr lang="en-GB" sz="5400" b="1" dirty="0">
                <a:solidFill>
                  <a:srgbClr val="35372F"/>
                </a:solidFill>
              </a:rPr>
              <a:t> </a:t>
            </a:r>
            <a:r>
              <a:rPr lang="en-GB" sz="5400" b="1" dirty="0" smtClean="0">
                <a:solidFill>
                  <a:srgbClr val="35372F"/>
                </a:solidFill>
              </a:rPr>
              <a:t> </a:t>
            </a:r>
            <a:endParaRPr lang="en-GB" sz="3600" dirty="0">
              <a:solidFill>
                <a:srgbClr val="151612"/>
              </a:solidFill>
            </a:endParaRPr>
          </a:p>
          <a:p>
            <a:pPr marL="0" indent="0">
              <a:buNone/>
            </a:pPr>
            <a:endParaRPr lang="en-GB" sz="3600" dirty="0">
              <a:solidFill>
                <a:srgbClr val="151612"/>
              </a:solidFill>
            </a:endParaRPr>
          </a:p>
        </p:txBody>
      </p:sp>
      <p:sp>
        <p:nvSpPr>
          <p:cNvPr id="8" name="TextBox 7"/>
          <p:cNvSpPr txBox="1"/>
          <p:nvPr/>
        </p:nvSpPr>
        <p:spPr>
          <a:xfrm>
            <a:off x="6888815" y="3429000"/>
            <a:ext cx="2652663" cy="2062103"/>
          </a:xfrm>
          <a:prstGeom prst="rect">
            <a:avLst/>
          </a:prstGeom>
          <a:noFill/>
        </p:spPr>
        <p:txBody>
          <a:bodyPr wrap="square" rtlCol="0">
            <a:spAutoFit/>
          </a:bodyPr>
          <a:lstStyle/>
          <a:p>
            <a:pPr algn="ctr">
              <a:defRPr/>
            </a:pPr>
            <a:r>
              <a:rPr lang="en-GB" sz="3200" b="1" dirty="0" smtClean="0">
                <a:solidFill>
                  <a:prstClr val="white"/>
                </a:solidFill>
              </a:rPr>
              <a:t>Here is a list of resources you will need for this lesson</a:t>
            </a:r>
            <a:endParaRPr lang="en-GB" sz="3200" b="1" dirty="0">
              <a:solidFill>
                <a:prstClr val="white"/>
              </a:solidFill>
            </a:endParaRPr>
          </a:p>
        </p:txBody>
      </p:sp>
      <p:sp>
        <p:nvSpPr>
          <p:cNvPr id="9" name="TextBox 8"/>
          <p:cNvSpPr txBox="1"/>
          <p:nvPr/>
        </p:nvSpPr>
        <p:spPr>
          <a:xfrm>
            <a:off x="566113" y="1604070"/>
            <a:ext cx="6911647" cy="3046988"/>
          </a:xfrm>
          <a:prstGeom prst="rect">
            <a:avLst/>
          </a:prstGeom>
          <a:noFill/>
        </p:spPr>
        <p:txBody>
          <a:bodyPr wrap="square" rtlCol="0">
            <a:spAutoFit/>
          </a:bodyPr>
          <a:lstStyle/>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Internet access</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Plain A4 or A3 paper</a:t>
            </a:r>
          </a:p>
          <a:p>
            <a:pPr marL="536575"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Pens and pencils (different colours)</a:t>
            </a:r>
          </a:p>
          <a:p>
            <a:pPr marL="536575" lvl="0" indent="-536575">
              <a:buClr>
                <a:srgbClr val="F88608"/>
              </a:buClr>
              <a:buFont typeface="Wingdings" panose="05000000000000000000" pitchFamily="2" charset="2"/>
              <a:buChar char="q"/>
              <a:defRPr/>
            </a:pPr>
            <a:r>
              <a:rPr lang="en-GB" sz="3200" dirty="0" smtClean="0">
                <a:solidFill>
                  <a:srgbClr val="35372F"/>
                </a:solidFill>
                <a:latin typeface="Calibri Light" panose="020F0302020204030204"/>
              </a:rPr>
              <a:t>Optional</a:t>
            </a:r>
            <a:r>
              <a:rPr lang="en-GB" sz="3200" dirty="0">
                <a:solidFill>
                  <a:srgbClr val="35372F"/>
                </a:solidFill>
                <a:latin typeface="Calibri Light" panose="020F0302020204030204"/>
              </a:rPr>
              <a:t>: ThoughtBox Story (a copy is available to </a:t>
            </a:r>
            <a:r>
              <a:rPr lang="en-GB" sz="3200" dirty="0">
                <a:solidFill>
                  <a:srgbClr val="35372F"/>
                </a:solidFill>
                <a:latin typeface="Calibri Light" panose="020F0302020204030204"/>
                <a:hlinkClick r:id="rId3"/>
              </a:rPr>
              <a:t>print </a:t>
            </a:r>
            <a:r>
              <a:rPr lang="en-GB" sz="3200" dirty="0">
                <a:solidFill>
                  <a:srgbClr val="35372F"/>
                </a:solidFill>
                <a:latin typeface="Calibri Light" panose="020F0302020204030204"/>
              </a:rPr>
              <a:t>as a resource or use as a </a:t>
            </a:r>
            <a:r>
              <a:rPr lang="en-GB" sz="3200" dirty="0">
                <a:solidFill>
                  <a:srgbClr val="35372F"/>
                </a:solidFill>
                <a:latin typeface="Calibri Light" panose="020F0302020204030204"/>
                <a:hlinkClick r:id="rId4"/>
              </a:rPr>
              <a:t>PowerPoint</a:t>
            </a:r>
            <a:r>
              <a:rPr lang="en-GB" sz="3200" dirty="0">
                <a:solidFill>
                  <a:srgbClr val="35372F"/>
                </a:solidFill>
                <a:latin typeface="Calibri Light" panose="020F0302020204030204"/>
              </a:rPr>
              <a:t>)</a:t>
            </a:r>
          </a:p>
        </p:txBody>
      </p:sp>
      <p:sp>
        <p:nvSpPr>
          <p:cNvPr id="11" name="Oval Callout 10"/>
          <p:cNvSpPr/>
          <p:nvPr/>
        </p:nvSpPr>
        <p:spPr>
          <a:xfrm>
            <a:off x="7660640" y="3032748"/>
            <a:ext cx="2598875" cy="2443103"/>
          </a:xfrm>
          <a:prstGeom prst="wedgeEllipseCallout">
            <a:avLst>
              <a:gd name="adj1" fmla="val 32215"/>
              <a:gd name="adj2" fmla="val 532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prstClr val="white"/>
                </a:solidFill>
                <a:latin typeface="Calibri Light" panose="020F0302020204030204"/>
              </a:rPr>
              <a:t>Here is a list of resources you will need for this </a:t>
            </a:r>
            <a:r>
              <a:rPr lang="en-GB" sz="2400" b="1" dirty="0" smtClean="0">
                <a:solidFill>
                  <a:prstClr val="white"/>
                </a:solidFill>
                <a:latin typeface="Calibri Light" panose="020F0302020204030204"/>
              </a:rPr>
              <a:t>lesson.</a:t>
            </a:r>
            <a:endParaRPr lang="en-GB" sz="2400" b="1" dirty="0">
              <a:solidFill>
                <a:prstClr val="white"/>
              </a:solidFill>
              <a:latin typeface="Calibri Light" panose="020F0302020204030204"/>
            </a:endParaRPr>
          </a:p>
        </p:txBody>
      </p:sp>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9881285" y="5277763"/>
            <a:ext cx="1970908" cy="1259042"/>
          </a:xfrm>
          <a:prstGeom prst="rect">
            <a:avLst/>
          </a:prstGeom>
        </p:spPr>
      </p:pic>
    </p:spTree>
    <p:extLst>
      <p:ext uri="{BB962C8B-B14F-4D97-AF65-F5344CB8AC3E}">
        <p14:creationId xmlns:p14="http://schemas.microsoft.com/office/powerpoint/2010/main" val="40364096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555" y="4000500"/>
            <a:ext cx="11337851" cy="2105024"/>
          </a:xfrm>
        </p:spPr>
        <p:txBody>
          <a:bodyPr>
            <a:normAutofit/>
          </a:bodyPr>
          <a:lstStyle/>
          <a:p>
            <a:pPr marL="0" indent="0">
              <a:buNone/>
            </a:pPr>
            <a:r>
              <a:rPr lang="en-GB" dirty="0" smtClean="0"/>
              <a:t>We talked about some of the actions that we are doing wastefully and why this creates problems. </a:t>
            </a:r>
          </a:p>
          <a:p>
            <a:pPr marL="0" indent="0">
              <a:buNone/>
            </a:pPr>
            <a:r>
              <a:rPr lang="en-GB" dirty="0" smtClean="0"/>
              <a:t>Do you remember why being wasteful </a:t>
            </a:r>
            <a:r>
              <a:rPr lang="en-GB" dirty="0"/>
              <a:t>i</a:t>
            </a:r>
            <a:r>
              <a:rPr lang="en-GB" dirty="0" smtClean="0"/>
              <a:t>s a problem with some of these actions?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560" y="1482634"/>
            <a:ext cx="11802879" cy="2517866"/>
          </a:xfrm>
          <a:prstGeom prst="rect">
            <a:avLst/>
          </a:prstGeom>
        </p:spPr>
      </p:pic>
    </p:spTree>
    <p:extLst>
      <p:ext uri="{BB962C8B-B14F-4D97-AF65-F5344CB8AC3E}">
        <p14:creationId xmlns:p14="http://schemas.microsoft.com/office/powerpoint/2010/main" val="1921118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p:cNvSpPr/>
          <p:nvPr/>
        </p:nvSpPr>
        <p:spPr>
          <a:xfrm>
            <a:off x="3826304" y="1133475"/>
            <a:ext cx="4250896" cy="3913797"/>
          </a:xfrm>
          <a:prstGeom prst="wedgeEllipseCallout">
            <a:avLst>
              <a:gd name="adj1" fmla="val -30882"/>
              <a:gd name="adj2" fmla="val 62043"/>
            </a:avLst>
          </a:prstGeom>
          <a:solidFill>
            <a:srgbClr val="0BA1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latin typeface="+mj-lt"/>
              </a:rPr>
              <a:t>When we </a:t>
            </a:r>
            <a:r>
              <a:rPr lang="en-GB" sz="2200" dirty="0" smtClean="0">
                <a:latin typeface="+mj-lt"/>
              </a:rPr>
              <a:t>use lots of these resources or waste them, lots </a:t>
            </a:r>
            <a:r>
              <a:rPr lang="en-GB" sz="2200" dirty="0">
                <a:latin typeface="+mj-lt"/>
              </a:rPr>
              <a:t>of greenhouse gases </a:t>
            </a:r>
            <a:r>
              <a:rPr lang="en-GB" sz="2200" dirty="0" smtClean="0">
                <a:latin typeface="+mj-lt"/>
              </a:rPr>
              <a:t>are created, making the </a:t>
            </a:r>
            <a:r>
              <a:rPr lang="en-GB" sz="2200" dirty="0">
                <a:latin typeface="+mj-lt"/>
              </a:rPr>
              <a:t>Earth’s blanket too thick. The more we use </a:t>
            </a:r>
            <a:r>
              <a:rPr lang="en-GB" sz="2200" dirty="0" smtClean="0">
                <a:latin typeface="+mj-lt"/>
              </a:rPr>
              <a:t>and waste</a:t>
            </a:r>
            <a:r>
              <a:rPr lang="en-GB" sz="2200" dirty="0">
                <a:latin typeface="+mj-lt"/>
              </a:rPr>
              <a:t>, the more greenhouse gases we produce.</a:t>
            </a:r>
          </a:p>
        </p:txBody>
      </p:sp>
      <p:pic>
        <p:nvPicPr>
          <p:cNvPr id="14" name="Picture 1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2193320" y="4738627"/>
            <a:ext cx="2311621" cy="1641474"/>
          </a:xfrm>
          <a:prstGeom prst="rect">
            <a:avLst/>
          </a:prstGeom>
        </p:spPr>
      </p:pic>
    </p:spTree>
    <p:extLst>
      <p:ext uri="{BB962C8B-B14F-4D97-AF65-F5344CB8AC3E}">
        <p14:creationId xmlns:p14="http://schemas.microsoft.com/office/powerpoint/2010/main" val="15545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88194" y="693709"/>
            <a:ext cx="11337851" cy="252408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solidFill>
                  <a:srgbClr val="35372F"/>
                </a:solidFill>
              </a:rPr>
              <a:t>Today you are being given a very important mission to help the Earth. You are going to start a campaign for change in your class by becoming </a:t>
            </a:r>
          </a:p>
          <a:p>
            <a:pPr marL="0" indent="0">
              <a:buFont typeface="Arial" panose="020B0604020202020204" pitchFamily="34" charset="0"/>
              <a:buNone/>
            </a:pPr>
            <a:endParaRPr lang="en-GB" dirty="0">
              <a:solidFill>
                <a:srgbClr val="35372F"/>
              </a:solidFill>
            </a:endParaRPr>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7050" y="1955751"/>
            <a:ext cx="8077900" cy="4066384"/>
          </a:xfrm>
          <a:prstGeom prst="rect">
            <a:avLst/>
          </a:prstGeom>
        </p:spPr>
      </p:pic>
    </p:spTree>
    <p:extLst>
      <p:ext uri="{BB962C8B-B14F-4D97-AF65-F5344CB8AC3E}">
        <p14:creationId xmlns:p14="http://schemas.microsoft.com/office/powerpoint/2010/main" val="64213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438" y="1154827"/>
            <a:ext cx="11450601" cy="4351338"/>
          </a:xfrm>
        </p:spPr>
        <p:txBody>
          <a:bodyPr/>
          <a:lstStyle/>
          <a:p>
            <a:pPr marL="0" indent="0">
              <a:buNone/>
            </a:pPr>
            <a:r>
              <a:rPr lang="en-GB" dirty="0" smtClean="0"/>
              <a:t>Firstly you need to select your mission area by choosing one of these three problems to tackle in your school:</a:t>
            </a:r>
            <a:endParaRPr lang="en-GB" dirty="0"/>
          </a:p>
        </p:txBody>
      </p:sp>
      <p:sp>
        <p:nvSpPr>
          <p:cNvPr id="9" name="Rectangle 8"/>
          <p:cNvSpPr/>
          <p:nvPr/>
        </p:nvSpPr>
        <p:spPr>
          <a:xfrm>
            <a:off x="4812561" y="2683647"/>
            <a:ext cx="2095992" cy="1927713"/>
          </a:xfrm>
          <a:prstGeom prst="rect">
            <a:avLst/>
          </a:prstGeom>
          <a:solidFill>
            <a:srgbClr val="FEE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chemeClr val="tx1"/>
                </a:solidFill>
                <a:latin typeface="Calibri" panose="020F0502020204030204"/>
              </a:rPr>
              <a:t>2. WASTING ENERGY</a:t>
            </a:r>
            <a:endParaRPr kumimoji="0" lang="en-GB" sz="2400" b="1" i="0" u="none" strike="noStrike" kern="1200" cap="none" spc="0" normalizeH="0" baseline="0" noProof="0" dirty="0">
              <a:ln>
                <a:noFill/>
              </a:ln>
              <a:solidFill>
                <a:schemeClr val="tx1"/>
              </a:solidFill>
              <a:effectLst/>
              <a:uLnTx/>
              <a:uFillTx/>
              <a:latin typeface="Calibri" panose="020F0502020204030204"/>
            </a:endParaRPr>
          </a:p>
        </p:txBody>
      </p:sp>
      <p:sp>
        <p:nvSpPr>
          <p:cNvPr id="10" name="Rectangle 9"/>
          <p:cNvSpPr/>
          <p:nvPr/>
        </p:nvSpPr>
        <p:spPr>
          <a:xfrm>
            <a:off x="7614942" y="2683648"/>
            <a:ext cx="2083075" cy="192771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prstClr val="white"/>
                </a:solidFill>
                <a:latin typeface="Calibri" panose="020F0502020204030204"/>
              </a:rPr>
              <a:t>3. </a:t>
            </a:r>
            <a:r>
              <a:rPr kumimoji="0" lang="en-GB" sz="2400" b="1" i="0" u="none" strike="noStrike" kern="1200" cap="none" spc="0" normalizeH="0" baseline="0" noProof="0" dirty="0" smtClean="0">
                <a:ln>
                  <a:noFill/>
                </a:ln>
                <a:solidFill>
                  <a:prstClr val="white"/>
                </a:solidFill>
                <a:effectLst/>
                <a:uLnTx/>
                <a:uFillTx/>
                <a:latin typeface="Calibri" panose="020F0502020204030204"/>
                <a:ea typeface="+mn-ea"/>
                <a:cs typeface="+mn-cs"/>
              </a:rPr>
              <a:t>WASTING</a:t>
            </a:r>
            <a:r>
              <a:rPr kumimoji="0" lang="en-GB" sz="2400" b="1" i="0" u="none" strike="noStrike" kern="1200" cap="none" spc="0" normalizeH="0" noProof="0" dirty="0" smtClean="0">
                <a:ln>
                  <a:noFill/>
                </a:ln>
                <a:solidFill>
                  <a:prstClr val="white"/>
                </a:solidFill>
                <a:effectLst/>
                <a:uLnTx/>
                <a:uFillTx/>
                <a:latin typeface="Calibri" panose="020F0502020204030204"/>
                <a:ea typeface="+mn-ea"/>
                <a:cs typeface="+mn-cs"/>
              </a:rPr>
              <a:t> FOOD</a:t>
            </a:r>
            <a:endPar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1920521" y="2683647"/>
            <a:ext cx="2009774" cy="181576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prstClr val="white"/>
                </a:solidFill>
                <a:effectLst/>
                <a:uLnTx/>
                <a:uFillTx/>
                <a:latin typeface="Calibri" panose="020F0502020204030204"/>
                <a:ea typeface="+mn-ea"/>
                <a:cs typeface="+mn-cs"/>
              </a:rPr>
              <a:t>1. WASTING PLASTIC</a:t>
            </a:r>
            <a:endPar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7116" y="3875988"/>
            <a:ext cx="1981082" cy="1315562"/>
          </a:xfrm>
          <a:prstGeom prst="rect">
            <a:avLst/>
          </a:prstGeom>
        </p:spPr>
      </p:pic>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5242" y="3867820"/>
            <a:ext cx="1430154" cy="1318452"/>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56201" y="4097055"/>
            <a:ext cx="860111" cy="1028610"/>
          </a:xfrm>
          <a:prstGeom prst="rect">
            <a:avLst/>
          </a:prstGeom>
        </p:spPr>
      </p:pic>
      <p:sp>
        <p:nvSpPr>
          <p:cNvPr id="7" name="Oval Callout 6"/>
          <p:cNvSpPr/>
          <p:nvPr/>
        </p:nvSpPr>
        <p:spPr>
          <a:xfrm>
            <a:off x="8594631" y="3992519"/>
            <a:ext cx="2369735" cy="2231940"/>
          </a:xfrm>
          <a:prstGeom prst="wedgeEllipseCallout">
            <a:avLst>
              <a:gd name="adj1" fmla="val 52730"/>
              <a:gd name="adj2" fmla="val 5126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j-lt"/>
              </a:rPr>
              <a:t>You might decide to have a vote, or your teacher may help you to choose.</a:t>
            </a:r>
          </a:p>
        </p:txBody>
      </p:sp>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92432" y="136444"/>
            <a:ext cx="1445970" cy="727896"/>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10945824" y="6044349"/>
            <a:ext cx="850215" cy="565486"/>
          </a:xfrm>
          <a:prstGeom prst="rect">
            <a:avLst/>
          </a:prstGeom>
        </p:spPr>
      </p:pic>
    </p:spTree>
    <p:extLst>
      <p:ext uri="{BB962C8B-B14F-4D97-AF65-F5344CB8AC3E}">
        <p14:creationId xmlns:p14="http://schemas.microsoft.com/office/powerpoint/2010/main" val="9904954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1216819"/>
            <a:ext cx="11337851" cy="4351338"/>
          </a:xfrm>
        </p:spPr>
        <p:txBody>
          <a:bodyPr/>
          <a:lstStyle/>
          <a:p>
            <a:pPr marL="0" indent="0">
              <a:buNone/>
            </a:pPr>
            <a:r>
              <a:rPr lang="en-GB" dirty="0" smtClean="0"/>
              <a:t>Now that you have chosen your target area (plastic, energy or food) it’s time to start thinking creatively!</a:t>
            </a:r>
          </a:p>
          <a:p>
            <a:pPr marL="0" indent="0">
              <a:buNone/>
            </a:pPr>
            <a:r>
              <a:rPr lang="en-GB" dirty="0"/>
              <a:t/>
            </a:r>
            <a:br>
              <a:rPr lang="en-GB" dirty="0"/>
            </a:br>
            <a:r>
              <a:rPr lang="en-GB" b="1" dirty="0" smtClean="0"/>
              <a:t>Waste Busters </a:t>
            </a:r>
            <a:r>
              <a:rPr lang="en-GB" dirty="0" smtClean="0"/>
              <a:t>need to work together in your class to come up with some creative campaigns to share in your school about why it is important to cut down on waste and what actions we can take to start doing so.</a:t>
            </a:r>
            <a:br>
              <a:rPr lang="en-GB" dirty="0" smtClean="0"/>
            </a:br>
            <a:r>
              <a:rPr lang="en-GB" dirty="0" smtClean="0"/>
              <a:t/>
            </a:r>
            <a:br>
              <a:rPr lang="en-GB" dirty="0" smtClean="0"/>
            </a:br>
            <a:r>
              <a:rPr lang="en-GB" dirty="0" smtClean="0"/>
              <a:t>Your mission is on the next slide.</a:t>
            </a: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0752" y="4292600"/>
            <a:ext cx="3684850" cy="1854940"/>
          </a:xfrm>
          <a:prstGeom prst="rect">
            <a:avLst/>
          </a:prstGeom>
        </p:spPr>
      </p:pic>
    </p:spTree>
    <p:extLst>
      <p:ext uri="{BB962C8B-B14F-4D97-AF65-F5344CB8AC3E}">
        <p14:creationId xmlns:p14="http://schemas.microsoft.com/office/powerpoint/2010/main" val="22315138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dn.pixabay.com/photo/2017/10/08/20/30/planet-2831514_960_72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73034" y="5160876"/>
            <a:ext cx="1722966" cy="1416137"/>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rot="593733">
            <a:off x="2873539" y="622360"/>
            <a:ext cx="7612577" cy="4269724"/>
          </a:xfrm>
          <a:prstGeom prst="roundRect">
            <a:avLst/>
          </a:prstGeom>
          <a:solidFill>
            <a:schemeClr val="bg1"/>
          </a:solidFill>
          <a:ln w="76200">
            <a:solidFill>
              <a:srgbClr val="3F88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algn="ctr"/>
            <a:r>
              <a:rPr lang="en-GB" sz="1050" dirty="0">
                <a:solidFill>
                  <a:schemeClr val="tx1"/>
                </a:solidFill>
                <a:latin typeface="Arial Black" panose="020B0A04020102020204" pitchFamily="34" charset="0"/>
                <a:ea typeface="Segoe UI Black" panose="020B0A02040204020203" pitchFamily="34" charset="0"/>
                <a:cs typeface="Arial" panose="020B0604020202020204" pitchFamily="34" charset="0"/>
              </a:rPr>
              <a:t/>
            </a:r>
            <a:br>
              <a:rPr lang="en-GB" sz="1050" dirty="0">
                <a:solidFill>
                  <a:schemeClr val="tx1"/>
                </a:solidFill>
                <a:latin typeface="Arial Black" panose="020B0A04020102020204" pitchFamily="34" charset="0"/>
                <a:ea typeface="Segoe UI Black" panose="020B0A02040204020203" pitchFamily="34" charset="0"/>
                <a:cs typeface="Arial" panose="020B0604020202020204" pitchFamily="34" charset="0"/>
              </a:rPr>
            </a:br>
            <a: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t>Your challenge is to help spread the word to </a:t>
            </a:r>
            <a: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your school about the need to be l</a:t>
            </a:r>
            <a:r>
              <a:rPr lang="en-GB" b="1"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ess </a:t>
            </a:r>
            <a:r>
              <a:rPr lang="en-GB" b="1" dirty="0">
                <a:solidFill>
                  <a:schemeClr val="tx1"/>
                </a:solidFill>
                <a:latin typeface="Arial Black" panose="020B0A04020102020204" pitchFamily="34" charset="0"/>
                <a:ea typeface="Segoe UI Black" panose="020B0A02040204020203" pitchFamily="34" charset="0"/>
                <a:cs typeface="Arial" panose="020B0604020202020204" pitchFamily="34" charset="0"/>
              </a:rPr>
              <a:t>wasteful</a:t>
            </a:r>
            <a: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t>. </a:t>
            </a:r>
            <a: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
            </a:r>
            <a:b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br>
            <a: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
            </a:r>
            <a:b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br>
            <a: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In </a:t>
            </a:r>
            <a: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t>your class, you </a:t>
            </a:r>
            <a:r>
              <a:rPr lang="en-GB"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can:</a:t>
            </a:r>
            <a: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t/>
            </a:r>
            <a:b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br>
            <a:endParaRPr lang="en-GB" sz="1600"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marL="514350" indent="-514350">
              <a:buFont typeface="Arial" panose="020B0604020202020204" pitchFamily="34" charset="0"/>
              <a:buAutoNum type="arabicPeriod"/>
            </a:pPr>
            <a:r>
              <a:rPr lang="en-GB" sz="1400" b="1" dirty="0">
                <a:solidFill>
                  <a:schemeClr val="tx1"/>
                </a:solidFill>
                <a:latin typeface="Arial Black" panose="020B0A04020102020204" pitchFamily="34" charset="0"/>
                <a:ea typeface="Segoe UI Black" panose="020B0A02040204020203" pitchFamily="34" charset="0"/>
                <a:cs typeface="Arial" panose="020B0604020202020204" pitchFamily="34" charset="0"/>
              </a:rPr>
              <a:t>Make some posters </a:t>
            </a:r>
            <a: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t>to teach others why it is important to not be </a:t>
            </a:r>
            <a:r>
              <a:rPr lang="en-GB" sz="1400"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wasteful and what we can do to reduce our waste.</a:t>
            </a:r>
            <a: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t/>
            </a:r>
            <a:b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br>
            <a:endPar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marL="514350" indent="-514350">
              <a:buFontTx/>
              <a:buAutoNum type="arabicPeriod"/>
            </a:pPr>
            <a:r>
              <a:rPr lang="en-GB" sz="1400" b="1" dirty="0">
                <a:solidFill>
                  <a:schemeClr val="tx1"/>
                </a:solidFill>
                <a:latin typeface="Arial Black" panose="020B0A04020102020204" pitchFamily="34" charset="0"/>
                <a:ea typeface="Segoe UI Black" panose="020B0A02040204020203" pitchFamily="34" charset="0"/>
                <a:cs typeface="Arial" panose="020B0604020202020204" pitchFamily="34" charset="0"/>
              </a:rPr>
              <a:t>Write a speech </a:t>
            </a:r>
            <a: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t>about why being wasteful is a problem for the Earth and </a:t>
            </a:r>
            <a:r>
              <a:rPr lang="en-GB" sz="1400"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what we can do in school to </a:t>
            </a:r>
            <a: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t>cut down on our wasteful habits</a:t>
            </a:r>
            <a:r>
              <a:rPr lang="en-GB" sz="1400"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a:t>
            </a:r>
          </a:p>
          <a:p>
            <a:pPr marL="514350" indent="-514350">
              <a:buFontTx/>
              <a:buAutoNum type="arabicPeriod"/>
            </a:pPr>
            <a:endPar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marL="514350" indent="-514350">
              <a:buAutoNum type="arabicPeriod"/>
            </a:pPr>
            <a:r>
              <a:rPr lang="en-GB" sz="1400" b="1"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Make </a:t>
            </a:r>
            <a:r>
              <a:rPr lang="en-GB" sz="1400" b="1" dirty="0">
                <a:solidFill>
                  <a:schemeClr val="tx1"/>
                </a:solidFill>
                <a:latin typeface="Arial Black" panose="020B0A04020102020204" pitchFamily="34" charset="0"/>
                <a:ea typeface="Segoe UI Black" panose="020B0A02040204020203" pitchFamily="34" charset="0"/>
                <a:cs typeface="Arial" panose="020B0604020202020204" pitchFamily="34" charset="0"/>
              </a:rPr>
              <a:t>a short song or rap </a:t>
            </a:r>
            <a:r>
              <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rPr>
              <a:t>to help spread the message about </a:t>
            </a:r>
            <a:r>
              <a:rPr lang="en-GB" sz="1400" dirty="0" smtClean="0">
                <a:solidFill>
                  <a:schemeClr val="tx1"/>
                </a:solidFill>
                <a:latin typeface="Arial Black" panose="020B0A04020102020204" pitchFamily="34" charset="0"/>
                <a:ea typeface="Segoe UI Black" panose="020B0A02040204020203" pitchFamily="34" charset="0"/>
                <a:cs typeface="Arial" panose="020B0604020202020204" pitchFamily="34" charset="0"/>
              </a:rPr>
              <a:t>why we need to reduce our waste and what we can do.</a:t>
            </a:r>
            <a:endParaRPr lang="en-GB" sz="1400"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marL="514350" indent="-514350">
              <a:buAutoNum type="arabicPeriod"/>
            </a:pPr>
            <a:endPar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a:p>
            <a:pPr algn="ctr"/>
            <a:r>
              <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rPr>
              <a:t>Good luck Waste Busters!</a:t>
            </a:r>
          </a:p>
          <a:p>
            <a:pPr algn="ctr"/>
            <a:endParaRPr lang="en-GB" dirty="0">
              <a:solidFill>
                <a:schemeClr val="tx1"/>
              </a:solidFill>
              <a:latin typeface="Arial Black" panose="020B0A04020102020204" pitchFamily="34" charset="0"/>
              <a:ea typeface="Segoe UI Black" panose="020B0A02040204020203" pitchFamily="34" charset="0"/>
              <a:cs typeface="Arial" panose="020B0604020202020204" pitchFamily="34" charset="0"/>
            </a:endParaRPr>
          </a:p>
        </p:txBody>
      </p:sp>
      <p:cxnSp>
        <p:nvCxnSpPr>
          <p:cNvPr id="6" name="Straight Connector 5"/>
          <p:cNvCxnSpPr/>
          <p:nvPr/>
        </p:nvCxnSpPr>
        <p:spPr>
          <a:xfrm flipH="1">
            <a:off x="5829300" y="4852988"/>
            <a:ext cx="304800" cy="1638300"/>
          </a:xfrm>
          <a:prstGeom prst="line">
            <a:avLst/>
          </a:prstGeom>
          <a:ln w="76200">
            <a:solidFill>
              <a:srgbClr val="3F889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688511">
            <a:off x="8639175" y="4633464"/>
            <a:ext cx="1127125" cy="773756"/>
          </a:xfrm>
          <a:prstGeom prst="rect">
            <a:avLst/>
          </a:prstGeom>
        </p:spPr>
      </p:pic>
    </p:spTree>
    <p:extLst>
      <p:ext uri="{BB962C8B-B14F-4D97-AF65-F5344CB8AC3E}">
        <p14:creationId xmlns:p14="http://schemas.microsoft.com/office/powerpoint/2010/main" val="34865577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124" y="721248"/>
            <a:ext cx="11337851" cy="4351338"/>
          </a:xfrm>
        </p:spPr>
        <p:txBody>
          <a:bodyPr/>
          <a:lstStyle/>
          <a:p>
            <a:pPr marL="0" indent="0">
              <a:buNone/>
            </a:pPr>
            <a:r>
              <a:rPr lang="en-GB" dirty="0" smtClean="0"/>
              <a:t>For this challenge, you might decide to split into different groups and do all three tasks, or you might decide to do just one task together as a class.</a:t>
            </a:r>
          </a:p>
          <a:p>
            <a:pPr marL="0" indent="0">
              <a:buNone/>
            </a:pPr>
            <a:endParaRPr lang="en-GB" dirty="0"/>
          </a:p>
        </p:txBody>
      </p:sp>
      <p:sp>
        <p:nvSpPr>
          <p:cNvPr id="6" name="Oval Callout 5"/>
          <p:cNvSpPr/>
          <p:nvPr/>
        </p:nvSpPr>
        <p:spPr>
          <a:xfrm>
            <a:off x="4653990" y="2237754"/>
            <a:ext cx="3118410" cy="2834832"/>
          </a:xfrm>
          <a:prstGeom prst="wedgeEllipseCallout">
            <a:avLst>
              <a:gd name="adj1" fmla="val -34453"/>
              <a:gd name="adj2" fmla="val 58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prstClr val="white"/>
                </a:solidFill>
                <a:latin typeface="Calibri Light" panose="020F0302020204030204"/>
              </a:rPr>
              <a:t>To help you, here are some ideas for each of the three tasks: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2800" y="5084093"/>
            <a:ext cx="1892985" cy="1259042"/>
          </a:xfrm>
          <a:prstGeom prst="rect">
            <a:avLst/>
          </a:prstGeom>
        </p:spPr>
      </p:pic>
    </p:spTree>
    <p:extLst>
      <p:ext uri="{BB962C8B-B14F-4D97-AF65-F5344CB8AC3E}">
        <p14:creationId xmlns:p14="http://schemas.microsoft.com/office/powerpoint/2010/main" val="17233751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94581" y="1646238"/>
            <a:ext cx="5168266" cy="43152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3" name="Rectangle 12"/>
          <p:cNvSpPr/>
          <p:nvPr/>
        </p:nvSpPr>
        <p:spPr>
          <a:xfrm>
            <a:off x="6283842" y="1646237"/>
            <a:ext cx="5571460" cy="43152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1"/>
          <p:cNvSpPr>
            <a:spLocks noGrp="1"/>
          </p:cNvSpPr>
          <p:nvPr>
            <p:ph type="title"/>
          </p:nvPr>
        </p:nvSpPr>
        <p:spPr/>
        <p:txBody>
          <a:bodyPr>
            <a:noAutofit/>
          </a:bodyPr>
          <a:lstStyle/>
          <a:p>
            <a:r>
              <a:rPr lang="en-GB" sz="3600" b="1" dirty="0" smtClean="0">
                <a:latin typeface="+mn-lt"/>
              </a:rPr>
              <a:t>1. Poster campaign</a:t>
            </a:r>
            <a:endParaRPr lang="en-GB" sz="3600" b="1" dirty="0">
              <a:latin typeface="+mn-lt"/>
            </a:endParaRPr>
          </a:p>
        </p:txBody>
      </p:sp>
      <p:sp>
        <p:nvSpPr>
          <p:cNvPr id="3" name="Content Placeholder 2"/>
          <p:cNvSpPr>
            <a:spLocks noGrp="1"/>
          </p:cNvSpPr>
          <p:nvPr>
            <p:ph idx="1"/>
          </p:nvPr>
        </p:nvSpPr>
        <p:spPr>
          <a:xfrm>
            <a:off x="792127" y="1758447"/>
            <a:ext cx="4811231" cy="4203035"/>
          </a:xfrm>
        </p:spPr>
        <p:txBody>
          <a:bodyPr>
            <a:normAutofit/>
          </a:bodyPr>
          <a:lstStyle/>
          <a:p>
            <a:pPr marL="0" indent="0">
              <a:buNone/>
            </a:pPr>
            <a:r>
              <a:rPr lang="en-GB" dirty="0" smtClean="0">
                <a:ea typeface="Segoe UI Black" panose="020B0A02040204020203" pitchFamily="34" charset="0"/>
                <a:cs typeface="Arial" panose="020B0604020202020204" pitchFamily="34" charset="0"/>
              </a:rPr>
              <a:t>You need to design some </a:t>
            </a:r>
            <a:r>
              <a:rPr lang="en-GB" dirty="0">
                <a:ea typeface="Segoe UI Black" panose="020B0A02040204020203" pitchFamily="34" charset="0"/>
                <a:cs typeface="Arial" panose="020B0604020202020204" pitchFamily="34" charset="0"/>
              </a:rPr>
              <a:t>posters to teach others why it is important </a:t>
            </a:r>
            <a:r>
              <a:rPr lang="en-GB" dirty="0" smtClean="0">
                <a:ea typeface="Segoe UI Black" panose="020B0A02040204020203" pitchFamily="34" charset="0"/>
                <a:cs typeface="Arial" panose="020B0604020202020204" pitchFamily="34" charset="0"/>
              </a:rPr>
              <a:t>not to </a:t>
            </a:r>
            <a:r>
              <a:rPr lang="en-GB" dirty="0">
                <a:ea typeface="Segoe UI Black" panose="020B0A02040204020203" pitchFamily="34" charset="0"/>
                <a:cs typeface="Arial" panose="020B0604020202020204" pitchFamily="34" charset="0"/>
              </a:rPr>
              <a:t>be </a:t>
            </a:r>
            <a:r>
              <a:rPr lang="en-GB" dirty="0" smtClean="0">
                <a:ea typeface="Segoe UI Black" panose="020B0A02040204020203" pitchFamily="34" charset="0"/>
                <a:cs typeface="Arial" panose="020B0604020202020204" pitchFamily="34" charset="0"/>
              </a:rPr>
              <a:t>wasteful with the target area you chose (e.g. wasting food, wasting energy, wasting plastic).</a:t>
            </a:r>
          </a:p>
          <a:p>
            <a:pPr marL="0" indent="0">
              <a:buNone/>
            </a:pPr>
            <a:r>
              <a:rPr lang="en-GB" dirty="0" smtClean="0">
                <a:ea typeface="Segoe UI Black" panose="020B0A02040204020203" pitchFamily="34" charset="0"/>
                <a:cs typeface="Arial" panose="020B0604020202020204" pitchFamily="34" charset="0"/>
              </a:rPr>
              <a:t>You also need to come up with an action plan for the school to help cut down on wasteful habits.</a:t>
            </a:r>
            <a:endParaRPr lang="en-GB" dirty="0"/>
          </a:p>
        </p:txBody>
      </p:sp>
      <p:sp>
        <p:nvSpPr>
          <p:cNvPr id="5" name="Rectangle 4"/>
          <p:cNvSpPr/>
          <p:nvPr/>
        </p:nvSpPr>
        <p:spPr>
          <a:xfrm>
            <a:off x="6526618" y="1873338"/>
            <a:ext cx="5254256" cy="2677656"/>
          </a:xfrm>
          <a:prstGeom prst="rect">
            <a:avLst/>
          </a:prstGeom>
        </p:spPr>
        <p:txBody>
          <a:bodyPr wrap="square">
            <a:spAutoFit/>
          </a:bodyPr>
          <a:lstStyle/>
          <a:p>
            <a:r>
              <a:rPr lang="en-GB" sz="2800" dirty="0" smtClean="0">
                <a:latin typeface="+mj-lt"/>
              </a:rPr>
              <a:t>You might like to use </a:t>
            </a:r>
            <a:r>
              <a:rPr lang="en-GB" sz="2800" dirty="0">
                <a:latin typeface="+mj-lt"/>
              </a:rPr>
              <a:t>some of the characters from the story on the posters to share their thoughts </a:t>
            </a:r>
            <a:r>
              <a:rPr lang="en-GB" sz="2800" dirty="0" smtClean="0">
                <a:latin typeface="+mj-lt"/>
              </a:rPr>
              <a:t>about not being wasteful and not making the Earth’s blanket too thick.</a:t>
            </a:r>
            <a:endParaRPr lang="en-GB" sz="2800" dirty="0">
              <a:latin typeface="+mj-lt"/>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411494" y="4765362"/>
            <a:ext cx="2533746" cy="1308330"/>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6185" y="4900425"/>
            <a:ext cx="1486662" cy="1344449"/>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0300912" y="3976443"/>
            <a:ext cx="1722738" cy="1916142"/>
          </a:xfrm>
          <a:prstGeom prst="rect">
            <a:avLst/>
          </a:prstGeom>
        </p:spPr>
      </p:pic>
      <p:pic>
        <p:nvPicPr>
          <p:cNvPr id="14" name="Picture 1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821125" y="4765362"/>
            <a:ext cx="2437081" cy="1308330"/>
          </a:xfrm>
          <a:prstGeom prst="rect">
            <a:avLst/>
          </a:prstGeom>
        </p:spPr>
      </p:pic>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82275" y="66675"/>
            <a:ext cx="1676400" cy="1150826"/>
          </a:xfrm>
          <a:prstGeom prst="rect">
            <a:avLst/>
          </a:prstGeom>
        </p:spPr>
      </p:pic>
    </p:spTree>
    <p:extLst>
      <p:ext uri="{BB962C8B-B14F-4D97-AF65-F5344CB8AC3E}">
        <p14:creationId xmlns:p14="http://schemas.microsoft.com/office/powerpoint/2010/main" val="14789739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490975" y="3150317"/>
            <a:ext cx="3159649" cy="2812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1" name="Rectangle 10"/>
          <p:cNvSpPr/>
          <p:nvPr/>
        </p:nvSpPr>
        <p:spPr>
          <a:xfrm>
            <a:off x="4698748" y="3150318"/>
            <a:ext cx="3464351" cy="2812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0" name="Rectangle 9"/>
          <p:cNvSpPr/>
          <p:nvPr/>
        </p:nvSpPr>
        <p:spPr>
          <a:xfrm>
            <a:off x="478908" y="3150319"/>
            <a:ext cx="3891963" cy="2812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1"/>
          <p:cNvSpPr>
            <a:spLocks noGrp="1"/>
          </p:cNvSpPr>
          <p:nvPr>
            <p:ph type="title"/>
          </p:nvPr>
        </p:nvSpPr>
        <p:spPr/>
        <p:txBody>
          <a:bodyPr>
            <a:noAutofit/>
          </a:bodyPr>
          <a:lstStyle/>
          <a:p>
            <a:r>
              <a:rPr lang="en-GB" sz="3600" b="1" dirty="0" smtClean="0">
                <a:latin typeface="+mn-lt"/>
              </a:rPr>
              <a:t>2. Write </a:t>
            </a:r>
            <a:r>
              <a:rPr lang="en-GB" sz="3600" b="1" dirty="0">
                <a:latin typeface="+mn-lt"/>
              </a:rPr>
              <a:t>a </a:t>
            </a:r>
            <a:r>
              <a:rPr lang="en-GB" sz="3600" b="1" dirty="0" smtClean="0">
                <a:latin typeface="+mn-lt"/>
              </a:rPr>
              <a:t>short speech</a:t>
            </a:r>
            <a:endParaRPr lang="en-GB" sz="3600" dirty="0">
              <a:latin typeface="+mn-lt"/>
            </a:endParaRPr>
          </a:p>
        </p:txBody>
      </p:sp>
      <p:sp>
        <p:nvSpPr>
          <p:cNvPr id="3" name="Content Placeholder 2"/>
          <p:cNvSpPr>
            <a:spLocks noGrp="1"/>
          </p:cNvSpPr>
          <p:nvPr>
            <p:ph idx="1"/>
          </p:nvPr>
        </p:nvSpPr>
        <p:spPr>
          <a:xfrm>
            <a:off x="433276" y="1395359"/>
            <a:ext cx="11337851" cy="4351338"/>
          </a:xfrm>
        </p:spPr>
        <p:txBody>
          <a:bodyPr>
            <a:normAutofit/>
          </a:bodyPr>
          <a:lstStyle/>
          <a:p>
            <a:pPr marL="0" lvl="0" indent="0">
              <a:lnSpc>
                <a:spcPct val="100000"/>
              </a:lnSpc>
              <a:spcBef>
                <a:spcPts val="0"/>
              </a:spcBef>
              <a:buNone/>
            </a:pPr>
            <a:r>
              <a:rPr lang="en-GB" dirty="0" smtClean="0"/>
              <a:t>Work together to write a short speech to give to another class (or as an assembly) to tell the others about </a:t>
            </a:r>
            <a:r>
              <a:rPr lang="en-GB" dirty="0" smtClean="0">
                <a:ea typeface="Segoe UI Black" panose="020B0A02040204020203" pitchFamily="34" charset="0"/>
                <a:cs typeface="Arial" panose="020B0604020202020204" pitchFamily="34" charset="0"/>
              </a:rPr>
              <a:t>why being wasteful is a problem. </a:t>
            </a:r>
            <a:r>
              <a:rPr lang="en-GB" dirty="0"/>
              <a:t>These are examples you could write about depending on the target area you’ve chosen</a:t>
            </a:r>
            <a:endParaRPr lang="en-GB" dirty="0">
              <a:solidFill>
                <a:prstClr val="black"/>
              </a:solidFill>
              <a:ea typeface="Segoe UI Black" panose="020B0A02040204020203" pitchFamily="34" charset="0"/>
              <a:cs typeface="Arial" panose="020B0604020202020204" pitchFamily="34" charset="0"/>
            </a:endParaRPr>
          </a:p>
          <a:p>
            <a:pPr marL="0" indent="0">
              <a:buNone/>
            </a:pPr>
            <a:endParaRPr lang="en-GB" dirty="0" smtClean="0">
              <a:ea typeface="Segoe UI Black" panose="020B0A02040204020203" pitchFamily="34" charset="0"/>
              <a:cs typeface="Arial" panose="020B0604020202020204" pitchFamily="34" charset="0"/>
            </a:endParaRPr>
          </a:p>
          <a:p>
            <a:pPr marL="0" indent="0">
              <a:buNone/>
            </a:pPr>
            <a:r>
              <a:rPr lang="en-GB" dirty="0" smtClean="0"/>
              <a:t/>
            </a:r>
            <a:br>
              <a:rPr lang="en-GB" dirty="0" smtClean="0"/>
            </a:br>
            <a:endParaRPr lang="en-GB" dirty="0" smtClean="0"/>
          </a:p>
        </p:txBody>
      </p:sp>
      <p:sp>
        <p:nvSpPr>
          <p:cNvPr id="4" name="Rectangle 3"/>
          <p:cNvSpPr/>
          <p:nvPr/>
        </p:nvSpPr>
        <p:spPr>
          <a:xfrm>
            <a:off x="423530" y="3311724"/>
            <a:ext cx="3992524" cy="1938992"/>
          </a:xfrm>
          <a:prstGeom prst="rect">
            <a:avLst/>
          </a:prstGeom>
        </p:spPr>
        <p:txBody>
          <a:bodyPr wrap="square">
            <a:spAutoFit/>
          </a:bodyPr>
          <a:lstStyle/>
          <a:p>
            <a:pPr algn="ctr"/>
            <a:r>
              <a:rPr lang="en-GB" sz="2400" dirty="0">
                <a:solidFill>
                  <a:prstClr val="black"/>
                </a:solidFill>
                <a:latin typeface="Calibri Light" panose="020F0302020204030204"/>
              </a:rPr>
              <a:t>You could tell them about </a:t>
            </a:r>
            <a:r>
              <a:rPr lang="en-GB" sz="2400" dirty="0" smtClean="0">
                <a:solidFill>
                  <a:prstClr val="black"/>
                </a:solidFill>
                <a:latin typeface="Calibri Light" panose="020F0302020204030204"/>
              </a:rPr>
              <a:t>how greenhouse gases are created and what too many of them do to the Earth’s blanket.</a:t>
            </a:r>
            <a:r>
              <a:rPr lang="en-GB" sz="2400" dirty="0">
                <a:solidFill>
                  <a:prstClr val="black"/>
                </a:solidFill>
                <a:latin typeface="Calibri Light" panose="020F0302020204030204"/>
              </a:rPr>
              <a:t/>
            </a:r>
            <a:br>
              <a:rPr lang="en-GB" sz="2400" dirty="0">
                <a:solidFill>
                  <a:prstClr val="black"/>
                </a:solidFill>
                <a:latin typeface="Calibri Light" panose="020F0302020204030204"/>
              </a:rPr>
            </a:br>
            <a:endParaRPr lang="en-GB" sz="2400" dirty="0">
              <a:solidFill>
                <a:prstClr val="black"/>
              </a:solidFill>
              <a:latin typeface="Calibri Light" panose="020F0302020204030204"/>
            </a:endParaRPr>
          </a:p>
        </p:txBody>
      </p:sp>
      <p:sp>
        <p:nvSpPr>
          <p:cNvPr id="5" name="Rectangle 4"/>
          <p:cNvSpPr/>
          <p:nvPr/>
        </p:nvSpPr>
        <p:spPr>
          <a:xfrm>
            <a:off x="4743929" y="3311724"/>
            <a:ext cx="3495415" cy="1569660"/>
          </a:xfrm>
          <a:prstGeom prst="rect">
            <a:avLst/>
          </a:prstGeom>
        </p:spPr>
        <p:txBody>
          <a:bodyPr wrap="square">
            <a:spAutoFit/>
          </a:bodyPr>
          <a:lstStyle/>
          <a:p>
            <a:pPr algn="ctr"/>
            <a:r>
              <a:rPr lang="en-GB" sz="2400" dirty="0">
                <a:solidFill>
                  <a:prstClr val="black"/>
                </a:solidFill>
                <a:latin typeface="Calibri Light" panose="020F0302020204030204"/>
              </a:rPr>
              <a:t>You could tell </a:t>
            </a:r>
            <a:r>
              <a:rPr lang="en-GB" sz="2400" dirty="0" smtClean="0">
                <a:solidFill>
                  <a:prstClr val="black"/>
                </a:solidFill>
                <a:latin typeface="Calibri Light" panose="020F0302020204030204"/>
              </a:rPr>
              <a:t>them about fossil fuels and why we can’t keep using these forever.</a:t>
            </a:r>
            <a:endParaRPr lang="en-GB" sz="2400" dirty="0">
              <a:solidFill>
                <a:prstClr val="black"/>
              </a:solidFill>
              <a:latin typeface="Calibri Light" panose="020F0302020204030204"/>
            </a:endParaRPr>
          </a:p>
        </p:txBody>
      </p:sp>
      <p:sp>
        <p:nvSpPr>
          <p:cNvPr id="6" name="Rectangle 5"/>
          <p:cNvSpPr/>
          <p:nvPr/>
        </p:nvSpPr>
        <p:spPr>
          <a:xfrm>
            <a:off x="8445794" y="3338914"/>
            <a:ext cx="3185339" cy="1938992"/>
          </a:xfrm>
          <a:prstGeom prst="rect">
            <a:avLst/>
          </a:prstGeom>
        </p:spPr>
        <p:txBody>
          <a:bodyPr wrap="square">
            <a:spAutoFit/>
          </a:bodyPr>
          <a:lstStyle/>
          <a:p>
            <a:pPr algn="ctr"/>
            <a:r>
              <a:rPr lang="en-GB" sz="2400" dirty="0" smtClean="0">
                <a:solidFill>
                  <a:prstClr val="black"/>
                </a:solidFill>
                <a:latin typeface="Calibri Light" panose="020F0302020204030204"/>
              </a:rPr>
              <a:t>You </a:t>
            </a:r>
            <a:r>
              <a:rPr lang="en-GB" sz="2400" dirty="0">
                <a:solidFill>
                  <a:prstClr val="black"/>
                </a:solidFill>
                <a:latin typeface="Calibri Light" panose="020F0302020204030204"/>
              </a:rPr>
              <a:t>could tell them about </a:t>
            </a:r>
            <a:r>
              <a:rPr lang="en-GB" sz="2400" dirty="0" smtClean="0">
                <a:solidFill>
                  <a:prstClr val="black"/>
                </a:solidFill>
                <a:latin typeface="Calibri Light" panose="020F0302020204030204"/>
              </a:rPr>
              <a:t>one or two action plans in school to start reducing wasteful habits.</a:t>
            </a:r>
            <a:endParaRPr lang="en-GB" sz="2400" dirty="0">
              <a:solidFill>
                <a:prstClr val="black"/>
              </a:solidFill>
              <a:latin typeface="Calibri Light" panose="020F0302020204030204"/>
            </a:endParaRPr>
          </a:p>
        </p:txBody>
      </p:sp>
      <p:pic>
        <p:nvPicPr>
          <p:cNvPr id="15" name="Picture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27535" y="4781801"/>
            <a:ext cx="3433190" cy="1166378"/>
          </a:xfrm>
          <a:prstGeom prst="rect">
            <a:avLst/>
          </a:prstGeom>
        </p:spPr>
      </p:pic>
      <p:pic>
        <p:nvPicPr>
          <p:cNvPr id="17" name="Picture 2" descr="https://cdn.pixabay.com/photo/2017/10/08/20/30/planet-2831514_960_720.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68222" y="4981539"/>
            <a:ext cx="1176078" cy="9666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82275" y="66675"/>
            <a:ext cx="1676400" cy="1150826"/>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01675" y="5049800"/>
            <a:ext cx="928675" cy="774158"/>
          </a:xfrm>
          <a:prstGeom prst="rect">
            <a:avLst/>
          </a:prstGeom>
        </p:spPr>
      </p:pic>
    </p:spTree>
    <p:extLst>
      <p:ext uri="{BB962C8B-B14F-4D97-AF65-F5344CB8AC3E}">
        <p14:creationId xmlns:p14="http://schemas.microsoft.com/office/powerpoint/2010/main" val="9000838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b="1" dirty="0" smtClean="0">
                <a:latin typeface="+mn-lt"/>
              </a:rPr>
              <a:t>3. Create a </a:t>
            </a:r>
            <a:r>
              <a:rPr lang="en-GB" sz="3600" b="1" dirty="0">
                <a:latin typeface="+mn-lt"/>
              </a:rPr>
              <a:t>short song or </a:t>
            </a:r>
            <a:r>
              <a:rPr lang="en-GB" sz="3600" b="1" dirty="0" smtClean="0">
                <a:latin typeface="+mn-lt"/>
              </a:rPr>
              <a:t>rap</a:t>
            </a:r>
            <a:endParaRPr lang="en-GB" sz="3600" dirty="0">
              <a:latin typeface="+mn-lt"/>
            </a:endParaRPr>
          </a:p>
        </p:txBody>
      </p:sp>
      <p:sp>
        <p:nvSpPr>
          <p:cNvPr id="3" name="Content Placeholder 2"/>
          <p:cNvSpPr>
            <a:spLocks noGrp="1"/>
          </p:cNvSpPr>
          <p:nvPr>
            <p:ph idx="1"/>
          </p:nvPr>
        </p:nvSpPr>
        <p:spPr>
          <a:xfrm>
            <a:off x="443023" y="1761830"/>
            <a:ext cx="11337851" cy="4351338"/>
          </a:xfrm>
        </p:spPr>
        <p:txBody>
          <a:bodyPr>
            <a:normAutofit/>
          </a:bodyPr>
          <a:lstStyle/>
          <a:p>
            <a:pPr marL="0" indent="0">
              <a:buNone/>
            </a:pPr>
            <a:r>
              <a:rPr lang="en-GB" dirty="0" smtClean="0"/>
              <a:t>To </a:t>
            </a:r>
            <a:r>
              <a:rPr lang="en-GB" dirty="0"/>
              <a:t>help spread the message about </a:t>
            </a:r>
            <a:r>
              <a:rPr lang="en-GB" dirty="0" smtClean="0"/>
              <a:t>not being wasteful by using less energy, wasting less food or not throwing away plastic, you can make up a short song or rap to teach people.</a:t>
            </a:r>
          </a:p>
          <a:p>
            <a:pPr marL="0" indent="0">
              <a:buNone/>
            </a:pPr>
            <a:endParaRPr lang="en-GB" dirty="0" smtClean="0"/>
          </a:p>
          <a:p>
            <a:pPr marL="0" indent="0">
              <a:buNone/>
            </a:pPr>
            <a:r>
              <a:rPr lang="en-GB" dirty="0" smtClean="0">
                <a:ea typeface="Segoe UI Black" panose="020B0A02040204020203" pitchFamily="34" charset="0"/>
                <a:cs typeface="Arial" panose="020B0604020202020204" pitchFamily="34" charset="0"/>
              </a:rPr>
              <a:t>Use your song or rap to help </a:t>
            </a:r>
            <a:r>
              <a:rPr lang="en-GB" dirty="0">
                <a:ea typeface="Segoe UI Black" panose="020B0A02040204020203" pitchFamily="34" charset="0"/>
                <a:cs typeface="Arial" panose="020B0604020202020204" pitchFamily="34" charset="0"/>
              </a:rPr>
              <a:t>spread the message about the importance of not being </a:t>
            </a:r>
            <a:r>
              <a:rPr lang="en-GB" dirty="0" smtClean="0">
                <a:ea typeface="Segoe UI Black" panose="020B0A02040204020203" pitchFamily="34" charset="0"/>
                <a:cs typeface="Arial" panose="020B0604020202020204" pitchFamily="34" charset="0"/>
              </a:rPr>
              <a:t>wasteful in order to save the planet.</a:t>
            </a:r>
          </a:p>
          <a:p>
            <a:pPr marL="0" indent="0">
              <a:buNone/>
            </a:pPr>
            <a:r>
              <a:rPr lang="en-GB" dirty="0">
                <a:latin typeface="Arial Black" panose="020B0A04020102020204" pitchFamily="34" charset="0"/>
                <a:ea typeface="Segoe UI Black" panose="020B0A02040204020203" pitchFamily="34" charset="0"/>
                <a:cs typeface="Arial" panose="020B0604020202020204" pitchFamily="34" charset="0"/>
              </a:rPr>
              <a:t/>
            </a:r>
            <a:br>
              <a:rPr lang="en-GB" dirty="0">
                <a:latin typeface="Arial Black" panose="020B0A04020102020204" pitchFamily="34" charset="0"/>
                <a:ea typeface="Segoe UI Black" panose="020B0A02040204020203" pitchFamily="34" charset="0"/>
                <a:cs typeface="Arial" panose="020B0604020202020204" pitchFamily="34" charset="0"/>
              </a:rPr>
            </a:br>
            <a:endParaRPr lang="en-GB" dirty="0">
              <a:latin typeface="Arial Black" panose="020B0A04020102020204" pitchFamily="34" charset="0"/>
              <a:ea typeface="Segoe UI Black" panose="020B0A02040204020203" pitchFamily="34" charset="0"/>
              <a:cs typeface="Arial" panose="020B0604020202020204" pitchFamily="34" charset="0"/>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27581" y="4251125"/>
            <a:ext cx="3437867" cy="2215992"/>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82275" y="66675"/>
            <a:ext cx="1676400" cy="1150826"/>
          </a:xfrm>
          <a:prstGeom prst="rect">
            <a:avLst/>
          </a:prstGeom>
        </p:spPr>
      </p:pic>
      <p:sp>
        <p:nvSpPr>
          <p:cNvPr id="6" name="Rectangle 5"/>
          <p:cNvSpPr/>
          <p:nvPr/>
        </p:nvSpPr>
        <p:spPr>
          <a:xfrm>
            <a:off x="443023" y="4857440"/>
            <a:ext cx="7288625" cy="1255728"/>
          </a:xfrm>
          <a:prstGeom prst="rect">
            <a:avLst/>
          </a:prstGeom>
        </p:spPr>
        <p:txBody>
          <a:bodyPr wrap="square">
            <a:spAutoFit/>
          </a:bodyPr>
          <a:lstStyle/>
          <a:p>
            <a:pPr lvl="0">
              <a:lnSpc>
                <a:spcPct val="90000"/>
              </a:lnSpc>
              <a:spcBef>
                <a:spcPts val="1000"/>
              </a:spcBef>
            </a:pPr>
            <a:r>
              <a:rPr lang="en-GB" sz="2800" i="1" dirty="0">
                <a:solidFill>
                  <a:prstClr val="black"/>
                </a:solidFill>
                <a:latin typeface="+mj-lt"/>
                <a:ea typeface="Segoe UI Black" panose="020B0A02040204020203" pitchFamily="34" charset="0"/>
                <a:cs typeface="Arial" panose="020B0604020202020204" pitchFamily="34" charset="0"/>
              </a:rPr>
              <a:t>You might decide to record your song and send it to the ThoughtBox message board for sharing!</a:t>
            </a:r>
            <a:br>
              <a:rPr lang="en-GB" sz="2800" i="1" dirty="0">
                <a:solidFill>
                  <a:prstClr val="black"/>
                </a:solidFill>
                <a:latin typeface="+mj-lt"/>
                <a:ea typeface="Segoe UI Black" panose="020B0A02040204020203" pitchFamily="34" charset="0"/>
                <a:cs typeface="Arial" panose="020B0604020202020204" pitchFamily="34" charset="0"/>
              </a:rPr>
            </a:br>
            <a:endParaRPr lang="en-GB" sz="2800" i="1" dirty="0">
              <a:solidFill>
                <a:prstClr val="black"/>
              </a:solidFill>
              <a:latin typeface="+mj-lt"/>
              <a:ea typeface="Segoe UI Black" panose="020B0A02040204020203" pitchFamily="34" charset="0"/>
              <a:cs typeface="Arial" panose="020B0604020202020204" pitchFamily="34" charset="0"/>
            </a:endParaRPr>
          </a:p>
        </p:txBody>
      </p:sp>
    </p:spTree>
    <p:extLst>
      <p:ext uri="{BB962C8B-B14F-4D97-AF65-F5344CB8AC3E}">
        <p14:creationId xmlns:p14="http://schemas.microsoft.com/office/powerpoint/2010/main" val="1141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748" y="177239"/>
            <a:ext cx="1430027" cy="573741"/>
          </a:xfrm>
          <a:prstGeom prst="rect">
            <a:avLst/>
          </a:prstGeom>
        </p:spPr>
      </p:pic>
      <p:sp>
        <p:nvSpPr>
          <p:cNvPr id="11" name="Oval 10"/>
          <p:cNvSpPr/>
          <p:nvPr/>
        </p:nvSpPr>
        <p:spPr>
          <a:xfrm>
            <a:off x="7793665" y="2562447"/>
            <a:ext cx="4185772" cy="4035420"/>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rgbClr val="FEE725"/>
                </a:solidFill>
              </a:rPr>
              <a:t/>
            </a:r>
            <a:br>
              <a:rPr lang="en-GB" sz="1400" b="1" dirty="0">
                <a:solidFill>
                  <a:srgbClr val="FEE725"/>
                </a:solidFill>
              </a:rPr>
            </a:br>
            <a:endParaRPr lang="en-GB" sz="1400" dirty="0">
              <a:solidFill>
                <a:prstClr val="white"/>
              </a:solidFill>
            </a:endParaRPr>
          </a:p>
        </p:txBody>
      </p:sp>
      <p:sp>
        <p:nvSpPr>
          <p:cNvPr id="12" name="TextBox 11"/>
          <p:cNvSpPr txBox="1"/>
          <p:nvPr/>
        </p:nvSpPr>
        <p:spPr>
          <a:xfrm>
            <a:off x="7878099" y="4326446"/>
            <a:ext cx="4101338" cy="1154162"/>
          </a:xfrm>
          <a:prstGeom prst="rect">
            <a:avLst/>
          </a:prstGeom>
          <a:noFill/>
        </p:spPr>
        <p:txBody>
          <a:bodyPr wrap="square" rtlCol="0">
            <a:spAutoFit/>
          </a:bodyPr>
          <a:lstStyle/>
          <a:p>
            <a:pPr algn="ctr"/>
            <a:r>
              <a:rPr lang="en-GB" sz="3300" b="1" spc="300" dirty="0" smtClean="0">
                <a:solidFill>
                  <a:prstClr val="white"/>
                </a:solidFill>
              </a:rPr>
              <a:t>BE THE CHANGE</a:t>
            </a:r>
            <a:endParaRPr lang="en-GB" b="1" spc="300" dirty="0">
              <a:solidFill>
                <a:srgbClr val="FEE725"/>
              </a:solidFill>
            </a:endParaRPr>
          </a:p>
          <a:p>
            <a:pPr algn="ctr"/>
            <a:r>
              <a:rPr lang="en-GB" b="1" dirty="0" smtClean="0">
                <a:solidFill>
                  <a:prstClr val="white"/>
                </a:solidFill>
              </a:rPr>
              <a:t/>
            </a:r>
            <a:br>
              <a:rPr lang="en-GB" b="1" dirty="0" smtClean="0">
                <a:solidFill>
                  <a:prstClr val="white"/>
                </a:solidFill>
              </a:rPr>
            </a:br>
            <a:r>
              <a:rPr lang="en-GB" b="1" dirty="0" smtClean="0">
                <a:solidFill>
                  <a:prstClr val="white"/>
                </a:solidFill>
              </a:rPr>
              <a:t>6 0  M I N U T E S</a:t>
            </a:r>
            <a:endParaRPr lang="en-GB" dirty="0" smtClean="0">
              <a:solidFill>
                <a:prstClr val="white"/>
              </a:solidFill>
            </a:endParaRPr>
          </a:p>
        </p:txBody>
      </p:sp>
      <p:sp>
        <p:nvSpPr>
          <p:cNvPr id="7" name="Rectangle 6"/>
          <p:cNvSpPr/>
          <p:nvPr/>
        </p:nvSpPr>
        <p:spPr>
          <a:xfrm>
            <a:off x="8041912" y="3883768"/>
            <a:ext cx="3689280" cy="307777"/>
          </a:xfrm>
          <a:prstGeom prst="rect">
            <a:avLst/>
          </a:prstGeom>
        </p:spPr>
        <p:txBody>
          <a:bodyPr wrap="none">
            <a:spAutoFit/>
          </a:bodyPr>
          <a:lstStyle/>
          <a:p>
            <a:pPr algn="ctr">
              <a:defRPr/>
            </a:pPr>
            <a:r>
              <a:rPr lang="en-GB" sz="1400" spc="300" dirty="0" smtClean="0">
                <a:solidFill>
                  <a:srgbClr val="FEE725"/>
                </a:solidFill>
              </a:rPr>
              <a:t>LESSON 4 | CHANGING CLIMATES</a:t>
            </a:r>
            <a:endParaRPr lang="en-GB" sz="1400" spc="300" dirty="0">
              <a:solidFill>
                <a:srgbClr val="FEE725"/>
              </a:solidFill>
            </a:endParaRPr>
          </a:p>
        </p:txBody>
      </p:sp>
    </p:spTree>
    <p:extLst>
      <p:ext uri="{BB962C8B-B14F-4D97-AF65-F5344CB8AC3E}">
        <p14:creationId xmlns:p14="http://schemas.microsoft.com/office/powerpoint/2010/main" val="35439794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1368425"/>
            <a:ext cx="11337851" cy="4351338"/>
          </a:xfrm>
        </p:spPr>
        <p:txBody>
          <a:bodyPr/>
          <a:lstStyle/>
          <a:p>
            <a:pPr marL="0" indent="0">
              <a:buNone/>
            </a:pPr>
            <a:r>
              <a:rPr lang="en-GB" b="1" dirty="0" smtClean="0"/>
              <a:t>Waste Busters </a:t>
            </a:r>
            <a:r>
              <a:rPr lang="en-GB" dirty="0" smtClean="0"/>
              <a:t>need everyone to work together to spread the message to start doing something today to help protect the planet. Good luck!</a:t>
            </a:r>
          </a:p>
          <a:p>
            <a:pPr marL="0" indent="0">
              <a:buNone/>
            </a:pPr>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16900" y="2581274"/>
            <a:ext cx="6044875" cy="4149725"/>
          </a:xfrm>
          <a:prstGeom prst="rect">
            <a:avLst/>
          </a:prstGeom>
        </p:spPr>
      </p:pic>
      <p:sp>
        <p:nvSpPr>
          <p:cNvPr id="5" name="Oval Callout 4"/>
          <p:cNvSpPr/>
          <p:nvPr/>
        </p:nvSpPr>
        <p:spPr>
          <a:xfrm>
            <a:off x="2714390" y="3189288"/>
            <a:ext cx="2454510" cy="2291286"/>
          </a:xfrm>
          <a:prstGeom prst="wedgeEllipseCallout">
            <a:avLst>
              <a:gd name="adj1" fmla="val -34453"/>
              <a:gd name="adj2" fmla="val 58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latin typeface="+mj-lt"/>
              </a:rPr>
              <a:t>GO </a:t>
            </a:r>
            <a:r>
              <a:rPr lang="en-GB" sz="2200" dirty="0">
                <a:latin typeface="+mj-lt"/>
              </a:rPr>
              <a:t>WASTE BUSTERS!</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30401" y="5719763"/>
            <a:ext cx="1261856" cy="839272"/>
          </a:xfrm>
          <a:prstGeom prst="rect">
            <a:avLst/>
          </a:prstGeom>
        </p:spPr>
      </p:pic>
    </p:spTree>
    <p:extLst>
      <p:ext uri="{BB962C8B-B14F-4D97-AF65-F5344CB8AC3E}">
        <p14:creationId xmlns:p14="http://schemas.microsoft.com/office/powerpoint/2010/main" val="9336004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p:cNvSpPr/>
          <p:nvPr/>
        </p:nvSpPr>
        <p:spPr>
          <a:xfrm>
            <a:off x="7338245" y="1930543"/>
            <a:ext cx="3418655" cy="3241805"/>
          </a:xfrm>
          <a:prstGeom prst="wedgeEllipseCallout">
            <a:avLst>
              <a:gd name="adj1" fmla="val -20440"/>
              <a:gd name="adj2" fmla="val 6075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a:solidFill>
                  <a:prstClr val="white"/>
                </a:solidFill>
                <a:latin typeface="+mj-lt"/>
              </a:rPr>
              <a:t>Keep up your pledges, conversations and campaigns. Why not explore some of our resources online for more ideas and support</a:t>
            </a:r>
          </a:p>
        </p:txBody>
      </p:sp>
      <p:sp>
        <p:nvSpPr>
          <p:cNvPr id="2" name="Rectangle 1"/>
          <p:cNvSpPr/>
          <p:nvPr/>
        </p:nvSpPr>
        <p:spPr>
          <a:xfrm>
            <a:off x="488950" y="972260"/>
            <a:ext cx="11214100" cy="2677656"/>
          </a:xfrm>
          <a:prstGeom prst="rect">
            <a:avLst/>
          </a:prstGeom>
        </p:spPr>
        <p:txBody>
          <a:bodyPr wrap="square">
            <a:spAutoFit/>
          </a:bodyPr>
          <a:lstStyle/>
          <a:p>
            <a:pPr lvl="0">
              <a:spcBef>
                <a:spcPct val="0"/>
              </a:spcBef>
              <a:defRPr/>
            </a:pPr>
            <a:r>
              <a:rPr lang="en-GB" sz="2800" dirty="0">
                <a:solidFill>
                  <a:srgbClr val="35372F"/>
                </a:solidFill>
                <a:latin typeface="+mj-lt"/>
              </a:rPr>
              <a:t>We have explored about lots of ideas to help us start to change our habits to be healthier for the planet and learned how people across the world are already doing amazing things!</a:t>
            </a:r>
          </a:p>
          <a:p>
            <a:pPr lvl="0">
              <a:spcBef>
                <a:spcPct val="0"/>
              </a:spcBef>
              <a:defRPr/>
            </a:pPr>
            <a:r>
              <a:rPr lang="en-GB" sz="2800" dirty="0">
                <a:solidFill>
                  <a:srgbClr val="35372F"/>
                </a:solidFill>
                <a:latin typeface="+mj-lt"/>
              </a:rPr>
              <a:t/>
            </a:r>
            <a:br>
              <a:rPr lang="en-GB" sz="2800" dirty="0">
                <a:solidFill>
                  <a:srgbClr val="35372F"/>
                </a:solidFill>
                <a:latin typeface="+mj-lt"/>
              </a:rPr>
            </a:br>
            <a:r>
              <a:rPr lang="en-GB" sz="2800" dirty="0">
                <a:solidFill>
                  <a:prstClr val="black"/>
                </a:solidFill>
                <a:latin typeface="+mj-lt"/>
              </a:rPr>
              <a:t/>
            </a:r>
            <a:br>
              <a:rPr lang="en-GB" sz="2800" dirty="0">
                <a:solidFill>
                  <a:prstClr val="black"/>
                </a:solidFill>
                <a:latin typeface="+mj-lt"/>
              </a:rPr>
            </a:br>
            <a:endParaRPr lang="en-GB" sz="2800" dirty="0">
              <a:solidFill>
                <a:prstClr val="black"/>
              </a:solidFill>
              <a:latin typeface="+mj-lt"/>
            </a:endParaRPr>
          </a:p>
        </p:txBody>
      </p:sp>
      <p:sp>
        <p:nvSpPr>
          <p:cNvPr id="5" name="Rectangle 4"/>
          <p:cNvSpPr/>
          <p:nvPr/>
        </p:nvSpPr>
        <p:spPr>
          <a:xfrm>
            <a:off x="488950" y="2699990"/>
            <a:ext cx="6096000" cy="1384995"/>
          </a:xfrm>
          <a:prstGeom prst="rect">
            <a:avLst/>
          </a:prstGeom>
        </p:spPr>
        <p:txBody>
          <a:bodyPr>
            <a:spAutoFit/>
          </a:bodyPr>
          <a:lstStyle/>
          <a:p>
            <a:pPr lvl="0">
              <a:spcBef>
                <a:spcPct val="0"/>
              </a:spcBef>
              <a:defRPr/>
            </a:pPr>
            <a:r>
              <a:rPr lang="en-GB" sz="2800" dirty="0">
                <a:solidFill>
                  <a:srgbClr val="35372F"/>
                </a:solidFill>
                <a:latin typeface="Calibri Light" panose="020F0302020204030204"/>
              </a:rPr>
              <a:t>All of us can do something to help keep our planet healthy and help spread the word!</a:t>
            </a:r>
          </a:p>
        </p:txBody>
      </p:sp>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85251" y="5212508"/>
            <a:ext cx="2062149" cy="1354524"/>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84878">
            <a:off x="1924486" y="5254826"/>
            <a:ext cx="2040399" cy="1146813"/>
          </a:xfrm>
          <a:prstGeom prst="rect">
            <a:avLst/>
          </a:prstGeom>
        </p:spPr>
      </p:pic>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413822" y="5363545"/>
            <a:ext cx="2437081" cy="1308330"/>
          </a:xfrm>
          <a:prstGeom prst="rect">
            <a:avLst/>
          </a:prstGeom>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46218" y="4612790"/>
            <a:ext cx="1981780" cy="1916142"/>
          </a:xfrm>
          <a:prstGeom prst="rect">
            <a:avLst/>
          </a:prstGeom>
        </p:spPr>
      </p:pic>
      <p:pic>
        <p:nvPicPr>
          <p:cNvPr id="17" name="Picture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14984" y="5659497"/>
            <a:ext cx="1364490" cy="907535"/>
          </a:xfrm>
          <a:prstGeom prst="rect">
            <a:avLst/>
          </a:prstGeom>
        </p:spPr>
      </p:pic>
      <p:sp>
        <p:nvSpPr>
          <p:cNvPr id="18" name="Oval Callout 17"/>
          <p:cNvSpPr/>
          <p:nvPr/>
        </p:nvSpPr>
        <p:spPr>
          <a:xfrm>
            <a:off x="7338244" y="1890383"/>
            <a:ext cx="3418655" cy="3241805"/>
          </a:xfrm>
          <a:prstGeom prst="wedgeEllipseCallout">
            <a:avLst>
              <a:gd name="adj1" fmla="val -49416"/>
              <a:gd name="adj2" fmla="val 51354"/>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a:solidFill>
                  <a:prstClr val="white"/>
                </a:solidFill>
                <a:latin typeface="+mj-lt"/>
              </a:rPr>
              <a:t>Keep up your pledges, conversations and campaigns. Why not explore some of our resources online for more ideas and support</a:t>
            </a:r>
          </a:p>
        </p:txBody>
      </p:sp>
      <p:sp>
        <p:nvSpPr>
          <p:cNvPr id="19" name="Oval Callout 18"/>
          <p:cNvSpPr/>
          <p:nvPr/>
        </p:nvSpPr>
        <p:spPr>
          <a:xfrm>
            <a:off x="7332134" y="1890383"/>
            <a:ext cx="3418655" cy="3241805"/>
          </a:xfrm>
          <a:prstGeom prst="wedgeEllipseCallout">
            <a:avLst>
              <a:gd name="adj1" fmla="val -93623"/>
              <a:gd name="adj2" fmla="val 41952"/>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a:solidFill>
                  <a:prstClr val="white"/>
                </a:solidFill>
                <a:latin typeface="+mj-lt"/>
              </a:rPr>
              <a:t>Keep up your pledges, conversations and campaigns. Why not explore some of our resources online for more ideas and support</a:t>
            </a:r>
          </a:p>
        </p:txBody>
      </p:sp>
      <p:sp>
        <p:nvSpPr>
          <p:cNvPr id="20" name="Oval Callout 19"/>
          <p:cNvSpPr/>
          <p:nvPr/>
        </p:nvSpPr>
        <p:spPr>
          <a:xfrm>
            <a:off x="7332133" y="1930542"/>
            <a:ext cx="3418655" cy="3241805"/>
          </a:xfrm>
          <a:prstGeom prst="wedgeEllipseCallout">
            <a:avLst>
              <a:gd name="adj1" fmla="val 16710"/>
              <a:gd name="adj2" fmla="val 61932"/>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200" dirty="0" smtClean="0">
                <a:solidFill>
                  <a:schemeClr val="tx1">
                    <a:lumMod val="95000"/>
                    <a:lumOff val="5000"/>
                  </a:schemeClr>
                </a:solidFill>
                <a:latin typeface="+mj-lt"/>
              </a:rPr>
              <a:t>Remember to keep </a:t>
            </a:r>
            <a:r>
              <a:rPr lang="en-GB" sz="2200" dirty="0">
                <a:solidFill>
                  <a:schemeClr val="tx1">
                    <a:lumMod val="95000"/>
                    <a:lumOff val="5000"/>
                  </a:schemeClr>
                </a:solidFill>
                <a:latin typeface="+mj-lt"/>
              </a:rPr>
              <a:t>up </a:t>
            </a:r>
            <a:r>
              <a:rPr lang="en-GB" sz="2200" dirty="0" smtClean="0">
                <a:solidFill>
                  <a:schemeClr val="tx1">
                    <a:lumMod val="95000"/>
                    <a:lumOff val="5000"/>
                  </a:schemeClr>
                </a:solidFill>
                <a:latin typeface="+mj-lt"/>
              </a:rPr>
              <a:t>your actions and class campaigns! </a:t>
            </a:r>
            <a:br>
              <a:rPr lang="en-GB" sz="2200" dirty="0" smtClean="0">
                <a:solidFill>
                  <a:schemeClr val="tx1">
                    <a:lumMod val="95000"/>
                    <a:lumOff val="5000"/>
                  </a:schemeClr>
                </a:solidFill>
                <a:latin typeface="+mj-lt"/>
              </a:rPr>
            </a:br>
            <a:r>
              <a:rPr lang="en-GB" sz="2200" dirty="0" smtClean="0">
                <a:solidFill>
                  <a:schemeClr val="tx1">
                    <a:lumMod val="95000"/>
                    <a:lumOff val="5000"/>
                  </a:schemeClr>
                </a:solidFill>
                <a:latin typeface="+mj-lt"/>
              </a:rPr>
              <a:t>You can explore </a:t>
            </a:r>
            <a:r>
              <a:rPr lang="en-GB" sz="2200" dirty="0">
                <a:solidFill>
                  <a:schemeClr val="tx1">
                    <a:lumMod val="95000"/>
                    <a:lumOff val="5000"/>
                  </a:schemeClr>
                </a:solidFill>
                <a:latin typeface="+mj-lt"/>
              </a:rPr>
              <a:t>some of our resources online for more ideas and </a:t>
            </a:r>
            <a:r>
              <a:rPr lang="en-GB" sz="2200" dirty="0" smtClean="0">
                <a:solidFill>
                  <a:schemeClr val="tx1">
                    <a:lumMod val="95000"/>
                    <a:lumOff val="5000"/>
                  </a:schemeClr>
                </a:solidFill>
                <a:latin typeface="+mj-lt"/>
              </a:rPr>
              <a:t>support.</a:t>
            </a:r>
            <a:endParaRPr lang="en-GB" sz="2200" dirty="0">
              <a:solidFill>
                <a:schemeClr val="tx1">
                  <a:lumMod val="95000"/>
                  <a:lumOff val="5000"/>
                </a:schemeClr>
              </a:solidFill>
              <a:latin typeface="+mj-lt"/>
            </a:endParaRPr>
          </a:p>
        </p:txBody>
      </p:sp>
    </p:spTree>
    <p:extLst>
      <p:ext uri="{BB962C8B-B14F-4D97-AF65-F5344CB8AC3E}">
        <p14:creationId xmlns:p14="http://schemas.microsoft.com/office/powerpoint/2010/main" val="25963335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328" y="337479"/>
            <a:ext cx="11357344" cy="1190958"/>
          </a:xfrm>
        </p:spPr>
        <p:txBody>
          <a:bodyPr>
            <a:normAutofit/>
          </a:bodyPr>
          <a:lstStyle/>
          <a:p>
            <a:r>
              <a:rPr lang="en-GB" sz="3600" dirty="0" smtClean="0">
                <a:latin typeface="+mn-lt"/>
              </a:rPr>
              <a:t>Take it further</a:t>
            </a:r>
            <a:endParaRPr lang="en-GB" sz="3600" dirty="0">
              <a:latin typeface="+mn-lt"/>
            </a:endParaRPr>
          </a:p>
        </p:txBody>
      </p:sp>
      <p:sp>
        <p:nvSpPr>
          <p:cNvPr id="3" name="Content Placeholder 2"/>
          <p:cNvSpPr>
            <a:spLocks noGrp="1"/>
          </p:cNvSpPr>
          <p:nvPr>
            <p:ph idx="1"/>
          </p:nvPr>
        </p:nvSpPr>
        <p:spPr>
          <a:xfrm>
            <a:off x="463686" y="1253331"/>
            <a:ext cx="11337851" cy="4351338"/>
          </a:xfrm>
        </p:spPr>
        <p:txBody>
          <a:bodyPr>
            <a:normAutofit/>
          </a:bodyPr>
          <a:lstStyle/>
          <a:p>
            <a:pPr marL="0" indent="0">
              <a:buNone/>
            </a:pPr>
            <a:r>
              <a:rPr lang="en-GB" sz="2400" dirty="0" smtClean="0"/>
              <a:t>This FREE curriculum introduces many big ideas surrounding the climate crisis. </a:t>
            </a:r>
          </a:p>
          <a:p>
            <a:pPr marL="0" indent="0">
              <a:buNone/>
            </a:pPr>
            <a:r>
              <a:rPr lang="en-GB" sz="2400" dirty="0" smtClean="0"/>
              <a:t>The </a:t>
            </a:r>
            <a:r>
              <a:rPr lang="en-GB" sz="2400" i="1" dirty="0" smtClean="0"/>
              <a:t>ThoughtBox Learning Journey </a:t>
            </a:r>
            <a:r>
              <a:rPr lang="en-GB" sz="2400" dirty="0" smtClean="0"/>
              <a:t>has been designed to explore all of these issues in much more depth, allowing young people to immerse, understand, explore and feel empowered about themselves and the changing world around them.</a:t>
            </a:r>
            <a:br>
              <a:rPr lang="en-GB" sz="2400" dirty="0" smtClean="0"/>
            </a:br>
            <a:endParaRPr lang="en-GB" sz="2400" dirty="0"/>
          </a:p>
        </p:txBody>
      </p:sp>
      <p:sp>
        <p:nvSpPr>
          <p:cNvPr id="11" name="Rectangle 10"/>
          <p:cNvSpPr/>
          <p:nvPr/>
        </p:nvSpPr>
        <p:spPr>
          <a:xfrm>
            <a:off x="463686" y="3116460"/>
            <a:ext cx="3831527" cy="2959785"/>
          </a:xfrm>
          <a:prstGeom prst="rect">
            <a:avLst/>
          </a:prstGeom>
        </p:spPr>
        <p:txBody>
          <a:bodyPr wrap="square">
            <a:spAutoFit/>
          </a:bodyPr>
          <a:lstStyle/>
          <a:p>
            <a:pPr lvl="0">
              <a:lnSpc>
                <a:spcPct val="90000"/>
              </a:lnSpc>
              <a:spcBef>
                <a:spcPts val="1000"/>
              </a:spcBef>
            </a:pPr>
            <a:r>
              <a:rPr lang="en-GB" sz="2400" dirty="0" smtClean="0">
                <a:solidFill>
                  <a:prstClr val="black"/>
                </a:solidFill>
                <a:latin typeface="Calibri Light" panose="020F0302020204030204"/>
              </a:rPr>
              <a:t>As </a:t>
            </a:r>
            <a:r>
              <a:rPr lang="en-GB" sz="2400" dirty="0">
                <a:solidFill>
                  <a:prstClr val="black"/>
                </a:solidFill>
                <a:latin typeface="Calibri Light" panose="020F0302020204030204"/>
              </a:rPr>
              <a:t>a ThoughtBox member, you can explore a wide range of topics </a:t>
            </a:r>
            <a:r>
              <a:rPr lang="en-GB" sz="2400" dirty="0" smtClean="0">
                <a:solidFill>
                  <a:prstClr val="black"/>
                </a:solidFill>
                <a:latin typeface="Calibri Light" panose="020F0302020204030204"/>
              </a:rPr>
              <a:t>and ideas.</a:t>
            </a:r>
          </a:p>
          <a:p>
            <a:pPr lvl="0">
              <a:lnSpc>
                <a:spcPct val="90000"/>
              </a:lnSpc>
              <a:spcBef>
                <a:spcPts val="1000"/>
              </a:spcBef>
            </a:pPr>
            <a:endParaRPr lang="en-GB" sz="600" dirty="0">
              <a:solidFill>
                <a:prstClr val="black"/>
              </a:solidFill>
              <a:latin typeface="Calibri Light" panose="020F0302020204030204"/>
            </a:endParaRPr>
          </a:p>
          <a:p>
            <a:pPr lvl="0">
              <a:lnSpc>
                <a:spcPct val="90000"/>
              </a:lnSpc>
              <a:spcBef>
                <a:spcPts val="1000"/>
              </a:spcBef>
            </a:pPr>
            <a:r>
              <a:rPr lang="en-GB" sz="2400" dirty="0" smtClean="0">
                <a:solidFill>
                  <a:prstClr val="black"/>
                </a:solidFill>
                <a:latin typeface="Calibri Light" panose="020F0302020204030204"/>
              </a:rPr>
              <a:t>Learn more by visiting the ThoughtBox website:</a:t>
            </a:r>
          </a:p>
          <a:p>
            <a:pPr lvl="0">
              <a:lnSpc>
                <a:spcPct val="90000"/>
              </a:lnSpc>
              <a:spcBef>
                <a:spcPts val="1000"/>
              </a:spcBef>
            </a:pPr>
            <a:r>
              <a:rPr lang="en-GB" sz="2200" dirty="0" smtClean="0">
                <a:solidFill>
                  <a:prstClr val="black"/>
                </a:solidFill>
                <a:latin typeface="Calibri Light" panose="020F0302020204030204"/>
                <a:hlinkClick r:id="rId2"/>
              </a:rPr>
              <a:t>www.thoughtboxeducation.com</a:t>
            </a:r>
            <a:endParaRPr lang="en-GB" sz="2200" dirty="0" smtClean="0">
              <a:solidFill>
                <a:prstClr val="black"/>
              </a:solidFill>
              <a:latin typeface="Calibri Light" panose="020F0302020204030204"/>
            </a:endParaRPr>
          </a:p>
          <a:p>
            <a:pPr lvl="0">
              <a:lnSpc>
                <a:spcPct val="90000"/>
              </a:lnSpc>
              <a:spcBef>
                <a:spcPts val="1000"/>
              </a:spcBef>
            </a:pPr>
            <a:endParaRPr lang="en-GB" sz="2200" dirty="0">
              <a:solidFill>
                <a:prstClr val="black"/>
              </a:solidFill>
              <a:latin typeface="Calibri Light" panose="020F0302020204030204"/>
            </a:endParaRPr>
          </a:p>
        </p:txBody>
      </p:sp>
      <p:pic>
        <p:nvPicPr>
          <p:cNvPr id="12" name="Picture 11"/>
          <p:cNvPicPr>
            <a:picLocks noChangeAspect="1"/>
          </p:cNvPicPr>
          <p:nvPr/>
        </p:nvPicPr>
        <p:blipFill>
          <a:blip r:embed="rId3"/>
          <a:stretch>
            <a:fillRect/>
          </a:stretch>
        </p:blipFill>
        <p:spPr>
          <a:xfrm>
            <a:off x="4433133" y="3185005"/>
            <a:ext cx="7230483" cy="2822693"/>
          </a:xfrm>
          <a:prstGeom prst="rect">
            <a:avLst/>
          </a:prstGeom>
        </p:spPr>
      </p:pic>
    </p:spTree>
    <p:extLst>
      <p:ext uri="{BB962C8B-B14F-4D97-AF65-F5344CB8AC3E}">
        <p14:creationId xmlns:p14="http://schemas.microsoft.com/office/powerpoint/2010/main" val="8546673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1620" y="169796"/>
            <a:ext cx="1817844" cy="729337"/>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75713" y="1101602"/>
            <a:ext cx="5084505" cy="5017443"/>
          </a:xfrm>
          <a:prstGeom prst="rect">
            <a:avLst/>
          </a:prstGeom>
        </p:spPr>
      </p:pic>
    </p:spTree>
    <p:extLst>
      <p:ext uri="{BB962C8B-B14F-4D97-AF65-F5344CB8AC3E}">
        <p14:creationId xmlns:p14="http://schemas.microsoft.com/office/powerpoint/2010/main" val="459875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369" y="292939"/>
            <a:ext cx="10515600" cy="1325563"/>
          </a:xfrm>
        </p:spPr>
        <p:txBody>
          <a:bodyPr>
            <a:normAutofit/>
          </a:bodyPr>
          <a:lstStyle/>
          <a:p>
            <a:r>
              <a:rPr lang="en-GB" sz="4000" dirty="0" smtClean="0"/>
              <a:t>In this lesson, students will:</a:t>
            </a:r>
            <a:endParaRPr lang="en-GB" sz="4000" dirty="0"/>
          </a:p>
        </p:txBody>
      </p:sp>
      <p:sp>
        <p:nvSpPr>
          <p:cNvPr id="3" name="Content Placeholder 2"/>
          <p:cNvSpPr>
            <a:spLocks noGrp="1"/>
          </p:cNvSpPr>
          <p:nvPr>
            <p:ph idx="1"/>
          </p:nvPr>
        </p:nvSpPr>
        <p:spPr>
          <a:xfrm>
            <a:off x="1839433" y="1750813"/>
            <a:ext cx="9976928" cy="4351338"/>
          </a:xfrm>
        </p:spPr>
        <p:txBody>
          <a:bodyPr>
            <a:normAutofit/>
          </a:bodyPr>
          <a:lstStyle/>
          <a:p>
            <a:pPr marL="0" indent="0">
              <a:buNone/>
            </a:pPr>
            <a:r>
              <a:rPr lang="en-GB" dirty="0"/>
              <a:t>Think </a:t>
            </a:r>
            <a:r>
              <a:rPr lang="en-GB" dirty="0" smtClean="0"/>
              <a:t>about some of our wasteful energy habits and some ideas to encourage other people to be less wasteful</a:t>
            </a:r>
          </a:p>
          <a:p>
            <a:pPr marL="0" indent="0">
              <a:buNone/>
            </a:pPr>
            <a:endParaRPr lang="en-GB" dirty="0"/>
          </a:p>
          <a:p>
            <a:pPr marL="0" lvl="0" indent="0">
              <a:buNone/>
              <a:defRPr/>
            </a:pPr>
            <a:r>
              <a:rPr lang="en-GB" dirty="0">
                <a:solidFill>
                  <a:srgbClr val="35372F"/>
                </a:solidFill>
              </a:rPr>
              <a:t>Understand our feelings and explore body language, thinking about why it is good to </a:t>
            </a:r>
            <a:r>
              <a:rPr lang="en-GB" dirty="0" smtClean="0">
                <a:solidFill>
                  <a:srgbClr val="35372F"/>
                </a:solidFill>
              </a:rPr>
              <a:t>support </a:t>
            </a:r>
            <a:r>
              <a:rPr lang="en-GB" dirty="0">
                <a:solidFill>
                  <a:srgbClr val="35372F"/>
                </a:solidFill>
              </a:rPr>
              <a:t>each other out when we are in </a:t>
            </a:r>
            <a:r>
              <a:rPr lang="en-GB" dirty="0" smtClean="0">
                <a:solidFill>
                  <a:srgbClr val="35372F"/>
                </a:solidFill>
              </a:rPr>
              <a:t>difficulty</a:t>
            </a:r>
            <a:endParaRPr lang="en-GB" dirty="0" smtClean="0"/>
          </a:p>
          <a:p>
            <a:pPr marL="0" indent="0">
              <a:buNone/>
            </a:pPr>
            <a:endParaRPr lang="en-GB" dirty="0" smtClean="0"/>
          </a:p>
          <a:p>
            <a:pPr marL="0" indent="0">
              <a:buNone/>
            </a:pPr>
            <a:r>
              <a:rPr lang="en-GB" dirty="0" smtClean="0"/>
              <a:t>Explore ways to work together to help each other out and come up with exciting and empowering actions to tackle climate change</a:t>
            </a:r>
            <a:endParaRPr lang="en-GB"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250" y="1511249"/>
            <a:ext cx="1231499" cy="4121253"/>
          </a:xfrm>
          <a:prstGeom prst="rect">
            <a:avLst/>
          </a:prstGeom>
        </p:spPr>
      </p:pic>
    </p:spTree>
    <p:extLst>
      <p:ext uri="{BB962C8B-B14F-4D97-AF65-F5344CB8AC3E}">
        <p14:creationId xmlns:p14="http://schemas.microsoft.com/office/powerpoint/2010/main" val="2553443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748" y="177239"/>
            <a:ext cx="1430027" cy="573741"/>
          </a:xfrm>
          <a:prstGeom prst="rect">
            <a:avLst/>
          </a:prstGeom>
        </p:spPr>
      </p:pic>
      <p:sp>
        <p:nvSpPr>
          <p:cNvPr id="11" name="Oval 10"/>
          <p:cNvSpPr/>
          <p:nvPr/>
        </p:nvSpPr>
        <p:spPr>
          <a:xfrm>
            <a:off x="8093581" y="2559357"/>
            <a:ext cx="3958720" cy="3930343"/>
          </a:xfrm>
          <a:prstGeom prst="ellipse">
            <a:avLst/>
          </a:prstGeom>
          <a:solidFill>
            <a:schemeClr val="tx1">
              <a:alpha val="66000"/>
            </a:schemeClr>
          </a:solidFill>
          <a:ln w="171450">
            <a:solidFill>
              <a:srgbClr val="FEE7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2" name="TextBox 11"/>
          <p:cNvSpPr txBox="1"/>
          <p:nvPr/>
        </p:nvSpPr>
        <p:spPr>
          <a:xfrm>
            <a:off x="8195536" y="4273228"/>
            <a:ext cx="3754810" cy="1015663"/>
          </a:xfrm>
          <a:prstGeom prst="rect">
            <a:avLst/>
          </a:prstGeom>
          <a:noFill/>
        </p:spPr>
        <p:txBody>
          <a:bodyPr wrap="square" rtlCol="0">
            <a:spAutoFit/>
          </a:bodyPr>
          <a:lstStyle/>
          <a:p>
            <a:pPr algn="ctr"/>
            <a:r>
              <a:rPr lang="en-GB" sz="2400" b="1" spc="300" dirty="0" smtClean="0">
                <a:solidFill>
                  <a:prstClr val="white"/>
                </a:solidFill>
              </a:rPr>
              <a:t>WORKING TOGETHER</a:t>
            </a:r>
          </a:p>
          <a:p>
            <a:pPr algn="ctr"/>
            <a:endParaRPr lang="en-GB" b="1" dirty="0">
              <a:solidFill>
                <a:srgbClr val="FEE725"/>
              </a:solidFill>
            </a:endParaRPr>
          </a:p>
          <a:p>
            <a:pPr algn="ctr"/>
            <a:r>
              <a:rPr lang="en-GB" b="1" dirty="0" smtClean="0">
                <a:solidFill>
                  <a:srgbClr val="FEE725"/>
                </a:solidFill>
              </a:rPr>
              <a:t>1 5  M I N U T E S</a:t>
            </a:r>
            <a:endParaRPr lang="en-GB" dirty="0" smtClean="0">
              <a:solidFill>
                <a:srgbClr val="FEE725"/>
              </a:solidFill>
            </a:endParaRPr>
          </a:p>
        </p:txBody>
      </p:sp>
    </p:spTree>
    <p:extLst>
      <p:ext uri="{BB962C8B-B14F-4D97-AF65-F5344CB8AC3E}">
        <p14:creationId xmlns:p14="http://schemas.microsoft.com/office/powerpoint/2010/main" val="3334120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048" y="715320"/>
            <a:ext cx="11337851" cy="4216083"/>
          </a:xfrm>
        </p:spPr>
        <p:txBody>
          <a:bodyPr>
            <a:normAutofit/>
          </a:bodyPr>
          <a:lstStyle/>
          <a:p>
            <a:pPr marL="0" indent="0">
              <a:buNone/>
            </a:pPr>
            <a:r>
              <a:rPr lang="en-GB" dirty="0" smtClean="0"/>
              <a:t/>
            </a:r>
            <a:br>
              <a:rPr lang="en-GB" dirty="0" smtClean="0"/>
            </a:br>
            <a:r>
              <a:rPr lang="en-GB" dirty="0" smtClean="0"/>
              <a:t>Let’s start by remembering the ThoughtBox story </a:t>
            </a:r>
            <a:r>
              <a:rPr lang="en-GB" b="1" dirty="0" smtClean="0"/>
              <a:t>Vole’s Big Flood </a:t>
            </a:r>
            <a:r>
              <a:rPr lang="en-GB" dirty="0" smtClean="0"/>
              <a:t>and some of the things that happened in the story.  </a:t>
            </a:r>
            <a:endParaRPr lang="en-GB" dirty="0"/>
          </a:p>
          <a:p>
            <a:pPr marL="514350" indent="-514350">
              <a:buFont typeface="+mj-lt"/>
              <a:buAutoNum type="arabicPeriod"/>
            </a:pPr>
            <a:endParaRPr lang="en-GB" dirty="0"/>
          </a:p>
        </p:txBody>
      </p:sp>
      <p:sp>
        <p:nvSpPr>
          <p:cNvPr id="4" name="Oval Callout 3"/>
          <p:cNvSpPr/>
          <p:nvPr/>
        </p:nvSpPr>
        <p:spPr>
          <a:xfrm>
            <a:off x="4924426" y="2505074"/>
            <a:ext cx="2638424" cy="2579019"/>
          </a:xfrm>
          <a:prstGeom prst="wedgeEllipseCallout">
            <a:avLst>
              <a:gd name="adj1" fmla="val -47420"/>
              <a:gd name="adj2" fmla="val 49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prstClr val="white"/>
                </a:solidFill>
                <a:latin typeface="Calibri Light" panose="020F0302020204030204"/>
              </a:rPr>
              <a:t>What was I worried about in my story?</a:t>
            </a:r>
            <a:endParaRPr lang="en-GB" sz="2400" dirty="0">
              <a:solidFill>
                <a:prstClr val="white"/>
              </a:solidFill>
              <a:latin typeface="Calibri Light" panose="020F0302020204030204"/>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2800" y="5084093"/>
            <a:ext cx="1892985" cy="1259042"/>
          </a:xfrm>
          <a:prstGeom prst="rect">
            <a:avLst/>
          </a:prstGeom>
        </p:spPr>
      </p:pic>
    </p:spTree>
    <p:extLst>
      <p:ext uri="{BB962C8B-B14F-4D97-AF65-F5344CB8AC3E}">
        <p14:creationId xmlns:p14="http://schemas.microsoft.com/office/powerpoint/2010/main" val="344185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60399" y="596106"/>
            <a:ext cx="1133785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solidFill>
                  <a:prstClr val="black"/>
                </a:solidFill>
              </a:rPr>
              <a:t>In Vole’s story, he was worried about his food store being flooded and his food being ruined. He was also worried because he didn’t understand why it was raining in the dry season.</a:t>
            </a:r>
            <a:endParaRPr lang="en-GB" dirty="0">
              <a:solidFill>
                <a:prstClr val="black"/>
              </a:solidFill>
            </a:endParaRPr>
          </a:p>
        </p:txBody>
      </p:sp>
      <p:sp>
        <p:nvSpPr>
          <p:cNvPr id="5" name="Rectangle 4"/>
          <p:cNvSpPr/>
          <p:nvPr/>
        </p:nvSpPr>
        <p:spPr>
          <a:xfrm>
            <a:off x="819150" y="2253348"/>
            <a:ext cx="10734675" cy="3356303"/>
          </a:xfrm>
          <a:prstGeom prst="rect">
            <a:avLst/>
          </a:prstGeom>
          <a:ln>
            <a:solidFill>
              <a:schemeClr val="tx1"/>
            </a:solidFill>
          </a:ln>
        </p:spPr>
        <p:txBody>
          <a:bodyPr wrap="square">
            <a:spAutoFit/>
          </a:bodyPr>
          <a:lstStyle/>
          <a:p>
            <a:pPr>
              <a:lnSpc>
                <a:spcPct val="107000"/>
              </a:lnSpc>
              <a:spcAft>
                <a:spcPts val="800"/>
              </a:spcAft>
            </a:pP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Flummoxed and </a:t>
            </a:r>
            <a:r>
              <a:rPr lang="en-GB" sz="2400" b="1" u="sng" dirty="0">
                <a:solidFill>
                  <a:prstClr val="black"/>
                </a:solidFill>
                <a:latin typeface="Calibri Light" panose="020F0302020204030204"/>
                <a:ea typeface="Calibri" panose="020F0502020204030204" pitchFamily="34" charset="0"/>
                <a:cs typeface="Times New Roman" panose="02020603050405020304" pitchFamily="18" charset="0"/>
              </a:rPr>
              <a:t>frustrated</a:t>
            </a: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 Vole wiggled his way back up out of the burrow and into the bright morning sunshine where there was not a rain cloud in sight.  He looked around him, peering at the sky and then shaking his little head in </a:t>
            </a:r>
            <a:r>
              <a:rPr lang="en-GB" sz="2400" b="1" u="sng" dirty="0">
                <a:solidFill>
                  <a:prstClr val="black"/>
                </a:solidFill>
                <a:latin typeface="Calibri Light" panose="020F0302020204030204"/>
                <a:ea typeface="Calibri" panose="020F0502020204030204" pitchFamily="34" charset="0"/>
                <a:cs typeface="Times New Roman" panose="02020603050405020304" pitchFamily="18" charset="0"/>
              </a:rPr>
              <a:t>confusion</a:t>
            </a: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 As he looked up again, he saw his good friend Squirrel waving at him from a branch in a nearby tree.</a:t>
            </a:r>
          </a:p>
          <a:p>
            <a:pPr>
              <a:lnSpc>
                <a:spcPct val="107000"/>
              </a:lnSpc>
              <a:spcAft>
                <a:spcPts val="800"/>
              </a:spcAft>
            </a:pP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“Morning Vole,” called Squirrel cheerily, scuttling swiftly down the branch to join Vole on the forest floor. </a:t>
            </a:r>
            <a:r>
              <a:rPr lang="en-GB" sz="2400" dirty="0" smtClean="0">
                <a:solidFill>
                  <a:prstClr val="black"/>
                </a:solidFill>
                <a:latin typeface="Calibri Light" panose="020F0302020204030204"/>
                <a:ea typeface="Calibri" panose="020F0502020204030204" pitchFamily="34" charset="0"/>
                <a:cs typeface="Times New Roman" panose="02020603050405020304" pitchFamily="18" charset="0"/>
              </a:rPr>
              <a:t>“</a:t>
            </a: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My goodness, you do look </a:t>
            </a:r>
            <a:r>
              <a:rPr lang="en-GB" sz="2400" b="1" u="sng" dirty="0">
                <a:solidFill>
                  <a:prstClr val="black"/>
                </a:solidFill>
                <a:latin typeface="Calibri Light" panose="020F0302020204030204"/>
                <a:ea typeface="Calibri" panose="020F0502020204030204" pitchFamily="34" charset="0"/>
                <a:cs typeface="Times New Roman" panose="02020603050405020304" pitchFamily="18" charset="0"/>
              </a:rPr>
              <a:t>glum</a:t>
            </a:r>
            <a:r>
              <a:rPr lang="en-GB" sz="2400" dirty="0">
                <a:solidFill>
                  <a:prstClr val="black"/>
                </a:solidFill>
                <a:latin typeface="Calibri Light" panose="020F0302020204030204"/>
                <a:ea typeface="Calibri" panose="020F0502020204030204" pitchFamily="34" charset="0"/>
                <a:cs typeface="Times New Roman" panose="02020603050405020304" pitchFamily="18" charset="0"/>
              </a:rPr>
              <a:t> this morning - what on earth is the matter?” Squirrel asked, peering at his friend with concern.</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98518" y="5105143"/>
            <a:ext cx="2117157" cy="1334106"/>
          </a:xfrm>
          <a:prstGeom prst="rect">
            <a:avLst/>
          </a:prstGeom>
        </p:spPr>
      </p:pic>
    </p:spTree>
    <p:extLst>
      <p:ext uri="{BB962C8B-B14F-4D97-AF65-F5344CB8AC3E}">
        <p14:creationId xmlns:p14="http://schemas.microsoft.com/office/powerpoint/2010/main" val="403854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74" y="970961"/>
            <a:ext cx="11337851" cy="4351338"/>
          </a:xfrm>
        </p:spPr>
        <p:txBody>
          <a:bodyPr>
            <a:noAutofit/>
          </a:bodyPr>
          <a:lstStyle/>
          <a:p>
            <a:pPr marL="0" indent="0">
              <a:buNone/>
            </a:pPr>
            <a:r>
              <a:rPr lang="en-GB" dirty="0" smtClean="0"/>
              <a:t>Let’s look at three descriptive words for how Vole was feeling:</a:t>
            </a:r>
            <a:br>
              <a:rPr lang="en-GB" dirty="0" smtClean="0"/>
            </a:br>
            <a:endParaRPr lang="en-GB" dirty="0" smtClean="0"/>
          </a:p>
          <a:p>
            <a:pPr marL="0" indent="0" algn="ctr">
              <a:buNone/>
            </a:pPr>
            <a:r>
              <a:rPr lang="en-GB" sz="3200" dirty="0"/>
              <a:t/>
            </a:r>
            <a:br>
              <a:rPr lang="en-GB" sz="3200" dirty="0"/>
            </a:br>
            <a:endParaRPr lang="en-GB" sz="3200" dirty="0" smtClean="0"/>
          </a:p>
          <a:p>
            <a:pPr marL="0" indent="0" algn="ctr">
              <a:buNone/>
            </a:pPr>
            <a:endParaRPr lang="en-GB" sz="3200" dirty="0"/>
          </a:p>
          <a:p>
            <a:pPr marL="0" indent="0" algn="ctr">
              <a:buNone/>
            </a:pPr>
            <a:endParaRPr lang="en-GB" dirty="0"/>
          </a:p>
          <a:p>
            <a:pPr marL="0" indent="0">
              <a:buNone/>
            </a:pPr>
            <a:r>
              <a:rPr lang="en-GB" dirty="0" smtClean="0"/>
              <a:t>How would your body would feel if you had each of these emotions?</a:t>
            </a:r>
            <a:br>
              <a:rPr lang="en-GB" dirty="0" smtClean="0"/>
            </a:br>
            <a:r>
              <a:rPr lang="en-GB" dirty="0" smtClean="0"/>
              <a:t/>
            </a:r>
            <a:br>
              <a:rPr lang="en-GB" dirty="0" smtClean="0"/>
            </a:br>
            <a:r>
              <a:rPr lang="en-GB" dirty="0" smtClean="0"/>
              <a:t>When each word pops up on the next slide, let’s do a </a:t>
            </a:r>
            <a:r>
              <a:rPr lang="en-GB" b="1" dirty="0" smtClean="0"/>
              <a:t>BODY FREEZE</a:t>
            </a:r>
            <a:br>
              <a:rPr lang="en-GB" b="1" dirty="0" smtClean="0"/>
            </a:br>
            <a:r>
              <a:rPr lang="en-GB" dirty="0" smtClean="0"/>
              <a:t>to show this emotion. Just use your body to show the emotion – no talking or other sounds.</a:t>
            </a:r>
          </a:p>
        </p:txBody>
      </p:sp>
      <p:pic>
        <p:nvPicPr>
          <p:cNvPr id="1026" name="Picture 2" descr="Image result for sad stickma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10253185" y="2560144"/>
            <a:ext cx="1371832" cy="25822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705100" y="1734622"/>
            <a:ext cx="6096000" cy="2010807"/>
          </a:xfrm>
          <a:prstGeom prst="rect">
            <a:avLst/>
          </a:prstGeom>
        </p:spPr>
        <p:txBody>
          <a:bodyPr>
            <a:spAutoFit/>
          </a:bodyPr>
          <a:lstStyle/>
          <a:p>
            <a:pPr lvl="0" algn="ctr">
              <a:lnSpc>
                <a:spcPct val="90000"/>
              </a:lnSpc>
              <a:spcBef>
                <a:spcPts val="1000"/>
              </a:spcBef>
            </a:pPr>
            <a:r>
              <a:rPr lang="en-GB" sz="4000" b="1" dirty="0">
                <a:ln w="22225">
                  <a:solidFill>
                    <a:srgbClr val="ED7D31"/>
                  </a:solidFill>
                  <a:prstDash val="solid"/>
                </a:ln>
                <a:solidFill>
                  <a:srgbClr val="ED7D31">
                    <a:lumMod val="40000"/>
                    <a:lumOff val="60000"/>
                  </a:srgbClr>
                </a:solidFill>
                <a:latin typeface="Calibri Light" panose="020F0302020204030204"/>
              </a:rPr>
              <a:t>FRUSTRATED</a:t>
            </a:r>
          </a:p>
          <a:p>
            <a:pPr lvl="0" algn="ctr">
              <a:lnSpc>
                <a:spcPct val="90000"/>
              </a:lnSpc>
              <a:spcBef>
                <a:spcPts val="1000"/>
              </a:spcBef>
            </a:pPr>
            <a:r>
              <a:rPr lang="en-GB" sz="4000" b="1" dirty="0">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latin typeface="Calibri Light" panose="020F0302020204030204"/>
              </a:rPr>
              <a:t>CONFUSED</a:t>
            </a:r>
            <a:endParaRPr lang="en-GB" sz="4000" dirty="0">
              <a:solidFill>
                <a:prstClr val="black"/>
              </a:solidFill>
              <a:latin typeface="Calibri Light" panose="020F0302020204030204"/>
            </a:endParaRPr>
          </a:p>
          <a:p>
            <a:pPr lvl="0" algn="ctr">
              <a:lnSpc>
                <a:spcPct val="90000"/>
              </a:lnSpc>
              <a:spcBef>
                <a:spcPts val="1000"/>
              </a:spcBef>
            </a:pPr>
            <a:r>
              <a:rPr lang="en-GB" sz="4000" b="1" dirty="0">
                <a:ln w="12700">
                  <a:solidFill>
                    <a:srgbClr val="5B9BD5"/>
                  </a:solidFill>
                  <a:prstDash val="solid"/>
                </a:ln>
                <a:pattFill prst="pct50">
                  <a:fgClr>
                    <a:srgbClr val="5B9BD5"/>
                  </a:fgClr>
                  <a:bgClr>
                    <a:srgbClr val="5B9BD5">
                      <a:lumMod val="20000"/>
                      <a:lumOff val="80000"/>
                    </a:srgbClr>
                  </a:bgClr>
                </a:pattFill>
                <a:effectLst>
                  <a:outerShdw dist="38100" dir="2640000" algn="bl" rotWithShape="0">
                    <a:srgbClr val="5B9BD5"/>
                  </a:outerShdw>
                </a:effectLst>
                <a:latin typeface="Calibri Light" panose="020F0302020204030204"/>
              </a:rPr>
              <a:t>GLUM</a:t>
            </a:r>
            <a:endParaRPr lang="en-GB" dirty="0"/>
          </a:p>
        </p:txBody>
      </p:sp>
    </p:spTree>
    <p:extLst>
      <p:ext uri="{BB962C8B-B14F-4D97-AF65-F5344CB8AC3E}">
        <p14:creationId xmlns:p14="http://schemas.microsoft.com/office/powerpoint/2010/main" val="199337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additive="base">
                                        <p:cTn id="1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p:cNvSpPr/>
          <p:nvPr/>
        </p:nvSpPr>
        <p:spPr>
          <a:xfrm>
            <a:off x="1533525" y="2286000"/>
            <a:ext cx="3033445" cy="3033614"/>
          </a:xfrm>
          <a:prstGeom prst="wedgeEllipseCallout">
            <a:avLst>
              <a:gd name="adj1" fmla="val 52905"/>
              <a:gd name="adj2" fmla="val 46852"/>
            </a:avLst>
          </a:prstGeom>
          <a:solidFill>
            <a:srgbClr val="28A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2800" dirty="0" smtClean="0">
              <a:solidFill>
                <a:prstClr val="white"/>
              </a:solidFill>
              <a:latin typeface="Calibri Light" panose="020F0302020204030204"/>
            </a:endParaRPr>
          </a:p>
          <a:p>
            <a:pPr algn="ctr">
              <a:defRPr/>
            </a:pPr>
            <a:r>
              <a:rPr lang="en-GB" sz="2800" b="1" dirty="0" smtClean="0">
                <a:solidFill>
                  <a:prstClr val="white"/>
                </a:solidFill>
              </a:rPr>
              <a:t>FRUSTRATED</a:t>
            </a:r>
            <a:endParaRPr lang="en-GB" sz="2800" b="1" dirty="0">
              <a:solidFill>
                <a:prstClr val="white"/>
              </a:solidFill>
            </a:endParaRPr>
          </a:p>
          <a:p>
            <a:pPr algn="ctr">
              <a:defRPr/>
            </a:pPr>
            <a:r>
              <a:rPr lang="en-GB" dirty="0" smtClean="0">
                <a:solidFill>
                  <a:prstClr val="white"/>
                </a:solidFill>
                <a:latin typeface="Calibri Light" panose="020F0302020204030204"/>
              </a:rPr>
              <a:t/>
            </a:r>
            <a:br>
              <a:rPr lang="en-GB" dirty="0" smtClean="0">
                <a:solidFill>
                  <a:prstClr val="white"/>
                </a:solidFill>
                <a:latin typeface="Calibri Light" panose="020F0302020204030204"/>
              </a:rPr>
            </a:br>
            <a:r>
              <a:rPr lang="en-GB" dirty="0" smtClean="0">
                <a:solidFill>
                  <a:prstClr val="white"/>
                </a:solidFill>
                <a:latin typeface="Calibri Light" panose="020F0302020204030204"/>
              </a:rPr>
              <a:t>3 – 2 – 1 </a:t>
            </a:r>
            <a:br>
              <a:rPr lang="en-GB" dirty="0" smtClean="0">
                <a:solidFill>
                  <a:prstClr val="white"/>
                </a:solidFill>
                <a:latin typeface="Calibri Light" panose="020F0302020204030204"/>
              </a:rPr>
            </a:br>
            <a:r>
              <a:rPr lang="en-GB" dirty="0" smtClean="0">
                <a:solidFill>
                  <a:prstClr val="white"/>
                </a:solidFill>
                <a:latin typeface="Calibri Light" panose="020F0302020204030204"/>
              </a:rPr>
              <a:t>BODY-POSE!</a:t>
            </a:r>
            <a:endParaRPr lang="en-GB" dirty="0">
              <a:solidFill>
                <a:prstClr val="white"/>
              </a:solidFill>
              <a:latin typeface="Calibri Light" panose="020F0302020204030204"/>
            </a:endParaRPr>
          </a:p>
        </p:txBody>
      </p:sp>
      <p:sp>
        <p:nvSpPr>
          <p:cNvPr id="10" name="Oval Callout 9"/>
          <p:cNvSpPr/>
          <p:nvPr/>
        </p:nvSpPr>
        <p:spPr>
          <a:xfrm>
            <a:off x="4452670" y="563927"/>
            <a:ext cx="3113069" cy="3043458"/>
          </a:xfrm>
          <a:prstGeom prst="wedgeEllipseCallout">
            <a:avLst>
              <a:gd name="adj1" fmla="val 6092"/>
              <a:gd name="adj2" fmla="val 675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2800" b="1" dirty="0" smtClean="0">
              <a:solidFill>
                <a:prstClr val="white"/>
              </a:solidFill>
            </a:endParaRPr>
          </a:p>
          <a:p>
            <a:pPr algn="ctr">
              <a:defRPr/>
            </a:pPr>
            <a:endParaRPr lang="en-GB" sz="2800" b="1" dirty="0">
              <a:solidFill>
                <a:prstClr val="white"/>
              </a:solidFill>
            </a:endParaRPr>
          </a:p>
          <a:p>
            <a:pPr algn="ctr">
              <a:defRPr/>
            </a:pPr>
            <a:r>
              <a:rPr lang="en-GB" sz="2800" b="1" dirty="0" smtClean="0">
                <a:solidFill>
                  <a:prstClr val="white"/>
                </a:solidFill>
              </a:rPr>
              <a:t>CONFUSED</a:t>
            </a:r>
            <a:br>
              <a:rPr lang="en-GB" sz="2800" b="1" dirty="0" smtClean="0">
                <a:solidFill>
                  <a:prstClr val="white"/>
                </a:solidFill>
              </a:rPr>
            </a:br>
            <a:r>
              <a:rPr lang="en-GB" sz="2800" b="1" dirty="0" smtClean="0">
                <a:solidFill>
                  <a:prstClr val="white"/>
                </a:solidFill>
              </a:rPr>
              <a:t/>
            </a:r>
            <a:br>
              <a:rPr lang="en-GB" sz="2800" b="1" dirty="0" smtClean="0">
                <a:solidFill>
                  <a:prstClr val="white"/>
                </a:solidFill>
              </a:rPr>
            </a:br>
            <a:r>
              <a:rPr lang="en-GB" dirty="0">
                <a:solidFill>
                  <a:prstClr val="white"/>
                </a:solidFill>
                <a:latin typeface="Calibri Light" panose="020F0302020204030204"/>
              </a:rPr>
              <a:t>3 – 2 – 1 </a:t>
            </a:r>
            <a:br>
              <a:rPr lang="en-GB" dirty="0">
                <a:solidFill>
                  <a:prstClr val="white"/>
                </a:solidFill>
                <a:latin typeface="Calibri Light" panose="020F0302020204030204"/>
              </a:rPr>
            </a:br>
            <a:r>
              <a:rPr lang="en-GB" dirty="0">
                <a:solidFill>
                  <a:prstClr val="white"/>
                </a:solidFill>
                <a:latin typeface="Calibri Light" panose="020F0302020204030204"/>
              </a:rPr>
              <a:t>BODY-POSE</a:t>
            </a:r>
            <a:r>
              <a:rPr lang="en-GB" dirty="0" smtClean="0">
                <a:solidFill>
                  <a:prstClr val="white"/>
                </a:solidFill>
                <a:latin typeface="Calibri Light" panose="020F0302020204030204"/>
              </a:rPr>
              <a:t>!</a:t>
            </a:r>
            <a:endParaRPr lang="en-GB" dirty="0">
              <a:solidFill>
                <a:prstClr val="white"/>
              </a:solidFill>
              <a:latin typeface="Calibri Light" panose="020F0302020204030204"/>
            </a:endParaRPr>
          </a:p>
        </p:txBody>
      </p:sp>
      <p:sp>
        <p:nvSpPr>
          <p:cNvPr id="11" name="Oval Callout 10"/>
          <p:cNvSpPr/>
          <p:nvPr/>
        </p:nvSpPr>
        <p:spPr>
          <a:xfrm>
            <a:off x="7565739" y="2085656"/>
            <a:ext cx="3113069" cy="3043458"/>
          </a:xfrm>
          <a:prstGeom prst="wedgeEllipseCallout">
            <a:avLst>
              <a:gd name="adj1" fmla="val -36131"/>
              <a:gd name="adj2" fmla="val 58118"/>
            </a:avLst>
          </a:prstGeom>
          <a:solidFill>
            <a:srgbClr val="3F8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2800" b="1" dirty="0" smtClean="0">
              <a:solidFill>
                <a:prstClr val="white"/>
              </a:solidFill>
            </a:endParaRPr>
          </a:p>
          <a:p>
            <a:pPr algn="ctr">
              <a:defRPr/>
            </a:pPr>
            <a:endParaRPr lang="en-GB" sz="2800" b="1" dirty="0">
              <a:solidFill>
                <a:prstClr val="white"/>
              </a:solidFill>
            </a:endParaRPr>
          </a:p>
          <a:p>
            <a:pPr algn="ctr">
              <a:defRPr/>
            </a:pPr>
            <a:r>
              <a:rPr lang="en-GB" sz="2800" b="1" dirty="0" smtClean="0">
                <a:solidFill>
                  <a:prstClr val="white"/>
                </a:solidFill>
              </a:rPr>
              <a:t>GLUM</a:t>
            </a:r>
            <a:br>
              <a:rPr lang="en-GB" sz="2800" b="1" dirty="0" smtClean="0">
                <a:solidFill>
                  <a:prstClr val="white"/>
                </a:solidFill>
              </a:rPr>
            </a:br>
            <a:r>
              <a:rPr lang="en-GB" sz="2800" b="1" dirty="0" smtClean="0">
                <a:solidFill>
                  <a:prstClr val="white"/>
                </a:solidFill>
              </a:rPr>
              <a:t/>
            </a:r>
            <a:br>
              <a:rPr lang="en-GB" sz="2800" b="1" dirty="0" smtClean="0">
                <a:solidFill>
                  <a:prstClr val="white"/>
                </a:solidFill>
              </a:rPr>
            </a:br>
            <a:r>
              <a:rPr lang="en-GB" dirty="0">
                <a:solidFill>
                  <a:prstClr val="white"/>
                </a:solidFill>
                <a:latin typeface="Calibri Light" panose="020F0302020204030204"/>
              </a:rPr>
              <a:t>3 – 2 – 1 </a:t>
            </a:r>
            <a:br>
              <a:rPr lang="en-GB" dirty="0">
                <a:solidFill>
                  <a:prstClr val="white"/>
                </a:solidFill>
                <a:latin typeface="Calibri Light" panose="020F0302020204030204"/>
              </a:rPr>
            </a:br>
            <a:r>
              <a:rPr lang="en-GB" dirty="0">
                <a:solidFill>
                  <a:prstClr val="white"/>
                </a:solidFill>
                <a:latin typeface="Calibri Light" panose="020F0302020204030204"/>
              </a:rPr>
              <a:t>BODY-POSE</a:t>
            </a:r>
            <a:r>
              <a:rPr lang="en-GB" dirty="0" smtClean="0">
                <a:solidFill>
                  <a:prstClr val="white"/>
                </a:solidFill>
                <a:latin typeface="Calibri Light" panose="020F0302020204030204"/>
              </a:rPr>
              <a:t>!</a:t>
            </a:r>
            <a:endParaRPr lang="en-GB" dirty="0">
              <a:solidFill>
                <a:prstClr val="white"/>
              </a:solidFill>
              <a:latin typeface="Calibri Light" panose="020F0302020204030204"/>
            </a:endParaRPr>
          </a:p>
        </p:txBody>
      </p:sp>
      <p:sp>
        <p:nvSpPr>
          <p:cNvPr id="2" name="Rectangle 1"/>
          <p:cNvSpPr/>
          <p:nvPr/>
        </p:nvSpPr>
        <p:spPr>
          <a:xfrm>
            <a:off x="278198" y="720209"/>
            <a:ext cx="7746801" cy="523220"/>
          </a:xfrm>
          <a:prstGeom prst="rect">
            <a:avLst/>
          </a:prstGeom>
        </p:spPr>
        <p:txBody>
          <a:bodyPr wrap="none">
            <a:spAutoFit/>
          </a:bodyPr>
          <a:lstStyle/>
          <a:p>
            <a:r>
              <a:rPr lang="en-GB" sz="2800" dirty="0">
                <a:solidFill>
                  <a:prstClr val="black"/>
                </a:solidFill>
                <a:latin typeface="Calibri Light" panose="020F0302020204030204"/>
              </a:rPr>
              <a:t>Let’s all stand up and make a bit of space around us. </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507" y="4690093"/>
            <a:ext cx="1892985" cy="1259042"/>
          </a:xfrm>
          <a:prstGeom prst="rect">
            <a:avLst/>
          </a:prstGeom>
        </p:spPr>
      </p:pic>
    </p:spTree>
    <p:extLst>
      <p:ext uri="{BB962C8B-B14F-4D97-AF65-F5344CB8AC3E}">
        <p14:creationId xmlns:p14="http://schemas.microsoft.com/office/powerpoint/2010/main" val="121657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in)">
                                      <p:cBhvr>
                                        <p:cTn id="16" dur="2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circle(in)">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TotalTime>
  <Words>1484</Words>
  <Application>Microsoft Office PowerPoint</Application>
  <PresentationFormat>Widescreen</PresentationFormat>
  <Paragraphs>131</Paragraphs>
  <Slides>33</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Arial Black</vt:lpstr>
      <vt:lpstr>Calibri</vt:lpstr>
      <vt:lpstr>Calibri Light</vt:lpstr>
      <vt:lpstr>Foco</vt:lpstr>
      <vt:lpstr>Just Another Hand</vt:lpstr>
      <vt:lpstr>Segoe UI Black</vt:lpstr>
      <vt:lpstr>Times New Roman</vt:lpstr>
      <vt:lpstr>Wingdings</vt:lpstr>
      <vt:lpstr>Office Theme</vt:lpstr>
      <vt:lpstr>PowerPoint Presentation</vt:lpstr>
      <vt:lpstr>PowerPoint Presentation</vt:lpstr>
      <vt:lpstr>PowerPoint Presentation</vt:lpstr>
      <vt:lpstr>In this lesson, students will: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Poster campaign</vt:lpstr>
      <vt:lpstr>2. Write a short speech</vt:lpstr>
      <vt:lpstr>3. Create a short song or rap</vt:lpstr>
      <vt:lpstr>PowerPoint Presentation</vt:lpstr>
      <vt:lpstr>PowerPoint Presentation</vt:lpstr>
      <vt:lpstr>Take it further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Musson</dc:creator>
  <cp:lastModifiedBy>Rachel Musson</cp:lastModifiedBy>
  <cp:revision>99</cp:revision>
  <dcterms:created xsi:type="dcterms:W3CDTF">2019-08-15T20:52:15Z</dcterms:created>
  <dcterms:modified xsi:type="dcterms:W3CDTF">2019-11-22T09:39:17Z</dcterms:modified>
</cp:coreProperties>
</file>