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8" r:id="rId2"/>
  </p:sldMasterIdLst>
  <p:notesMasterIdLst>
    <p:notesMasterId r:id="rId34"/>
  </p:notesMasterIdLst>
  <p:sldIdLst>
    <p:sldId id="355" r:id="rId3"/>
    <p:sldId id="339" r:id="rId4"/>
    <p:sldId id="275" r:id="rId5"/>
    <p:sldId id="341" r:id="rId6"/>
    <p:sldId id="290" r:id="rId7"/>
    <p:sldId id="281" r:id="rId8"/>
    <p:sldId id="283" r:id="rId9"/>
    <p:sldId id="284" r:id="rId10"/>
    <p:sldId id="288" r:id="rId11"/>
    <p:sldId id="330" r:id="rId12"/>
    <p:sldId id="345" r:id="rId13"/>
    <p:sldId id="347" r:id="rId14"/>
    <p:sldId id="354" r:id="rId15"/>
    <p:sldId id="289" r:id="rId16"/>
    <p:sldId id="291" r:id="rId17"/>
    <p:sldId id="340" r:id="rId18"/>
    <p:sldId id="293" r:id="rId19"/>
    <p:sldId id="332" r:id="rId20"/>
    <p:sldId id="333" r:id="rId21"/>
    <p:sldId id="349" r:id="rId22"/>
    <p:sldId id="334" r:id="rId23"/>
    <p:sldId id="335" r:id="rId24"/>
    <p:sldId id="292" r:id="rId25"/>
    <p:sldId id="351" r:id="rId26"/>
    <p:sldId id="348" r:id="rId27"/>
    <p:sldId id="352" r:id="rId28"/>
    <p:sldId id="316" r:id="rId29"/>
    <p:sldId id="343" r:id="rId30"/>
    <p:sldId id="353" r:id="rId31"/>
    <p:sldId id="315" r:id="rId32"/>
    <p:sldId id="337"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88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2A1BB7-A061-4873-994E-F08640434DC0}" v="15" dt="2019-10-13T21:04:10.2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314" autoAdjust="0"/>
    <p:restoredTop sz="95337"/>
  </p:normalViewPr>
  <p:slideViewPr>
    <p:cSldViewPr snapToGrid="0" showGuides="1">
      <p:cViewPr varScale="1">
        <p:scale>
          <a:sx n="45" d="100"/>
          <a:sy n="45" d="100"/>
        </p:scale>
        <p:origin x="76" y="43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62"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61"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A32A1BB7-A061-4873-994E-F08640434DC0}"/>
    <pc:docChg chg="addSld modSld">
      <pc:chgData name="" userId="" providerId="" clId="Web-{A32A1BB7-A061-4873-994E-F08640434DC0}" dt="2019-10-13T21:04:10.200" v="13" actId="1076"/>
      <pc:docMkLst>
        <pc:docMk/>
      </pc:docMkLst>
      <pc:sldChg chg="addSp modSp new">
        <pc:chgData name="" userId="" providerId="" clId="Web-{A32A1BB7-A061-4873-994E-F08640434DC0}" dt="2019-10-13T21:04:10.200" v="13" actId="1076"/>
        <pc:sldMkLst>
          <pc:docMk/>
          <pc:sldMk cId="2196147253" sldId="272"/>
        </pc:sldMkLst>
        <pc:spChg chg="mod">
          <ac:chgData name="" userId="" providerId="" clId="Web-{A32A1BB7-A061-4873-994E-F08640434DC0}" dt="2019-10-13T21:04:01.591" v="9" actId="14100"/>
          <ac:spMkLst>
            <pc:docMk/>
            <pc:sldMk cId="2196147253" sldId="272"/>
            <ac:spMk id="3" creationId="{8373D7F6-981E-44C7-9954-31480012E1A0}"/>
          </ac:spMkLst>
        </pc:spChg>
        <pc:spChg chg="add mod">
          <ac:chgData name="" userId="" providerId="" clId="Web-{A32A1BB7-A061-4873-994E-F08640434DC0}" dt="2019-10-13T21:04:10.200" v="13" actId="1076"/>
          <ac:spMkLst>
            <pc:docMk/>
            <pc:sldMk cId="2196147253" sldId="272"/>
            <ac:spMk id="4" creationId="{B5197758-07AA-4532-8E68-0E7C8E0AD9B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5265D8-C297-47D0-B951-8C280B496532}" type="datetimeFigureOut">
              <a:rPr lang="en-GB" smtClean="0"/>
              <a:t>22/11/2019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6EB7DB-1CED-43A1-865A-F1159FE89D29}" type="slidenum">
              <a:rPr lang="en-GB" smtClean="0"/>
              <a:t>‹#›</a:t>
            </a:fld>
            <a:endParaRPr lang="en-GB"/>
          </a:p>
        </p:txBody>
      </p:sp>
    </p:spTree>
    <p:extLst>
      <p:ext uri="{BB962C8B-B14F-4D97-AF65-F5344CB8AC3E}">
        <p14:creationId xmlns:p14="http://schemas.microsoft.com/office/powerpoint/2010/main" val="108405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endParaRPr lang="en-GB" dirty="0">
              <a:solidFill>
                <a:prstClr val="black"/>
              </a:solidFill>
            </a:endParaRPr>
          </a:p>
        </p:txBody>
      </p:sp>
      <p:sp>
        <p:nvSpPr>
          <p:cNvPr id="5" name="Slide Number Placeholder 4"/>
          <p:cNvSpPr>
            <a:spLocks noGrp="1"/>
          </p:cNvSpPr>
          <p:nvPr>
            <p:ph type="sldNum" sz="quarter" idx="11"/>
          </p:nvPr>
        </p:nvSpPr>
        <p:spPr/>
        <p:txBody>
          <a:bodyPr/>
          <a:lstStyle/>
          <a:p>
            <a:pPr>
              <a:defRPr/>
            </a:pPr>
            <a:fld id="{DA1C18C5-F3FA-4D0A-A9B9-2971BB5756E1}" type="slidenum">
              <a:rPr lang="en-GB" smtClean="0">
                <a:solidFill>
                  <a:prstClr val="black"/>
                </a:solidFill>
              </a:rPr>
              <a:pPr>
                <a:defRPr/>
              </a:pPr>
              <a:t>1</a:t>
            </a:fld>
            <a:endParaRPr lang="en-GB" dirty="0">
              <a:solidFill>
                <a:prstClr val="black"/>
              </a:solidFill>
            </a:endParaRPr>
          </a:p>
        </p:txBody>
      </p:sp>
    </p:spTree>
    <p:extLst>
      <p:ext uri="{BB962C8B-B14F-4D97-AF65-F5344CB8AC3E}">
        <p14:creationId xmlns:p14="http://schemas.microsoft.com/office/powerpoint/2010/main" val="3085259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94BB252E-798C-4DBA-9397-81E6123FBAF4}" type="slidenum">
              <a:rPr lang="en-GB" smtClean="0">
                <a:solidFill>
                  <a:prstClr val="black"/>
                </a:solidFill>
              </a:rPr>
              <a:pPr>
                <a:defRPr/>
              </a:pPr>
              <a:t>2</a:t>
            </a:fld>
            <a:endParaRPr lang="en-GB" dirty="0">
              <a:solidFill>
                <a:prstClr val="black"/>
              </a:solidFill>
            </a:endParaRPr>
          </a:p>
        </p:txBody>
      </p:sp>
    </p:spTree>
    <p:extLst>
      <p:ext uri="{BB962C8B-B14F-4D97-AF65-F5344CB8AC3E}">
        <p14:creationId xmlns:p14="http://schemas.microsoft.com/office/powerpoint/2010/main" val="36374795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4BB252E-798C-4DBA-9397-81E6123FBAF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956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67833" y="1122363"/>
            <a:ext cx="11291776" cy="2387600"/>
          </a:xfrm>
        </p:spPr>
        <p:txBody>
          <a:bodyPr anchor="b"/>
          <a:lstStyle>
            <a:lvl1pPr algn="ctr">
              <a:defRPr sz="6000"/>
            </a:lvl1pPr>
          </a:lstStyle>
          <a:p>
            <a:r>
              <a:rPr lang="en-US" dirty="0"/>
              <a:t>Click to edit Master title style</a:t>
            </a:r>
            <a:endParaRPr lang="en-GB" dirty="0"/>
          </a:p>
        </p:txBody>
      </p:sp>
      <p:sp>
        <p:nvSpPr>
          <p:cNvPr id="3" name="Subtitle 2"/>
          <p:cNvSpPr>
            <a:spLocks noGrp="1"/>
          </p:cNvSpPr>
          <p:nvPr>
            <p:ph type="subTitle" idx="1"/>
          </p:nvPr>
        </p:nvSpPr>
        <p:spPr>
          <a:xfrm>
            <a:off x="467833" y="3602038"/>
            <a:ext cx="11291776"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41406851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324463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29412215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p:cNvSpPr>
            <a:spLocks noGrp="1"/>
          </p:cNvSpPr>
          <p:nvPr>
            <p:ph type="title"/>
          </p:nvPr>
        </p:nvSpPr>
        <p:spPr/>
        <p:txBody>
          <a:bodyPr/>
          <a:lstStyle/>
          <a:p>
            <a:r>
              <a:rPr lang="en-US"/>
              <a:t>Click to edit Master title style</a:t>
            </a:r>
            <a:endParaRPr lang="en-GB"/>
          </a:p>
        </p:txBody>
      </p:sp>
      <p:sp>
        <p:nvSpPr>
          <p:cNvPr id="8" name="Date Placeholder 7"/>
          <p:cNvSpPr>
            <a:spLocks noGrp="1"/>
          </p:cNvSpPr>
          <p:nvPr>
            <p:ph type="dt" sz="half" idx="10"/>
          </p:nvPr>
        </p:nvSpPr>
        <p:spPr>
          <a:xfrm>
            <a:off x="838200" y="6356350"/>
            <a:ext cx="2743200" cy="365125"/>
          </a:xfrm>
          <a:prstGeom prst="rect">
            <a:avLst/>
          </a:prstGeom>
        </p:spPr>
        <p:txBody>
          <a:bodyPr/>
          <a:lstStyle/>
          <a:p>
            <a:fld id="{1DA75472-A2B2-4D99-9D5D-B76258FC6896}" type="datetime1">
              <a:rPr lang="en-GB">
                <a:solidFill>
                  <a:prstClr val="black"/>
                </a:solidFill>
              </a:rPr>
              <a:pPr/>
              <a:t>22/11/2019</a:t>
            </a:fld>
            <a:endParaRPr lang="en-GB" dirty="0">
              <a:solidFill>
                <a:prstClr val="black"/>
              </a:solidFill>
            </a:endParaRPr>
          </a:p>
        </p:txBody>
      </p:sp>
      <p:sp>
        <p:nvSpPr>
          <p:cNvPr id="9" name="Footer Placeholder 8"/>
          <p:cNvSpPr>
            <a:spLocks noGrp="1"/>
          </p:cNvSpPr>
          <p:nvPr>
            <p:ph type="ftr" sz="quarter" idx="11"/>
          </p:nvPr>
        </p:nvSpPr>
        <p:spPr>
          <a:xfrm>
            <a:off x="4038600" y="6356350"/>
            <a:ext cx="4114800" cy="365125"/>
          </a:xfrm>
          <a:prstGeom prst="rect">
            <a:avLst/>
          </a:prstGeom>
        </p:spPr>
        <p:txBody>
          <a:bodyPr/>
          <a:lstStyle/>
          <a:p>
            <a:endParaRPr lang="en-GB" dirty="0">
              <a:solidFill>
                <a:prstClr val="black"/>
              </a:solidFill>
            </a:endParaRPr>
          </a:p>
        </p:txBody>
      </p:sp>
      <p:sp>
        <p:nvSpPr>
          <p:cNvPr id="10" name="Slide Number Placeholder 9"/>
          <p:cNvSpPr>
            <a:spLocks noGrp="1"/>
          </p:cNvSpPr>
          <p:nvPr>
            <p:ph type="sldNum" sz="quarter" idx="12"/>
          </p:nvPr>
        </p:nvSpPr>
        <p:spPr>
          <a:xfrm>
            <a:off x="8610600" y="6356350"/>
            <a:ext cx="2743200" cy="365125"/>
          </a:xfrm>
          <a:prstGeom prst="rect">
            <a:avLst/>
          </a:prstGeom>
        </p:spPr>
        <p:txBody>
          <a:bodyPr/>
          <a:lstStyle/>
          <a:p>
            <a:fld id="{CADB531D-2584-48E8-974B-990AB77A0882}"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14737979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DF0EC0FD-F6C7-44DD-B05F-9F722E41B7C8}" type="datetime1">
              <a:rPr lang="en-GB">
                <a:solidFill>
                  <a:prstClr val="black"/>
                </a:solidFill>
              </a:rPr>
              <a:pPr/>
              <a:t>22/11/2019</a:t>
            </a:fld>
            <a:endParaRPr lang="en-GB" dirty="0">
              <a:solidFill>
                <a:prstClr val="black"/>
              </a:solidFill>
            </a:endParaRPr>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GB" dirty="0">
              <a:solidFill>
                <a:prstClr val="black"/>
              </a:solidFill>
            </a:endParaRP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CADB531D-2584-48E8-974B-990AB77A0882}"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8308593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p:cNvSpPr>
            <a:spLocks noGrp="1"/>
          </p:cNvSpPr>
          <p:nvPr>
            <p:ph type="title"/>
          </p:nvPr>
        </p:nvSpPr>
        <p:spPr/>
        <p:txBody>
          <a:bodyPr/>
          <a:lstStyle/>
          <a:p>
            <a:r>
              <a:rPr lang="en-US"/>
              <a:t>Click to edit Master title style</a:t>
            </a:r>
            <a:endParaRPr lang="en-GB"/>
          </a:p>
        </p:txBody>
      </p:sp>
      <p:sp>
        <p:nvSpPr>
          <p:cNvPr id="8" name="Date Placeholder 7"/>
          <p:cNvSpPr>
            <a:spLocks noGrp="1"/>
          </p:cNvSpPr>
          <p:nvPr>
            <p:ph type="dt" sz="half" idx="10"/>
          </p:nvPr>
        </p:nvSpPr>
        <p:spPr>
          <a:xfrm>
            <a:off x="838201" y="6356351"/>
            <a:ext cx="2743200" cy="365125"/>
          </a:xfrm>
          <a:prstGeom prst="rect">
            <a:avLst/>
          </a:prstGeom>
        </p:spPr>
        <p:txBody>
          <a:bodyPr/>
          <a:lstStyle/>
          <a:p>
            <a:fld id="{1DA75472-A2B2-4D99-9D5D-B76258FC6896}" type="datetime1">
              <a:rPr lang="en-GB">
                <a:solidFill>
                  <a:prstClr val="black">
                    <a:tint val="75000"/>
                  </a:prstClr>
                </a:solidFill>
              </a:rPr>
              <a:pPr/>
              <a:t>22/11/2019</a:t>
            </a:fld>
            <a:endParaRPr lang="en-GB" dirty="0">
              <a:solidFill>
                <a:prstClr val="black">
                  <a:tint val="75000"/>
                </a:prstClr>
              </a:solidFill>
            </a:endParaRPr>
          </a:p>
        </p:txBody>
      </p:sp>
      <p:sp>
        <p:nvSpPr>
          <p:cNvPr id="9" name="Footer Placeholder 8"/>
          <p:cNvSpPr>
            <a:spLocks noGrp="1"/>
          </p:cNvSpPr>
          <p:nvPr>
            <p:ph type="ftr" sz="quarter" idx="11"/>
          </p:nvPr>
        </p:nvSpPr>
        <p:spPr>
          <a:xfrm>
            <a:off x="4038602" y="6356351"/>
            <a:ext cx="4114800" cy="365125"/>
          </a:xfrm>
          <a:prstGeom prst="rect">
            <a:avLst/>
          </a:prstGeom>
        </p:spPr>
        <p:txBody>
          <a:bodyPr/>
          <a:lstStyle/>
          <a:p>
            <a:endParaRPr lang="en-GB" dirty="0">
              <a:solidFill>
                <a:prstClr val="black">
                  <a:tint val="75000"/>
                </a:prstClr>
              </a:solidFill>
            </a:endParaRPr>
          </a:p>
        </p:txBody>
      </p:sp>
      <p:sp>
        <p:nvSpPr>
          <p:cNvPr id="10" name="Slide Number Placeholder 9"/>
          <p:cNvSpPr>
            <a:spLocks noGrp="1"/>
          </p:cNvSpPr>
          <p:nvPr>
            <p:ph type="sldNum" sz="quarter" idx="12"/>
          </p:nvPr>
        </p:nvSpPr>
        <p:spPr>
          <a:xfrm>
            <a:off x="8610601" y="6356351"/>
            <a:ext cx="2743200" cy="365125"/>
          </a:xfrm>
          <a:prstGeom prst="rect">
            <a:avLst/>
          </a:prstGeom>
        </p:spPr>
        <p:txBody>
          <a:bodyPr/>
          <a:lstStyle/>
          <a:p>
            <a:fld id="{CADB531D-2584-48E8-974B-990AB77A0882}" type="slidenum">
              <a:rPr lang="en-GB">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7163143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Date Placeholder 2"/>
          <p:cNvSpPr>
            <a:spLocks noGrp="1"/>
          </p:cNvSpPr>
          <p:nvPr>
            <p:ph type="dt" sz="half" idx="10"/>
          </p:nvPr>
        </p:nvSpPr>
        <p:spPr>
          <a:xfrm>
            <a:off x="838201" y="6356351"/>
            <a:ext cx="2743200" cy="365125"/>
          </a:xfrm>
          <a:prstGeom prst="rect">
            <a:avLst/>
          </a:prstGeom>
        </p:spPr>
        <p:txBody>
          <a:bodyPr/>
          <a:lstStyle/>
          <a:p>
            <a:fld id="{DF0EC0FD-F6C7-44DD-B05F-9F722E41B7C8}" type="datetime1">
              <a:rPr lang="en-GB">
                <a:solidFill>
                  <a:prstClr val="black">
                    <a:tint val="75000"/>
                  </a:prstClr>
                </a:solidFill>
              </a:rPr>
              <a:pPr/>
              <a:t>22/11/2019</a:t>
            </a:fld>
            <a:endParaRPr lang="en-GB" dirty="0">
              <a:solidFill>
                <a:prstClr val="black">
                  <a:tint val="75000"/>
                </a:prstClr>
              </a:solidFill>
            </a:endParaRPr>
          </a:p>
        </p:txBody>
      </p:sp>
      <p:sp>
        <p:nvSpPr>
          <p:cNvPr id="4" name="Footer Placeholder 3"/>
          <p:cNvSpPr>
            <a:spLocks noGrp="1"/>
          </p:cNvSpPr>
          <p:nvPr>
            <p:ph type="ftr" sz="quarter" idx="11"/>
          </p:nvPr>
        </p:nvSpPr>
        <p:spPr>
          <a:xfrm>
            <a:off x="4038602" y="6356351"/>
            <a:ext cx="4114800" cy="365125"/>
          </a:xfrm>
          <a:prstGeom prst="rect">
            <a:avLst/>
          </a:prstGeom>
        </p:spPr>
        <p:txBody>
          <a:bodyPr/>
          <a:lstStyle/>
          <a:p>
            <a:endParaRPr lang="en-GB" dirty="0">
              <a:solidFill>
                <a:prstClr val="black">
                  <a:tint val="75000"/>
                </a:prstClr>
              </a:solidFill>
            </a:endParaRPr>
          </a:p>
        </p:txBody>
      </p:sp>
      <p:sp>
        <p:nvSpPr>
          <p:cNvPr id="5" name="Slide Number Placeholder 4"/>
          <p:cNvSpPr>
            <a:spLocks noGrp="1"/>
          </p:cNvSpPr>
          <p:nvPr>
            <p:ph type="sldNum" sz="quarter" idx="12"/>
          </p:nvPr>
        </p:nvSpPr>
        <p:spPr>
          <a:xfrm>
            <a:off x="8610601" y="6356351"/>
            <a:ext cx="2743200" cy="365125"/>
          </a:xfrm>
          <a:prstGeom prst="rect">
            <a:avLst/>
          </a:prstGeom>
        </p:spPr>
        <p:txBody>
          <a:bodyPr/>
          <a:lstStyle/>
          <a:p>
            <a:fld id="{CADB531D-2584-48E8-974B-990AB77A0882}" type="slidenum">
              <a:rPr lang="en-GB">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196317455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67833" y="1122363"/>
            <a:ext cx="11291776" cy="2387600"/>
          </a:xfrm>
        </p:spPr>
        <p:txBody>
          <a:bodyPr anchor="b"/>
          <a:lstStyle>
            <a:lvl1pPr algn="ctr">
              <a:defRPr sz="6000"/>
            </a:lvl1pPr>
          </a:lstStyle>
          <a:p>
            <a:r>
              <a:rPr lang="en-US" dirty="0"/>
              <a:t>Click to edit Master title style</a:t>
            </a:r>
            <a:endParaRPr lang="en-GB" dirty="0"/>
          </a:p>
        </p:txBody>
      </p:sp>
      <p:sp>
        <p:nvSpPr>
          <p:cNvPr id="3" name="Subtitle 2"/>
          <p:cNvSpPr>
            <a:spLocks noGrp="1"/>
          </p:cNvSpPr>
          <p:nvPr>
            <p:ph type="subTitle" idx="1"/>
          </p:nvPr>
        </p:nvSpPr>
        <p:spPr>
          <a:xfrm>
            <a:off x="467833" y="3602038"/>
            <a:ext cx="11291776"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24520963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3530" y="455279"/>
            <a:ext cx="11357344" cy="1190958"/>
          </a:xfrm>
        </p:spPr>
        <p:txBody>
          <a:bodyPr/>
          <a:lstStyle/>
          <a:p>
            <a:r>
              <a:rPr lang="en-US"/>
              <a:t>Click to edit Master title style</a:t>
            </a:r>
            <a:endParaRPr lang="en-GB"/>
          </a:p>
        </p:txBody>
      </p:sp>
      <p:sp>
        <p:nvSpPr>
          <p:cNvPr id="3" name="Content Placeholder 2"/>
          <p:cNvSpPr>
            <a:spLocks noGrp="1"/>
          </p:cNvSpPr>
          <p:nvPr>
            <p:ph idx="1"/>
          </p:nvPr>
        </p:nvSpPr>
        <p:spPr>
          <a:xfrm>
            <a:off x="443022" y="1825625"/>
            <a:ext cx="11337851" cy="4351338"/>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3"/>
          <p:cNvSpPr txBox="1">
            <a:spLocks/>
          </p:cNvSpPr>
          <p:nvPr userDrawn="1"/>
        </p:nvSpPr>
        <p:spPr>
          <a:xfrm>
            <a:off x="4038602" y="6356351"/>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dirty="0">
              <a:solidFill>
                <a:prstClr val="black">
                  <a:tint val="75000"/>
                </a:prstClr>
              </a:solidFill>
            </a:endParaRPr>
          </a:p>
        </p:txBody>
      </p:sp>
    </p:spTree>
    <p:extLst>
      <p:ext uri="{BB962C8B-B14F-4D97-AF65-F5344CB8AC3E}">
        <p14:creationId xmlns:p14="http://schemas.microsoft.com/office/powerpoint/2010/main" val="19730182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49077" y="667486"/>
            <a:ext cx="11342429" cy="2906162"/>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449077" y="3572541"/>
            <a:ext cx="11342429" cy="1528282"/>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12828653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44794" y="489098"/>
            <a:ext cx="11313981" cy="1190958"/>
          </a:xfrm>
        </p:spPr>
        <p:txBody>
          <a:bodyPr/>
          <a:lstStyle/>
          <a:p>
            <a:r>
              <a:rPr lang="en-US"/>
              <a:t>Click to edit Master title style</a:t>
            </a:r>
            <a:endParaRPr lang="en-GB"/>
          </a:p>
        </p:txBody>
      </p:sp>
      <p:sp>
        <p:nvSpPr>
          <p:cNvPr id="3" name="Content Placeholder 2"/>
          <p:cNvSpPr>
            <a:spLocks noGrp="1"/>
          </p:cNvSpPr>
          <p:nvPr>
            <p:ph sz="half" idx="1"/>
          </p:nvPr>
        </p:nvSpPr>
        <p:spPr>
          <a:xfrm>
            <a:off x="444794" y="1814993"/>
            <a:ext cx="557500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83770" y="1814993"/>
            <a:ext cx="557500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2311101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3530" y="455279"/>
            <a:ext cx="11357344" cy="1190958"/>
          </a:xfrm>
        </p:spPr>
        <p:txBody>
          <a:bodyPr/>
          <a:lstStyle/>
          <a:p>
            <a:r>
              <a:rPr lang="en-US"/>
              <a:t>Click to edit Master title style</a:t>
            </a:r>
            <a:endParaRPr lang="en-GB"/>
          </a:p>
        </p:txBody>
      </p:sp>
      <p:sp>
        <p:nvSpPr>
          <p:cNvPr id="3" name="Content Placeholder 2"/>
          <p:cNvSpPr>
            <a:spLocks noGrp="1"/>
          </p:cNvSpPr>
          <p:nvPr>
            <p:ph idx="1"/>
          </p:nvPr>
        </p:nvSpPr>
        <p:spPr>
          <a:xfrm>
            <a:off x="443022" y="1825625"/>
            <a:ext cx="11337851"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3"/>
          <p:cNvSpPr txBox="1">
            <a:spLocks/>
          </p:cNvSpPr>
          <p:nvPr userDrawn="1"/>
        </p:nvSpPr>
        <p:spPr>
          <a:xfrm>
            <a:off x="4038602" y="6356351"/>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dirty="0">
              <a:solidFill>
                <a:prstClr val="black">
                  <a:tint val="75000"/>
                </a:prstClr>
              </a:solidFill>
            </a:endParaRPr>
          </a:p>
        </p:txBody>
      </p:sp>
    </p:spTree>
    <p:extLst>
      <p:ext uri="{BB962C8B-B14F-4D97-AF65-F5344CB8AC3E}">
        <p14:creationId xmlns:p14="http://schemas.microsoft.com/office/powerpoint/2010/main" val="38744243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2029170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04037" y="499730"/>
            <a:ext cx="11355572" cy="1190958"/>
          </a:xfrm>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1515505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27079095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35751" y="449262"/>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629755" y="58338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35751" y="2049462"/>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13482778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13587241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27245012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404255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p:cNvSpPr>
            <a:spLocks noGrp="1"/>
          </p:cNvSpPr>
          <p:nvPr>
            <p:ph type="title"/>
          </p:nvPr>
        </p:nvSpPr>
        <p:spPr/>
        <p:txBody>
          <a:bodyPr/>
          <a:lstStyle/>
          <a:p>
            <a:r>
              <a:rPr lang="en-US"/>
              <a:t>Click to edit Master title style</a:t>
            </a:r>
            <a:endParaRPr lang="en-GB"/>
          </a:p>
        </p:txBody>
      </p:sp>
      <p:sp>
        <p:nvSpPr>
          <p:cNvPr id="8" name="Date Placeholder 7"/>
          <p:cNvSpPr>
            <a:spLocks noGrp="1"/>
          </p:cNvSpPr>
          <p:nvPr>
            <p:ph type="dt" sz="half" idx="10"/>
          </p:nvPr>
        </p:nvSpPr>
        <p:spPr>
          <a:xfrm>
            <a:off x="838200" y="6356350"/>
            <a:ext cx="2743200" cy="365125"/>
          </a:xfrm>
          <a:prstGeom prst="rect">
            <a:avLst/>
          </a:prstGeom>
        </p:spPr>
        <p:txBody>
          <a:bodyPr/>
          <a:lstStyle/>
          <a:p>
            <a:fld id="{1DA75472-A2B2-4D99-9D5D-B76258FC6896}" type="datetime1">
              <a:rPr lang="en-GB">
                <a:solidFill>
                  <a:prstClr val="black"/>
                </a:solidFill>
              </a:rPr>
              <a:pPr/>
              <a:t>22/11/2019</a:t>
            </a:fld>
            <a:endParaRPr lang="en-GB" dirty="0">
              <a:solidFill>
                <a:prstClr val="black"/>
              </a:solidFill>
            </a:endParaRPr>
          </a:p>
        </p:txBody>
      </p:sp>
      <p:sp>
        <p:nvSpPr>
          <p:cNvPr id="9" name="Footer Placeholder 8"/>
          <p:cNvSpPr>
            <a:spLocks noGrp="1"/>
          </p:cNvSpPr>
          <p:nvPr>
            <p:ph type="ftr" sz="quarter" idx="11"/>
          </p:nvPr>
        </p:nvSpPr>
        <p:spPr>
          <a:xfrm>
            <a:off x="4038600" y="6356350"/>
            <a:ext cx="4114800" cy="365125"/>
          </a:xfrm>
          <a:prstGeom prst="rect">
            <a:avLst/>
          </a:prstGeom>
        </p:spPr>
        <p:txBody>
          <a:bodyPr/>
          <a:lstStyle/>
          <a:p>
            <a:endParaRPr lang="en-GB" dirty="0">
              <a:solidFill>
                <a:prstClr val="black"/>
              </a:solidFill>
            </a:endParaRPr>
          </a:p>
        </p:txBody>
      </p:sp>
      <p:sp>
        <p:nvSpPr>
          <p:cNvPr id="10" name="Slide Number Placeholder 9"/>
          <p:cNvSpPr>
            <a:spLocks noGrp="1"/>
          </p:cNvSpPr>
          <p:nvPr>
            <p:ph type="sldNum" sz="quarter" idx="12"/>
          </p:nvPr>
        </p:nvSpPr>
        <p:spPr>
          <a:xfrm>
            <a:off x="8610600" y="6356350"/>
            <a:ext cx="2743200" cy="365125"/>
          </a:xfrm>
          <a:prstGeom prst="rect">
            <a:avLst/>
          </a:prstGeom>
        </p:spPr>
        <p:txBody>
          <a:bodyPr/>
          <a:lstStyle/>
          <a:p>
            <a:fld id="{CADB531D-2584-48E8-974B-990AB77A0882}"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20969562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DF0EC0FD-F6C7-44DD-B05F-9F722E41B7C8}" type="datetime1">
              <a:rPr lang="en-GB">
                <a:solidFill>
                  <a:prstClr val="black"/>
                </a:solidFill>
              </a:rPr>
              <a:pPr/>
              <a:t>22/11/2019</a:t>
            </a:fld>
            <a:endParaRPr lang="en-GB" dirty="0">
              <a:solidFill>
                <a:prstClr val="black"/>
              </a:solidFill>
            </a:endParaRPr>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GB" dirty="0">
              <a:solidFill>
                <a:prstClr val="black"/>
              </a:solidFill>
            </a:endParaRP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CADB531D-2584-48E8-974B-990AB77A0882}"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18579843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p:cNvSpPr>
            <a:spLocks noGrp="1"/>
          </p:cNvSpPr>
          <p:nvPr>
            <p:ph type="title"/>
          </p:nvPr>
        </p:nvSpPr>
        <p:spPr/>
        <p:txBody>
          <a:bodyPr/>
          <a:lstStyle/>
          <a:p>
            <a:r>
              <a:rPr lang="en-US"/>
              <a:t>Click to edit Master title style</a:t>
            </a:r>
            <a:endParaRPr lang="en-GB"/>
          </a:p>
        </p:txBody>
      </p:sp>
      <p:sp>
        <p:nvSpPr>
          <p:cNvPr id="8" name="Date Placeholder 7"/>
          <p:cNvSpPr>
            <a:spLocks noGrp="1"/>
          </p:cNvSpPr>
          <p:nvPr>
            <p:ph type="dt" sz="half" idx="10"/>
          </p:nvPr>
        </p:nvSpPr>
        <p:spPr>
          <a:xfrm>
            <a:off x="838201" y="6356351"/>
            <a:ext cx="2743200" cy="365125"/>
          </a:xfrm>
          <a:prstGeom prst="rect">
            <a:avLst/>
          </a:prstGeom>
        </p:spPr>
        <p:txBody>
          <a:bodyPr/>
          <a:lstStyle/>
          <a:p>
            <a:fld id="{1DA75472-A2B2-4D99-9D5D-B76258FC6896}" type="datetime1">
              <a:rPr lang="en-GB">
                <a:solidFill>
                  <a:prstClr val="black">
                    <a:tint val="75000"/>
                  </a:prstClr>
                </a:solidFill>
              </a:rPr>
              <a:pPr/>
              <a:t>22/11/2019</a:t>
            </a:fld>
            <a:endParaRPr lang="en-GB" dirty="0">
              <a:solidFill>
                <a:prstClr val="black">
                  <a:tint val="75000"/>
                </a:prstClr>
              </a:solidFill>
            </a:endParaRPr>
          </a:p>
        </p:txBody>
      </p:sp>
      <p:sp>
        <p:nvSpPr>
          <p:cNvPr id="9" name="Footer Placeholder 8"/>
          <p:cNvSpPr>
            <a:spLocks noGrp="1"/>
          </p:cNvSpPr>
          <p:nvPr>
            <p:ph type="ftr" sz="quarter" idx="11"/>
          </p:nvPr>
        </p:nvSpPr>
        <p:spPr>
          <a:xfrm>
            <a:off x="4038602" y="6356351"/>
            <a:ext cx="4114800" cy="365125"/>
          </a:xfrm>
          <a:prstGeom prst="rect">
            <a:avLst/>
          </a:prstGeom>
        </p:spPr>
        <p:txBody>
          <a:bodyPr/>
          <a:lstStyle/>
          <a:p>
            <a:endParaRPr lang="en-GB" dirty="0">
              <a:solidFill>
                <a:prstClr val="black">
                  <a:tint val="75000"/>
                </a:prstClr>
              </a:solidFill>
            </a:endParaRPr>
          </a:p>
        </p:txBody>
      </p:sp>
      <p:sp>
        <p:nvSpPr>
          <p:cNvPr id="10" name="Slide Number Placeholder 9"/>
          <p:cNvSpPr>
            <a:spLocks noGrp="1"/>
          </p:cNvSpPr>
          <p:nvPr>
            <p:ph type="sldNum" sz="quarter" idx="12"/>
          </p:nvPr>
        </p:nvSpPr>
        <p:spPr>
          <a:xfrm>
            <a:off x="8610601" y="6356351"/>
            <a:ext cx="2743200" cy="365125"/>
          </a:xfrm>
          <a:prstGeom prst="rect">
            <a:avLst/>
          </a:prstGeom>
        </p:spPr>
        <p:txBody>
          <a:bodyPr/>
          <a:lstStyle/>
          <a:p>
            <a:fld id="{CADB531D-2584-48E8-974B-990AB77A0882}" type="slidenum">
              <a:rPr lang="en-GB">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1593317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49077" y="667486"/>
            <a:ext cx="11342429" cy="2906162"/>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449077" y="3572541"/>
            <a:ext cx="11342429" cy="1528282"/>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9790872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Date Placeholder 2"/>
          <p:cNvSpPr>
            <a:spLocks noGrp="1"/>
          </p:cNvSpPr>
          <p:nvPr>
            <p:ph type="dt" sz="half" idx="10"/>
          </p:nvPr>
        </p:nvSpPr>
        <p:spPr>
          <a:xfrm>
            <a:off x="838201" y="6356351"/>
            <a:ext cx="2743200" cy="365125"/>
          </a:xfrm>
          <a:prstGeom prst="rect">
            <a:avLst/>
          </a:prstGeom>
        </p:spPr>
        <p:txBody>
          <a:bodyPr/>
          <a:lstStyle/>
          <a:p>
            <a:fld id="{DF0EC0FD-F6C7-44DD-B05F-9F722E41B7C8}" type="datetime1">
              <a:rPr lang="en-GB">
                <a:solidFill>
                  <a:prstClr val="black">
                    <a:tint val="75000"/>
                  </a:prstClr>
                </a:solidFill>
              </a:rPr>
              <a:pPr/>
              <a:t>22/11/2019</a:t>
            </a:fld>
            <a:endParaRPr lang="en-GB" dirty="0">
              <a:solidFill>
                <a:prstClr val="black">
                  <a:tint val="75000"/>
                </a:prstClr>
              </a:solidFill>
            </a:endParaRPr>
          </a:p>
        </p:txBody>
      </p:sp>
      <p:sp>
        <p:nvSpPr>
          <p:cNvPr id="4" name="Footer Placeholder 3"/>
          <p:cNvSpPr>
            <a:spLocks noGrp="1"/>
          </p:cNvSpPr>
          <p:nvPr>
            <p:ph type="ftr" sz="quarter" idx="11"/>
          </p:nvPr>
        </p:nvSpPr>
        <p:spPr>
          <a:xfrm>
            <a:off x="4038602" y="6356351"/>
            <a:ext cx="4114800" cy="365125"/>
          </a:xfrm>
          <a:prstGeom prst="rect">
            <a:avLst/>
          </a:prstGeom>
        </p:spPr>
        <p:txBody>
          <a:bodyPr/>
          <a:lstStyle/>
          <a:p>
            <a:endParaRPr lang="en-GB" dirty="0">
              <a:solidFill>
                <a:prstClr val="black">
                  <a:tint val="75000"/>
                </a:prstClr>
              </a:solidFill>
            </a:endParaRPr>
          </a:p>
        </p:txBody>
      </p:sp>
      <p:sp>
        <p:nvSpPr>
          <p:cNvPr id="5" name="Slide Number Placeholder 4"/>
          <p:cNvSpPr>
            <a:spLocks noGrp="1"/>
          </p:cNvSpPr>
          <p:nvPr>
            <p:ph type="sldNum" sz="quarter" idx="12"/>
          </p:nvPr>
        </p:nvSpPr>
        <p:spPr>
          <a:xfrm>
            <a:off x="8610601" y="6356351"/>
            <a:ext cx="2743200" cy="365125"/>
          </a:xfrm>
          <a:prstGeom prst="rect">
            <a:avLst/>
          </a:prstGeom>
        </p:spPr>
        <p:txBody>
          <a:bodyPr/>
          <a:lstStyle/>
          <a:p>
            <a:fld id="{CADB531D-2584-48E8-974B-990AB77A0882}" type="slidenum">
              <a:rPr lang="en-GB">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39955298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44794" y="489098"/>
            <a:ext cx="11313981" cy="1190958"/>
          </a:xfrm>
        </p:spPr>
        <p:txBody>
          <a:bodyPr/>
          <a:lstStyle/>
          <a:p>
            <a:r>
              <a:rPr lang="en-US"/>
              <a:t>Click to edit Master title style</a:t>
            </a:r>
            <a:endParaRPr lang="en-GB"/>
          </a:p>
        </p:txBody>
      </p:sp>
      <p:sp>
        <p:nvSpPr>
          <p:cNvPr id="3" name="Content Placeholder 2"/>
          <p:cNvSpPr>
            <a:spLocks noGrp="1"/>
          </p:cNvSpPr>
          <p:nvPr>
            <p:ph sz="half" idx="1"/>
          </p:nvPr>
        </p:nvSpPr>
        <p:spPr>
          <a:xfrm>
            <a:off x="444794" y="1814993"/>
            <a:ext cx="557500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83770" y="1814993"/>
            <a:ext cx="557500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2504715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1286835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04037" y="499730"/>
            <a:ext cx="11355572" cy="1190958"/>
          </a:xfrm>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632080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8934648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35751" y="449262"/>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629755" y="58338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35751" y="2049462"/>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090931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8326044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1.png"/><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8625" y="490205"/>
            <a:ext cx="11349908" cy="1190958"/>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1037" y="1825625"/>
            <a:ext cx="11327496"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cxnSp>
        <p:nvCxnSpPr>
          <p:cNvPr id="11" name="Straight Connector 10"/>
          <p:cNvCxnSpPr/>
          <p:nvPr userDrawn="1"/>
        </p:nvCxnSpPr>
        <p:spPr>
          <a:xfrm>
            <a:off x="428625" y="315675"/>
            <a:ext cx="11349908" cy="1638"/>
          </a:xfrm>
          <a:prstGeom prst="line">
            <a:avLst/>
          </a:prstGeom>
          <a:ln>
            <a:solidFill>
              <a:srgbClr val="252823"/>
            </a:solidFill>
          </a:ln>
        </p:spPr>
        <p:style>
          <a:lnRef idx="2">
            <a:schemeClr val="accent1"/>
          </a:lnRef>
          <a:fillRef idx="0">
            <a:schemeClr val="accent1"/>
          </a:fillRef>
          <a:effectRef idx="1">
            <a:schemeClr val="accent1"/>
          </a:effectRef>
          <a:fontRef idx="minor">
            <a:schemeClr val="tx1"/>
          </a:fontRef>
        </p:style>
      </p:cxnSp>
      <p:pic>
        <p:nvPicPr>
          <p:cNvPr id="15" name="Picture 14" descr="TB_Logo_v1.png"/>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314008" y="6109816"/>
            <a:ext cx="1440364" cy="550699"/>
          </a:xfrm>
          <a:prstGeom prst="rect">
            <a:avLst/>
          </a:prstGeom>
        </p:spPr>
      </p:pic>
      <p:sp>
        <p:nvSpPr>
          <p:cNvPr id="12" name="TextBox 11"/>
          <p:cNvSpPr txBox="1"/>
          <p:nvPr userDrawn="1"/>
        </p:nvSpPr>
        <p:spPr>
          <a:xfrm>
            <a:off x="8779705" y="6541834"/>
            <a:ext cx="3113445" cy="276999"/>
          </a:xfrm>
          <a:prstGeom prst="rect">
            <a:avLst/>
          </a:prstGeom>
          <a:noFill/>
        </p:spPr>
        <p:txBody>
          <a:bodyPr wrap="square" rtlCol="0">
            <a:spAutoFit/>
          </a:bodyPr>
          <a:lstStyle/>
          <a:p>
            <a:r>
              <a:rPr lang="en-US" sz="1200" dirty="0" smtClean="0">
                <a:solidFill>
                  <a:srgbClr val="252823"/>
                </a:solidFill>
              </a:rPr>
              <a:t>COPYRIGHT@2019 </a:t>
            </a:r>
            <a:r>
              <a:rPr lang="en-US" sz="1200" dirty="0">
                <a:solidFill>
                  <a:srgbClr val="252823"/>
                </a:solidFill>
              </a:rPr>
              <a:t>THOUGHTBOX EDUCATION</a:t>
            </a:r>
          </a:p>
        </p:txBody>
      </p:sp>
      <p:cxnSp>
        <p:nvCxnSpPr>
          <p:cNvPr id="17" name="Straight Connector 16"/>
          <p:cNvCxnSpPr/>
          <p:nvPr userDrawn="1"/>
        </p:nvCxnSpPr>
        <p:spPr>
          <a:xfrm>
            <a:off x="1754372" y="6534030"/>
            <a:ext cx="10024161" cy="7804"/>
          </a:xfrm>
          <a:prstGeom prst="line">
            <a:avLst/>
          </a:prstGeom>
          <a:ln>
            <a:solidFill>
              <a:srgbClr val="252823"/>
            </a:solidFill>
          </a:ln>
        </p:spPr>
        <p:style>
          <a:lnRef idx="2">
            <a:schemeClr val="accent1"/>
          </a:lnRef>
          <a:fillRef idx="0">
            <a:schemeClr val="accent1"/>
          </a:fillRef>
          <a:effectRef idx="1">
            <a:schemeClr val="accent1"/>
          </a:effectRef>
          <a:fontRef idx="minor">
            <a:schemeClr val="tx1"/>
          </a:fontRef>
        </p:style>
      </p:cxnSp>
      <p:sp>
        <p:nvSpPr>
          <p:cNvPr id="10" name="TextBox 9"/>
          <p:cNvSpPr txBox="1"/>
          <p:nvPr userDrawn="1"/>
        </p:nvSpPr>
        <p:spPr>
          <a:xfrm>
            <a:off x="345374" y="45466"/>
            <a:ext cx="4362476" cy="276999"/>
          </a:xfrm>
          <a:prstGeom prst="rect">
            <a:avLst/>
          </a:prstGeom>
          <a:noFill/>
        </p:spPr>
        <p:txBody>
          <a:bodyPr wrap="none" rtlCol="0">
            <a:spAutoFit/>
          </a:bodyPr>
          <a:lstStyle/>
          <a:p>
            <a:r>
              <a:rPr lang="en-US" sz="1200" b="1" dirty="0">
                <a:solidFill>
                  <a:srgbClr val="35372F"/>
                </a:solidFill>
                <a:latin typeface="Foco"/>
                <a:cs typeface="Foco"/>
              </a:rPr>
              <a:t>EXPLORING </a:t>
            </a:r>
            <a:r>
              <a:rPr lang="en-US" sz="1200" b="1" dirty="0" smtClean="0">
                <a:solidFill>
                  <a:srgbClr val="35372F"/>
                </a:solidFill>
                <a:latin typeface="Foco"/>
                <a:cs typeface="Foco"/>
              </a:rPr>
              <a:t>THE NATURAL WORLD </a:t>
            </a:r>
            <a:r>
              <a:rPr lang="en-US" sz="1200" dirty="0" smtClean="0">
                <a:solidFill>
                  <a:srgbClr val="35372F"/>
                </a:solidFill>
                <a:latin typeface="Foco"/>
                <a:cs typeface="Foco"/>
              </a:rPr>
              <a:t>| Changing</a:t>
            </a:r>
            <a:r>
              <a:rPr lang="en-US" sz="1200" baseline="0" dirty="0" smtClean="0">
                <a:solidFill>
                  <a:srgbClr val="35372F"/>
                </a:solidFill>
                <a:latin typeface="Foco"/>
                <a:cs typeface="Foco"/>
              </a:rPr>
              <a:t> Climates </a:t>
            </a:r>
            <a:r>
              <a:rPr lang="en-US" sz="1200" dirty="0" smtClean="0">
                <a:solidFill>
                  <a:srgbClr val="35372F"/>
                </a:solidFill>
                <a:latin typeface="Foco"/>
                <a:cs typeface="Foco"/>
              </a:rPr>
              <a:t>| </a:t>
            </a:r>
            <a:r>
              <a:rPr lang="en-US" sz="1200" dirty="0">
                <a:solidFill>
                  <a:srgbClr val="35372F"/>
                </a:solidFill>
                <a:latin typeface="Foco"/>
                <a:cs typeface="Foco"/>
              </a:rPr>
              <a:t>Week </a:t>
            </a:r>
            <a:r>
              <a:rPr lang="en-US" sz="1200" dirty="0" smtClean="0">
                <a:solidFill>
                  <a:srgbClr val="35372F"/>
                </a:solidFill>
                <a:latin typeface="Foco"/>
                <a:cs typeface="Foco"/>
              </a:rPr>
              <a:t>3 </a:t>
            </a:r>
            <a:endParaRPr lang="en-US" sz="1200" dirty="0">
              <a:solidFill>
                <a:srgbClr val="35372F"/>
              </a:solidFill>
            </a:endParaRPr>
          </a:p>
        </p:txBody>
      </p:sp>
    </p:spTree>
    <p:extLst>
      <p:ext uri="{BB962C8B-B14F-4D97-AF65-F5344CB8AC3E}">
        <p14:creationId xmlns:p14="http://schemas.microsoft.com/office/powerpoint/2010/main" val="13043002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8625" y="490205"/>
            <a:ext cx="11349908" cy="1190958"/>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1037" y="1825625"/>
            <a:ext cx="11327496"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cxnSp>
        <p:nvCxnSpPr>
          <p:cNvPr id="11" name="Straight Connector 10"/>
          <p:cNvCxnSpPr/>
          <p:nvPr userDrawn="1"/>
        </p:nvCxnSpPr>
        <p:spPr>
          <a:xfrm>
            <a:off x="428625" y="315675"/>
            <a:ext cx="11349908" cy="1638"/>
          </a:xfrm>
          <a:prstGeom prst="line">
            <a:avLst/>
          </a:prstGeom>
          <a:ln>
            <a:solidFill>
              <a:srgbClr val="252823"/>
            </a:solidFill>
          </a:ln>
        </p:spPr>
        <p:style>
          <a:lnRef idx="2">
            <a:schemeClr val="accent1"/>
          </a:lnRef>
          <a:fillRef idx="0">
            <a:schemeClr val="accent1"/>
          </a:fillRef>
          <a:effectRef idx="1">
            <a:schemeClr val="accent1"/>
          </a:effectRef>
          <a:fontRef idx="minor">
            <a:schemeClr val="tx1"/>
          </a:fontRef>
        </p:style>
      </p:cxnSp>
      <p:pic>
        <p:nvPicPr>
          <p:cNvPr id="15" name="Picture 14" descr="TB_Logo_v1.png"/>
          <p:cNvPicPr>
            <a:picLocks noChangeAspect="1"/>
          </p:cNvPicPr>
          <p:nvPr userDrawn="1"/>
        </p:nvPicPr>
        <p:blipFill>
          <a:blip r:embed="rId17" cstate="print">
            <a:extLst>
              <a:ext uri="{28A0092B-C50C-407E-A947-70E740481C1C}">
                <a14:useLocalDpi xmlns:a14="http://schemas.microsoft.com/office/drawing/2010/main"/>
              </a:ext>
            </a:extLst>
          </a:blip>
          <a:stretch>
            <a:fillRect/>
          </a:stretch>
        </p:blipFill>
        <p:spPr>
          <a:xfrm>
            <a:off x="314008" y="6109816"/>
            <a:ext cx="1440364" cy="550699"/>
          </a:xfrm>
          <a:prstGeom prst="rect">
            <a:avLst/>
          </a:prstGeom>
        </p:spPr>
      </p:pic>
      <p:sp>
        <p:nvSpPr>
          <p:cNvPr id="12" name="TextBox 11"/>
          <p:cNvSpPr txBox="1"/>
          <p:nvPr userDrawn="1"/>
        </p:nvSpPr>
        <p:spPr>
          <a:xfrm>
            <a:off x="8779705" y="6541834"/>
            <a:ext cx="3113445" cy="284011"/>
          </a:xfrm>
          <a:prstGeom prst="rect">
            <a:avLst/>
          </a:prstGeom>
          <a:noFill/>
        </p:spPr>
        <p:txBody>
          <a:bodyPr wrap="square" rtlCol="0">
            <a:spAutoFit/>
          </a:bodyPr>
          <a:lstStyle/>
          <a:p>
            <a:r>
              <a:rPr lang="en-US" sz="1200" dirty="0" smtClean="0">
                <a:solidFill>
                  <a:srgbClr val="252823"/>
                </a:solidFill>
              </a:rPr>
              <a:t>COPYRIGHT@2019 </a:t>
            </a:r>
            <a:r>
              <a:rPr lang="en-US" sz="1200" dirty="0">
                <a:solidFill>
                  <a:srgbClr val="252823"/>
                </a:solidFill>
              </a:rPr>
              <a:t>THOUGHTBOX EDUCATION</a:t>
            </a:r>
          </a:p>
        </p:txBody>
      </p:sp>
      <p:cxnSp>
        <p:nvCxnSpPr>
          <p:cNvPr id="17" name="Straight Connector 16"/>
          <p:cNvCxnSpPr/>
          <p:nvPr userDrawn="1"/>
        </p:nvCxnSpPr>
        <p:spPr>
          <a:xfrm>
            <a:off x="1754372" y="6534030"/>
            <a:ext cx="10024161" cy="7804"/>
          </a:xfrm>
          <a:prstGeom prst="line">
            <a:avLst/>
          </a:prstGeom>
          <a:ln>
            <a:solidFill>
              <a:srgbClr val="252823"/>
            </a:solidFill>
          </a:ln>
        </p:spPr>
        <p:style>
          <a:lnRef idx="2">
            <a:schemeClr val="accent1"/>
          </a:lnRef>
          <a:fillRef idx="0">
            <a:schemeClr val="accent1"/>
          </a:fillRef>
          <a:effectRef idx="1">
            <a:schemeClr val="accent1"/>
          </a:effectRef>
          <a:fontRef idx="minor">
            <a:schemeClr val="tx1"/>
          </a:fontRef>
        </p:style>
      </p:cxnSp>
      <p:sp>
        <p:nvSpPr>
          <p:cNvPr id="10" name="TextBox 9"/>
          <p:cNvSpPr txBox="1"/>
          <p:nvPr userDrawn="1"/>
        </p:nvSpPr>
        <p:spPr>
          <a:xfrm>
            <a:off x="345374" y="45466"/>
            <a:ext cx="4362476" cy="276999"/>
          </a:xfrm>
          <a:prstGeom prst="rect">
            <a:avLst/>
          </a:prstGeom>
          <a:noFill/>
        </p:spPr>
        <p:txBody>
          <a:bodyPr wrap="none" rtlCol="0">
            <a:spAutoFit/>
          </a:bodyPr>
          <a:lstStyle/>
          <a:p>
            <a:r>
              <a:rPr lang="en-US" sz="1200" b="1" dirty="0">
                <a:solidFill>
                  <a:srgbClr val="35372F"/>
                </a:solidFill>
                <a:latin typeface="Foco"/>
                <a:cs typeface="Foco"/>
              </a:rPr>
              <a:t>EXPLORING </a:t>
            </a:r>
            <a:r>
              <a:rPr lang="en-US" sz="1200" b="1" dirty="0" smtClean="0">
                <a:solidFill>
                  <a:srgbClr val="35372F"/>
                </a:solidFill>
                <a:latin typeface="Foco"/>
                <a:cs typeface="Foco"/>
              </a:rPr>
              <a:t>THE NATURAL WORLD </a:t>
            </a:r>
            <a:r>
              <a:rPr lang="en-US" sz="1200" dirty="0" smtClean="0">
                <a:solidFill>
                  <a:srgbClr val="35372F"/>
                </a:solidFill>
                <a:latin typeface="Foco"/>
                <a:cs typeface="Foco"/>
              </a:rPr>
              <a:t>| Changing Climates | </a:t>
            </a:r>
            <a:r>
              <a:rPr lang="en-US" sz="1200" dirty="0">
                <a:solidFill>
                  <a:srgbClr val="35372F"/>
                </a:solidFill>
                <a:latin typeface="Foco"/>
                <a:cs typeface="Foco"/>
              </a:rPr>
              <a:t>Week 1 </a:t>
            </a:r>
            <a:endParaRPr lang="en-US" sz="1200" dirty="0">
              <a:solidFill>
                <a:srgbClr val="35372F"/>
              </a:solidFill>
            </a:endParaRPr>
          </a:p>
        </p:txBody>
      </p:sp>
    </p:spTree>
    <p:extLst>
      <p:ext uri="{BB962C8B-B14F-4D97-AF65-F5344CB8AC3E}">
        <p14:creationId xmlns:p14="http://schemas.microsoft.com/office/powerpoint/2010/main" val="2390243862"/>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Lst>
  <p:txStyles>
    <p:titleStyle>
      <a:lvl1pPr algn="l" defTabSz="914400" rtl="0" eaLnBrk="1" latinLnBrk="0" hangingPunct="1">
        <a:lnSpc>
          <a:spcPct val="90000"/>
        </a:lnSpc>
        <a:spcBef>
          <a:spcPct val="0"/>
        </a:spcBef>
        <a:buNone/>
        <a:defRPr sz="4400" kern="1200">
          <a:solidFill>
            <a:srgbClr val="35372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5372F"/>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5372F"/>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5372F"/>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5372F"/>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5372F"/>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6.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static1.squarespace.com/static/595caeca2e69cf0e4a94010f/t/5dd6631847de32553029c33b/1574331164173/Y1&amp;2+-+Week+3+-+Vole's+Dilemmas+worksheet.pdf"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static1.squarespace.com/static/595caeca2e69cf0e4a94010f/t/5dd6632528602074ceeeb50e/1574331175311/Y1&amp;2+-+Week+3+-+Animal+cards.pdf" TargetMode="Externa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s://static1.squarespace.com/static/595caeca2e69cf0e4a94010f/t/5dd6631847de32553029c33b/1574331164173/Y1&amp;2+-+Week+3+-+Vole's+Dilemmas+worksheet.pdf" TargetMode="External"/><Relationship Id="rId7" Type="http://schemas.openxmlformats.org/officeDocument/2006/relationships/hyperlink" Target="http://thoughtboxeducation.com/s/Voles-Big-Flood.pptx"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static1.squarespace.com/static/595caeca2e69cf0e4a94010f/t/5dd30dcb77bed738f2beb242/1574112722725/Vole's+Big+Flood+Printable.pdf" TargetMode="External"/><Relationship Id="rId5" Type="http://schemas.openxmlformats.org/officeDocument/2006/relationships/hyperlink" Target="https://static1.squarespace.com/static/595caeca2e69cf0e4a94010f/t/5dd662e7d168ef7c6a994152/1574331120277/Y1&amp;2+Week+3+-+Amazing+inventions.pdf" TargetMode="External"/><Relationship Id="rId4" Type="http://schemas.openxmlformats.org/officeDocument/2006/relationships/hyperlink" Target="https://static1.squarespace.com/static/595caeca2e69cf0e4a94010f/t/5dd6632528602074ceeeb50e/1574331175311/Y1&amp;2+-+Week+3+-+Animal+cards.pdf"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static1.squarespace.com/static/595caeca2e69cf0e4a94010f/t/5dd662e7d168ef7c6a994152/1574331120277/Y1&amp;2+Week+3+-+Amazing+inventions.pdf"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static1.squarespace.com/static/595caeca2e69cf0e4a94010f/t/5dd662e7d168ef7c6a994152/1574331120277/Y1&amp;2+Week+3+-+Amazing+inventions.pdf"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1932" y="314957"/>
            <a:ext cx="1437111" cy="576583"/>
          </a:xfrm>
          <a:prstGeom prst="rect">
            <a:avLst/>
          </a:prstGeom>
        </p:spPr>
      </p:pic>
      <p:pic>
        <p:nvPicPr>
          <p:cNvPr id="2" name="Picture 1"/>
          <p:cNvPicPr>
            <a:picLocks noChangeAspect="1"/>
          </p:cNvPicPr>
          <p:nvPr/>
        </p:nvPicPr>
        <p:blipFill>
          <a:blip r:embed="rId5"/>
          <a:stretch>
            <a:fillRect/>
          </a:stretch>
        </p:blipFill>
        <p:spPr>
          <a:xfrm>
            <a:off x="3676574" y="1172690"/>
            <a:ext cx="4804064" cy="4682134"/>
          </a:xfrm>
          <a:prstGeom prst="rect">
            <a:avLst/>
          </a:prstGeom>
        </p:spPr>
      </p:pic>
    </p:spTree>
    <p:extLst>
      <p:ext uri="{BB962C8B-B14F-4D97-AF65-F5344CB8AC3E}">
        <p14:creationId xmlns:p14="http://schemas.microsoft.com/office/powerpoint/2010/main" val="37611864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734" y="549650"/>
            <a:ext cx="11337851" cy="1470025"/>
          </a:xfrm>
        </p:spPr>
        <p:txBody>
          <a:bodyPr>
            <a:noAutofit/>
          </a:bodyPr>
          <a:lstStyle/>
          <a:p>
            <a:pPr marL="0" indent="0">
              <a:buNone/>
            </a:pPr>
            <a:r>
              <a:rPr lang="en-GB" dirty="0" smtClean="0"/>
              <a:t>We are going to imagine that we are Vole. How might we be feeling if we had these problems? </a:t>
            </a:r>
            <a:br>
              <a:rPr lang="en-GB" dirty="0" smtClean="0"/>
            </a:br>
            <a:r>
              <a:rPr lang="en-GB" dirty="0" smtClean="0"/>
              <a:t/>
            </a:r>
            <a:br>
              <a:rPr lang="en-GB" dirty="0" smtClean="0"/>
            </a:br>
            <a:r>
              <a:rPr lang="en-GB" dirty="0" smtClean="0"/>
              <a:t>Close your eyes for a moment and your teacher will read again the lines from the story. Keep your eyes closed and imagine that you are Vole and these problems have happened to you.</a:t>
            </a:r>
            <a:br>
              <a:rPr lang="en-GB" dirty="0" smtClean="0"/>
            </a:br>
            <a:endParaRPr lang="en-GB" dirty="0"/>
          </a:p>
        </p:txBody>
      </p:sp>
      <p:sp>
        <p:nvSpPr>
          <p:cNvPr id="6" name="Rectangle 5"/>
          <p:cNvSpPr/>
          <p:nvPr/>
        </p:nvSpPr>
        <p:spPr>
          <a:xfrm>
            <a:off x="1456279" y="3286500"/>
            <a:ext cx="9279441" cy="2677656"/>
          </a:xfrm>
          <a:prstGeom prst="rect">
            <a:avLst/>
          </a:prstGeom>
          <a:ln>
            <a:solidFill>
              <a:schemeClr val="tx1"/>
            </a:solidFill>
          </a:ln>
        </p:spPr>
        <p:txBody>
          <a:bodyPr wrap="square">
            <a:spAutoFit/>
          </a:bodyPr>
          <a:lstStyle/>
          <a:p>
            <a:r>
              <a:rPr lang="en-GB" sz="2400" dirty="0">
                <a:latin typeface="+mj-lt"/>
              </a:rPr>
              <a:t>“It’s my seeds,” said Vole mournfully, “they’re all wet! My food store has flooded again. This is the second time it has happened now this month.  I still had one pile of seeds that were soggy from last week’s flood and now my two new piles are completely drenched. I don’t understand why this happened. It’s not supposed to be raining at this time of year- this is the dry season and it’s when I normally collect all of the seeds to put safely into my underground food-store ready for winter.”</a:t>
            </a:r>
            <a:endParaRPr lang="en-GB" sz="2400" dirty="0">
              <a:solidFill>
                <a:prstClr val="black"/>
              </a:solidFill>
              <a:latin typeface="+mj-lt"/>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881285" y="5277763"/>
            <a:ext cx="1970908" cy="1259042"/>
          </a:xfrm>
          <a:prstGeom prst="rect">
            <a:avLst/>
          </a:prstGeom>
        </p:spPr>
      </p:pic>
    </p:spTree>
    <p:extLst>
      <p:ext uri="{BB962C8B-B14F-4D97-AF65-F5344CB8AC3E}">
        <p14:creationId xmlns:p14="http://schemas.microsoft.com/office/powerpoint/2010/main" val="21031594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0284" y="4819650"/>
            <a:ext cx="11337851" cy="952500"/>
          </a:xfrm>
        </p:spPr>
        <p:txBody>
          <a:bodyPr>
            <a:noAutofit/>
          </a:bodyPr>
          <a:lstStyle/>
          <a:p>
            <a:pPr marL="0" indent="0">
              <a:buNone/>
            </a:pPr>
            <a:r>
              <a:rPr lang="en-GB" dirty="0" smtClean="0"/>
              <a:t>Put your hand up and share some words or emotions about how you are feeling right now, imagining that you are Vole.</a:t>
            </a:r>
            <a:endParaRPr lang="en-GB" dirty="0"/>
          </a:p>
        </p:txBody>
      </p:sp>
      <p:sp>
        <p:nvSpPr>
          <p:cNvPr id="4" name="Oval Callout 3"/>
          <p:cNvSpPr/>
          <p:nvPr/>
        </p:nvSpPr>
        <p:spPr>
          <a:xfrm>
            <a:off x="4717255" y="1673473"/>
            <a:ext cx="2521745" cy="2393702"/>
          </a:xfrm>
          <a:prstGeom prst="wedgeEllipseCallout">
            <a:avLst>
              <a:gd name="adj1" fmla="val 26016"/>
              <a:gd name="adj2" fmla="val 617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How do you feel? </a:t>
            </a:r>
          </a:p>
        </p:txBody>
      </p:sp>
    </p:spTree>
    <p:extLst>
      <p:ext uri="{BB962C8B-B14F-4D97-AF65-F5344CB8AC3E}">
        <p14:creationId xmlns:p14="http://schemas.microsoft.com/office/powerpoint/2010/main" val="2965473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2458" y="1628235"/>
            <a:ext cx="11337851" cy="3861864"/>
          </a:xfrm>
        </p:spPr>
        <p:txBody>
          <a:bodyPr>
            <a:normAutofit/>
          </a:bodyPr>
          <a:lstStyle/>
          <a:p>
            <a:pPr marL="0" indent="0">
              <a:buNone/>
            </a:pPr>
            <a:r>
              <a:rPr lang="en-GB" dirty="0" smtClean="0"/>
              <a:t>Each pair will take ONE of these three problems:</a:t>
            </a:r>
          </a:p>
        </p:txBody>
      </p:sp>
      <p:sp>
        <p:nvSpPr>
          <p:cNvPr id="4" name="Oval 3"/>
          <p:cNvSpPr/>
          <p:nvPr/>
        </p:nvSpPr>
        <p:spPr>
          <a:xfrm>
            <a:off x="1285875" y="2409825"/>
            <a:ext cx="2657475" cy="2590800"/>
          </a:xfrm>
          <a:prstGeom prst="ellipse">
            <a:avLst/>
          </a:prstGeom>
          <a:solidFill>
            <a:srgbClr val="3F8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smtClean="0"/>
              <a:t>1. His food store had flooded (again).</a:t>
            </a:r>
            <a:endParaRPr lang="en-GB" sz="2800" dirty="0"/>
          </a:p>
        </p:txBody>
      </p:sp>
      <p:sp>
        <p:nvSpPr>
          <p:cNvPr id="5" name="Oval 4"/>
          <p:cNvSpPr/>
          <p:nvPr/>
        </p:nvSpPr>
        <p:spPr>
          <a:xfrm>
            <a:off x="4648200" y="2409825"/>
            <a:ext cx="2657475" cy="2590800"/>
          </a:xfrm>
          <a:prstGeom prst="ellipse">
            <a:avLst/>
          </a:prstGeom>
          <a:solidFill>
            <a:srgbClr val="3F8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smtClean="0"/>
              <a:t>2. His seeds had got wet and ruined.</a:t>
            </a:r>
            <a:endParaRPr lang="en-GB" sz="2800" dirty="0"/>
          </a:p>
        </p:txBody>
      </p:sp>
      <p:sp>
        <p:nvSpPr>
          <p:cNvPr id="6" name="Oval 5"/>
          <p:cNvSpPr/>
          <p:nvPr/>
        </p:nvSpPr>
        <p:spPr>
          <a:xfrm>
            <a:off x="8324850" y="2409825"/>
            <a:ext cx="2657475" cy="2590800"/>
          </a:xfrm>
          <a:prstGeom prst="ellipse">
            <a:avLst/>
          </a:prstGeom>
          <a:solidFill>
            <a:srgbClr val="3F8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smtClean="0"/>
              <a:t>3. He didn’t know why his food store kept flooding.</a:t>
            </a:r>
            <a:endParaRPr lang="en-GB" sz="2800"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881285" y="5277763"/>
            <a:ext cx="1970908" cy="1259042"/>
          </a:xfrm>
          <a:prstGeom prst="rect">
            <a:avLst/>
          </a:prstGeom>
        </p:spPr>
      </p:pic>
      <p:sp>
        <p:nvSpPr>
          <p:cNvPr id="7" name="Content Placeholder 2"/>
          <p:cNvSpPr txBox="1">
            <a:spLocks/>
          </p:cNvSpPr>
          <p:nvPr/>
        </p:nvSpPr>
        <p:spPr>
          <a:xfrm>
            <a:off x="470708" y="531947"/>
            <a:ext cx="11337851" cy="81915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mtClean="0"/>
              <a:t>Working together in pairs, each pair is going to take one of Vole’s 3 problems and think about how it would make him think and feel. </a:t>
            </a:r>
            <a:endParaRPr lang="en-GB" dirty="0" smtClean="0"/>
          </a:p>
        </p:txBody>
      </p:sp>
    </p:spTree>
    <p:extLst>
      <p:ext uri="{BB962C8B-B14F-4D97-AF65-F5344CB8AC3E}">
        <p14:creationId xmlns:p14="http://schemas.microsoft.com/office/powerpoint/2010/main" val="2750242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80">
                                          <p:stCondLst>
                                            <p:cond delay="0"/>
                                          </p:stCondLst>
                                        </p:cTn>
                                        <p:tgtEl>
                                          <p:spTgt spid="5"/>
                                        </p:tgtEl>
                                      </p:cBhvr>
                                    </p:animEffect>
                                    <p:anim calcmode="lin" valueType="num">
                                      <p:cBhvr>
                                        <p:cTn id="2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1" dur="26">
                                          <p:stCondLst>
                                            <p:cond delay="650"/>
                                          </p:stCondLst>
                                        </p:cTn>
                                        <p:tgtEl>
                                          <p:spTgt spid="5"/>
                                        </p:tgtEl>
                                      </p:cBhvr>
                                      <p:to x="100000" y="60000"/>
                                    </p:animScale>
                                    <p:animScale>
                                      <p:cBhvr>
                                        <p:cTn id="32" dur="166" decel="50000">
                                          <p:stCondLst>
                                            <p:cond delay="676"/>
                                          </p:stCondLst>
                                        </p:cTn>
                                        <p:tgtEl>
                                          <p:spTgt spid="5"/>
                                        </p:tgtEl>
                                      </p:cBhvr>
                                      <p:to x="100000" y="100000"/>
                                    </p:animScale>
                                    <p:animScale>
                                      <p:cBhvr>
                                        <p:cTn id="33" dur="26">
                                          <p:stCondLst>
                                            <p:cond delay="1312"/>
                                          </p:stCondLst>
                                        </p:cTn>
                                        <p:tgtEl>
                                          <p:spTgt spid="5"/>
                                        </p:tgtEl>
                                      </p:cBhvr>
                                      <p:to x="100000" y="80000"/>
                                    </p:animScale>
                                    <p:animScale>
                                      <p:cBhvr>
                                        <p:cTn id="34" dur="166" decel="50000">
                                          <p:stCondLst>
                                            <p:cond delay="1338"/>
                                          </p:stCondLst>
                                        </p:cTn>
                                        <p:tgtEl>
                                          <p:spTgt spid="5"/>
                                        </p:tgtEl>
                                      </p:cBhvr>
                                      <p:to x="100000" y="100000"/>
                                    </p:animScale>
                                    <p:animScale>
                                      <p:cBhvr>
                                        <p:cTn id="35" dur="26">
                                          <p:stCondLst>
                                            <p:cond delay="1642"/>
                                          </p:stCondLst>
                                        </p:cTn>
                                        <p:tgtEl>
                                          <p:spTgt spid="5"/>
                                        </p:tgtEl>
                                      </p:cBhvr>
                                      <p:to x="100000" y="90000"/>
                                    </p:animScale>
                                    <p:animScale>
                                      <p:cBhvr>
                                        <p:cTn id="36" dur="166" decel="50000">
                                          <p:stCondLst>
                                            <p:cond delay="1668"/>
                                          </p:stCondLst>
                                        </p:cTn>
                                        <p:tgtEl>
                                          <p:spTgt spid="5"/>
                                        </p:tgtEl>
                                      </p:cBhvr>
                                      <p:to x="100000" y="100000"/>
                                    </p:animScale>
                                    <p:animScale>
                                      <p:cBhvr>
                                        <p:cTn id="37" dur="26">
                                          <p:stCondLst>
                                            <p:cond delay="1808"/>
                                          </p:stCondLst>
                                        </p:cTn>
                                        <p:tgtEl>
                                          <p:spTgt spid="5"/>
                                        </p:tgtEl>
                                      </p:cBhvr>
                                      <p:to x="100000" y="95000"/>
                                    </p:animScale>
                                    <p:animScale>
                                      <p:cBhvr>
                                        <p:cTn id="38" dur="166" decel="50000">
                                          <p:stCondLst>
                                            <p:cond delay="1834"/>
                                          </p:stCondLst>
                                        </p:cTn>
                                        <p:tgtEl>
                                          <p:spTgt spid="5"/>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down)">
                                      <p:cBhvr>
                                        <p:cTn id="43" dur="580">
                                          <p:stCondLst>
                                            <p:cond delay="0"/>
                                          </p:stCondLst>
                                        </p:cTn>
                                        <p:tgtEl>
                                          <p:spTgt spid="6"/>
                                        </p:tgtEl>
                                      </p:cBhvr>
                                    </p:animEffect>
                                    <p:anim calcmode="lin" valueType="num">
                                      <p:cBhvr>
                                        <p:cTn id="4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9" dur="26">
                                          <p:stCondLst>
                                            <p:cond delay="650"/>
                                          </p:stCondLst>
                                        </p:cTn>
                                        <p:tgtEl>
                                          <p:spTgt spid="6"/>
                                        </p:tgtEl>
                                      </p:cBhvr>
                                      <p:to x="100000" y="60000"/>
                                    </p:animScale>
                                    <p:animScale>
                                      <p:cBhvr>
                                        <p:cTn id="50" dur="166" decel="50000">
                                          <p:stCondLst>
                                            <p:cond delay="676"/>
                                          </p:stCondLst>
                                        </p:cTn>
                                        <p:tgtEl>
                                          <p:spTgt spid="6"/>
                                        </p:tgtEl>
                                      </p:cBhvr>
                                      <p:to x="100000" y="100000"/>
                                    </p:animScale>
                                    <p:animScale>
                                      <p:cBhvr>
                                        <p:cTn id="51" dur="26">
                                          <p:stCondLst>
                                            <p:cond delay="1312"/>
                                          </p:stCondLst>
                                        </p:cTn>
                                        <p:tgtEl>
                                          <p:spTgt spid="6"/>
                                        </p:tgtEl>
                                      </p:cBhvr>
                                      <p:to x="100000" y="80000"/>
                                    </p:animScale>
                                    <p:animScale>
                                      <p:cBhvr>
                                        <p:cTn id="52" dur="166" decel="50000">
                                          <p:stCondLst>
                                            <p:cond delay="1338"/>
                                          </p:stCondLst>
                                        </p:cTn>
                                        <p:tgtEl>
                                          <p:spTgt spid="6"/>
                                        </p:tgtEl>
                                      </p:cBhvr>
                                      <p:to x="100000" y="100000"/>
                                    </p:animScale>
                                    <p:animScale>
                                      <p:cBhvr>
                                        <p:cTn id="53" dur="26">
                                          <p:stCondLst>
                                            <p:cond delay="1642"/>
                                          </p:stCondLst>
                                        </p:cTn>
                                        <p:tgtEl>
                                          <p:spTgt spid="6"/>
                                        </p:tgtEl>
                                      </p:cBhvr>
                                      <p:to x="100000" y="90000"/>
                                    </p:animScale>
                                    <p:animScale>
                                      <p:cBhvr>
                                        <p:cTn id="54" dur="166" decel="50000">
                                          <p:stCondLst>
                                            <p:cond delay="1668"/>
                                          </p:stCondLst>
                                        </p:cTn>
                                        <p:tgtEl>
                                          <p:spTgt spid="6"/>
                                        </p:tgtEl>
                                      </p:cBhvr>
                                      <p:to x="100000" y="100000"/>
                                    </p:animScale>
                                    <p:animScale>
                                      <p:cBhvr>
                                        <p:cTn id="55" dur="26">
                                          <p:stCondLst>
                                            <p:cond delay="1808"/>
                                          </p:stCondLst>
                                        </p:cTn>
                                        <p:tgtEl>
                                          <p:spTgt spid="6"/>
                                        </p:tgtEl>
                                      </p:cBhvr>
                                      <p:to x="100000" y="95000"/>
                                    </p:animScale>
                                    <p:animScale>
                                      <p:cBhvr>
                                        <p:cTn id="56"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514342" y="1944817"/>
            <a:ext cx="11337851" cy="30194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smtClean="0"/>
              <a:t>Use the </a:t>
            </a:r>
            <a:r>
              <a:rPr lang="en-GB" dirty="0" smtClean="0">
                <a:hlinkClick r:id="rId2"/>
              </a:rPr>
              <a:t>template </a:t>
            </a:r>
            <a:r>
              <a:rPr lang="en-GB" i="1" dirty="0" smtClean="0"/>
              <a:t>(see the next slide) </a:t>
            </a:r>
            <a:r>
              <a:rPr lang="en-GB" dirty="0" smtClean="0"/>
              <a:t>and fill in with words or pictures your answers to these three questions:</a:t>
            </a:r>
            <a:br>
              <a:rPr lang="en-GB" dirty="0" smtClean="0"/>
            </a:br>
            <a:endParaRPr lang="en-GB" dirty="0"/>
          </a:p>
          <a:p>
            <a:pPr marL="1428750" lvl="2" indent="-514350">
              <a:buFont typeface="+mj-lt"/>
              <a:buAutoNum type="arabicPeriod"/>
            </a:pPr>
            <a:r>
              <a:rPr lang="en-GB" sz="2800" dirty="0" smtClean="0"/>
              <a:t>How was Vole </a:t>
            </a:r>
            <a:r>
              <a:rPr lang="en-GB" sz="2800" b="1" dirty="0" smtClean="0"/>
              <a:t>FEELING</a:t>
            </a:r>
            <a:r>
              <a:rPr lang="en-GB" sz="2800" dirty="0" smtClean="0"/>
              <a:t> about this problem?</a:t>
            </a:r>
          </a:p>
          <a:p>
            <a:pPr marL="1428750" lvl="2" indent="-514350">
              <a:buFont typeface="+mj-lt"/>
              <a:buAutoNum type="arabicPeriod"/>
            </a:pPr>
            <a:r>
              <a:rPr lang="en-GB" sz="2800" dirty="0" smtClean="0"/>
              <a:t>What was Vole </a:t>
            </a:r>
            <a:r>
              <a:rPr lang="en-GB" sz="2800" b="1" dirty="0" smtClean="0"/>
              <a:t>THINKING</a:t>
            </a:r>
            <a:r>
              <a:rPr lang="en-GB" sz="2800" dirty="0" smtClean="0"/>
              <a:t> about this problem?</a:t>
            </a:r>
          </a:p>
          <a:p>
            <a:pPr marL="1428750" lvl="2" indent="-514350">
              <a:buFont typeface="+mj-lt"/>
              <a:buAutoNum type="arabicPeriod"/>
            </a:pPr>
            <a:r>
              <a:rPr lang="en-GB" sz="2800" dirty="0" smtClean="0"/>
              <a:t>What was Vole </a:t>
            </a:r>
            <a:r>
              <a:rPr lang="en-GB" sz="2800" b="1" dirty="0" smtClean="0"/>
              <a:t>DOING</a:t>
            </a:r>
            <a:r>
              <a:rPr lang="en-GB" sz="2800" dirty="0" smtClean="0"/>
              <a:t> about this problem?</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881285" y="5277763"/>
            <a:ext cx="1970908" cy="1259042"/>
          </a:xfrm>
          <a:prstGeom prst="rect">
            <a:avLst/>
          </a:prstGeom>
        </p:spPr>
      </p:pic>
    </p:spTree>
    <p:extLst>
      <p:ext uri="{BB962C8B-B14F-4D97-AF65-F5344CB8AC3E}">
        <p14:creationId xmlns:p14="http://schemas.microsoft.com/office/powerpoint/2010/main" val="259832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1207" y="627645"/>
            <a:ext cx="3889585" cy="5602710"/>
          </a:xfrm>
          <a:prstGeom prst="rect">
            <a:avLst/>
          </a:prstGeom>
        </p:spPr>
      </p:pic>
      <p:sp>
        <p:nvSpPr>
          <p:cNvPr id="9" name="TextBox 8"/>
          <p:cNvSpPr txBox="1"/>
          <p:nvPr/>
        </p:nvSpPr>
        <p:spPr>
          <a:xfrm>
            <a:off x="257174" y="1257300"/>
            <a:ext cx="2465877" cy="1569660"/>
          </a:xfrm>
          <a:prstGeom prst="rect">
            <a:avLst/>
          </a:prstGeom>
          <a:noFill/>
        </p:spPr>
        <p:txBody>
          <a:bodyPr wrap="square" rtlCol="0">
            <a:spAutoFit/>
          </a:bodyPr>
          <a:lstStyle/>
          <a:p>
            <a:r>
              <a:rPr lang="en-GB" sz="2400" dirty="0" smtClean="0">
                <a:latin typeface="+mj-lt"/>
              </a:rPr>
              <a:t>Draw or write how you think Vole was </a:t>
            </a:r>
            <a:r>
              <a:rPr lang="en-GB" sz="2400" b="1" dirty="0" smtClean="0">
                <a:latin typeface="+mj-lt"/>
              </a:rPr>
              <a:t>FEELING</a:t>
            </a:r>
            <a:r>
              <a:rPr lang="en-GB" sz="2400" dirty="0" smtClean="0">
                <a:latin typeface="+mj-lt"/>
              </a:rPr>
              <a:t> about this problem</a:t>
            </a:r>
            <a:endParaRPr lang="en-GB" sz="2400" dirty="0">
              <a:latin typeface="+mj-lt"/>
            </a:endParaRPr>
          </a:p>
        </p:txBody>
      </p:sp>
      <p:sp>
        <p:nvSpPr>
          <p:cNvPr id="10" name="TextBox 9"/>
          <p:cNvSpPr txBox="1"/>
          <p:nvPr/>
        </p:nvSpPr>
        <p:spPr>
          <a:xfrm>
            <a:off x="9324974" y="1485900"/>
            <a:ext cx="2562225" cy="1569660"/>
          </a:xfrm>
          <a:prstGeom prst="rect">
            <a:avLst/>
          </a:prstGeom>
          <a:noFill/>
        </p:spPr>
        <p:txBody>
          <a:bodyPr wrap="square" rtlCol="0">
            <a:spAutoFit/>
          </a:bodyPr>
          <a:lstStyle/>
          <a:p>
            <a:r>
              <a:rPr lang="en-GB" sz="2400" dirty="0" smtClean="0">
                <a:latin typeface="+mj-lt"/>
              </a:rPr>
              <a:t>Draw or write what you think Vole was </a:t>
            </a:r>
            <a:r>
              <a:rPr lang="en-GB" sz="2400" b="1" dirty="0" smtClean="0">
                <a:latin typeface="+mj-lt"/>
              </a:rPr>
              <a:t>THINKING</a:t>
            </a:r>
            <a:r>
              <a:rPr lang="en-GB" sz="2400" dirty="0" smtClean="0">
                <a:latin typeface="+mj-lt"/>
              </a:rPr>
              <a:t> about this problem</a:t>
            </a:r>
            <a:endParaRPr lang="en-GB" sz="2400" dirty="0">
              <a:latin typeface="+mj-lt"/>
            </a:endParaRPr>
          </a:p>
        </p:txBody>
      </p:sp>
      <p:sp>
        <p:nvSpPr>
          <p:cNvPr id="11" name="TextBox 10"/>
          <p:cNvSpPr txBox="1"/>
          <p:nvPr/>
        </p:nvSpPr>
        <p:spPr>
          <a:xfrm>
            <a:off x="442727" y="4267716"/>
            <a:ext cx="2596663" cy="1200329"/>
          </a:xfrm>
          <a:prstGeom prst="rect">
            <a:avLst/>
          </a:prstGeom>
          <a:noFill/>
        </p:spPr>
        <p:txBody>
          <a:bodyPr wrap="square" rtlCol="0">
            <a:spAutoFit/>
          </a:bodyPr>
          <a:lstStyle/>
          <a:p>
            <a:r>
              <a:rPr lang="en-GB" sz="2400" dirty="0" smtClean="0">
                <a:latin typeface="+mj-lt"/>
              </a:rPr>
              <a:t>Draw or write what Vole was </a:t>
            </a:r>
            <a:r>
              <a:rPr lang="en-GB" sz="2400" b="1" dirty="0" smtClean="0">
                <a:latin typeface="+mj-lt"/>
              </a:rPr>
              <a:t>DOING</a:t>
            </a:r>
            <a:r>
              <a:rPr lang="en-GB" sz="2400" dirty="0" smtClean="0">
                <a:latin typeface="+mj-lt"/>
              </a:rPr>
              <a:t> about this problem</a:t>
            </a:r>
            <a:endParaRPr lang="en-GB" sz="2400" dirty="0">
              <a:latin typeface="+mj-lt"/>
            </a:endParaRPr>
          </a:p>
        </p:txBody>
      </p:sp>
      <p:sp>
        <p:nvSpPr>
          <p:cNvPr id="12" name="Right Arrow 11"/>
          <p:cNvSpPr/>
          <p:nvPr/>
        </p:nvSpPr>
        <p:spPr>
          <a:xfrm>
            <a:off x="2389676" y="2082106"/>
            <a:ext cx="2096599" cy="546794"/>
          </a:xfrm>
          <a:prstGeom prst="rightArrow">
            <a:avLst/>
          </a:prstGeom>
          <a:solidFill>
            <a:srgbClr val="3F8892"/>
          </a:solidFill>
          <a:ln>
            <a:solidFill>
              <a:srgbClr val="3F88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ight Arrow 12"/>
          <p:cNvSpPr/>
          <p:nvPr/>
        </p:nvSpPr>
        <p:spPr>
          <a:xfrm>
            <a:off x="3039390" y="4965532"/>
            <a:ext cx="2096599" cy="546794"/>
          </a:xfrm>
          <a:prstGeom prst="rightArrow">
            <a:avLst/>
          </a:prstGeom>
          <a:solidFill>
            <a:srgbClr val="3F8892"/>
          </a:solidFill>
          <a:ln>
            <a:solidFill>
              <a:srgbClr val="3F88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ight Arrow 13"/>
          <p:cNvSpPr/>
          <p:nvPr/>
        </p:nvSpPr>
        <p:spPr>
          <a:xfrm rot="10800000">
            <a:off x="7116456" y="2049690"/>
            <a:ext cx="2096599" cy="546794"/>
          </a:xfrm>
          <a:prstGeom prst="rightArrow">
            <a:avLst/>
          </a:prstGeom>
          <a:solidFill>
            <a:srgbClr val="3F8892"/>
          </a:solidFill>
          <a:ln>
            <a:solidFill>
              <a:srgbClr val="3F88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Callout 14"/>
          <p:cNvSpPr/>
          <p:nvPr/>
        </p:nvSpPr>
        <p:spPr>
          <a:xfrm>
            <a:off x="9146380" y="4122360"/>
            <a:ext cx="2219325" cy="1926977"/>
          </a:xfrm>
          <a:prstGeom prst="wedgeEllipseCallout">
            <a:avLst>
              <a:gd name="adj1" fmla="val 26016"/>
              <a:gd name="adj2" fmla="val 617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dirty="0" smtClean="0">
                <a:solidFill>
                  <a:prstClr val="white"/>
                </a:solidFill>
              </a:rPr>
              <a:t>Use your imagination to help you.</a:t>
            </a:r>
            <a:endParaRPr lang="en-GB" sz="2200" dirty="0">
              <a:solidFill>
                <a:prstClr val="white"/>
              </a:solidFill>
            </a:endParaRPr>
          </a:p>
        </p:txBody>
      </p:sp>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0953409" y="5962649"/>
            <a:ext cx="898784" cy="574155"/>
          </a:xfrm>
          <a:prstGeom prst="rect">
            <a:avLst/>
          </a:prstGeom>
        </p:spPr>
      </p:pic>
    </p:spTree>
    <p:extLst>
      <p:ext uri="{BB962C8B-B14F-4D97-AF65-F5344CB8AC3E}">
        <p14:creationId xmlns:p14="http://schemas.microsoft.com/office/powerpoint/2010/main" val="4046552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15"/>
                                        </p:tgtEl>
                                      </p:cBhvr>
                                    </p:animEffect>
                                    <p:animScale>
                                      <p:cBhvr>
                                        <p:cTn id="7" dur="250" autoRev="1" fill="hold"/>
                                        <p:tgtEl>
                                          <p:spTgt spid="15"/>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heckerboard(across)">
                                      <p:cBhvr>
                                        <p:cTn id="12" dur="500"/>
                                        <p:tgtEl>
                                          <p:spTgt spid="9"/>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heckerboard(across)">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checkerboard(across)">
                                      <p:cBhvr>
                                        <p:cTn id="20" dur="500"/>
                                        <p:tgtEl>
                                          <p:spTgt spid="10"/>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checkerboard(across)">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heckerboard(across)">
                                      <p:cBhvr>
                                        <p:cTn id="28" dur="500"/>
                                        <p:tgtEl>
                                          <p:spTgt spid="11"/>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checkerboard(across)">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P spid="13" grpId="0" animBg="1"/>
      <p:bldP spid="14" grpId="0" animBg="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7074" y="783431"/>
            <a:ext cx="11337851" cy="2359819"/>
          </a:xfrm>
        </p:spPr>
        <p:txBody>
          <a:bodyPr/>
          <a:lstStyle/>
          <a:p>
            <a:pPr marL="0" indent="0">
              <a:buNone/>
            </a:pPr>
            <a:r>
              <a:rPr lang="en-GB" dirty="0" smtClean="0"/>
              <a:t>Spend just five minutes on your ideas.</a:t>
            </a:r>
            <a:br>
              <a:rPr lang="en-GB" dirty="0" smtClean="0"/>
            </a:br>
            <a:r>
              <a:rPr lang="en-GB" dirty="0" smtClean="0"/>
              <a:t> </a:t>
            </a:r>
          </a:p>
          <a:p>
            <a:pPr marL="0" indent="0">
              <a:buNone/>
            </a:pPr>
            <a:r>
              <a:rPr lang="en-GB" dirty="0" smtClean="0"/>
              <a:t>When you have finished, let’s do a PAIR SHARE.  Meet another pair in the room and swap your problem to learn a little about some of the other thoughts, feelings and actions that Vole experienced during his big flood.</a:t>
            </a:r>
          </a:p>
          <a:p>
            <a:pPr marL="0" indent="0">
              <a:buNone/>
            </a:pPr>
            <a:endParaRPr lang="en-GB" dirty="0" smtClean="0"/>
          </a:p>
        </p:txBody>
      </p:sp>
      <p:sp>
        <p:nvSpPr>
          <p:cNvPr id="4" name="Oval Callout 3"/>
          <p:cNvSpPr/>
          <p:nvPr/>
        </p:nvSpPr>
        <p:spPr>
          <a:xfrm>
            <a:off x="4600575" y="3228976"/>
            <a:ext cx="3171825" cy="2971800"/>
          </a:xfrm>
          <a:prstGeom prst="wedgeEllipseCallout">
            <a:avLst>
              <a:gd name="adj1" fmla="val 45966"/>
              <a:gd name="adj2" fmla="val 4669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dirty="0" smtClean="0">
                <a:solidFill>
                  <a:prstClr val="white"/>
                </a:solidFill>
              </a:rPr>
              <a:t>Do you know anyone or anywhere in the world that has experienced big or unusual floods this year?</a:t>
            </a:r>
            <a:endParaRPr lang="en-GB" sz="2200" dirty="0">
              <a:solidFill>
                <a:prstClr val="white"/>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924800" y="5282973"/>
            <a:ext cx="2022393" cy="1291931"/>
          </a:xfrm>
          <a:prstGeom prst="rect">
            <a:avLst/>
          </a:prstGeom>
        </p:spPr>
      </p:pic>
    </p:spTree>
    <p:extLst>
      <p:ext uri="{BB962C8B-B14F-4D97-AF65-F5344CB8AC3E}">
        <p14:creationId xmlns:p14="http://schemas.microsoft.com/office/powerpoint/2010/main" val="453119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Callout 8"/>
          <p:cNvSpPr/>
          <p:nvPr/>
        </p:nvSpPr>
        <p:spPr>
          <a:xfrm>
            <a:off x="2733675" y="1314449"/>
            <a:ext cx="4295774" cy="4029076"/>
          </a:xfrm>
          <a:prstGeom prst="wedgeEllipseCallout">
            <a:avLst>
              <a:gd name="adj1" fmla="val 39078"/>
              <a:gd name="adj2" fmla="val 54479"/>
            </a:avLst>
          </a:prstGeom>
          <a:solidFill>
            <a:srgbClr val="47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t>We </a:t>
            </a:r>
            <a:r>
              <a:rPr lang="en-GB" sz="2400" dirty="0"/>
              <a:t>are now going to learn about some </a:t>
            </a:r>
            <a:r>
              <a:rPr lang="en-GB" sz="2400" b="1" dirty="0"/>
              <a:t>exciting </a:t>
            </a:r>
            <a:r>
              <a:rPr lang="en-GB" sz="2400" b="1" dirty="0" smtClean="0"/>
              <a:t>inventions across the world </a:t>
            </a:r>
          </a:p>
          <a:p>
            <a:pPr algn="ctr"/>
            <a:r>
              <a:rPr lang="en-GB" sz="2400" dirty="0" smtClean="0"/>
              <a:t>and </a:t>
            </a:r>
            <a:r>
              <a:rPr lang="en-GB" sz="2400" dirty="0"/>
              <a:t>think about how working together is a great way to support each </a:t>
            </a:r>
            <a:r>
              <a:rPr lang="en-GB" sz="2400" dirty="0" smtClean="0"/>
              <a:t>other when we have problems.</a:t>
            </a:r>
            <a:endParaRPr lang="en-GB" sz="2400" dirty="0"/>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410324" y="4479248"/>
            <a:ext cx="2971801" cy="1959651"/>
          </a:xfrm>
          <a:prstGeom prst="rect">
            <a:avLst/>
          </a:prstGeom>
        </p:spPr>
      </p:pic>
    </p:spTree>
    <p:extLst>
      <p:ext uri="{BB962C8B-B14F-4D97-AF65-F5344CB8AC3E}">
        <p14:creationId xmlns:p14="http://schemas.microsoft.com/office/powerpoint/2010/main" val="31859723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2748" y="177239"/>
            <a:ext cx="1430027" cy="573741"/>
          </a:xfrm>
          <a:prstGeom prst="rect">
            <a:avLst/>
          </a:prstGeom>
        </p:spPr>
      </p:pic>
      <p:sp>
        <p:nvSpPr>
          <p:cNvPr id="11" name="Oval 10"/>
          <p:cNvSpPr/>
          <p:nvPr/>
        </p:nvSpPr>
        <p:spPr>
          <a:xfrm>
            <a:off x="8093581" y="2559357"/>
            <a:ext cx="3958720" cy="3930343"/>
          </a:xfrm>
          <a:prstGeom prst="ellipse">
            <a:avLst/>
          </a:prstGeom>
          <a:solidFill>
            <a:schemeClr val="tx1">
              <a:alpha val="66000"/>
            </a:schemeClr>
          </a:solidFill>
          <a:ln w="171450">
            <a:solidFill>
              <a:srgbClr val="FEE7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prstClr val="white"/>
              </a:solidFill>
            </a:endParaRPr>
          </a:p>
        </p:txBody>
      </p:sp>
      <p:sp>
        <p:nvSpPr>
          <p:cNvPr id="12" name="TextBox 11"/>
          <p:cNvSpPr txBox="1"/>
          <p:nvPr/>
        </p:nvSpPr>
        <p:spPr>
          <a:xfrm>
            <a:off x="8195536" y="4273228"/>
            <a:ext cx="3754810" cy="1015663"/>
          </a:xfrm>
          <a:prstGeom prst="rect">
            <a:avLst/>
          </a:prstGeom>
          <a:noFill/>
        </p:spPr>
        <p:txBody>
          <a:bodyPr wrap="square" rtlCol="0">
            <a:spAutoFit/>
          </a:bodyPr>
          <a:lstStyle/>
          <a:p>
            <a:pPr algn="ctr"/>
            <a:r>
              <a:rPr lang="en-GB" sz="2400" b="1" spc="300" dirty="0" smtClean="0">
                <a:solidFill>
                  <a:prstClr val="white"/>
                </a:solidFill>
              </a:rPr>
              <a:t>FINDING SOLUTIONS</a:t>
            </a:r>
          </a:p>
          <a:p>
            <a:pPr algn="ctr"/>
            <a:endParaRPr lang="en-GB" b="1" dirty="0">
              <a:solidFill>
                <a:srgbClr val="FEE725"/>
              </a:solidFill>
            </a:endParaRPr>
          </a:p>
          <a:p>
            <a:pPr algn="ctr"/>
            <a:r>
              <a:rPr lang="en-GB" b="1" dirty="0" smtClean="0">
                <a:solidFill>
                  <a:srgbClr val="FEE725"/>
                </a:solidFill>
              </a:rPr>
              <a:t> 2 0  M I N U T E S</a:t>
            </a:r>
            <a:endParaRPr lang="en-GB" dirty="0" smtClean="0">
              <a:solidFill>
                <a:srgbClr val="FEE725"/>
              </a:solidFill>
            </a:endParaRPr>
          </a:p>
        </p:txBody>
      </p:sp>
    </p:spTree>
    <p:extLst>
      <p:ext uri="{BB962C8B-B14F-4D97-AF65-F5344CB8AC3E}">
        <p14:creationId xmlns:p14="http://schemas.microsoft.com/office/powerpoint/2010/main" val="3308262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7550" y="836214"/>
            <a:ext cx="11556900" cy="985679"/>
          </a:xfrm>
        </p:spPr>
        <p:txBody>
          <a:bodyPr>
            <a:normAutofit/>
          </a:bodyPr>
          <a:lstStyle/>
          <a:p>
            <a:pPr marL="0" indent="0">
              <a:buNone/>
            </a:pPr>
            <a:r>
              <a:rPr lang="en-GB" dirty="0" smtClean="0"/>
              <a:t>We are going to split into four groups. Your teacher will decide which groups you are in and give each group a </a:t>
            </a:r>
            <a:r>
              <a:rPr lang="en-GB" dirty="0" smtClean="0">
                <a:hlinkClick r:id="rId2"/>
              </a:rPr>
              <a:t>set of cards</a:t>
            </a:r>
            <a:r>
              <a:rPr lang="en-GB" dirty="0" smtClean="0"/>
              <a:t>.</a:t>
            </a:r>
          </a:p>
          <a:p>
            <a:pPr marL="0" indent="0">
              <a:buNone/>
            </a:pPr>
            <a:endParaRPr lang="en-GB"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38285" y="2288548"/>
            <a:ext cx="2855214" cy="2437114"/>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62675" y="1733550"/>
            <a:ext cx="2975610" cy="2635875"/>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34040" y="2769225"/>
            <a:ext cx="2276210" cy="1475760"/>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691" y="2622023"/>
            <a:ext cx="2843311" cy="1480702"/>
          </a:xfrm>
          <a:prstGeom prst="rect">
            <a:avLst/>
          </a:prstGeom>
        </p:spPr>
      </p:pic>
      <p:sp>
        <p:nvSpPr>
          <p:cNvPr id="8" name="TextBox 7"/>
          <p:cNvSpPr txBox="1"/>
          <p:nvPr/>
        </p:nvSpPr>
        <p:spPr>
          <a:xfrm>
            <a:off x="857250" y="4102725"/>
            <a:ext cx="2085975" cy="461665"/>
          </a:xfrm>
          <a:prstGeom prst="rect">
            <a:avLst/>
          </a:prstGeom>
          <a:solidFill>
            <a:schemeClr val="accent4">
              <a:lumMod val="20000"/>
              <a:lumOff val="80000"/>
            </a:schemeClr>
          </a:solidFill>
        </p:spPr>
        <p:txBody>
          <a:bodyPr wrap="square" rtlCol="0">
            <a:spAutoFit/>
          </a:bodyPr>
          <a:lstStyle/>
          <a:p>
            <a:pPr algn="ctr"/>
            <a:r>
              <a:rPr lang="en-GB" sz="2400" b="1" dirty="0" smtClean="0"/>
              <a:t>THE BEAVERS</a:t>
            </a:r>
            <a:endParaRPr lang="en-GB" sz="2400" b="1" dirty="0"/>
          </a:p>
        </p:txBody>
      </p:sp>
      <p:sp>
        <p:nvSpPr>
          <p:cNvPr id="9" name="TextBox 8"/>
          <p:cNvSpPr txBox="1"/>
          <p:nvPr/>
        </p:nvSpPr>
        <p:spPr>
          <a:xfrm>
            <a:off x="3724275" y="4138592"/>
            <a:ext cx="2085975" cy="461665"/>
          </a:xfrm>
          <a:prstGeom prst="rect">
            <a:avLst/>
          </a:prstGeom>
          <a:solidFill>
            <a:schemeClr val="accent4">
              <a:lumMod val="20000"/>
              <a:lumOff val="80000"/>
            </a:schemeClr>
          </a:solidFill>
        </p:spPr>
        <p:txBody>
          <a:bodyPr wrap="square" rtlCol="0">
            <a:spAutoFit/>
          </a:bodyPr>
          <a:lstStyle/>
          <a:p>
            <a:pPr algn="ctr"/>
            <a:r>
              <a:rPr lang="en-GB" sz="2400" b="1" dirty="0" smtClean="0"/>
              <a:t>THE VOLES</a:t>
            </a:r>
            <a:endParaRPr lang="en-GB" sz="2400" b="1" dirty="0"/>
          </a:p>
        </p:txBody>
      </p:sp>
      <p:sp>
        <p:nvSpPr>
          <p:cNvPr id="10" name="TextBox 9"/>
          <p:cNvSpPr txBox="1"/>
          <p:nvPr/>
        </p:nvSpPr>
        <p:spPr>
          <a:xfrm>
            <a:off x="6515100" y="4138592"/>
            <a:ext cx="2162175" cy="461665"/>
          </a:xfrm>
          <a:prstGeom prst="rect">
            <a:avLst/>
          </a:prstGeom>
          <a:solidFill>
            <a:schemeClr val="accent4">
              <a:lumMod val="20000"/>
              <a:lumOff val="80000"/>
            </a:schemeClr>
          </a:solidFill>
        </p:spPr>
        <p:txBody>
          <a:bodyPr wrap="square" rtlCol="0">
            <a:spAutoFit/>
          </a:bodyPr>
          <a:lstStyle/>
          <a:p>
            <a:pPr algn="ctr"/>
            <a:r>
              <a:rPr lang="en-GB" sz="2400" b="1" dirty="0" smtClean="0"/>
              <a:t>THE SQUIRRELS</a:t>
            </a:r>
            <a:endParaRPr lang="en-GB" sz="2400" b="1" dirty="0"/>
          </a:p>
        </p:txBody>
      </p:sp>
      <p:sp>
        <p:nvSpPr>
          <p:cNvPr id="11" name="TextBox 10"/>
          <p:cNvSpPr txBox="1"/>
          <p:nvPr/>
        </p:nvSpPr>
        <p:spPr>
          <a:xfrm>
            <a:off x="9338119" y="4167167"/>
            <a:ext cx="2387156" cy="461665"/>
          </a:xfrm>
          <a:prstGeom prst="rect">
            <a:avLst/>
          </a:prstGeom>
          <a:solidFill>
            <a:schemeClr val="accent4">
              <a:lumMod val="20000"/>
              <a:lumOff val="80000"/>
            </a:schemeClr>
          </a:solidFill>
        </p:spPr>
        <p:txBody>
          <a:bodyPr wrap="square" rtlCol="0">
            <a:spAutoFit/>
          </a:bodyPr>
          <a:lstStyle/>
          <a:p>
            <a:pPr algn="ctr"/>
            <a:r>
              <a:rPr lang="en-GB" sz="2400" b="1" dirty="0" smtClean="0"/>
              <a:t>THE HEDGEHOGS</a:t>
            </a:r>
            <a:endParaRPr lang="en-GB" sz="2400" b="1" dirty="0"/>
          </a:p>
        </p:txBody>
      </p:sp>
      <p:sp>
        <p:nvSpPr>
          <p:cNvPr id="13" name="Rectangle 12"/>
          <p:cNvSpPr/>
          <p:nvPr/>
        </p:nvSpPr>
        <p:spPr>
          <a:xfrm>
            <a:off x="317550" y="5215572"/>
            <a:ext cx="7599837" cy="523220"/>
          </a:xfrm>
          <a:prstGeom prst="rect">
            <a:avLst/>
          </a:prstGeom>
        </p:spPr>
        <p:txBody>
          <a:bodyPr wrap="none">
            <a:spAutoFit/>
          </a:bodyPr>
          <a:lstStyle/>
          <a:p>
            <a:r>
              <a:rPr lang="en-GB" sz="2800" dirty="0" smtClean="0">
                <a:solidFill>
                  <a:prstClr val="black"/>
                </a:solidFill>
                <a:latin typeface="Calibri Light" panose="020F0302020204030204"/>
              </a:rPr>
              <a:t>Make sure you are sitting together with your group.</a:t>
            </a:r>
            <a:endParaRPr lang="en-GB" dirty="0"/>
          </a:p>
        </p:txBody>
      </p:sp>
    </p:spTree>
    <p:extLst>
      <p:ext uri="{BB962C8B-B14F-4D97-AF65-F5344CB8AC3E}">
        <p14:creationId xmlns:p14="http://schemas.microsoft.com/office/powerpoint/2010/main" val="9219764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172" y="723900"/>
            <a:ext cx="11337851" cy="4571999"/>
          </a:xfrm>
        </p:spPr>
        <p:txBody>
          <a:bodyPr>
            <a:normAutofit/>
          </a:bodyPr>
          <a:lstStyle/>
          <a:p>
            <a:pPr marL="0" indent="0">
              <a:buNone/>
            </a:pPr>
            <a:r>
              <a:rPr lang="en-GB" dirty="0" smtClean="0"/>
              <a:t>In the story, the animals all tried to help Vole out with his problems and came up with some solutions.</a:t>
            </a:r>
          </a:p>
          <a:p>
            <a:pPr marL="0" indent="0">
              <a:buNone/>
            </a:pPr>
            <a:endParaRPr lang="en-GB" dirty="0"/>
          </a:p>
          <a:p>
            <a:pPr marL="0" indent="0">
              <a:buNone/>
            </a:pPr>
            <a:r>
              <a:rPr lang="en-GB" dirty="0" smtClean="0"/>
              <a:t>In your groups, each take three question cards relating to the friend you chose and talk together about your answers and then take it in turns to share your answers with the class.</a:t>
            </a:r>
          </a:p>
          <a:p>
            <a:pPr marL="0" indent="0">
              <a:buNone/>
            </a:pPr>
            <a:endParaRPr lang="en-GB" dirty="0"/>
          </a:p>
          <a:p>
            <a:pPr marL="0" indent="0">
              <a:buNone/>
            </a:pPr>
            <a:r>
              <a:rPr lang="en-GB" dirty="0" smtClean="0"/>
              <a:t>The questions are also written on the next 3 slides.</a:t>
            </a:r>
            <a:endParaRPr lang="en-GB" dirty="0"/>
          </a:p>
        </p:txBody>
      </p:sp>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31037" y="4895008"/>
            <a:ext cx="975078" cy="844371"/>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5654" y="4895008"/>
            <a:ext cx="1098042" cy="801782"/>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63866" y="4715984"/>
            <a:ext cx="943961" cy="953633"/>
          </a:xfrm>
          <a:prstGeom prst="rect">
            <a:avLst/>
          </a:prstGeom>
        </p:spPr>
      </p:pic>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37997" y="4574935"/>
            <a:ext cx="1176756" cy="1023375"/>
          </a:xfrm>
          <a:prstGeom prst="rect">
            <a:avLst/>
          </a:prstGeom>
        </p:spPr>
      </p:pic>
    </p:spTree>
    <p:extLst>
      <p:ext uri="{BB962C8B-B14F-4D97-AF65-F5344CB8AC3E}">
        <p14:creationId xmlns:p14="http://schemas.microsoft.com/office/powerpoint/2010/main" val="4846411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
            <a:ext cx="12192000" cy="6857999"/>
          </a:xfrm>
          <a:noFill/>
        </p:spPr>
        <p:txBody>
          <a:bodyPr>
            <a:normAutofit/>
          </a:bodyPr>
          <a:lstStyle/>
          <a:p>
            <a:pPr marL="0" indent="0">
              <a:buNone/>
            </a:pPr>
            <a:r>
              <a:rPr lang="en-GB" sz="5400" b="1" dirty="0" smtClean="0">
                <a:solidFill>
                  <a:srgbClr val="35372F"/>
                </a:solidFill>
              </a:rPr>
              <a:t/>
            </a:r>
            <a:br>
              <a:rPr lang="en-GB" sz="5400" b="1" dirty="0" smtClean="0">
                <a:solidFill>
                  <a:srgbClr val="35372F"/>
                </a:solidFill>
              </a:rPr>
            </a:br>
            <a:r>
              <a:rPr lang="en-GB" sz="5400" b="1" dirty="0">
                <a:solidFill>
                  <a:srgbClr val="35372F"/>
                </a:solidFill>
              </a:rPr>
              <a:t> </a:t>
            </a:r>
            <a:r>
              <a:rPr lang="en-GB" sz="5400" b="1" dirty="0" smtClean="0">
                <a:solidFill>
                  <a:srgbClr val="35372F"/>
                </a:solidFill>
              </a:rPr>
              <a:t> </a:t>
            </a:r>
            <a:endParaRPr lang="en-GB" sz="3600" dirty="0">
              <a:solidFill>
                <a:srgbClr val="151612"/>
              </a:solidFill>
            </a:endParaRPr>
          </a:p>
          <a:p>
            <a:pPr marL="0" indent="0">
              <a:buNone/>
            </a:pPr>
            <a:endParaRPr lang="en-GB" sz="3600" dirty="0">
              <a:solidFill>
                <a:srgbClr val="151612"/>
              </a:solidFill>
            </a:endParaRPr>
          </a:p>
        </p:txBody>
      </p:sp>
      <p:sp>
        <p:nvSpPr>
          <p:cNvPr id="8" name="TextBox 7"/>
          <p:cNvSpPr txBox="1"/>
          <p:nvPr/>
        </p:nvSpPr>
        <p:spPr>
          <a:xfrm>
            <a:off x="6888815" y="3429000"/>
            <a:ext cx="2652663" cy="2062103"/>
          </a:xfrm>
          <a:prstGeom prst="rect">
            <a:avLst/>
          </a:prstGeom>
          <a:noFill/>
        </p:spPr>
        <p:txBody>
          <a:bodyPr wrap="square" rtlCol="0">
            <a:spAutoFit/>
          </a:bodyPr>
          <a:lstStyle/>
          <a:p>
            <a:pPr algn="ctr">
              <a:defRPr/>
            </a:pPr>
            <a:r>
              <a:rPr lang="en-GB" sz="3200" b="1" dirty="0" smtClean="0">
                <a:solidFill>
                  <a:prstClr val="white"/>
                </a:solidFill>
              </a:rPr>
              <a:t>Here is a list of resources you will need for this lesson</a:t>
            </a:r>
            <a:endParaRPr lang="en-GB" sz="3200" b="1" dirty="0">
              <a:solidFill>
                <a:prstClr val="white"/>
              </a:solidFill>
            </a:endParaRPr>
          </a:p>
        </p:txBody>
      </p:sp>
      <p:sp>
        <p:nvSpPr>
          <p:cNvPr id="9" name="TextBox 8"/>
          <p:cNvSpPr txBox="1"/>
          <p:nvPr/>
        </p:nvSpPr>
        <p:spPr>
          <a:xfrm>
            <a:off x="566113" y="1168536"/>
            <a:ext cx="6911647" cy="5016758"/>
          </a:xfrm>
          <a:prstGeom prst="rect">
            <a:avLst/>
          </a:prstGeom>
          <a:noFill/>
        </p:spPr>
        <p:txBody>
          <a:bodyPr wrap="square" rtlCol="0">
            <a:spAutoFit/>
          </a:bodyPr>
          <a:lstStyle/>
          <a:p>
            <a:pPr marL="536575" indent="-536575">
              <a:buClr>
                <a:srgbClr val="F88608"/>
              </a:buClr>
              <a:buFont typeface="Wingdings" panose="05000000000000000000" pitchFamily="2" charset="2"/>
              <a:buChar char="q"/>
              <a:defRPr/>
            </a:pPr>
            <a:r>
              <a:rPr lang="en-GB" sz="3200" dirty="0" smtClean="0">
                <a:solidFill>
                  <a:srgbClr val="35372F"/>
                </a:solidFill>
                <a:latin typeface="Calibri Light" panose="020F0302020204030204"/>
              </a:rPr>
              <a:t>Internet access</a:t>
            </a:r>
          </a:p>
          <a:p>
            <a:pPr marL="536575" indent="-536575">
              <a:buClr>
                <a:srgbClr val="F88608"/>
              </a:buClr>
              <a:buFont typeface="Wingdings" panose="05000000000000000000" pitchFamily="2" charset="2"/>
              <a:buChar char="q"/>
              <a:defRPr/>
            </a:pPr>
            <a:r>
              <a:rPr lang="en-GB" sz="3200" dirty="0" smtClean="0">
                <a:solidFill>
                  <a:srgbClr val="35372F"/>
                </a:solidFill>
                <a:latin typeface="Calibri Light" panose="020F0302020204030204"/>
                <a:hlinkClick r:id="rId3"/>
              </a:rPr>
              <a:t>Template </a:t>
            </a:r>
            <a:r>
              <a:rPr lang="en-GB" sz="3200" dirty="0" smtClean="0">
                <a:solidFill>
                  <a:srgbClr val="35372F"/>
                </a:solidFill>
                <a:latin typeface="Calibri Light" panose="020F0302020204030204"/>
              </a:rPr>
              <a:t>for Vole’s Problem</a:t>
            </a:r>
          </a:p>
          <a:p>
            <a:pPr marL="536575" indent="-536575">
              <a:buClr>
                <a:srgbClr val="F88608"/>
              </a:buClr>
              <a:buFont typeface="Wingdings" panose="05000000000000000000" pitchFamily="2" charset="2"/>
              <a:buChar char="q"/>
              <a:defRPr/>
            </a:pPr>
            <a:r>
              <a:rPr lang="en-GB" sz="3200" dirty="0" smtClean="0">
                <a:solidFill>
                  <a:srgbClr val="35372F"/>
                </a:solidFill>
                <a:latin typeface="Calibri Light" panose="020F0302020204030204"/>
                <a:hlinkClick r:id="rId4"/>
              </a:rPr>
              <a:t>Question cards </a:t>
            </a:r>
            <a:r>
              <a:rPr lang="en-GB" sz="3200" dirty="0" smtClean="0">
                <a:solidFill>
                  <a:srgbClr val="35372F"/>
                </a:solidFill>
                <a:latin typeface="Calibri Light" panose="020F0302020204030204"/>
              </a:rPr>
              <a:t>(option to print)</a:t>
            </a:r>
          </a:p>
          <a:p>
            <a:pPr marL="536575" indent="-536575">
              <a:buClr>
                <a:srgbClr val="F88608"/>
              </a:buClr>
              <a:buFont typeface="Wingdings" panose="05000000000000000000" pitchFamily="2" charset="2"/>
              <a:buChar char="q"/>
              <a:defRPr/>
            </a:pPr>
            <a:r>
              <a:rPr lang="en-GB" sz="3200" dirty="0" smtClean="0">
                <a:solidFill>
                  <a:srgbClr val="35372F"/>
                </a:solidFill>
                <a:latin typeface="Calibri Light" panose="020F0302020204030204"/>
                <a:hlinkClick r:id="rId5"/>
              </a:rPr>
              <a:t>Factsheets</a:t>
            </a:r>
            <a:r>
              <a:rPr lang="en-GB" sz="3200" dirty="0" smtClean="0">
                <a:solidFill>
                  <a:srgbClr val="35372F"/>
                </a:solidFill>
                <a:latin typeface="Calibri Light" panose="020F0302020204030204"/>
              </a:rPr>
              <a:t> for inventions</a:t>
            </a:r>
          </a:p>
          <a:p>
            <a:pPr marL="536575" indent="-536575">
              <a:buClr>
                <a:srgbClr val="F88608"/>
              </a:buClr>
              <a:buFont typeface="Wingdings" panose="05000000000000000000" pitchFamily="2" charset="2"/>
              <a:buChar char="q"/>
              <a:defRPr/>
            </a:pPr>
            <a:r>
              <a:rPr lang="en-GB" sz="3200" dirty="0" smtClean="0">
                <a:solidFill>
                  <a:srgbClr val="35372F"/>
                </a:solidFill>
                <a:latin typeface="Calibri Light" panose="020F0302020204030204"/>
              </a:rPr>
              <a:t>Paper</a:t>
            </a:r>
          </a:p>
          <a:p>
            <a:pPr marL="536575" indent="-536575">
              <a:buClr>
                <a:srgbClr val="F88608"/>
              </a:buClr>
              <a:buFont typeface="Wingdings" panose="05000000000000000000" pitchFamily="2" charset="2"/>
              <a:buChar char="q"/>
              <a:defRPr/>
            </a:pPr>
            <a:r>
              <a:rPr lang="en-GB" sz="3200" dirty="0" smtClean="0">
                <a:solidFill>
                  <a:srgbClr val="35372F"/>
                </a:solidFill>
                <a:latin typeface="Calibri Light" panose="020F0302020204030204"/>
              </a:rPr>
              <a:t>Pens and pencils (different colours)</a:t>
            </a:r>
          </a:p>
          <a:p>
            <a:pPr marL="536575" lvl="0" indent="-536575">
              <a:buClr>
                <a:srgbClr val="F88608"/>
              </a:buClr>
              <a:buFont typeface="Wingdings" panose="05000000000000000000" pitchFamily="2" charset="2"/>
              <a:buChar char="q"/>
              <a:defRPr/>
            </a:pPr>
            <a:r>
              <a:rPr lang="en-GB" sz="3200" dirty="0">
                <a:solidFill>
                  <a:srgbClr val="35372F"/>
                </a:solidFill>
                <a:latin typeface="Calibri Light" panose="020F0302020204030204"/>
              </a:rPr>
              <a:t>Optional: ThoughtBox Story (a copy is available to </a:t>
            </a:r>
            <a:r>
              <a:rPr lang="en-GB" sz="3200" dirty="0">
                <a:solidFill>
                  <a:srgbClr val="35372F"/>
                </a:solidFill>
                <a:latin typeface="Calibri Light" panose="020F0302020204030204"/>
                <a:hlinkClick r:id="rId6"/>
              </a:rPr>
              <a:t>print </a:t>
            </a:r>
            <a:r>
              <a:rPr lang="en-GB" sz="3200" dirty="0">
                <a:solidFill>
                  <a:srgbClr val="35372F"/>
                </a:solidFill>
                <a:latin typeface="Calibri Light" panose="020F0302020204030204"/>
              </a:rPr>
              <a:t>as a resource or use as a </a:t>
            </a:r>
            <a:r>
              <a:rPr lang="en-GB" sz="3200" dirty="0">
                <a:solidFill>
                  <a:srgbClr val="35372F"/>
                </a:solidFill>
                <a:latin typeface="Calibri Light" panose="020F0302020204030204"/>
                <a:hlinkClick r:id="rId7"/>
              </a:rPr>
              <a:t>PowerPoint</a:t>
            </a:r>
            <a:r>
              <a:rPr lang="en-GB" sz="3200" dirty="0">
                <a:solidFill>
                  <a:srgbClr val="35372F"/>
                </a:solidFill>
                <a:latin typeface="Calibri Light" panose="020F0302020204030204"/>
              </a:rPr>
              <a:t>)</a:t>
            </a:r>
          </a:p>
          <a:p>
            <a:pPr marL="536575" indent="-536575">
              <a:buClr>
                <a:srgbClr val="F88608"/>
              </a:buClr>
              <a:buFont typeface="Wingdings" panose="05000000000000000000" pitchFamily="2" charset="2"/>
              <a:buChar char="q"/>
              <a:defRPr/>
            </a:pPr>
            <a:endParaRPr lang="en-GB" sz="3200" dirty="0">
              <a:solidFill>
                <a:srgbClr val="35372F"/>
              </a:solidFill>
              <a:latin typeface="Calibri Light" panose="020F0302020204030204"/>
            </a:endParaRPr>
          </a:p>
        </p:txBody>
      </p:sp>
      <p:sp>
        <p:nvSpPr>
          <p:cNvPr id="11" name="Oval Callout 10"/>
          <p:cNvSpPr/>
          <p:nvPr/>
        </p:nvSpPr>
        <p:spPr>
          <a:xfrm>
            <a:off x="7477760" y="3048000"/>
            <a:ext cx="2598875" cy="2443103"/>
          </a:xfrm>
          <a:prstGeom prst="wedgeEllipseCallout">
            <a:avLst>
              <a:gd name="adj1" fmla="val 44725"/>
              <a:gd name="adj2" fmla="val 4738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prstClr val="white"/>
                </a:solidFill>
                <a:latin typeface="Calibri Light" panose="020F0302020204030204"/>
              </a:rPr>
              <a:t>Here is a list of resources you will need for this </a:t>
            </a:r>
            <a:r>
              <a:rPr lang="en-GB" sz="2400" b="1" dirty="0" smtClean="0">
                <a:solidFill>
                  <a:prstClr val="white"/>
                </a:solidFill>
                <a:latin typeface="Calibri Light" panose="020F0302020204030204"/>
              </a:rPr>
              <a:t>lesson.</a:t>
            </a:r>
            <a:endParaRPr lang="en-GB" sz="2400" b="1" dirty="0">
              <a:solidFill>
                <a:prstClr val="white"/>
              </a:solidFill>
              <a:latin typeface="Calibri Light" panose="020F0302020204030204"/>
            </a:endParaRPr>
          </a:p>
        </p:txBody>
      </p:sp>
      <p:pic>
        <p:nvPicPr>
          <p:cNvPr id="4" name="Picture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9881285" y="5277763"/>
            <a:ext cx="1970908" cy="1259042"/>
          </a:xfrm>
          <a:prstGeom prst="rect">
            <a:avLst/>
          </a:prstGeom>
        </p:spPr>
      </p:pic>
    </p:spTree>
    <p:extLst>
      <p:ext uri="{BB962C8B-B14F-4D97-AF65-F5344CB8AC3E}">
        <p14:creationId xmlns:p14="http://schemas.microsoft.com/office/powerpoint/2010/main" val="1543659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8504" y="1779593"/>
            <a:ext cx="2514600" cy="319995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9752" y="1888855"/>
            <a:ext cx="975078" cy="844371"/>
          </a:xfrm>
          <a:prstGeom prst="rect">
            <a:avLst/>
          </a:prstGeom>
        </p:spPr>
      </p:pic>
      <p:sp>
        <p:nvSpPr>
          <p:cNvPr id="8" name="TextBox 7"/>
          <p:cNvSpPr txBox="1"/>
          <p:nvPr/>
        </p:nvSpPr>
        <p:spPr>
          <a:xfrm>
            <a:off x="789128" y="2732777"/>
            <a:ext cx="2413352" cy="2246769"/>
          </a:xfrm>
          <a:prstGeom prst="rect">
            <a:avLst/>
          </a:prstGeom>
          <a:noFill/>
        </p:spPr>
        <p:txBody>
          <a:bodyPr wrap="square" rtlCol="0">
            <a:spAutoFit/>
          </a:bodyPr>
          <a:lstStyle/>
          <a:p>
            <a:r>
              <a:rPr lang="en-GB" sz="2000" dirty="0" smtClean="0">
                <a:latin typeface="+mj-lt"/>
              </a:rPr>
              <a:t>1. Who was the first, second, third and fourth friend that you met in the story? </a:t>
            </a:r>
            <a:br>
              <a:rPr lang="en-GB" sz="2000" dirty="0" smtClean="0">
                <a:latin typeface="+mj-lt"/>
              </a:rPr>
            </a:br>
            <a:r>
              <a:rPr lang="en-GB" sz="2000" dirty="0" smtClean="0">
                <a:latin typeface="+mj-lt"/>
              </a:rPr>
              <a:t>Can you remember the order you met them in?</a:t>
            </a:r>
            <a:endParaRPr lang="en-GB" sz="2000" dirty="0">
              <a:latin typeface="+mj-lt"/>
            </a:endParaRPr>
          </a:p>
        </p:txBody>
      </p:sp>
      <p:sp>
        <p:nvSpPr>
          <p:cNvPr id="9" name="Rectangle 8"/>
          <p:cNvSpPr/>
          <p:nvPr/>
        </p:nvSpPr>
        <p:spPr>
          <a:xfrm>
            <a:off x="3581401" y="2145507"/>
            <a:ext cx="2514600" cy="313134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p:cNvSpPr txBox="1"/>
          <p:nvPr/>
        </p:nvSpPr>
        <p:spPr>
          <a:xfrm>
            <a:off x="3611528" y="3202391"/>
            <a:ext cx="2308577" cy="1938992"/>
          </a:xfrm>
          <a:prstGeom prst="rect">
            <a:avLst/>
          </a:prstGeom>
          <a:noFill/>
        </p:spPr>
        <p:txBody>
          <a:bodyPr wrap="square" rtlCol="0">
            <a:spAutoFit/>
          </a:bodyPr>
          <a:lstStyle/>
          <a:p>
            <a:pPr algn="ctr"/>
            <a:r>
              <a:rPr lang="en-GB" sz="2000" dirty="0" smtClean="0">
                <a:latin typeface="+mj-lt"/>
              </a:rPr>
              <a:t>1. What was the suggestion that you gave to Vole at the start of the story to help him with his big flood problem?</a:t>
            </a:r>
            <a:endParaRPr lang="en-GB" sz="2000" dirty="0">
              <a:latin typeface="+mj-lt"/>
            </a:endParaRPr>
          </a:p>
        </p:txBody>
      </p:sp>
      <p:sp>
        <p:nvSpPr>
          <p:cNvPr id="18" name="Rectangle 17"/>
          <p:cNvSpPr/>
          <p:nvPr/>
        </p:nvSpPr>
        <p:spPr>
          <a:xfrm>
            <a:off x="6418402" y="1779593"/>
            <a:ext cx="2514600" cy="313134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p:cNvSpPr txBox="1"/>
          <p:nvPr/>
        </p:nvSpPr>
        <p:spPr>
          <a:xfrm>
            <a:off x="6448529" y="2836477"/>
            <a:ext cx="2308577" cy="1938992"/>
          </a:xfrm>
          <a:prstGeom prst="rect">
            <a:avLst/>
          </a:prstGeom>
          <a:noFill/>
        </p:spPr>
        <p:txBody>
          <a:bodyPr wrap="square" rtlCol="0">
            <a:spAutoFit/>
          </a:bodyPr>
          <a:lstStyle/>
          <a:p>
            <a:pPr algn="ctr"/>
            <a:r>
              <a:rPr lang="en-GB" sz="2000" dirty="0" smtClean="0">
                <a:latin typeface="+mj-lt"/>
              </a:rPr>
              <a:t>1. What was the suggestion that you gave to Vole at the start of the story to help him with his big flood problem?</a:t>
            </a:r>
            <a:endParaRPr lang="en-GB" sz="2000" dirty="0">
              <a:latin typeface="+mj-lt"/>
            </a:endParaRPr>
          </a:p>
        </p:txBody>
      </p:sp>
      <p:sp>
        <p:nvSpPr>
          <p:cNvPr id="21" name="Rectangle 20"/>
          <p:cNvSpPr/>
          <p:nvPr/>
        </p:nvSpPr>
        <p:spPr>
          <a:xfrm>
            <a:off x="9255403" y="2145507"/>
            <a:ext cx="2514600" cy="313134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p:cNvSpPr txBox="1"/>
          <p:nvPr/>
        </p:nvSpPr>
        <p:spPr>
          <a:xfrm>
            <a:off x="9285530" y="3202391"/>
            <a:ext cx="2308577" cy="1938992"/>
          </a:xfrm>
          <a:prstGeom prst="rect">
            <a:avLst/>
          </a:prstGeom>
          <a:noFill/>
        </p:spPr>
        <p:txBody>
          <a:bodyPr wrap="square" rtlCol="0">
            <a:spAutoFit/>
          </a:bodyPr>
          <a:lstStyle/>
          <a:p>
            <a:pPr algn="ctr"/>
            <a:r>
              <a:rPr lang="en-GB" sz="2000" dirty="0" smtClean="0">
                <a:latin typeface="+mj-lt"/>
              </a:rPr>
              <a:t>1. What was the suggestion that you gave to Vole at the start of the story to help him with his big flood problem?</a:t>
            </a:r>
            <a:endParaRPr lang="en-GB" sz="2000" dirty="0">
              <a:latin typeface="+mj-lt"/>
            </a:endParaRPr>
          </a:p>
        </p:txBody>
      </p:sp>
      <p:pic>
        <p:nvPicPr>
          <p:cNvPr id="24" name="Pictur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7774" y="2254769"/>
            <a:ext cx="1098042" cy="801782"/>
          </a:xfrm>
          <a:prstGeom prst="rect">
            <a:avLst/>
          </a:prstGeom>
        </p:spPr>
      </p:pic>
      <p:pic>
        <p:nvPicPr>
          <p:cNvPr id="25"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15204" y="1876383"/>
            <a:ext cx="943961" cy="953633"/>
          </a:xfrm>
          <a:prstGeom prst="rect">
            <a:avLst/>
          </a:prstGeom>
        </p:spPr>
      </p:pic>
      <p:pic>
        <p:nvPicPr>
          <p:cNvPr id="26" name="Picture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35947" y="2176116"/>
            <a:ext cx="1176756" cy="1023375"/>
          </a:xfrm>
          <a:prstGeom prst="rect">
            <a:avLst/>
          </a:prstGeom>
        </p:spPr>
      </p:pic>
    </p:spTree>
    <p:extLst>
      <p:ext uri="{BB962C8B-B14F-4D97-AF65-F5344CB8AC3E}">
        <p14:creationId xmlns:p14="http://schemas.microsoft.com/office/powerpoint/2010/main" val="9221986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4573" y="1409070"/>
            <a:ext cx="2514600" cy="313134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3552" y="1606676"/>
            <a:ext cx="975078" cy="844371"/>
          </a:xfrm>
          <a:prstGeom prst="rect">
            <a:avLst/>
          </a:prstGeom>
        </p:spPr>
      </p:pic>
      <p:sp>
        <p:nvSpPr>
          <p:cNvPr id="8" name="TextBox 7"/>
          <p:cNvSpPr txBox="1"/>
          <p:nvPr/>
        </p:nvSpPr>
        <p:spPr>
          <a:xfrm>
            <a:off x="763552" y="2554298"/>
            <a:ext cx="2505621" cy="1631216"/>
          </a:xfrm>
          <a:prstGeom prst="rect">
            <a:avLst/>
          </a:prstGeom>
          <a:noFill/>
        </p:spPr>
        <p:txBody>
          <a:bodyPr wrap="square" rtlCol="0">
            <a:spAutoFit/>
          </a:bodyPr>
          <a:lstStyle/>
          <a:p>
            <a:pPr algn="ctr"/>
            <a:r>
              <a:rPr lang="en-GB" sz="2000" dirty="0" smtClean="0">
                <a:latin typeface="+mj-lt"/>
              </a:rPr>
              <a:t>2. Which advice was helpful from your friends? Which advice was not helpful? </a:t>
            </a:r>
          </a:p>
          <a:p>
            <a:pPr algn="ctr"/>
            <a:r>
              <a:rPr lang="en-GB" sz="2000" dirty="0" smtClean="0">
                <a:latin typeface="+mj-lt"/>
              </a:rPr>
              <a:t>Why not?</a:t>
            </a:r>
            <a:endParaRPr lang="en-GB" sz="2000" dirty="0">
              <a:latin typeface="+mj-lt"/>
            </a:endParaRPr>
          </a:p>
        </p:txBody>
      </p:sp>
      <p:sp>
        <p:nvSpPr>
          <p:cNvPr id="9" name="Rectangle 8"/>
          <p:cNvSpPr/>
          <p:nvPr/>
        </p:nvSpPr>
        <p:spPr>
          <a:xfrm>
            <a:off x="3505201" y="1863328"/>
            <a:ext cx="2514600" cy="313134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p:cNvSpPr txBox="1"/>
          <p:nvPr/>
        </p:nvSpPr>
        <p:spPr>
          <a:xfrm>
            <a:off x="3691715" y="2917312"/>
            <a:ext cx="2242360" cy="1631216"/>
          </a:xfrm>
          <a:prstGeom prst="rect">
            <a:avLst/>
          </a:prstGeom>
          <a:noFill/>
        </p:spPr>
        <p:txBody>
          <a:bodyPr wrap="square" rtlCol="0">
            <a:spAutoFit/>
          </a:bodyPr>
          <a:lstStyle/>
          <a:p>
            <a:pPr algn="ctr"/>
            <a:r>
              <a:rPr lang="en-GB" sz="2000" dirty="0" smtClean="0">
                <a:latin typeface="+mj-lt"/>
              </a:rPr>
              <a:t>2.  Why did Vole not take your advice? Why would your helpful suggestion not work for Vole? </a:t>
            </a:r>
            <a:endParaRPr lang="en-GB" sz="2000" dirty="0">
              <a:latin typeface="+mj-lt"/>
            </a:endParaRPr>
          </a:p>
        </p:txBody>
      </p:sp>
      <p:sp>
        <p:nvSpPr>
          <p:cNvPr id="18" name="Rectangle 17"/>
          <p:cNvSpPr/>
          <p:nvPr/>
        </p:nvSpPr>
        <p:spPr>
          <a:xfrm>
            <a:off x="6342202" y="1497414"/>
            <a:ext cx="2514600" cy="313134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9179203" y="1863328"/>
            <a:ext cx="2514600" cy="313134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4" name="Pictur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91574" y="1972590"/>
            <a:ext cx="1098042" cy="801782"/>
          </a:xfrm>
          <a:prstGeom prst="rect">
            <a:avLst/>
          </a:prstGeom>
        </p:spPr>
      </p:pic>
      <p:pic>
        <p:nvPicPr>
          <p:cNvPr id="25"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39004" y="1594204"/>
            <a:ext cx="943961" cy="953633"/>
          </a:xfrm>
          <a:prstGeom prst="rect">
            <a:avLst/>
          </a:prstGeom>
        </p:spPr>
      </p:pic>
      <p:pic>
        <p:nvPicPr>
          <p:cNvPr id="26" name="Picture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59747" y="1893937"/>
            <a:ext cx="1176756" cy="1023375"/>
          </a:xfrm>
          <a:prstGeom prst="rect">
            <a:avLst/>
          </a:prstGeom>
        </p:spPr>
      </p:pic>
      <p:sp>
        <p:nvSpPr>
          <p:cNvPr id="16" name="TextBox 15"/>
          <p:cNvSpPr txBox="1"/>
          <p:nvPr/>
        </p:nvSpPr>
        <p:spPr>
          <a:xfrm>
            <a:off x="6472835" y="2613392"/>
            <a:ext cx="2253334" cy="1631216"/>
          </a:xfrm>
          <a:prstGeom prst="rect">
            <a:avLst/>
          </a:prstGeom>
          <a:noFill/>
        </p:spPr>
        <p:txBody>
          <a:bodyPr wrap="square" rtlCol="0">
            <a:spAutoFit/>
          </a:bodyPr>
          <a:lstStyle/>
          <a:p>
            <a:pPr algn="ctr"/>
            <a:r>
              <a:rPr lang="en-GB" sz="2000" dirty="0" smtClean="0">
                <a:latin typeface="+mj-lt"/>
              </a:rPr>
              <a:t>2.  Why did Vole not take your advice? Why would your helpful suggestion not work for Vole? </a:t>
            </a:r>
            <a:endParaRPr lang="en-GB" sz="2000" dirty="0">
              <a:latin typeface="+mj-lt"/>
            </a:endParaRPr>
          </a:p>
        </p:txBody>
      </p:sp>
      <p:sp>
        <p:nvSpPr>
          <p:cNvPr id="17" name="TextBox 16"/>
          <p:cNvSpPr txBox="1"/>
          <p:nvPr/>
        </p:nvSpPr>
        <p:spPr>
          <a:xfrm>
            <a:off x="9365716" y="3063086"/>
            <a:ext cx="2254783" cy="1631216"/>
          </a:xfrm>
          <a:prstGeom prst="rect">
            <a:avLst/>
          </a:prstGeom>
          <a:noFill/>
        </p:spPr>
        <p:txBody>
          <a:bodyPr wrap="square" rtlCol="0">
            <a:spAutoFit/>
          </a:bodyPr>
          <a:lstStyle/>
          <a:p>
            <a:pPr algn="ctr"/>
            <a:r>
              <a:rPr lang="en-GB" sz="2000" dirty="0" smtClean="0">
                <a:latin typeface="+mj-lt"/>
              </a:rPr>
              <a:t>2.  Why did Vole not take your advice? Why would your helpful suggestion not work for Vole? </a:t>
            </a:r>
            <a:endParaRPr lang="en-GB" sz="2000" dirty="0">
              <a:latin typeface="+mj-lt"/>
            </a:endParaRPr>
          </a:p>
        </p:txBody>
      </p:sp>
    </p:spTree>
    <p:extLst>
      <p:ext uri="{BB962C8B-B14F-4D97-AF65-F5344CB8AC3E}">
        <p14:creationId xmlns:p14="http://schemas.microsoft.com/office/powerpoint/2010/main" val="33253778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60540" y="1421214"/>
            <a:ext cx="2514600" cy="313134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3552" y="1606676"/>
            <a:ext cx="975078" cy="844371"/>
          </a:xfrm>
          <a:prstGeom prst="rect">
            <a:avLst/>
          </a:prstGeom>
        </p:spPr>
      </p:pic>
      <p:sp>
        <p:nvSpPr>
          <p:cNvPr id="8" name="TextBox 7"/>
          <p:cNvSpPr txBox="1"/>
          <p:nvPr/>
        </p:nvSpPr>
        <p:spPr>
          <a:xfrm>
            <a:off x="660540" y="2554298"/>
            <a:ext cx="2411589" cy="1938992"/>
          </a:xfrm>
          <a:prstGeom prst="rect">
            <a:avLst/>
          </a:prstGeom>
          <a:noFill/>
        </p:spPr>
        <p:txBody>
          <a:bodyPr wrap="square" rtlCol="0">
            <a:spAutoFit/>
          </a:bodyPr>
          <a:lstStyle/>
          <a:p>
            <a:pPr algn="ctr"/>
            <a:r>
              <a:rPr lang="en-GB" sz="2000" dirty="0">
                <a:latin typeface="+mj-lt"/>
              </a:rPr>
              <a:t>3</a:t>
            </a:r>
            <a:r>
              <a:rPr lang="en-GB" sz="2000" dirty="0" smtClean="0">
                <a:latin typeface="+mj-lt"/>
              </a:rPr>
              <a:t>. How did you all come up with a solution? What did you offer to the solution – what was your role?</a:t>
            </a:r>
            <a:endParaRPr lang="en-GB" sz="2000" dirty="0">
              <a:latin typeface="+mj-lt"/>
            </a:endParaRPr>
          </a:p>
        </p:txBody>
      </p:sp>
      <p:sp>
        <p:nvSpPr>
          <p:cNvPr id="9" name="Rectangle 8"/>
          <p:cNvSpPr/>
          <p:nvPr/>
        </p:nvSpPr>
        <p:spPr>
          <a:xfrm>
            <a:off x="3505201" y="1863328"/>
            <a:ext cx="2514600" cy="313134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6342202" y="1497414"/>
            <a:ext cx="2514600" cy="313134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9179203" y="1863328"/>
            <a:ext cx="2514600" cy="313134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4" name="Pictur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91574" y="1972590"/>
            <a:ext cx="1098042" cy="801782"/>
          </a:xfrm>
          <a:prstGeom prst="rect">
            <a:avLst/>
          </a:prstGeom>
        </p:spPr>
      </p:pic>
      <p:pic>
        <p:nvPicPr>
          <p:cNvPr id="25"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39004" y="1594204"/>
            <a:ext cx="943961" cy="953633"/>
          </a:xfrm>
          <a:prstGeom prst="rect">
            <a:avLst/>
          </a:prstGeom>
        </p:spPr>
      </p:pic>
      <p:pic>
        <p:nvPicPr>
          <p:cNvPr id="26" name="Picture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59747" y="1893937"/>
            <a:ext cx="1176756" cy="1023375"/>
          </a:xfrm>
          <a:prstGeom prst="rect">
            <a:avLst/>
          </a:prstGeom>
        </p:spPr>
      </p:pic>
      <p:sp>
        <p:nvSpPr>
          <p:cNvPr id="14" name="TextBox 13"/>
          <p:cNvSpPr txBox="1"/>
          <p:nvPr/>
        </p:nvSpPr>
        <p:spPr>
          <a:xfrm>
            <a:off x="3608213" y="2917312"/>
            <a:ext cx="2308577" cy="1938992"/>
          </a:xfrm>
          <a:prstGeom prst="rect">
            <a:avLst/>
          </a:prstGeom>
          <a:noFill/>
        </p:spPr>
        <p:txBody>
          <a:bodyPr wrap="square" rtlCol="0">
            <a:spAutoFit/>
          </a:bodyPr>
          <a:lstStyle/>
          <a:p>
            <a:pPr algn="ctr"/>
            <a:r>
              <a:rPr lang="en-GB" sz="2000" dirty="0">
                <a:latin typeface="+mj-lt"/>
              </a:rPr>
              <a:t>3</a:t>
            </a:r>
            <a:r>
              <a:rPr lang="en-GB" sz="2000" dirty="0" smtClean="0">
                <a:latin typeface="+mj-lt"/>
              </a:rPr>
              <a:t>. How did you all come up with a solution? What did you offer to the solution – what was your role?</a:t>
            </a:r>
            <a:endParaRPr lang="en-GB" sz="2000" dirty="0">
              <a:latin typeface="+mj-lt"/>
            </a:endParaRPr>
          </a:p>
        </p:txBody>
      </p:sp>
      <p:sp>
        <p:nvSpPr>
          <p:cNvPr id="15" name="TextBox 14"/>
          <p:cNvSpPr txBox="1"/>
          <p:nvPr/>
        </p:nvSpPr>
        <p:spPr>
          <a:xfrm>
            <a:off x="6439004" y="2589277"/>
            <a:ext cx="2308577" cy="1938992"/>
          </a:xfrm>
          <a:prstGeom prst="rect">
            <a:avLst/>
          </a:prstGeom>
          <a:noFill/>
        </p:spPr>
        <p:txBody>
          <a:bodyPr wrap="square" rtlCol="0">
            <a:spAutoFit/>
          </a:bodyPr>
          <a:lstStyle/>
          <a:p>
            <a:pPr algn="ctr"/>
            <a:r>
              <a:rPr lang="en-GB" sz="2000" dirty="0">
                <a:latin typeface="+mj-lt"/>
              </a:rPr>
              <a:t>3</a:t>
            </a:r>
            <a:r>
              <a:rPr lang="en-GB" sz="2000" dirty="0" smtClean="0">
                <a:latin typeface="+mj-lt"/>
              </a:rPr>
              <a:t>. How did you all come up with a solution? What did you offer to the solution – what was your role?</a:t>
            </a:r>
            <a:endParaRPr lang="en-GB" sz="2000" dirty="0">
              <a:latin typeface="+mj-lt"/>
            </a:endParaRPr>
          </a:p>
        </p:txBody>
      </p:sp>
      <p:sp>
        <p:nvSpPr>
          <p:cNvPr id="19" name="TextBox 18"/>
          <p:cNvSpPr txBox="1"/>
          <p:nvPr/>
        </p:nvSpPr>
        <p:spPr>
          <a:xfrm>
            <a:off x="9259747" y="2911621"/>
            <a:ext cx="2308577" cy="1938992"/>
          </a:xfrm>
          <a:prstGeom prst="rect">
            <a:avLst/>
          </a:prstGeom>
          <a:noFill/>
        </p:spPr>
        <p:txBody>
          <a:bodyPr wrap="square" rtlCol="0">
            <a:spAutoFit/>
          </a:bodyPr>
          <a:lstStyle/>
          <a:p>
            <a:pPr algn="ctr"/>
            <a:r>
              <a:rPr lang="en-GB" sz="2000" dirty="0">
                <a:latin typeface="+mj-lt"/>
              </a:rPr>
              <a:t>3</a:t>
            </a:r>
            <a:r>
              <a:rPr lang="en-GB" sz="2000" dirty="0" smtClean="0">
                <a:latin typeface="+mj-lt"/>
              </a:rPr>
              <a:t>. How did you all come up with a solution? What did you offer to the solution – what was your role?</a:t>
            </a:r>
            <a:endParaRPr lang="en-GB" sz="2000" dirty="0">
              <a:latin typeface="+mj-lt"/>
            </a:endParaRPr>
          </a:p>
        </p:txBody>
      </p:sp>
    </p:spTree>
    <p:extLst>
      <p:ext uri="{BB962C8B-B14F-4D97-AF65-F5344CB8AC3E}">
        <p14:creationId xmlns:p14="http://schemas.microsoft.com/office/powerpoint/2010/main" val="32184802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6412" y="1114425"/>
            <a:ext cx="11479176" cy="3961784"/>
          </a:xfrm>
        </p:spPr>
        <p:txBody>
          <a:bodyPr>
            <a:normAutofit/>
          </a:bodyPr>
          <a:lstStyle/>
          <a:p>
            <a:pPr marL="0" indent="0">
              <a:buNone/>
            </a:pPr>
            <a:r>
              <a:rPr lang="en-GB" dirty="0" smtClean="0"/>
              <a:t>In the story, Vole and his friends came up with a </a:t>
            </a:r>
            <a:r>
              <a:rPr lang="en-GB" b="1" dirty="0" smtClean="0"/>
              <a:t>solution</a:t>
            </a:r>
            <a:r>
              <a:rPr lang="en-GB" dirty="0" smtClean="0"/>
              <a:t> together for Vole’s problem</a:t>
            </a:r>
            <a:r>
              <a:rPr lang="en-GB" dirty="0"/>
              <a:t>. Each group take it in turns to </a:t>
            </a:r>
            <a:r>
              <a:rPr lang="en-GB" dirty="0" smtClean="0"/>
              <a:t>answer.</a:t>
            </a:r>
          </a:p>
          <a:p>
            <a:pPr marL="0" indent="0">
              <a:buNone/>
            </a:pPr>
            <a:endParaRPr lang="en-GB" dirty="0"/>
          </a:p>
          <a:p>
            <a:pPr marL="514350" indent="-514350">
              <a:buFont typeface="+mj-lt"/>
              <a:buAutoNum type="arabicPeriod"/>
            </a:pPr>
            <a:r>
              <a:rPr lang="en-GB" b="1" dirty="0" smtClean="0"/>
              <a:t>What was the solution? </a:t>
            </a:r>
          </a:p>
          <a:p>
            <a:pPr marL="514350" indent="-514350">
              <a:buFont typeface="+mj-lt"/>
              <a:buAutoNum type="arabicPeriod"/>
            </a:pPr>
            <a:r>
              <a:rPr lang="en-GB" b="1" dirty="0" smtClean="0"/>
              <a:t>How did they work together? </a:t>
            </a:r>
          </a:p>
          <a:p>
            <a:pPr marL="514350" indent="-514350">
              <a:buFont typeface="+mj-lt"/>
              <a:buAutoNum type="arabicPeriod"/>
            </a:pPr>
            <a:r>
              <a:rPr lang="en-GB" b="1" dirty="0" smtClean="0"/>
              <a:t>Why is this a solution to the problem? </a:t>
            </a:r>
          </a:p>
          <a:p>
            <a:pPr marL="0" indent="0">
              <a:buNone/>
            </a:pPr>
            <a:r>
              <a:rPr lang="en-GB" dirty="0" smtClean="0"/>
              <a:t/>
            </a:r>
            <a:br>
              <a:rPr lang="en-GB" dirty="0" smtClean="0"/>
            </a:br>
            <a:endParaRPr lang="en-GB" dirty="0" smtClean="0"/>
          </a:p>
        </p:txBody>
      </p:sp>
      <p:sp>
        <p:nvSpPr>
          <p:cNvPr id="4" name="Content Placeholder 2"/>
          <p:cNvSpPr txBox="1">
            <a:spLocks/>
          </p:cNvSpPr>
          <p:nvPr/>
        </p:nvSpPr>
        <p:spPr>
          <a:xfrm>
            <a:off x="6648450" y="3429000"/>
            <a:ext cx="4513298"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smtClean="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30372" y="4894814"/>
            <a:ext cx="1288132" cy="1115461"/>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1197" y="4845063"/>
            <a:ext cx="1450574" cy="1059198"/>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16876" y="4658340"/>
            <a:ext cx="1247025" cy="1259802"/>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70719" y="4612273"/>
            <a:ext cx="1554560" cy="1351935"/>
          </a:xfrm>
          <a:prstGeom prst="rect">
            <a:avLst/>
          </a:prstGeom>
        </p:spPr>
      </p:pic>
    </p:spTree>
    <p:extLst>
      <p:ext uri="{BB962C8B-B14F-4D97-AF65-F5344CB8AC3E}">
        <p14:creationId xmlns:p14="http://schemas.microsoft.com/office/powerpoint/2010/main" val="1721703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6412" y="1114425"/>
            <a:ext cx="11479176" cy="3961784"/>
          </a:xfrm>
        </p:spPr>
        <p:txBody>
          <a:bodyPr>
            <a:normAutofit/>
          </a:bodyPr>
          <a:lstStyle/>
          <a:p>
            <a:pPr marL="0" indent="0">
              <a:buNone/>
            </a:pPr>
            <a:r>
              <a:rPr lang="en-GB" dirty="0"/>
              <a:t/>
            </a:r>
            <a:br>
              <a:rPr lang="en-GB" dirty="0"/>
            </a:br>
            <a:r>
              <a:rPr lang="en-GB" dirty="0" smtClean="0"/>
              <a:t>Each of the friends also suggested some </a:t>
            </a:r>
            <a:r>
              <a:rPr lang="en-GB" dirty="0"/>
              <a:t>other solutions offered in the story to help Vole which could have worked.</a:t>
            </a:r>
          </a:p>
          <a:p>
            <a:pPr marL="0" indent="0">
              <a:buNone/>
            </a:pPr>
            <a:endParaRPr lang="en-GB" dirty="0"/>
          </a:p>
          <a:p>
            <a:pPr marL="514350" indent="-514350">
              <a:buAutoNum type="arabicPeriod"/>
            </a:pPr>
            <a:r>
              <a:rPr lang="en-GB" b="1" dirty="0" smtClean="0"/>
              <a:t>What </a:t>
            </a:r>
            <a:r>
              <a:rPr lang="en-GB" b="1" dirty="0"/>
              <a:t>were they? </a:t>
            </a:r>
            <a:endParaRPr lang="en-GB" b="1" dirty="0" smtClean="0"/>
          </a:p>
          <a:p>
            <a:pPr marL="514350" indent="-514350">
              <a:buAutoNum type="arabicPeriod"/>
            </a:pPr>
            <a:r>
              <a:rPr lang="en-GB" b="1" dirty="0" smtClean="0"/>
              <a:t>Why </a:t>
            </a:r>
            <a:r>
              <a:rPr lang="en-GB" b="1" dirty="0"/>
              <a:t>were they not the right solution for Vole?</a:t>
            </a:r>
          </a:p>
          <a:p>
            <a:pPr marL="0" indent="0">
              <a:buNone/>
            </a:pPr>
            <a:r>
              <a:rPr lang="en-GB" dirty="0" smtClean="0"/>
              <a:t/>
            </a:r>
            <a:br>
              <a:rPr lang="en-GB" dirty="0" smtClean="0"/>
            </a:br>
            <a:endParaRPr lang="en-GB" dirty="0" smtClean="0"/>
          </a:p>
        </p:txBody>
      </p:sp>
      <p:sp>
        <p:nvSpPr>
          <p:cNvPr id="4" name="Content Placeholder 2"/>
          <p:cNvSpPr txBox="1">
            <a:spLocks/>
          </p:cNvSpPr>
          <p:nvPr/>
        </p:nvSpPr>
        <p:spPr>
          <a:xfrm>
            <a:off x="6648450" y="3429000"/>
            <a:ext cx="4513298"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smtClean="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30372" y="4894814"/>
            <a:ext cx="1288132" cy="1115461"/>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1197" y="4845063"/>
            <a:ext cx="1450574" cy="1059198"/>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16876" y="4658340"/>
            <a:ext cx="1247025" cy="1259802"/>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70719" y="4612273"/>
            <a:ext cx="1554560" cy="1351935"/>
          </a:xfrm>
          <a:prstGeom prst="rect">
            <a:avLst/>
          </a:prstGeom>
        </p:spPr>
      </p:pic>
    </p:spTree>
    <p:extLst>
      <p:ext uri="{BB962C8B-B14F-4D97-AF65-F5344CB8AC3E}">
        <p14:creationId xmlns:p14="http://schemas.microsoft.com/office/powerpoint/2010/main" val="40053472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2748" y="177239"/>
            <a:ext cx="1430027" cy="573741"/>
          </a:xfrm>
          <a:prstGeom prst="rect">
            <a:avLst/>
          </a:prstGeom>
        </p:spPr>
      </p:pic>
      <p:sp>
        <p:nvSpPr>
          <p:cNvPr id="11" name="Oval 10"/>
          <p:cNvSpPr/>
          <p:nvPr/>
        </p:nvSpPr>
        <p:spPr>
          <a:xfrm>
            <a:off x="8093581" y="2559357"/>
            <a:ext cx="3958720" cy="3930343"/>
          </a:xfrm>
          <a:prstGeom prst="ellipse">
            <a:avLst/>
          </a:prstGeom>
          <a:solidFill>
            <a:schemeClr val="tx1">
              <a:alpha val="66000"/>
            </a:schemeClr>
          </a:solidFill>
          <a:ln w="171450">
            <a:solidFill>
              <a:srgbClr val="FEE7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prstClr val="white"/>
              </a:solidFill>
            </a:endParaRPr>
          </a:p>
        </p:txBody>
      </p:sp>
      <p:sp>
        <p:nvSpPr>
          <p:cNvPr id="12" name="TextBox 11"/>
          <p:cNvSpPr txBox="1"/>
          <p:nvPr/>
        </p:nvSpPr>
        <p:spPr>
          <a:xfrm>
            <a:off x="8195536" y="4273228"/>
            <a:ext cx="3754810" cy="1384995"/>
          </a:xfrm>
          <a:prstGeom prst="rect">
            <a:avLst/>
          </a:prstGeom>
          <a:noFill/>
        </p:spPr>
        <p:txBody>
          <a:bodyPr wrap="square" rtlCol="0">
            <a:spAutoFit/>
          </a:bodyPr>
          <a:lstStyle/>
          <a:p>
            <a:pPr algn="ctr"/>
            <a:r>
              <a:rPr lang="en-GB" sz="2400" b="1" spc="300" dirty="0" smtClean="0">
                <a:solidFill>
                  <a:prstClr val="white"/>
                </a:solidFill>
              </a:rPr>
              <a:t>AMAZING INVENTIONS</a:t>
            </a:r>
          </a:p>
          <a:p>
            <a:pPr algn="ctr"/>
            <a:endParaRPr lang="en-GB" b="1" dirty="0">
              <a:solidFill>
                <a:srgbClr val="FEE725"/>
              </a:solidFill>
            </a:endParaRPr>
          </a:p>
          <a:p>
            <a:pPr algn="ctr"/>
            <a:r>
              <a:rPr lang="en-GB" b="1" dirty="0" smtClean="0">
                <a:solidFill>
                  <a:srgbClr val="FEE725"/>
                </a:solidFill>
              </a:rPr>
              <a:t>2 0  M I N U T E S</a:t>
            </a:r>
            <a:endParaRPr lang="en-GB" dirty="0" smtClean="0">
              <a:solidFill>
                <a:srgbClr val="FEE725"/>
              </a:solidFill>
            </a:endParaRPr>
          </a:p>
        </p:txBody>
      </p:sp>
    </p:spTree>
    <p:extLst>
      <p:ext uri="{BB962C8B-B14F-4D97-AF65-F5344CB8AC3E}">
        <p14:creationId xmlns:p14="http://schemas.microsoft.com/office/powerpoint/2010/main" val="35408239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7074" y="1482725"/>
            <a:ext cx="11337851" cy="4351338"/>
          </a:xfrm>
        </p:spPr>
        <p:txBody>
          <a:bodyPr/>
          <a:lstStyle/>
          <a:p>
            <a:pPr marL="0" indent="0">
              <a:buNone/>
            </a:pPr>
            <a:r>
              <a:rPr lang="en-GB" dirty="0" smtClean="0"/>
              <a:t>In Vole’s story we learn about the importance of working together as a community to tackle big problems.</a:t>
            </a:r>
          </a:p>
          <a:p>
            <a:pPr marL="0" indent="0">
              <a:buNone/>
            </a:pPr>
            <a:r>
              <a:rPr lang="en-GB" dirty="0" smtClean="0"/>
              <a:t/>
            </a:r>
            <a:br>
              <a:rPr lang="en-GB" dirty="0" smtClean="0"/>
            </a:br>
            <a:r>
              <a:rPr lang="en-GB" dirty="0" smtClean="0"/>
              <a:t>We also learned that there are often many solutions to problems but they won’t work for everybody.</a:t>
            </a:r>
          </a:p>
          <a:p>
            <a:pPr marL="0" indent="0">
              <a:buNone/>
            </a:pPr>
            <a:r>
              <a:rPr lang="en-GB" dirty="0"/>
              <a:t/>
            </a:r>
            <a:br>
              <a:rPr lang="en-GB" dirty="0"/>
            </a:br>
            <a:r>
              <a:rPr lang="en-GB" dirty="0" smtClean="0"/>
              <a:t>This is just the same as in real life! There are lots of solutions to climate change which are fantastic, but they won’t work for everyone. We all have different needs, and we all live in different places with different climates. </a:t>
            </a:r>
            <a:endParaRPr lang="en-GB" dirty="0"/>
          </a:p>
        </p:txBody>
      </p:sp>
    </p:spTree>
    <p:extLst>
      <p:ext uri="{BB962C8B-B14F-4D97-AF65-F5344CB8AC3E}">
        <p14:creationId xmlns:p14="http://schemas.microsoft.com/office/powerpoint/2010/main" val="40132174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9124" y="601141"/>
            <a:ext cx="11337851" cy="4351338"/>
          </a:xfrm>
        </p:spPr>
        <p:txBody>
          <a:bodyPr>
            <a:normAutofit/>
          </a:bodyPr>
          <a:lstStyle/>
          <a:p>
            <a:pPr marL="0" indent="0">
              <a:buNone/>
            </a:pPr>
            <a:r>
              <a:rPr lang="en-GB" dirty="0" smtClean="0"/>
              <a:t>Staying in your animal groups, each group is going to learn about an exciting invention happening across the world to help with climate change. Each group will be looking at one of these four inventions:</a:t>
            </a:r>
          </a:p>
          <a:p>
            <a:pPr marL="0" indent="0">
              <a:buNone/>
            </a:pPr>
            <a:endParaRPr lang="en-GB" dirty="0"/>
          </a:p>
        </p:txBody>
      </p:sp>
      <p:pic>
        <p:nvPicPr>
          <p:cNvPr id="2" name="Picture 1">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9048" y="2395588"/>
            <a:ext cx="10358002" cy="3225064"/>
          </a:xfrm>
          <a:prstGeom prst="rect">
            <a:avLst/>
          </a:prstGeom>
        </p:spPr>
      </p:pic>
    </p:spTree>
    <p:extLst>
      <p:ext uri="{BB962C8B-B14F-4D97-AF65-F5344CB8AC3E}">
        <p14:creationId xmlns:p14="http://schemas.microsoft.com/office/powerpoint/2010/main" val="2526152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9125" y="763066"/>
            <a:ext cx="11337851" cy="4351338"/>
          </a:xfrm>
        </p:spPr>
        <p:txBody>
          <a:bodyPr>
            <a:normAutofit/>
          </a:bodyPr>
          <a:lstStyle/>
          <a:p>
            <a:pPr marL="0" indent="0">
              <a:buNone/>
            </a:pPr>
            <a:r>
              <a:rPr lang="en-GB" dirty="0" smtClean="0"/>
              <a:t>Using the </a:t>
            </a:r>
            <a:r>
              <a:rPr lang="en-GB" dirty="0" smtClean="0">
                <a:hlinkClick r:id="rId2"/>
              </a:rPr>
              <a:t>factsheets </a:t>
            </a:r>
            <a:r>
              <a:rPr lang="en-GB" dirty="0" smtClean="0"/>
              <a:t>for each group, you are going to learn about this idea and then </a:t>
            </a:r>
            <a:r>
              <a:rPr lang="en-GB" dirty="0"/>
              <a:t>t</a:t>
            </a:r>
            <a:r>
              <a:rPr lang="en-GB" dirty="0" smtClean="0"/>
              <a:t>alk together in your group to answer these 3 questions:</a:t>
            </a:r>
          </a:p>
          <a:p>
            <a:pPr marL="0" indent="0">
              <a:buNone/>
            </a:pPr>
            <a:endParaRPr lang="en-GB" dirty="0"/>
          </a:p>
        </p:txBody>
      </p:sp>
      <p:sp>
        <p:nvSpPr>
          <p:cNvPr id="2" name="Rectangle 1"/>
          <p:cNvSpPr/>
          <p:nvPr/>
        </p:nvSpPr>
        <p:spPr>
          <a:xfrm>
            <a:off x="1513239" y="2273709"/>
            <a:ext cx="2497394" cy="2310582"/>
          </a:xfrm>
          <a:prstGeom prst="rect">
            <a:avLst/>
          </a:prstGeom>
          <a:solidFill>
            <a:srgbClr val="3F8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t>1. What </a:t>
            </a:r>
            <a:r>
              <a:rPr lang="en-GB" sz="2400" dirty="0"/>
              <a:t>is the </a:t>
            </a:r>
            <a:r>
              <a:rPr lang="en-GB" sz="2400" dirty="0" smtClean="0"/>
              <a:t>problem and </a:t>
            </a:r>
          </a:p>
          <a:p>
            <a:pPr algn="ctr"/>
            <a:r>
              <a:rPr lang="en-GB" sz="2400" dirty="0" smtClean="0"/>
              <a:t>the solution?</a:t>
            </a:r>
            <a:endParaRPr lang="en-GB" sz="2400" dirty="0"/>
          </a:p>
        </p:txBody>
      </p:sp>
      <p:sp>
        <p:nvSpPr>
          <p:cNvPr id="4" name="Rectangle 3"/>
          <p:cNvSpPr/>
          <p:nvPr/>
        </p:nvSpPr>
        <p:spPr>
          <a:xfrm>
            <a:off x="4654959" y="2273709"/>
            <a:ext cx="2497394" cy="2310582"/>
          </a:xfrm>
          <a:prstGeom prst="rect">
            <a:avLst/>
          </a:prstGeom>
          <a:solidFill>
            <a:srgbClr val="3F8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t>2. Would </a:t>
            </a:r>
            <a:r>
              <a:rPr lang="en-GB" sz="2400" dirty="0"/>
              <a:t>this </a:t>
            </a:r>
            <a:r>
              <a:rPr lang="en-GB" sz="2400" dirty="0" smtClean="0"/>
              <a:t>idea work </a:t>
            </a:r>
            <a:r>
              <a:rPr lang="en-GB" sz="2400" dirty="0"/>
              <a:t>for you where you live</a:t>
            </a:r>
            <a:r>
              <a:rPr lang="en-GB" sz="2400" dirty="0" smtClean="0"/>
              <a:t>? Why / why not?</a:t>
            </a:r>
            <a:endParaRPr lang="en-GB" sz="2400" dirty="0"/>
          </a:p>
        </p:txBody>
      </p:sp>
      <p:sp>
        <p:nvSpPr>
          <p:cNvPr id="5" name="Rectangle 4"/>
          <p:cNvSpPr/>
          <p:nvPr/>
        </p:nvSpPr>
        <p:spPr>
          <a:xfrm>
            <a:off x="7676201" y="2273709"/>
            <a:ext cx="2497394" cy="2310582"/>
          </a:xfrm>
          <a:prstGeom prst="rect">
            <a:avLst/>
          </a:prstGeom>
          <a:solidFill>
            <a:srgbClr val="3F8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t>3. Which climate zones would this idea work well in?</a:t>
            </a:r>
            <a:endParaRPr lang="en-GB" sz="2400"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60931" y="5460066"/>
            <a:ext cx="4413887" cy="1024217"/>
          </a:xfrm>
          <a:prstGeom prst="rect">
            <a:avLst/>
          </a:prstGeom>
        </p:spPr>
      </p:pic>
    </p:spTree>
    <p:extLst>
      <p:ext uri="{BB962C8B-B14F-4D97-AF65-F5344CB8AC3E}">
        <p14:creationId xmlns:p14="http://schemas.microsoft.com/office/powerpoint/2010/main" val="2601006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5230" y="1194978"/>
            <a:ext cx="11337851" cy="4351338"/>
          </a:xfrm>
        </p:spPr>
        <p:txBody>
          <a:bodyPr/>
          <a:lstStyle/>
          <a:p>
            <a:pPr marL="0" indent="0">
              <a:buNone/>
            </a:pPr>
            <a:r>
              <a:rPr lang="en-GB" dirty="0" smtClean="0"/>
              <a:t>Spend 10 minutes in your group and then you are each going to give a short 1 minute presentation to the rest of the class.</a:t>
            </a:r>
          </a:p>
          <a:p>
            <a:pPr marL="0" indent="0">
              <a:buNone/>
            </a:pPr>
            <a:r>
              <a:rPr lang="en-GB" dirty="0"/>
              <a:t/>
            </a:r>
            <a:br>
              <a:rPr lang="en-GB" dirty="0"/>
            </a:br>
            <a:r>
              <a:rPr lang="en-GB" dirty="0" smtClean="0"/>
              <a:t>You need to tell the class:</a:t>
            </a:r>
          </a:p>
          <a:p>
            <a:pPr marL="0" indent="0">
              <a:buNone/>
            </a:pPr>
            <a:endParaRPr lang="en-GB" dirty="0"/>
          </a:p>
        </p:txBody>
      </p:sp>
      <p:sp>
        <p:nvSpPr>
          <p:cNvPr id="4" name="Rectangle 3"/>
          <p:cNvSpPr/>
          <p:nvPr/>
        </p:nvSpPr>
        <p:spPr>
          <a:xfrm>
            <a:off x="1703739" y="3235734"/>
            <a:ext cx="2497394" cy="2310582"/>
          </a:xfrm>
          <a:prstGeom prst="rect">
            <a:avLst/>
          </a:prstGeom>
          <a:solidFill>
            <a:srgbClr val="3F8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t>1. What </a:t>
            </a:r>
            <a:r>
              <a:rPr lang="en-GB" sz="2400" dirty="0"/>
              <a:t>is the </a:t>
            </a:r>
            <a:r>
              <a:rPr lang="en-GB" sz="2400" dirty="0" smtClean="0"/>
              <a:t>problem and </a:t>
            </a:r>
          </a:p>
          <a:p>
            <a:pPr algn="ctr"/>
            <a:r>
              <a:rPr lang="en-GB" sz="2400" dirty="0" smtClean="0"/>
              <a:t>the solution?</a:t>
            </a:r>
            <a:endParaRPr lang="en-GB" sz="2400" dirty="0"/>
          </a:p>
        </p:txBody>
      </p:sp>
      <p:sp>
        <p:nvSpPr>
          <p:cNvPr id="5" name="Rectangle 4"/>
          <p:cNvSpPr/>
          <p:nvPr/>
        </p:nvSpPr>
        <p:spPr>
          <a:xfrm>
            <a:off x="4845459" y="3235734"/>
            <a:ext cx="2497394" cy="2310582"/>
          </a:xfrm>
          <a:prstGeom prst="rect">
            <a:avLst/>
          </a:prstGeom>
          <a:solidFill>
            <a:srgbClr val="3F8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t>2. Would </a:t>
            </a:r>
            <a:r>
              <a:rPr lang="en-GB" sz="2400" dirty="0"/>
              <a:t>this </a:t>
            </a:r>
            <a:r>
              <a:rPr lang="en-GB" sz="2400" dirty="0" smtClean="0"/>
              <a:t>idea work </a:t>
            </a:r>
            <a:r>
              <a:rPr lang="en-GB" sz="2400" dirty="0"/>
              <a:t>for you where you live</a:t>
            </a:r>
            <a:r>
              <a:rPr lang="en-GB" sz="2400" dirty="0" smtClean="0"/>
              <a:t>? Why / why not?</a:t>
            </a:r>
            <a:endParaRPr lang="en-GB" sz="2400" dirty="0"/>
          </a:p>
        </p:txBody>
      </p:sp>
      <p:sp>
        <p:nvSpPr>
          <p:cNvPr id="6" name="Rectangle 5"/>
          <p:cNvSpPr/>
          <p:nvPr/>
        </p:nvSpPr>
        <p:spPr>
          <a:xfrm>
            <a:off x="7866701" y="3235734"/>
            <a:ext cx="2497394" cy="2310582"/>
          </a:xfrm>
          <a:prstGeom prst="rect">
            <a:avLst/>
          </a:prstGeom>
          <a:solidFill>
            <a:srgbClr val="3F8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t>3. Which climate zones would this idea work well in?</a:t>
            </a:r>
            <a:endParaRPr lang="en-GB" sz="2400"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89506" y="5488641"/>
            <a:ext cx="4413887" cy="1024217"/>
          </a:xfrm>
          <a:prstGeom prst="rect">
            <a:avLst/>
          </a:prstGeom>
        </p:spPr>
      </p:pic>
    </p:spTree>
    <p:extLst>
      <p:ext uri="{BB962C8B-B14F-4D97-AF65-F5344CB8AC3E}">
        <p14:creationId xmlns:p14="http://schemas.microsoft.com/office/powerpoint/2010/main" val="2097883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2748" y="177239"/>
            <a:ext cx="1430027" cy="573741"/>
          </a:xfrm>
          <a:prstGeom prst="rect">
            <a:avLst/>
          </a:prstGeom>
        </p:spPr>
      </p:pic>
      <p:sp>
        <p:nvSpPr>
          <p:cNvPr id="11" name="Oval 10"/>
          <p:cNvSpPr/>
          <p:nvPr/>
        </p:nvSpPr>
        <p:spPr>
          <a:xfrm>
            <a:off x="7793665" y="2562447"/>
            <a:ext cx="4185772" cy="4035420"/>
          </a:xfrm>
          <a:prstGeom prst="ellipse">
            <a:avLst/>
          </a:prstGeom>
          <a:solidFill>
            <a:schemeClr val="tx1">
              <a:alpha val="66000"/>
            </a:schemeClr>
          </a:solidFill>
          <a:ln w="171450">
            <a:solidFill>
              <a:srgbClr val="FEE7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rgbClr val="FEE725"/>
                </a:solidFill>
              </a:rPr>
              <a:t/>
            </a:r>
            <a:br>
              <a:rPr lang="en-GB" sz="1400" b="1" dirty="0">
                <a:solidFill>
                  <a:srgbClr val="FEE725"/>
                </a:solidFill>
              </a:rPr>
            </a:br>
            <a:endParaRPr lang="en-GB" sz="1400" dirty="0">
              <a:solidFill>
                <a:prstClr val="white"/>
              </a:solidFill>
            </a:endParaRPr>
          </a:p>
        </p:txBody>
      </p:sp>
      <p:sp>
        <p:nvSpPr>
          <p:cNvPr id="12" name="TextBox 11"/>
          <p:cNvSpPr txBox="1"/>
          <p:nvPr/>
        </p:nvSpPr>
        <p:spPr>
          <a:xfrm>
            <a:off x="7878099" y="4164521"/>
            <a:ext cx="4101338" cy="1661993"/>
          </a:xfrm>
          <a:prstGeom prst="rect">
            <a:avLst/>
          </a:prstGeom>
          <a:noFill/>
        </p:spPr>
        <p:txBody>
          <a:bodyPr wrap="square" rtlCol="0">
            <a:spAutoFit/>
          </a:bodyPr>
          <a:lstStyle/>
          <a:p>
            <a:pPr algn="ctr"/>
            <a:r>
              <a:rPr lang="en-GB" sz="3300" b="1" spc="300" dirty="0" smtClean="0">
                <a:solidFill>
                  <a:prstClr val="white"/>
                </a:solidFill>
              </a:rPr>
              <a:t>THE RIPPLE EFFECTS</a:t>
            </a:r>
            <a:endParaRPr lang="en-GB" b="1" spc="300" dirty="0">
              <a:solidFill>
                <a:srgbClr val="FEE725"/>
              </a:solidFill>
            </a:endParaRPr>
          </a:p>
          <a:p>
            <a:pPr algn="ctr"/>
            <a:r>
              <a:rPr lang="en-GB" b="1" dirty="0" smtClean="0">
                <a:solidFill>
                  <a:prstClr val="white"/>
                </a:solidFill>
              </a:rPr>
              <a:t/>
            </a:r>
            <a:br>
              <a:rPr lang="en-GB" b="1" dirty="0" smtClean="0">
                <a:solidFill>
                  <a:prstClr val="white"/>
                </a:solidFill>
              </a:rPr>
            </a:br>
            <a:r>
              <a:rPr lang="en-GB" b="1" dirty="0" smtClean="0">
                <a:solidFill>
                  <a:prstClr val="white"/>
                </a:solidFill>
              </a:rPr>
              <a:t>6 0  M I N U T E S</a:t>
            </a:r>
            <a:endParaRPr lang="en-GB" dirty="0" smtClean="0">
              <a:solidFill>
                <a:prstClr val="white"/>
              </a:solidFill>
            </a:endParaRPr>
          </a:p>
        </p:txBody>
      </p:sp>
      <p:sp>
        <p:nvSpPr>
          <p:cNvPr id="7" name="Rectangle 6"/>
          <p:cNvSpPr/>
          <p:nvPr/>
        </p:nvSpPr>
        <p:spPr>
          <a:xfrm>
            <a:off x="8041913" y="3750418"/>
            <a:ext cx="3689280" cy="307777"/>
          </a:xfrm>
          <a:prstGeom prst="rect">
            <a:avLst/>
          </a:prstGeom>
        </p:spPr>
        <p:txBody>
          <a:bodyPr wrap="none">
            <a:spAutoFit/>
          </a:bodyPr>
          <a:lstStyle/>
          <a:p>
            <a:pPr algn="ctr">
              <a:defRPr/>
            </a:pPr>
            <a:r>
              <a:rPr lang="en-GB" sz="1400" spc="300" dirty="0" smtClean="0">
                <a:solidFill>
                  <a:srgbClr val="FEE725"/>
                </a:solidFill>
              </a:rPr>
              <a:t>LESSON 3 | CHANGING CLIMATES</a:t>
            </a:r>
            <a:endParaRPr lang="en-GB" sz="1400" spc="300" dirty="0">
              <a:solidFill>
                <a:srgbClr val="FEE725"/>
              </a:solidFill>
            </a:endParaRPr>
          </a:p>
        </p:txBody>
      </p:sp>
    </p:spTree>
    <p:extLst>
      <p:ext uri="{BB962C8B-B14F-4D97-AF65-F5344CB8AC3E}">
        <p14:creationId xmlns:p14="http://schemas.microsoft.com/office/powerpoint/2010/main" val="35439794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60630" y="859002"/>
            <a:ext cx="11193761" cy="2361063"/>
          </a:xfrm>
          <a:prstGeom prst="rect">
            <a:avLst/>
          </a:prstGeom>
        </p:spPr>
        <p:txBody>
          <a:bodyPr bIns="91440" anchor="b" anchorCtr="0">
            <a:noAutofit/>
          </a:bodyPr>
          <a:lstStyle>
            <a:lvl1pPr algn="l" rtl="0" eaLnBrk="1" latinLnBrk="0" hangingPunct="1">
              <a:spcBef>
                <a:spcPct val="0"/>
              </a:spcBef>
              <a:buNone/>
              <a:defRPr kumimoji="0" sz="4000" kern="1200">
                <a:solidFill>
                  <a:schemeClr val="tx2"/>
                </a:solidFill>
                <a:latin typeface="+mj-lt"/>
                <a:ea typeface="+mj-ea"/>
                <a:cs typeface="+mj-cs"/>
              </a:defRPr>
            </a:lvl1pPr>
          </a:lstStyle>
          <a:p>
            <a:pPr>
              <a:defRPr/>
            </a:pPr>
            <a:r>
              <a:rPr lang="en-GB" sz="2800" dirty="0" smtClean="0">
                <a:solidFill>
                  <a:srgbClr val="35372F"/>
                </a:solidFill>
              </a:rPr>
              <a:t>In this lesson, </a:t>
            </a:r>
            <a:r>
              <a:rPr lang="en-GB" sz="2800" dirty="0">
                <a:solidFill>
                  <a:srgbClr val="35372F"/>
                </a:solidFill>
              </a:rPr>
              <a:t>we have </a:t>
            </a:r>
            <a:r>
              <a:rPr lang="en-GB" sz="2800" dirty="0" smtClean="0">
                <a:solidFill>
                  <a:srgbClr val="35372F"/>
                </a:solidFill>
              </a:rPr>
              <a:t>explored some of the impacts of climate change and how we can work together to come up with solutions. </a:t>
            </a:r>
          </a:p>
          <a:p>
            <a:pPr>
              <a:defRPr/>
            </a:pPr>
            <a:r>
              <a:rPr lang="en-GB" sz="2800" dirty="0" smtClean="0">
                <a:solidFill>
                  <a:srgbClr val="35372F"/>
                </a:solidFill>
              </a:rPr>
              <a:t/>
            </a:r>
            <a:br>
              <a:rPr lang="en-GB" sz="2800" dirty="0" smtClean="0">
                <a:solidFill>
                  <a:srgbClr val="35372F"/>
                </a:solidFill>
              </a:rPr>
            </a:br>
            <a:r>
              <a:rPr lang="en-GB" sz="2800" dirty="0" smtClean="0">
                <a:solidFill>
                  <a:srgbClr val="35372F"/>
                </a:solidFill>
              </a:rPr>
              <a:t>We have also learned about some amazing solutions that people in different parts of the world have come up with to change their actions to ones that are healthier for the planet. </a:t>
            </a:r>
            <a:endParaRPr lang="en-GB" sz="2800" dirty="0">
              <a:solidFill>
                <a:srgbClr val="35372F"/>
              </a:solidFill>
            </a:endParaRPr>
          </a:p>
        </p:txBody>
      </p:sp>
      <p:sp>
        <p:nvSpPr>
          <p:cNvPr id="11" name="Oval Callout 10"/>
          <p:cNvSpPr/>
          <p:nvPr/>
        </p:nvSpPr>
        <p:spPr>
          <a:xfrm>
            <a:off x="4510087" y="2967192"/>
            <a:ext cx="3171825" cy="2971800"/>
          </a:xfrm>
          <a:prstGeom prst="wedgeEllipseCallout">
            <a:avLst>
              <a:gd name="adj1" fmla="val 42362"/>
              <a:gd name="adj2" fmla="val 5213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400" dirty="0">
                <a:solidFill>
                  <a:prstClr val="white"/>
                </a:solidFill>
              </a:rPr>
              <a:t>In the next lesson we will look at our own actions and how we can </a:t>
            </a:r>
            <a:r>
              <a:rPr lang="en-GB" sz="2400" dirty="0" smtClean="0">
                <a:solidFill>
                  <a:prstClr val="white"/>
                </a:solidFill>
              </a:rPr>
              <a:t>help each other and the planet!</a:t>
            </a:r>
            <a:endParaRPr lang="en-GB" sz="2400" dirty="0">
              <a:solidFill>
                <a:prstClr val="white"/>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924800" y="5282973"/>
            <a:ext cx="2022393" cy="1291931"/>
          </a:xfrm>
          <a:prstGeom prst="rect">
            <a:avLst/>
          </a:prstGeom>
        </p:spPr>
      </p:pic>
    </p:spTree>
    <p:extLst>
      <p:ext uri="{BB962C8B-B14F-4D97-AF65-F5344CB8AC3E}">
        <p14:creationId xmlns:p14="http://schemas.microsoft.com/office/powerpoint/2010/main" val="3723252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11"/>
                                        </p:tgtEl>
                                      </p:cBhvr>
                                    </p:animEffect>
                                    <p:animScale>
                                      <p:cBhvr>
                                        <p:cTn id="7"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61620" y="169796"/>
            <a:ext cx="1817844" cy="729337"/>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5713" y="1101602"/>
            <a:ext cx="5084505" cy="5017443"/>
          </a:xfrm>
          <a:prstGeom prst="rect">
            <a:avLst/>
          </a:prstGeom>
        </p:spPr>
      </p:pic>
    </p:spTree>
    <p:extLst>
      <p:ext uri="{BB962C8B-B14F-4D97-AF65-F5344CB8AC3E}">
        <p14:creationId xmlns:p14="http://schemas.microsoft.com/office/powerpoint/2010/main" val="38558906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0369" y="292939"/>
            <a:ext cx="10515600" cy="1325563"/>
          </a:xfrm>
        </p:spPr>
        <p:txBody>
          <a:bodyPr/>
          <a:lstStyle/>
          <a:p>
            <a:r>
              <a:rPr lang="en-GB" dirty="0" smtClean="0"/>
              <a:t>In this lesson, students will:</a:t>
            </a:r>
            <a:endParaRPr lang="en-GB" dirty="0"/>
          </a:p>
        </p:txBody>
      </p:sp>
      <p:sp>
        <p:nvSpPr>
          <p:cNvPr id="3" name="Content Placeholder 2"/>
          <p:cNvSpPr>
            <a:spLocks noGrp="1"/>
          </p:cNvSpPr>
          <p:nvPr>
            <p:ph idx="1"/>
          </p:nvPr>
        </p:nvSpPr>
        <p:spPr>
          <a:xfrm>
            <a:off x="1587809" y="1882893"/>
            <a:ext cx="9298160" cy="833011"/>
          </a:xfrm>
        </p:spPr>
        <p:txBody>
          <a:bodyPr>
            <a:noAutofit/>
          </a:bodyPr>
          <a:lstStyle/>
          <a:p>
            <a:pPr marL="0" indent="0">
              <a:buNone/>
            </a:pPr>
            <a:r>
              <a:rPr lang="en-GB" dirty="0"/>
              <a:t>Think about and </a:t>
            </a:r>
            <a:r>
              <a:rPr lang="en-GB" dirty="0" smtClean="0"/>
              <a:t>discuss different ideas and solutions to help minimise the impact of changing climates</a:t>
            </a:r>
          </a:p>
          <a:p>
            <a:pPr marL="0" indent="0">
              <a:buNone/>
            </a:pPr>
            <a:endParaRPr lang="en-GB" sz="2400" dirty="0"/>
          </a:p>
        </p:txBody>
      </p:sp>
      <p:sp>
        <p:nvSpPr>
          <p:cNvPr id="6" name="Rectangle 5"/>
          <p:cNvSpPr/>
          <p:nvPr/>
        </p:nvSpPr>
        <p:spPr>
          <a:xfrm>
            <a:off x="1587808" y="3206514"/>
            <a:ext cx="9886437" cy="1383969"/>
          </a:xfrm>
          <a:prstGeom prst="rect">
            <a:avLst/>
          </a:prstGeom>
        </p:spPr>
        <p:txBody>
          <a:bodyPr wrap="square">
            <a:spAutoFit/>
          </a:bodyPr>
          <a:lstStyle/>
          <a:p>
            <a:pPr>
              <a:lnSpc>
                <a:spcPct val="90000"/>
              </a:lnSpc>
              <a:spcBef>
                <a:spcPts val="1000"/>
              </a:spcBef>
              <a:defRPr/>
            </a:pPr>
            <a:r>
              <a:rPr lang="en-GB" sz="2800" dirty="0" smtClean="0">
                <a:solidFill>
                  <a:srgbClr val="35372F"/>
                </a:solidFill>
                <a:latin typeface="Calibri Light" panose="020F0302020204030204"/>
              </a:rPr>
              <a:t>Understand how problems make us feel and explore the impact </a:t>
            </a:r>
            <a:r>
              <a:rPr lang="en-GB" sz="2800" dirty="0">
                <a:solidFill>
                  <a:srgbClr val="35372F"/>
                </a:solidFill>
                <a:latin typeface="Calibri Light" panose="020F0302020204030204"/>
              </a:rPr>
              <a:t>climate change </a:t>
            </a:r>
            <a:r>
              <a:rPr lang="en-GB" sz="2800" dirty="0" smtClean="0">
                <a:solidFill>
                  <a:srgbClr val="35372F"/>
                </a:solidFill>
                <a:latin typeface="Calibri Light" panose="020F0302020204030204"/>
              </a:rPr>
              <a:t>has in some places</a:t>
            </a:r>
            <a:endParaRPr lang="en-GB" dirty="0">
              <a:solidFill>
                <a:srgbClr val="35372F"/>
              </a:solidFill>
            </a:endParaRPr>
          </a:p>
          <a:p>
            <a:pPr marL="0" marR="0" lvl="0" indent="0" algn="l" defTabSz="914400" rtl="0" eaLnBrk="1" fontAlgn="auto" latinLnBrk="0" hangingPunct="1">
              <a:lnSpc>
                <a:spcPct val="90000"/>
              </a:lnSpc>
              <a:spcBef>
                <a:spcPts val="100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8" name="Rectangle 7"/>
          <p:cNvSpPr/>
          <p:nvPr/>
        </p:nvSpPr>
        <p:spPr>
          <a:xfrm>
            <a:off x="1587808" y="4737881"/>
            <a:ext cx="8429767" cy="867930"/>
          </a:xfrm>
          <a:prstGeom prst="rect">
            <a:avLst/>
          </a:prstGeom>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GB" sz="2800" b="0" i="0" u="none" strike="noStrike" kern="1200" cap="none" spc="0" normalizeH="0" baseline="0" noProof="0" dirty="0">
                <a:ln>
                  <a:noFill/>
                </a:ln>
                <a:solidFill>
                  <a:srgbClr val="35372F"/>
                </a:solidFill>
                <a:effectLst/>
                <a:uLnTx/>
                <a:uFillTx/>
                <a:latin typeface="Calibri Light" panose="020F0302020204030204"/>
                <a:ea typeface="+mn-ea"/>
                <a:cs typeface="+mn-cs"/>
              </a:rPr>
              <a:t>Explore </a:t>
            </a:r>
            <a:r>
              <a:rPr kumimoji="0" lang="en-GB" sz="28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some of the exciting climate</a:t>
            </a:r>
            <a:r>
              <a:rPr kumimoji="0" lang="en-GB" sz="2800" b="0" i="0" u="none" strike="noStrike" kern="1200" cap="none" spc="0" normalizeH="0" noProof="0" dirty="0" smtClean="0">
                <a:ln>
                  <a:noFill/>
                </a:ln>
                <a:solidFill>
                  <a:srgbClr val="35372F"/>
                </a:solidFill>
                <a:effectLst/>
                <a:uLnTx/>
                <a:uFillTx/>
                <a:latin typeface="Calibri Light" panose="020F0302020204030204"/>
                <a:ea typeface="+mn-ea"/>
                <a:cs typeface="+mn-cs"/>
              </a:rPr>
              <a:t> change </a:t>
            </a:r>
            <a:r>
              <a:rPr kumimoji="0" lang="en-GB" sz="28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inventions</a:t>
            </a:r>
            <a:r>
              <a:rPr kumimoji="0" lang="en-GB" sz="2800" b="0" i="0" u="none" strike="noStrike" kern="1200" cap="none" spc="0" normalizeH="0" noProof="0" dirty="0" smtClean="0">
                <a:ln>
                  <a:noFill/>
                </a:ln>
                <a:solidFill>
                  <a:srgbClr val="35372F"/>
                </a:solidFill>
                <a:effectLst/>
                <a:uLnTx/>
                <a:uFillTx/>
                <a:latin typeface="Calibri Light" panose="020F0302020204030204"/>
                <a:ea typeface="+mn-ea"/>
                <a:cs typeface="+mn-cs"/>
              </a:rPr>
              <a:t> and solutions from around the world</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025" y="1622458"/>
            <a:ext cx="1231499" cy="4121253"/>
          </a:xfrm>
          <a:prstGeom prst="rect">
            <a:avLst/>
          </a:prstGeom>
        </p:spPr>
      </p:pic>
    </p:spTree>
    <p:extLst>
      <p:ext uri="{BB962C8B-B14F-4D97-AF65-F5344CB8AC3E}">
        <p14:creationId xmlns:p14="http://schemas.microsoft.com/office/powerpoint/2010/main" val="5864804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2748" y="177239"/>
            <a:ext cx="1430027" cy="573741"/>
          </a:xfrm>
          <a:prstGeom prst="rect">
            <a:avLst/>
          </a:prstGeom>
        </p:spPr>
      </p:pic>
      <p:sp>
        <p:nvSpPr>
          <p:cNvPr id="11" name="Oval 10"/>
          <p:cNvSpPr/>
          <p:nvPr/>
        </p:nvSpPr>
        <p:spPr>
          <a:xfrm>
            <a:off x="8093581" y="2559357"/>
            <a:ext cx="3958720" cy="3930343"/>
          </a:xfrm>
          <a:prstGeom prst="ellipse">
            <a:avLst/>
          </a:prstGeom>
          <a:solidFill>
            <a:schemeClr val="tx1">
              <a:alpha val="66000"/>
            </a:schemeClr>
          </a:solidFill>
          <a:ln w="171450">
            <a:solidFill>
              <a:srgbClr val="FEE7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prstClr val="white"/>
              </a:solidFill>
            </a:endParaRPr>
          </a:p>
        </p:txBody>
      </p:sp>
      <p:sp>
        <p:nvSpPr>
          <p:cNvPr id="12" name="TextBox 11"/>
          <p:cNvSpPr txBox="1"/>
          <p:nvPr/>
        </p:nvSpPr>
        <p:spPr>
          <a:xfrm>
            <a:off x="8195536" y="4273228"/>
            <a:ext cx="3754810" cy="1384995"/>
          </a:xfrm>
          <a:prstGeom prst="rect">
            <a:avLst/>
          </a:prstGeom>
          <a:noFill/>
        </p:spPr>
        <p:txBody>
          <a:bodyPr wrap="square" rtlCol="0">
            <a:spAutoFit/>
          </a:bodyPr>
          <a:lstStyle/>
          <a:p>
            <a:pPr algn="ctr"/>
            <a:r>
              <a:rPr lang="en-GB" sz="2400" b="1" spc="300" dirty="0" smtClean="0">
                <a:solidFill>
                  <a:prstClr val="white"/>
                </a:solidFill>
              </a:rPr>
              <a:t>VOLE’S BIG FLOOD – THE IMPACT</a:t>
            </a:r>
          </a:p>
          <a:p>
            <a:pPr algn="ctr"/>
            <a:endParaRPr lang="en-GB" b="1" dirty="0">
              <a:solidFill>
                <a:srgbClr val="FEE725"/>
              </a:solidFill>
            </a:endParaRPr>
          </a:p>
          <a:p>
            <a:pPr algn="ctr"/>
            <a:r>
              <a:rPr lang="en-GB" b="1" dirty="0" smtClean="0">
                <a:solidFill>
                  <a:srgbClr val="FEE725"/>
                </a:solidFill>
              </a:rPr>
              <a:t>2 </a:t>
            </a:r>
            <a:r>
              <a:rPr lang="en-GB" b="1" dirty="0">
                <a:solidFill>
                  <a:srgbClr val="FEE725"/>
                </a:solidFill>
              </a:rPr>
              <a:t>0</a:t>
            </a:r>
            <a:r>
              <a:rPr lang="en-GB" b="1" dirty="0" smtClean="0">
                <a:solidFill>
                  <a:srgbClr val="FEE725"/>
                </a:solidFill>
              </a:rPr>
              <a:t>  M I N U T E S </a:t>
            </a:r>
            <a:endParaRPr lang="en-GB" dirty="0" smtClean="0">
              <a:solidFill>
                <a:srgbClr val="FEE725"/>
              </a:solidFill>
            </a:endParaRPr>
          </a:p>
        </p:txBody>
      </p:sp>
    </p:spTree>
    <p:extLst>
      <p:ext uri="{BB962C8B-B14F-4D97-AF65-F5344CB8AC3E}">
        <p14:creationId xmlns:p14="http://schemas.microsoft.com/office/powerpoint/2010/main" val="12937111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5048" y="715320"/>
            <a:ext cx="11337851" cy="4216083"/>
          </a:xfrm>
        </p:spPr>
        <p:txBody>
          <a:bodyPr>
            <a:normAutofit/>
          </a:bodyPr>
          <a:lstStyle/>
          <a:p>
            <a:pPr marL="0" indent="0">
              <a:buNone/>
            </a:pPr>
            <a:r>
              <a:rPr lang="en-GB" dirty="0" smtClean="0"/>
              <a:t/>
            </a:r>
            <a:br>
              <a:rPr lang="en-GB" dirty="0" smtClean="0"/>
            </a:br>
            <a:r>
              <a:rPr lang="en-GB" dirty="0" smtClean="0"/>
              <a:t>Let’s start by remembering the ThoughtBox story </a:t>
            </a:r>
            <a:r>
              <a:rPr lang="en-GB" b="1" dirty="0" smtClean="0"/>
              <a:t>Vole’s Big Flood </a:t>
            </a:r>
            <a:r>
              <a:rPr lang="en-GB" dirty="0" smtClean="0"/>
              <a:t>and some of the things that happened in the story.  </a:t>
            </a:r>
            <a:endParaRPr lang="en-GB" dirty="0"/>
          </a:p>
          <a:p>
            <a:pPr marL="514350" indent="-514350">
              <a:buFont typeface="+mj-lt"/>
              <a:buAutoNum type="arabicPeriod"/>
            </a:pPr>
            <a:endParaRPr lang="en-GB" dirty="0"/>
          </a:p>
        </p:txBody>
      </p:sp>
      <p:sp>
        <p:nvSpPr>
          <p:cNvPr id="4" name="Oval Callout 3"/>
          <p:cNvSpPr/>
          <p:nvPr/>
        </p:nvSpPr>
        <p:spPr>
          <a:xfrm>
            <a:off x="4924426" y="2505074"/>
            <a:ext cx="2638424" cy="2579019"/>
          </a:xfrm>
          <a:prstGeom prst="wedgeEllipseCallout">
            <a:avLst>
              <a:gd name="adj1" fmla="val -47420"/>
              <a:gd name="adj2" fmla="val 493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prstClr val="white"/>
                </a:solidFill>
                <a:latin typeface="Calibri Light" panose="020F0302020204030204"/>
              </a:rPr>
              <a:t>What was I worried about in my story?</a:t>
            </a:r>
            <a:endParaRPr lang="en-GB" sz="2400" dirty="0">
              <a:solidFill>
                <a:prstClr val="white"/>
              </a:solidFill>
              <a:latin typeface="Calibri Light" panose="020F0302020204030204"/>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56876" y="5248735"/>
            <a:ext cx="1900925" cy="1232448"/>
          </a:xfrm>
          <a:prstGeom prst="rect">
            <a:avLst/>
          </a:prstGeom>
        </p:spPr>
      </p:pic>
    </p:spTree>
    <p:extLst>
      <p:ext uri="{BB962C8B-B14F-4D97-AF65-F5344CB8AC3E}">
        <p14:creationId xmlns:p14="http://schemas.microsoft.com/office/powerpoint/2010/main" val="2329419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1422" y="771287"/>
            <a:ext cx="11337851" cy="3576003"/>
          </a:xfrm>
        </p:spPr>
        <p:txBody>
          <a:bodyPr>
            <a:normAutofit/>
          </a:bodyPr>
          <a:lstStyle/>
          <a:p>
            <a:pPr marL="0" indent="0">
              <a:buNone/>
            </a:pPr>
            <a:r>
              <a:rPr lang="en-GB" dirty="0" smtClean="0"/>
              <a:t>In the last lesson we were learning about fossil fuels and drew pictures of some of the human activities that contribute to climate change.</a:t>
            </a:r>
          </a:p>
        </p:txBody>
      </p:sp>
      <p:sp>
        <p:nvSpPr>
          <p:cNvPr id="5" name="Oval Callout 4"/>
          <p:cNvSpPr/>
          <p:nvPr/>
        </p:nvSpPr>
        <p:spPr>
          <a:xfrm>
            <a:off x="2586665" y="1848494"/>
            <a:ext cx="3082382" cy="2905443"/>
          </a:xfrm>
          <a:prstGeom prst="wedgeEllipseCallout">
            <a:avLst>
              <a:gd name="adj1" fmla="val 26016"/>
              <a:gd name="adj2" fmla="val 617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prstClr val="white"/>
                </a:solidFill>
              </a:rPr>
              <a:t>Can you remember the three fossil fuels?</a:t>
            </a:r>
            <a:endParaRPr lang="en-GB" sz="2400" dirty="0">
              <a:solidFill>
                <a:prstClr val="white"/>
              </a:solidFill>
            </a:endParaRPr>
          </a:p>
        </p:txBody>
      </p:sp>
      <p:sp>
        <p:nvSpPr>
          <p:cNvPr id="6" name="Oval Callout 5"/>
          <p:cNvSpPr/>
          <p:nvPr/>
        </p:nvSpPr>
        <p:spPr>
          <a:xfrm>
            <a:off x="6226946" y="2559288"/>
            <a:ext cx="3082382" cy="2905443"/>
          </a:xfrm>
          <a:prstGeom prst="wedgeEllipseCallout">
            <a:avLst>
              <a:gd name="adj1" fmla="val -52475"/>
              <a:gd name="adj2" fmla="val 4698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prstClr val="white"/>
                </a:solidFill>
              </a:rPr>
              <a:t>What are some of the human activities that use a lot of fossil fuels?</a:t>
            </a:r>
            <a:endParaRPr lang="en-GB" sz="2400" dirty="0">
              <a:solidFill>
                <a:prstClr val="white"/>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26021" y="5309490"/>
            <a:ext cx="1900925" cy="1232448"/>
          </a:xfrm>
          <a:prstGeom prst="rect">
            <a:avLst/>
          </a:prstGeom>
        </p:spPr>
      </p:pic>
    </p:spTree>
    <p:extLst>
      <p:ext uri="{BB962C8B-B14F-4D97-AF65-F5344CB8AC3E}">
        <p14:creationId xmlns:p14="http://schemas.microsoft.com/office/powerpoint/2010/main" val="3448338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6"/>
                                        </p:tgtEl>
                                      </p:cBhvr>
                                    </p:animEffect>
                                    <p:animScale>
                                      <p:cBhvr>
                                        <p:cTn id="12"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2774" y="610494"/>
            <a:ext cx="11337851" cy="1409181"/>
          </a:xfrm>
        </p:spPr>
        <p:txBody>
          <a:bodyPr/>
          <a:lstStyle/>
          <a:p>
            <a:pPr marL="0" indent="0">
              <a:buNone/>
            </a:pPr>
            <a:r>
              <a:rPr lang="en-GB" dirty="0"/>
              <a:t>Today we’re going to learn more </a:t>
            </a:r>
            <a:r>
              <a:rPr lang="en-GB" dirty="0" smtClean="0"/>
              <a:t>about the </a:t>
            </a:r>
            <a:r>
              <a:rPr lang="en-GB" b="1" dirty="0" smtClean="0"/>
              <a:t>impact</a:t>
            </a:r>
            <a:r>
              <a:rPr lang="en-GB" dirty="0" smtClean="0"/>
              <a:t> of climate </a:t>
            </a:r>
            <a:r>
              <a:rPr lang="en-GB" dirty="0"/>
              <a:t>change and </a:t>
            </a:r>
            <a:r>
              <a:rPr lang="en-GB" dirty="0" smtClean="0"/>
              <a:t>some of the solutions from around the world. Let’s start by looking again at a little bit of Vole’s story:</a:t>
            </a:r>
            <a:endParaRPr lang="en-GB" dirty="0"/>
          </a:p>
        </p:txBody>
      </p:sp>
      <p:sp>
        <p:nvSpPr>
          <p:cNvPr id="4" name="Rectangle 3"/>
          <p:cNvSpPr/>
          <p:nvPr/>
        </p:nvSpPr>
        <p:spPr>
          <a:xfrm>
            <a:off x="1645734" y="2019675"/>
            <a:ext cx="9279441" cy="3970318"/>
          </a:xfrm>
          <a:prstGeom prst="rect">
            <a:avLst/>
          </a:prstGeom>
          <a:ln>
            <a:solidFill>
              <a:schemeClr val="tx1"/>
            </a:solidFill>
          </a:ln>
        </p:spPr>
        <p:txBody>
          <a:bodyPr wrap="square">
            <a:spAutoFit/>
          </a:bodyPr>
          <a:lstStyle/>
          <a:p>
            <a:r>
              <a:rPr lang="en-GB" sz="2800" dirty="0">
                <a:latin typeface="+mj-lt"/>
              </a:rPr>
              <a:t>“It’s my seeds,” said Vole mournfully, “they’re all wet! My food store has flooded again. This is the second time it has happened now this month</a:t>
            </a:r>
            <a:r>
              <a:rPr lang="en-GB" sz="2800" dirty="0" smtClean="0">
                <a:latin typeface="+mj-lt"/>
              </a:rPr>
              <a:t>. </a:t>
            </a:r>
            <a:r>
              <a:rPr lang="en-GB" sz="2800" dirty="0">
                <a:latin typeface="+mj-lt"/>
              </a:rPr>
              <a:t>I still had one pile of seeds that were soggy from last week’s flood and now my two new piles are completely drenched. I don’t understand why this happened. It’s not supposed to be raining at this time of </a:t>
            </a:r>
            <a:r>
              <a:rPr lang="en-GB" sz="2800" dirty="0" smtClean="0">
                <a:latin typeface="+mj-lt"/>
              </a:rPr>
              <a:t>year - </a:t>
            </a:r>
            <a:r>
              <a:rPr lang="en-GB" sz="2800" dirty="0">
                <a:latin typeface="+mj-lt"/>
              </a:rPr>
              <a:t>this is the dry season and it’s when I normally collect all of the seeds to put safely into my underground food-store ready for winter.”</a:t>
            </a:r>
            <a:endParaRPr lang="en-GB" sz="2800" dirty="0">
              <a:solidFill>
                <a:prstClr val="black"/>
              </a:solidFill>
              <a:latin typeface="+mj-lt"/>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95751" y="5373769"/>
            <a:ext cx="1900925" cy="1232448"/>
          </a:xfrm>
          <a:prstGeom prst="rect">
            <a:avLst/>
          </a:prstGeom>
        </p:spPr>
      </p:pic>
    </p:spTree>
    <p:extLst>
      <p:ext uri="{BB962C8B-B14F-4D97-AF65-F5344CB8AC3E}">
        <p14:creationId xmlns:p14="http://schemas.microsoft.com/office/powerpoint/2010/main" val="62284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7074" y="1126739"/>
            <a:ext cx="11337851" cy="4351338"/>
          </a:xfrm>
        </p:spPr>
        <p:txBody>
          <a:bodyPr>
            <a:normAutofit/>
          </a:bodyPr>
          <a:lstStyle/>
          <a:p>
            <a:pPr marL="0" indent="0">
              <a:buNone/>
            </a:pPr>
            <a:r>
              <a:rPr lang="en-GB" dirty="0" smtClean="0"/>
              <a:t>We know that Vole’s problems were caused by unusual weather.  There were three big problems that Vole experienced in the story:</a:t>
            </a:r>
          </a:p>
        </p:txBody>
      </p:sp>
      <p:sp>
        <p:nvSpPr>
          <p:cNvPr id="4" name="Oval 3"/>
          <p:cNvSpPr/>
          <p:nvPr/>
        </p:nvSpPr>
        <p:spPr>
          <a:xfrm>
            <a:off x="1285875" y="2409825"/>
            <a:ext cx="2657475" cy="2590800"/>
          </a:xfrm>
          <a:prstGeom prst="ellipse">
            <a:avLst/>
          </a:prstGeom>
          <a:solidFill>
            <a:srgbClr val="3F8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smtClean="0"/>
              <a:t>His food store had flooded (again).</a:t>
            </a:r>
            <a:endParaRPr lang="en-GB" sz="2800" dirty="0"/>
          </a:p>
        </p:txBody>
      </p:sp>
      <p:sp>
        <p:nvSpPr>
          <p:cNvPr id="5" name="Oval 4"/>
          <p:cNvSpPr/>
          <p:nvPr/>
        </p:nvSpPr>
        <p:spPr>
          <a:xfrm>
            <a:off x="4648200" y="2409825"/>
            <a:ext cx="2657475" cy="2590800"/>
          </a:xfrm>
          <a:prstGeom prst="ellipse">
            <a:avLst/>
          </a:prstGeom>
          <a:solidFill>
            <a:srgbClr val="3F8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smtClean="0"/>
              <a:t>His seeds had got wet and ruined.</a:t>
            </a:r>
            <a:endParaRPr lang="en-GB" sz="2800" dirty="0"/>
          </a:p>
        </p:txBody>
      </p:sp>
      <p:sp>
        <p:nvSpPr>
          <p:cNvPr id="6" name="Oval 5"/>
          <p:cNvSpPr/>
          <p:nvPr/>
        </p:nvSpPr>
        <p:spPr>
          <a:xfrm>
            <a:off x="8324850" y="2409825"/>
            <a:ext cx="2657475" cy="2590800"/>
          </a:xfrm>
          <a:prstGeom prst="ellipse">
            <a:avLst/>
          </a:prstGeom>
          <a:solidFill>
            <a:srgbClr val="3F8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smtClean="0"/>
              <a:t>He didn’t know why his food store kept flooding.</a:t>
            </a:r>
            <a:endParaRPr lang="en-GB" sz="2800"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881285" y="5277763"/>
            <a:ext cx="1970908" cy="1259042"/>
          </a:xfrm>
          <a:prstGeom prst="rect">
            <a:avLst/>
          </a:prstGeom>
        </p:spPr>
      </p:pic>
    </p:spTree>
    <p:extLst>
      <p:ext uri="{BB962C8B-B14F-4D97-AF65-F5344CB8AC3E}">
        <p14:creationId xmlns:p14="http://schemas.microsoft.com/office/powerpoint/2010/main" val="109681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80">
                                          <p:stCondLst>
                                            <p:cond delay="0"/>
                                          </p:stCondLst>
                                        </p:cTn>
                                        <p:tgtEl>
                                          <p:spTgt spid="5"/>
                                        </p:tgtEl>
                                      </p:cBhvr>
                                    </p:animEffect>
                                    <p:anim calcmode="lin" valueType="num">
                                      <p:cBhvr>
                                        <p:cTn id="2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1" dur="26">
                                          <p:stCondLst>
                                            <p:cond delay="650"/>
                                          </p:stCondLst>
                                        </p:cTn>
                                        <p:tgtEl>
                                          <p:spTgt spid="5"/>
                                        </p:tgtEl>
                                      </p:cBhvr>
                                      <p:to x="100000" y="60000"/>
                                    </p:animScale>
                                    <p:animScale>
                                      <p:cBhvr>
                                        <p:cTn id="32" dur="166" decel="50000">
                                          <p:stCondLst>
                                            <p:cond delay="676"/>
                                          </p:stCondLst>
                                        </p:cTn>
                                        <p:tgtEl>
                                          <p:spTgt spid="5"/>
                                        </p:tgtEl>
                                      </p:cBhvr>
                                      <p:to x="100000" y="100000"/>
                                    </p:animScale>
                                    <p:animScale>
                                      <p:cBhvr>
                                        <p:cTn id="33" dur="26">
                                          <p:stCondLst>
                                            <p:cond delay="1312"/>
                                          </p:stCondLst>
                                        </p:cTn>
                                        <p:tgtEl>
                                          <p:spTgt spid="5"/>
                                        </p:tgtEl>
                                      </p:cBhvr>
                                      <p:to x="100000" y="80000"/>
                                    </p:animScale>
                                    <p:animScale>
                                      <p:cBhvr>
                                        <p:cTn id="34" dur="166" decel="50000">
                                          <p:stCondLst>
                                            <p:cond delay="1338"/>
                                          </p:stCondLst>
                                        </p:cTn>
                                        <p:tgtEl>
                                          <p:spTgt spid="5"/>
                                        </p:tgtEl>
                                      </p:cBhvr>
                                      <p:to x="100000" y="100000"/>
                                    </p:animScale>
                                    <p:animScale>
                                      <p:cBhvr>
                                        <p:cTn id="35" dur="26">
                                          <p:stCondLst>
                                            <p:cond delay="1642"/>
                                          </p:stCondLst>
                                        </p:cTn>
                                        <p:tgtEl>
                                          <p:spTgt spid="5"/>
                                        </p:tgtEl>
                                      </p:cBhvr>
                                      <p:to x="100000" y="90000"/>
                                    </p:animScale>
                                    <p:animScale>
                                      <p:cBhvr>
                                        <p:cTn id="36" dur="166" decel="50000">
                                          <p:stCondLst>
                                            <p:cond delay="1668"/>
                                          </p:stCondLst>
                                        </p:cTn>
                                        <p:tgtEl>
                                          <p:spTgt spid="5"/>
                                        </p:tgtEl>
                                      </p:cBhvr>
                                      <p:to x="100000" y="100000"/>
                                    </p:animScale>
                                    <p:animScale>
                                      <p:cBhvr>
                                        <p:cTn id="37" dur="26">
                                          <p:stCondLst>
                                            <p:cond delay="1808"/>
                                          </p:stCondLst>
                                        </p:cTn>
                                        <p:tgtEl>
                                          <p:spTgt spid="5"/>
                                        </p:tgtEl>
                                      </p:cBhvr>
                                      <p:to x="100000" y="95000"/>
                                    </p:animScale>
                                    <p:animScale>
                                      <p:cBhvr>
                                        <p:cTn id="38" dur="166" decel="50000">
                                          <p:stCondLst>
                                            <p:cond delay="1834"/>
                                          </p:stCondLst>
                                        </p:cTn>
                                        <p:tgtEl>
                                          <p:spTgt spid="5"/>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down)">
                                      <p:cBhvr>
                                        <p:cTn id="43" dur="580">
                                          <p:stCondLst>
                                            <p:cond delay="0"/>
                                          </p:stCondLst>
                                        </p:cTn>
                                        <p:tgtEl>
                                          <p:spTgt spid="6"/>
                                        </p:tgtEl>
                                      </p:cBhvr>
                                    </p:animEffect>
                                    <p:anim calcmode="lin" valueType="num">
                                      <p:cBhvr>
                                        <p:cTn id="4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9" dur="26">
                                          <p:stCondLst>
                                            <p:cond delay="650"/>
                                          </p:stCondLst>
                                        </p:cTn>
                                        <p:tgtEl>
                                          <p:spTgt spid="6"/>
                                        </p:tgtEl>
                                      </p:cBhvr>
                                      <p:to x="100000" y="60000"/>
                                    </p:animScale>
                                    <p:animScale>
                                      <p:cBhvr>
                                        <p:cTn id="50" dur="166" decel="50000">
                                          <p:stCondLst>
                                            <p:cond delay="676"/>
                                          </p:stCondLst>
                                        </p:cTn>
                                        <p:tgtEl>
                                          <p:spTgt spid="6"/>
                                        </p:tgtEl>
                                      </p:cBhvr>
                                      <p:to x="100000" y="100000"/>
                                    </p:animScale>
                                    <p:animScale>
                                      <p:cBhvr>
                                        <p:cTn id="51" dur="26">
                                          <p:stCondLst>
                                            <p:cond delay="1312"/>
                                          </p:stCondLst>
                                        </p:cTn>
                                        <p:tgtEl>
                                          <p:spTgt spid="6"/>
                                        </p:tgtEl>
                                      </p:cBhvr>
                                      <p:to x="100000" y="80000"/>
                                    </p:animScale>
                                    <p:animScale>
                                      <p:cBhvr>
                                        <p:cTn id="52" dur="166" decel="50000">
                                          <p:stCondLst>
                                            <p:cond delay="1338"/>
                                          </p:stCondLst>
                                        </p:cTn>
                                        <p:tgtEl>
                                          <p:spTgt spid="6"/>
                                        </p:tgtEl>
                                      </p:cBhvr>
                                      <p:to x="100000" y="100000"/>
                                    </p:animScale>
                                    <p:animScale>
                                      <p:cBhvr>
                                        <p:cTn id="53" dur="26">
                                          <p:stCondLst>
                                            <p:cond delay="1642"/>
                                          </p:stCondLst>
                                        </p:cTn>
                                        <p:tgtEl>
                                          <p:spTgt spid="6"/>
                                        </p:tgtEl>
                                      </p:cBhvr>
                                      <p:to x="100000" y="90000"/>
                                    </p:animScale>
                                    <p:animScale>
                                      <p:cBhvr>
                                        <p:cTn id="54" dur="166" decel="50000">
                                          <p:stCondLst>
                                            <p:cond delay="1668"/>
                                          </p:stCondLst>
                                        </p:cTn>
                                        <p:tgtEl>
                                          <p:spTgt spid="6"/>
                                        </p:tgtEl>
                                      </p:cBhvr>
                                      <p:to x="100000" y="100000"/>
                                    </p:animScale>
                                    <p:animScale>
                                      <p:cBhvr>
                                        <p:cTn id="55" dur="26">
                                          <p:stCondLst>
                                            <p:cond delay="1808"/>
                                          </p:stCondLst>
                                        </p:cTn>
                                        <p:tgtEl>
                                          <p:spTgt spid="6"/>
                                        </p:tgtEl>
                                      </p:cBhvr>
                                      <p:to x="100000" y="95000"/>
                                    </p:animScale>
                                    <p:animScale>
                                      <p:cBhvr>
                                        <p:cTn id="56"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TotalTime>
  <Words>1432</Words>
  <Application>Microsoft Office PowerPoint</Application>
  <PresentationFormat>Widescreen</PresentationFormat>
  <Paragraphs>116</Paragraphs>
  <Slides>31</Slides>
  <Notes>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31</vt:i4>
      </vt:variant>
    </vt:vector>
  </HeadingPairs>
  <TitlesOfParts>
    <vt:vector size="38" baseType="lpstr">
      <vt:lpstr>Arial</vt:lpstr>
      <vt:lpstr>Calibri</vt:lpstr>
      <vt:lpstr>Calibri Light</vt:lpstr>
      <vt:lpstr>Foco</vt:lpstr>
      <vt:lpstr>Wingdings</vt:lpstr>
      <vt:lpstr>Office Theme</vt:lpstr>
      <vt:lpstr>1_Office Theme</vt:lpstr>
      <vt:lpstr>PowerPoint Presentation</vt:lpstr>
      <vt:lpstr>PowerPoint Presentation</vt:lpstr>
      <vt:lpstr>PowerPoint Presentation</vt:lpstr>
      <vt:lpstr>In this lesson, students will: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Rachel Musson</dc:creator>
  <cp:lastModifiedBy>Rachel Musson</cp:lastModifiedBy>
  <cp:revision>98</cp:revision>
  <dcterms:created xsi:type="dcterms:W3CDTF">2019-08-15T20:52:15Z</dcterms:created>
  <dcterms:modified xsi:type="dcterms:W3CDTF">2019-11-22T09:38:56Z</dcterms:modified>
</cp:coreProperties>
</file>