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1"/>
  </p:notesMasterIdLst>
  <p:sldIdLst>
    <p:sldId id="278" r:id="rId2"/>
    <p:sldId id="281" r:id="rId3"/>
    <p:sldId id="279" r:id="rId4"/>
    <p:sldId id="280" r:id="rId5"/>
    <p:sldId id="311" r:id="rId6"/>
    <p:sldId id="312" r:id="rId7"/>
    <p:sldId id="313" r:id="rId8"/>
    <p:sldId id="314" r:id="rId9"/>
    <p:sldId id="315" r:id="rId10"/>
    <p:sldId id="316" r:id="rId11"/>
    <p:sldId id="317" r:id="rId12"/>
    <p:sldId id="318" r:id="rId13"/>
    <p:sldId id="319" r:id="rId14"/>
    <p:sldId id="320" r:id="rId15"/>
    <p:sldId id="321" r:id="rId16"/>
    <p:sldId id="322" r:id="rId17"/>
    <p:sldId id="357" r:id="rId18"/>
    <p:sldId id="323" r:id="rId19"/>
    <p:sldId id="324" r:id="rId20"/>
    <p:sldId id="334" r:id="rId21"/>
    <p:sldId id="325" r:id="rId22"/>
    <p:sldId id="326" r:id="rId23"/>
    <p:sldId id="327" r:id="rId24"/>
    <p:sldId id="328" r:id="rId25"/>
    <p:sldId id="358" r:id="rId26"/>
    <p:sldId id="329" r:id="rId27"/>
    <p:sldId id="330" r:id="rId28"/>
    <p:sldId id="331" r:id="rId29"/>
    <p:sldId id="332" r:id="rId30"/>
    <p:sldId id="356" r:id="rId31"/>
    <p:sldId id="303" r:id="rId32"/>
    <p:sldId id="304" r:id="rId33"/>
    <p:sldId id="335" r:id="rId34"/>
    <p:sldId id="305" r:id="rId35"/>
    <p:sldId id="345" r:id="rId36"/>
    <p:sldId id="284" r:id="rId37"/>
    <p:sldId id="347" r:id="rId38"/>
    <p:sldId id="337" r:id="rId39"/>
    <p:sldId id="349" r:id="rId40"/>
    <p:sldId id="350" r:id="rId41"/>
    <p:sldId id="351" r:id="rId42"/>
    <p:sldId id="352" r:id="rId43"/>
    <p:sldId id="355" r:id="rId44"/>
    <p:sldId id="353" r:id="rId45"/>
    <p:sldId id="306" r:id="rId46"/>
    <p:sldId id="344" r:id="rId47"/>
    <p:sldId id="354" r:id="rId48"/>
    <p:sldId id="282" r:id="rId49"/>
    <p:sldId id="283"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DDDFF"/>
    <a:srgbClr val="47B26A"/>
    <a:srgbClr val="35372F"/>
    <a:srgbClr val="5C8A9E"/>
    <a:srgbClr val="644E4C"/>
    <a:srgbClr val="FFFFFF"/>
    <a:srgbClr val="BB4023"/>
    <a:srgbClr val="A8768F"/>
    <a:srgbClr val="F886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2A1BB7-A061-4873-994E-F08640434DC0}" v="15" dt="2019-10-13T21:04:10.2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2314" autoAdjust="0"/>
    <p:restoredTop sz="50086" autoAdjust="0"/>
  </p:normalViewPr>
  <p:slideViewPr>
    <p:cSldViewPr snapToGrid="0" showGuides="1">
      <p:cViewPr varScale="1">
        <p:scale>
          <a:sx n="45" d="100"/>
          <a:sy n="45" d="100"/>
        </p:scale>
        <p:origin x="76" y="528"/>
      </p:cViewPr>
      <p:guideLst>
        <p:guide orient="horz" pos="2183"/>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61" Type="http://schemas.microsoft.com/office/2016/11/relationships/changesInfo" Target="changesInfos/changesInfo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62"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A32A1BB7-A061-4873-994E-F08640434DC0}"/>
    <pc:docChg chg="addSld modSld">
      <pc:chgData name="" userId="" providerId="" clId="Web-{A32A1BB7-A061-4873-994E-F08640434DC0}" dt="2019-10-13T21:04:10.200" v="13" actId="1076"/>
      <pc:docMkLst>
        <pc:docMk/>
      </pc:docMkLst>
      <pc:sldChg chg="addSp modSp new">
        <pc:chgData name="" userId="" providerId="" clId="Web-{A32A1BB7-A061-4873-994E-F08640434DC0}" dt="2019-10-13T21:04:10.200" v="13" actId="1076"/>
        <pc:sldMkLst>
          <pc:docMk/>
          <pc:sldMk cId="2196147253" sldId="272"/>
        </pc:sldMkLst>
        <pc:spChg chg="mod">
          <ac:chgData name="" userId="" providerId="" clId="Web-{A32A1BB7-A061-4873-994E-F08640434DC0}" dt="2019-10-13T21:04:01.591" v="9" actId="14100"/>
          <ac:spMkLst>
            <pc:docMk/>
            <pc:sldMk cId="2196147253" sldId="272"/>
            <ac:spMk id="3" creationId="{8373D7F6-981E-44C7-9954-31480012E1A0}"/>
          </ac:spMkLst>
        </pc:spChg>
        <pc:spChg chg="add mod">
          <ac:chgData name="" userId="" providerId="" clId="Web-{A32A1BB7-A061-4873-994E-F08640434DC0}" dt="2019-10-13T21:04:10.200" v="13" actId="1076"/>
          <ac:spMkLst>
            <pc:docMk/>
            <pc:sldMk cId="2196147253" sldId="272"/>
            <ac:spMk id="4" creationId="{B5197758-07AA-4532-8E68-0E7C8E0AD9B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5265D8-C297-47D0-B951-8C280B496532}" type="datetimeFigureOut">
              <a:rPr lang="en-GB" smtClean="0"/>
              <a:t>22/11/2019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EB7DB-1CED-43A1-865A-F1159FE89D29}" type="slidenum">
              <a:rPr lang="en-GB" smtClean="0"/>
              <a:t>‹#›</a:t>
            </a:fld>
            <a:endParaRPr lang="en-GB"/>
          </a:p>
        </p:txBody>
      </p:sp>
    </p:spTree>
    <p:extLst>
      <p:ext uri="{BB962C8B-B14F-4D97-AF65-F5344CB8AC3E}">
        <p14:creationId xmlns:p14="http://schemas.microsoft.com/office/powerpoint/2010/main" val="108405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1C18C5-F3FA-4D0A-A9B9-2971BB5756E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7844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BB252E-798C-4DBA-9397-81E6123FBAF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084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BB252E-798C-4DBA-9397-81E6123FBAF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8013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BB252E-798C-4DBA-9397-81E6123FBAF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74213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BB252E-798C-4DBA-9397-81E6123FBAF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8254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BB252E-798C-4DBA-9397-81E6123FBAF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8471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67833" y="1122363"/>
            <a:ext cx="11291776" cy="2387600"/>
          </a:xfrm>
        </p:spPr>
        <p:txBody>
          <a:bodyPr anchor="b"/>
          <a:lstStyle>
            <a:lvl1pPr algn="ctr">
              <a:defRPr sz="6000"/>
            </a:lvl1pPr>
          </a:lstStyle>
          <a:p>
            <a:r>
              <a:rPr lang="en-US" dirty="0"/>
              <a:t>Click to edit Master title style</a:t>
            </a:r>
            <a:endParaRPr lang="en-GB" dirty="0"/>
          </a:p>
        </p:txBody>
      </p:sp>
      <p:sp>
        <p:nvSpPr>
          <p:cNvPr id="3" name="Subtitle 2"/>
          <p:cNvSpPr>
            <a:spLocks noGrp="1"/>
          </p:cNvSpPr>
          <p:nvPr>
            <p:ph type="subTitle" idx="1"/>
          </p:nvPr>
        </p:nvSpPr>
        <p:spPr>
          <a:xfrm>
            <a:off x="467833" y="3602038"/>
            <a:ext cx="11291776"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41406851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324463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941221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p:cNvSpPr>
            <a:spLocks noGrp="1"/>
          </p:cNvSpPr>
          <p:nvPr>
            <p:ph type="title"/>
          </p:nvPr>
        </p:nvSpPr>
        <p:spPr/>
        <p:txBody>
          <a:bodyPr/>
          <a:lstStyle/>
          <a:p>
            <a:r>
              <a:rPr lang="en-US"/>
              <a:t>Click to edit Master title style</a:t>
            </a:r>
            <a:endParaRPr lang="en-GB"/>
          </a:p>
        </p:txBody>
      </p:sp>
      <p:sp>
        <p:nvSpPr>
          <p:cNvPr id="8" name="Date Placeholder 7"/>
          <p:cNvSpPr>
            <a:spLocks noGrp="1"/>
          </p:cNvSpPr>
          <p:nvPr>
            <p:ph type="dt" sz="half" idx="10"/>
          </p:nvPr>
        </p:nvSpPr>
        <p:spPr>
          <a:xfrm>
            <a:off x="838200" y="6356350"/>
            <a:ext cx="2743200" cy="365125"/>
          </a:xfrm>
          <a:prstGeom prst="rect">
            <a:avLst/>
          </a:prstGeom>
        </p:spPr>
        <p:txBody>
          <a:bodyPr/>
          <a:lstStyle/>
          <a:p>
            <a:fld id="{1DA75472-A2B2-4D99-9D5D-B76258FC6896}" type="datetime1">
              <a:rPr lang="en-GB">
                <a:solidFill>
                  <a:prstClr val="black"/>
                </a:solidFill>
              </a:rPr>
              <a:pPr/>
              <a:t>22/11/2019</a:t>
            </a:fld>
            <a:endParaRPr lang="en-GB" dirty="0">
              <a:solidFill>
                <a:prstClr val="black"/>
              </a:solidFill>
            </a:endParaRPr>
          </a:p>
        </p:txBody>
      </p:sp>
      <p:sp>
        <p:nvSpPr>
          <p:cNvPr id="9" name="Footer Placeholder 8"/>
          <p:cNvSpPr>
            <a:spLocks noGrp="1"/>
          </p:cNvSpPr>
          <p:nvPr>
            <p:ph type="ftr" sz="quarter" idx="11"/>
          </p:nvPr>
        </p:nvSpPr>
        <p:spPr>
          <a:xfrm>
            <a:off x="4038600" y="6356350"/>
            <a:ext cx="4114800" cy="365125"/>
          </a:xfrm>
          <a:prstGeom prst="rect">
            <a:avLst/>
          </a:prstGeom>
        </p:spPr>
        <p:txBody>
          <a:bodyPr/>
          <a:lstStyle/>
          <a:p>
            <a:endParaRPr lang="en-GB" dirty="0">
              <a:solidFill>
                <a:prstClr val="black"/>
              </a:solidFill>
            </a:endParaRPr>
          </a:p>
        </p:txBody>
      </p:sp>
      <p:sp>
        <p:nvSpPr>
          <p:cNvPr id="10" name="Slide Number Placeholder 9"/>
          <p:cNvSpPr>
            <a:spLocks noGrp="1"/>
          </p:cNvSpPr>
          <p:nvPr>
            <p:ph type="sldNum" sz="quarter" idx="12"/>
          </p:nvPr>
        </p:nvSpPr>
        <p:spPr>
          <a:xfrm>
            <a:off x="8610600" y="6356350"/>
            <a:ext cx="2743200" cy="365125"/>
          </a:xfrm>
          <a:prstGeom prst="rect">
            <a:avLst/>
          </a:prstGeom>
        </p:spPr>
        <p:txBody>
          <a:bodyPr/>
          <a:lstStyle/>
          <a:p>
            <a:fld id="{CADB531D-2584-48E8-974B-990AB77A0882}"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14737979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DF0EC0FD-F6C7-44DD-B05F-9F722E41B7C8}" type="datetime1">
              <a:rPr lang="en-GB">
                <a:solidFill>
                  <a:prstClr val="black"/>
                </a:solidFill>
              </a:rPr>
              <a:pPr/>
              <a:t>22/11/2019</a:t>
            </a:fld>
            <a:endParaRPr lang="en-GB" dirty="0">
              <a:solidFill>
                <a:prstClr val="black"/>
              </a:solidFill>
            </a:endParaRPr>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GB" dirty="0">
              <a:solidFill>
                <a:prstClr val="black"/>
              </a:solidFill>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CADB531D-2584-48E8-974B-990AB77A0882}"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8308593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p:cNvSpPr>
            <a:spLocks noGrp="1"/>
          </p:cNvSpPr>
          <p:nvPr>
            <p:ph type="title"/>
          </p:nvPr>
        </p:nvSpPr>
        <p:spPr/>
        <p:txBody>
          <a:bodyPr/>
          <a:lstStyle/>
          <a:p>
            <a:r>
              <a:rPr lang="en-US"/>
              <a:t>Click to edit Master title style</a:t>
            </a:r>
            <a:endParaRPr lang="en-GB"/>
          </a:p>
        </p:txBody>
      </p:sp>
      <p:sp>
        <p:nvSpPr>
          <p:cNvPr id="8" name="Date Placeholder 7"/>
          <p:cNvSpPr>
            <a:spLocks noGrp="1"/>
          </p:cNvSpPr>
          <p:nvPr>
            <p:ph type="dt" sz="half" idx="10"/>
          </p:nvPr>
        </p:nvSpPr>
        <p:spPr>
          <a:xfrm>
            <a:off x="838201" y="6356351"/>
            <a:ext cx="2743200" cy="365125"/>
          </a:xfrm>
          <a:prstGeom prst="rect">
            <a:avLst/>
          </a:prstGeom>
        </p:spPr>
        <p:txBody>
          <a:bodyPr/>
          <a:lstStyle/>
          <a:p>
            <a:fld id="{1DA75472-A2B2-4D99-9D5D-B76258FC6896}" type="datetime1">
              <a:rPr lang="en-GB">
                <a:solidFill>
                  <a:prstClr val="black">
                    <a:tint val="75000"/>
                  </a:prstClr>
                </a:solidFill>
              </a:rPr>
              <a:pPr/>
              <a:t>22/11/2019</a:t>
            </a:fld>
            <a:endParaRPr lang="en-GB" dirty="0">
              <a:solidFill>
                <a:prstClr val="black">
                  <a:tint val="75000"/>
                </a:prstClr>
              </a:solidFill>
            </a:endParaRPr>
          </a:p>
        </p:txBody>
      </p:sp>
      <p:sp>
        <p:nvSpPr>
          <p:cNvPr id="9" name="Footer Placeholder 8"/>
          <p:cNvSpPr>
            <a:spLocks noGrp="1"/>
          </p:cNvSpPr>
          <p:nvPr>
            <p:ph type="ftr" sz="quarter" idx="11"/>
          </p:nvPr>
        </p:nvSpPr>
        <p:spPr>
          <a:xfrm>
            <a:off x="4038602" y="6356351"/>
            <a:ext cx="4114800" cy="365125"/>
          </a:xfrm>
          <a:prstGeom prst="rect">
            <a:avLst/>
          </a:prstGeom>
        </p:spPr>
        <p:txBody>
          <a:bodyPr/>
          <a:lstStyle/>
          <a:p>
            <a:endParaRPr lang="en-GB" dirty="0">
              <a:solidFill>
                <a:prstClr val="black">
                  <a:tint val="75000"/>
                </a:prstClr>
              </a:solidFill>
            </a:endParaRPr>
          </a:p>
        </p:txBody>
      </p:sp>
      <p:sp>
        <p:nvSpPr>
          <p:cNvPr id="10" name="Slide Number Placeholder 9"/>
          <p:cNvSpPr>
            <a:spLocks noGrp="1"/>
          </p:cNvSpPr>
          <p:nvPr>
            <p:ph type="sldNum" sz="quarter" idx="12"/>
          </p:nvPr>
        </p:nvSpPr>
        <p:spPr>
          <a:xfrm>
            <a:off x="8610601" y="6356351"/>
            <a:ext cx="2743200" cy="365125"/>
          </a:xfrm>
          <a:prstGeom prst="rect">
            <a:avLst/>
          </a:prstGeom>
        </p:spPr>
        <p:txBody>
          <a:bodyPr/>
          <a:lstStyle/>
          <a:p>
            <a:fld id="{CADB531D-2584-48E8-974B-990AB77A0882}" type="slidenum">
              <a:rPr lang="en-GB">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7163143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a:xfrm>
            <a:off x="838201" y="6356351"/>
            <a:ext cx="2743200" cy="365125"/>
          </a:xfrm>
          <a:prstGeom prst="rect">
            <a:avLst/>
          </a:prstGeom>
        </p:spPr>
        <p:txBody>
          <a:bodyPr/>
          <a:lstStyle/>
          <a:p>
            <a:fld id="{DF0EC0FD-F6C7-44DD-B05F-9F722E41B7C8}" type="datetime1">
              <a:rPr lang="en-GB">
                <a:solidFill>
                  <a:prstClr val="black">
                    <a:tint val="75000"/>
                  </a:prstClr>
                </a:solidFill>
              </a:rPr>
              <a:pPr/>
              <a:t>22/11/2019</a:t>
            </a:fld>
            <a:endParaRPr lang="en-GB" dirty="0">
              <a:solidFill>
                <a:prstClr val="black">
                  <a:tint val="75000"/>
                </a:prstClr>
              </a:solidFill>
            </a:endParaRPr>
          </a:p>
        </p:txBody>
      </p:sp>
      <p:sp>
        <p:nvSpPr>
          <p:cNvPr id="4" name="Footer Placeholder 3"/>
          <p:cNvSpPr>
            <a:spLocks noGrp="1"/>
          </p:cNvSpPr>
          <p:nvPr>
            <p:ph type="ftr" sz="quarter" idx="11"/>
          </p:nvPr>
        </p:nvSpPr>
        <p:spPr>
          <a:xfrm>
            <a:off x="4038602" y="6356351"/>
            <a:ext cx="4114800" cy="365125"/>
          </a:xfrm>
          <a:prstGeom prst="rect">
            <a:avLst/>
          </a:prstGeom>
        </p:spPr>
        <p:txBody>
          <a:bodyPr/>
          <a:lstStyle/>
          <a:p>
            <a:endParaRPr lang="en-GB" dirty="0">
              <a:solidFill>
                <a:prstClr val="black">
                  <a:tint val="75000"/>
                </a:prstClr>
              </a:solidFill>
            </a:endParaRPr>
          </a:p>
        </p:txBody>
      </p:sp>
      <p:sp>
        <p:nvSpPr>
          <p:cNvPr id="5" name="Slide Number Placeholder 4"/>
          <p:cNvSpPr>
            <a:spLocks noGrp="1"/>
          </p:cNvSpPr>
          <p:nvPr>
            <p:ph type="sldNum" sz="quarter" idx="12"/>
          </p:nvPr>
        </p:nvSpPr>
        <p:spPr>
          <a:xfrm>
            <a:off x="8610601" y="6356351"/>
            <a:ext cx="2743200" cy="365125"/>
          </a:xfrm>
          <a:prstGeom prst="rect">
            <a:avLst/>
          </a:prstGeom>
        </p:spPr>
        <p:txBody>
          <a:bodyPr/>
          <a:lstStyle/>
          <a:p>
            <a:fld id="{CADB531D-2584-48E8-974B-990AB77A0882}" type="slidenum">
              <a:rPr lang="en-GB">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1963174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3530" y="455279"/>
            <a:ext cx="11357344" cy="1190958"/>
          </a:xfrm>
        </p:spPr>
        <p:txBody>
          <a:bodyPr/>
          <a:lstStyle/>
          <a:p>
            <a:r>
              <a:rPr lang="en-US"/>
              <a:t>Click to edit Master title style</a:t>
            </a:r>
            <a:endParaRPr lang="en-GB"/>
          </a:p>
        </p:txBody>
      </p:sp>
      <p:sp>
        <p:nvSpPr>
          <p:cNvPr id="3" name="Content Placeholder 2"/>
          <p:cNvSpPr>
            <a:spLocks noGrp="1"/>
          </p:cNvSpPr>
          <p:nvPr>
            <p:ph idx="1"/>
          </p:nvPr>
        </p:nvSpPr>
        <p:spPr>
          <a:xfrm>
            <a:off x="443022" y="1825625"/>
            <a:ext cx="11337851" cy="4351338"/>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3"/>
          <p:cNvSpPr txBox="1">
            <a:spLocks/>
          </p:cNvSpPr>
          <p:nvPr userDrawn="1"/>
        </p:nvSpPr>
        <p:spPr>
          <a:xfrm>
            <a:off x="4038602" y="6356351"/>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dirty="0">
              <a:solidFill>
                <a:prstClr val="black">
                  <a:tint val="75000"/>
                </a:prstClr>
              </a:solidFill>
            </a:endParaRPr>
          </a:p>
        </p:txBody>
      </p:sp>
    </p:spTree>
    <p:extLst>
      <p:ext uri="{BB962C8B-B14F-4D97-AF65-F5344CB8AC3E}">
        <p14:creationId xmlns:p14="http://schemas.microsoft.com/office/powerpoint/2010/main" val="387442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49077" y="667486"/>
            <a:ext cx="11342429" cy="2906162"/>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449077" y="3572541"/>
            <a:ext cx="11342429" cy="1528282"/>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979087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44794" y="489098"/>
            <a:ext cx="11313981" cy="1190958"/>
          </a:xfrm>
        </p:spPr>
        <p:txBody>
          <a:bodyPr/>
          <a:lstStyle/>
          <a:p>
            <a:r>
              <a:rPr lang="en-US"/>
              <a:t>Click to edit Master title style</a:t>
            </a:r>
            <a:endParaRPr lang="en-GB"/>
          </a:p>
        </p:txBody>
      </p:sp>
      <p:sp>
        <p:nvSpPr>
          <p:cNvPr id="3" name="Content Placeholder 2"/>
          <p:cNvSpPr>
            <a:spLocks noGrp="1"/>
          </p:cNvSpPr>
          <p:nvPr>
            <p:ph sz="half" idx="1"/>
          </p:nvPr>
        </p:nvSpPr>
        <p:spPr>
          <a:xfrm>
            <a:off x="444794" y="1814993"/>
            <a:ext cx="557500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83770" y="1814993"/>
            <a:ext cx="557500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504715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1286835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04037" y="499730"/>
            <a:ext cx="11355572" cy="1190958"/>
          </a:xfrm>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632080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8934648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35751" y="449262"/>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629755" y="58338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35751" y="2049462"/>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090931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8326044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8625" y="490205"/>
            <a:ext cx="11349908" cy="1190958"/>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1037" y="1825625"/>
            <a:ext cx="11327496"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cxnSp>
        <p:nvCxnSpPr>
          <p:cNvPr id="11" name="Straight Connector 10"/>
          <p:cNvCxnSpPr/>
          <p:nvPr userDrawn="1"/>
        </p:nvCxnSpPr>
        <p:spPr>
          <a:xfrm>
            <a:off x="428625" y="315675"/>
            <a:ext cx="11349908" cy="1638"/>
          </a:xfrm>
          <a:prstGeom prst="line">
            <a:avLst/>
          </a:prstGeom>
          <a:ln>
            <a:solidFill>
              <a:srgbClr val="252823"/>
            </a:solidFill>
          </a:ln>
        </p:spPr>
        <p:style>
          <a:lnRef idx="2">
            <a:schemeClr val="accent1"/>
          </a:lnRef>
          <a:fillRef idx="0">
            <a:schemeClr val="accent1"/>
          </a:fillRef>
          <a:effectRef idx="1">
            <a:schemeClr val="accent1"/>
          </a:effectRef>
          <a:fontRef idx="minor">
            <a:schemeClr val="tx1"/>
          </a:fontRef>
        </p:style>
      </p:cxnSp>
      <p:pic>
        <p:nvPicPr>
          <p:cNvPr id="15" name="Picture 14" descr="TB_Logo_v1.png"/>
          <p:cNvPicPr>
            <a:picLocks noChangeAspect="1"/>
          </p:cNvPicPr>
          <p:nvPr userDrawn="1"/>
        </p:nvPicPr>
        <p:blipFill>
          <a:blip r:embed="rId17" cstate="print">
            <a:extLst>
              <a:ext uri="{28A0092B-C50C-407E-A947-70E740481C1C}">
                <a14:useLocalDpi xmlns:a14="http://schemas.microsoft.com/office/drawing/2010/main"/>
              </a:ext>
            </a:extLst>
          </a:blip>
          <a:stretch>
            <a:fillRect/>
          </a:stretch>
        </p:blipFill>
        <p:spPr>
          <a:xfrm>
            <a:off x="314008" y="6109816"/>
            <a:ext cx="1440364" cy="550699"/>
          </a:xfrm>
          <a:prstGeom prst="rect">
            <a:avLst/>
          </a:prstGeom>
        </p:spPr>
      </p:pic>
      <p:sp>
        <p:nvSpPr>
          <p:cNvPr id="12" name="TextBox 11"/>
          <p:cNvSpPr txBox="1"/>
          <p:nvPr userDrawn="1"/>
        </p:nvSpPr>
        <p:spPr>
          <a:xfrm>
            <a:off x="8779705" y="6541834"/>
            <a:ext cx="3113445" cy="284011"/>
          </a:xfrm>
          <a:prstGeom prst="rect">
            <a:avLst/>
          </a:prstGeom>
          <a:noFill/>
        </p:spPr>
        <p:txBody>
          <a:bodyPr wrap="square" rtlCol="0">
            <a:spAutoFit/>
          </a:bodyPr>
          <a:lstStyle/>
          <a:p>
            <a:r>
              <a:rPr lang="en-US" sz="1200" dirty="0" smtClean="0">
                <a:solidFill>
                  <a:srgbClr val="252823"/>
                </a:solidFill>
              </a:rPr>
              <a:t>COPYRIGHT@2019 </a:t>
            </a:r>
            <a:r>
              <a:rPr lang="en-US" sz="1200" dirty="0">
                <a:solidFill>
                  <a:srgbClr val="252823"/>
                </a:solidFill>
              </a:rPr>
              <a:t>THOUGHTBOX EDUCATION</a:t>
            </a:r>
          </a:p>
        </p:txBody>
      </p:sp>
      <p:cxnSp>
        <p:nvCxnSpPr>
          <p:cNvPr id="17" name="Straight Connector 16"/>
          <p:cNvCxnSpPr/>
          <p:nvPr userDrawn="1"/>
        </p:nvCxnSpPr>
        <p:spPr>
          <a:xfrm>
            <a:off x="1754372" y="6534030"/>
            <a:ext cx="10024161" cy="7804"/>
          </a:xfrm>
          <a:prstGeom prst="line">
            <a:avLst/>
          </a:prstGeom>
          <a:ln>
            <a:solidFill>
              <a:srgbClr val="252823"/>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userDrawn="1"/>
        </p:nvSpPr>
        <p:spPr>
          <a:xfrm>
            <a:off x="345374" y="45466"/>
            <a:ext cx="4362476" cy="276999"/>
          </a:xfrm>
          <a:prstGeom prst="rect">
            <a:avLst/>
          </a:prstGeom>
          <a:noFill/>
        </p:spPr>
        <p:txBody>
          <a:bodyPr wrap="none" rtlCol="0">
            <a:spAutoFit/>
          </a:bodyPr>
          <a:lstStyle/>
          <a:p>
            <a:r>
              <a:rPr lang="en-US" sz="1200" b="1" dirty="0">
                <a:solidFill>
                  <a:srgbClr val="35372F"/>
                </a:solidFill>
                <a:latin typeface="Foco"/>
                <a:cs typeface="Foco"/>
              </a:rPr>
              <a:t>EXPLORING </a:t>
            </a:r>
            <a:r>
              <a:rPr lang="en-US" sz="1200" b="1" dirty="0" smtClean="0">
                <a:solidFill>
                  <a:srgbClr val="35372F"/>
                </a:solidFill>
                <a:latin typeface="Foco"/>
                <a:cs typeface="Foco"/>
              </a:rPr>
              <a:t>THE NATURAL WORLD </a:t>
            </a:r>
            <a:r>
              <a:rPr lang="en-US" sz="1200" dirty="0" smtClean="0">
                <a:solidFill>
                  <a:srgbClr val="35372F"/>
                </a:solidFill>
                <a:latin typeface="Foco"/>
                <a:cs typeface="Foco"/>
              </a:rPr>
              <a:t>| Changing</a:t>
            </a:r>
            <a:r>
              <a:rPr lang="en-US" sz="1200" baseline="0" dirty="0" smtClean="0">
                <a:solidFill>
                  <a:srgbClr val="35372F"/>
                </a:solidFill>
                <a:latin typeface="Foco"/>
                <a:cs typeface="Foco"/>
              </a:rPr>
              <a:t> Climates </a:t>
            </a:r>
            <a:r>
              <a:rPr lang="en-US" sz="1200" dirty="0" smtClean="0">
                <a:solidFill>
                  <a:srgbClr val="35372F"/>
                </a:solidFill>
                <a:latin typeface="Foco"/>
                <a:cs typeface="Foco"/>
              </a:rPr>
              <a:t>| </a:t>
            </a:r>
            <a:r>
              <a:rPr lang="en-US" sz="1200" dirty="0">
                <a:solidFill>
                  <a:srgbClr val="35372F"/>
                </a:solidFill>
                <a:latin typeface="Foco"/>
                <a:cs typeface="Foco"/>
              </a:rPr>
              <a:t>Week 1 </a:t>
            </a:r>
            <a:endParaRPr lang="en-US" sz="1200" dirty="0">
              <a:solidFill>
                <a:srgbClr val="35372F"/>
              </a:solidFill>
            </a:endParaRPr>
          </a:p>
        </p:txBody>
      </p:sp>
    </p:spTree>
    <p:extLst>
      <p:ext uri="{BB962C8B-B14F-4D97-AF65-F5344CB8AC3E}">
        <p14:creationId xmlns:p14="http://schemas.microsoft.com/office/powerpoint/2010/main" val="13043002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xStyles>
    <p:titleStyle>
      <a:lvl1pPr algn="l" defTabSz="914400" rtl="0" eaLnBrk="1" latinLnBrk="0" hangingPunct="1">
        <a:lnSpc>
          <a:spcPct val="90000"/>
        </a:lnSpc>
        <a:spcBef>
          <a:spcPct val="0"/>
        </a:spcBef>
        <a:buNone/>
        <a:defRPr sz="4400" kern="1200">
          <a:solidFill>
            <a:srgbClr val="35372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5372F"/>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5372F"/>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5372F"/>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5372F"/>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5372F"/>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15.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15.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15.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static1.squarespace.com/static/595caeca2e69cf0e4a94010f/t/5dd30dcb77bed738f2beb242/1574112722725/Vole's+Big+Flood+Printable.pdf"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15.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15.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6.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17.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17.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9.png"/><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40.png"/><Relationship Id="rId4" Type="http://schemas.openxmlformats.org/officeDocument/2006/relationships/image" Target="../media/image39.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40.png"/><Relationship Id="rId4" Type="http://schemas.openxmlformats.org/officeDocument/2006/relationships/image" Target="../media/image39.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40.png"/><Relationship Id="rId4" Type="http://schemas.openxmlformats.org/officeDocument/2006/relationships/image" Target="../media/image39.png"/></Relationships>
</file>

<file path=ppt/slides/_rels/slide4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4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1932" y="314957"/>
            <a:ext cx="1437111" cy="576583"/>
          </a:xfrm>
          <a:prstGeom prst="rect">
            <a:avLst/>
          </a:prstGeom>
        </p:spPr>
      </p:pic>
      <p:pic>
        <p:nvPicPr>
          <p:cNvPr id="2" name="Picture 1"/>
          <p:cNvPicPr>
            <a:picLocks noChangeAspect="1"/>
          </p:cNvPicPr>
          <p:nvPr/>
        </p:nvPicPr>
        <p:blipFill>
          <a:blip r:embed="rId5"/>
          <a:stretch>
            <a:fillRect/>
          </a:stretch>
        </p:blipFill>
        <p:spPr>
          <a:xfrm>
            <a:off x="3676574" y="1172690"/>
            <a:ext cx="4804064" cy="4682134"/>
          </a:xfrm>
          <a:prstGeom prst="rect">
            <a:avLst/>
          </a:prstGeom>
        </p:spPr>
      </p:pic>
    </p:spTree>
    <p:extLst>
      <p:ext uri="{BB962C8B-B14F-4D97-AF65-F5344CB8AC3E}">
        <p14:creationId xmlns:p14="http://schemas.microsoft.com/office/powerpoint/2010/main" val="39995382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0562" y="420353"/>
            <a:ext cx="11337851" cy="5142247"/>
          </a:xfrm>
        </p:spPr>
        <p:txBody>
          <a:bodyPr>
            <a:normAutofit lnSpcReduction="10000"/>
          </a:bodyPr>
          <a:lstStyle/>
          <a:p>
            <a:pPr marL="0" indent="0">
              <a:buNone/>
            </a:pPr>
            <a:r>
              <a:rPr lang="en-GB" dirty="0"/>
              <a:t>“It’s my seeds,” said Vole mournfully, “they’re all wet! My food store has flooded again. This is the second time it has happened now this month.  I still had one pile of seeds that were soggy from last week’s flood and now my two new piles are completely drenched. I don’t understand why this happened. It’s not supposed to be raining at this time of year- this is the dry season and it’s when I normally collect all of the seeds to put safely into my underground food-store ready for winter</a:t>
            </a:r>
            <a:r>
              <a:rPr lang="en-GB" dirty="0" smtClean="0"/>
              <a:t>.”</a:t>
            </a:r>
            <a:br>
              <a:rPr lang="en-GB" dirty="0" smtClean="0"/>
            </a:br>
            <a:endParaRPr lang="en-GB" dirty="0"/>
          </a:p>
          <a:p>
            <a:pPr marL="0" indent="0">
              <a:buNone/>
            </a:pPr>
            <a:r>
              <a:rPr lang="en-GB" dirty="0"/>
              <a:t>“Why don’t you keep your seeds up in a tree like me?” said Squirrel helpfully. “I don’t ever have flooding problems as I carry my acorns high up in the treetops, well away from any puddles.” Squirrel looked up into the branches at the acorns he had just been munching on for his morning snack.</a:t>
            </a:r>
          </a:p>
        </p:txBody>
      </p:sp>
      <p:pic>
        <p:nvPicPr>
          <p:cNvPr id="7"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562600"/>
            <a:ext cx="12192000" cy="128111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5225" y="6007911"/>
            <a:ext cx="1396098" cy="905148"/>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2254" y="5007872"/>
            <a:ext cx="2257864" cy="2000077"/>
          </a:xfrm>
          <a:prstGeom prst="rect">
            <a:avLst/>
          </a:prstGeom>
        </p:spPr>
      </p:pic>
    </p:spTree>
    <p:extLst>
      <p:ext uri="{BB962C8B-B14F-4D97-AF65-F5344CB8AC3E}">
        <p14:creationId xmlns:p14="http://schemas.microsoft.com/office/powerpoint/2010/main" val="4257163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0562" y="295275"/>
            <a:ext cx="11337851" cy="5267325"/>
          </a:xfrm>
        </p:spPr>
        <p:txBody>
          <a:bodyPr>
            <a:normAutofit/>
          </a:bodyPr>
          <a:lstStyle/>
          <a:p>
            <a:pPr marL="0" indent="0">
              <a:buNone/>
            </a:pPr>
            <a:r>
              <a:rPr lang="en-GB" dirty="0"/>
              <a:t>“I can’t do that Squirrel,” said Vole, “the tree is far too high up for me.  Besides, I’m used to storing my food in the ground. I am a vole and voles don’t do things the same way as squirrels.”</a:t>
            </a:r>
          </a:p>
          <a:p>
            <a:pPr marL="0" indent="0">
              <a:buNone/>
            </a:pPr>
            <a:r>
              <a:rPr lang="en-GB" dirty="0"/>
              <a:t>At that moment, Beaver ambled over out of the trees. “Morning Squirrel, morning Vole, what are you up to this morning?” asked Beaver, smiling warmly at his two friends.</a:t>
            </a:r>
          </a:p>
          <a:p>
            <a:pPr marL="0" indent="0">
              <a:buNone/>
            </a:pPr>
            <a:r>
              <a:rPr lang="en-GB" dirty="0"/>
              <a:t>“We’re trying to help Vole solve his flooding problem,” said Squirrel, whisking his tail excitedly in the air. </a:t>
            </a:r>
          </a:p>
          <a:p>
            <a:pPr marL="0" indent="0">
              <a:buNone/>
            </a:pPr>
            <a:r>
              <a:rPr lang="en-GB" dirty="0"/>
              <a:t>“My food store has flooded again Beaver,” explained Vole glumly. “It keeps happening but I just don’t know </a:t>
            </a:r>
            <a:r>
              <a:rPr lang="en-GB" dirty="0" smtClean="0"/>
              <a:t>why. This is the time that it </a:t>
            </a:r>
            <a:r>
              <a:rPr lang="en-GB" dirty="0" err="1" smtClean="0"/>
              <a:t>doesn</a:t>
            </a:r>
            <a:r>
              <a:rPr lang="en-US" dirty="0" smtClean="0"/>
              <a:t>’t usually rain </a:t>
            </a:r>
            <a:r>
              <a:rPr lang="en-GB" dirty="0" smtClean="0"/>
              <a:t>so it</a:t>
            </a:r>
            <a:r>
              <a:rPr lang="en-US" dirty="0" smtClean="0"/>
              <a:t>’s </a:t>
            </a:r>
            <a:r>
              <a:rPr lang="en-GB" dirty="0" smtClean="0"/>
              <a:t>when </a:t>
            </a:r>
            <a:r>
              <a:rPr lang="en-GB" dirty="0"/>
              <a:t>I normally collect lots of seeds ready for winter.”</a:t>
            </a:r>
          </a:p>
          <a:p>
            <a:pPr marL="0" indent="0">
              <a:buNone/>
            </a:pPr>
            <a:endParaRPr lang="en-GB" dirty="0"/>
          </a:p>
        </p:txBody>
      </p:sp>
      <p:pic>
        <p:nvPicPr>
          <p:cNvPr id="5"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562600"/>
            <a:ext cx="12192000" cy="128111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694" y="5389912"/>
            <a:ext cx="2633762" cy="1371576"/>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070684" y="6001988"/>
            <a:ext cx="1466850" cy="905148"/>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37534" y="5001949"/>
            <a:ext cx="2257864" cy="2000077"/>
          </a:xfrm>
          <a:prstGeom prst="rect">
            <a:avLst/>
          </a:prstGeom>
        </p:spPr>
      </p:pic>
    </p:spTree>
    <p:extLst>
      <p:ext uri="{BB962C8B-B14F-4D97-AF65-F5344CB8AC3E}">
        <p14:creationId xmlns:p14="http://schemas.microsoft.com/office/powerpoint/2010/main" val="2079073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5028" y="309880"/>
            <a:ext cx="11744732" cy="5867400"/>
          </a:xfrm>
        </p:spPr>
        <p:txBody>
          <a:bodyPr>
            <a:normAutofit lnSpcReduction="10000"/>
          </a:bodyPr>
          <a:lstStyle/>
          <a:p>
            <a:pPr marL="0" indent="0">
              <a:buNone/>
            </a:pPr>
            <a:r>
              <a:rPr lang="en-GB" dirty="0"/>
              <a:t>“Hmm,” said Beaver, thinking deeply for a moment. “Why don’t you build a dam around the hole to your food-store? That way you’d keep the water out whenever it rains!”</a:t>
            </a:r>
          </a:p>
          <a:p>
            <a:pPr marL="0" indent="0">
              <a:buNone/>
            </a:pPr>
            <a:r>
              <a:rPr lang="en-GB" dirty="0"/>
              <a:t>“I can’t do that Beaver,” said Vole sadly, “I don’t have big teeth like you and don’t know how to build dams. I am a vole and voles don’t do things the same way as beavers. Besides, I spoke to Dormouse about what happens when trees fall down and I </a:t>
            </a:r>
            <a:r>
              <a:rPr lang="en-GB" dirty="0" smtClean="0"/>
              <a:t>don’t </a:t>
            </a:r>
            <a:r>
              <a:rPr lang="en-GB" dirty="0"/>
              <a:t>think we should be chopping down any more trees in this forest</a:t>
            </a:r>
            <a:r>
              <a:rPr lang="en-GB" dirty="0" smtClean="0"/>
              <a:t>.”</a:t>
            </a:r>
            <a:endParaRPr lang="en-GB" dirty="0"/>
          </a:p>
          <a:p>
            <a:pPr marL="0" indent="0">
              <a:buNone/>
            </a:pPr>
            <a:r>
              <a:rPr lang="en-GB" dirty="0" smtClean="0"/>
              <a:t>“</a:t>
            </a:r>
            <a:r>
              <a:rPr lang="en-GB" dirty="0"/>
              <a:t>You’re right,” said Beaver, thinking about the lesson he had learned from Dormouse about the consequences of chopping down lots of trees. </a:t>
            </a:r>
          </a:p>
          <a:p>
            <a:pPr marL="0" indent="0">
              <a:buNone/>
            </a:pPr>
            <a:r>
              <a:rPr lang="en-GB" dirty="0" smtClean="0"/>
              <a:t>The </a:t>
            </a:r>
            <a:r>
              <a:rPr lang="en-GB" dirty="0"/>
              <a:t>three friends stood quietly together, scratching their heads and thinking very hard about what to do.  Whilst they were thinking, Hedgehog rustled his way towards them through the leaves, huffing and puffing as he snuffled his snout along the ground searching for insects for his breakfast. </a:t>
            </a:r>
          </a:p>
        </p:txBody>
      </p:sp>
      <p:pic>
        <p:nvPicPr>
          <p:cNvPr id="4"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829300"/>
            <a:ext cx="12192000" cy="101441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b="21905"/>
          <a:stretch/>
        </p:blipFill>
        <p:spPr>
          <a:xfrm flipH="1">
            <a:off x="9511343" y="5810282"/>
            <a:ext cx="1533525" cy="1052450"/>
          </a:xfrm>
          <a:prstGeom prst="rect">
            <a:avLst/>
          </a:prstGeom>
        </p:spPr>
      </p:pic>
    </p:spTree>
    <p:extLst>
      <p:ext uri="{BB962C8B-B14F-4D97-AF65-F5344CB8AC3E}">
        <p14:creationId xmlns:p14="http://schemas.microsoft.com/office/powerpoint/2010/main" val="3492984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2070" y="253842"/>
            <a:ext cx="11685450" cy="5762625"/>
          </a:xfrm>
        </p:spPr>
        <p:txBody>
          <a:bodyPr>
            <a:normAutofit fontScale="92500" lnSpcReduction="10000"/>
          </a:bodyPr>
          <a:lstStyle/>
          <a:p>
            <a:pPr marL="0" indent="0">
              <a:buNone/>
            </a:pPr>
            <a:r>
              <a:rPr lang="en-GB" dirty="0"/>
              <a:t>“Hello,” mumbled Hedgehog, his nose still stuck in a pile of leaves, “what are you all looking so thoughtful about this morning?”</a:t>
            </a:r>
          </a:p>
          <a:p>
            <a:pPr marL="0" indent="0">
              <a:buNone/>
            </a:pPr>
            <a:r>
              <a:rPr lang="en-GB" dirty="0"/>
              <a:t>“My food-store has flooded again Hedgehog,” explained Vole. “It keeps happening but I just don’t know why – this isn’t the usual time for rain. This should be the dry season and it’s when I normally collect lots of seeds and store them underground in my burrow ready for winter.”</a:t>
            </a:r>
          </a:p>
          <a:p>
            <a:pPr marL="0" indent="0">
              <a:buNone/>
            </a:pPr>
            <a:r>
              <a:rPr lang="en-GB" dirty="0"/>
              <a:t>“Why don’t you eat something different instead Vole,” suggested Hedgehog, lifting his head for a moment from the crisp pile of leaves. “I love munching on insects – they are all over the forest floor -even in the winter - and so you wouldn’t have to store them anywhere as you could find them all over the place.” And with that he stuck his snout back into the leaves to search for more grubs.</a:t>
            </a:r>
          </a:p>
          <a:p>
            <a:pPr marL="0" indent="0">
              <a:buNone/>
            </a:pPr>
            <a:r>
              <a:rPr lang="en-GB" dirty="0"/>
              <a:t>“Thanks for the suggestion Hedgehog, but I don’t eat insects. Eating them would make me feel quite poorly. I like to eat seeds because I am a vole - voles don’t do things the same way as hedgehogs.”</a:t>
            </a:r>
          </a:p>
          <a:p>
            <a:pPr marL="0" indent="0">
              <a:buNone/>
            </a:pPr>
            <a:endParaRPr lang="en-GB" dirty="0"/>
          </a:p>
        </p:txBody>
      </p:sp>
      <p:pic>
        <p:nvPicPr>
          <p:cNvPr id="5"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562600"/>
            <a:ext cx="12192000" cy="128111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84878" flipH="1">
            <a:off x="7314536" y="5673914"/>
            <a:ext cx="1940480" cy="1146813"/>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b="21905"/>
          <a:stretch/>
        </p:blipFill>
        <p:spPr>
          <a:xfrm flipH="1">
            <a:off x="3596318" y="5796026"/>
            <a:ext cx="1533525" cy="1052450"/>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280946" y="6169498"/>
            <a:ext cx="1091161" cy="729571"/>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15291" y="5384636"/>
            <a:ext cx="1819893" cy="1612110"/>
          </a:xfrm>
          <a:prstGeom prst="rect">
            <a:avLst/>
          </a:prstGeom>
        </p:spPr>
      </p:pic>
    </p:spTree>
    <p:extLst>
      <p:ext uri="{BB962C8B-B14F-4D97-AF65-F5344CB8AC3E}">
        <p14:creationId xmlns:p14="http://schemas.microsoft.com/office/powerpoint/2010/main" val="4030721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4719" y="439962"/>
            <a:ext cx="11738591" cy="5106152"/>
          </a:xfrm>
        </p:spPr>
        <p:txBody>
          <a:bodyPr>
            <a:noAutofit/>
          </a:bodyPr>
          <a:lstStyle/>
          <a:p>
            <a:pPr marL="0" indent="0">
              <a:buNone/>
            </a:pPr>
            <a:r>
              <a:rPr lang="en-GB" dirty="0"/>
              <a:t>Vole wandered over to a little clearing in the trees and peered up high into the sky.  “I wonder why it keeps flooding in the first place,” he muttered, “there really shouldn’t be any rain coming at this time of year. Do any of you know why my store keeps flooding when this is supposed to be the dry season</a:t>
            </a:r>
            <a:r>
              <a:rPr lang="en-GB" dirty="0" smtClean="0"/>
              <a:t>?”</a:t>
            </a:r>
            <a:r>
              <a:rPr lang="en-GB" dirty="0"/>
              <a:t/>
            </a:r>
            <a:br>
              <a:rPr lang="en-GB" dirty="0"/>
            </a:br>
            <a:r>
              <a:rPr lang="en-GB" dirty="0"/>
              <a:t>“It’s probably something to do with the weather</a:t>
            </a:r>
            <a:r>
              <a:rPr lang="en-GB" dirty="0" smtClean="0"/>
              <a:t>,” </a:t>
            </a:r>
            <a:r>
              <a:rPr lang="en-GB" dirty="0"/>
              <a:t>chirped </a:t>
            </a:r>
            <a:r>
              <a:rPr lang="en-GB" dirty="0" smtClean="0"/>
              <a:t>Squirrel.</a:t>
            </a:r>
            <a:endParaRPr lang="en-GB" dirty="0"/>
          </a:p>
          <a:p>
            <a:pPr marL="0" indent="0">
              <a:buNone/>
            </a:pPr>
            <a:r>
              <a:rPr lang="en-GB" dirty="0"/>
              <a:t>“No, it’s definitely something to do with the climate,” said Hedgehog confidently.</a:t>
            </a:r>
          </a:p>
          <a:p>
            <a:pPr marL="0" indent="0">
              <a:buNone/>
            </a:pPr>
            <a:r>
              <a:rPr lang="en-GB" dirty="0"/>
              <a:t>“What is the difference between weather and climate?” asked Beaver, wrinkling his nose up in confusion. </a:t>
            </a:r>
          </a:p>
          <a:p>
            <a:pPr marL="0" indent="0">
              <a:buNone/>
            </a:pPr>
            <a:r>
              <a:rPr lang="en-GB" dirty="0"/>
              <a:t>“I’ve got no idea,” said Vole, “but I’d like to find out, especially if it can help me to understand why my food-store keeps flooding. I wonder who we could ask to help find </a:t>
            </a:r>
            <a:r>
              <a:rPr lang="en-GB" dirty="0" smtClean="0"/>
              <a:t>out the difference...”</a:t>
            </a:r>
            <a:endParaRPr lang="en-GB" dirty="0"/>
          </a:p>
          <a:p>
            <a:pPr marL="0" indent="0">
              <a:buNone/>
            </a:pPr>
            <a:endParaRPr lang="en-GB" dirty="0"/>
          </a:p>
        </p:txBody>
      </p:sp>
      <p:pic>
        <p:nvPicPr>
          <p:cNvPr id="10"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562600"/>
            <a:ext cx="12192000" cy="128111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84878" flipH="1">
            <a:off x="7314536" y="5673914"/>
            <a:ext cx="1940480" cy="1146813"/>
          </a:xfrm>
          <a:prstGeom prst="rect">
            <a:avLst/>
          </a:prstGeom>
        </p:spPr>
      </p:pic>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b="21905"/>
          <a:stretch/>
        </p:blipFill>
        <p:spPr>
          <a:xfrm flipH="1">
            <a:off x="3596318" y="5796026"/>
            <a:ext cx="1533525" cy="1052450"/>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280946" y="6169498"/>
            <a:ext cx="1091161" cy="729571"/>
          </a:xfrm>
          <a:prstGeom prst="rect">
            <a:avLst/>
          </a:prstGeom>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15291" y="5384636"/>
            <a:ext cx="1819893" cy="1612110"/>
          </a:xfrm>
          <a:prstGeom prst="rect">
            <a:avLst/>
          </a:prstGeom>
        </p:spPr>
      </p:pic>
    </p:spTree>
    <p:extLst>
      <p:ext uri="{BB962C8B-B14F-4D97-AF65-F5344CB8AC3E}">
        <p14:creationId xmlns:p14="http://schemas.microsoft.com/office/powerpoint/2010/main" val="12337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5274" y="298207"/>
            <a:ext cx="11826726" cy="5106152"/>
          </a:xfrm>
        </p:spPr>
        <p:txBody>
          <a:bodyPr>
            <a:noAutofit/>
          </a:bodyPr>
          <a:lstStyle/>
          <a:p>
            <a:pPr marL="0" indent="0">
              <a:buNone/>
            </a:pPr>
            <a:r>
              <a:rPr lang="en-GB" dirty="0" smtClean="0"/>
              <a:t>“What about </a:t>
            </a:r>
            <a:r>
              <a:rPr lang="en-GB" dirty="0"/>
              <a:t>Lizard?” suggested Hedgehog, “he’s been living around here for a very long time and knows an awful lot of things. </a:t>
            </a:r>
            <a:r>
              <a:rPr lang="en-GB" dirty="0" smtClean="0"/>
              <a:t>He </a:t>
            </a:r>
            <a:r>
              <a:rPr lang="en-GB" dirty="0"/>
              <a:t>is very wise and I’m sure </a:t>
            </a:r>
            <a:r>
              <a:rPr lang="en-GB" dirty="0" smtClean="0"/>
              <a:t>he would </a:t>
            </a:r>
            <a:r>
              <a:rPr lang="en-GB" dirty="0"/>
              <a:t>be happy to help us.”</a:t>
            </a:r>
          </a:p>
          <a:p>
            <a:pPr marL="0" indent="0">
              <a:buNone/>
            </a:pPr>
            <a:r>
              <a:rPr lang="en-GB" dirty="0"/>
              <a:t>And so the animals ambled through the forest out to a clearing on the far side of the grove where Lizard was peacefully basking in the morning sunshine on top of a very large rock.  </a:t>
            </a:r>
          </a:p>
          <a:p>
            <a:pPr marL="0" indent="0">
              <a:buNone/>
            </a:pPr>
            <a:r>
              <a:rPr lang="en-GB" dirty="0"/>
              <a:t>“Morning Lizard,” squeaked Vole, peering up with his little eyes to the rock high above his head. “We’ve been thinking about some big ideas and wondered if you could help us with our questions…”</a:t>
            </a:r>
          </a:p>
          <a:p>
            <a:pPr marL="0" indent="0">
              <a:buNone/>
            </a:pPr>
            <a:r>
              <a:rPr lang="en-GB" dirty="0"/>
              <a:t>Lizard opened one of his eyes and peered down at the collection of friends at the bottom of the rock.  He moved his body around so that he could keep the sun on his back whilst he talked to the group. </a:t>
            </a:r>
          </a:p>
        </p:txBody>
      </p:sp>
      <p:pic>
        <p:nvPicPr>
          <p:cNvPr id="4"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829300"/>
            <a:ext cx="12192000" cy="101441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b="27367"/>
          <a:stretch/>
        </p:blipFill>
        <p:spPr>
          <a:xfrm>
            <a:off x="9473609" y="5546006"/>
            <a:ext cx="2062149" cy="1354524"/>
          </a:xfrm>
          <a:prstGeom prst="rect">
            <a:avLst/>
          </a:prstGeom>
        </p:spPr>
      </p:pic>
    </p:spTree>
    <p:extLst>
      <p:ext uri="{BB962C8B-B14F-4D97-AF65-F5344CB8AC3E}">
        <p14:creationId xmlns:p14="http://schemas.microsoft.com/office/powerpoint/2010/main" val="223216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2964" y="571296"/>
            <a:ext cx="11529271" cy="5106152"/>
          </a:xfrm>
        </p:spPr>
        <p:txBody>
          <a:bodyPr>
            <a:noAutofit/>
          </a:bodyPr>
          <a:lstStyle/>
          <a:p>
            <a:pPr marL="0" indent="0">
              <a:buNone/>
            </a:pPr>
            <a:r>
              <a:rPr lang="en-GB" dirty="0"/>
              <a:t>“Asking questions is a great way for us to learn,” said Lizard in a rather wise voice, “I’d be delighted to help you to think a little further. What are you puzzling over this morning</a:t>
            </a:r>
            <a:r>
              <a:rPr lang="en-GB" dirty="0" smtClean="0"/>
              <a:t>?”</a:t>
            </a:r>
            <a:endParaRPr lang="en-GB" dirty="0"/>
          </a:p>
          <a:p>
            <a:pPr marL="0" indent="0">
              <a:buNone/>
            </a:pPr>
            <a:r>
              <a:rPr lang="en-GB" dirty="0" smtClean="0"/>
              <a:t>“</a:t>
            </a:r>
            <a:r>
              <a:rPr lang="en-GB" dirty="0"/>
              <a:t>We’d like to know what the difference is between the weather and the climate,” said Vole loudly, “and I’d also like to know why my burrow </a:t>
            </a:r>
            <a:r>
              <a:rPr lang="en-GB" dirty="0" smtClean="0"/>
              <a:t>keeps </a:t>
            </a:r>
            <a:r>
              <a:rPr lang="en-GB" dirty="0"/>
              <a:t>flooding when it’s supposed to be the dry season right now.”</a:t>
            </a:r>
          </a:p>
          <a:p>
            <a:pPr marL="0" indent="0">
              <a:buNone/>
            </a:pPr>
            <a:r>
              <a:rPr lang="en-GB" dirty="0"/>
              <a:t>“What interesting questions!” said Lizard, opening both of his eyes and sitting up straight. “Why don’t you all come and join me on this rock and I’ll tell you all about it</a:t>
            </a:r>
            <a:r>
              <a:rPr lang="en-GB" dirty="0" smtClean="0"/>
              <a:t>.”</a:t>
            </a:r>
            <a:endParaRPr lang="en-GB" dirty="0"/>
          </a:p>
        </p:txBody>
      </p:sp>
      <p:pic>
        <p:nvPicPr>
          <p:cNvPr id="4"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829300"/>
            <a:ext cx="12192000" cy="101441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b="27367"/>
          <a:stretch/>
        </p:blipFill>
        <p:spPr>
          <a:xfrm>
            <a:off x="9675628" y="5513139"/>
            <a:ext cx="2062149" cy="1354524"/>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619811" y="5513139"/>
            <a:ext cx="1560016" cy="1499007"/>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84878">
            <a:off x="4315458" y="5689237"/>
            <a:ext cx="2040399" cy="1146813"/>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03121" y="6173759"/>
            <a:ext cx="1101221" cy="729571"/>
          </a:xfrm>
          <a:prstGeom prst="rect">
            <a:avLst/>
          </a:prstGeom>
        </p:spPr>
      </p:pic>
      <p:pic>
        <p:nvPicPr>
          <p:cNvPr id="9" name="Picture 8"/>
          <p:cNvPicPr>
            <a:picLocks noChangeAspect="1"/>
          </p:cNvPicPr>
          <p:nvPr/>
        </p:nvPicPr>
        <p:blipFill rotWithShape="1">
          <a:blip r:embed="rId7" cstate="print">
            <a:extLst>
              <a:ext uri="{28A0092B-C50C-407E-A947-70E740481C1C}">
                <a14:useLocalDpi xmlns:a14="http://schemas.microsoft.com/office/drawing/2010/main" val="0"/>
              </a:ext>
            </a:extLst>
          </a:blip>
          <a:srcRect b="21905"/>
          <a:stretch/>
        </p:blipFill>
        <p:spPr>
          <a:xfrm flipH="1">
            <a:off x="6646200" y="5813474"/>
            <a:ext cx="1533525" cy="1052450"/>
          </a:xfrm>
          <a:prstGeom prst="rect">
            <a:avLst/>
          </a:prstGeom>
        </p:spPr>
      </p:pic>
    </p:spTree>
    <p:extLst>
      <p:ext uri="{BB962C8B-B14F-4D97-AF65-F5344CB8AC3E}">
        <p14:creationId xmlns:p14="http://schemas.microsoft.com/office/powerpoint/2010/main" val="1438995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1364" y="248907"/>
            <a:ext cx="11565996" cy="5106152"/>
          </a:xfrm>
        </p:spPr>
        <p:txBody>
          <a:bodyPr>
            <a:noAutofit/>
          </a:bodyPr>
          <a:lstStyle/>
          <a:p>
            <a:pPr marL="0" indent="0">
              <a:buNone/>
            </a:pPr>
            <a:r>
              <a:rPr lang="en-GB" dirty="0" smtClean="0"/>
              <a:t>The </a:t>
            </a:r>
            <a:r>
              <a:rPr lang="en-GB" dirty="0"/>
              <a:t>animals scampered, clambered, scuttled and wriggled their way up onto the rock and settled themselves in a circle around Lizard. After a long pause and a very deep breath, Lizard said loudly: “Climate is what you expect, weather is what you get.”</a:t>
            </a:r>
          </a:p>
          <a:p>
            <a:pPr marL="0" indent="0">
              <a:buNone/>
            </a:pPr>
            <a:r>
              <a:rPr lang="en-GB" dirty="0"/>
              <a:t>The animals all looked at Lizard feeling rather confused. </a:t>
            </a:r>
            <a:r>
              <a:rPr lang="en-GB" dirty="0" smtClean="0"/>
              <a:t>“</a:t>
            </a:r>
            <a:r>
              <a:rPr lang="en-GB" dirty="0" err="1"/>
              <a:t>Erm</a:t>
            </a:r>
            <a:r>
              <a:rPr lang="en-GB" dirty="0"/>
              <a:t>, excuse me Lizard,” said Vole rather gently, “but I’m afraid we don’t know what you are talking about</a:t>
            </a:r>
            <a:r>
              <a:rPr lang="en-GB" dirty="0" smtClean="0"/>
              <a:t>.”</a:t>
            </a:r>
          </a:p>
          <a:p>
            <a:pPr marL="0" indent="0">
              <a:buNone/>
            </a:pPr>
            <a:r>
              <a:rPr lang="en-GB" dirty="0"/>
              <a:t>“Let me try again,” said Lizard, giving a little cough, taking a deep breath and then proclaiming: “Climate is the pattern of the weather that we expect across a long period of time.”</a:t>
            </a:r>
          </a:p>
          <a:p>
            <a:pPr marL="0" indent="0">
              <a:buNone/>
            </a:pPr>
            <a:r>
              <a:rPr lang="en-GB" dirty="0"/>
              <a:t>“You mean like over a week?” chirruped Squirrel. </a:t>
            </a:r>
          </a:p>
          <a:p>
            <a:pPr marL="0" indent="0">
              <a:buNone/>
            </a:pPr>
            <a:endParaRPr lang="en-GB" dirty="0"/>
          </a:p>
        </p:txBody>
      </p:sp>
      <p:pic>
        <p:nvPicPr>
          <p:cNvPr id="4"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829300"/>
            <a:ext cx="12192000" cy="101441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b="27367"/>
          <a:stretch/>
        </p:blipFill>
        <p:spPr>
          <a:xfrm>
            <a:off x="9675628" y="5513139"/>
            <a:ext cx="2062149" cy="1354524"/>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619811" y="5513139"/>
            <a:ext cx="1560016" cy="1499007"/>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84878">
            <a:off x="4315458" y="5689237"/>
            <a:ext cx="2040399" cy="1146813"/>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03121" y="6173759"/>
            <a:ext cx="1101221" cy="729571"/>
          </a:xfrm>
          <a:prstGeom prst="rect">
            <a:avLst/>
          </a:prstGeom>
        </p:spPr>
      </p:pic>
      <p:pic>
        <p:nvPicPr>
          <p:cNvPr id="9" name="Picture 8"/>
          <p:cNvPicPr>
            <a:picLocks noChangeAspect="1"/>
          </p:cNvPicPr>
          <p:nvPr/>
        </p:nvPicPr>
        <p:blipFill rotWithShape="1">
          <a:blip r:embed="rId7" cstate="print">
            <a:extLst>
              <a:ext uri="{28A0092B-C50C-407E-A947-70E740481C1C}">
                <a14:useLocalDpi xmlns:a14="http://schemas.microsoft.com/office/drawing/2010/main" val="0"/>
              </a:ext>
            </a:extLst>
          </a:blip>
          <a:srcRect b="21905"/>
          <a:stretch/>
        </p:blipFill>
        <p:spPr>
          <a:xfrm flipH="1">
            <a:off x="6646200" y="5813474"/>
            <a:ext cx="1533525" cy="1052450"/>
          </a:xfrm>
          <a:prstGeom prst="rect">
            <a:avLst/>
          </a:prstGeom>
        </p:spPr>
      </p:pic>
    </p:spTree>
    <p:extLst>
      <p:ext uri="{BB962C8B-B14F-4D97-AF65-F5344CB8AC3E}">
        <p14:creationId xmlns:p14="http://schemas.microsoft.com/office/powerpoint/2010/main" val="1675009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1353" y="332622"/>
            <a:ext cx="11337851" cy="5620503"/>
          </a:xfrm>
        </p:spPr>
        <p:txBody>
          <a:bodyPr>
            <a:normAutofit/>
          </a:bodyPr>
          <a:lstStyle/>
          <a:p>
            <a:pPr marL="0" indent="0">
              <a:buNone/>
            </a:pPr>
            <a:endParaRPr lang="en-GB" dirty="0"/>
          </a:p>
          <a:p>
            <a:pPr marL="0" indent="0">
              <a:buNone/>
            </a:pPr>
            <a:r>
              <a:rPr lang="en-GB" dirty="0"/>
              <a:t>“No, not a week,” said Lizard. </a:t>
            </a:r>
          </a:p>
          <a:p>
            <a:pPr marL="0" indent="0">
              <a:buNone/>
            </a:pPr>
            <a:r>
              <a:rPr lang="en-GB" dirty="0"/>
              <a:t>“A month?” asked Hedgehog</a:t>
            </a:r>
            <a:r>
              <a:rPr lang="en-GB" dirty="0" smtClean="0"/>
              <a:t>.</a:t>
            </a:r>
            <a:endParaRPr lang="en-GB" dirty="0"/>
          </a:p>
          <a:p>
            <a:pPr marL="0" indent="0">
              <a:buNone/>
            </a:pPr>
            <a:r>
              <a:rPr lang="en-GB" dirty="0" smtClean="0"/>
              <a:t>“</a:t>
            </a:r>
            <a:r>
              <a:rPr lang="en-GB" dirty="0"/>
              <a:t>No, not a month,” said Lizard, “the climate is the average weather in a particular place over a long, long time, normally over many years. The climate tells us what the weather is like at different points during the year in a particular place</a:t>
            </a:r>
            <a:r>
              <a:rPr lang="en-GB" dirty="0" smtClean="0"/>
              <a:t>. </a:t>
            </a:r>
            <a:r>
              <a:rPr lang="en-GB" dirty="0"/>
              <a:t>By watching the weather for several years in one place, we can see what the climate might be like each year in that place and use this knowledge to help us know what conditions will be like at different times of the year</a:t>
            </a:r>
            <a:r>
              <a:rPr lang="en-GB" dirty="0" smtClean="0"/>
              <a:t>.”</a:t>
            </a:r>
            <a:endParaRPr lang="en-GB" dirty="0"/>
          </a:p>
        </p:txBody>
      </p:sp>
      <p:pic>
        <p:nvPicPr>
          <p:cNvPr id="11"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829300"/>
            <a:ext cx="12192000" cy="101441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b="27367"/>
          <a:stretch/>
        </p:blipFill>
        <p:spPr>
          <a:xfrm>
            <a:off x="9675628" y="5513139"/>
            <a:ext cx="2062149" cy="1354524"/>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619811" y="5513139"/>
            <a:ext cx="1560016" cy="1499007"/>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84878">
            <a:off x="4315458" y="5689237"/>
            <a:ext cx="2040399" cy="1146813"/>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03121" y="6173759"/>
            <a:ext cx="1101221" cy="729571"/>
          </a:xfrm>
          <a:prstGeom prst="rect">
            <a:avLst/>
          </a:prstGeom>
        </p:spPr>
      </p:pic>
      <p:pic>
        <p:nvPicPr>
          <p:cNvPr id="16" name="Picture 15"/>
          <p:cNvPicPr>
            <a:picLocks noChangeAspect="1"/>
          </p:cNvPicPr>
          <p:nvPr/>
        </p:nvPicPr>
        <p:blipFill rotWithShape="1">
          <a:blip r:embed="rId7" cstate="print">
            <a:extLst>
              <a:ext uri="{28A0092B-C50C-407E-A947-70E740481C1C}">
                <a14:useLocalDpi xmlns:a14="http://schemas.microsoft.com/office/drawing/2010/main" val="0"/>
              </a:ext>
            </a:extLst>
          </a:blip>
          <a:srcRect b="21905"/>
          <a:stretch/>
        </p:blipFill>
        <p:spPr>
          <a:xfrm flipH="1">
            <a:off x="6646200" y="5813474"/>
            <a:ext cx="1533525" cy="1052450"/>
          </a:xfrm>
          <a:prstGeom prst="rect">
            <a:avLst/>
          </a:prstGeom>
        </p:spPr>
      </p:pic>
    </p:spTree>
    <p:extLst>
      <p:ext uri="{BB962C8B-B14F-4D97-AF65-F5344CB8AC3E}">
        <p14:creationId xmlns:p14="http://schemas.microsoft.com/office/powerpoint/2010/main" val="2080318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878958"/>
            <a:ext cx="11456581" cy="4743450"/>
          </a:xfrm>
        </p:spPr>
        <p:txBody>
          <a:bodyPr>
            <a:normAutofit/>
          </a:bodyPr>
          <a:lstStyle/>
          <a:p>
            <a:pPr marL="0" indent="0">
              <a:buNone/>
            </a:pPr>
            <a:r>
              <a:rPr lang="en-GB" dirty="0"/>
              <a:t>“Ah, so that’s why I collect my seeds now - because now is the dry season!” squeaked Vole excitedly. “That’s right,” nodded Lizard. “All of the different places around the world have different climates.  </a:t>
            </a:r>
            <a:endParaRPr lang="en-GB" dirty="0" smtClean="0"/>
          </a:p>
          <a:p>
            <a:pPr marL="0" indent="0">
              <a:buNone/>
            </a:pPr>
            <a:r>
              <a:rPr lang="en-GB" dirty="0" smtClean="0"/>
              <a:t>Some </a:t>
            </a:r>
            <a:r>
              <a:rPr lang="en-GB" dirty="0"/>
              <a:t>places have long dry seasons, some have long rainy seasons. </a:t>
            </a:r>
            <a:endParaRPr lang="en-GB" dirty="0" smtClean="0"/>
          </a:p>
          <a:p>
            <a:pPr marL="0" indent="0">
              <a:buNone/>
            </a:pPr>
            <a:r>
              <a:rPr lang="en-GB" dirty="0" smtClean="0"/>
              <a:t>Some </a:t>
            </a:r>
            <a:r>
              <a:rPr lang="en-GB" dirty="0"/>
              <a:t>places have very high temperatures and some low; some places have long hot periods and some places are very, very, very cold. </a:t>
            </a:r>
            <a:endParaRPr lang="en-GB" dirty="0" smtClean="0"/>
          </a:p>
          <a:p>
            <a:pPr marL="0" indent="0">
              <a:buNone/>
            </a:pPr>
            <a:r>
              <a:rPr lang="en-GB" dirty="0" smtClean="0"/>
              <a:t>Our </a:t>
            </a:r>
            <a:r>
              <a:rPr lang="en-GB" dirty="0"/>
              <a:t>friend Goose would be good to talk to if you want to learn more </a:t>
            </a:r>
            <a:r>
              <a:rPr lang="en-GB" dirty="0" smtClean="0"/>
              <a:t/>
            </a:r>
            <a:br>
              <a:rPr lang="en-GB" dirty="0" smtClean="0"/>
            </a:br>
            <a:r>
              <a:rPr lang="en-GB" dirty="0" smtClean="0"/>
              <a:t>about </a:t>
            </a:r>
            <a:r>
              <a:rPr lang="en-GB" dirty="0"/>
              <a:t>different climates, as she gets to experience lots of different </a:t>
            </a:r>
            <a:r>
              <a:rPr lang="en-GB" dirty="0" smtClean="0"/>
              <a:t/>
            </a:r>
            <a:br>
              <a:rPr lang="en-GB" dirty="0" smtClean="0"/>
            </a:br>
            <a:r>
              <a:rPr lang="en-GB" dirty="0" smtClean="0"/>
              <a:t>climates </a:t>
            </a:r>
            <a:r>
              <a:rPr lang="en-GB" dirty="0"/>
              <a:t>when she migrates to different places across the </a:t>
            </a:r>
            <a:r>
              <a:rPr lang="en-GB" dirty="0" smtClean="0"/>
              <a:t>world</a:t>
            </a:r>
            <a:br>
              <a:rPr lang="en-GB" dirty="0" smtClean="0"/>
            </a:br>
            <a:r>
              <a:rPr lang="en-GB" dirty="0" smtClean="0"/>
              <a:t>each </a:t>
            </a:r>
            <a:r>
              <a:rPr lang="en-GB" dirty="0"/>
              <a:t>year</a:t>
            </a:r>
            <a:r>
              <a:rPr lang="en-GB" dirty="0" smtClean="0"/>
              <a:t>.”</a:t>
            </a:r>
            <a:endParaRPr lang="en-GB" dirty="0"/>
          </a:p>
        </p:txBody>
      </p:sp>
      <p:pic>
        <p:nvPicPr>
          <p:cNvPr id="4"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829300"/>
            <a:ext cx="12192000" cy="101441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424987" y="3429000"/>
            <a:ext cx="2995612" cy="3429000"/>
          </a:xfrm>
          <a:prstGeom prst="rect">
            <a:avLst/>
          </a:prstGeom>
        </p:spPr>
      </p:pic>
    </p:spTree>
    <p:extLst>
      <p:ext uri="{BB962C8B-B14F-4D97-AF65-F5344CB8AC3E}">
        <p14:creationId xmlns:p14="http://schemas.microsoft.com/office/powerpoint/2010/main" val="1279841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12192000" cy="6857999"/>
          </a:xfrm>
          <a:noFill/>
        </p:spPr>
        <p:txBody>
          <a:bodyPr>
            <a:normAutofit/>
          </a:bodyPr>
          <a:lstStyle/>
          <a:p>
            <a:pPr marL="0" indent="0">
              <a:buNone/>
            </a:pPr>
            <a:r>
              <a:rPr lang="en-GB" sz="5400" b="1" dirty="0" smtClean="0">
                <a:solidFill>
                  <a:srgbClr val="35372F"/>
                </a:solidFill>
              </a:rPr>
              <a:t/>
            </a:r>
            <a:br>
              <a:rPr lang="en-GB" sz="5400" b="1" dirty="0" smtClean="0">
                <a:solidFill>
                  <a:srgbClr val="35372F"/>
                </a:solidFill>
              </a:rPr>
            </a:br>
            <a:r>
              <a:rPr lang="en-GB" sz="5400" b="1" dirty="0">
                <a:solidFill>
                  <a:srgbClr val="35372F"/>
                </a:solidFill>
              </a:rPr>
              <a:t> </a:t>
            </a:r>
            <a:r>
              <a:rPr lang="en-GB" sz="5400" b="1" dirty="0" smtClean="0">
                <a:solidFill>
                  <a:srgbClr val="35372F"/>
                </a:solidFill>
              </a:rPr>
              <a:t> </a:t>
            </a:r>
            <a:endParaRPr lang="en-GB" sz="3600" dirty="0">
              <a:solidFill>
                <a:srgbClr val="151612"/>
              </a:solidFill>
            </a:endParaRPr>
          </a:p>
          <a:p>
            <a:pPr marL="0" indent="0">
              <a:buNone/>
            </a:pPr>
            <a:endParaRPr lang="en-GB" sz="3600" dirty="0">
              <a:solidFill>
                <a:srgbClr val="151612"/>
              </a:solidFill>
            </a:endParaRPr>
          </a:p>
        </p:txBody>
      </p:sp>
      <p:sp>
        <p:nvSpPr>
          <p:cNvPr id="8" name="TextBox 7"/>
          <p:cNvSpPr txBox="1"/>
          <p:nvPr/>
        </p:nvSpPr>
        <p:spPr>
          <a:xfrm>
            <a:off x="6888815" y="3429000"/>
            <a:ext cx="2652663" cy="206210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smtClean="0">
                <a:ln>
                  <a:noFill/>
                </a:ln>
                <a:solidFill>
                  <a:prstClr val="white"/>
                </a:solidFill>
                <a:effectLst/>
                <a:uLnTx/>
                <a:uFillTx/>
                <a:latin typeface="Calibri" panose="020F0502020204030204"/>
                <a:ea typeface="+mn-ea"/>
                <a:cs typeface="+mn-cs"/>
              </a:rPr>
              <a:t>Here is a list of resources you will need for this lesson</a:t>
            </a:r>
            <a:endParaRPr kumimoji="0" lang="en-GB"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566113" y="1378086"/>
            <a:ext cx="7114847" cy="3539430"/>
          </a:xfrm>
          <a:prstGeom prst="rect">
            <a:avLst/>
          </a:prstGeom>
          <a:noFill/>
        </p:spPr>
        <p:txBody>
          <a:bodyPr wrap="square" rtlCol="0">
            <a:spAutoFit/>
          </a:bodyPr>
          <a:lstStyle/>
          <a:p>
            <a:pPr marL="536575" marR="0" lvl="0" indent="-536575" algn="l" defTabSz="914400" rtl="0" eaLnBrk="1" fontAlgn="auto" latinLnBrk="0" hangingPunct="1">
              <a:lnSpc>
                <a:spcPct val="100000"/>
              </a:lnSpc>
              <a:spcBef>
                <a:spcPts val="0"/>
              </a:spcBef>
              <a:spcAft>
                <a:spcPts val="0"/>
              </a:spcAft>
              <a:buClr>
                <a:srgbClr val="F88608"/>
              </a:buClr>
              <a:buSzTx/>
              <a:buFont typeface="Wingdings" panose="05000000000000000000" pitchFamily="2" charset="2"/>
              <a:buChar char="q"/>
              <a:tabLst/>
              <a:defRPr/>
            </a:pPr>
            <a:r>
              <a:rPr kumimoji="0" lang="en-GB" sz="32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Internet access</a:t>
            </a:r>
          </a:p>
          <a:p>
            <a:pPr marL="536575" indent="-536575">
              <a:buClr>
                <a:srgbClr val="F88608"/>
              </a:buClr>
              <a:buFont typeface="Wingdings" panose="05000000000000000000" pitchFamily="2" charset="2"/>
              <a:buChar char="q"/>
              <a:defRPr/>
            </a:pPr>
            <a:r>
              <a:rPr lang="en-GB" sz="3200" dirty="0" smtClean="0">
                <a:solidFill>
                  <a:srgbClr val="35372F"/>
                </a:solidFill>
                <a:latin typeface="Calibri Light" panose="020F0302020204030204"/>
              </a:rPr>
              <a:t>Speakers</a:t>
            </a:r>
            <a:endParaRPr kumimoji="0" lang="en-GB" sz="3200" b="0" i="0" u="none" strike="noStrike" kern="1200" cap="none" spc="0" normalizeH="0" baseline="0" noProof="0" dirty="0" smtClean="0">
              <a:ln>
                <a:noFill/>
              </a:ln>
              <a:solidFill>
                <a:srgbClr val="35372F"/>
              </a:solidFill>
              <a:effectLst/>
              <a:uLnTx/>
              <a:uFillTx/>
              <a:latin typeface="Calibri Light" panose="020F0302020204030204"/>
              <a:ea typeface="+mn-ea"/>
              <a:cs typeface="+mn-cs"/>
            </a:endParaRPr>
          </a:p>
          <a:p>
            <a:pPr marL="536575" marR="0" lvl="0" indent="-536575" algn="l" defTabSz="914400" rtl="0" eaLnBrk="1" fontAlgn="auto" latinLnBrk="0" hangingPunct="1">
              <a:lnSpc>
                <a:spcPct val="100000"/>
              </a:lnSpc>
              <a:spcBef>
                <a:spcPts val="0"/>
              </a:spcBef>
              <a:spcAft>
                <a:spcPts val="0"/>
              </a:spcAft>
              <a:buClr>
                <a:srgbClr val="F88608"/>
              </a:buClr>
              <a:buSzTx/>
              <a:buFont typeface="Wingdings" panose="05000000000000000000" pitchFamily="2" charset="2"/>
              <a:buChar char="q"/>
              <a:tabLst/>
              <a:defRPr/>
            </a:pPr>
            <a:r>
              <a:rPr kumimoji="0" lang="en-GB" sz="32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Paper</a:t>
            </a:r>
          </a:p>
          <a:p>
            <a:pPr marL="536575" marR="0" lvl="0" indent="-536575" algn="l" defTabSz="914400" rtl="0" eaLnBrk="1" fontAlgn="auto" latinLnBrk="0" hangingPunct="1">
              <a:lnSpc>
                <a:spcPct val="100000"/>
              </a:lnSpc>
              <a:spcBef>
                <a:spcPts val="0"/>
              </a:spcBef>
              <a:spcAft>
                <a:spcPts val="0"/>
              </a:spcAft>
              <a:buClr>
                <a:srgbClr val="F88608"/>
              </a:buClr>
              <a:buSzTx/>
              <a:buFont typeface="Wingdings" panose="05000000000000000000" pitchFamily="2" charset="2"/>
              <a:buChar char="q"/>
              <a:tabLst/>
              <a:defRPr/>
            </a:pPr>
            <a:r>
              <a:rPr kumimoji="0" lang="en-GB" sz="32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Pens and pencils (different colours)</a:t>
            </a:r>
          </a:p>
          <a:p>
            <a:pPr marL="536575" lvl="0" indent="-536575">
              <a:buClr>
                <a:srgbClr val="F88608"/>
              </a:buClr>
              <a:buFont typeface="Wingdings" panose="05000000000000000000" pitchFamily="2" charset="2"/>
              <a:buChar char="q"/>
              <a:defRPr/>
            </a:pPr>
            <a:r>
              <a:rPr lang="en-GB" sz="3200" dirty="0" smtClean="0">
                <a:solidFill>
                  <a:srgbClr val="35372F"/>
                </a:solidFill>
                <a:latin typeface="Calibri Light" panose="020F0302020204030204"/>
              </a:rPr>
              <a:t>The ThoughtBox Story </a:t>
            </a:r>
            <a:r>
              <a:rPr lang="en-GB" sz="3200" dirty="0">
                <a:solidFill>
                  <a:srgbClr val="35372F"/>
                </a:solidFill>
                <a:latin typeface="Calibri Light" panose="020F0302020204030204"/>
              </a:rPr>
              <a:t>(a copy is available to </a:t>
            </a:r>
            <a:r>
              <a:rPr lang="en-GB" sz="3200" dirty="0">
                <a:solidFill>
                  <a:srgbClr val="35372F"/>
                </a:solidFill>
                <a:latin typeface="Calibri Light" panose="020F0302020204030204"/>
                <a:hlinkClick r:id="rId3"/>
              </a:rPr>
              <a:t>print </a:t>
            </a:r>
            <a:r>
              <a:rPr lang="en-GB" sz="3200" dirty="0">
                <a:solidFill>
                  <a:srgbClr val="35372F"/>
                </a:solidFill>
                <a:latin typeface="Calibri Light" panose="020F0302020204030204"/>
              </a:rPr>
              <a:t>as a resource </a:t>
            </a:r>
            <a:r>
              <a:rPr lang="en-GB" sz="3200" dirty="0" smtClean="0">
                <a:solidFill>
                  <a:srgbClr val="35372F"/>
                </a:solidFill>
                <a:latin typeface="Calibri Light" panose="020F0302020204030204"/>
              </a:rPr>
              <a:t>and the story is included in this PowerPoint)</a:t>
            </a:r>
            <a:endParaRPr kumimoji="0" lang="en-GB" sz="3200" b="0" i="0" u="none" strike="noStrike" kern="1200" cap="none" spc="0" normalizeH="0" baseline="0" noProof="0" dirty="0">
              <a:ln>
                <a:noFill/>
              </a:ln>
              <a:solidFill>
                <a:srgbClr val="35372F"/>
              </a:solidFill>
              <a:effectLst/>
              <a:uLnTx/>
              <a:uFillTx/>
              <a:latin typeface="Calibri Light" panose="020F0302020204030204"/>
              <a:ea typeface="+mn-ea"/>
              <a:cs typeface="+mn-cs"/>
            </a:endParaRPr>
          </a:p>
        </p:txBody>
      </p:sp>
      <p:sp>
        <p:nvSpPr>
          <p:cNvPr id="11" name="Oval Callout 10"/>
          <p:cNvSpPr/>
          <p:nvPr/>
        </p:nvSpPr>
        <p:spPr>
          <a:xfrm>
            <a:off x="7777563" y="2834660"/>
            <a:ext cx="2598875" cy="2443103"/>
          </a:xfrm>
          <a:prstGeom prst="wedgeEllipseCallout">
            <a:avLst>
              <a:gd name="adj1" fmla="val 44725"/>
              <a:gd name="adj2" fmla="val 473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latin typeface="+mj-lt"/>
              </a:rPr>
              <a:t>Here is a list of resources you will need for this </a:t>
            </a:r>
            <a:r>
              <a:rPr lang="en-GB" sz="2400" b="1" dirty="0" smtClean="0">
                <a:solidFill>
                  <a:schemeClr val="bg1"/>
                </a:solidFill>
                <a:latin typeface="+mj-lt"/>
              </a:rPr>
              <a:t>lesson.</a:t>
            </a:r>
            <a:endParaRPr lang="en-GB" sz="2400" b="1" dirty="0">
              <a:solidFill>
                <a:schemeClr val="bg1"/>
              </a:solidFill>
              <a:latin typeface="+mj-lt"/>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881285" y="5277763"/>
            <a:ext cx="1970908" cy="1259042"/>
          </a:xfrm>
          <a:prstGeom prst="rect">
            <a:avLst/>
          </a:prstGeom>
        </p:spPr>
      </p:pic>
    </p:spTree>
    <p:extLst>
      <p:ext uri="{BB962C8B-B14F-4D97-AF65-F5344CB8AC3E}">
        <p14:creationId xmlns:p14="http://schemas.microsoft.com/office/powerpoint/2010/main" val="32759097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4305" y="550844"/>
            <a:ext cx="11337851" cy="5411806"/>
          </a:xfrm>
        </p:spPr>
        <p:txBody>
          <a:bodyPr>
            <a:normAutofit lnSpcReduction="10000"/>
          </a:bodyPr>
          <a:lstStyle/>
          <a:p>
            <a:pPr marL="0" indent="0">
              <a:buNone/>
            </a:pPr>
            <a:r>
              <a:rPr lang="en-GB" dirty="0" smtClean="0"/>
              <a:t>After </a:t>
            </a:r>
            <a:r>
              <a:rPr lang="en-GB" dirty="0"/>
              <a:t>his long speech, the animals were all quiet for a very long time whilst their brains whirled and swirled and whizzed and ticked, thinking about all of these big ideas.  After quite a long time Hedgehog piped up:</a:t>
            </a:r>
          </a:p>
          <a:p>
            <a:pPr marL="0" indent="0">
              <a:buNone/>
            </a:pPr>
            <a:r>
              <a:rPr lang="en-GB" dirty="0"/>
              <a:t>“I think I now understand what the climate is, but what is the weather</a:t>
            </a:r>
            <a:r>
              <a:rPr lang="en-GB" dirty="0" smtClean="0"/>
              <a:t>?” </a:t>
            </a:r>
          </a:p>
          <a:p>
            <a:pPr marL="0" indent="0">
              <a:buNone/>
            </a:pPr>
            <a:r>
              <a:rPr lang="en-GB" dirty="0"/>
              <a:t>“That’s much easier to understand,” said Lizard smiling widely</a:t>
            </a:r>
            <a:r>
              <a:rPr lang="en-GB" dirty="0" smtClean="0"/>
              <a:t>. </a:t>
            </a:r>
            <a:r>
              <a:rPr lang="en-GB" dirty="0"/>
              <a:t>“The weather is things like the wind, the rain, the sun and the snow. It’s what we experience each day and each season as the days change. For example, what’s the weather right now Hedgehog</a:t>
            </a:r>
            <a:r>
              <a:rPr lang="en-GB" dirty="0" smtClean="0"/>
              <a:t>?”</a:t>
            </a:r>
          </a:p>
          <a:p>
            <a:pPr marL="0" indent="0">
              <a:buNone/>
            </a:pPr>
            <a:r>
              <a:rPr lang="en-GB" dirty="0"/>
              <a:t>“It’s sunny and dry,” said Hedgehog, sticking his nose into the air and sniffing the warm morning breeze.</a:t>
            </a:r>
          </a:p>
          <a:p>
            <a:pPr marL="0" indent="0">
              <a:buNone/>
            </a:pPr>
            <a:r>
              <a:rPr lang="en-GB" dirty="0"/>
              <a:t>“What was the weather last night, Vole?”</a:t>
            </a:r>
          </a:p>
          <a:p>
            <a:pPr marL="0" indent="0">
              <a:buNone/>
            </a:pPr>
            <a:r>
              <a:rPr lang="en-GB" dirty="0" smtClean="0"/>
              <a:t> </a:t>
            </a:r>
            <a:endParaRPr lang="en-GB" dirty="0"/>
          </a:p>
        </p:txBody>
      </p:sp>
      <p:pic>
        <p:nvPicPr>
          <p:cNvPr id="11"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829300"/>
            <a:ext cx="12192000" cy="101441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b="27367"/>
          <a:stretch/>
        </p:blipFill>
        <p:spPr>
          <a:xfrm>
            <a:off x="9675628" y="5513139"/>
            <a:ext cx="2062149" cy="1354524"/>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619811" y="5513139"/>
            <a:ext cx="1560016" cy="1499007"/>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84878">
            <a:off x="4315458" y="5689237"/>
            <a:ext cx="2040399" cy="1146813"/>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03121" y="6173759"/>
            <a:ext cx="1101221" cy="729571"/>
          </a:xfrm>
          <a:prstGeom prst="rect">
            <a:avLst/>
          </a:prstGeom>
        </p:spPr>
      </p:pic>
      <p:pic>
        <p:nvPicPr>
          <p:cNvPr id="16" name="Picture 15"/>
          <p:cNvPicPr>
            <a:picLocks noChangeAspect="1"/>
          </p:cNvPicPr>
          <p:nvPr/>
        </p:nvPicPr>
        <p:blipFill rotWithShape="1">
          <a:blip r:embed="rId7" cstate="print">
            <a:extLst>
              <a:ext uri="{28A0092B-C50C-407E-A947-70E740481C1C}">
                <a14:useLocalDpi xmlns:a14="http://schemas.microsoft.com/office/drawing/2010/main" val="0"/>
              </a:ext>
            </a:extLst>
          </a:blip>
          <a:srcRect b="21905"/>
          <a:stretch/>
        </p:blipFill>
        <p:spPr>
          <a:xfrm flipH="1">
            <a:off x="6646200" y="5813474"/>
            <a:ext cx="1533525" cy="1052450"/>
          </a:xfrm>
          <a:prstGeom prst="rect">
            <a:avLst/>
          </a:prstGeom>
        </p:spPr>
      </p:pic>
    </p:spTree>
    <p:extLst>
      <p:ext uri="{BB962C8B-B14F-4D97-AF65-F5344CB8AC3E}">
        <p14:creationId xmlns:p14="http://schemas.microsoft.com/office/powerpoint/2010/main" val="848753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8740" y="308718"/>
            <a:ext cx="11770540" cy="5467350"/>
          </a:xfrm>
        </p:spPr>
        <p:txBody>
          <a:bodyPr>
            <a:normAutofit lnSpcReduction="10000"/>
          </a:bodyPr>
          <a:lstStyle/>
          <a:p>
            <a:pPr marL="0" indent="0">
              <a:buNone/>
            </a:pPr>
            <a:r>
              <a:rPr lang="en-GB" dirty="0" smtClean="0"/>
              <a:t>“</a:t>
            </a:r>
            <a:r>
              <a:rPr lang="en-GB" dirty="0"/>
              <a:t>Well, even though I was sleeping, I know it was raining because all of my seeds got wet,” said Vole sadly, remembering again his big flood</a:t>
            </a:r>
            <a:r>
              <a:rPr lang="en-GB" dirty="0" smtClean="0"/>
              <a:t>. </a:t>
            </a:r>
            <a:r>
              <a:rPr lang="en-GB" dirty="0"/>
              <a:t>“But my big question is why is it raining now when it is supposed to be the dry season?”</a:t>
            </a:r>
          </a:p>
          <a:p>
            <a:pPr marL="0" indent="0">
              <a:buNone/>
            </a:pPr>
            <a:r>
              <a:rPr lang="en-GB" dirty="0"/>
              <a:t>Lizard paused for a very long moment. “Hmm,” he said, “now that’s a very big question indeed. The truth is that climates can change over time and there are many reasons for this to happen</a:t>
            </a:r>
            <a:r>
              <a:rPr lang="en-GB" dirty="0" smtClean="0"/>
              <a:t>.”</a:t>
            </a:r>
          </a:p>
          <a:p>
            <a:pPr marL="0" indent="0">
              <a:buNone/>
            </a:pPr>
            <a:r>
              <a:rPr lang="en-GB" dirty="0"/>
              <a:t>“So what can we do if it changes again?” said Vole, “how can I keep my food dry if it keeps raining in the dry season?”</a:t>
            </a:r>
          </a:p>
          <a:p>
            <a:pPr marL="0" indent="0">
              <a:buNone/>
            </a:pPr>
            <a:r>
              <a:rPr lang="en-GB" dirty="0"/>
              <a:t>“I suggested storing his food up in the treetops,” said </a:t>
            </a:r>
            <a:r>
              <a:rPr lang="en-GB" dirty="0" smtClean="0"/>
              <a:t>Squirrel.</a:t>
            </a:r>
          </a:p>
          <a:p>
            <a:pPr marL="0" indent="0">
              <a:buNone/>
            </a:pPr>
            <a:r>
              <a:rPr lang="en-GB" dirty="0"/>
              <a:t>“I suggested </a:t>
            </a:r>
            <a:r>
              <a:rPr lang="en-GB" dirty="0" smtClean="0"/>
              <a:t>building </a:t>
            </a:r>
            <a:r>
              <a:rPr lang="en-GB" dirty="0"/>
              <a:t>a damn around his burrow to keep the water out, “said Beaver with a grin.</a:t>
            </a:r>
          </a:p>
          <a:p>
            <a:pPr marL="0" indent="0">
              <a:buNone/>
            </a:pPr>
            <a:r>
              <a:rPr lang="en-GB" dirty="0"/>
              <a:t> “And I suggested eating insects instead,” said Hedgehog proudly.</a:t>
            </a:r>
          </a:p>
          <a:p>
            <a:pPr marL="0" indent="0">
              <a:buNone/>
            </a:pPr>
            <a:endParaRPr lang="en-GB" dirty="0"/>
          </a:p>
          <a:p>
            <a:pPr marL="0" indent="0">
              <a:buNone/>
            </a:pPr>
            <a:endParaRPr lang="en-GB" dirty="0"/>
          </a:p>
          <a:p>
            <a:pPr marL="0" indent="0">
              <a:buNone/>
            </a:pPr>
            <a:endParaRPr lang="en-GB" dirty="0"/>
          </a:p>
        </p:txBody>
      </p:sp>
      <p:pic>
        <p:nvPicPr>
          <p:cNvPr id="11"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829300"/>
            <a:ext cx="12192000" cy="101441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b="27367"/>
          <a:stretch/>
        </p:blipFill>
        <p:spPr>
          <a:xfrm>
            <a:off x="9675628" y="5513139"/>
            <a:ext cx="2062149" cy="1354524"/>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619811" y="5513139"/>
            <a:ext cx="1560016" cy="1499007"/>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84878">
            <a:off x="4315458" y="5689237"/>
            <a:ext cx="2040399" cy="1146813"/>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03121" y="6173759"/>
            <a:ext cx="1101221" cy="729571"/>
          </a:xfrm>
          <a:prstGeom prst="rect">
            <a:avLst/>
          </a:prstGeom>
        </p:spPr>
      </p:pic>
      <p:pic>
        <p:nvPicPr>
          <p:cNvPr id="16" name="Picture 15"/>
          <p:cNvPicPr>
            <a:picLocks noChangeAspect="1"/>
          </p:cNvPicPr>
          <p:nvPr/>
        </p:nvPicPr>
        <p:blipFill rotWithShape="1">
          <a:blip r:embed="rId7" cstate="print">
            <a:extLst>
              <a:ext uri="{28A0092B-C50C-407E-A947-70E740481C1C}">
                <a14:useLocalDpi xmlns:a14="http://schemas.microsoft.com/office/drawing/2010/main" val="0"/>
              </a:ext>
            </a:extLst>
          </a:blip>
          <a:srcRect b="21905"/>
          <a:stretch/>
        </p:blipFill>
        <p:spPr>
          <a:xfrm flipH="1">
            <a:off x="6646200" y="5813474"/>
            <a:ext cx="1533525" cy="1052450"/>
          </a:xfrm>
          <a:prstGeom prst="rect">
            <a:avLst/>
          </a:prstGeom>
        </p:spPr>
      </p:pic>
    </p:spTree>
    <p:extLst>
      <p:ext uri="{BB962C8B-B14F-4D97-AF65-F5344CB8AC3E}">
        <p14:creationId xmlns:p14="http://schemas.microsoft.com/office/powerpoint/2010/main" val="3952488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0980" y="723148"/>
            <a:ext cx="11337851" cy="5106152"/>
          </a:xfrm>
        </p:spPr>
        <p:txBody>
          <a:bodyPr>
            <a:normAutofit lnSpcReduction="10000"/>
          </a:bodyPr>
          <a:lstStyle/>
          <a:p>
            <a:pPr marL="0" indent="0">
              <a:buNone/>
            </a:pPr>
            <a:r>
              <a:rPr lang="en-GB" dirty="0" smtClean="0"/>
              <a:t> </a:t>
            </a:r>
            <a:r>
              <a:rPr lang="en-GB" dirty="0"/>
              <a:t>“Well these are all great ideas,” said Lizard smiling, “but they don’t work for Vole.  How about you all think together about something that Vole can do in the future to protect his seeds in case this happens again.”</a:t>
            </a:r>
          </a:p>
          <a:p>
            <a:pPr marL="0" indent="0">
              <a:buNone/>
            </a:pPr>
            <a:r>
              <a:rPr lang="en-GB" dirty="0"/>
              <a:t>And with that Lizard gave a little nod of his head and scuttled swiftly off the rocks, darting across the ground back into the forest. </a:t>
            </a:r>
          </a:p>
          <a:p>
            <a:pPr marL="0" indent="0">
              <a:buNone/>
            </a:pPr>
            <a:endParaRPr lang="en-GB" dirty="0" smtClean="0"/>
          </a:p>
          <a:p>
            <a:pPr marL="0" indent="0">
              <a:buNone/>
            </a:pPr>
            <a:r>
              <a:rPr lang="en-GB" dirty="0"/>
              <a:t>The animals slowly walked their way back home, each of them thinking hard about all that they had learned from Lizard, whilst also trying to think of ways to help Vole with his big flood problem.  By the time they got back to the clearing they were buzzing with excitement as they had managed to come up with a plan!</a:t>
            </a:r>
          </a:p>
          <a:p>
            <a:pPr marL="0" indent="0">
              <a:buNone/>
            </a:pPr>
            <a:endParaRPr lang="en-GB" dirty="0"/>
          </a:p>
        </p:txBody>
      </p:sp>
      <p:pic>
        <p:nvPicPr>
          <p:cNvPr id="4"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829300"/>
            <a:ext cx="12192000" cy="101441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84878" flipH="1">
            <a:off x="3942030" y="5713600"/>
            <a:ext cx="2327126" cy="1146813"/>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b="21905"/>
          <a:stretch/>
        </p:blipFill>
        <p:spPr>
          <a:xfrm>
            <a:off x="2012461" y="5760781"/>
            <a:ext cx="1749024" cy="1052450"/>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60121" y="5020872"/>
            <a:ext cx="2268813" cy="2009775"/>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6781800" y="6164081"/>
            <a:ext cx="1276350" cy="748153"/>
          </a:xfrm>
          <a:prstGeom prst="rect">
            <a:avLst/>
          </a:prstGeom>
        </p:spPr>
      </p:pic>
    </p:spTree>
    <p:extLst>
      <p:ext uri="{BB962C8B-B14F-4D97-AF65-F5344CB8AC3E}">
        <p14:creationId xmlns:p14="http://schemas.microsoft.com/office/powerpoint/2010/main" val="1089849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1828" y="1024568"/>
            <a:ext cx="11337851" cy="4804731"/>
          </a:xfrm>
        </p:spPr>
        <p:txBody>
          <a:bodyPr>
            <a:noAutofit/>
          </a:bodyPr>
          <a:lstStyle/>
          <a:p>
            <a:pPr marL="0" indent="0">
              <a:buNone/>
            </a:pPr>
            <a:r>
              <a:rPr lang="en-GB" dirty="0" smtClean="0"/>
              <a:t>As </a:t>
            </a:r>
            <a:r>
              <a:rPr lang="en-GB" dirty="0"/>
              <a:t>soon as they arrived, Beaver dashed off to the river bed and soon returned, dragging lots of reeds behind him. </a:t>
            </a:r>
            <a:r>
              <a:rPr lang="en-GB" dirty="0" smtClean="0"/>
              <a:t>Pretty </a:t>
            </a:r>
            <a:r>
              <a:rPr lang="en-GB" dirty="0"/>
              <a:t>soon he was hard at work weaving them all into a very large net</a:t>
            </a:r>
            <a:r>
              <a:rPr lang="en-GB" dirty="0" smtClean="0"/>
              <a:t>. </a:t>
            </a:r>
            <a:r>
              <a:rPr lang="en-GB" dirty="0"/>
              <a:t>Whilst he was weaving, Hedgehog bustled off into the forest to collect a great pile of dried leaves and Squirrel scampered up a tree to clear some space on one of the lower branches. </a:t>
            </a:r>
            <a:endParaRPr lang="en-GB" dirty="0" smtClean="0"/>
          </a:p>
          <a:p>
            <a:pPr marL="0" indent="0">
              <a:buNone/>
            </a:pPr>
            <a:endParaRPr lang="en-GB" dirty="0"/>
          </a:p>
          <a:p>
            <a:pPr marL="0" indent="0">
              <a:buNone/>
            </a:pPr>
            <a:r>
              <a:rPr lang="en-GB" dirty="0" smtClean="0"/>
              <a:t>Meanwhile</a:t>
            </a:r>
            <a:r>
              <a:rPr lang="en-GB" dirty="0"/>
              <a:t>, Vole was busy dashing back and forth from his burrow to the forest carrying his pile of rather soggy seeds. </a:t>
            </a:r>
            <a:r>
              <a:rPr lang="en-GB" dirty="0" smtClean="0"/>
              <a:t>After </a:t>
            </a:r>
            <a:r>
              <a:rPr lang="en-GB" dirty="0"/>
              <a:t>a lot of hard work, their great idea was finally ready to </a:t>
            </a:r>
            <a:r>
              <a:rPr lang="en-GB" dirty="0" smtClean="0"/>
              <a:t>try out…</a:t>
            </a:r>
          </a:p>
          <a:p>
            <a:pPr marL="0" indent="0">
              <a:buNone/>
            </a:pPr>
            <a:endParaRPr lang="en-GB" dirty="0"/>
          </a:p>
        </p:txBody>
      </p:sp>
      <p:pic>
        <p:nvPicPr>
          <p:cNvPr id="4"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829300"/>
            <a:ext cx="12192000" cy="101441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84878">
            <a:off x="4047575" y="5659503"/>
            <a:ext cx="1868921" cy="1146813"/>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b="21905"/>
          <a:stretch/>
        </p:blipFill>
        <p:spPr>
          <a:xfrm>
            <a:off x="271330" y="5760781"/>
            <a:ext cx="1749024" cy="105245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0466527" y="5192606"/>
            <a:ext cx="1725473" cy="1818991"/>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6781800" y="6164081"/>
            <a:ext cx="1276350" cy="748153"/>
          </a:xfrm>
          <a:prstGeom prst="rect">
            <a:avLst/>
          </a:prstGeom>
        </p:spPr>
      </p:pic>
    </p:spTree>
    <p:extLst>
      <p:ext uri="{BB962C8B-B14F-4D97-AF65-F5344CB8AC3E}">
        <p14:creationId xmlns:p14="http://schemas.microsoft.com/office/powerpoint/2010/main" val="123715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4995" y="912437"/>
            <a:ext cx="11907005" cy="5106152"/>
          </a:xfrm>
        </p:spPr>
        <p:txBody>
          <a:bodyPr>
            <a:noAutofit/>
          </a:bodyPr>
          <a:lstStyle/>
          <a:p>
            <a:pPr marL="0" indent="0">
              <a:buNone/>
            </a:pPr>
            <a:r>
              <a:rPr lang="en-GB" dirty="0"/>
              <a:t>Beaver had weaved together lots of reeds from the riverbank to make a net big enough to store all of Vole’s seeds for the winter. Hedgehog had collected lots of leaves to put at the bottom of the net to create a blanket, so that Vole could pile all of his seeds on top of the leaves.  </a:t>
            </a:r>
            <a:endParaRPr lang="en-GB" dirty="0" smtClean="0"/>
          </a:p>
          <a:p>
            <a:pPr marL="0" indent="0">
              <a:buNone/>
            </a:pPr>
            <a:r>
              <a:rPr lang="en-GB" dirty="0" smtClean="0"/>
              <a:t>They </a:t>
            </a:r>
            <a:r>
              <a:rPr lang="en-GB" dirty="0"/>
              <a:t>then covered the seeds up with more leaves and Squirrel scampered up into the tree to hoist the net up into the branches, safely off the ground in case the rain came again. By working together, the animals had made Vole a seed-store which would keep his food </a:t>
            </a:r>
            <a:r>
              <a:rPr lang="en-GB" dirty="0" smtClean="0"/>
              <a:t>dry - </a:t>
            </a:r>
            <a:r>
              <a:rPr lang="en-GB" dirty="0"/>
              <a:t>no matter what happened with the weather</a:t>
            </a:r>
            <a:r>
              <a:rPr lang="en-GB" dirty="0" smtClean="0"/>
              <a:t>!</a:t>
            </a:r>
            <a:endParaRPr lang="en-GB" dirty="0"/>
          </a:p>
        </p:txBody>
      </p:sp>
      <p:pic>
        <p:nvPicPr>
          <p:cNvPr id="4"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880588"/>
            <a:ext cx="12192000" cy="101441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286588" y="5417409"/>
            <a:ext cx="1558927" cy="164341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84878">
            <a:off x="6973597" y="5665712"/>
            <a:ext cx="2040399" cy="1146813"/>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b="21905"/>
          <a:stretch/>
        </p:blipFill>
        <p:spPr>
          <a:xfrm flipH="1">
            <a:off x="5923916" y="5805550"/>
            <a:ext cx="1650839" cy="1052450"/>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0376808" y="6193659"/>
            <a:ext cx="1276350" cy="748153"/>
          </a:xfrm>
          <a:prstGeom prst="rect">
            <a:avLst/>
          </a:prstGeom>
        </p:spPr>
      </p:pic>
    </p:spTree>
    <p:extLst>
      <p:ext uri="{BB962C8B-B14F-4D97-AF65-F5344CB8AC3E}">
        <p14:creationId xmlns:p14="http://schemas.microsoft.com/office/powerpoint/2010/main" val="1099399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4995" y="1330960"/>
            <a:ext cx="11907005" cy="3920625"/>
          </a:xfrm>
        </p:spPr>
        <p:txBody>
          <a:bodyPr>
            <a:noAutofit/>
          </a:bodyPr>
          <a:lstStyle/>
          <a:p>
            <a:pPr marL="0" indent="0">
              <a:buNone/>
            </a:pPr>
            <a:r>
              <a:rPr lang="en-GB" dirty="0" smtClean="0"/>
              <a:t>Whilst </a:t>
            </a:r>
            <a:r>
              <a:rPr lang="en-GB" dirty="0"/>
              <a:t>they stood together admiring their creation, Vole declared that today had been a good day after all. Not only had they all learned to ask questions and learned lots of new facts, they had also learned how important it is to work together to help each other deal with big problems.  </a:t>
            </a:r>
            <a:endParaRPr lang="en-GB" dirty="0" smtClean="0"/>
          </a:p>
          <a:p>
            <a:pPr marL="0" indent="0">
              <a:buNone/>
            </a:pPr>
            <a:endParaRPr lang="en-GB" dirty="0"/>
          </a:p>
          <a:p>
            <a:pPr marL="0" indent="0">
              <a:buNone/>
            </a:pPr>
            <a:r>
              <a:rPr lang="en-GB" dirty="0" smtClean="0"/>
              <a:t>To </a:t>
            </a:r>
            <a:r>
              <a:rPr lang="en-GB" dirty="0"/>
              <a:t>celebrate their hard work, the friends all brought some of their favourite food and sat down together to enjoy a very, very late breakfast</a:t>
            </a:r>
            <a:r>
              <a:rPr lang="en-GB" dirty="0" smtClean="0"/>
              <a:t>!</a:t>
            </a:r>
          </a:p>
          <a:p>
            <a:pPr marL="0" indent="0" algn="ctr">
              <a:buNone/>
            </a:pPr>
            <a:r>
              <a:rPr lang="en-GB" dirty="0"/>
              <a:t/>
            </a:r>
            <a:br>
              <a:rPr lang="en-GB" dirty="0"/>
            </a:br>
            <a:r>
              <a:rPr lang="en-GB" dirty="0" smtClean="0"/>
              <a:t>THE END</a:t>
            </a:r>
            <a:endParaRPr lang="en-GB" dirty="0"/>
          </a:p>
        </p:txBody>
      </p:sp>
      <p:pic>
        <p:nvPicPr>
          <p:cNvPr id="4"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880588"/>
            <a:ext cx="12192000" cy="101441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286588" y="5417409"/>
            <a:ext cx="1558927" cy="164341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84878">
            <a:off x="6973597" y="5665712"/>
            <a:ext cx="2040399" cy="1146813"/>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b="21905"/>
          <a:stretch/>
        </p:blipFill>
        <p:spPr>
          <a:xfrm flipH="1">
            <a:off x="5923916" y="5805550"/>
            <a:ext cx="1650839" cy="1052450"/>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0376808" y="6193659"/>
            <a:ext cx="1276350" cy="748153"/>
          </a:xfrm>
          <a:prstGeom prst="rect">
            <a:avLst/>
          </a:prstGeom>
        </p:spPr>
      </p:pic>
    </p:spTree>
    <p:extLst>
      <p:ext uri="{BB962C8B-B14F-4D97-AF65-F5344CB8AC3E}">
        <p14:creationId xmlns:p14="http://schemas.microsoft.com/office/powerpoint/2010/main" val="131661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2748" y="177239"/>
            <a:ext cx="1430027" cy="573741"/>
          </a:xfrm>
          <a:prstGeom prst="rect">
            <a:avLst/>
          </a:prstGeom>
        </p:spPr>
      </p:pic>
      <p:sp>
        <p:nvSpPr>
          <p:cNvPr id="5" name="Oval 4"/>
          <p:cNvSpPr/>
          <p:nvPr/>
        </p:nvSpPr>
        <p:spPr>
          <a:xfrm>
            <a:off x="8001212" y="2586038"/>
            <a:ext cx="3958720" cy="3930343"/>
          </a:xfrm>
          <a:prstGeom prst="ellipse">
            <a:avLst/>
          </a:prstGeom>
          <a:solidFill>
            <a:schemeClr val="tx1">
              <a:alpha val="66000"/>
            </a:schemeClr>
          </a:solidFill>
          <a:ln w="171450">
            <a:solidFill>
              <a:srgbClr val="FEE7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p:cNvSpPr txBox="1"/>
          <p:nvPr/>
        </p:nvSpPr>
        <p:spPr>
          <a:xfrm>
            <a:off x="8124433" y="4135710"/>
            <a:ext cx="371227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300" normalizeH="0" baseline="0" noProof="0" dirty="0" smtClean="0">
                <a:ln>
                  <a:noFill/>
                </a:ln>
                <a:solidFill>
                  <a:prstClr val="white"/>
                </a:solidFill>
                <a:effectLst/>
                <a:uLnTx/>
                <a:uFillTx/>
                <a:latin typeface="Calibri" panose="020F0502020204030204"/>
                <a:ea typeface="+mn-ea"/>
                <a:cs typeface="+mn-cs"/>
              </a:rPr>
              <a:t>A CLOSER LOOK AT VOLE’S BIG FLOOD</a:t>
            </a:r>
            <a:endParaRPr kumimoji="0" lang="en-GB" sz="1050" b="1" i="0" u="none" strike="noStrike" kern="1200" cap="none" spc="300" normalizeH="0" baseline="0" noProof="0" dirty="0" smtClean="0">
              <a:ln>
                <a:noFill/>
              </a:ln>
              <a:solidFill>
                <a:srgbClr val="FEE725"/>
              </a:solidFill>
              <a:effectLst/>
              <a:uLnTx/>
              <a:uFillTx/>
              <a:latin typeface="Calibri" panose="020F0502020204030204"/>
              <a:ea typeface="+mn-ea"/>
              <a:cs typeface="+mn-cs"/>
            </a:endParaRPr>
          </a:p>
        </p:txBody>
      </p:sp>
      <p:sp>
        <p:nvSpPr>
          <p:cNvPr id="7" name="Rectangle 6"/>
          <p:cNvSpPr/>
          <p:nvPr/>
        </p:nvSpPr>
        <p:spPr>
          <a:xfrm>
            <a:off x="9980573" y="5449004"/>
            <a:ext cx="184730"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300" normalizeH="0" baseline="0" noProof="0" dirty="0">
              <a:ln>
                <a:noFill/>
              </a:ln>
              <a:solidFill>
                <a:prstClr val="white"/>
              </a:solidFill>
              <a:effectLst/>
              <a:uLnTx/>
              <a:uFillTx/>
              <a:latin typeface="Calibri" panose="020F0502020204030204"/>
              <a:ea typeface="+mn-ea"/>
              <a:cs typeface="+mn-cs"/>
            </a:endParaRPr>
          </a:p>
        </p:txBody>
      </p:sp>
      <p:sp>
        <p:nvSpPr>
          <p:cNvPr id="8" name="Rectangle 7"/>
          <p:cNvSpPr/>
          <p:nvPr/>
        </p:nvSpPr>
        <p:spPr>
          <a:xfrm>
            <a:off x="9069084" y="5233560"/>
            <a:ext cx="1886158"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300" normalizeH="0" baseline="0" noProof="0" dirty="0">
                <a:ln>
                  <a:noFill/>
                </a:ln>
                <a:solidFill>
                  <a:srgbClr val="FEE725"/>
                </a:solidFill>
                <a:effectLst/>
                <a:uLnTx/>
                <a:uFillTx/>
                <a:latin typeface="Calibri" panose="020F0502020204030204"/>
                <a:ea typeface="+mn-ea"/>
                <a:cs typeface="+mn-cs"/>
              </a:rPr>
              <a:t>1</a:t>
            </a:r>
            <a:r>
              <a:rPr kumimoji="0" lang="en-GB" sz="2000" b="1" i="0" u="none" strike="noStrike" kern="1200" cap="none" spc="300" normalizeH="0" baseline="0" noProof="0" dirty="0" smtClean="0">
                <a:ln>
                  <a:noFill/>
                </a:ln>
                <a:solidFill>
                  <a:srgbClr val="FEE725"/>
                </a:solidFill>
                <a:effectLst/>
                <a:uLnTx/>
                <a:uFillTx/>
                <a:latin typeface="Calibri" panose="020F0502020204030204"/>
                <a:ea typeface="+mn-ea"/>
                <a:cs typeface="+mn-cs"/>
              </a:rPr>
              <a:t>0 MINUTES</a:t>
            </a:r>
            <a:endParaRPr kumimoji="0" lang="en-GB" sz="2000" b="1" i="0" u="none" strike="noStrike" kern="1200" cap="none" spc="300" normalizeH="0" baseline="0" noProof="0" dirty="0">
              <a:ln>
                <a:noFill/>
              </a:ln>
              <a:solidFill>
                <a:srgbClr val="FEE725"/>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081216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55796" y="1191801"/>
            <a:ext cx="3940806" cy="3940806"/>
          </a:xfrm>
          <a:prstGeom prst="rect">
            <a:avLst/>
          </a:prstGeom>
        </p:spPr>
      </p:pic>
      <p:sp>
        <p:nvSpPr>
          <p:cNvPr id="9" name="Content Placeholder 2"/>
          <p:cNvSpPr txBox="1">
            <a:spLocks/>
          </p:cNvSpPr>
          <p:nvPr/>
        </p:nvSpPr>
        <p:spPr>
          <a:xfrm>
            <a:off x="4101129" y="2282176"/>
            <a:ext cx="3050139" cy="17600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5372F"/>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5372F"/>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5372F"/>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5372F"/>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5372F"/>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800" b="0" i="0" u="none" strike="noStrike" kern="1200" cap="none" spc="0" normalizeH="0" baseline="0" noProof="0" dirty="0">
                <a:ln>
                  <a:noFill/>
                </a:ln>
                <a:solidFill>
                  <a:srgbClr val="35372F"/>
                </a:solidFill>
                <a:effectLst/>
                <a:uLnTx/>
                <a:uFillTx/>
                <a:latin typeface="Calibri Light" panose="020F0302020204030204"/>
                <a:ea typeface="+mn-ea"/>
                <a:cs typeface="+mn-cs"/>
              </a:rPr>
              <a:t>Did you enjoy </a:t>
            </a:r>
            <a:r>
              <a:rPr kumimoji="0" lang="en-GB" sz="28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
            </a:r>
            <a:br>
              <a:rPr kumimoji="0" lang="en-GB" sz="28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br>
            <a:r>
              <a:rPr kumimoji="0" lang="en-GB" sz="28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Vole’s story?</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8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 If so, what </a:t>
            </a:r>
            <a:r>
              <a:rPr kumimoji="0" lang="en-GB" sz="2800" b="0" i="0" u="none" strike="noStrike" kern="1200" cap="none" spc="0" normalizeH="0" baseline="0" noProof="0" dirty="0">
                <a:ln>
                  <a:noFill/>
                </a:ln>
                <a:solidFill>
                  <a:srgbClr val="35372F"/>
                </a:solidFill>
                <a:effectLst/>
                <a:uLnTx/>
                <a:uFillTx/>
                <a:latin typeface="Calibri Light" panose="020F0302020204030204"/>
                <a:ea typeface="+mn-ea"/>
                <a:cs typeface="+mn-cs"/>
              </a:rPr>
              <a:t>was your favourite part?</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800" b="0" i="0" u="none" strike="noStrike" kern="1200" cap="none" spc="0" normalizeH="0" baseline="0" noProof="0" dirty="0">
              <a:ln>
                <a:noFill/>
              </a:ln>
              <a:solidFill>
                <a:srgbClr val="35372F"/>
              </a:solidFill>
              <a:effectLst/>
              <a:uLnTx/>
              <a:uFillTx/>
              <a:latin typeface="Calibri Light" panose="020F0302020204030204"/>
              <a:ea typeface="+mn-ea"/>
              <a:cs typeface="+mn-cs"/>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800" b="0" i="0" u="none" strike="noStrike" kern="1200" cap="none" spc="0" normalizeH="0" baseline="0" noProof="0" dirty="0">
              <a:ln>
                <a:noFill/>
              </a:ln>
              <a:solidFill>
                <a:srgbClr val="35372F"/>
              </a:solidFill>
              <a:effectLst/>
              <a:uLnTx/>
              <a:uFillTx/>
              <a:latin typeface="Calibri Light" panose="020F0302020204030204"/>
              <a:ea typeface="+mn-ea"/>
              <a:cs typeface="+mn-cs"/>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97840" y="4042232"/>
            <a:ext cx="2906855" cy="1884634"/>
          </a:xfrm>
          <a:prstGeom prst="rect">
            <a:avLst/>
          </a:prstGeom>
        </p:spPr>
      </p:pic>
    </p:spTree>
    <p:extLst>
      <p:ext uri="{BB962C8B-B14F-4D97-AF65-F5344CB8AC3E}">
        <p14:creationId xmlns:p14="http://schemas.microsoft.com/office/powerpoint/2010/main" val="9228135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3021" y="996593"/>
            <a:ext cx="11546921" cy="4718903"/>
          </a:xfrm>
        </p:spPr>
        <p:txBody>
          <a:bodyPr>
            <a:normAutofit/>
          </a:bodyPr>
          <a:lstStyle/>
          <a:p>
            <a:pPr marL="0" indent="0">
              <a:buNone/>
            </a:pPr>
            <a:r>
              <a:rPr lang="en-GB" dirty="0" smtClean="0">
                <a:latin typeface="+mj-lt"/>
              </a:rPr>
              <a:t>Let’s split into </a:t>
            </a:r>
            <a:r>
              <a:rPr lang="en-GB" dirty="0">
                <a:latin typeface="+mj-lt"/>
              </a:rPr>
              <a:t>three </a:t>
            </a:r>
            <a:r>
              <a:rPr lang="en-GB" dirty="0" smtClean="0">
                <a:latin typeface="+mj-lt"/>
              </a:rPr>
              <a:t>groups and each group think </a:t>
            </a:r>
            <a:r>
              <a:rPr lang="en-GB" dirty="0">
                <a:latin typeface="+mj-lt"/>
              </a:rPr>
              <a:t>about one of </a:t>
            </a:r>
            <a:r>
              <a:rPr lang="en-GB" dirty="0" smtClean="0">
                <a:latin typeface="+mj-lt"/>
              </a:rPr>
              <a:t>these questions:</a:t>
            </a:r>
          </a:p>
          <a:p>
            <a:pPr marL="0" lvl="0" indent="0">
              <a:buNone/>
            </a:pPr>
            <a:endParaRPr lang="en-GB" dirty="0" smtClean="0"/>
          </a:p>
        </p:txBody>
      </p:sp>
      <p:sp>
        <p:nvSpPr>
          <p:cNvPr id="9" name="Oval Callout 8"/>
          <p:cNvSpPr/>
          <p:nvPr/>
        </p:nvSpPr>
        <p:spPr>
          <a:xfrm>
            <a:off x="1296340" y="2529906"/>
            <a:ext cx="3113069" cy="3043458"/>
          </a:xfrm>
          <a:prstGeom prst="wedgeEllipseCallout">
            <a:avLst>
              <a:gd name="adj1" fmla="val 42156"/>
              <a:gd name="adj2" fmla="val 50482"/>
            </a:avLst>
          </a:prstGeom>
          <a:solidFill>
            <a:srgbClr val="28A0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mj-lt"/>
                <a:ea typeface="+mn-ea"/>
                <a:cs typeface="+mn-cs"/>
              </a:rPr>
              <a:t>1. What </a:t>
            </a:r>
            <a:r>
              <a:rPr kumimoji="0" lang="en-GB" sz="3200" b="0" i="0" u="none" strike="noStrike" kern="1200" cap="none" spc="0" normalizeH="0" baseline="0" noProof="0" dirty="0">
                <a:ln>
                  <a:noFill/>
                </a:ln>
                <a:solidFill>
                  <a:prstClr val="white"/>
                </a:solidFill>
                <a:effectLst/>
                <a:uLnTx/>
                <a:uFillTx/>
                <a:latin typeface="+mj-lt"/>
                <a:ea typeface="+mn-ea"/>
                <a:cs typeface="+mn-cs"/>
              </a:rPr>
              <a:t>happens in the story?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mj-lt"/>
              <a:ea typeface="+mn-ea"/>
              <a:cs typeface="+mn-cs"/>
            </a:endParaRPr>
          </a:p>
        </p:txBody>
      </p:sp>
      <p:sp>
        <p:nvSpPr>
          <p:cNvPr id="10" name="Oval Callout 9"/>
          <p:cNvSpPr/>
          <p:nvPr/>
        </p:nvSpPr>
        <p:spPr>
          <a:xfrm>
            <a:off x="4409409" y="1736445"/>
            <a:ext cx="3113069" cy="3043458"/>
          </a:xfrm>
          <a:prstGeom prst="wedgeEllipseCallout">
            <a:avLst>
              <a:gd name="adj1" fmla="val 8540"/>
              <a:gd name="adj2" fmla="val 6684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mj-lt"/>
                <a:ea typeface="+mn-ea"/>
                <a:cs typeface="+mn-cs"/>
              </a:rPr>
              <a:t>2. Who are the main characters and what are they like?</a:t>
            </a:r>
          </a:p>
        </p:txBody>
      </p:sp>
      <p:sp>
        <p:nvSpPr>
          <p:cNvPr id="11" name="Oval Callout 10"/>
          <p:cNvSpPr/>
          <p:nvPr/>
        </p:nvSpPr>
        <p:spPr>
          <a:xfrm>
            <a:off x="7834069" y="2394951"/>
            <a:ext cx="3113069" cy="3043458"/>
          </a:xfrm>
          <a:prstGeom prst="wedgeEllipseCallout">
            <a:avLst>
              <a:gd name="adj1" fmla="val -35193"/>
              <a:gd name="adj2" fmla="val 59496"/>
            </a:avLst>
          </a:prstGeom>
          <a:solidFill>
            <a:srgbClr val="3F8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mj-lt"/>
                <a:ea typeface="+mn-ea"/>
                <a:cs typeface="+mn-cs"/>
              </a:rPr>
              <a:t>3. What are some of the messages </a:t>
            </a:r>
            <a:r>
              <a:rPr kumimoji="0" lang="en-GB" sz="2800" b="0" i="0" u="none" strike="noStrike" kern="1200" cap="none" spc="0" normalizeH="0" baseline="0" noProof="0" dirty="0" smtClean="0">
                <a:ln>
                  <a:noFill/>
                </a:ln>
                <a:solidFill>
                  <a:prstClr val="white"/>
                </a:solidFill>
                <a:effectLst/>
                <a:uLnTx/>
                <a:uFillTx/>
                <a:latin typeface="+mj-lt"/>
                <a:ea typeface="+mn-ea"/>
                <a:cs typeface="+mn-cs"/>
              </a:rPr>
              <a:t>and </a:t>
            </a:r>
            <a:r>
              <a:rPr kumimoji="0" lang="en-GB" sz="2800" b="0" i="0" u="none" strike="noStrike" kern="1200" cap="none" spc="0" normalizeH="0" baseline="0" noProof="0" dirty="0">
                <a:ln>
                  <a:noFill/>
                </a:ln>
                <a:solidFill>
                  <a:prstClr val="white"/>
                </a:solidFill>
                <a:effectLst/>
                <a:uLnTx/>
                <a:uFillTx/>
                <a:latin typeface="+mj-lt"/>
                <a:ea typeface="+mn-ea"/>
                <a:cs typeface="+mn-cs"/>
              </a:rPr>
              <a:t>what can we learn?</a:t>
            </a: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6870" y="5519755"/>
            <a:ext cx="1727645" cy="1120104"/>
          </a:xfrm>
          <a:prstGeom prst="rect">
            <a:avLst/>
          </a:prstGeom>
        </p:spPr>
      </p:pic>
    </p:spTree>
    <p:extLst>
      <p:ext uri="{BB962C8B-B14F-4D97-AF65-F5344CB8AC3E}">
        <p14:creationId xmlns:p14="http://schemas.microsoft.com/office/powerpoint/2010/main" val="187757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2273" y="726403"/>
            <a:ext cx="11337851" cy="4351338"/>
          </a:xfrm>
        </p:spPr>
        <p:txBody>
          <a:bodyPr/>
          <a:lstStyle/>
          <a:p>
            <a:pPr marL="0" indent="0">
              <a:buNone/>
            </a:pPr>
            <a:r>
              <a:rPr lang="en-GB" dirty="0" smtClean="0">
                <a:latin typeface="+mj-lt"/>
              </a:rPr>
              <a:t>Take it in turns in your group to see if you can come up with some answers to your question:</a:t>
            </a:r>
          </a:p>
        </p:txBody>
      </p:sp>
      <p:sp>
        <p:nvSpPr>
          <p:cNvPr id="6" name="Oval Callout 5"/>
          <p:cNvSpPr/>
          <p:nvPr/>
        </p:nvSpPr>
        <p:spPr>
          <a:xfrm>
            <a:off x="636998" y="1696680"/>
            <a:ext cx="3113069" cy="3043458"/>
          </a:xfrm>
          <a:prstGeom prst="wedgeEllipseCallout">
            <a:avLst/>
          </a:prstGeom>
          <a:solidFill>
            <a:srgbClr val="28A0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mj-lt"/>
                <a:ea typeface="+mn-ea"/>
                <a:cs typeface="+mn-cs"/>
              </a:rPr>
              <a:t>1. What </a:t>
            </a:r>
            <a:r>
              <a:rPr kumimoji="0" lang="en-GB" sz="3200" b="0" i="0" u="none" strike="noStrike" kern="1200" cap="none" spc="0" normalizeH="0" baseline="0" noProof="0" dirty="0">
                <a:ln>
                  <a:noFill/>
                </a:ln>
                <a:solidFill>
                  <a:prstClr val="white"/>
                </a:solidFill>
                <a:effectLst/>
                <a:uLnTx/>
                <a:uFillTx/>
                <a:latin typeface="+mj-lt"/>
                <a:ea typeface="+mn-ea"/>
                <a:cs typeface="+mn-cs"/>
              </a:rPr>
              <a:t>happens in the story?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mj-lt"/>
              <a:ea typeface="+mn-ea"/>
              <a:cs typeface="+mn-cs"/>
            </a:endParaRPr>
          </a:p>
        </p:txBody>
      </p:sp>
      <p:sp>
        <p:nvSpPr>
          <p:cNvPr id="10" name="Oval Callout 9"/>
          <p:cNvSpPr/>
          <p:nvPr/>
        </p:nvSpPr>
        <p:spPr>
          <a:xfrm>
            <a:off x="4279107" y="1696680"/>
            <a:ext cx="3113069" cy="3043458"/>
          </a:xfrm>
          <a:prstGeom prst="wedgeEllipseCallo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mj-lt"/>
                <a:ea typeface="+mn-ea"/>
                <a:cs typeface="+mn-cs"/>
              </a:rPr>
              <a:t>2. Who are the main characters and what are they like?</a:t>
            </a:r>
          </a:p>
        </p:txBody>
      </p:sp>
      <p:sp>
        <p:nvSpPr>
          <p:cNvPr id="11" name="Oval Callout 10"/>
          <p:cNvSpPr/>
          <p:nvPr/>
        </p:nvSpPr>
        <p:spPr>
          <a:xfrm>
            <a:off x="8040264" y="1696680"/>
            <a:ext cx="3113069" cy="3043458"/>
          </a:xfrm>
          <a:prstGeom prst="wedgeEllipseCallout">
            <a:avLst/>
          </a:prstGeom>
          <a:solidFill>
            <a:srgbClr val="3F889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mj-lt"/>
                <a:ea typeface="+mn-ea"/>
                <a:cs typeface="+mn-cs"/>
              </a:rPr>
              <a:t>3. What are some of the messages </a:t>
            </a:r>
            <a:r>
              <a:rPr kumimoji="0" lang="en-GB" sz="2800" b="0" i="0" u="none" strike="noStrike" kern="1200" cap="none" spc="0" normalizeH="0" baseline="0" noProof="0" dirty="0" smtClean="0">
                <a:ln>
                  <a:noFill/>
                </a:ln>
                <a:solidFill>
                  <a:prstClr val="white"/>
                </a:solidFill>
                <a:effectLst/>
                <a:uLnTx/>
                <a:uFillTx/>
                <a:latin typeface="+mj-lt"/>
                <a:ea typeface="+mn-ea"/>
                <a:cs typeface="+mn-cs"/>
              </a:rPr>
              <a:t>and </a:t>
            </a:r>
            <a:r>
              <a:rPr kumimoji="0" lang="en-GB" sz="2800" b="0" i="0" u="none" strike="noStrike" kern="1200" cap="none" spc="0" normalizeH="0" baseline="0" noProof="0" dirty="0">
                <a:ln>
                  <a:noFill/>
                </a:ln>
                <a:solidFill>
                  <a:prstClr val="white"/>
                </a:solidFill>
                <a:effectLst/>
                <a:uLnTx/>
                <a:uFillTx/>
                <a:latin typeface="+mj-lt"/>
                <a:ea typeface="+mn-ea"/>
                <a:cs typeface="+mn-cs"/>
              </a:rPr>
              <a:t>what can we learn?</a:t>
            </a:r>
          </a:p>
        </p:txBody>
      </p:sp>
      <p:sp>
        <p:nvSpPr>
          <p:cNvPr id="12" name="Content Placeholder 2"/>
          <p:cNvSpPr txBox="1">
            <a:spLocks/>
          </p:cNvSpPr>
          <p:nvPr/>
        </p:nvSpPr>
        <p:spPr>
          <a:xfrm>
            <a:off x="563315" y="5341220"/>
            <a:ext cx="3186752" cy="1625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5372F"/>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5372F"/>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5372F"/>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5372F"/>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5372F"/>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Remember what happens at:</a:t>
            </a:r>
            <a:br>
              <a:rPr kumimoji="0" lang="en-GB" sz="16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br>
            <a:r>
              <a:rPr kumimoji="0" lang="en-GB" sz="16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The beginning</a:t>
            </a:r>
            <a:br>
              <a:rPr kumimoji="0" lang="en-GB" sz="16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br>
            <a:r>
              <a:rPr kumimoji="0" lang="en-GB" sz="16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The middle</a:t>
            </a:r>
            <a:br>
              <a:rPr kumimoji="0" lang="en-GB" sz="16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br>
            <a:r>
              <a:rPr kumimoji="0" lang="en-GB" sz="16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The end</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000" b="1" i="0" u="none" strike="noStrike" kern="1200" cap="none" spc="0" normalizeH="0" baseline="0" noProof="0" dirty="0">
              <a:ln>
                <a:noFill/>
              </a:ln>
              <a:solidFill>
                <a:srgbClr val="35372F"/>
              </a:solidFill>
              <a:effectLst/>
              <a:uLnTx/>
              <a:uFillTx/>
              <a:latin typeface="Calibri Light" panose="020F0302020204030204"/>
              <a:ea typeface="+mn-ea"/>
              <a:cs typeface="+mn-cs"/>
            </a:endParaRPr>
          </a:p>
        </p:txBody>
      </p:sp>
      <p:sp>
        <p:nvSpPr>
          <p:cNvPr id="14" name="Content Placeholder 2"/>
          <p:cNvSpPr txBox="1">
            <a:spLocks/>
          </p:cNvSpPr>
          <p:nvPr/>
        </p:nvSpPr>
        <p:spPr>
          <a:xfrm>
            <a:off x="4438356" y="5341220"/>
            <a:ext cx="2794570" cy="9738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5372F"/>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5372F"/>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5372F"/>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5372F"/>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5372F"/>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35372F"/>
                </a:solidFill>
                <a:effectLst/>
                <a:uLnTx/>
                <a:uFillTx/>
                <a:latin typeface="Calibri Light" panose="020F0302020204030204"/>
                <a:ea typeface="+mn-ea"/>
                <a:cs typeface="+mn-cs"/>
              </a:rPr>
              <a:t>We know that </a:t>
            </a:r>
            <a:r>
              <a:rPr kumimoji="0" lang="en-GB" sz="16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Vole is </a:t>
            </a:r>
            <a:r>
              <a:rPr kumimoji="0" lang="en-GB" sz="1600" b="0" i="0" u="none" strike="noStrike" kern="1200" cap="none" spc="0" normalizeH="0" baseline="0" noProof="0" dirty="0">
                <a:ln>
                  <a:noFill/>
                </a:ln>
                <a:solidFill>
                  <a:srgbClr val="35372F"/>
                </a:solidFill>
                <a:effectLst/>
                <a:uLnTx/>
                <a:uFillTx/>
                <a:latin typeface="Calibri Light" panose="020F0302020204030204"/>
                <a:ea typeface="+mn-ea"/>
                <a:cs typeface="+mn-cs"/>
              </a:rPr>
              <a:t>in this story (as it is </a:t>
            </a:r>
            <a:r>
              <a:rPr kumimoji="0" lang="en-GB" sz="16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his story</a:t>
            </a:r>
            <a:r>
              <a:rPr kumimoji="0" lang="en-GB" sz="1600" b="0" i="0" u="none" strike="noStrike" kern="1200" cap="none" spc="0" normalizeH="0" baseline="0" noProof="0" dirty="0">
                <a:ln>
                  <a:noFill/>
                </a:ln>
                <a:solidFill>
                  <a:srgbClr val="35372F"/>
                </a:solidFill>
                <a:effectLst/>
                <a:uLnTx/>
                <a:uFillTx/>
                <a:latin typeface="Calibri Light" panose="020F0302020204030204"/>
                <a:ea typeface="+mn-ea"/>
                <a:cs typeface="+mn-cs"/>
              </a:rPr>
              <a:t>!) but who else was mentioned in the story?</a:t>
            </a:r>
            <a:endParaRPr kumimoji="0" lang="en-GB" sz="1600" b="1" i="0" u="none" strike="noStrike" kern="1200" cap="none" spc="0" normalizeH="0" baseline="0" noProof="0" dirty="0">
              <a:ln>
                <a:noFill/>
              </a:ln>
              <a:solidFill>
                <a:srgbClr val="35372F"/>
              </a:solidFill>
              <a:effectLst/>
              <a:uLnTx/>
              <a:uFillTx/>
              <a:latin typeface="Calibri Light" panose="020F0302020204030204"/>
              <a:ea typeface="+mn-ea"/>
              <a:cs typeface="+mn-cs"/>
            </a:endParaRPr>
          </a:p>
        </p:txBody>
      </p:sp>
      <p:sp>
        <p:nvSpPr>
          <p:cNvPr id="15" name="Content Placeholder 2"/>
          <p:cNvSpPr txBox="1">
            <a:spLocks/>
          </p:cNvSpPr>
          <p:nvPr/>
        </p:nvSpPr>
        <p:spPr>
          <a:xfrm>
            <a:off x="8358763" y="5232487"/>
            <a:ext cx="2794570" cy="1625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5372F"/>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5372F"/>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5372F"/>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5372F"/>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5372F"/>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35372F"/>
                </a:solidFill>
                <a:effectLst/>
                <a:uLnTx/>
                <a:uFillTx/>
                <a:latin typeface="Calibri Light" panose="020F0302020204030204"/>
                <a:ea typeface="+mn-ea"/>
                <a:cs typeface="+mn-cs"/>
              </a:rPr>
              <a:t>Try to think about what some of the messages of this story might be and some of the things we can learn from </a:t>
            </a:r>
            <a:r>
              <a:rPr kumimoji="0" lang="en-GB" sz="16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it.</a:t>
            </a:r>
            <a:endParaRPr kumimoji="0" lang="en-GB" sz="1600" b="0" i="0" u="none" strike="noStrike" kern="1200" cap="none" spc="0" normalizeH="0" baseline="0" noProof="0" dirty="0">
              <a:ln>
                <a:noFill/>
              </a:ln>
              <a:solidFill>
                <a:srgbClr val="35372F"/>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36508018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2748" y="177239"/>
            <a:ext cx="1430027" cy="573741"/>
          </a:xfrm>
          <a:prstGeom prst="rect">
            <a:avLst/>
          </a:prstGeom>
        </p:spPr>
      </p:pic>
      <p:sp>
        <p:nvSpPr>
          <p:cNvPr id="11" name="Oval 10"/>
          <p:cNvSpPr/>
          <p:nvPr/>
        </p:nvSpPr>
        <p:spPr>
          <a:xfrm>
            <a:off x="7793665" y="2562447"/>
            <a:ext cx="4185772" cy="4035420"/>
          </a:xfrm>
          <a:prstGeom prst="ellipse">
            <a:avLst/>
          </a:prstGeom>
          <a:solidFill>
            <a:schemeClr val="tx1">
              <a:alpha val="66000"/>
            </a:schemeClr>
          </a:solidFill>
          <a:ln w="171450">
            <a:solidFill>
              <a:srgbClr val="FEE7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FEE725"/>
                </a:solidFill>
                <a:effectLst/>
                <a:uLnTx/>
                <a:uFillTx/>
                <a:latin typeface="Calibri" panose="020F0502020204030204"/>
                <a:ea typeface="+mn-ea"/>
                <a:cs typeface="+mn-cs"/>
              </a:rPr>
              <a:t/>
            </a:r>
            <a:br>
              <a:rPr kumimoji="0" lang="en-GB" sz="1400" b="1" i="0" u="none" strike="noStrike" kern="1200" cap="none" spc="0" normalizeH="0" baseline="0" noProof="0" dirty="0">
                <a:ln>
                  <a:noFill/>
                </a:ln>
                <a:solidFill>
                  <a:srgbClr val="FEE725"/>
                </a:solidFill>
                <a:effectLst/>
                <a:uLnTx/>
                <a:uFillTx/>
                <a:latin typeface="Calibri" panose="020F0502020204030204"/>
                <a:ea typeface="+mn-ea"/>
                <a:cs typeface="+mn-cs"/>
              </a:rPr>
            </a:br>
            <a:endParaRPr kumimoji="0" lang="en-GB"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7793665" y="4126421"/>
            <a:ext cx="4344923" cy="16619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300" b="1" i="0" u="none" strike="noStrike" kern="1200" cap="none" spc="600" normalizeH="0" baseline="0" noProof="0" dirty="0" smtClean="0">
                <a:ln>
                  <a:noFill/>
                </a:ln>
                <a:solidFill>
                  <a:prstClr val="white"/>
                </a:solidFill>
                <a:effectLst/>
                <a:uLnTx/>
                <a:uFillTx/>
                <a:latin typeface="+mj-lt"/>
                <a:ea typeface="+mn-ea"/>
                <a:cs typeface="+mn-cs"/>
              </a:rPr>
              <a:t>OUR CHANGING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300" b="1" i="0" u="none" strike="noStrike" kern="1200" cap="none" spc="600" normalizeH="0" baseline="0" noProof="0" dirty="0" smtClean="0">
                <a:ln>
                  <a:noFill/>
                </a:ln>
                <a:solidFill>
                  <a:prstClr val="white"/>
                </a:solidFill>
                <a:effectLst/>
                <a:uLnTx/>
                <a:uFillTx/>
                <a:latin typeface="+mj-lt"/>
                <a:ea typeface="+mn-ea"/>
                <a:cs typeface="+mn-cs"/>
              </a:rPr>
              <a:t>CLIMAT</a:t>
            </a:r>
            <a:r>
              <a:rPr kumimoji="0" lang="en-GB" sz="3200" b="1" i="0" u="none" strike="noStrike" kern="1200" cap="none" spc="600" normalizeH="0" baseline="0" noProof="0" dirty="0" smtClean="0">
                <a:ln>
                  <a:noFill/>
                </a:ln>
                <a:solidFill>
                  <a:prstClr val="white"/>
                </a:solidFill>
                <a:effectLst/>
                <a:uLnTx/>
                <a:uFillTx/>
                <a:latin typeface="+mj-lt"/>
                <a:ea typeface="+mn-ea"/>
                <a:cs typeface="+mn-cs"/>
              </a:rPr>
              <a:t>E </a:t>
            </a:r>
            <a:r>
              <a:rPr kumimoji="0" lang="en-GB" sz="2800" b="1" i="0" u="none" strike="noStrike" kern="1200" cap="none" spc="0" normalizeH="0" baseline="0" noProof="0" dirty="0" smtClean="0">
                <a:ln>
                  <a:noFill/>
                </a:ln>
                <a:solidFill>
                  <a:prstClr val="white"/>
                </a:solidFill>
                <a:effectLst/>
                <a:uLnTx/>
                <a:uFillTx/>
                <a:latin typeface="Foco" panose="020B0504050202020203" pitchFamily="34" charset="0"/>
                <a:ea typeface="+mn-ea"/>
                <a:cs typeface="+mn-cs"/>
              </a:rPr>
              <a:t/>
            </a:r>
            <a:br>
              <a:rPr kumimoji="0" lang="en-GB" sz="2800" b="1" i="0" u="none" strike="noStrike" kern="1200" cap="none" spc="0" normalizeH="0" baseline="0" noProof="0" dirty="0" smtClean="0">
                <a:ln>
                  <a:noFill/>
                </a:ln>
                <a:solidFill>
                  <a:prstClr val="white"/>
                </a:solidFill>
                <a:effectLst/>
                <a:uLnTx/>
                <a:uFillTx/>
                <a:latin typeface="Foco" panose="020B0504050202020203" pitchFamily="34" charset="0"/>
                <a:ea typeface="+mn-ea"/>
                <a:cs typeface="+mn-cs"/>
              </a:rPr>
            </a:br>
            <a:endParaRPr kumimoji="0" lang="en-GB" sz="1800" b="1" i="0" u="none" strike="noStrike" kern="1200" cap="none" spc="0" normalizeH="0" baseline="0" noProof="0" dirty="0">
              <a:ln>
                <a:noFill/>
              </a:ln>
              <a:solidFill>
                <a:srgbClr val="FEE725"/>
              </a:solidFill>
              <a:effectLst/>
              <a:uLnTx/>
              <a:uFillTx/>
              <a:latin typeface="Foco" panose="020B0504050202020203"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prstClr val="white"/>
                </a:solidFill>
                <a:effectLst/>
                <a:uLnTx/>
                <a:uFillTx/>
                <a:latin typeface="+mj-lt"/>
                <a:ea typeface="+mn-ea"/>
                <a:cs typeface="+mn-cs"/>
              </a:rPr>
              <a:t>6 0  M I N U T E S</a:t>
            </a:r>
            <a:endParaRPr kumimoji="0" lang="en-GB" sz="1800" b="0" i="0" u="none" strike="noStrike" kern="1200" cap="none" spc="0" normalizeH="0" baseline="0" noProof="0" dirty="0" smtClean="0">
              <a:ln>
                <a:noFill/>
              </a:ln>
              <a:solidFill>
                <a:prstClr val="white"/>
              </a:solidFill>
              <a:effectLst/>
              <a:uLnTx/>
              <a:uFillTx/>
              <a:latin typeface="+mj-lt"/>
              <a:ea typeface="+mn-ea"/>
              <a:cs typeface="+mn-cs"/>
            </a:endParaRPr>
          </a:p>
        </p:txBody>
      </p:sp>
      <p:sp>
        <p:nvSpPr>
          <p:cNvPr id="7" name="Rectangle 6"/>
          <p:cNvSpPr/>
          <p:nvPr/>
        </p:nvSpPr>
        <p:spPr>
          <a:xfrm>
            <a:off x="8041913" y="3712318"/>
            <a:ext cx="3689280" cy="30777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spc="300" noProof="0" dirty="0" smtClean="0">
                <a:solidFill>
                  <a:srgbClr val="FEE725"/>
                </a:solidFill>
                <a:latin typeface="Calibri" panose="020F0502020204030204"/>
              </a:rPr>
              <a:t>LESSON</a:t>
            </a:r>
            <a:r>
              <a:rPr kumimoji="0" lang="en-GB" sz="1400" b="0" i="0" u="none" strike="noStrike" kern="1200" cap="none" spc="300" normalizeH="0" baseline="0" noProof="0" dirty="0" smtClean="0">
                <a:ln>
                  <a:noFill/>
                </a:ln>
                <a:solidFill>
                  <a:srgbClr val="FEE725"/>
                </a:solidFill>
                <a:effectLst/>
                <a:uLnTx/>
                <a:uFillTx/>
                <a:latin typeface="Calibri" panose="020F0502020204030204"/>
                <a:ea typeface="+mn-ea"/>
                <a:cs typeface="+mn-cs"/>
              </a:rPr>
              <a:t> 1 | CHANGING CLIMATES</a:t>
            </a:r>
            <a:endParaRPr kumimoji="0" lang="en-GB" sz="1400" b="0" i="0" u="none" strike="noStrike" kern="1200" cap="none" spc="300" normalizeH="0" baseline="0" noProof="0" dirty="0">
              <a:ln>
                <a:noFill/>
              </a:ln>
              <a:solidFill>
                <a:srgbClr val="FEE725"/>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59235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Callout 8"/>
          <p:cNvSpPr/>
          <p:nvPr/>
        </p:nvSpPr>
        <p:spPr>
          <a:xfrm>
            <a:off x="1296340" y="2529906"/>
            <a:ext cx="3113069" cy="3043458"/>
          </a:xfrm>
          <a:prstGeom prst="wedgeEllipseCallout">
            <a:avLst>
              <a:gd name="adj1" fmla="val 42156"/>
              <a:gd name="adj2" fmla="val 50482"/>
            </a:avLst>
          </a:prstGeom>
          <a:solidFill>
            <a:srgbClr val="28A0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white"/>
                </a:solidFill>
                <a:effectLst/>
                <a:uLnTx/>
                <a:uFillTx/>
                <a:latin typeface="+mj-lt"/>
                <a:ea typeface="+mn-ea"/>
                <a:cs typeface="+mn-cs"/>
              </a:rPr>
              <a:t>1. What </a:t>
            </a:r>
            <a:r>
              <a:rPr kumimoji="0" lang="en-GB" sz="3200" b="0" i="0" u="none" strike="noStrike" kern="1200" cap="none" spc="0" normalizeH="0" baseline="0" noProof="0" dirty="0">
                <a:ln>
                  <a:noFill/>
                </a:ln>
                <a:solidFill>
                  <a:prstClr val="white"/>
                </a:solidFill>
                <a:effectLst/>
                <a:uLnTx/>
                <a:uFillTx/>
                <a:latin typeface="+mj-lt"/>
                <a:ea typeface="+mn-ea"/>
                <a:cs typeface="+mn-cs"/>
              </a:rPr>
              <a:t>happens in the story?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mj-lt"/>
              <a:ea typeface="+mn-ea"/>
              <a:cs typeface="+mn-cs"/>
            </a:endParaRPr>
          </a:p>
        </p:txBody>
      </p:sp>
      <p:sp>
        <p:nvSpPr>
          <p:cNvPr id="10" name="Oval Callout 9"/>
          <p:cNvSpPr/>
          <p:nvPr/>
        </p:nvSpPr>
        <p:spPr>
          <a:xfrm>
            <a:off x="4409409" y="1736445"/>
            <a:ext cx="3113069" cy="3043458"/>
          </a:xfrm>
          <a:prstGeom prst="wedgeEllipseCallout">
            <a:avLst>
              <a:gd name="adj1" fmla="val 8540"/>
              <a:gd name="adj2" fmla="val 6684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mj-lt"/>
                <a:ea typeface="+mn-ea"/>
                <a:cs typeface="+mn-cs"/>
              </a:rPr>
              <a:t>2. Who are the main characters and what are they like?</a:t>
            </a:r>
          </a:p>
        </p:txBody>
      </p:sp>
      <p:sp>
        <p:nvSpPr>
          <p:cNvPr id="11" name="Oval Callout 10"/>
          <p:cNvSpPr/>
          <p:nvPr/>
        </p:nvSpPr>
        <p:spPr>
          <a:xfrm>
            <a:off x="7834069" y="2394951"/>
            <a:ext cx="3113069" cy="3043458"/>
          </a:xfrm>
          <a:prstGeom prst="wedgeEllipseCallout">
            <a:avLst>
              <a:gd name="adj1" fmla="val -35193"/>
              <a:gd name="adj2" fmla="val 59496"/>
            </a:avLst>
          </a:prstGeom>
          <a:solidFill>
            <a:srgbClr val="3F8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mj-lt"/>
                <a:ea typeface="+mn-ea"/>
                <a:cs typeface="+mn-cs"/>
              </a:rPr>
              <a:t>3. What are some of the messages </a:t>
            </a:r>
            <a:r>
              <a:rPr kumimoji="0" lang="en-GB" sz="2800" b="0" i="0" u="none" strike="noStrike" kern="1200" cap="none" spc="0" normalizeH="0" baseline="0" noProof="0" dirty="0" smtClean="0">
                <a:ln>
                  <a:noFill/>
                </a:ln>
                <a:solidFill>
                  <a:prstClr val="white"/>
                </a:solidFill>
                <a:effectLst/>
                <a:uLnTx/>
                <a:uFillTx/>
                <a:latin typeface="+mj-lt"/>
                <a:ea typeface="+mn-ea"/>
                <a:cs typeface="+mn-cs"/>
              </a:rPr>
              <a:t>and </a:t>
            </a:r>
            <a:r>
              <a:rPr kumimoji="0" lang="en-GB" sz="2800" b="0" i="0" u="none" strike="noStrike" kern="1200" cap="none" spc="0" normalizeH="0" baseline="0" noProof="0" dirty="0">
                <a:ln>
                  <a:noFill/>
                </a:ln>
                <a:solidFill>
                  <a:prstClr val="white"/>
                </a:solidFill>
                <a:effectLst/>
                <a:uLnTx/>
                <a:uFillTx/>
                <a:latin typeface="+mj-lt"/>
                <a:ea typeface="+mn-ea"/>
                <a:cs typeface="+mn-cs"/>
              </a:rPr>
              <a:t>what can we learn?</a:t>
            </a: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6870" y="5519755"/>
            <a:ext cx="1727645" cy="1120104"/>
          </a:xfrm>
          <a:prstGeom prst="rect">
            <a:avLst/>
          </a:prstGeom>
        </p:spPr>
      </p:pic>
      <p:sp>
        <p:nvSpPr>
          <p:cNvPr id="8" name="Rectangle 7"/>
          <p:cNvSpPr/>
          <p:nvPr/>
        </p:nvSpPr>
        <p:spPr>
          <a:xfrm>
            <a:off x="326344" y="759610"/>
            <a:ext cx="6627455"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Now let’s share our </a:t>
            </a:r>
            <a:r>
              <a:rPr kumimoji="0" lang="en-GB" sz="2800" b="0" i="0" u="none" strike="noStrike" kern="1200" cap="none" spc="0" normalizeH="0" baseline="0" noProof="0" dirty="0">
                <a:ln>
                  <a:noFill/>
                </a:ln>
                <a:solidFill>
                  <a:prstClr val="black"/>
                </a:solidFill>
                <a:effectLst/>
                <a:uLnTx/>
                <a:uFillTx/>
                <a:latin typeface="Calibri Light" panose="020F0302020204030204"/>
                <a:ea typeface="+mn-ea"/>
                <a:cs typeface="+mn-cs"/>
              </a:rPr>
              <a:t>ideas together as a class.</a:t>
            </a:r>
          </a:p>
        </p:txBody>
      </p:sp>
    </p:spTree>
    <p:extLst>
      <p:ext uri="{BB962C8B-B14F-4D97-AF65-F5344CB8AC3E}">
        <p14:creationId xmlns:p14="http://schemas.microsoft.com/office/powerpoint/2010/main" val="1036658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7400"/>
            <a:ext cx="13017207" cy="7315400"/>
          </a:xfrm>
          <a:prstGeom prst="rect">
            <a:avLst/>
          </a:prstGeom>
        </p:spPr>
      </p:pic>
      <p:sp>
        <p:nvSpPr>
          <p:cNvPr id="11" name="Oval 10"/>
          <p:cNvSpPr/>
          <p:nvPr/>
        </p:nvSpPr>
        <p:spPr>
          <a:xfrm>
            <a:off x="7978877" y="2564719"/>
            <a:ext cx="4073425" cy="3998313"/>
          </a:xfrm>
          <a:prstGeom prst="ellipse">
            <a:avLst/>
          </a:prstGeom>
          <a:solidFill>
            <a:schemeClr val="tx1">
              <a:alpha val="66000"/>
            </a:schemeClr>
          </a:solidFill>
          <a:ln w="171450">
            <a:solidFill>
              <a:srgbClr val="FEE7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angle 1"/>
          <p:cNvSpPr/>
          <p:nvPr/>
        </p:nvSpPr>
        <p:spPr>
          <a:xfrm>
            <a:off x="8310963" y="4148376"/>
            <a:ext cx="3409252"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300" normalizeH="0" baseline="0" noProof="0" dirty="0" smtClean="0">
                <a:ln>
                  <a:noFill/>
                </a:ln>
                <a:solidFill>
                  <a:prstClr val="white"/>
                </a:solidFill>
                <a:effectLst/>
                <a:uLnTx/>
                <a:uFillTx/>
                <a:latin typeface="Foco" panose="020B0504050202020203" pitchFamily="34" charset="0"/>
                <a:ea typeface="+mn-ea"/>
                <a:cs typeface="+mn-cs"/>
              </a:rPr>
              <a:t>WEATHER OR CLIMATE?</a:t>
            </a:r>
            <a:endParaRPr kumimoji="0" lang="en-GB" sz="2400" b="1" i="0" u="none" strike="noStrike" kern="1200" cap="none" spc="300" normalizeH="0" baseline="0" noProof="0" dirty="0">
              <a:ln>
                <a:noFill/>
              </a:ln>
              <a:solidFill>
                <a:prstClr val="white"/>
              </a:solidFill>
              <a:effectLst/>
              <a:uLnTx/>
              <a:uFillTx/>
              <a:latin typeface="Foco" panose="020B0504050202020203" pitchFamily="34" charset="0"/>
              <a:ea typeface="+mn-ea"/>
              <a:cs typeface="+mn-cs"/>
            </a:endParaRPr>
          </a:p>
        </p:txBody>
      </p:sp>
      <p:sp>
        <p:nvSpPr>
          <p:cNvPr id="3" name="Rectangle 2"/>
          <p:cNvSpPr/>
          <p:nvPr/>
        </p:nvSpPr>
        <p:spPr>
          <a:xfrm>
            <a:off x="9174301" y="5006944"/>
            <a:ext cx="179728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spc="300" smtClean="0">
                <a:solidFill>
                  <a:srgbClr val="FEE725"/>
                </a:solidFill>
                <a:latin typeface="Foco" panose="020B0504050202020203" pitchFamily="34" charset="0"/>
              </a:rPr>
              <a:t>25</a:t>
            </a:r>
            <a:r>
              <a:rPr kumimoji="0" lang="en-GB" sz="1800" b="1" i="0" u="none" strike="noStrike" kern="1200" cap="none" spc="300" normalizeH="0" baseline="0" noProof="0" smtClean="0">
                <a:ln>
                  <a:noFill/>
                </a:ln>
                <a:solidFill>
                  <a:srgbClr val="FEE725"/>
                </a:solidFill>
                <a:effectLst/>
                <a:uLnTx/>
                <a:uFillTx/>
                <a:latin typeface="Foco" panose="020B0504050202020203" pitchFamily="34" charset="0"/>
                <a:ea typeface="+mn-ea"/>
                <a:cs typeface="+mn-cs"/>
              </a:rPr>
              <a:t> </a:t>
            </a:r>
            <a:r>
              <a:rPr kumimoji="0" lang="en-GB" sz="1800" b="1" i="0" u="none" strike="noStrike" kern="1200" cap="none" spc="300" normalizeH="0" baseline="0" noProof="0" dirty="0" smtClean="0">
                <a:ln>
                  <a:noFill/>
                </a:ln>
                <a:solidFill>
                  <a:srgbClr val="FEE725"/>
                </a:solidFill>
                <a:effectLst/>
                <a:uLnTx/>
                <a:uFillTx/>
                <a:latin typeface="Foco" panose="020B0504050202020203" pitchFamily="34" charset="0"/>
                <a:ea typeface="+mn-ea"/>
                <a:cs typeface="+mn-cs"/>
              </a:rPr>
              <a:t>MINUTES</a:t>
            </a:r>
            <a:endParaRPr kumimoji="0" lang="en-GB" sz="1800" b="1" i="0" u="none" strike="noStrike" kern="1200" cap="none" spc="300" normalizeH="0" baseline="0" noProof="0" dirty="0">
              <a:ln>
                <a:noFill/>
              </a:ln>
              <a:solidFill>
                <a:srgbClr val="FEE725"/>
              </a:solidFill>
              <a:effectLst/>
              <a:uLnTx/>
              <a:uFillTx/>
              <a:latin typeface="Foco" panose="020B0504050202020203" pitchFamily="34" charset="0"/>
              <a:ea typeface="+mn-ea"/>
              <a:cs typeface="+mn-cs"/>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778" y="5818336"/>
            <a:ext cx="1437111" cy="576583"/>
          </a:xfrm>
          <a:prstGeom prst="rect">
            <a:avLst/>
          </a:prstGeom>
        </p:spPr>
      </p:pic>
    </p:spTree>
    <p:extLst>
      <p:ext uri="{BB962C8B-B14F-4D97-AF65-F5344CB8AC3E}">
        <p14:creationId xmlns:p14="http://schemas.microsoft.com/office/powerpoint/2010/main" val="380835440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1718" y="1616674"/>
            <a:ext cx="3531891" cy="3531891"/>
          </a:xfrm>
          <a:prstGeom prst="rect">
            <a:avLst/>
          </a:prstGeom>
        </p:spPr>
      </p:pic>
      <p:sp>
        <p:nvSpPr>
          <p:cNvPr id="2" name="Rectangle 1"/>
          <p:cNvSpPr/>
          <p:nvPr/>
        </p:nvSpPr>
        <p:spPr>
          <a:xfrm>
            <a:off x="4140327" y="2259236"/>
            <a:ext cx="2634675" cy="224676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srgbClr val="35372F"/>
                </a:solidFill>
                <a:effectLst/>
                <a:uLnTx/>
                <a:uFillTx/>
                <a:latin typeface="Calibri Light" panose="020F0302020204030204"/>
                <a:ea typeface="+mn-ea"/>
                <a:cs typeface="+mn-cs"/>
              </a:rPr>
              <a:t>What is the difference </a:t>
            </a:r>
            <a:r>
              <a:rPr kumimoji="0" lang="en-GB" sz="2800" b="0" i="0" u="none" strike="noStrike" kern="1200" cap="none" spc="0" normalizeH="0" baseline="0" noProof="0" dirty="0" smtClean="0">
                <a:ln>
                  <a:noFill/>
                </a:ln>
                <a:solidFill>
                  <a:srgbClr val="35372F"/>
                </a:solidFill>
                <a:effectLst/>
                <a:uLnTx/>
                <a:uFillTx/>
                <a:latin typeface="Calibri Light" panose="020F0302020204030204"/>
                <a:ea typeface="+mn-ea"/>
                <a:cs typeface="+mn-cs"/>
              </a:rPr>
              <a:t>between weather and climate?</a:t>
            </a:r>
            <a:endParaRPr kumimoji="0" lang="en-GB" sz="2800" b="0" i="0" u="none" strike="noStrike" kern="1200" cap="none" spc="0" normalizeH="0" baseline="0" noProof="0" dirty="0">
              <a:ln>
                <a:noFill/>
              </a:ln>
              <a:solidFill>
                <a:srgbClr val="35372F"/>
              </a:solidFill>
              <a:effectLst/>
              <a:uLnTx/>
              <a:uFillTx/>
              <a:latin typeface="Calibri Light" panose="020F0302020204030204"/>
              <a:ea typeface="+mn-ea"/>
              <a:cs typeface="+mn-cs"/>
            </a:endParaRPr>
          </a:p>
        </p:txBody>
      </p:sp>
      <p:sp>
        <p:nvSpPr>
          <p:cNvPr id="9" name="Oval Callout 8"/>
          <p:cNvSpPr/>
          <p:nvPr/>
        </p:nvSpPr>
        <p:spPr>
          <a:xfrm>
            <a:off x="7540743" y="2895601"/>
            <a:ext cx="2903737" cy="2852678"/>
          </a:xfrm>
          <a:prstGeom prst="wedgeEllipseCallout">
            <a:avLst>
              <a:gd name="adj1" fmla="val 44725"/>
              <a:gd name="adj2" fmla="val 473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chemeClr val="bg1"/>
                </a:solidFill>
                <a:latin typeface="+mj-lt"/>
              </a:rPr>
              <a:t>Lizard was asked this question in the story. Do you remember his answer?</a:t>
            </a:r>
            <a:endParaRPr lang="en-GB" sz="2400" b="1" dirty="0">
              <a:solidFill>
                <a:schemeClr val="bg1"/>
              </a:solidFill>
              <a:latin typeface="+mj-lt"/>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0106024" y="5575039"/>
            <a:ext cx="1565193" cy="999866"/>
          </a:xfrm>
          <a:prstGeom prst="rect">
            <a:avLst/>
          </a:prstGeom>
        </p:spPr>
      </p:pic>
    </p:spTree>
    <p:extLst>
      <p:ext uri="{BB962C8B-B14F-4D97-AF65-F5344CB8AC3E}">
        <p14:creationId xmlns:p14="http://schemas.microsoft.com/office/powerpoint/2010/main" val="38346048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27083"/>
          <a:stretch/>
        </p:blipFill>
        <p:spPr>
          <a:xfrm flipH="1">
            <a:off x="762001" y="2214783"/>
            <a:ext cx="5895974" cy="4252692"/>
          </a:xfrm>
          <a:prstGeom prst="rect">
            <a:avLst/>
          </a:prstGeom>
        </p:spPr>
      </p:pic>
      <p:sp>
        <p:nvSpPr>
          <p:cNvPr id="5" name="Oval Callout 4"/>
          <p:cNvSpPr/>
          <p:nvPr/>
        </p:nvSpPr>
        <p:spPr>
          <a:xfrm>
            <a:off x="6572250" y="1148080"/>
            <a:ext cx="4126230" cy="3777704"/>
          </a:xfrm>
          <a:prstGeom prst="wedgeEllipseCallout">
            <a:avLst>
              <a:gd name="adj1" fmla="val -45679"/>
              <a:gd name="adj2" fmla="val 45288"/>
            </a:avLst>
          </a:prstGeom>
          <a:solidFill>
            <a:srgbClr val="47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2800" b="1" dirty="0" smtClean="0">
                <a:solidFill>
                  <a:srgbClr val="FFFF00"/>
                </a:solidFill>
                <a:latin typeface="+mj-lt"/>
              </a:rPr>
              <a:t>Weather</a:t>
            </a:r>
            <a:r>
              <a:rPr lang="en-GB" sz="2800" b="1" dirty="0" smtClean="0">
                <a:solidFill>
                  <a:prstClr val="white"/>
                </a:solidFill>
                <a:latin typeface="+mj-lt"/>
              </a:rPr>
              <a:t> </a:t>
            </a:r>
            <a:r>
              <a:rPr lang="en-GB" sz="2800" b="1" dirty="0">
                <a:solidFill>
                  <a:prstClr val="white"/>
                </a:solidFill>
                <a:latin typeface="+mj-lt"/>
              </a:rPr>
              <a:t>is things like the wind, the rain, the sun, the snow. It’s what we experience each </a:t>
            </a:r>
            <a:r>
              <a:rPr lang="en-GB" sz="2800" b="1" dirty="0" smtClean="0">
                <a:solidFill>
                  <a:prstClr val="white"/>
                </a:solidFill>
                <a:latin typeface="+mj-lt"/>
              </a:rPr>
              <a:t>day.</a:t>
            </a:r>
            <a:endParaRPr lang="en-GB" sz="2800" b="1" dirty="0">
              <a:solidFill>
                <a:prstClr val="white"/>
              </a:solidFill>
              <a:latin typeface="+mj-lt"/>
            </a:endParaRPr>
          </a:p>
        </p:txBody>
      </p:sp>
    </p:spTree>
    <p:extLst>
      <p:ext uri="{BB962C8B-B14F-4D97-AF65-F5344CB8AC3E}">
        <p14:creationId xmlns:p14="http://schemas.microsoft.com/office/powerpoint/2010/main" val="33377237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Callout 8"/>
          <p:cNvSpPr/>
          <p:nvPr/>
        </p:nvSpPr>
        <p:spPr>
          <a:xfrm>
            <a:off x="1209675" y="857249"/>
            <a:ext cx="4352924" cy="3992335"/>
          </a:xfrm>
          <a:prstGeom prst="wedgeEllipseCallout">
            <a:avLst>
              <a:gd name="adj1" fmla="val 46518"/>
              <a:gd name="adj2" fmla="val 49707"/>
            </a:avLst>
          </a:prstGeom>
          <a:solidFill>
            <a:srgbClr val="47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2800" b="1" dirty="0" smtClean="0">
                <a:solidFill>
                  <a:srgbClr val="FFFF00"/>
                </a:solidFill>
                <a:latin typeface="+mj-lt"/>
              </a:rPr>
              <a:t>Climate</a:t>
            </a:r>
            <a:r>
              <a:rPr lang="en-GB" sz="2800" b="1" dirty="0" smtClean="0">
                <a:solidFill>
                  <a:prstClr val="white"/>
                </a:solidFill>
                <a:latin typeface="+mj-lt"/>
              </a:rPr>
              <a:t> </a:t>
            </a:r>
            <a:r>
              <a:rPr lang="en-GB" sz="2800" b="1" dirty="0">
                <a:solidFill>
                  <a:prstClr val="white"/>
                </a:solidFill>
                <a:latin typeface="+mj-lt"/>
              </a:rPr>
              <a:t>is the pattern of the weather that we expect across a long period of </a:t>
            </a:r>
            <a:r>
              <a:rPr lang="en-GB" sz="2800" b="1" dirty="0" smtClean="0">
                <a:solidFill>
                  <a:prstClr val="white"/>
                </a:solidFill>
                <a:latin typeface="+mj-lt"/>
              </a:rPr>
              <a:t>time, for example a dry summer or a cold winter.</a:t>
            </a:r>
            <a:endParaRPr lang="en-GB" sz="2800" b="1" dirty="0">
              <a:solidFill>
                <a:prstClr val="white"/>
              </a:solidFill>
              <a:latin typeface="+mj-lt"/>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b="27083"/>
          <a:stretch/>
        </p:blipFill>
        <p:spPr>
          <a:xfrm>
            <a:off x="5362574" y="2290983"/>
            <a:ext cx="6449187" cy="4252692"/>
          </a:xfrm>
          <a:prstGeom prst="rect">
            <a:avLst/>
          </a:prstGeom>
        </p:spPr>
      </p:pic>
    </p:spTree>
    <p:extLst>
      <p:ext uri="{BB962C8B-B14F-4D97-AF65-F5344CB8AC3E}">
        <p14:creationId xmlns:p14="http://schemas.microsoft.com/office/powerpoint/2010/main" val="17297179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312774" y="834231"/>
            <a:ext cx="11337851" cy="4351338"/>
          </a:xfrm>
        </p:spPr>
        <p:txBody>
          <a:bodyPr/>
          <a:lstStyle/>
          <a:p>
            <a:pPr marL="0" indent="0">
              <a:buNone/>
            </a:pPr>
            <a:r>
              <a:rPr lang="en-GB" dirty="0"/>
              <a:t>Let’s learn a little more from Lizard about </a:t>
            </a:r>
            <a:r>
              <a:rPr lang="en-GB" dirty="0" smtClean="0"/>
              <a:t>climates by looking again at a bit of the story:</a:t>
            </a:r>
            <a:endParaRPr lang="en-GB" dirty="0"/>
          </a:p>
        </p:txBody>
      </p:sp>
      <p:sp>
        <p:nvSpPr>
          <p:cNvPr id="5" name="Rectangle 4"/>
          <p:cNvSpPr/>
          <p:nvPr/>
        </p:nvSpPr>
        <p:spPr>
          <a:xfrm>
            <a:off x="1657915" y="2305615"/>
            <a:ext cx="8647568" cy="2246769"/>
          </a:xfrm>
          <a:prstGeom prst="rect">
            <a:avLst/>
          </a:prstGeom>
          <a:ln>
            <a:solidFill>
              <a:schemeClr val="tx1"/>
            </a:solidFill>
          </a:ln>
        </p:spPr>
        <p:txBody>
          <a:bodyPr wrap="square">
            <a:spAutoFit/>
          </a:bodyPr>
          <a:lstStyle/>
          <a:p>
            <a:r>
              <a:rPr lang="en-GB" sz="2800" dirty="0">
                <a:latin typeface="+mj-lt"/>
              </a:rPr>
              <a:t>“All of the different places around the world have different climates. </a:t>
            </a:r>
            <a:r>
              <a:rPr lang="en-GB" sz="2800" dirty="0" smtClean="0">
                <a:latin typeface="+mj-lt"/>
              </a:rPr>
              <a:t>Some </a:t>
            </a:r>
            <a:r>
              <a:rPr lang="en-GB" sz="2800" dirty="0">
                <a:latin typeface="+mj-lt"/>
              </a:rPr>
              <a:t>places have long dry seasons, some have long rainy seasons. </a:t>
            </a:r>
            <a:r>
              <a:rPr lang="en-GB" sz="2800" dirty="0" smtClean="0">
                <a:latin typeface="+mj-lt"/>
              </a:rPr>
              <a:t>Some </a:t>
            </a:r>
            <a:r>
              <a:rPr lang="en-GB" sz="2800" dirty="0">
                <a:latin typeface="+mj-lt"/>
              </a:rPr>
              <a:t>places have very high temperatures and some </a:t>
            </a:r>
            <a:r>
              <a:rPr lang="en-GB" sz="2800" dirty="0" smtClean="0">
                <a:latin typeface="+mj-lt"/>
              </a:rPr>
              <a:t>low. Some </a:t>
            </a:r>
            <a:r>
              <a:rPr lang="en-GB" sz="2800" dirty="0">
                <a:latin typeface="+mj-lt"/>
              </a:rPr>
              <a:t>places have long hot periods and some places are very, very, very cold</a:t>
            </a:r>
            <a:r>
              <a:rPr lang="en-GB" sz="2800" dirty="0" smtClean="0">
                <a:latin typeface="+mj-lt"/>
              </a:rPr>
              <a:t>.”</a:t>
            </a:r>
            <a:endParaRPr lang="en-GB" sz="2800" dirty="0">
              <a:latin typeface="+mj-lt"/>
            </a:endParaRPr>
          </a:p>
        </p:txBody>
      </p:sp>
      <p:pic>
        <p:nvPicPr>
          <p:cNvPr id="9" name="Picture 8"/>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8740" b="98730" l="0" r="99862">
                        <a14:foregroundMark x1="21737" y1="51270" x2="21737" y2="51270"/>
                      </a14:backgroundRemoval>
                    </a14:imgEffect>
                  </a14:imgLayer>
                </a14:imgProps>
              </a:ext>
              <a:ext uri="{28A0092B-C50C-407E-A947-70E740481C1C}">
                <a14:useLocalDpi xmlns:a14="http://schemas.microsoft.com/office/drawing/2010/main" val="0"/>
              </a:ext>
            </a:extLst>
          </a:blip>
          <a:srcRect t="28194" b="2916"/>
          <a:stretch/>
        </p:blipFill>
        <p:spPr>
          <a:xfrm>
            <a:off x="8544562" y="4676775"/>
            <a:ext cx="2981152" cy="1857375"/>
          </a:xfrm>
          <a:prstGeom prst="rect">
            <a:avLst/>
          </a:prstGeom>
        </p:spPr>
      </p:pic>
    </p:spTree>
    <p:extLst>
      <p:ext uri="{BB962C8B-B14F-4D97-AF65-F5344CB8AC3E}">
        <p14:creationId xmlns:p14="http://schemas.microsoft.com/office/powerpoint/2010/main" val="167233534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3167" y="909593"/>
            <a:ext cx="4129131" cy="4129131"/>
          </a:xfrm>
          <a:prstGeom prst="rect">
            <a:avLst/>
          </a:prstGeom>
        </p:spPr>
      </p:pic>
      <p:sp>
        <p:nvSpPr>
          <p:cNvPr id="5" name="Rectangle 4"/>
          <p:cNvSpPr/>
          <p:nvPr/>
        </p:nvSpPr>
        <p:spPr>
          <a:xfrm>
            <a:off x="4283145" y="1850773"/>
            <a:ext cx="3289173" cy="2246769"/>
          </a:xfrm>
          <a:prstGeom prst="rect">
            <a:avLst/>
          </a:prstGeom>
        </p:spPr>
        <p:txBody>
          <a:bodyPr wrap="square">
            <a:spAutoFit/>
          </a:bodyPr>
          <a:lstStyle/>
          <a:p>
            <a:pPr algn="ctr"/>
            <a:r>
              <a:rPr lang="en-GB" sz="2800" dirty="0">
                <a:latin typeface="+mj-lt"/>
                <a:ea typeface="+mj-lt"/>
                <a:cs typeface="+mj-lt"/>
              </a:rPr>
              <a:t>Can you think of somewhere in the world which has a different climate to where you live? </a:t>
            </a:r>
            <a:endParaRPr lang="en-GB" sz="2800" dirty="0">
              <a:solidFill>
                <a:srgbClr val="000000"/>
              </a:solidFill>
              <a:latin typeface="+mj-lt"/>
            </a:endParaRPr>
          </a:p>
        </p:txBody>
      </p:sp>
      <p:sp>
        <p:nvSpPr>
          <p:cNvPr id="6" name="Oval Callout 5"/>
          <p:cNvSpPr/>
          <p:nvPr/>
        </p:nvSpPr>
        <p:spPr>
          <a:xfrm>
            <a:off x="7992298" y="3352800"/>
            <a:ext cx="2552699" cy="2525484"/>
          </a:xfrm>
          <a:prstGeom prst="wedgeEllipseCallout">
            <a:avLst>
              <a:gd name="adj1" fmla="val 46518"/>
              <a:gd name="adj2" fmla="val 49707"/>
            </a:avLst>
          </a:prstGeom>
          <a:solidFill>
            <a:srgbClr val="47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2400" b="1" dirty="0" smtClean="0">
                <a:solidFill>
                  <a:prstClr val="white"/>
                </a:solidFill>
                <a:latin typeface="+mj-lt"/>
              </a:rPr>
              <a:t>What is the climate like? Can you describe it?</a:t>
            </a:r>
            <a:endParaRPr lang="en-GB" sz="2400" b="1" dirty="0">
              <a:solidFill>
                <a:prstClr val="white"/>
              </a:solidFill>
              <a:latin typeface="+mj-lt"/>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b="27083"/>
          <a:stretch/>
        </p:blipFill>
        <p:spPr>
          <a:xfrm>
            <a:off x="10020001" y="5362575"/>
            <a:ext cx="1848910" cy="1219199"/>
          </a:xfrm>
          <a:prstGeom prst="rect">
            <a:avLst/>
          </a:prstGeom>
        </p:spPr>
      </p:pic>
    </p:spTree>
    <p:extLst>
      <p:ext uri="{BB962C8B-B14F-4D97-AF65-F5344CB8AC3E}">
        <p14:creationId xmlns:p14="http://schemas.microsoft.com/office/powerpoint/2010/main" val="195792833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373D7F6-981E-44C7-9954-31480012E1A0}"/>
              </a:ext>
            </a:extLst>
          </p:cNvPr>
          <p:cNvSpPr>
            <a:spLocks noGrp="1"/>
          </p:cNvSpPr>
          <p:nvPr>
            <p:ph idx="1"/>
          </p:nvPr>
        </p:nvSpPr>
        <p:spPr>
          <a:xfrm>
            <a:off x="384875" y="816904"/>
            <a:ext cx="11349225" cy="4351338"/>
          </a:xfrm>
        </p:spPr>
        <p:txBody>
          <a:bodyPr vert="horz" lIns="91440" tIns="45720" rIns="91440" bIns="45720" rtlCol="0" anchor="t">
            <a:noAutofit/>
          </a:bodyPr>
          <a:lstStyle/>
          <a:p>
            <a:pPr marL="0" lvl="0" indent="0">
              <a:buNone/>
            </a:pPr>
            <a:r>
              <a:rPr lang="en-GB" dirty="0" smtClean="0"/>
              <a:t>In the story, we learn that Goose flies over many countries every year when she is migrating and gets to see a lot of different climates.  </a:t>
            </a:r>
            <a:endParaRPr lang="en-GB" dirty="0"/>
          </a:p>
          <a:p>
            <a:pPr marL="0" lvl="0" indent="0">
              <a:buNone/>
            </a:pPr>
            <a:r>
              <a:rPr lang="en-GB" dirty="0" smtClean="0"/>
              <a:t>Let’s go exploring with Goose and learn a little more about different climates across the world! </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7866" y="2733675"/>
            <a:ext cx="4168360" cy="379095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9104" y="3705225"/>
            <a:ext cx="2629346" cy="2452687"/>
          </a:xfrm>
          <a:prstGeom prst="rect">
            <a:avLst/>
          </a:prstGeom>
        </p:spPr>
      </p:pic>
    </p:spTree>
    <p:extLst>
      <p:ext uri="{BB962C8B-B14F-4D97-AF65-F5344CB8AC3E}">
        <p14:creationId xmlns:p14="http://schemas.microsoft.com/office/powerpoint/2010/main" val="92770536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9415" y="2183023"/>
            <a:ext cx="4750909" cy="4320754"/>
          </a:xfrm>
          <a:prstGeom prst="rect">
            <a:avLst/>
          </a:prstGeom>
        </p:spPr>
      </p:pic>
      <p:sp>
        <p:nvSpPr>
          <p:cNvPr id="5" name="Oval Callout 4"/>
          <p:cNvSpPr/>
          <p:nvPr/>
        </p:nvSpPr>
        <p:spPr>
          <a:xfrm>
            <a:off x="6572250" y="1238250"/>
            <a:ext cx="4257676" cy="3981449"/>
          </a:xfrm>
          <a:prstGeom prst="wedgeEllipseCallout">
            <a:avLst>
              <a:gd name="adj1" fmla="val -72815"/>
              <a:gd name="adj2" fmla="val -2935"/>
            </a:avLst>
          </a:prstGeom>
          <a:solidFill>
            <a:srgbClr val="5C8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t>It’s </a:t>
            </a:r>
            <a:r>
              <a:rPr lang="en-GB" sz="2400" dirty="0"/>
              <a:t>December and I’m </a:t>
            </a:r>
            <a:r>
              <a:rPr lang="en-GB" sz="2400" dirty="0" smtClean="0"/>
              <a:t>migrating for the winter. </a:t>
            </a:r>
          </a:p>
          <a:p>
            <a:pPr algn="ctr"/>
            <a:r>
              <a:rPr lang="en-GB" sz="2400" dirty="0" smtClean="0"/>
              <a:t>Close your eyes and come fly with me as </a:t>
            </a:r>
            <a:r>
              <a:rPr lang="en-GB" sz="2400" dirty="0"/>
              <a:t>I </a:t>
            </a:r>
            <a:r>
              <a:rPr lang="en-GB" sz="2400" dirty="0" smtClean="0"/>
              <a:t>travel over many different </a:t>
            </a:r>
            <a:r>
              <a:rPr lang="en-GB" sz="2400" dirty="0"/>
              <a:t>lands and </a:t>
            </a:r>
            <a:r>
              <a:rPr lang="en-GB" sz="2400" dirty="0" smtClean="0"/>
              <a:t>climates!</a:t>
            </a:r>
            <a:endParaRPr lang="en-GB" sz="2400" dirty="0"/>
          </a:p>
        </p:txBody>
      </p:sp>
      <p:sp>
        <p:nvSpPr>
          <p:cNvPr id="2" name="Rectangle 1"/>
          <p:cNvSpPr/>
          <p:nvPr/>
        </p:nvSpPr>
        <p:spPr>
          <a:xfrm>
            <a:off x="7741920" y="5615355"/>
            <a:ext cx="4155440" cy="646331"/>
          </a:xfrm>
          <a:prstGeom prst="rect">
            <a:avLst/>
          </a:prstGeom>
        </p:spPr>
        <p:txBody>
          <a:bodyPr wrap="square">
            <a:spAutoFit/>
          </a:bodyPr>
          <a:lstStyle/>
          <a:p>
            <a:r>
              <a:rPr lang="en-GB" i="1" dirty="0" smtClean="0"/>
              <a:t>*Make sure you have your speakers plugged in for the next part of the lesson!</a:t>
            </a:r>
            <a:endParaRPr lang="en-GB" i="1" dirty="0"/>
          </a:p>
        </p:txBody>
      </p:sp>
    </p:spTree>
    <p:extLst>
      <p:ext uri="{BB962C8B-B14F-4D97-AF65-F5344CB8AC3E}">
        <p14:creationId xmlns:p14="http://schemas.microsoft.com/office/powerpoint/2010/main" val="336012150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Wind-Mark_DiAngelo-1940285615">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4"/>
          <a:stretch>
            <a:fillRect/>
          </a:stretch>
        </p:blipFill>
        <p:spPr>
          <a:xfrm>
            <a:off x="9699624" y="455279"/>
            <a:ext cx="1825625" cy="1825625"/>
          </a:xfr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59365" y="1982476"/>
            <a:ext cx="4750909" cy="4320754"/>
          </a:xfrm>
          <a:prstGeom prst="rect">
            <a:avLst/>
          </a:prstGeom>
        </p:spPr>
      </p:pic>
      <p:sp>
        <p:nvSpPr>
          <p:cNvPr id="8" name="Oval Callout 7"/>
          <p:cNvSpPr/>
          <p:nvPr/>
        </p:nvSpPr>
        <p:spPr>
          <a:xfrm>
            <a:off x="6096000" y="1266303"/>
            <a:ext cx="4257676" cy="3981449"/>
          </a:xfrm>
          <a:prstGeom prst="wedgeEllipseCallout">
            <a:avLst>
              <a:gd name="adj1" fmla="val -74828"/>
              <a:gd name="adj2" fmla="val -12983"/>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mj-lt"/>
              </a:rPr>
              <a:t>Some places are very </a:t>
            </a:r>
            <a:r>
              <a:rPr lang="en-GB" sz="2400" b="1" dirty="0">
                <a:solidFill>
                  <a:srgbClr val="7DDDFF"/>
                </a:solidFill>
                <a:latin typeface="+mj-lt"/>
              </a:rPr>
              <a:t>COLD</a:t>
            </a:r>
            <a:r>
              <a:rPr lang="en-GB" sz="2400" dirty="0">
                <a:solidFill>
                  <a:srgbClr val="7DDDFF"/>
                </a:solidFill>
                <a:latin typeface="+mj-lt"/>
              </a:rPr>
              <a:t> </a:t>
            </a:r>
            <a:r>
              <a:rPr lang="en-GB" sz="2400" dirty="0">
                <a:latin typeface="+mj-lt"/>
              </a:rPr>
              <a:t>which means they have an </a:t>
            </a:r>
            <a:r>
              <a:rPr lang="en-GB" sz="2400" b="1" dirty="0" smtClean="0">
                <a:solidFill>
                  <a:srgbClr val="7DDDFF"/>
                </a:solidFill>
                <a:latin typeface="+mj-lt"/>
              </a:rPr>
              <a:t>ARCTIC CLIMATE. </a:t>
            </a:r>
            <a:r>
              <a:rPr lang="en-GB" sz="2400" dirty="0">
                <a:latin typeface="+mj-lt"/>
              </a:rPr>
              <a:t>Do you know </a:t>
            </a:r>
            <a:r>
              <a:rPr lang="en-GB" sz="2400" dirty="0" smtClean="0">
                <a:latin typeface="+mj-lt"/>
              </a:rPr>
              <a:t>any parts </a:t>
            </a:r>
            <a:r>
              <a:rPr lang="en-GB" sz="2400" dirty="0">
                <a:latin typeface="+mj-lt"/>
              </a:rPr>
              <a:t>of the world </a:t>
            </a:r>
            <a:r>
              <a:rPr lang="en-GB" sz="2400" dirty="0" smtClean="0">
                <a:latin typeface="+mj-lt"/>
              </a:rPr>
              <a:t>that have this climate?</a:t>
            </a:r>
            <a:endParaRPr lang="en-GB" sz="2400" dirty="0"/>
          </a:p>
        </p:txBody>
      </p:sp>
    </p:spTree>
    <p:extLst>
      <p:ext uri="{BB962C8B-B14F-4D97-AF65-F5344CB8AC3E}">
        <p14:creationId xmlns:p14="http://schemas.microsoft.com/office/powerpoint/2010/main" val="2047980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59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369" y="292939"/>
            <a:ext cx="10515600" cy="1325563"/>
          </a:xfrm>
        </p:spPr>
        <p:txBody>
          <a:bodyPr/>
          <a:lstStyle/>
          <a:p>
            <a:r>
              <a:rPr lang="en-GB" dirty="0" smtClean="0"/>
              <a:t>In this lesson, students will:</a:t>
            </a:r>
            <a:endParaRPr lang="en-GB" dirty="0"/>
          </a:p>
        </p:txBody>
      </p:sp>
      <p:sp>
        <p:nvSpPr>
          <p:cNvPr id="3" name="Content Placeholder 2"/>
          <p:cNvSpPr>
            <a:spLocks noGrp="1"/>
          </p:cNvSpPr>
          <p:nvPr>
            <p:ph idx="1"/>
          </p:nvPr>
        </p:nvSpPr>
        <p:spPr>
          <a:xfrm>
            <a:off x="1587809" y="1882893"/>
            <a:ext cx="9976928" cy="833011"/>
          </a:xfrm>
        </p:spPr>
        <p:txBody>
          <a:bodyPr>
            <a:normAutofit fontScale="92500" lnSpcReduction="20000"/>
          </a:bodyPr>
          <a:lstStyle/>
          <a:p>
            <a:pPr marL="0" indent="0">
              <a:buNone/>
            </a:pPr>
            <a:r>
              <a:rPr lang="en-GB" sz="3000" dirty="0"/>
              <a:t>Think about and </a:t>
            </a:r>
            <a:r>
              <a:rPr lang="en-GB" sz="3000" dirty="0" smtClean="0"/>
              <a:t>discuss the difference between weather and climate</a:t>
            </a:r>
          </a:p>
          <a:p>
            <a:pPr marL="0" indent="0">
              <a:buNone/>
            </a:pPr>
            <a:endParaRPr lang="en-GB" dirty="0"/>
          </a:p>
        </p:txBody>
      </p:sp>
      <p:sp>
        <p:nvSpPr>
          <p:cNvPr id="6" name="Rectangle 5"/>
          <p:cNvSpPr/>
          <p:nvPr/>
        </p:nvSpPr>
        <p:spPr>
          <a:xfrm>
            <a:off x="1587808" y="3246761"/>
            <a:ext cx="9152979" cy="867930"/>
          </a:xfrm>
          <a:prstGeom prst="rect">
            <a:avLst/>
          </a:prstGeom>
        </p:spPr>
        <p:txBody>
          <a:bodyPr wrap="square">
            <a:spAutoFit/>
          </a:bodyPr>
          <a:lstStyle/>
          <a:p>
            <a:pPr lvl="0">
              <a:lnSpc>
                <a:spcPct val="90000"/>
              </a:lnSpc>
              <a:spcBef>
                <a:spcPts val="1000"/>
              </a:spcBef>
            </a:pPr>
            <a:r>
              <a:rPr lang="en-GB" sz="2800" dirty="0">
                <a:solidFill>
                  <a:srgbClr val="35372F"/>
                </a:solidFill>
                <a:latin typeface="Calibri Light" panose="020F0302020204030204"/>
              </a:rPr>
              <a:t>Understand </a:t>
            </a:r>
            <a:r>
              <a:rPr lang="en-GB" sz="2800" dirty="0" smtClean="0">
                <a:solidFill>
                  <a:srgbClr val="35372F"/>
                </a:solidFill>
                <a:latin typeface="Calibri Light" panose="020F0302020204030204"/>
              </a:rPr>
              <a:t>some of the feelings and experiences that different creatures have in changing climates </a:t>
            </a:r>
            <a:endParaRPr lang="en-GB" sz="2800" dirty="0">
              <a:solidFill>
                <a:prstClr val="black"/>
              </a:solidFill>
              <a:latin typeface="Calibri Light" panose="020F0302020204030204"/>
            </a:endParaRPr>
          </a:p>
        </p:txBody>
      </p:sp>
      <p:sp>
        <p:nvSpPr>
          <p:cNvPr id="8" name="Rectangle 7"/>
          <p:cNvSpPr/>
          <p:nvPr/>
        </p:nvSpPr>
        <p:spPr>
          <a:xfrm>
            <a:off x="1587808" y="4737881"/>
            <a:ext cx="8429767" cy="867930"/>
          </a:xfrm>
          <a:prstGeom prst="rect">
            <a:avLst/>
          </a:prstGeom>
        </p:spPr>
        <p:txBody>
          <a:bodyPr wrap="square">
            <a:spAutoFit/>
          </a:bodyPr>
          <a:lstStyle/>
          <a:p>
            <a:pPr lvl="0">
              <a:lnSpc>
                <a:spcPct val="90000"/>
              </a:lnSpc>
              <a:spcBef>
                <a:spcPts val="1000"/>
              </a:spcBef>
            </a:pPr>
            <a:r>
              <a:rPr lang="en-GB" sz="2800" dirty="0" smtClean="0">
                <a:solidFill>
                  <a:srgbClr val="35372F"/>
                </a:solidFill>
                <a:latin typeface="Calibri Light" panose="020F0302020204030204"/>
              </a:rPr>
              <a:t>Explore the different climate zones and learn about helping each other with our problems </a:t>
            </a:r>
            <a:endParaRPr lang="en-GB" sz="2800" dirty="0">
              <a:solidFill>
                <a:srgbClr val="35372F"/>
              </a:solidFill>
              <a:latin typeface="Calibri Light" panose="020F0302020204030204"/>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505" y="1574445"/>
            <a:ext cx="1231499" cy="4121253"/>
          </a:xfrm>
          <a:prstGeom prst="rect">
            <a:avLst/>
          </a:prstGeom>
        </p:spPr>
      </p:pic>
    </p:spTree>
    <p:extLst>
      <p:ext uri="{BB962C8B-B14F-4D97-AF65-F5344CB8AC3E}">
        <p14:creationId xmlns:p14="http://schemas.microsoft.com/office/powerpoint/2010/main" val="25296591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9365" y="1982476"/>
            <a:ext cx="4750909" cy="4320754"/>
          </a:xfrm>
          <a:prstGeom prst="rect">
            <a:avLst/>
          </a:prstGeom>
        </p:spPr>
      </p:pic>
      <p:sp>
        <p:nvSpPr>
          <p:cNvPr id="8" name="Oval Callout 7"/>
          <p:cNvSpPr/>
          <p:nvPr/>
        </p:nvSpPr>
        <p:spPr>
          <a:xfrm>
            <a:off x="6096000" y="1266303"/>
            <a:ext cx="4257676" cy="3981449"/>
          </a:xfrm>
          <a:prstGeom prst="wedgeEllipseCallout">
            <a:avLst>
              <a:gd name="adj1" fmla="val -74828"/>
              <a:gd name="adj2" fmla="val -1298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2400" dirty="0" smtClean="0">
                <a:latin typeface="+mj-lt"/>
              </a:rPr>
              <a:t>Some places are very </a:t>
            </a:r>
            <a:r>
              <a:rPr lang="en-GB" sz="2400" b="1" dirty="0" smtClean="0">
                <a:solidFill>
                  <a:srgbClr val="FFFF00"/>
                </a:solidFill>
                <a:latin typeface="+mj-lt"/>
              </a:rPr>
              <a:t>HOT AND HUMID </a:t>
            </a:r>
            <a:r>
              <a:rPr lang="en-GB" sz="2400" dirty="0" smtClean="0">
                <a:latin typeface="+mj-lt"/>
              </a:rPr>
              <a:t>which means they have a </a:t>
            </a:r>
            <a:r>
              <a:rPr lang="en-GB" sz="2400" b="1" dirty="0" smtClean="0">
                <a:solidFill>
                  <a:srgbClr val="FFFF00"/>
                </a:solidFill>
                <a:latin typeface="+mj-lt"/>
              </a:rPr>
              <a:t>TROPICAL CLIMATE</a:t>
            </a:r>
            <a:r>
              <a:rPr lang="en-GB" sz="2400" dirty="0" smtClean="0">
                <a:solidFill>
                  <a:srgbClr val="FFFF00"/>
                </a:solidFill>
                <a:latin typeface="+mj-lt"/>
              </a:rPr>
              <a:t>.</a:t>
            </a:r>
            <a:r>
              <a:rPr lang="en-GB" sz="2400" dirty="0" smtClean="0">
                <a:latin typeface="+mj-lt"/>
              </a:rPr>
              <a:t> </a:t>
            </a:r>
            <a:r>
              <a:rPr lang="en-GB" sz="2400" dirty="0">
                <a:solidFill>
                  <a:prstClr val="white"/>
                </a:solidFill>
                <a:latin typeface="Calibri Light" panose="020F0302020204030204"/>
              </a:rPr>
              <a:t>Do you know any parts of the world that have this climate?</a:t>
            </a:r>
            <a:endParaRPr lang="en-GB" sz="2400" dirty="0">
              <a:solidFill>
                <a:prstClr val="white"/>
              </a:solidFill>
            </a:endParaRPr>
          </a:p>
        </p:txBody>
      </p:sp>
      <p:pic>
        <p:nvPicPr>
          <p:cNvPr id="3" name="Jungle-SoundBible.com-121156789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055225" y="533400"/>
            <a:ext cx="1879600" cy="1879600"/>
          </a:xfrm>
          <a:prstGeom prst="rect">
            <a:avLst/>
          </a:prstGeom>
        </p:spPr>
      </p:pic>
    </p:spTree>
    <p:extLst>
      <p:ext uri="{BB962C8B-B14F-4D97-AF65-F5344CB8AC3E}">
        <p14:creationId xmlns:p14="http://schemas.microsoft.com/office/powerpoint/2010/main" val="1022083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1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9365" y="1982476"/>
            <a:ext cx="4750909" cy="4320754"/>
          </a:xfrm>
          <a:prstGeom prst="rect">
            <a:avLst/>
          </a:prstGeom>
        </p:spPr>
      </p:pic>
      <p:sp>
        <p:nvSpPr>
          <p:cNvPr id="8" name="Oval Callout 7"/>
          <p:cNvSpPr/>
          <p:nvPr/>
        </p:nvSpPr>
        <p:spPr>
          <a:xfrm>
            <a:off x="6096000" y="1266303"/>
            <a:ext cx="4257676" cy="3981449"/>
          </a:xfrm>
          <a:prstGeom prst="wedgeEllipseCallout">
            <a:avLst>
              <a:gd name="adj1" fmla="val -74828"/>
              <a:gd name="adj2" fmla="val -1298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2400" dirty="0" smtClean="0">
                <a:latin typeface="+mj-lt"/>
              </a:rPr>
              <a:t>Some places are very </a:t>
            </a:r>
            <a:r>
              <a:rPr lang="en-GB" sz="2400" b="1" dirty="0" smtClean="0">
                <a:solidFill>
                  <a:srgbClr val="FFFF00"/>
                </a:solidFill>
                <a:latin typeface="+mj-lt"/>
              </a:rPr>
              <a:t>DRY</a:t>
            </a:r>
            <a:r>
              <a:rPr lang="en-GB" sz="2400" dirty="0" smtClean="0">
                <a:solidFill>
                  <a:srgbClr val="FFFF00"/>
                </a:solidFill>
                <a:latin typeface="+mj-lt"/>
              </a:rPr>
              <a:t> </a:t>
            </a:r>
            <a:r>
              <a:rPr lang="en-GB" sz="2400" dirty="0" smtClean="0">
                <a:latin typeface="+mj-lt"/>
              </a:rPr>
              <a:t>which means they have an </a:t>
            </a:r>
            <a:r>
              <a:rPr lang="en-GB" sz="2400" b="1" dirty="0" smtClean="0">
                <a:solidFill>
                  <a:srgbClr val="FFFF00"/>
                </a:solidFill>
                <a:latin typeface="+mj-lt"/>
              </a:rPr>
              <a:t>ARID CLIMATE. </a:t>
            </a:r>
            <a:r>
              <a:rPr lang="en-GB" sz="2400" dirty="0">
                <a:solidFill>
                  <a:prstClr val="white"/>
                </a:solidFill>
                <a:latin typeface="Calibri Light" panose="020F0302020204030204"/>
              </a:rPr>
              <a:t>Do you know any parts of the world that have this climate?</a:t>
            </a:r>
            <a:endParaRPr lang="en-GB" sz="2400" dirty="0">
              <a:solidFill>
                <a:prstClr val="white"/>
              </a:solidFill>
            </a:endParaRPr>
          </a:p>
        </p:txBody>
      </p:sp>
      <p:pic>
        <p:nvPicPr>
          <p:cNvPr id="3" name="hawk_screech_valley-Mike_Koenig-212887564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112374" y="447675"/>
            <a:ext cx="1965325" cy="1965325"/>
          </a:xfrm>
          <a:prstGeom prst="rect">
            <a:avLst/>
          </a:prstGeom>
        </p:spPr>
      </p:pic>
    </p:spTree>
    <p:extLst>
      <p:ext uri="{BB962C8B-B14F-4D97-AF65-F5344CB8AC3E}">
        <p14:creationId xmlns:p14="http://schemas.microsoft.com/office/powerpoint/2010/main" val="2168692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4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9365" y="1982476"/>
            <a:ext cx="4750909" cy="4320754"/>
          </a:xfrm>
          <a:prstGeom prst="rect">
            <a:avLst/>
          </a:prstGeom>
        </p:spPr>
      </p:pic>
      <p:sp>
        <p:nvSpPr>
          <p:cNvPr id="8" name="Oval Callout 7"/>
          <p:cNvSpPr/>
          <p:nvPr/>
        </p:nvSpPr>
        <p:spPr>
          <a:xfrm>
            <a:off x="6096000" y="1368425"/>
            <a:ext cx="4196080" cy="4087495"/>
          </a:xfrm>
          <a:prstGeom prst="wedgeEllipseCallout">
            <a:avLst>
              <a:gd name="adj1" fmla="val -74828"/>
              <a:gd name="adj2" fmla="val -12983"/>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2400" dirty="0" smtClean="0">
                <a:latin typeface="+mj-lt"/>
              </a:rPr>
              <a:t>Some places are very </a:t>
            </a:r>
            <a:r>
              <a:rPr lang="en-GB" sz="2400" b="1" dirty="0" smtClean="0">
                <a:solidFill>
                  <a:schemeClr val="accent4">
                    <a:lumMod val="20000"/>
                    <a:lumOff val="80000"/>
                  </a:schemeClr>
                </a:solidFill>
                <a:latin typeface="+mj-lt"/>
              </a:rPr>
              <a:t>MILD</a:t>
            </a:r>
            <a:r>
              <a:rPr lang="en-GB" sz="2400" dirty="0" smtClean="0">
                <a:solidFill>
                  <a:schemeClr val="accent4">
                    <a:lumMod val="20000"/>
                    <a:lumOff val="80000"/>
                  </a:schemeClr>
                </a:solidFill>
                <a:latin typeface="+mj-lt"/>
              </a:rPr>
              <a:t> </a:t>
            </a:r>
            <a:r>
              <a:rPr lang="en-GB" sz="2400" dirty="0" smtClean="0">
                <a:latin typeface="+mj-lt"/>
              </a:rPr>
              <a:t>which means they have a </a:t>
            </a:r>
            <a:r>
              <a:rPr lang="en-GB" sz="2400" dirty="0" smtClean="0">
                <a:solidFill>
                  <a:schemeClr val="accent4">
                    <a:lumMod val="20000"/>
                    <a:lumOff val="80000"/>
                  </a:schemeClr>
                </a:solidFill>
                <a:latin typeface="+mj-lt"/>
              </a:rPr>
              <a:t>TEMPERATE CLIMATE. </a:t>
            </a:r>
            <a:r>
              <a:rPr lang="en-GB" sz="2400" dirty="0">
                <a:solidFill>
                  <a:prstClr val="white"/>
                </a:solidFill>
                <a:latin typeface="Calibri Light" panose="020F0302020204030204"/>
              </a:rPr>
              <a:t>Do you know any parts of the world that have this climate</a:t>
            </a:r>
            <a:r>
              <a:rPr lang="en-GB" sz="2400" dirty="0" smtClean="0">
                <a:solidFill>
                  <a:prstClr val="white"/>
                </a:solidFill>
                <a:latin typeface="Calibri Light" panose="020F0302020204030204"/>
              </a:rPr>
              <a:t>?</a:t>
            </a:r>
            <a:endParaRPr lang="en-GB" sz="2400" dirty="0">
              <a:solidFill>
                <a:prstClr val="white"/>
              </a:solidFill>
            </a:endParaRPr>
          </a:p>
        </p:txBody>
      </p:sp>
      <p:pic>
        <p:nvPicPr>
          <p:cNvPr id="2" name="Sunny Day-SoundBible.com-206422261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026650" y="428625"/>
            <a:ext cx="1879600" cy="1879600"/>
          </a:xfrm>
          <a:prstGeom prst="rect">
            <a:avLst/>
          </a:prstGeom>
        </p:spPr>
      </p:pic>
    </p:spTree>
    <p:extLst>
      <p:ext uri="{BB962C8B-B14F-4D97-AF65-F5344CB8AC3E}">
        <p14:creationId xmlns:p14="http://schemas.microsoft.com/office/powerpoint/2010/main" val="1274936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63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81450" y="1285381"/>
            <a:ext cx="2114550" cy="1138773"/>
          </a:xfrm>
          <a:prstGeom prst="rect">
            <a:avLst/>
          </a:prstGeom>
        </p:spPr>
        <p:txBody>
          <a:bodyPr wrap="square">
            <a:spAutoFit/>
          </a:bodyPr>
          <a:lstStyle/>
          <a:p>
            <a:pPr algn="ctr"/>
            <a:r>
              <a:rPr lang="en-GB" sz="3600" b="1" dirty="0">
                <a:solidFill>
                  <a:srgbClr val="92D050"/>
                </a:solidFill>
              </a:rPr>
              <a:t>TROPICAL</a:t>
            </a:r>
            <a:r>
              <a:rPr lang="en-GB" sz="3600" dirty="0">
                <a:solidFill>
                  <a:srgbClr val="92D050"/>
                </a:solidFill>
              </a:rPr>
              <a:t> </a:t>
            </a:r>
            <a:r>
              <a:rPr lang="en-GB" sz="3600" dirty="0"/>
              <a:t/>
            </a:r>
            <a:br>
              <a:rPr lang="en-GB" sz="3600" dirty="0"/>
            </a:br>
            <a:r>
              <a:rPr lang="en-GB" sz="1600" dirty="0" smtClean="0">
                <a:latin typeface="+mj-lt"/>
              </a:rPr>
              <a:t>(like the Amazon rainforest in Brazil)</a:t>
            </a:r>
            <a:endParaRPr lang="en-GB" sz="1600" dirty="0">
              <a:latin typeface="+mj-lt"/>
            </a:endParaRPr>
          </a:p>
        </p:txBody>
      </p:sp>
      <p:sp>
        <p:nvSpPr>
          <p:cNvPr id="5" name="Rectangle 4"/>
          <p:cNvSpPr/>
          <p:nvPr/>
        </p:nvSpPr>
        <p:spPr>
          <a:xfrm>
            <a:off x="3900487" y="4190906"/>
            <a:ext cx="2276475" cy="1138773"/>
          </a:xfrm>
          <a:prstGeom prst="rect">
            <a:avLst/>
          </a:prstGeom>
        </p:spPr>
        <p:txBody>
          <a:bodyPr wrap="square">
            <a:spAutoFit/>
          </a:bodyPr>
          <a:lstStyle/>
          <a:p>
            <a:pPr algn="ctr"/>
            <a:r>
              <a:rPr lang="en-GB" sz="3600" b="1" dirty="0" smtClean="0">
                <a:solidFill>
                  <a:srgbClr val="7DDDFF"/>
                </a:solidFill>
              </a:rPr>
              <a:t>ARCTIC</a:t>
            </a:r>
            <a:r>
              <a:rPr lang="en-GB" sz="3200" dirty="0">
                <a:latin typeface="+mj-lt"/>
              </a:rPr>
              <a:t/>
            </a:r>
            <a:br>
              <a:rPr lang="en-GB" sz="3200" dirty="0">
                <a:latin typeface="+mj-lt"/>
              </a:rPr>
            </a:br>
            <a:r>
              <a:rPr lang="en-GB" sz="1600" dirty="0" smtClean="0">
                <a:latin typeface="+mj-lt"/>
              </a:rPr>
              <a:t>(like the North Pole in Alaska)</a:t>
            </a:r>
            <a:endParaRPr lang="en-GB" sz="1600" dirty="0">
              <a:latin typeface="+mj-lt"/>
            </a:endParaRPr>
          </a:p>
        </p:txBody>
      </p:sp>
      <p:sp>
        <p:nvSpPr>
          <p:cNvPr id="6" name="Rectangle 5"/>
          <p:cNvSpPr/>
          <p:nvPr/>
        </p:nvSpPr>
        <p:spPr>
          <a:xfrm>
            <a:off x="9681073" y="1271686"/>
            <a:ext cx="2336063" cy="1138773"/>
          </a:xfrm>
          <a:prstGeom prst="rect">
            <a:avLst/>
          </a:prstGeom>
        </p:spPr>
        <p:txBody>
          <a:bodyPr wrap="square">
            <a:spAutoFit/>
          </a:bodyPr>
          <a:lstStyle/>
          <a:p>
            <a:pPr algn="ctr"/>
            <a:r>
              <a:rPr lang="en-GB" sz="3600" b="1" dirty="0" smtClean="0">
                <a:solidFill>
                  <a:schemeClr val="accent2"/>
                </a:solidFill>
              </a:rPr>
              <a:t>ARID</a:t>
            </a:r>
            <a:r>
              <a:rPr lang="en-GB" sz="3200" dirty="0">
                <a:latin typeface="+mj-lt"/>
              </a:rPr>
              <a:t/>
            </a:r>
            <a:br>
              <a:rPr lang="en-GB" sz="3200" dirty="0">
                <a:latin typeface="+mj-lt"/>
              </a:rPr>
            </a:br>
            <a:r>
              <a:rPr lang="en-GB" sz="1600" dirty="0" smtClean="0">
                <a:latin typeface="+mj-lt"/>
              </a:rPr>
              <a:t>(like the Sahara desert in Morocco)</a:t>
            </a:r>
            <a:endParaRPr lang="en-GB" sz="1600" dirty="0">
              <a:latin typeface="+mj-lt"/>
            </a:endParaRPr>
          </a:p>
        </p:txBody>
      </p:sp>
      <p:sp>
        <p:nvSpPr>
          <p:cNvPr id="7" name="Rectangle 6"/>
          <p:cNvSpPr/>
          <p:nvPr/>
        </p:nvSpPr>
        <p:spPr>
          <a:xfrm>
            <a:off x="9678900" y="4432309"/>
            <a:ext cx="2513100" cy="892552"/>
          </a:xfrm>
          <a:prstGeom prst="rect">
            <a:avLst/>
          </a:prstGeom>
        </p:spPr>
        <p:txBody>
          <a:bodyPr wrap="square">
            <a:spAutoFit/>
          </a:bodyPr>
          <a:lstStyle/>
          <a:p>
            <a:pPr algn="ctr"/>
            <a:r>
              <a:rPr lang="en-GB" sz="3600" b="1" dirty="0" smtClean="0">
                <a:solidFill>
                  <a:schemeClr val="accent6">
                    <a:lumMod val="50000"/>
                  </a:schemeClr>
                </a:solidFill>
              </a:rPr>
              <a:t>TEMPERATE</a:t>
            </a:r>
            <a:r>
              <a:rPr lang="en-GB" sz="3600" dirty="0"/>
              <a:t/>
            </a:r>
            <a:br>
              <a:rPr lang="en-GB" sz="3600" dirty="0"/>
            </a:br>
            <a:r>
              <a:rPr lang="en-GB" sz="1600" dirty="0">
                <a:latin typeface="+mj-lt"/>
              </a:rPr>
              <a:t>(like </a:t>
            </a:r>
            <a:r>
              <a:rPr lang="en-GB" sz="1600" dirty="0" smtClean="0">
                <a:latin typeface="+mj-lt"/>
              </a:rPr>
              <a:t>Puzzle Wood in the UK)</a:t>
            </a:r>
            <a:endParaRPr lang="en-GB" sz="1600" dirty="0">
              <a:latin typeface="+mj-lt"/>
            </a:endParaRPr>
          </a:p>
        </p:txBody>
      </p:sp>
      <p:pic>
        <p:nvPicPr>
          <p:cNvPr id="1032" name="Picture 8" descr="Image result for arcti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2812" y="3801757"/>
            <a:ext cx="3243153" cy="215365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s://storage.needpix.com/rsynced_images/jungle-1288087_128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2812" y="934751"/>
            <a:ext cx="3243153" cy="2023543"/>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s://upload.wikimedia.org/wikipedia/commons/3/34/Rub_al_Khali_00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10990" y="934751"/>
            <a:ext cx="3270083" cy="1964859"/>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s://cdn.pixabay.com/photo/2017/06/01/00/17/forest-2362110_960_720.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0423"/>
          <a:stretch/>
        </p:blipFill>
        <p:spPr bwMode="auto">
          <a:xfrm>
            <a:off x="6410990" y="3801757"/>
            <a:ext cx="3270083" cy="2153656"/>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2"/>
          <p:cNvSpPr>
            <a:spLocks noGrp="1"/>
          </p:cNvSpPr>
          <p:nvPr>
            <p:ph idx="1"/>
          </p:nvPr>
        </p:nvSpPr>
        <p:spPr>
          <a:xfrm>
            <a:off x="528747" y="3139440"/>
            <a:ext cx="11337851" cy="603633"/>
          </a:xfrm>
        </p:spPr>
        <p:txBody>
          <a:bodyPr>
            <a:noAutofit/>
          </a:bodyPr>
          <a:lstStyle/>
          <a:p>
            <a:pPr marL="0" indent="0">
              <a:buNone/>
            </a:pPr>
            <a:r>
              <a:rPr lang="en-GB" dirty="0" smtClean="0"/>
              <a:t>Let’s look at some of the places around the world that have different climates.</a:t>
            </a:r>
          </a:p>
          <a:p>
            <a:pPr marL="0" indent="0">
              <a:buNone/>
            </a:pPr>
            <a:r>
              <a:rPr lang="en-GB" dirty="0" smtClean="0"/>
              <a:t>		</a:t>
            </a:r>
            <a:endParaRPr lang="en-GB" dirty="0"/>
          </a:p>
          <a:p>
            <a:pPr marL="0" indent="0">
              <a:buNone/>
            </a:pPr>
            <a:endParaRPr lang="en-GB" dirty="0" smtClean="0"/>
          </a:p>
        </p:txBody>
      </p:sp>
    </p:spTree>
    <p:extLst>
      <p:ext uri="{BB962C8B-B14F-4D97-AF65-F5344CB8AC3E}">
        <p14:creationId xmlns:p14="http://schemas.microsoft.com/office/powerpoint/2010/main" val="2190887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hidden"/>
                                      </p:to>
                                    </p:set>
                                  </p:childTnLst>
                                </p:cTn>
                              </p:par>
                              <p:par>
                                <p:cTn id="11" presetID="6" presetClass="entr" presetSubtype="16"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par>
                                <p:cTn id="14" presetID="6" presetClass="entr" presetSubtype="16" fill="hold" nodeType="withEffect">
                                  <p:stCondLst>
                                    <p:cond delay="0"/>
                                  </p:stCondLst>
                                  <p:childTnLst>
                                    <p:set>
                                      <p:cBhvr>
                                        <p:cTn id="15" dur="1" fill="hold">
                                          <p:stCondLst>
                                            <p:cond delay="0"/>
                                          </p:stCondLst>
                                        </p:cTn>
                                        <p:tgtEl>
                                          <p:spTgt spid="1034"/>
                                        </p:tgtEl>
                                        <p:attrNameLst>
                                          <p:attrName>style.visibility</p:attrName>
                                        </p:attrNameLst>
                                      </p:cBhvr>
                                      <p:to>
                                        <p:strVal val="visible"/>
                                      </p:to>
                                    </p:set>
                                    <p:animEffect transition="in" filter="circle(in)">
                                      <p:cBhvr>
                                        <p:cTn id="16" dur="2000"/>
                                        <p:tgtEl>
                                          <p:spTgt spid="1034"/>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in)">
                                      <p:cBhvr>
                                        <p:cTn id="21" dur="2000"/>
                                        <p:tgtEl>
                                          <p:spTgt spid="6"/>
                                        </p:tgtEl>
                                      </p:cBhvr>
                                    </p:animEffect>
                                  </p:childTnLst>
                                </p:cTn>
                              </p:par>
                              <p:par>
                                <p:cTn id="22" presetID="6" presetClass="entr" presetSubtype="16" fill="hold" nodeType="withEffect">
                                  <p:stCondLst>
                                    <p:cond delay="0"/>
                                  </p:stCondLst>
                                  <p:childTnLst>
                                    <p:set>
                                      <p:cBhvr>
                                        <p:cTn id="23" dur="1" fill="hold">
                                          <p:stCondLst>
                                            <p:cond delay="0"/>
                                          </p:stCondLst>
                                        </p:cTn>
                                        <p:tgtEl>
                                          <p:spTgt spid="1036"/>
                                        </p:tgtEl>
                                        <p:attrNameLst>
                                          <p:attrName>style.visibility</p:attrName>
                                        </p:attrNameLst>
                                      </p:cBhvr>
                                      <p:to>
                                        <p:strVal val="visible"/>
                                      </p:to>
                                    </p:set>
                                    <p:animEffect transition="in" filter="circle(in)">
                                      <p:cBhvr>
                                        <p:cTn id="24" dur="2000"/>
                                        <p:tgtEl>
                                          <p:spTgt spid="1036"/>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circle(in)">
                                      <p:cBhvr>
                                        <p:cTn id="29" dur="2000"/>
                                        <p:tgtEl>
                                          <p:spTgt spid="5"/>
                                        </p:tgtEl>
                                      </p:cBhvr>
                                    </p:animEffect>
                                  </p:childTnLst>
                                </p:cTn>
                              </p:par>
                              <p:par>
                                <p:cTn id="30" presetID="6" presetClass="entr" presetSubtype="16" fill="hold" nodeType="withEffect">
                                  <p:stCondLst>
                                    <p:cond delay="0"/>
                                  </p:stCondLst>
                                  <p:childTnLst>
                                    <p:set>
                                      <p:cBhvr>
                                        <p:cTn id="31" dur="1" fill="hold">
                                          <p:stCondLst>
                                            <p:cond delay="0"/>
                                          </p:stCondLst>
                                        </p:cTn>
                                        <p:tgtEl>
                                          <p:spTgt spid="1032"/>
                                        </p:tgtEl>
                                        <p:attrNameLst>
                                          <p:attrName>style.visibility</p:attrName>
                                        </p:attrNameLst>
                                      </p:cBhvr>
                                      <p:to>
                                        <p:strVal val="visible"/>
                                      </p:to>
                                    </p:set>
                                    <p:animEffect transition="in" filter="circle(in)">
                                      <p:cBhvr>
                                        <p:cTn id="32" dur="2000"/>
                                        <p:tgtEl>
                                          <p:spTgt spid="1032"/>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circle(in)">
                                      <p:cBhvr>
                                        <p:cTn id="37" dur="2000"/>
                                        <p:tgtEl>
                                          <p:spTgt spid="7"/>
                                        </p:tgtEl>
                                      </p:cBhvr>
                                    </p:animEffect>
                                  </p:childTnLst>
                                </p:cTn>
                              </p:par>
                              <p:par>
                                <p:cTn id="38" presetID="6" presetClass="entr" presetSubtype="16" fill="hold" nodeType="withEffect">
                                  <p:stCondLst>
                                    <p:cond delay="0"/>
                                  </p:stCondLst>
                                  <p:childTnLst>
                                    <p:set>
                                      <p:cBhvr>
                                        <p:cTn id="39" dur="1" fill="hold">
                                          <p:stCondLst>
                                            <p:cond delay="0"/>
                                          </p:stCondLst>
                                        </p:cTn>
                                        <p:tgtEl>
                                          <p:spTgt spid="1038"/>
                                        </p:tgtEl>
                                        <p:attrNameLst>
                                          <p:attrName>style.visibility</p:attrName>
                                        </p:attrNameLst>
                                      </p:cBhvr>
                                      <p:to>
                                        <p:strVal val="visible"/>
                                      </p:to>
                                    </p:set>
                                    <p:animEffect transition="in" filter="circle(in)">
                                      <p:cBhvr>
                                        <p:cTn id="40" dur="2000"/>
                                        <p:tgtEl>
                                          <p:spTgt spid="10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0"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9368" y="708497"/>
            <a:ext cx="7072203" cy="4620415"/>
          </a:xfrm>
        </p:spPr>
        <p:txBody>
          <a:bodyPr>
            <a:normAutofit/>
          </a:bodyPr>
          <a:lstStyle/>
          <a:p>
            <a:pPr marL="0" indent="0">
              <a:buNone/>
            </a:pPr>
            <a:r>
              <a:rPr lang="en-GB" dirty="0" smtClean="0"/>
              <a:t>On your tables (or in small groups) you are going to draw a BIG picture together of one of these places.</a:t>
            </a:r>
            <a:br>
              <a:rPr lang="en-GB" dirty="0" smtClean="0"/>
            </a:br>
            <a:endParaRPr lang="en-GB" dirty="0" smtClean="0"/>
          </a:p>
          <a:p>
            <a:pPr marL="0" indent="0">
              <a:buNone/>
            </a:pPr>
            <a:r>
              <a:rPr lang="en-GB" dirty="0" smtClean="0"/>
              <a:t>Use </a:t>
            </a:r>
            <a:r>
              <a:rPr lang="en-GB" dirty="0"/>
              <a:t>your imaginations plus what you know about the </a:t>
            </a:r>
            <a:r>
              <a:rPr lang="en-GB" dirty="0" smtClean="0"/>
              <a:t>climate</a:t>
            </a:r>
            <a:r>
              <a:rPr lang="en-GB" dirty="0"/>
              <a:t> </a:t>
            </a:r>
            <a:r>
              <a:rPr lang="en-GB" dirty="0" smtClean="0"/>
              <a:t>in your place.</a:t>
            </a:r>
            <a:br>
              <a:rPr lang="en-GB" dirty="0" smtClean="0"/>
            </a:br>
            <a:endParaRPr lang="en-GB" dirty="0"/>
          </a:p>
          <a:p>
            <a:pPr marL="0" indent="0">
              <a:buNone/>
            </a:pPr>
            <a:r>
              <a:rPr lang="en-GB" dirty="0" smtClean="0"/>
              <a:t>Talk in your group about what your place looks like, what grows there, some of the creatures who live there, and what the climate is like.</a:t>
            </a:r>
          </a:p>
        </p:txBody>
      </p:sp>
      <p:sp>
        <p:nvSpPr>
          <p:cNvPr id="5" name="Oval Callout 4"/>
          <p:cNvSpPr/>
          <p:nvPr/>
        </p:nvSpPr>
        <p:spPr>
          <a:xfrm>
            <a:off x="7038975" y="708497"/>
            <a:ext cx="3905250" cy="3585670"/>
          </a:xfrm>
          <a:prstGeom prst="wedgeEllipseCallout">
            <a:avLst>
              <a:gd name="adj1" fmla="val 21162"/>
              <a:gd name="adj2" fmla="val 63044"/>
            </a:avLst>
          </a:prstGeom>
          <a:solidFill>
            <a:srgbClr val="5C8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One group will draw </a:t>
            </a:r>
            <a:r>
              <a:rPr lang="en-GB" sz="2400" dirty="0">
                <a:solidFill>
                  <a:srgbClr val="92D050"/>
                </a:solidFill>
              </a:rPr>
              <a:t>THE RAINFOREST, </a:t>
            </a:r>
            <a:r>
              <a:rPr lang="en-GB" sz="2400" dirty="0"/>
              <a:t>one group will draw </a:t>
            </a:r>
            <a:r>
              <a:rPr lang="en-GB" sz="2400" dirty="0">
                <a:solidFill>
                  <a:srgbClr val="7DDDFF"/>
                </a:solidFill>
              </a:rPr>
              <a:t>THE ARCTIC</a:t>
            </a:r>
            <a:r>
              <a:rPr lang="en-GB" sz="2400" dirty="0"/>
              <a:t>, one group will draw </a:t>
            </a:r>
            <a:r>
              <a:rPr lang="en-GB" sz="2400" dirty="0" smtClean="0"/>
              <a:t/>
            </a:r>
            <a:br>
              <a:rPr lang="en-GB" sz="2400" dirty="0" smtClean="0"/>
            </a:br>
            <a:r>
              <a:rPr lang="en-GB" sz="2400" dirty="0" smtClean="0">
                <a:solidFill>
                  <a:schemeClr val="accent2">
                    <a:lumMod val="60000"/>
                    <a:lumOff val="40000"/>
                  </a:schemeClr>
                </a:solidFill>
              </a:rPr>
              <a:t>THE </a:t>
            </a:r>
            <a:r>
              <a:rPr lang="en-GB" sz="2400" dirty="0">
                <a:solidFill>
                  <a:schemeClr val="accent2">
                    <a:lumMod val="60000"/>
                    <a:lumOff val="40000"/>
                  </a:schemeClr>
                </a:solidFill>
              </a:rPr>
              <a:t>DESERT </a:t>
            </a:r>
            <a:r>
              <a:rPr lang="en-GB" sz="2400" dirty="0"/>
              <a:t>and one group will draw </a:t>
            </a:r>
            <a:r>
              <a:rPr lang="en-GB" sz="2400" dirty="0" smtClean="0"/>
              <a:t/>
            </a:r>
            <a:br>
              <a:rPr lang="en-GB" sz="2400" dirty="0" smtClean="0"/>
            </a:br>
            <a:r>
              <a:rPr lang="en-GB" sz="2400" dirty="0" smtClean="0">
                <a:solidFill>
                  <a:schemeClr val="accent6">
                    <a:lumMod val="50000"/>
                  </a:schemeClr>
                </a:solidFill>
              </a:rPr>
              <a:t>THE </a:t>
            </a:r>
            <a:r>
              <a:rPr lang="en-GB" sz="2400" dirty="0">
                <a:solidFill>
                  <a:schemeClr val="accent6">
                    <a:lumMod val="50000"/>
                  </a:schemeClr>
                </a:solidFill>
              </a:rPr>
              <a:t>WOODS.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317772" y="3857269"/>
            <a:ext cx="2845654" cy="2782009"/>
          </a:xfrm>
          <a:prstGeom prst="rect">
            <a:avLst/>
          </a:prstGeom>
        </p:spPr>
      </p:pic>
      <p:sp>
        <p:nvSpPr>
          <p:cNvPr id="2" name="Rectangle 1"/>
          <p:cNvSpPr/>
          <p:nvPr/>
        </p:nvSpPr>
        <p:spPr>
          <a:xfrm>
            <a:off x="320842" y="5079653"/>
            <a:ext cx="9870908" cy="954107"/>
          </a:xfrm>
          <a:prstGeom prst="rect">
            <a:avLst/>
          </a:prstGeom>
        </p:spPr>
        <p:txBody>
          <a:bodyPr wrap="square">
            <a:spAutoFit/>
          </a:bodyPr>
          <a:lstStyle/>
          <a:p>
            <a:pPr lvl="0">
              <a:spcBef>
                <a:spcPts val="1000"/>
              </a:spcBef>
            </a:pPr>
            <a:r>
              <a:rPr lang="en-GB" sz="2800" dirty="0">
                <a:solidFill>
                  <a:srgbClr val="35372F"/>
                </a:solidFill>
                <a:latin typeface="Calibri Light" panose="020F0302020204030204"/>
              </a:rPr>
              <a:t/>
            </a:r>
            <a:br>
              <a:rPr lang="en-GB" sz="2800" dirty="0">
                <a:solidFill>
                  <a:srgbClr val="35372F"/>
                </a:solidFill>
                <a:latin typeface="Calibri Light" panose="020F0302020204030204"/>
              </a:rPr>
            </a:br>
            <a:r>
              <a:rPr lang="en-GB" sz="2800" dirty="0">
                <a:solidFill>
                  <a:srgbClr val="35372F"/>
                </a:solidFill>
                <a:latin typeface="Calibri Light" panose="020F0302020204030204"/>
              </a:rPr>
              <a:t>Show your pictures to the rest of the class when you have finished.</a:t>
            </a:r>
          </a:p>
        </p:txBody>
      </p:sp>
    </p:spTree>
    <p:extLst>
      <p:ext uri="{BB962C8B-B14F-4D97-AF65-F5344CB8AC3E}">
        <p14:creationId xmlns:p14="http://schemas.microsoft.com/office/powerpoint/2010/main" val="993820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circle(in)">
                                      <p:cBhvr>
                                        <p:cTn id="3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7400"/>
            <a:ext cx="13017207" cy="7315400"/>
          </a:xfrm>
          <a:prstGeom prst="rect">
            <a:avLst/>
          </a:prstGeom>
        </p:spPr>
      </p:pic>
      <p:sp>
        <p:nvSpPr>
          <p:cNvPr id="11" name="Oval 10"/>
          <p:cNvSpPr/>
          <p:nvPr/>
        </p:nvSpPr>
        <p:spPr>
          <a:xfrm>
            <a:off x="7978877" y="2564719"/>
            <a:ext cx="4073425" cy="3998313"/>
          </a:xfrm>
          <a:prstGeom prst="ellipse">
            <a:avLst/>
          </a:prstGeom>
          <a:solidFill>
            <a:schemeClr val="tx1">
              <a:alpha val="66000"/>
            </a:schemeClr>
          </a:solidFill>
          <a:ln w="171450">
            <a:solidFill>
              <a:srgbClr val="FEE7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angle 1"/>
          <p:cNvSpPr/>
          <p:nvPr/>
        </p:nvSpPr>
        <p:spPr>
          <a:xfrm>
            <a:off x="8310963" y="4148376"/>
            <a:ext cx="3409252"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300" normalizeH="0" baseline="0" noProof="0" dirty="0" smtClean="0">
                <a:ln>
                  <a:noFill/>
                </a:ln>
                <a:solidFill>
                  <a:prstClr val="white"/>
                </a:solidFill>
                <a:effectLst/>
                <a:uLnTx/>
                <a:uFillTx/>
                <a:latin typeface="Foco" panose="020B0504050202020203" pitchFamily="34" charset="0"/>
                <a:ea typeface="+mn-ea"/>
                <a:cs typeface="+mn-cs"/>
              </a:rPr>
              <a:t>WHAT IS CLIMATE CHANGE?</a:t>
            </a:r>
            <a:endParaRPr kumimoji="0" lang="en-GB" sz="2400" b="1" i="0" u="none" strike="noStrike" kern="1200" cap="none" spc="300" normalizeH="0" baseline="0" noProof="0" dirty="0">
              <a:ln>
                <a:noFill/>
              </a:ln>
              <a:solidFill>
                <a:prstClr val="white"/>
              </a:solidFill>
              <a:effectLst/>
              <a:uLnTx/>
              <a:uFillTx/>
              <a:latin typeface="Foco" panose="020B0504050202020203" pitchFamily="34" charset="0"/>
              <a:ea typeface="+mn-ea"/>
              <a:cs typeface="+mn-cs"/>
            </a:endParaRPr>
          </a:p>
        </p:txBody>
      </p:sp>
      <p:sp>
        <p:nvSpPr>
          <p:cNvPr id="3" name="Rectangle 2"/>
          <p:cNvSpPr/>
          <p:nvPr/>
        </p:nvSpPr>
        <p:spPr>
          <a:xfrm>
            <a:off x="9256857" y="5006944"/>
            <a:ext cx="163217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300" normalizeH="0" baseline="0" noProof="0" dirty="0" smtClean="0">
                <a:ln>
                  <a:noFill/>
                </a:ln>
                <a:solidFill>
                  <a:srgbClr val="FEE725"/>
                </a:solidFill>
                <a:effectLst/>
                <a:uLnTx/>
                <a:uFillTx/>
                <a:latin typeface="Foco" panose="020B0504050202020203" pitchFamily="34" charset="0"/>
                <a:ea typeface="+mn-ea"/>
                <a:cs typeface="+mn-cs"/>
              </a:rPr>
              <a:t>5 MINUTES</a:t>
            </a:r>
            <a:endParaRPr kumimoji="0" lang="en-GB" sz="1800" b="1" i="0" u="none" strike="noStrike" kern="1200" cap="none" spc="300" normalizeH="0" baseline="0" noProof="0" dirty="0">
              <a:ln>
                <a:noFill/>
              </a:ln>
              <a:solidFill>
                <a:srgbClr val="FEE725"/>
              </a:solidFill>
              <a:effectLst/>
              <a:uLnTx/>
              <a:uFillTx/>
              <a:latin typeface="Foco" panose="020B0504050202020203" pitchFamily="34" charset="0"/>
              <a:ea typeface="+mn-ea"/>
              <a:cs typeface="+mn-cs"/>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778" y="5818336"/>
            <a:ext cx="1437111" cy="576583"/>
          </a:xfrm>
          <a:prstGeom prst="rect">
            <a:avLst/>
          </a:prstGeom>
        </p:spPr>
      </p:pic>
    </p:spTree>
    <p:extLst>
      <p:ext uri="{BB962C8B-B14F-4D97-AF65-F5344CB8AC3E}">
        <p14:creationId xmlns:p14="http://schemas.microsoft.com/office/powerpoint/2010/main" val="353618194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2072" y="930275"/>
            <a:ext cx="11337851" cy="4351338"/>
          </a:xfrm>
        </p:spPr>
        <p:txBody>
          <a:bodyPr/>
          <a:lstStyle/>
          <a:p>
            <a:pPr marL="0" indent="0">
              <a:buNone/>
            </a:pPr>
            <a:r>
              <a:rPr lang="en-GB" dirty="0"/>
              <a:t>In the story, V</a:t>
            </a:r>
            <a:r>
              <a:rPr lang="en-GB" dirty="0" smtClean="0"/>
              <a:t>ole </a:t>
            </a:r>
            <a:r>
              <a:rPr lang="en-GB" dirty="0"/>
              <a:t>noticed it was raining in the dry </a:t>
            </a:r>
            <a:r>
              <a:rPr lang="en-GB" dirty="0" smtClean="0"/>
              <a:t>season which was very unusual. Let’s look again at that part of the story:</a:t>
            </a:r>
            <a:endParaRPr lang="en-GB" dirty="0"/>
          </a:p>
        </p:txBody>
      </p:sp>
      <p:sp>
        <p:nvSpPr>
          <p:cNvPr id="4" name="Rectangle 3"/>
          <p:cNvSpPr/>
          <p:nvPr/>
        </p:nvSpPr>
        <p:spPr>
          <a:xfrm>
            <a:off x="1301821" y="2372290"/>
            <a:ext cx="9658350" cy="3108543"/>
          </a:xfrm>
          <a:prstGeom prst="rect">
            <a:avLst/>
          </a:prstGeom>
          <a:ln>
            <a:solidFill>
              <a:schemeClr val="tx1"/>
            </a:solidFill>
          </a:ln>
        </p:spPr>
        <p:txBody>
          <a:bodyPr wrap="square">
            <a:spAutoFit/>
          </a:bodyPr>
          <a:lstStyle/>
          <a:p>
            <a:r>
              <a:rPr lang="en-GB" sz="2800" dirty="0" smtClean="0">
                <a:latin typeface="+mj-lt"/>
              </a:rPr>
              <a:t>“</a:t>
            </a:r>
            <a:r>
              <a:rPr lang="en-GB" sz="2800" dirty="0">
                <a:latin typeface="+mj-lt"/>
              </a:rPr>
              <a:t>Well, even though I was sleeping, I know it was raining because all of my seeds got wet,” said Vole sadly, remembering again his big flood. </a:t>
            </a:r>
            <a:r>
              <a:rPr lang="en-GB" sz="2800" dirty="0" smtClean="0">
                <a:latin typeface="+mj-lt"/>
              </a:rPr>
              <a:t>“</a:t>
            </a:r>
            <a:r>
              <a:rPr lang="en-GB" sz="2800" dirty="0">
                <a:latin typeface="+mj-lt"/>
              </a:rPr>
              <a:t>But my big question is why is it raining now when it is supposed to be the dry season?”</a:t>
            </a:r>
          </a:p>
          <a:p>
            <a:r>
              <a:rPr lang="en-GB" sz="2800" dirty="0">
                <a:latin typeface="+mj-lt"/>
              </a:rPr>
              <a:t>Lizard paused for a very long moment. “Hmm,” he said, “now that’s a very big question indeed. The truth is that climates can change over time and there are many reasons for this to happen.”</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947910" y="5281613"/>
            <a:ext cx="2024523" cy="1293292"/>
          </a:xfrm>
          <a:prstGeom prst="rect">
            <a:avLst/>
          </a:prstGeom>
        </p:spPr>
      </p:pic>
    </p:spTree>
    <p:extLst>
      <p:ext uri="{BB962C8B-B14F-4D97-AF65-F5344CB8AC3E}">
        <p14:creationId xmlns:p14="http://schemas.microsoft.com/office/powerpoint/2010/main" val="154652689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0562" y="966579"/>
            <a:ext cx="11337851" cy="3910013"/>
          </a:xfrm>
        </p:spPr>
        <p:txBody>
          <a:bodyPr/>
          <a:lstStyle/>
          <a:p>
            <a:pPr marL="0" indent="0">
              <a:buNone/>
            </a:pPr>
            <a:r>
              <a:rPr lang="en-GB" dirty="0" smtClean="0"/>
              <a:t>In the story, it was raining in the dry season which is very unusual. This </a:t>
            </a:r>
            <a:r>
              <a:rPr lang="en-GB" dirty="0"/>
              <a:t>is a sign of </a:t>
            </a:r>
            <a:r>
              <a:rPr lang="en-GB" b="1" dirty="0"/>
              <a:t>climate </a:t>
            </a:r>
            <a:r>
              <a:rPr lang="en-GB" b="1" dirty="0" smtClean="0"/>
              <a:t>change</a:t>
            </a:r>
            <a:r>
              <a:rPr lang="en-GB" dirty="0" smtClean="0"/>
              <a:t>. </a:t>
            </a:r>
          </a:p>
          <a:p>
            <a:pPr marL="0" indent="0">
              <a:buNone/>
            </a:pPr>
            <a:r>
              <a:rPr lang="en-GB" dirty="0" smtClean="0"/>
              <a:t>Across the world, we are starting to see changes in our climate and things happening with the weather which are not expected.</a:t>
            </a:r>
          </a:p>
          <a:p>
            <a:pPr marL="0" indent="0">
              <a:buNone/>
            </a:pPr>
            <a:r>
              <a:rPr lang="en-GB" dirty="0"/>
              <a:t/>
            </a:r>
            <a:br>
              <a:rPr lang="en-GB" dirty="0"/>
            </a:br>
            <a:r>
              <a:rPr lang="en-GB" dirty="0" smtClean="0"/>
              <a:t/>
            </a:r>
            <a:br>
              <a:rPr lang="en-GB" dirty="0" smtClean="0"/>
            </a:br>
            <a:r>
              <a:rPr lang="en-GB" dirty="0" smtClean="0"/>
              <a:t/>
            </a:r>
            <a:br>
              <a:rPr lang="en-GB" dirty="0" smtClean="0"/>
            </a:br>
            <a:endParaRPr lang="en-GB" dirty="0"/>
          </a:p>
        </p:txBody>
      </p:sp>
      <p:sp>
        <p:nvSpPr>
          <p:cNvPr id="4" name="Oval Callout 3"/>
          <p:cNvSpPr/>
          <p:nvPr/>
        </p:nvSpPr>
        <p:spPr>
          <a:xfrm>
            <a:off x="6898622" y="3260426"/>
            <a:ext cx="2938145" cy="2607607"/>
          </a:xfrm>
          <a:prstGeom prst="wedgeEllipseCallout">
            <a:avLst>
              <a:gd name="adj1" fmla="val 67499"/>
              <a:gd name="adj2" fmla="val 13171"/>
            </a:avLst>
          </a:prstGeom>
          <a:solidFill>
            <a:srgbClr val="5C8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mj-lt"/>
              </a:rPr>
              <a:t>For example, the icebergs in the Arctic are starting to melt.</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685118" y="4216400"/>
            <a:ext cx="2478307" cy="2422878"/>
          </a:xfrm>
          <a:prstGeom prst="rect">
            <a:avLst/>
          </a:prstGeom>
        </p:spPr>
      </p:pic>
      <p:sp>
        <p:nvSpPr>
          <p:cNvPr id="6" name="Rectangle 5"/>
          <p:cNvSpPr/>
          <p:nvPr/>
        </p:nvSpPr>
        <p:spPr>
          <a:xfrm>
            <a:off x="367610" y="3429000"/>
            <a:ext cx="6096000" cy="1384995"/>
          </a:xfrm>
          <a:prstGeom prst="rect">
            <a:avLst/>
          </a:prstGeom>
        </p:spPr>
        <p:txBody>
          <a:bodyPr>
            <a:spAutoFit/>
          </a:bodyPr>
          <a:lstStyle/>
          <a:p>
            <a:r>
              <a:rPr lang="en-GB" sz="2800" dirty="0">
                <a:solidFill>
                  <a:prstClr val="black"/>
                </a:solidFill>
                <a:latin typeface="Calibri Light" panose="020F0302020204030204"/>
              </a:rPr>
              <a:t>Many of the places that we explored with Goose are starting to change because the climate is changing around the world</a:t>
            </a:r>
            <a:r>
              <a:rPr lang="en-GB" sz="2800" dirty="0" smtClean="0">
                <a:solidFill>
                  <a:prstClr val="black"/>
                </a:solidFill>
                <a:latin typeface="Calibri Light" panose="020F0302020204030204"/>
              </a:rPr>
              <a:t>.  </a:t>
            </a:r>
            <a:endParaRPr lang="en-GB" dirty="0"/>
          </a:p>
        </p:txBody>
      </p:sp>
    </p:spTree>
    <p:extLst>
      <p:ext uri="{BB962C8B-B14F-4D97-AF65-F5344CB8AC3E}">
        <p14:creationId xmlns:p14="http://schemas.microsoft.com/office/powerpoint/2010/main" val="159890504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76882" y="666057"/>
            <a:ext cx="11193761" cy="1025958"/>
          </a:xfrm>
          <a:prstGeom prst="rect">
            <a:avLst/>
          </a:prstGeom>
        </p:spPr>
        <p:txBody>
          <a:bodyPr bIns="91440" anchor="b" anchorCtr="0">
            <a:noAutofit/>
          </a:bodyPr>
          <a:lstStyle>
            <a:lvl1pPr algn="l" rtl="0" eaLnBrk="1" latinLnBrk="0" hangingPunct="1">
              <a:spcBef>
                <a:spcPct val="0"/>
              </a:spcBef>
              <a:buNone/>
              <a:defRPr kumimoji="0" sz="4000" kern="1200">
                <a:solidFill>
                  <a:schemeClr val="tx2"/>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2800" b="0" i="0" u="none" strike="noStrike" kern="1200" cap="none" spc="0" normalizeH="0" baseline="0" noProof="0" dirty="0" smtClean="0">
                <a:ln>
                  <a:noFill/>
                </a:ln>
                <a:solidFill>
                  <a:srgbClr val="35372F"/>
                </a:solidFill>
                <a:effectLst/>
                <a:uLnTx/>
                <a:uFillTx/>
                <a:latin typeface="Calibri Light" panose="020F0302020204030204"/>
                <a:ea typeface="+mj-ea"/>
                <a:cs typeface="+mj-cs"/>
              </a:rPr>
              <a:t>Now that we know a bit more about weather and climate, we are going to start exploring</a:t>
            </a:r>
            <a:r>
              <a:rPr kumimoji="0" lang="en-GB" sz="2800" b="0" i="0" u="none" strike="noStrike" kern="1200" cap="none" spc="0" normalizeH="0" noProof="0" dirty="0" smtClean="0">
                <a:ln>
                  <a:noFill/>
                </a:ln>
                <a:solidFill>
                  <a:srgbClr val="35372F"/>
                </a:solidFill>
                <a:effectLst/>
                <a:uLnTx/>
                <a:uFillTx/>
                <a:latin typeface="Calibri Light" panose="020F0302020204030204"/>
                <a:ea typeface="+mj-ea"/>
                <a:cs typeface="+mj-cs"/>
              </a:rPr>
              <a:t> a bit more about </a:t>
            </a:r>
            <a:r>
              <a:rPr kumimoji="0" lang="en-GB" sz="2800" b="1" i="0" u="none" strike="noStrike" kern="1200" cap="none" spc="0" normalizeH="0" noProof="0" dirty="0" smtClean="0">
                <a:ln>
                  <a:noFill/>
                </a:ln>
                <a:solidFill>
                  <a:srgbClr val="35372F"/>
                </a:solidFill>
                <a:effectLst/>
                <a:uLnTx/>
                <a:uFillTx/>
                <a:latin typeface="Calibri Light" panose="020F0302020204030204"/>
                <a:ea typeface="+mj-ea"/>
                <a:cs typeface="+mj-cs"/>
              </a:rPr>
              <a:t>why</a:t>
            </a:r>
            <a:r>
              <a:rPr kumimoji="0" lang="en-GB" sz="2800" b="0" i="0" u="none" strike="noStrike" kern="1200" cap="none" spc="0" normalizeH="0" noProof="0" dirty="0" smtClean="0">
                <a:ln>
                  <a:noFill/>
                </a:ln>
                <a:solidFill>
                  <a:srgbClr val="35372F"/>
                </a:solidFill>
                <a:effectLst/>
                <a:uLnTx/>
                <a:uFillTx/>
                <a:latin typeface="Calibri Light" panose="020F0302020204030204"/>
                <a:ea typeface="+mj-ea"/>
                <a:cs typeface="+mj-cs"/>
              </a:rPr>
              <a:t> our climate is changing</a:t>
            </a:r>
            <a:r>
              <a:rPr kumimoji="0" lang="en-GB" sz="2800" b="0" i="0" u="none" strike="noStrike" kern="1200" cap="none" spc="0" normalizeH="0" baseline="0" noProof="0" dirty="0" smtClean="0">
                <a:ln>
                  <a:noFill/>
                </a:ln>
                <a:solidFill>
                  <a:srgbClr val="35372F"/>
                </a:solidFill>
                <a:effectLst/>
                <a:uLnTx/>
                <a:uFillTx/>
                <a:latin typeface="Calibri Light" panose="020F0302020204030204"/>
                <a:ea typeface="+mj-ea"/>
                <a:cs typeface="+mj-cs"/>
              </a:rPr>
              <a:t>.</a:t>
            </a:r>
            <a:endParaRPr kumimoji="0" lang="en-GB" sz="2800" b="0" i="0" u="none" strike="noStrike" kern="1200" cap="none" spc="0" normalizeH="0" baseline="0" noProof="0" dirty="0">
              <a:ln>
                <a:noFill/>
              </a:ln>
              <a:solidFill>
                <a:srgbClr val="35372F"/>
              </a:solidFill>
              <a:effectLst/>
              <a:uLnTx/>
              <a:uFillTx/>
              <a:latin typeface="Calibri Light" panose="020F0302020204030204"/>
              <a:ea typeface="+mj-ea"/>
              <a:cs typeface="+mj-cs"/>
            </a:endParaRPr>
          </a:p>
        </p:txBody>
      </p:sp>
      <p:sp>
        <p:nvSpPr>
          <p:cNvPr id="6" name="Oval Callout 5"/>
          <p:cNvSpPr/>
          <p:nvPr/>
        </p:nvSpPr>
        <p:spPr>
          <a:xfrm>
            <a:off x="5581650" y="1924050"/>
            <a:ext cx="4019549" cy="3802437"/>
          </a:xfrm>
          <a:prstGeom prst="wedgeEllipseCallout">
            <a:avLst>
              <a:gd name="adj1" fmla="val 44725"/>
              <a:gd name="adj2" fmla="val 473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200" b="1" dirty="0">
                <a:solidFill>
                  <a:prstClr val="white"/>
                </a:solidFill>
                <a:latin typeface="+mj-lt"/>
              </a:rPr>
              <a:t>In the next lesson we will look at some human habits that are making our climate change and think about </a:t>
            </a:r>
            <a:r>
              <a:rPr lang="en-GB" sz="2200" b="1" dirty="0" smtClean="0">
                <a:solidFill>
                  <a:prstClr val="white"/>
                </a:solidFill>
                <a:latin typeface="+mj-lt"/>
              </a:rPr>
              <a:t>some changes </a:t>
            </a:r>
            <a:r>
              <a:rPr lang="en-GB" sz="2200" b="1" dirty="0">
                <a:solidFill>
                  <a:prstClr val="white"/>
                </a:solidFill>
                <a:latin typeface="+mj-lt"/>
              </a:rPr>
              <a:t>we can </a:t>
            </a:r>
            <a:r>
              <a:rPr lang="en-GB" sz="2200" b="1" dirty="0" smtClean="0">
                <a:solidFill>
                  <a:prstClr val="white"/>
                </a:solidFill>
                <a:latin typeface="+mj-lt"/>
              </a:rPr>
              <a:t>all make </a:t>
            </a:r>
            <a:r>
              <a:rPr lang="en-GB" sz="2200" b="1" dirty="0">
                <a:solidFill>
                  <a:prstClr val="white"/>
                </a:solidFill>
                <a:latin typeface="+mj-lt"/>
              </a:rPr>
              <a:t>to </a:t>
            </a:r>
            <a:r>
              <a:rPr lang="en-GB" sz="2200" b="1" dirty="0" smtClean="0">
                <a:solidFill>
                  <a:prstClr val="white"/>
                </a:solidFill>
                <a:latin typeface="+mj-lt"/>
              </a:rPr>
              <a:t>help keep our planet healthy!</a:t>
            </a:r>
            <a:endParaRPr lang="en-GB" sz="2200" b="1" dirty="0">
              <a:solidFill>
                <a:prstClr val="white"/>
              </a:solidFill>
              <a:latin typeface="+mj-lt"/>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429749" y="5617772"/>
            <a:ext cx="1565193" cy="999866"/>
          </a:xfrm>
          <a:prstGeom prst="rect">
            <a:avLst/>
          </a:prstGeom>
        </p:spPr>
      </p:pic>
    </p:spTree>
    <p:extLst>
      <p:ext uri="{BB962C8B-B14F-4D97-AF65-F5344CB8AC3E}">
        <p14:creationId xmlns:p14="http://schemas.microsoft.com/office/powerpoint/2010/main" val="196607417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1620" y="169796"/>
            <a:ext cx="1817844" cy="729337"/>
          </a:xfrm>
          <a:prstGeom prst="rect">
            <a:avLst/>
          </a:prstGeom>
        </p:spPr>
      </p:pic>
      <p:pic>
        <p:nvPicPr>
          <p:cNvPr id="2" name="Picture 1"/>
          <p:cNvPicPr>
            <a:picLocks noChangeAspect="1"/>
          </p:cNvPicPr>
          <p:nvPr/>
        </p:nvPicPr>
        <p:blipFill>
          <a:blip r:embed="rId4"/>
          <a:stretch>
            <a:fillRect/>
          </a:stretch>
        </p:blipFill>
        <p:spPr>
          <a:xfrm>
            <a:off x="3575713" y="1101602"/>
            <a:ext cx="5084505" cy="5017443"/>
          </a:xfrm>
          <a:prstGeom prst="rect">
            <a:avLst/>
          </a:prstGeom>
        </p:spPr>
      </p:pic>
    </p:spTree>
    <p:extLst>
      <p:ext uri="{BB962C8B-B14F-4D97-AF65-F5344CB8AC3E}">
        <p14:creationId xmlns:p14="http://schemas.microsoft.com/office/powerpoint/2010/main" val="35816942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2748" y="177239"/>
            <a:ext cx="1430027" cy="573741"/>
          </a:xfrm>
          <a:prstGeom prst="rect">
            <a:avLst/>
          </a:prstGeom>
        </p:spPr>
      </p:pic>
      <p:sp>
        <p:nvSpPr>
          <p:cNvPr id="11" name="Oval 10"/>
          <p:cNvSpPr/>
          <p:nvPr/>
        </p:nvSpPr>
        <p:spPr>
          <a:xfrm>
            <a:off x="8074531" y="2606982"/>
            <a:ext cx="3958720" cy="3930343"/>
          </a:xfrm>
          <a:prstGeom prst="ellipse">
            <a:avLst/>
          </a:prstGeom>
          <a:solidFill>
            <a:schemeClr val="tx1">
              <a:alpha val="66000"/>
            </a:schemeClr>
          </a:solidFill>
          <a:ln w="171450">
            <a:solidFill>
              <a:srgbClr val="FEE7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8176486" y="4225603"/>
            <a:ext cx="375481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300" normalizeH="0" baseline="0" noProof="0" dirty="0" smtClean="0">
                <a:ln>
                  <a:noFill/>
                </a:ln>
                <a:solidFill>
                  <a:prstClr val="white"/>
                </a:solidFill>
                <a:effectLst/>
                <a:uLnTx/>
                <a:uFillTx/>
                <a:latin typeface="Calibri" panose="020F0502020204030204"/>
                <a:ea typeface="+mn-ea"/>
                <a:cs typeface="+mn-cs"/>
              </a:rPr>
              <a:t>VOLE’S BIG FLOOD</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FEE725"/>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rgbClr val="FEE725"/>
                </a:solidFill>
                <a:effectLst/>
                <a:uLnTx/>
                <a:uFillTx/>
                <a:latin typeface="Calibri" panose="020F0502020204030204"/>
                <a:ea typeface="+mn-ea"/>
                <a:cs typeface="+mn-cs"/>
              </a:rPr>
              <a:t>2 0  M I N U T E S </a:t>
            </a:r>
            <a:endParaRPr kumimoji="0" lang="en-GB" sz="1800" b="0" i="0" u="none" strike="noStrike" kern="1200" cap="none" spc="0" normalizeH="0" baseline="0" noProof="0" dirty="0" smtClean="0">
              <a:ln>
                <a:noFill/>
              </a:ln>
              <a:solidFill>
                <a:srgbClr val="FEE725"/>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55489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3570" y="1448335"/>
            <a:ext cx="11337851" cy="3598150"/>
          </a:xfrm>
        </p:spPr>
        <p:txBody>
          <a:bodyPr/>
          <a:lstStyle/>
          <a:p>
            <a:pPr marL="0" indent="0">
              <a:buNone/>
            </a:pPr>
            <a:r>
              <a:rPr lang="en-GB" dirty="0" smtClean="0">
                <a:latin typeface="+mj-lt"/>
              </a:rPr>
              <a:t>Today we’re going to read a story called </a:t>
            </a:r>
            <a:r>
              <a:rPr lang="en-GB" b="1" dirty="0" smtClean="0">
                <a:latin typeface="+mj-lt"/>
              </a:rPr>
              <a:t>Vole’s Big Flood </a:t>
            </a:r>
            <a:r>
              <a:rPr lang="en-GB" dirty="0" smtClean="0">
                <a:latin typeface="+mj-lt"/>
              </a:rPr>
              <a:t>and then do some activities together after reading the story. </a:t>
            </a:r>
          </a:p>
          <a:p>
            <a:pPr marL="0" indent="0">
              <a:buNone/>
            </a:pPr>
            <a:endParaRPr lang="en-GB" dirty="0" smtClean="0">
              <a:latin typeface="+mj-lt"/>
            </a:endParaRPr>
          </a:p>
          <a:p>
            <a:pPr marL="0" indent="0">
              <a:buNone/>
            </a:pPr>
            <a:r>
              <a:rPr lang="en-GB" dirty="0" smtClean="0">
                <a:latin typeface="+mj-lt"/>
              </a:rPr>
              <a:t>Make sure you listen carefully and think about what some of the messages of the story might be…</a:t>
            </a:r>
            <a:endParaRPr lang="en-GB" dirty="0">
              <a:latin typeface="+mj-lt"/>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63025" y="5079642"/>
            <a:ext cx="2329548" cy="1510342"/>
          </a:xfrm>
          <a:prstGeom prst="rect">
            <a:avLst/>
          </a:prstGeom>
        </p:spPr>
      </p:pic>
    </p:spTree>
    <p:extLst>
      <p:ext uri="{BB962C8B-B14F-4D97-AF65-F5344CB8AC3E}">
        <p14:creationId xmlns:p14="http://schemas.microsoft.com/office/powerpoint/2010/main" val="7905182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5723" y="179067"/>
            <a:ext cx="1179204" cy="473108"/>
          </a:xfrm>
          <a:prstGeom prst="rect">
            <a:avLst/>
          </a:prstGeom>
        </p:spPr>
      </p:pic>
      <p:sp>
        <p:nvSpPr>
          <p:cNvPr id="6" name="TextBox 5"/>
          <p:cNvSpPr txBox="1"/>
          <p:nvPr/>
        </p:nvSpPr>
        <p:spPr>
          <a:xfrm>
            <a:off x="1104900" y="2305291"/>
            <a:ext cx="102869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7200" b="0" i="0" u="none" strike="noStrike" kern="1200" cap="none" spc="0" normalizeH="0" baseline="0" noProof="0" dirty="0" smtClean="0">
                <a:ln>
                  <a:noFill/>
                </a:ln>
                <a:solidFill>
                  <a:srgbClr val="35372F"/>
                </a:solidFill>
                <a:effectLst/>
                <a:uLnTx/>
                <a:uFillTx/>
                <a:latin typeface="Calibri" panose="020F0502020204030204"/>
                <a:ea typeface="+mn-ea"/>
                <a:cs typeface="+mn-cs"/>
              </a:rPr>
              <a:t>Vole’s Big Flood</a:t>
            </a:r>
            <a:endParaRPr kumimoji="0" lang="en-GB" sz="7200" b="0" i="0" u="none" strike="noStrike" kern="1200" cap="none" spc="0" normalizeH="0" baseline="0" noProof="0" dirty="0">
              <a:ln>
                <a:noFill/>
              </a:ln>
              <a:solidFill>
                <a:srgbClr val="35372F"/>
              </a:solidFill>
              <a:effectLst/>
              <a:uLnTx/>
              <a:uFillTx/>
              <a:latin typeface="Calibri" panose="020F0502020204030204"/>
              <a:ea typeface="+mn-ea"/>
              <a:cs typeface="+mn-cs"/>
            </a:endParaRPr>
          </a:p>
        </p:txBody>
      </p:sp>
      <p:sp>
        <p:nvSpPr>
          <p:cNvPr id="7" name="Rectangle 6"/>
          <p:cNvSpPr/>
          <p:nvPr/>
        </p:nvSpPr>
        <p:spPr>
          <a:xfrm>
            <a:off x="4613173" y="3505620"/>
            <a:ext cx="3060903"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300" normalizeH="0" baseline="0" noProof="0" dirty="0" smtClean="0">
                <a:ln>
                  <a:noFill/>
                </a:ln>
                <a:solidFill>
                  <a:srgbClr val="35372F"/>
                </a:solidFill>
                <a:effectLst/>
                <a:uLnTx/>
                <a:uFillTx/>
                <a:latin typeface="Calibri" panose="020F0502020204030204"/>
                <a:ea typeface="+mn-ea"/>
                <a:cs typeface="+mn-cs"/>
              </a:rPr>
              <a:t>A THOUGHTBOX STORY</a:t>
            </a:r>
            <a:endParaRPr kumimoji="0" lang="en-GB" sz="1800" b="0" i="0" u="none" strike="noStrike" kern="1200" cap="none" spc="300" normalizeH="0" baseline="0" noProof="0" dirty="0">
              <a:ln>
                <a:noFill/>
              </a:ln>
              <a:solidFill>
                <a:srgbClr val="35372F"/>
              </a:solidFill>
              <a:effectLst/>
              <a:uLnTx/>
              <a:uFillTx/>
              <a:latin typeface="Calibri" panose="020F0502020204030204"/>
              <a:ea typeface="+mn-ea"/>
              <a:cs typeface="+mn-cs"/>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5925" y="4119512"/>
            <a:ext cx="3472549" cy="2251397"/>
          </a:xfrm>
          <a:prstGeom prst="rect">
            <a:avLst/>
          </a:prstGeom>
        </p:spPr>
      </p:pic>
    </p:spTree>
    <p:extLst>
      <p:ext uri="{BB962C8B-B14F-4D97-AF65-F5344CB8AC3E}">
        <p14:creationId xmlns:p14="http://schemas.microsoft.com/office/powerpoint/2010/main" val="26816152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7737" y="502546"/>
            <a:ext cx="11576526" cy="5450306"/>
          </a:xfrm>
        </p:spPr>
        <p:txBody>
          <a:bodyPr>
            <a:normAutofit/>
          </a:bodyPr>
          <a:lstStyle/>
          <a:p>
            <a:pPr marL="0" indent="0">
              <a:buNone/>
            </a:pPr>
            <a:r>
              <a:rPr lang="en-GB" dirty="0"/>
              <a:t>It was breakfast time and Vole was feeling particularly hungry this morning, having had a very long sleep.  He stretched his little legs and wiggled out of his nest and down into the food-store burrow to enjoy a nice big pile of crispy seeds for his breakfast.  </a:t>
            </a:r>
          </a:p>
          <a:p>
            <a:pPr marL="0" indent="0">
              <a:buNone/>
            </a:pPr>
            <a:r>
              <a:rPr lang="en-GB" dirty="0" smtClean="0"/>
              <a:t>However</a:t>
            </a:r>
            <a:r>
              <a:rPr lang="en-GB" dirty="0"/>
              <a:t>, after just a few steps down into the burrow he heard a </a:t>
            </a:r>
            <a:r>
              <a:rPr lang="en-GB" dirty="0" err="1"/>
              <a:t>splish</a:t>
            </a:r>
            <a:r>
              <a:rPr lang="en-GB" dirty="0"/>
              <a:t>-splosh sound and realised to his surprise that his feet were wet! He blinked a few times to adjust his eyes in the dark and saw that the floor was completely flooded with water. </a:t>
            </a:r>
          </a:p>
          <a:p>
            <a:pPr marL="0" indent="0">
              <a:buNone/>
            </a:pPr>
            <a:r>
              <a:rPr lang="en-GB" dirty="0" smtClean="0"/>
              <a:t>He </a:t>
            </a:r>
            <a:r>
              <a:rPr lang="en-GB" dirty="0"/>
              <a:t>splashed his way over to the pile of seeds that he had just collected the day before, and discovered to his dismay that they were completely soaked.  His food-store had flooded!</a:t>
            </a:r>
          </a:p>
        </p:txBody>
      </p:sp>
      <p:pic>
        <p:nvPicPr>
          <p:cNvPr id="4"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562600"/>
            <a:ext cx="12192000" cy="128111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67750" y="5952852"/>
            <a:ext cx="1396098" cy="905148"/>
          </a:xfrm>
          <a:prstGeom prst="rect">
            <a:avLst/>
          </a:prstGeom>
        </p:spPr>
      </p:pic>
    </p:spTree>
    <p:extLst>
      <p:ext uri="{BB962C8B-B14F-4D97-AF65-F5344CB8AC3E}">
        <p14:creationId xmlns:p14="http://schemas.microsoft.com/office/powerpoint/2010/main" val="383234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7737" y="762935"/>
            <a:ext cx="11576526" cy="4680285"/>
          </a:xfrm>
        </p:spPr>
        <p:txBody>
          <a:bodyPr>
            <a:normAutofit/>
          </a:bodyPr>
          <a:lstStyle/>
          <a:p>
            <a:pPr marL="0" indent="0">
              <a:lnSpc>
                <a:spcPct val="107000"/>
              </a:lnSpc>
              <a:spcAft>
                <a:spcPts val="800"/>
              </a:spcAft>
              <a:buNone/>
            </a:pPr>
            <a:r>
              <a:rPr lang="en-GB" dirty="0">
                <a:ea typeface="Calibri" panose="020F0502020204030204" pitchFamily="34" charset="0"/>
                <a:cs typeface="Times New Roman" panose="02020603050405020304" pitchFamily="18" charset="0"/>
              </a:rPr>
              <a:t>Flummoxed and frustrated, Vole wiggled his way back up out of the burrow and into the bright morning sunshine where there was not a rain cloud in sight. </a:t>
            </a:r>
            <a:r>
              <a:rPr lang="en-GB" dirty="0" smtClean="0">
                <a:ea typeface="Calibri" panose="020F0502020204030204" pitchFamily="34" charset="0"/>
                <a:cs typeface="Times New Roman" panose="02020603050405020304" pitchFamily="18" charset="0"/>
              </a:rPr>
              <a:t>He </a:t>
            </a:r>
            <a:r>
              <a:rPr lang="en-GB" dirty="0">
                <a:ea typeface="Calibri" panose="020F0502020204030204" pitchFamily="34" charset="0"/>
                <a:cs typeface="Times New Roman" panose="02020603050405020304" pitchFamily="18" charset="0"/>
              </a:rPr>
              <a:t>looked around him, peering at the sky and then shaking his little head in confusion. As he looked up again, he saw his good friend Squirrel waving at him from a branch in a nearby tree.</a:t>
            </a:r>
          </a:p>
          <a:p>
            <a:pPr marL="0" indent="0">
              <a:lnSpc>
                <a:spcPct val="107000"/>
              </a:lnSpc>
              <a:spcAft>
                <a:spcPts val="800"/>
              </a:spcAft>
              <a:buNone/>
            </a:pPr>
            <a:r>
              <a:rPr lang="en-GB" dirty="0">
                <a:ea typeface="Calibri" panose="020F0502020204030204" pitchFamily="34" charset="0"/>
                <a:cs typeface="Times New Roman" panose="02020603050405020304" pitchFamily="18" charset="0"/>
              </a:rPr>
              <a:t>“Morning Vole,” called Squirrel cheerily, scuttling swiftly down the branch to join Vole on the forest floor.  “My goodness, you do look glum this morning - what on earth is the matter?” Squirrel asked, peering at his friend with concern.</a:t>
            </a:r>
          </a:p>
          <a:p>
            <a:pPr marL="0" indent="0">
              <a:buNone/>
            </a:pPr>
            <a:endParaRPr lang="en-GB" dirty="0"/>
          </a:p>
          <a:p>
            <a:pPr marL="0" indent="0">
              <a:buNone/>
            </a:pPr>
            <a:endParaRPr lang="en-GB" dirty="0"/>
          </a:p>
        </p:txBody>
      </p:sp>
      <p:pic>
        <p:nvPicPr>
          <p:cNvPr id="5"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562600"/>
            <a:ext cx="12192000" cy="128111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5091" y="5962477"/>
            <a:ext cx="1396098" cy="905148"/>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54604" y="5086349"/>
            <a:ext cx="2257864" cy="2000077"/>
          </a:xfrm>
          <a:prstGeom prst="rect">
            <a:avLst/>
          </a:prstGeom>
        </p:spPr>
      </p:pic>
    </p:spTree>
    <p:extLst>
      <p:ext uri="{BB962C8B-B14F-4D97-AF65-F5344CB8AC3E}">
        <p14:creationId xmlns:p14="http://schemas.microsoft.com/office/powerpoint/2010/main" val="3504412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TotalTime>
  <Words>3491</Words>
  <Application>Microsoft Office PowerPoint</Application>
  <PresentationFormat>Widescreen</PresentationFormat>
  <Paragraphs>160</Paragraphs>
  <Slides>49</Slides>
  <Notes>6</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49</vt:i4>
      </vt:variant>
    </vt:vector>
  </HeadingPairs>
  <TitlesOfParts>
    <vt:vector size="56" baseType="lpstr">
      <vt:lpstr>Arial</vt:lpstr>
      <vt:lpstr>Calibri</vt:lpstr>
      <vt:lpstr>Calibri Light</vt:lpstr>
      <vt:lpstr>Foco</vt:lpstr>
      <vt:lpstr>Times New Roman</vt:lpstr>
      <vt:lpstr>Wingdings</vt:lpstr>
      <vt:lpstr>Office Theme</vt:lpstr>
      <vt:lpstr>PowerPoint Presentation</vt:lpstr>
      <vt:lpstr>PowerPoint Presentation</vt:lpstr>
      <vt:lpstr>PowerPoint Presentation</vt:lpstr>
      <vt:lpstr>In this lesson, students will: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Rachel Musson</dc:creator>
  <cp:lastModifiedBy>Rachel Musson</cp:lastModifiedBy>
  <cp:revision>128</cp:revision>
  <dcterms:created xsi:type="dcterms:W3CDTF">2019-08-15T20:52:15Z</dcterms:created>
  <dcterms:modified xsi:type="dcterms:W3CDTF">2019-11-22T09:37:59Z</dcterms:modified>
</cp:coreProperties>
</file>