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8" r:id="rId2"/>
  </p:sldMasterIdLst>
  <p:notesMasterIdLst>
    <p:notesMasterId r:id="rId49"/>
  </p:notesMasterIdLst>
  <p:sldIdLst>
    <p:sldId id="452" r:id="rId3"/>
    <p:sldId id="354" r:id="rId4"/>
    <p:sldId id="281" r:id="rId5"/>
    <p:sldId id="280" r:id="rId6"/>
    <p:sldId id="293" r:id="rId7"/>
    <p:sldId id="320" r:id="rId8"/>
    <p:sldId id="319" r:id="rId9"/>
    <p:sldId id="356" r:id="rId10"/>
    <p:sldId id="321" r:id="rId11"/>
    <p:sldId id="353" r:id="rId12"/>
    <p:sldId id="332" r:id="rId13"/>
    <p:sldId id="415" r:id="rId14"/>
    <p:sldId id="416" r:id="rId15"/>
    <p:sldId id="451" r:id="rId16"/>
    <p:sldId id="414" r:id="rId17"/>
    <p:sldId id="370" r:id="rId18"/>
    <p:sldId id="417" r:id="rId19"/>
    <p:sldId id="421" r:id="rId20"/>
    <p:sldId id="418" r:id="rId21"/>
    <p:sldId id="422" r:id="rId22"/>
    <p:sldId id="419" r:id="rId23"/>
    <p:sldId id="423" r:id="rId24"/>
    <p:sldId id="420" r:id="rId25"/>
    <p:sldId id="424" r:id="rId26"/>
    <p:sldId id="396" r:id="rId27"/>
    <p:sldId id="427" r:id="rId28"/>
    <p:sldId id="324" r:id="rId29"/>
    <p:sldId id="374" r:id="rId30"/>
    <p:sldId id="384" r:id="rId31"/>
    <p:sldId id="392" r:id="rId32"/>
    <p:sldId id="430" r:id="rId33"/>
    <p:sldId id="437" r:id="rId34"/>
    <p:sldId id="438" r:id="rId35"/>
    <p:sldId id="432" r:id="rId36"/>
    <p:sldId id="448" r:id="rId37"/>
    <p:sldId id="449" r:id="rId38"/>
    <p:sldId id="450" r:id="rId39"/>
    <p:sldId id="441" r:id="rId40"/>
    <p:sldId id="433" r:id="rId41"/>
    <p:sldId id="436" r:id="rId42"/>
    <p:sldId id="440" r:id="rId43"/>
    <p:sldId id="434" r:id="rId44"/>
    <p:sldId id="443" r:id="rId45"/>
    <p:sldId id="447" r:id="rId46"/>
    <p:sldId id="282" r:id="rId47"/>
    <p:sldId id="28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725"/>
    <a:srgbClr val="47B26A"/>
    <a:srgbClr val="C751D3"/>
    <a:srgbClr val="F886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A1BB7-A061-4873-994E-F08640434DC0}" v="15" dt="2019-10-13T21:04:10.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14" autoAdjust="0"/>
    <p:restoredTop sz="95337"/>
  </p:normalViewPr>
  <p:slideViewPr>
    <p:cSldViewPr snapToGrid="0" showGuides="1">
      <p:cViewPr varScale="1">
        <p:scale>
          <a:sx n="60" d="100"/>
          <a:sy n="60" d="100"/>
        </p:scale>
        <p:origin x="176" y="56"/>
      </p:cViewPr>
      <p:guideLst>
        <p:guide orient="horz" pos="2092"/>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61"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A32A1BB7-A061-4873-994E-F08640434DC0}"/>
    <pc:docChg chg="addSld modSld">
      <pc:chgData name="" userId="" providerId="" clId="Web-{A32A1BB7-A061-4873-994E-F08640434DC0}" dt="2019-10-13T21:04:10.200" v="13" actId="1076"/>
      <pc:docMkLst>
        <pc:docMk/>
      </pc:docMkLst>
      <pc:sldChg chg="addSp modSp new">
        <pc:chgData name="" userId="" providerId="" clId="Web-{A32A1BB7-A061-4873-994E-F08640434DC0}" dt="2019-10-13T21:04:10.200" v="13" actId="1076"/>
        <pc:sldMkLst>
          <pc:docMk/>
          <pc:sldMk cId="2196147253" sldId="272"/>
        </pc:sldMkLst>
        <pc:spChg chg="mod">
          <ac:chgData name="" userId="" providerId="" clId="Web-{A32A1BB7-A061-4873-994E-F08640434DC0}" dt="2019-10-13T21:04:01.591" v="9" actId="14100"/>
          <ac:spMkLst>
            <pc:docMk/>
            <pc:sldMk cId="2196147253" sldId="272"/>
            <ac:spMk id="3" creationId="{8373D7F6-981E-44C7-9954-31480012E1A0}"/>
          </ac:spMkLst>
        </pc:spChg>
        <pc:spChg chg="add mod">
          <ac:chgData name="" userId="" providerId="" clId="Web-{A32A1BB7-A061-4873-994E-F08640434DC0}" dt="2019-10-13T21:04:10.200" v="13" actId="1076"/>
          <ac:spMkLst>
            <pc:docMk/>
            <pc:sldMk cId="2196147253" sldId="272"/>
            <ac:spMk id="4" creationId="{B5197758-07AA-4532-8E68-0E7C8E0AD9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265D8-C297-47D0-B951-8C280B496532}" type="datetimeFigureOut">
              <a:rPr lang="en-GB" smtClean="0"/>
              <a:t>22/11/2019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B7DB-1CED-43A1-865A-F1159FE89D29}" type="slidenum">
              <a:rPr lang="en-GB" smtClean="0"/>
              <a:t>‹#›</a:t>
            </a:fld>
            <a:endParaRPr lang="en-GB"/>
          </a:p>
        </p:txBody>
      </p:sp>
    </p:spTree>
    <p:extLst>
      <p:ext uri="{BB962C8B-B14F-4D97-AF65-F5344CB8AC3E}">
        <p14:creationId xmlns:p14="http://schemas.microsoft.com/office/powerpoint/2010/main" val="10840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Slide Number Placeholder 4"/>
          <p:cNvSpPr>
            <a:spLocks noGrp="1"/>
          </p:cNvSpPr>
          <p:nvPr>
            <p:ph type="sldNum" sz="quarter" idx="11"/>
          </p:nvPr>
        </p:nvSpPr>
        <p:spPr/>
        <p:txBody>
          <a:bodyPr/>
          <a:lstStyle/>
          <a:p>
            <a:pPr>
              <a:defRPr/>
            </a:pPr>
            <a:fld id="{DA1C18C5-F3FA-4D0A-A9B9-2971BB5756E1}" type="slidenum">
              <a:rPr lang="en-GB" smtClean="0">
                <a:solidFill>
                  <a:prstClr val="black"/>
                </a:solidFill>
              </a:rPr>
              <a:pPr>
                <a:defRPr/>
              </a:pPr>
              <a:t>1</a:t>
            </a:fld>
            <a:endParaRPr lang="en-GB" dirty="0">
              <a:solidFill>
                <a:prstClr val="black"/>
              </a:solidFill>
            </a:endParaRPr>
          </a:p>
        </p:txBody>
      </p:sp>
    </p:spTree>
    <p:extLst>
      <p:ext uri="{BB962C8B-B14F-4D97-AF65-F5344CB8AC3E}">
        <p14:creationId xmlns:p14="http://schemas.microsoft.com/office/powerpoint/2010/main" val="3896679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4BB252E-798C-4DBA-9397-81E6123FBAF4}" type="slidenum">
              <a:rPr lang="en-GB" smtClean="0">
                <a:solidFill>
                  <a:prstClr val="black"/>
                </a:solidFill>
              </a:rPr>
              <a:pPr>
                <a:defRPr/>
              </a:pPr>
              <a:t>2</a:t>
            </a:fld>
            <a:endParaRPr lang="en-GB" dirty="0">
              <a:solidFill>
                <a:prstClr val="black"/>
              </a:solidFill>
            </a:endParaRPr>
          </a:p>
        </p:txBody>
      </p:sp>
    </p:spTree>
    <p:extLst>
      <p:ext uri="{BB962C8B-B14F-4D97-AF65-F5344CB8AC3E}">
        <p14:creationId xmlns:p14="http://schemas.microsoft.com/office/powerpoint/2010/main" val="546284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8524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4068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324463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941221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47379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0859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71631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963174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871530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11856539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209537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0460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38744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73136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975106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507292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082074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8019783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7699208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5265861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8687224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33136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708355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9790872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317263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5047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286835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63208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93464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09093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2604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84011"/>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36247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a:t>
            </a:r>
            <a:r>
              <a:rPr lang="en-US" sz="1200" baseline="0" dirty="0" smtClean="0">
                <a:solidFill>
                  <a:srgbClr val="35372F"/>
                </a:solidFill>
                <a:latin typeface="Foco"/>
                <a:cs typeface="Foco"/>
              </a:rPr>
              <a:t> Climates </a:t>
            </a:r>
            <a:r>
              <a:rPr lang="en-US" sz="1200" dirty="0" smtClean="0">
                <a:solidFill>
                  <a:srgbClr val="35372F"/>
                </a:solidFill>
                <a:latin typeface="Foco"/>
                <a:cs typeface="Foco"/>
              </a:rPr>
              <a:t>| </a:t>
            </a:r>
            <a:r>
              <a:rPr lang="en-US" sz="1200" dirty="0">
                <a:solidFill>
                  <a:srgbClr val="35372F"/>
                </a:solidFill>
                <a:latin typeface="Foco"/>
                <a:cs typeface="Foco"/>
              </a:rPr>
              <a:t>Week </a:t>
            </a:r>
            <a:r>
              <a:rPr lang="en-US" sz="1200" dirty="0" smtClean="0">
                <a:solidFill>
                  <a:srgbClr val="35372F"/>
                </a:solidFill>
                <a:latin typeface="Foco"/>
                <a:cs typeface="Foco"/>
              </a:rPr>
              <a:t>2 </a:t>
            </a:r>
            <a:endParaRPr lang="en-US" sz="1200" dirty="0">
              <a:solidFill>
                <a:srgbClr val="35372F"/>
              </a:solidFill>
            </a:endParaRPr>
          </a:p>
        </p:txBody>
      </p:sp>
    </p:spTree>
    <p:extLst>
      <p:ext uri="{BB962C8B-B14F-4D97-AF65-F5344CB8AC3E}">
        <p14:creationId xmlns:p14="http://schemas.microsoft.com/office/powerpoint/2010/main" val="1304300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84011"/>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36247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 Climates | </a:t>
            </a:r>
            <a:r>
              <a:rPr lang="en-US" sz="1200" dirty="0">
                <a:solidFill>
                  <a:srgbClr val="35372F"/>
                </a:solidFill>
                <a:latin typeface="Foco"/>
                <a:cs typeface="Foco"/>
              </a:rPr>
              <a:t>Week 1 </a:t>
            </a:r>
            <a:endParaRPr lang="en-US" sz="1200" dirty="0">
              <a:solidFill>
                <a:srgbClr val="35372F"/>
              </a:solidFill>
            </a:endParaRPr>
          </a:p>
        </p:txBody>
      </p:sp>
    </p:spTree>
    <p:extLst>
      <p:ext uri="{BB962C8B-B14F-4D97-AF65-F5344CB8AC3E}">
        <p14:creationId xmlns:p14="http://schemas.microsoft.com/office/powerpoint/2010/main" val="155845304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txStyles>
    <p:titleStyle>
      <a:lvl1pPr algn="l" defTabSz="914400" rtl="0" eaLnBrk="1" latinLnBrk="0" hangingPunct="1">
        <a:lnSpc>
          <a:spcPct val="90000"/>
        </a:lnSpc>
        <a:spcBef>
          <a:spcPct val="0"/>
        </a:spcBef>
        <a:buNone/>
        <a:defRPr sz="4400" kern="1200">
          <a:solidFill>
            <a:srgbClr val="35372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hyperlink" Target="https://static1.squarespace.com/static/595caeca2e69cf0e4a94010f/t/5dd30dcb77bed738f2beb242/1574112722725/Vole's+Big+Flood+Printable.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thoughtboxeducation.com/s/Voles-Big-Flood.pptx" TargetMode="Externa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0.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0.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20.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1932" y="314957"/>
            <a:ext cx="1437111" cy="576583"/>
          </a:xfrm>
          <a:prstGeom prst="rect">
            <a:avLst/>
          </a:prstGeom>
        </p:spPr>
      </p:pic>
      <p:pic>
        <p:nvPicPr>
          <p:cNvPr id="2" name="Picture 1"/>
          <p:cNvPicPr>
            <a:picLocks noChangeAspect="1"/>
          </p:cNvPicPr>
          <p:nvPr/>
        </p:nvPicPr>
        <p:blipFill>
          <a:blip r:embed="rId5"/>
          <a:stretch>
            <a:fillRect/>
          </a:stretch>
        </p:blipFill>
        <p:spPr>
          <a:xfrm>
            <a:off x="3676574" y="1172690"/>
            <a:ext cx="4804064" cy="4682134"/>
          </a:xfrm>
          <a:prstGeom prst="rect">
            <a:avLst/>
          </a:prstGeom>
        </p:spPr>
      </p:pic>
    </p:spTree>
    <p:extLst>
      <p:ext uri="{BB962C8B-B14F-4D97-AF65-F5344CB8AC3E}">
        <p14:creationId xmlns:p14="http://schemas.microsoft.com/office/powerpoint/2010/main" val="1244465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9731" y="1661716"/>
            <a:ext cx="3677443" cy="3534568"/>
          </a:xfrm>
          <a:prstGeom prst="rect">
            <a:avLst/>
          </a:prstGeom>
        </p:spPr>
      </p:pic>
      <p:sp>
        <p:nvSpPr>
          <p:cNvPr id="5" name="Rectangle 4"/>
          <p:cNvSpPr/>
          <p:nvPr/>
        </p:nvSpPr>
        <p:spPr>
          <a:xfrm>
            <a:off x="4544322" y="2362154"/>
            <a:ext cx="2988260" cy="2616101"/>
          </a:xfrm>
          <a:prstGeom prst="rect">
            <a:avLst/>
          </a:prstGeom>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Have you heard </a:t>
            </a: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about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or noticed any signs</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n-ea"/>
                <a:cs typeface="+mn-cs"/>
              </a:rPr>
              <a:t> of </a:t>
            </a:r>
            <a:r>
              <a:rPr lang="en-GB" sz="2800" dirty="0" smtClean="0">
                <a:solidFill>
                  <a:srgbClr val="35372F"/>
                </a:solidFill>
                <a:latin typeface="Calibri Light" panose="020F0302020204030204"/>
              </a:rPr>
              <a:t>climate change where you live?</a:t>
            </a: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Oval Callout 8"/>
          <p:cNvSpPr/>
          <p:nvPr/>
        </p:nvSpPr>
        <p:spPr>
          <a:xfrm>
            <a:off x="7995444" y="3267075"/>
            <a:ext cx="2510630" cy="2481204"/>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b="1" dirty="0" smtClean="0">
                <a:solidFill>
                  <a:prstClr val="white"/>
                </a:solidFill>
                <a:latin typeface="+mj-lt"/>
              </a:rPr>
              <a:t>Share </a:t>
            </a:r>
            <a:r>
              <a:rPr lang="en-GB" sz="2200" b="1" dirty="0">
                <a:solidFill>
                  <a:prstClr val="white"/>
                </a:solidFill>
                <a:latin typeface="+mj-lt"/>
              </a:rPr>
              <a:t>your thoughts about this question as a whole </a:t>
            </a:r>
            <a:r>
              <a:rPr lang="en-GB" sz="2200" b="1" dirty="0" smtClean="0">
                <a:solidFill>
                  <a:prstClr val="white"/>
                </a:solidFill>
                <a:latin typeface="+mj-lt"/>
              </a:rPr>
              <a:t>class.</a:t>
            </a:r>
            <a:endParaRPr lang="en-GB" sz="2200" b="1" dirty="0">
              <a:solidFill>
                <a:prstClr val="white"/>
              </a:solidFill>
              <a:latin typeface="+mj-lt"/>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286999" y="5575039"/>
            <a:ext cx="1565193" cy="999866"/>
          </a:xfrm>
          <a:prstGeom prst="rect">
            <a:avLst/>
          </a:prstGeom>
        </p:spPr>
      </p:pic>
      <p:sp>
        <p:nvSpPr>
          <p:cNvPr id="3" name="Rectangle 2"/>
          <p:cNvSpPr/>
          <p:nvPr/>
        </p:nvSpPr>
        <p:spPr>
          <a:xfrm>
            <a:off x="304800" y="580222"/>
            <a:ext cx="11547392" cy="954107"/>
          </a:xfrm>
          <a:prstGeom prst="rect">
            <a:avLst/>
          </a:prstGeom>
        </p:spPr>
        <p:txBody>
          <a:bodyPr wrap="square">
            <a:spAutoFit/>
          </a:bodyPr>
          <a:lstStyle/>
          <a:p>
            <a:r>
              <a:rPr lang="en-GB" sz="2800" dirty="0" smtClean="0">
                <a:solidFill>
                  <a:prstClr val="black"/>
                </a:solidFill>
                <a:latin typeface="Calibri Light" panose="020F0302020204030204"/>
              </a:rPr>
              <a:t>Vole experienced lots of rain in the dry season which was very unusual and a sign that the climate is changing.</a:t>
            </a:r>
            <a:endParaRPr lang="en-GB" dirty="0"/>
          </a:p>
        </p:txBody>
      </p:sp>
    </p:spTree>
    <p:extLst>
      <p:ext uri="{BB962C8B-B14F-4D97-AF65-F5344CB8AC3E}">
        <p14:creationId xmlns:p14="http://schemas.microsoft.com/office/powerpoint/2010/main" val="9334901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42901" y="689560"/>
            <a:ext cx="5143500" cy="5262979"/>
          </a:xfrm>
          <a:prstGeom prst="rect">
            <a:avLst/>
          </a:prstGeom>
        </p:spPr>
        <p:txBody>
          <a:bodyPr wrap="square">
            <a:spAutoFit/>
          </a:bodyPr>
          <a:lstStyle/>
          <a:p>
            <a:pPr lvl="0"/>
            <a:r>
              <a:rPr lang="en-GB" sz="2800" dirty="0" smtClean="0">
                <a:solidFill>
                  <a:prstClr val="black"/>
                </a:solidFill>
                <a:latin typeface="+mj-lt"/>
              </a:rPr>
              <a:t>All of us live together on Planet Earth which has the </a:t>
            </a:r>
            <a:r>
              <a:rPr lang="en-GB" sz="2800" dirty="0">
                <a:solidFill>
                  <a:prstClr val="black"/>
                </a:solidFill>
                <a:latin typeface="+mj-lt"/>
              </a:rPr>
              <a:t>perfect temperature to keep us all </a:t>
            </a:r>
            <a:r>
              <a:rPr lang="en-GB" sz="2800" dirty="0" smtClean="0">
                <a:solidFill>
                  <a:prstClr val="black"/>
                </a:solidFill>
                <a:latin typeface="+mj-lt"/>
              </a:rPr>
              <a:t>alive. </a:t>
            </a:r>
          </a:p>
          <a:p>
            <a:pPr lvl="0"/>
            <a:endParaRPr lang="en-GB" sz="2800" dirty="0">
              <a:solidFill>
                <a:prstClr val="black"/>
              </a:solidFill>
              <a:latin typeface="+mj-lt"/>
            </a:endParaRPr>
          </a:p>
          <a:p>
            <a:pPr lvl="0"/>
            <a:r>
              <a:rPr lang="en-GB" sz="2800" dirty="0" smtClean="0">
                <a:solidFill>
                  <a:prstClr val="black"/>
                </a:solidFill>
                <a:latin typeface="+mj-lt"/>
              </a:rPr>
              <a:t>Every day when the sun shines, the </a:t>
            </a:r>
            <a:r>
              <a:rPr lang="en-GB" sz="2800" dirty="0">
                <a:solidFill>
                  <a:prstClr val="black"/>
                </a:solidFill>
                <a:latin typeface="+mj-lt"/>
              </a:rPr>
              <a:t>sun’s heat </a:t>
            </a:r>
            <a:r>
              <a:rPr lang="en-GB" sz="2800" dirty="0" smtClean="0">
                <a:solidFill>
                  <a:prstClr val="black"/>
                </a:solidFill>
                <a:latin typeface="+mj-lt"/>
              </a:rPr>
              <a:t>travels all the way down to Earth </a:t>
            </a:r>
            <a:r>
              <a:rPr lang="en-GB" sz="2800" dirty="0">
                <a:solidFill>
                  <a:prstClr val="black"/>
                </a:solidFill>
                <a:latin typeface="+mj-lt"/>
              </a:rPr>
              <a:t>to make </a:t>
            </a:r>
            <a:r>
              <a:rPr lang="en-GB" sz="2800" dirty="0" smtClean="0">
                <a:solidFill>
                  <a:prstClr val="black"/>
                </a:solidFill>
                <a:latin typeface="+mj-lt"/>
              </a:rPr>
              <a:t>us all nice and warm</a:t>
            </a:r>
            <a:r>
              <a:rPr lang="en-GB" sz="2800" dirty="0">
                <a:solidFill>
                  <a:prstClr val="black"/>
                </a:solidFill>
                <a:latin typeface="+mj-lt"/>
              </a:rPr>
              <a:t>. </a:t>
            </a:r>
          </a:p>
          <a:p>
            <a:pPr lvl="0"/>
            <a:endParaRPr lang="en-GB" sz="2800" dirty="0" smtClean="0">
              <a:solidFill>
                <a:prstClr val="black"/>
              </a:solidFill>
              <a:latin typeface="+mj-lt"/>
            </a:endParaRPr>
          </a:p>
          <a:p>
            <a:pPr lvl="0"/>
            <a:r>
              <a:rPr lang="en-GB" sz="2800" dirty="0" smtClean="0">
                <a:solidFill>
                  <a:prstClr val="black"/>
                </a:solidFill>
                <a:latin typeface="+mj-lt"/>
              </a:rPr>
              <a:t>The heat </a:t>
            </a:r>
            <a:r>
              <a:rPr lang="en-GB" sz="2800" dirty="0">
                <a:solidFill>
                  <a:prstClr val="black"/>
                </a:solidFill>
                <a:latin typeface="+mj-lt"/>
              </a:rPr>
              <a:t>then bounces back into space to make the </a:t>
            </a:r>
            <a:r>
              <a:rPr lang="en-GB" sz="2800" dirty="0" smtClean="0">
                <a:solidFill>
                  <a:prstClr val="black"/>
                </a:solidFill>
                <a:latin typeface="+mj-lt"/>
              </a:rPr>
              <a:t>Earth cooler again. Amazing!</a:t>
            </a:r>
            <a:endParaRPr lang="en-GB" sz="2800" dirty="0">
              <a:solidFill>
                <a:prstClr val="black"/>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3405" y="1009650"/>
            <a:ext cx="6627154" cy="5524499"/>
          </a:xfrm>
          <a:prstGeom prst="rect">
            <a:avLst/>
          </a:prstGeom>
        </p:spPr>
      </p:pic>
    </p:spTree>
    <p:extLst>
      <p:ext uri="{BB962C8B-B14F-4D97-AF65-F5344CB8AC3E}">
        <p14:creationId xmlns:p14="http://schemas.microsoft.com/office/powerpoint/2010/main" val="256963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 calcmode="lin" valueType="num">
                                      <p:cBhvr additive="base">
                                        <p:cTn id="1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62675" y="1378239"/>
            <a:ext cx="5932523" cy="4351338"/>
          </a:xfrm>
        </p:spPr>
        <p:txBody>
          <a:bodyPr>
            <a:normAutofit/>
          </a:bodyPr>
          <a:lstStyle/>
          <a:p>
            <a:pPr marL="0" lvl="0" indent="0">
              <a:buNone/>
            </a:pPr>
            <a:endParaRPr lang="en-GB" b="1" dirty="0">
              <a:solidFill>
                <a:prstClr val="black"/>
              </a:solidFill>
            </a:endParaRPr>
          </a:p>
          <a:p>
            <a:pPr marL="0" lvl="0" indent="0">
              <a:buNone/>
            </a:pPr>
            <a:r>
              <a:rPr lang="en-US" dirty="0" smtClean="0"/>
              <a:t>The Earth has an invisible blanket all around it which traps some of the heat from the sun and keeps us all warm.  </a:t>
            </a:r>
            <a:br>
              <a:rPr lang="en-US" dirty="0" smtClean="0"/>
            </a:br>
            <a:endParaRPr lang="en-US" dirty="0" smtClean="0"/>
          </a:p>
          <a:p>
            <a:pPr marL="0" lvl="0" indent="0">
              <a:buNone/>
            </a:pPr>
            <a:r>
              <a:rPr lang="en-US" dirty="0" smtClean="0"/>
              <a:t>This is like a blanket for the Earth and is made of something called </a:t>
            </a:r>
            <a:br>
              <a:rPr lang="en-US" dirty="0" smtClean="0"/>
            </a:br>
            <a:r>
              <a:rPr lang="en-US" dirty="0" smtClean="0"/>
              <a:t/>
            </a:r>
            <a:br>
              <a:rPr lang="en-US" dirty="0" smtClean="0"/>
            </a:br>
            <a:endParaRPr lang="en-GB" b="1" dirty="0"/>
          </a:p>
        </p:txBody>
      </p:sp>
      <p:sp>
        <p:nvSpPr>
          <p:cNvPr id="6" name="Rectangle 5"/>
          <p:cNvSpPr/>
          <p:nvPr/>
        </p:nvSpPr>
        <p:spPr>
          <a:xfrm>
            <a:off x="6162675" y="4705747"/>
            <a:ext cx="4957832" cy="757130"/>
          </a:xfrm>
          <a:prstGeom prst="rect">
            <a:avLst/>
          </a:prstGeom>
          <a:solidFill>
            <a:srgbClr val="C751D3"/>
          </a:solidFill>
        </p:spPr>
        <p:txBody>
          <a:bodyPr wrap="none">
            <a:spAutoFit/>
          </a:bodyPr>
          <a:lstStyle/>
          <a:p>
            <a:pPr lvl="0">
              <a:lnSpc>
                <a:spcPct val="90000"/>
              </a:lnSpc>
              <a:spcBef>
                <a:spcPts val="1000"/>
              </a:spcBef>
            </a:pPr>
            <a:r>
              <a:rPr lang="en-US" sz="4800" b="1" dirty="0" smtClean="0">
                <a:solidFill>
                  <a:schemeClr val="bg1"/>
                </a:solidFill>
                <a:latin typeface="Calibri Light" panose="020F0302020204030204"/>
              </a:rPr>
              <a:t>Greenhouse Gases.</a:t>
            </a:r>
            <a:endParaRPr lang="en-GB" sz="4800" b="1" dirty="0">
              <a:solidFill>
                <a:schemeClr val="bg1"/>
              </a:solidFill>
              <a:latin typeface="Calibri Light" panose="020F0302020204030204"/>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685" y="797681"/>
            <a:ext cx="5596340" cy="4665196"/>
          </a:xfrm>
          <a:prstGeom prst="rect">
            <a:avLst/>
          </a:prstGeom>
        </p:spPr>
      </p:pic>
    </p:spTree>
    <p:extLst>
      <p:ext uri="{BB962C8B-B14F-4D97-AF65-F5344CB8AC3E}">
        <p14:creationId xmlns:p14="http://schemas.microsoft.com/office/powerpoint/2010/main" val="93354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81776" y="2033028"/>
            <a:ext cx="5476874" cy="3119997"/>
          </a:xfrm>
        </p:spPr>
        <p:txBody>
          <a:bodyPr>
            <a:normAutofit/>
          </a:bodyPr>
          <a:lstStyle/>
          <a:p>
            <a:pPr marL="0" indent="0">
              <a:buNone/>
            </a:pPr>
            <a:r>
              <a:rPr lang="en-GB" dirty="0">
                <a:solidFill>
                  <a:prstClr val="black"/>
                </a:solidFill>
              </a:rPr>
              <a:t>The Earth needs the right amount of hot and cold to stay at the perfect temperature to make </a:t>
            </a:r>
            <a:r>
              <a:rPr lang="en-GB" dirty="0" smtClean="0">
                <a:solidFill>
                  <a:prstClr val="black"/>
                </a:solidFill>
              </a:rPr>
              <a:t>conditions OK for us all to live well. </a:t>
            </a:r>
            <a:br>
              <a:rPr lang="en-GB" dirty="0" smtClean="0">
                <a:solidFill>
                  <a:prstClr val="black"/>
                </a:solidFill>
              </a:rPr>
            </a:br>
            <a:endParaRPr lang="en-GB" dirty="0">
              <a:solidFill>
                <a:prstClr val="black"/>
              </a:solidFill>
            </a:endParaRPr>
          </a:p>
          <a:p>
            <a:pPr marL="0" indent="0">
              <a:buNone/>
            </a:pPr>
            <a:r>
              <a:rPr lang="en-GB" dirty="0" smtClean="0">
                <a:solidFill>
                  <a:prstClr val="black"/>
                </a:solidFill>
              </a:rPr>
              <a:t>Not too hot, not too cold but just right.</a:t>
            </a:r>
            <a:endParaRPr lang="en-GB" dirty="0">
              <a:solidFill>
                <a:prstClr val="black"/>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368" y="1082675"/>
            <a:ext cx="5780282" cy="4818533"/>
          </a:xfrm>
          <a:prstGeom prst="rect">
            <a:avLst/>
          </a:prstGeom>
        </p:spPr>
      </p:pic>
    </p:spTree>
    <p:extLst>
      <p:ext uri="{BB962C8B-B14F-4D97-AF65-F5344CB8AC3E}">
        <p14:creationId xmlns:p14="http://schemas.microsoft.com/office/powerpoint/2010/main" val="41867166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375" y="1109662"/>
            <a:ext cx="5676899" cy="4910138"/>
          </a:xfrm>
        </p:spPr>
        <p:txBody>
          <a:bodyPr>
            <a:normAutofit/>
          </a:bodyPr>
          <a:lstStyle/>
          <a:p>
            <a:pPr marL="0" lvl="0" indent="0">
              <a:buNone/>
            </a:pPr>
            <a:r>
              <a:rPr lang="en-GB" dirty="0" smtClean="0">
                <a:solidFill>
                  <a:prstClr val="black"/>
                </a:solidFill>
              </a:rPr>
              <a:t>If we have too many </a:t>
            </a:r>
            <a:r>
              <a:rPr lang="en-GB" b="1" dirty="0" smtClean="0">
                <a:solidFill>
                  <a:srgbClr val="C751D3"/>
                </a:solidFill>
              </a:rPr>
              <a:t>Greenhouse Gases </a:t>
            </a:r>
            <a:r>
              <a:rPr lang="en-GB" dirty="0" smtClean="0">
                <a:solidFill>
                  <a:prstClr val="black"/>
                </a:solidFill>
              </a:rPr>
              <a:t>in the air, the blanket around the Earth gets too thick and the Earth gets too hot.</a:t>
            </a:r>
            <a:endParaRPr lang="en-GB" dirty="0">
              <a:solidFill>
                <a:prstClr val="black"/>
              </a:solidFill>
            </a:endParaRPr>
          </a:p>
          <a:p>
            <a:pPr marL="0" lvl="0" indent="0">
              <a:buNone/>
            </a:pPr>
            <a:r>
              <a:rPr lang="en-GB" dirty="0" smtClean="0">
                <a:solidFill>
                  <a:prstClr val="black"/>
                </a:solidFill>
              </a:rPr>
              <a:t>This means that lots of things living on Earth can no longer live happily as the climate is changing. </a:t>
            </a:r>
          </a:p>
          <a:p>
            <a:pPr marL="0" indent="0">
              <a:buNone/>
            </a:pPr>
            <a:r>
              <a:rPr lang="en-GB" dirty="0">
                <a:solidFill>
                  <a:prstClr val="black"/>
                </a:solidFill>
              </a:rPr>
              <a:t>When this balance of hot and cold starts to wobble and get out of balance, the climate changes and becomes unusual.</a:t>
            </a:r>
          </a:p>
          <a:p>
            <a:pPr marL="0" lvl="0" indent="0">
              <a:buNone/>
            </a:pPr>
            <a:endParaRPr lang="en-GB" dirty="0" smtClean="0">
              <a:solidFill>
                <a:prstClr val="black"/>
              </a:solidFill>
            </a:endParaRPr>
          </a:p>
          <a:p>
            <a:pPr marL="0" lvl="0" indent="0">
              <a:buNone/>
            </a:pPr>
            <a:endParaRPr lang="en-GB" dirty="0">
              <a:solidFill>
                <a:prstClr val="black"/>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368" y="1082675"/>
            <a:ext cx="5780282" cy="4818533"/>
          </a:xfrm>
          <a:prstGeom prst="rect">
            <a:avLst/>
          </a:prstGeom>
        </p:spPr>
      </p:pic>
    </p:spTree>
    <p:extLst>
      <p:ext uri="{BB962C8B-B14F-4D97-AF65-F5344CB8AC3E}">
        <p14:creationId xmlns:p14="http://schemas.microsoft.com/office/powerpoint/2010/main" val="2093742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1475" y="848017"/>
            <a:ext cx="11163300" cy="867930"/>
          </a:xfrm>
          <a:prstGeom prst="rect">
            <a:avLst/>
          </a:prstGeom>
        </p:spPr>
        <p:txBody>
          <a:bodyPr wrap="square">
            <a:spAutoFit/>
          </a:bodyPr>
          <a:lstStyle/>
          <a:p>
            <a:pPr lvl="0">
              <a:lnSpc>
                <a:spcPct val="90000"/>
              </a:lnSpc>
              <a:spcBef>
                <a:spcPts val="1000"/>
              </a:spcBef>
            </a:pPr>
            <a:r>
              <a:rPr lang="en-GB" sz="2800" dirty="0" smtClean="0">
                <a:solidFill>
                  <a:prstClr val="black"/>
                </a:solidFill>
                <a:latin typeface="Calibri Light" panose="020F0302020204030204"/>
              </a:rPr>
              <a:t/>
            </a:r>
            <a:br>
              <a:rPr lang="en-GB" sz="2800" dirty="0" smtClean="0">
                <a:solidFill>
                  <a:prstClr val="black"/>
                </a:solidFill>
                <a:latin typeface="Calibri Light" panose="020F0302020204030204"/>
              </a:rPr>
            </a:br>
            <a:endParaRPr lang="en-GB" sz="2800" dirty="0">
              <a:solidFill>
                <a:prstClr val="black"/>
              </a:solidFill>
              <a:latin typeface="Calibri Light" panose="020F0302020204030204"/>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40624" y="5575039"/>
            <a:ext cx="1565193" cy="999866"/>
          </a:xfrm>
          <a:prstGeom prst="rect">
            <a:avLst/>
          </a:prstGeom>
        </p:spPr>
      </p:pic>
      <p:sp>
        <p:nvSpPr>
          <p:cNvPr id="5" name="Oval Callout 4"/>
          <p:cNvSpPr/>
          <p:nvPr/>
        </p:nvSpPr>
        <p:spPr>
          <a:xfrm>
            <a:off x="4735452" y="2377127"/>
            <a:ext cx="2648072" cy="2579556"/>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smtClean="0">
                <a:solidFill>
                  <a:prstClr val="white"/>
                </a:solidFill>
                <a:latin typeface="+mj-lt"/>
              </a:rPr>
              <a:t>This is why my food store flooded in the dry season which is very unusual.</a:t>
            </a:r>
            <a:endParaRPr lang="en-GB" sz="2200" dirty="0">
              <a:solidFill>
                <a:prstClr val="white"/>
              </a:solidFill>
              <a:latin typeface="+mj-lt"/>
            </a:endParaRPr>
          </a:p>
        </p:txBody>
      </p:sp>
      <p:sp>
        <p:nvSpPr>
          <p:cNvPr id="6" name="Rectangle 5"/>
          <p:cNvSpPr/>
          <p:nvPr/>
        </p:nvSpPr>
        <p:spPr>
          <a:xfrm>
            <a:off x="371475" y="746642"/>
            <a:ext cx="11381772" cy="1255728"/>
          </a:xfrm>
          <a:prstGeom prst="rect">
            <a:avLst/>
          </a:prstGeom>
        </p:spPr>
        <p:txBody>
          <a:bodyPr wrap="square">
            <a:spAutoFit/>
          </a:bodyPr>
          <a:lstStyle/>
          <a:p>
            <a:pPr lvl="0">
              <a:lnSpc>
                <a:spcPct val="90000"/>
              </a:lnSpc>
              <a:spcBef>
                <a:spcPts val="1000"/>
              </a:spcBef>
            </a:pPr>
            <a:r>
              <a:rPr lang="en-GB" sz="2800" dirty="0" smtClean="0">
                <a:solidFill>
                  <a:prstClr val="black"/>
                </a:solidFill>
                <a:latin typeface="Calibri Light" panose="020F0302020204030204"/>
              </a:rPr>
              <a:t>Climate change makes some parts of the Earth hotter, some colder, some wetter, some drier, some windier. Overall, the climate becomes very unpredictable and strange weather events happen.</a:t>
            </a:r>
            <a:endParaRPr lang="en-GB" sz="2800" dirty="0">
              <a:solidFill>
                <a:prstClr val="black"/>
              </a:solidFill>
              <a:latin typeface="Calibri Light" panose="020F0302020204030204"/>
            </a:endParaRPr>
          </a:p>
        </p:txBody>
      </p:sp>
    </p:spTree>
    <p:extLst>
      <p:ext uri="{BB962C8B-B14F-4D97-AF65-F5344CB8AC3E}">
        <p14:creationId xmlns:p14="http://schemas.microsoft.com/office/powerpoint/2010/main" val="22462061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726908"/>
            <a:ext cx="11337851" cy="3252788"/>
          </a:xfrm>
        </p:spPr>
        <p:txBody>
          <a:bodyPr/>
          <a:lstStyle/>
          <a:p>
            <a:pPr marL="0" indent="0">
              <a:buNone/>
            </a:pPr>
            <a:r>
              <a:rPr lang="en-GB" dirty="0" smtClean="0"/>
              <a:t>Let’s take a look at the four different places we explored with Goose and learn a little about what is happening in these places because of climate change. </a:t>
            </a:r>
          </a:p>
          <a:p>
            <a:pPr marL="0" indent="0">
              <a:buNone/>
            </a:pPr>
            <a:r>
              <a:rPr lang="en-GB" dirty="0" smtClean="0"/>
              <a:t/>
            </a:r>
            <a:br>
              <a:rPr lang="en-GB" dirty="0" smtClean="0"/>
            </a:br>
            <a:r>
              <a:rPr lang="en-GB" dirty="0" smtClean="0"/>
              <a:t>We are going to think about how the changing climate might be affecting some of the creatures living there.</a:t>
            </a:r>
          </a:p>
          <a:p>
            <a:pPr marL="0" indent="0">
              <a:buNone/>
            </a:pPr>
            <a:endParaRPr lang="en-GB" dirty="0" smtClean="0"/>
          </a:p>
          <a:p>
            <a:pPr marL="0" indent="0">
              <a:buNone/>
            </a:pPr>
            <a:endParaRPr lang="en-GB" dirty="0" smtClean="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677147" y="5056056"/>
            <a:ext cx="1565193" cy="999866"/>
          </a:xfrm>
          <a:prstGeom prst="rect">
            <a:avLst/>
          </a:prstGeom>
        </p:spPr>
      </p:pic>
      <p:sp>
        <p:nvSpPr>
          <p:cNvPr id="5" name="Oval Callout 4"/>
          <p:cNvSpPr/>
          <p:nvPr/>
        </p:nvSpPr>
        <p:spPr>
          <a:xfrm>
            <a:off x="4166517" y="2903335"/>
            <a:ext cx="2510630" cy="2481204"/>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smtClean="0">
                <a:solidFill>
                  <a:prstClr val="white"/>
                </a:solidFill>
                <a:latin typeface="+mj-lt"/>
              </a:rPr>
              <a:t>Get ready for another adventure with my friend Goose!</a:t>
            </a:r>
            <a:endParaRPr lang="en-GB" sz="2200" dirty="0">
              <a:solidFill>
                <a:prstClr val="white"/>
              </a:solidFill>
              <a:latin typeface="+mj-lt"/>
            </a:endParaRPr>
          </a:p>
        </p:txBody>
      </p:sp>
    </p:spTree>
    <p:extLst>
      <p:ext uri="{BB962C8B-B14F-4D97-AF65-F5344CB8AC3E}">
        <p14:creationId xmlns:p14="http://schemas.microsoft.com/office/powerpoint/2010/main" val="20456759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Image result for arcti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42400" y="455279"/>
            <a:ext cx="3243153" cy="2153656"/>
          </a:xfrm>
          <a:prstGeom prst="rect">
            <a:avLst/>
          </a:prstGeom>
          <a:noFill/>
          <a:extLst>
            <a:ext uri="{909E8E84-426E-40DD-AFC4-6F175D3DCCD1}">
              <a14:hiddenFill xmlns:a14="http://schemas.microsoft.com/office/drawing/2010/main">
                <a:solidFill>
                  <a:srgbClr val="FFFFFF"/>
                </a:solidFill>
              </a14:hiddenFill>
            </a:ext>
          </a:extLst>
        </p:spPr>
      </p:pic>
      <p:pic>
        <p:nvPicPr>
          <p:cNvPr id="4" name="Wind-Mark_DiAngelo-1940285615">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5"/>
          <a:stretch>
            <a:fillRect/>
          </a:stretch>
        </p:blipFill>
        <p:spPr>
          <a:xfrm>
            <a:off x="11572875" y="488950"/>
            <a:ext cx="406400" cy="406400"/>
          </a:xfr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052049" y="4724650"/>
            <a:ext cx="2054226" cy="1854803"/>
          </a:xfrm>
          <a:prstGeom prst="rect">
            <a:avLst/>
          </a:prstGeom>
        </p:spPr>
      </p:pic>
      <p:sp>
        <p:nvSpPr>
          <p:cNvPr id="5" name="Rectangle 4"/>
          <p:cNvSpPr/>
          <p:nvPr/>
        </p:nvSpPr>
        <p:spPr>
          <a:xfrm>
            <a:off x="371475" y="598833"/>
            <a:ext cx="5924550" cy="954107"/>
          </a:xfrm>
          <a:prstGeom prst="rect">
            <a:avLst/>
          </a:prstGeom>
        </p:spPr>
        <p:txBody>
          <a:bodyPr wrap="square">
            <a:spAutoFit/>
          </a:bodyPr>
          <a:lstStyle/>
          <a:p>
            <a:r>
              <a:rPr lang="en-GB" sz="3600" b="1" dirty="0" smtClean="0">
                <a:latin typeface="+mj-lt"/>
              </a:rPr>
              <a:t>The North Pole </a:t>
            </a:r>
            <a:r>
              <a:rPr lang="en-GB" sz="3600" dirty="0" smtClean="0">
                <a:latin typeface="+mj-lt"/>
              </a:rPr>
              <a:t>in Alaska</a:t>
            </a:r>
            <a:br>
              <a:rPr lang="en-GB" sz="3600" dirty="0" smtClean="0">
                <a:latin typeface="+mj-lt"/>
              </a:rPr>
            </a:br>
            <a:r>
              <a:rPr lang="en-GB" sz="2000" dirty="0" smtClean="0">
                <a:latin typeface="+mj-lt"/>
              </a:rPr>
              <a:t>has an </a:t>
            </a:r>
            <a:r>
              <a:rPr lang="en-GB" sz="2000" b="1" dirty="0" smtClean="0">
                <a:solidFill>
                  <a:srgbClr val="00B0F0"/>
                </a:solidFill>
                <a:latin typeface="+mj-lt"/>
              </a:rPr>
              <a:t>ARCTIC</a:t>
            </a:r>
            <a:r>
              <a:rPr lang="en-GB" sz="2000" dirty="0" smtClean="0">
                <a:solidFill>
                  <a:srgbClr val="00B0F0"/>
                </a:solidFill>
                <a:latin typeface="+mj-lt"/>
              </a:rPr>
              <a:t> </a:t>
            </a:r>
            <a:r>
              <a:rPr lang="en-GB" sz="2000" dirty="0" smtClean="0">
                <a:latin typeface="+mj-lt"/>
              </a:rPr>
              <a:t>climate</a:t>
            </a:r>
            <a:endParaRPr lang="en-GB" sz="2000" dirty="0">
              <a:latin typeface="+mj-lt"/>
            </a:endParaRPr>
          </a:p>
        </p:txBody>
      </p:sp>
      <p:sp>
        <p:nvSpPr>
          <p:cNvPr id="3" name="Rectangle 2"/>
          <p:cNvSpPr/>
          <p:nvPr/>
        </p:nvSpPr>
        <p:spPr>
          <a:xfrm>
            <a:off x="371475" y="1796034"/>
            <a:ext cx="8096250" cy="4401205"/>
          </a:xfrm>
          <a:prstGeom prst="rect">
            <a:avLst/>
          </a:prstGeom>
        </p:spPr>
        <p:txBody>
          <a:bodyPr wrap="square">
            <a:spAutoFit/>
          </a:bodyPr>
          <a:lstStyle/>
          <a:p>
            <a:pPr marL="514350" indent="-514350">
              <a:buFont typeface="+mj-lt"/>
              <a:buAutoNum type="arabicPeriod"/>
            </a:pPr>
            <a:r>
              <a:rPr lang="en-GB" sz="2800" dirty="0" smtClean="0">
                <a:latin typeface="+mj-lt"/>
              </a:rPr>
              <a:t>Lots of the glaciers (big ice rocks) in the North Pole are starting to melt because temperatures in the area are getting warmer.  </a:t>
            </a:r>
            <a:br>
              <a:rPr lang="en-GB" sz="2800" dirty="0" smtClean="0">
                <a:latin typeface="+mj-lt"/>
              </a:rPr>
            </a:br>
            <a:endParaRPr lang="en-GB" sz="2800" dirty="0">
              <a:latin typeface="+mj-lt"/>
            </a:endParaRPr>
          </a:p>
          <a:p>
            <a:pPr marL="514350" indent="-514350">
              <a:buFont typeface="+mj-lt"/>
              <a:buAutoNum type="arabicPeriod"/>
            </a:pPr>
            <a:r>
              <a:rPr lang="en-GB" sz="2800" dirty="0" smtClean="0">
                <a:latin typeface="+mj-lt"/>
              </a:rPr>
              <a:t>Many </a:t>
            </a:r>
            <a:r>
              <a:rPr lang="en-GB" sz="2800" dirty="0">
                <a:latin typeface="+mj-lt"/>
              </a:rPr>
              <a:t>of the </a:t>
            </a:r>
            <a:r>
              <a:rPr lang="en-GB" sz="2800" dirty="0" smtClean="0">
                <a:latin typeface="+mj-lt"/>
              </a:rPr>
              <a:t>creatures in the North Pole live on or under </a:t>
            </a:r>
            <a:r>
              <a:rPr lang="en-GB" sz="2800" dirty="0">
                <a:latin typeface="+mj-lt"/>
              </a:rPr>
              <a:t>the sea ice and need the ice to </a:t>
            </a:r>
            <a:r>
              <a:rPr lang="en-GB" sz="2800" dirty="0" smtClean="0">
                <a:latin typeface="+mj-lt"/>
              </a:rPr>
              <a:t>survive.</a:t>
            </a:r>
            <a:br>
              <a:rPr lang="en-GB" sz="2800" dirty="0" smtClean="0">
                <a:latin typeface="+mj-lt"/>
              </a:rPr>
            </a:br>
            <a:endParaRPr lang="en-GB" sz="2800" dirty="0" smtClean="0">
              <a:latin typeface="+mj-lt"/>
            </a:endParaRPr>
          </a:p>
          <a:p>
            <a:pPr marL="514350" indent="-514350">
              <a:buFont typeface="+mj-lt"/>
              <a:buAutoNum type="arabicPeriod"/>
            </a:pPr>
            <a:r>
              <a:rPr lang="en-GB" sz="2800" dirty="0" smtClean="0">
                <a:latin typeface="+mj-lt"/>
              </a:rPr>
              <a:t>When the ice melts, the sea-level gets higher, meaning that places along the coastlines may flood.</a:t>
            </a:r>
            <a:br>
              <a:rPr lang="en-GB" sz="2800" dirty="0" smtClean="0">
                <a:latin typeface="+mj-lt"/>
              </a:rPr>
            </a:br>
            <a:endParaRPr lang="en-GB" sz="2800" dirty="0">
              <a:latin typeface="+mj-lt"/>
            </a:endParaRPr>
          </a:p>
        </p:txBody>
      </p:sp>
      <p:sp>
        <p:nvSpPr>
          <p:cNvPr id="9" name="Oval Callout 8"/>
          <p:cNvSpPr/>
          <p:nvPr/>
        </p:nvSpPr>
        <p:spPr>
          <a:xfrm>
            <a:off x="8266151" y="1901888"/>
            <a:ext cx="2647950" cy="2323973"/>
          </a:xfrm>
          <a:prstGeom prst="wedgeEllipseCallout">
            <a:avLst>
              <a:gd name="adj1" fmla="val 34391"/>
              <a:gd name="adj2" fmla="val 6369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t>Polar bears, seals, walruses and reindeer are just some of the creatures living here.</a:t>
            </a:r>
            <a:endParaRPr lang="en-GB" sz="1400" dirty="0"/>
          </a:p>
        </p:txBody>
      </p:sp>
    </p:spTree>
    <p:extLst>
      <p:ext uri="{BB962C8B-B14F-4D97-AF65-F5344CB8AC3E}">
        <p14:creationId xmlns:p14="http://schemas.microsoft.com/office/powerpoint/2010/main" val="394887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9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4"/>
                </p:tgtEl>
              </p:cMediaNode>
            </p:audio>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ind-Mark_DiAngelo-1940285615">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5908675" y="3798888"/>
            <a:ext cx="406400" cy="406400"/>
          </a:xfr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699249" y="4686554"/>
            <a:ext cx="2054226" cy="1854803"/>
          </a:xfrm>
          <a:prstGeom prst="rect">
            <a:avLst/>
          </a:prstGeom>
        </p:spPr>
      </p:pic>
      <p:sp>
        <p:nvSpPr>
          <p:cNvPr id="8" name="Oval Callout 7"/>
          <p:cNvSpPr/>
          <p:nvPr/>
        </p:nvSpPr>
        <p:spPr>
          <a:xfrm>
            <a:off x="4029075" y="2695448"/>
            <a:ext cx="3095625" cy="2925705"/>
          </a:xfrm>
          <a:prstGeom prst="wedgeEllipseCallout">
            <a:avLst>
              <a:gd name="adj1" fmla="val 52017"/>
              <a:gd name="adj2" fmla="val 47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Go </a:t>
            </a:r>
            <a:r>
              <a:rPr lang="en-GB" sz="2400" dirty="0"/>
              <a:t>around the class and each </a:t>
            </a:r>
            <a:r>
              <a:rPr lang="en-GB" sz="2400" b="1" dirty="0"/>
              <a:t>share</a:t>
            </a:r>
            <a:r>
              <a:rPr lang="en-GB" sz="2400" dirty="0"/>
              <a:t> </a:t>
            </a:r>
            <a:r>
              <a:rPr lang="en-GB" sz="2400" b="1" dirty="0"/>
              <a:t>one word </a:t>
            </a:r>
            <a:r>
              <a:rPr lang="en-GB" sz="2400" dirty="0"/>
              <a:t>to describe how you are </a:t>
            </a:r>
            <a:r>
              <a:rPr lang="en-GB" sz="2400" dirty="0" smtClean="0"/>
              <a:t>feeling.</a:t>
            </a:r>
            <a:endParaRPr lang="en-GB" sz="1600" dirty="0"/>
          </a:p>
        </p:txBody>
      </p:sp>
      <p:sp>
        <p:nvSpPr>
          <p:cNvPr id="9" name="Rectangle 8"/>
          <p:cNvSpPr/>
          <p:nvPr/>
        </p:nvSpPr>
        <p:spPr>
          <a:xfrm>
            <a:off x="317536" y="594069"/>
            <a:ext cx="11556927" cy="1815882"/>
          </a:xfrm>
          <a:prstGeom prst="rect">
            <a:avLst/>
          </a:prstGeom>
        </p:spPr>
        <p:txBody>
          <a:bodyPr wrap="square">
            <a:spAutoFit/>
          </a:bodyPr>
          <a:lstStyle/>
          <a:p>
            <a:pPr lvl="0"/>
            <a:r>
              <a:rPr lang="en-GB" sz="2800" dirty="0">
                <a:latin typeface="+mj-lt"/>
              </a:rPr>
              <a:t>How might </a:t>
            </a:r>
            <a:r>
              <a:rPr lang="en-GB" sz="2800" dirty="0" smtClean="0">
                <a:latin typeface="+mj-lt"/>
              </a:rPr>
              <a:t>some of the creatures </a:t>
            </a:r>
            <a:r>
              <a:rPr lang="en-GB" sz="2800" dirty="0">
                <a:latin typeface="+mj-lt"/>
              </a:rPr>
              <a:t>who live </a:t>
            </a:r>
            <a:r>
              <a:rPr lang="en-GB" sz="2800" dirty="0" smtClean="0">
                <a:latin typeface="+mj-lt"/>
              </a:rPr>
              <a:t>in the </a:t>
            </a:r>
            <a:r>
              <a:rPr lang="en-GB" sz="2800" b="1" dirty="0" smtClean="0">
                <a:solidFill>
                  <a:srgbClr val="00B0F0"/>
                </a:solidFill>
                <a:latin typeface="+mj-lt"/>
              </a:rPr>
              <a:t>Arctic </a:t>
            </a:r>
            <a:r>
              <a:rPr lang="en-GB" sz="2800" dirty="0" smtClean="0">
                <a:latin typeface="+mj-lt"/>
              </a:rPr>
              <a:t>be feeling right now?</a:t>
            </a:r>
            <a:endParaRPr lang="en-GB" sz="2800" dirty="0">
              <a:latin typeface="+mj-lt"/>
            </a:endParaRPr>
          </a:p>
          <a:p>
            <a:pPr lvl="0"/>
            <a:r>
              <a:rPr lang="en-GB" sz="2800" dirty="0" smtClean="0">
                <a:latin typeface="+mj-lt"/>
              </a:rPr>
              <a:t/>
            </a:r>
            <a:br>
              <a:rPr lang="en-GB" sz="2800" dirty="0" smtClean="0">
                <a:latin typeface="+mj-lt"/>
              </a:rPr>
            </a:br>
            <a:r>
              <a:rPr lang="en-GB" sz="2800" dirty="0" smtClean="0">
                <a:latin typeface="+mj-lt"/>
              </a:rPr>
              <a:t>Close your eyes for a moment and imagine that you are living in the arctic and things are changing all around you. </a:t>
            </a:r>
            <a:r>
              <a:rPr lang="en-GB" sz="2800" b="1" dirty="0" smtClean="0">
                <a:latin typeface="+mj-lt"/>
              </a:rPr>
              <a:t>How are you feeling</a:t>
            </a:r>
            <a:r>
              <a:rPr lang="en-GB" sz="2800" b="1" dirty="0">
                <a:latin typeface="+mj-lt"/>
              </a:rPr>
              <a:t>?</a:t>
            </a:r>
          </a:p>
        </p:txBody>
      </p:sp>
    </p:spTree>
    <p:extLst>
      <p:ext uri="{BB962C8B-B14F-4D97-AF65-F5344CB8AC3E}">
        <p14:creationId xmlns:p14="http://schemas.microsoft.com/office/powerpoint/2010/main" val="264775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https://storage.needpix.com/rsynced_images/jungle-1288087_128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5712" y="504180"/>
            <a:ext cx="3243153" cy="2023543"/>
          </a:xfrm>
          <a:prstGeom prst="rect">
            <a:avLst/>
          </a:prstGeom>
          <a:noFill/>
          <a:extLst>
            <a:ext uri="{909E8E84-426E-40DD-AFC4-6F175D3DCCD1}">
              <a14:hiddenFill xmlns:a14="http://schemas.microsoft.com/office/drawing/2010/main">
                <a:solidFill>
                  <a:srgbClr val="FFFFFF"/>
                </a:solidFill>
              </a14:hiddenFill>
            </a:ext>
          </a:extLst>
        </p:spPr>
      </p:pic>
      <p:pic>
        <p:nvPicPr>
          <p:cNvPr id="3" name="Jungle-SoundBible.com-121156789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56890" y="504180"/>
            <a:ext cx="561975" cy="561975"/>
          </a:xfrm>
          <a:prstGeom prst="rect">
            <a:avLst/>
          </a:prstGeom>
        </p:spPr>
      </p:pic>
      <p:sp>
        <p:nvSpPr>
          <p:cNvPr id="5" name="Rectangle 4"/>
          <p:cNvSpPr/>
          <p:nvPr/>
        </p:nvSpPr>
        <p:spPr>
          <a:xfrm>
            <a:off x="361950" y="465435"/>
            <a:ext cx="5924550" cy="954107"/>
          </a:xfrm>
          <a:prstGeom prst="rect">
            <a:avLst/>
          </a:prstGeom>
        </p:spPr>
        <p:txBody>
          <a:bodyPr wrap="square">
            <a:spAutoFit/>
          </a:bodyPr>
          <a:lstStyle/>
          <a:p>
            <a:r>
              <a:rPr lang="en-GB" sz="3600" b="1" dirty="0" smtClean="0">
                <a:latin typeface="+mj-lt"/>
              </a:rPr>
              <a:t>The Amazon Rainforest </a:t>
            </a:r>
            <a:r>
              <a:rPr lang="en-GB" sz="3600" dirty="0" smtClean="0">
                <a:latin typeface="+mj-lt"/>
              </a:rPr>
              <a:t>in Brazil</a:t>
            </a:r>
            <a:br>
              <a:rPr lang="en-GB" sz="3600" dirty="0" smtClean="0">
                <a:latin typeface="+mj-lt"/>
              </a:rPr>
            </a:br>
            <a:r>
              <a:rPr lang="en-GB" sz="2000" dirty="0" smtClean="0">
                <a:latin typeface="+mj-lt"/>
              </a:rPr>
              <a:t>has a </a:t>
            </a:r>
            <a:r>
              <a:rPr lang="en-GB" sz="2000" b="1" dirty="0" smtClean="0">
                <a:solidFill>
                  <a:srgbClr val="00B050"/>
                </a:solidFill>
                <a:latin typeface="+mj-lt"/>
              </a:rPr>
              <a:t>TROPICAL </a:t>
            </a:r>
            <a:r>
              <a:rPr lang="en-GB" sz="2000" dirty="0" smtClean="0">
                <a:latin typeface="+mj-lt"/>
              </a:rPr>
              <a:t>climate</a:t>
            </a:r>
            <a:endParaRPr lang="en-GB" sz="2000" dirty="0">
              <a:solidFill>
                <a:srgbClr val="00B050"/>
              </a:solidFill>
              <a:latin typeface="+mj-lt"/>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137774" y="4724651"/>
            <a:ext cx="2054226" cy="1854803"/>
          </a:xfrm>
          <a:prstGeom prst="rect">
            <a:avLst/>
          </a:prstGeom>
        </p:spPr>
      </p:pic>
      <p:sp>
        <p:nvSpPr>
          <p:cNvPr id="10" name="Oval Callout 9"/>
          <p:cNvSpPr/>
          <p:nvPr/>
        </p:nvSpPr>
        <p:spPr>
          <a:xfrm>
            <a:off x="7829550" y="2225738"/>
            <a:ext cx="2647950" cy="2596519"/>
          </a:xfrm>
          <a:prstGeom prst="wedgeEllipseCallout">
            <a:avLst>
              <a:gd name="adj1" fmla="val 45542"/>
              <a:gd name="adj2" fmla="val 5796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t>Monkeys, jaguars, macaw parrots and butterflies are just some of the creatures living here.</a:t>
            </a:r>
            <a:endParaRPr lang="en-GB" sz="1400" dirty="0"/>
          </a:p>
        </p:txBody>
      </p:sp>
      <p:sp>
        <p:nvSpPr>
          <p:cNvPr id="11" name="Rectangle 10"/>
          <p:cNvSpPr/>
          <p:nvPr/>
        </p:nvSpPr>
        <p:spPr>
          <a:xfrm>
            <a:off x="361950" y="1748409"/>
            <a:ext cx="7724775" cy="4401205"/>
          </a:xfrm>
          <a:prstGeom prst="rect">
            <a:avLst/>
          </a:prstGeom>
        </p:spPr>
        <p:txBody>
          <a:bodyPr wrap="square">
            <a:spAutoFit/>
          </a:bodyPr>
          <a:lstStyle/>
          <a:p>
            <a:pPr marL="514350" indent="-514350">
              <a:buFont typeface="+mj-lt"/>
              <a:buAutoNum type="arabicPeriod"/>
            </a:pPr>
            <a:r>
              <a:rPr lang="en-GB" sz="2800" dirty="0" smtClean="0">
                <a:latin typeface="+mj-lt"/>
              </a:rPr>
              <a:t>Lots of parts of the Amazon rainforest are experiencing hotter temperatures and much less rainfall.</a:t>
            </a:r>
            <a:br>
              <a:rPr lang="en-GB" sz="2800" dirty="0" smtClean="0">
                <a:latin typeface="+mj-lt"/>
              </a:rPr>
            </a:br>
            <a:endParaRPr lang="en-GB" sz="2800" dirty="0" smtClean="0">
              <a:latin typeface="+mj-lt"/>
            </a:endParaRPr>
          </a:p>
          <a:p>
            <a:pPr marL="514350" indent="-514350">
              <a:buFont typeface="+mj-lt"/>
              <a:buAutoNum type="arabicPeriod"/>
            </a:pPr>
            <a:r>
              <a:rPr lang="en-GB" sz="2800" b="0" i="0" dirty="0" smtClean="0">
                <a:effectLst/>
                <a:latin typeface="+mj-lt"/>
              </a:rPr>
              <a:t>There are more fires happening because the forest is very dry in places.</a:t>
            </a:r>
          </a:p>
          <a:p>
            <a:pPr marL="514350" indent="-514350">
              <a:buFont typeface="+mj-lt"/>
              <a:buAutoNum type="arabicPeriod"/>
            </a:pPr>
            <a:endParaRPr lang="en-GB" sz="2800" dirty="0">
              <a:latin typeface="+mj-lt"/>
            </a:endParaRPr>
          </a:p>
          <a:p>
            <a:pPr marL="514350" indent="-514350">
              <a:buFont typeface="+mj-lt"/>
              <a:buAutoNum type="arabicPeriod"/>
            </a:pPr>
            <a:r>
              <a:rPr lang="en-GB" sz="2800" b="0" i="0" dirty="0" smtClean="0">
                <a:effectLst/>
                <a:latin typeface="+mj-lt"/>
              </a:rPr>
              <a:t>Lots of trees are also being cut down in the rainforest.</a:t>
            </a:r>
            <a:endParaRPr lang="en-GB" sz="2800" b="0" i="0" dirty="0">
              <a:effectLst/>
              <a:latin typeface="+mj-lt"/>
            </a:endParaRPr>
          </a:p>
          <a:p>
            <a:endParaRPr lang="en-GB" sz="2800" b="0" i="0" dirty="0">
              <a:effectLst/>
              <a:latin typeface="+mj-lt"/>
            </a:endParaRPr>
          </a:p>
        </p:txBody>
      </p:sp>
    </p:spTree>
    <p:extLst>
      <p:ext uri="{BB962C8B-B14F-4D97-AF65-F5344CB8AC3E}">
        <p14:creationId xmlns:p14="http://schemas.microsoft.com/office/powerpoint/2010/main" val="252107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15"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ircle(in)">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 calcmode="lin" valueType="num">
                                      <p:cBhvr additive="base">
                                        <p:cTn id="16"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additive="base">
                                        <p:cTn id="22"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xEl>
                                              <p:pRg st="3" end="3"/>
                                            </p:txEl>
                                          </p:spTgt>
                                        </p:tgtEl>
                                        <p:attrNameLst>
                                          <p:attrName>style.visibility</p:attrName>
                                        </p:attrNameLst>
                                      </p:cBhvr>
                                      <p:to>
                                        <p:strVal val="visible"/>
                                      </p:to>
                                    </p:set>
                                    <p:anim calcmode="lin" valueType="num">
                                      <p:cBhvr additive="base">
                                        <p:cTn id="28"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repeatCount="indefinite" fill="hold" display="0">
                  <p:stCondLst>
                    <p:cond delay="indefinite"/>
                  </p:stCondLst>
                  <p:endCondLst>
                    <p:cond evt="onStopAudio" delay="0">
                      <p:tgtEl>
                        <p:sldTgt/>
                      </p:tgtEl>
                    </p:cond>
                  </p:endCondLst>
                </p:cTn>
                <p:tgtEl>
                  <p:spTgt spid="3"/>
                </p:tgtEl>
              </p:cMediaNode>
            </p:audio>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9"/>
          </a:xfrm>
          <a:noFill/>
        </p:spPr>
        <p:txBody>
          <a:bodyPr>
            <a:normAutofit/>
          </a:bodyPr>
          <a:lstStyle/>
          <a:p>
            <a:pPr marL="0" indent="0">
              <a:buNone/>
            </a:pPr>
            <a:r>
              <a:rPr lang="en-GB" sz="5400" b="1" dirty="0" smtClean="0">
                <a:solidFill>
                  <a:srgbClr val="35372F"/>
                </a:solidFill>
              </a:rPr>
              <a:t/>
            </a:r>
            <a:br>
              <a:rPr lang="en-GB" sz="5400" b="1" dirty="0" smtClean="0">
                <a:solidFill>
                  <a:srgbClr val="35372F"/>
                </a:solidFill>
              </a:rPr>
            </a:br>
            <a:r>
              <a:rPr lang="en-GB" sz="5400" b="1" dirty="0">
                <a:solidFill>
                  <a:srgbClr val="35372F"/>
                </a:solidFill>
              </a:rPr>
              <a:t> </a:t>
            </a:r>
            <a:r>
              <a:rPr lang="en-GB" sz="5400" b="1" dirty="0" smtClean="0">
                <a:solidFill>
                  <a:srgbClr val="35372F"/>
                </a:solidFill>
              </a:rPr>
              <a:t> </a:t>
            </a:r>
            <a:endParaRPr lang="en-GB" sz="3600" dirty="0">
              <a:solidFill>
                <a:srgbClr val="151612"/>
              </a:solidFill>
            </a:endParaRPr>
          </a:p>
          <a:p>
            <a:pPr marL="0" indent="0">
              <a:buNone/>
            </a:pPr>
            <a:endParaRPr lang="en-GB" sz="3600" dirty="0">
              <a:solidFill>
                <a:srgbClr val="151612"/>
              </a:solidFill>
            </a:endParaRPr>
          </a:p>
        </p:txBody>
      </p:sp>
      <p:sp>
        <p:nvSpPr>
          <p:cNvPr id="8" name="TextBox 7"/>
          <p:cNvSpPr txBox="1"/>
          <p:nvPr/>
        </p:nvSpPr>
        <p:spPr>
          <a:xfrm>
            <a:off x="6888815" y="3429000"/>
            <a:ext cx="2652663" cy="2062103"/>
          </a:xfrm>
          <a:prstGeom prst="rect">
            <a:avLst/>
          </a:prstGeom>
          <a:noFill/>
        </p:spPr>
        <p:txBody>
          <a:bodyPr wrap="square" rtlCol="0">
            <a:spAutoFit/>
          </a:bodyPr>
          <a:lstStyle/>
          <a:p>
            <a:pPr algn="ctr">
              <a:defRPr/>
            </a:pPr>
            <a:r>
              <a:rPr lang="en-GB" sz="3200" b="1" dirty="0" smtClean="0">
                <a:solidFill>
                  <a:prstClr val="white"/>
                </a:solidFill>
              </a:rPr>
              <a:t>Here is a list of resources you will need for this lesson</a:t>
            </a:r>
            <a:endParaRPr lang="en-GB" sz="3200" b="1" dirty="0">
              <a:solidFill>
                <a:prstClr val="white"/>
              </a:solidFill>
            </a:endParaRPr>
          </a:p>
        </p:txBody>
      </p:sp>
      <p:sp>
        <p:nvSpPr>
          <p:cNvPr id="9" name="TextBox 8"/>
          <p:cNvSpPr txBox="1"/>
          <p:nvPr/>
        </p:nvSpPr>
        <p:spPr>
          <a:xfrm>
            <a:off x="566113" y="1378086"/>
            <a:ext cx="6911647" cy="3539430"/>
          </a:xfrm>
          <a:prstGeom prst="rect">
            <a:avLst/>
          </a:prstGeom>
          <a:noFill/>
        </p:spPr>
        <p:txBody>
          <a:bodyPr wrap="square" rtlCol="0">
            <a:spAutoFit/>
          </a:bodyPr>
          <a:lstStyle/>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Internet access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Speakers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Paper</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Pens and pencils (different colours)</a:t>
            </a:r>
          </a:p>
          <a:p>
            <a:pPr marL="536575" lvl="0"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Optional: ThoughtBox </a:t>
            </a:r>
            <a:r>
              <a:rPr lang="en-GB" sz="3200" dirty="0">
                <a:solidFill>
                  <a:srgbClr val="35372F"/>
                </a:solidFill>
                <a:latin typeface="Calibri Light" panose="020F0302020204030204"/>
              </a:rPr>
              <a:t>Story (a copy is available to </a:t>
            </a:r>
            <a:r>
              <a:rPr lang="en-GB" sz="3200" dirty="0">
                <a:solidFill>
                  <a:srgbClr val="35372F"/>
                </a:solidFill>
                <a:latin typeface="Calibri Light" panose="020F0302020204030204"/>
                <a:hlinkClick r:id="rId3"/>
              </a:rPr>
              <a:t>print </a:t>
            </a:r>
            <a:r>
              <a:rPr lang="en-GB" sz="3200" dirty="0">
                <a:solidFill>
                  <a:srgbClr val="35372F"/>
                </a:solidFill>
                <a:latin typeface="Calibri Light" panose="020F0302020204030204"/>
              </a:rPr>
              <a:t>as a resource or use as a </a:t>
            </a:r>
            <a:r>
              <a:rPr lang="en-GB" sz="3200" dirty="0">
                <a:solidFill>
                  <a:srgbClr val="35372F"/>
                </a:solidFill>
                <a:latin typeface="Calibri Light" panose="020F0302020204030204"/>
                <a:hlinkClick r:id="rId4"/>
              </a:rPr>
              <a:t>PowerPoint</a:t>
            </a:r>
            <a:r>
              <a:rPr lang="en-GB" sz="3200" dirty="0">
                <a:solidFill>
                  <a:srgbClr val="35372F"/>
                </a:solidFill>
                <a:latin typeface="Calibri Light" panose="020F0302020204030204"/>
              </a:rPr>
              <a:t>)</a:t>
            </a:r>
          </a:p>
        </p:txBody>
      </p:sp>
      <p:sp>
        <p:nvSpPr>
          <p:cNvPr id="11" name="Oval Callout 10"/>
          <p:cNvSpPr/>
          <p:nvPr/>
        </p:nvSpPr>
        <p:spPr>
          <a:xfrm>
            <a:off x="7477760" y="3048000"/>
            <a:ext cx="2598875" cy="2443103"/>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prstClr val="white"/>
                </a:solidFill>
                <a:latin typeface="Calibri Light" panose="020F0302020204030204"/>
              </a:rPr>
              <a:t>Here is a list of resources you will need for this lesson</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2739726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186611" y="4695825"/>
            <a:ext cx="2054226" cy="1854803"/>
          </a:xfrm>
          <a:prstGeom prst="rect">
            <a:avLst/>
          </a:prstGeom>
        </p:spPr>
      </p:pic>
      <p:sp>
        <p:nvSpPr>
          <p:cNvPr id="8" name="Oval Callout 7"/>
          <p:cNvSpPr/>
          <p:nvPr/>
        </p:nvSpPr>
        <p:spPr>
          <a:xfrm>
            <a:off x="4410075" y="3086007"/>
            <a:ext cx="3097630" cy="2902645"/>
          </a:xfrm>
          <a:prstGeom prst="wedgeEllipseCallout">
            <a:avLst>
              <a:gd name="adj1" fmla="val 54171"/>
              <a:gd name="adj2" fmla="val 3117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Go </a:t>
            </a:r>
            <a:r>
              <a:rPr lang="en-GB" sz="2400" dirty="0"/>
              <a:t>around the class and each </a:t>
            </a:r>
            <a:r>
              <a:rPr lang="en-GB" sz="2400" b="1" dirty="0"/>
              <a:t>share</a:t>
            </a:r>
            <a:r>
              <a:rPr lang="en-GB" sz="2400" dirty="0"/>
              <a:t> </a:t>
            </a:r>
            <a:r>
              <a:rPr lang="en-GB" sz="2400" b="1" dirty="0"/>
              <a:t>one word </a:t>
            </a:r>
            <a:r>
              <a:rPr lang="en-GB" sz="2400" dirty="0"/>
              <a:t>to describe how you are feeling</a:t>
            </a:r>
            <a:r>
              <a:rPr lang="en-GB" sz="2400" dirty="0" smtClean="0"/>
              <a:t>.</a:t>
            </a:r>
            <a:endParaRPr lang="en-GB" sz="1600" dirty="0"/>
          </a:p>
        </p:txBody>
      </p:sp>
      <p:sp>
        <p:nvSpPr>
          <p:cNvPr id="9" name="Rectangle 8"/>
          <p:cNvSpPr/>
          <p:nvPr/>
        </p:nvSpPr>
        <p:spPr>
          <a:xfrm>
            <a:off x="281024" y="520763"/>
            <a:ext cx="11556927" cy="2246769"/>
          </a:xfrm>
          <a:prstGeom prst="rect">
            <a:avLst/>
          </a:prstGeom>
        </p:spPr>
        <p:txBody>
          <a:bodyPr wrap="square">
            <a:spAutoFit/>
          </a:bodyPr>
          <a:lstStyle/>
          <a:p>
            <a:pPr lvl="0"/>
            <a:r>
              <a:rPr lang="en-GB" sz="2800" dirty="0" smtClean="0">
                <a:latin typeface="+mj-lt"/>
              </a:rPr>
              <a:t>How might some of the creatures who live in the </a:t>
            </a:r>
            <a:r>
              <a:rPr lang="en-GB" sz="2800" b="1" dirty="0" smtClean="0">
                <a:solidFill>
                  <a:srgbClr val="00B050"/>
                </a:solidFill>
                <a:latin typeface="+mj-lt"/>
              </a:rPr>
              <a:t>Amazon Rainforest </a:t>
            </a:r>
            <a:r>
              <a:rPr lang="en-GB" sz="2800" dirty="0">
                <a:solidFill>
                  <a:prstClr val="black"/>
                </a:solidFill>
                <a:latin typeface="Calibri Light" panose="020F0302020204030204"/>
              </a:rPr>
              <a:t>be feeling right now</a:t>
            </a:r>
            <a:r>
              <a:rPr lang="en-GB" sz="2800" dirty="0" smtClean="0">
                <a:solidFill>
                  <a:prstClr val="black"/>
                </a:solidFill>
                <a:latin typeface="Calibri Light" panose="020F0302020204030204"/>
              </a:rPr>
              <a:t>?</a:t>
            </a:r>
            <a:br>
              <a:rPr lang="en-GB" sz="2800" dirty="0" smtClean="0">
                <a:solidFill>
                  <a:prstClr val="black"/>
                </a:solidFill>
                <a:latin typeface="Calibri Light" panose="020F0302020204030204"/>
              </a:rPr>
            </a:br>
            <a:endParaRPr lang="en-GB" sz="2800" dirty="0">
              <a:solidFill>
                <a:prstClr val="black"/>
              </a:solidFill>
              <a:latin typeface="Calibri Light" panose="020F0302020204030204"/>
            </a:endParaRPr>
          </a:p>
          <a:p>
            <a:pPr lvl="0"/>
            <a:r>
              <a:rPr lang="en-GB" sz="2800" dirty="0">
                <a:solidFill>
                  <a:prstClr val="black"/>
                </a:solidFill>
                <a:latin typeface="Calibri Light" panose="020F0302020204030204"/>
              </a:rPr>
              <a:t>Close your eyes for a moment and imagine that you are living in the arctic and things are changing all around you. </a:t>
            </a:r>
            <a:r>
              <a:rPr lang="en-GB" sz="2800" b="1" dirty="0">
                <a:solidFill>
                  <a:prstClr val="black"/>
                </a:solidFill>
                <a:latin typeface="Calibri Light" panose="020F0302020204030204"/>
              </a:rPr>
              <a:t>How are you feeling?</a:t>
            </a:r>
          </a:p>
        </p:txBody>
      </p:sp>
      <p:pic>
        <p:nvPicPr>
          <p:cNvPr id="11" name="Jungle-SoundBible.com-121156789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06162" y="5988653"/>
            <a:ext cx="561975" cy="561975"/>
          </a:xfrm>
          <a:prstGeom prst="rect">
            <a:avLst/>
          </a:prstGeom>
        </p:spPr>
      </p:pic>
    </p:spTree>
    <p:extLst>
      <p:ext uri="{BB962C8B-B14F-4D97-AF65-F5344CB8AC3E}">
        <p14:creationId xmlns:p14="http://schemas.microsoft.com/office/powerpoint/2010/main" val="204884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1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11"/>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2" descr="https://upload.wikimedia.org/wikipedia/commons/3/34/Rub_al_Khali_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7940" y="448141"/>
            <a:ext cx="3270083" cy="1964859"/>
          </a:xfrm>
          <a:prstGeom prst="rect">
            <a:avLst/>
          </a:prstGeom>
          <a:noFill/>
          <a:extLst>
            <a:ext uri="{909E8E84-426E-40DD-AFC4-6F175D3DCCD1}">
              <a14:hiddenFill xmlns:a14="http://schemas.microsoft.com/office/drawing/2010/main">
                <a:solidFill>
                  <a:srgbClr val="FFFFFF"/>
                </a:solidFill>
              </a14:hiddenFill>
            </a:ext>
          </a:extLst>
        </p:spPr>
      </p:pic>
      <p:pic>
        <p:nvPicPr>
          <p:cNvPr id="3" name="hawk_screech_valley-Mike_Koenig-21288756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05099" y="448141"/>
            <a:ext cx="542924" cy="542924"/>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137774" y="4724651"/>
            <a:ext cx="2054226" cy="1854803"/>
          </a:xfrm>
          <a:prstGeom prst="rect">
            <a:avLst/>
          </a:prstGeom>
        </p:spPr>
      </p:pic>
      <p:sp>
        <p:nvSpPr>
          <p:cNvPr id="6" name="Rectangle 5"/>
          <p:cNvSpPr/>
          <p:nvPr/>
        </p:nvSpPr>
        <p:spPr>
          <a:xfrm>
            <a:off x="361950" y="476463"/>
            <a:ext cx="5924550" cy="954107"/>
          </a:xfrm>
          <a:prstGeom prst="rect">
            <a:avLst/>
          </a:prstGeom>
        </p:spPr>
        <p:txBody>
          <a:bodyPr wrap="square">
            <a:spAutoFit/>
          </a:bodyPr>
          <a:lstStyle/>
          <a:p>
            <a:r>
              <a:rPr lang="en-GB" sz="3600" b="1" dirty="0" smtClean="0">
                <a:latin typeface="+mj-lt"/>
              </a:rPr>
              <a:t>The Sahara Desert </a:t>
            </a:r>
            <a:r>
              <a:rPr lang="en-GB" sz="3600" dirty="0" smtClean="0">
                <a:latin typeface="+mj-lt"/>
              </a:rPr>
              <a:t>in Morocco</a:t>
            </a:r>
            <a:br>
              <a:rPr lang="en-GB" sz="3600" dirty="0" smtClean="0">
                <a:latin typeface="+mj-lt"/>
              </a:rPr>
            </a:br>
            <a:r>
              <a:rPr lang="en-GB" sz="2000" dirty="0" smtClean="0">
                <a:latin typeface="+mj-lt"/>
              </a:rPr>
              <a:t>has an </a:t>
            </a:r>
            <a:r>
              <a:rPr lang="en-GB" sz="2000" b="1" dirty="0" smtClean="0">
                <a:solidFill>
                  <a:schemeClr val="accent2"/>
                </a:solidFill>
                <a:latin typeface="+mj-lt"/>
              </a:rPr>
              <a:t>ARID</a:t>
            </a:r>
            <a:r>
              <a:rPr lang="en-GB" sz="2000" b="1" dirty="0" smtClean="0">
                <a:latin typeface="+mj-lt"/>
              </a:rPr>
              <a:t> </a:t>
            </a:r>
            <a:r>
              <a:rPr lang="en-GB" sz="2000" dirty="0" smtClean="0">
                <a:latin typeface="+mj-lt"/>
              </a:rPr>
              <a:t>climate</a:t>
            </a:r>
            <a:endParaRPr lang="en-GB" sz="2000" dirty="0">
              <a:latin typeface="+mj-lt"/>
            </a:endParaRPr>
          </a:p>
        </p:txBody>
      </p:sp>
      <p:sp>
        <p:nvSpPr>
          <p:cNvPr id="10" name="Rectangle 9"/>
          <p:cNvSpPr/>
          <p:nvPr/>
        </p:nvSpPr>
        <p:spPr>
          <a:xfrm>
            <a:off x="361950" y="1748409"/>
            <a:ext cx="7724775" cy="4401205"/>
          </a:xfrm>
          <a:prstGeom prst="rect">
            <a:avLst/>
          </a:prstGeom>
        </p:spPr>
        <p:txBody>
          <a:bodyPr wrap="square">
            <a:spAutoFit/>
          </a:bodyPr>
          <a:lstStyle/>
          <a:p>
            <a:pPr marL="514350" indent="-514350">
              <a:buFont typeface="+mj-lt"/>
              <a:buAutoNum type="arabicPeriod"/>
            </a:pPr>
            <a:r>
              <a:rPr lang="en-GB" sz="2800" dirty="0" smtClean="0">
                <a:latin typeface="+mj-lt"/>
              </a:rPr>
              <a:t>The Sahara Desert has grown much bigger as the land becomes much drier. </a:t>
            </a:r>
            <a:br>
              <a:rPr lang="en-GB" sz="2800" dirty="0" smtClean="0">
                <a:latin typeface="+mj-lt"/>
              </a:rPr>
            </a:br>
            <a:endParaRPr lang="en-GB" sz="2800" dirty="0" smtClean="0">
              <a:latin typeface="+mj-lt"/>
            </a:endParaRPr>
          </a:p>
          <a:p>
            <a:pPr marL="514350" indent="-514350">
              <a:buFont typeface="+mj-lt"/>
              <a:buAutoNum type="arabicPeriod"/>
            </a:pPr>
            <a:r>
              <a:rPr lang="en-GB" sz="2800" b="0" i="0" dirty="0" smtClean="0">
                <a:effectLst/>
                <a:latin typeface="+mj-lt"/>
              </a:rPr>
              <a:t>The temperatures in the desert are becoming much hotter. </a:t>
            </a:r>
            <a:br>
              <a:rPr lang="en-GB" sz="2800" b="0" i="0" dirty="0" smtClean="0">
                <a:effectLst/>
                <a:latin typeface="+mj-lt"/>
              </a:rPr>
            </a:br>
            <a:endParaRPr lang="en-GB" sz="2800" b="0" i="0" dirty="0" smtClean="0">
              <a:effectLst/>
              <a:latin typeface="+mj-lt"/>
            </a:endParaRPr>
          </a:p>
          <a:p>
            <a:pPr marL="514350" indent="-514350">
              <a:buFont typeface="+mj-lt"/>
              <a:buAutoNum type="arabicPeriod"/>
            </a:pPr>
            <a:r>
              <a:rPr lang="en-GB" sz="2800" dirty="0" smtClean="0">
                <a:latin typeface="+mj-lt"/>
              </a:rPr>
              <a:t>There is much </a:t>
            </a:r>
            <a:r>
              <a:rPr lang="en-GB" sz="2800" b="0" i="0" dirty="0" smtClean="0">
                <a:effectLst/>
                <a:latin typeface="+mj-lt"/>
              </a:rPr>
              <a:t>less rainfall and more wind and dust, making it harder for things to grow.</a:t>
            </a:r>
          </a:p>
          <a:p>
            <a:pPr marL="514350" indent="-514350">
              <a:buFont typeface="+mj-lt"/>
              <a:buAutoNum type="arabicPeriod"/>
            </a:pPr>
            <a:endParaRPr lang="en-GB" sz="2800" dirty="0">
              <a:latin typeface="+mj-lt"/>
            </a:endParaRPr>
          </a:p>
          <a:p>
            <a:endParaRPr lang="en-GB" sz="2800" b="0" i="0" dirty="0">
              <a:effectLst/>
              <a:latin typeface="+mj-lt"/>
            </a:endParaRPr>
          </a:p>
        </p:txBody>
      </p:sp>
      <p:sp>
        <p:nvSpPr>
          <p:cNvPr id="11" name="Oval Callout 10"/>
          <p:cNvSpPr/>
          <p:nvPr/>
        </p:nvSpPr>
        <p:spPr>
          <a:xfrm>
            <a:off x="7829549" y="2225738"/>
            <a:ext cx="2767865" cy="2498913"/>
          </a:xfrm>
          <a:prstGeom prst="wedgeEllipseCallout">
            <a:avLst>
              <a:gd name="adj1" fmla="val 45542"/>
              <a:gd name="adj2" fmla="val 579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t>Lizards, hedgehogs, cheetahs and ostriches are just some of the creatures living here. </a:t>
            </a:r>
            <a:endParaRPr lang="en-GB" sz="1400" dirty="0"/>
          </a:p>
        </p:txBody>
      </p:sp>
    </p:spTree>
    <p:extLst>
      <p:ext uri="{BB962C8B-B14F-4D97-AF65-F5344CB8AC3E}">
        <p14:creationId xmlns:p14="http://schemas.microsoft.com/office/powerpoint/2010/main" val="398170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46"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 calcmode="lin" valueType="num">
                                      <p:cBhvr additive="base">
                                        <p:cTn id="16"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 calcmode="lin" valueType="num">
                                      <p:cBhvr additive="base">
                                        <p:cTn id="22"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 calcmode="lin" valueType="num">
                                      <p:cBhvr additive="base">
                                        <p:cTn id="28"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repeatCount="indefinite" fill="hold" display="0">
                  <p:stCondLst>
                    <p:cond delay="indefinite"/>
                  </p:stCondLst>
                  <p:endCondLst>
                    <p:cond evt="onStopAudio" delay="0">
                      <p:tgtEl>
                        <p:sldTgt/>
                      </p:tgtEl>
                    </p:cond>
                  </p:endCondLst>
                </p:cTn>
                <p:tgtEl>
                  <p:spTgt spid="3"/>
                </p:tgtEl>
              </p:cMediaNode>
            </p:audio>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81024" y="488291"/>
            <a:ext cx="11556927" cy="2246769"/>
          </a:xfrm>
          <a:prstGeom prst="rect">
            <a:avLst/>
          </a:prstGeom>
        </p:spPr>
        <p:txBody>
          <a:bodyPr wrap="square">
            <a:spAutoFit/>
          </a:bodyPr>
          <a:lstStyle/>
          <a:p>
            <a:pPr lvl="0"/>
            <a:r>
              <a:rPr lang="en-GB" sz="2800" dirty="0" smtClean="0">
                <a:latin typeface="+mj-lt"/>
              </a:rPr>
              <a:t>How might some of the creatures who live in the </a:t>
            </a:r>
            <a:r>
              <a:rPr lang="en-GB" sz="2800" b="1" dirty="0" smtClean="0">
                <a:solidFill>
                  <a:schemeClr val="accent2"/>
                </a:solidFill>
                <a:latin typeface="+mj-lt"/>
              </a:rPr>
              <a:t>Sahara Desert </a:t>
            </a:r>
            <a:r>
              <a:rPr lang="en-GB" sz="2800" dirty="0">
                <a:solidFill>
                  <a:prstClr val="black"/>
                </a:solidFill>
                <a:latin typeface="Calibri Light" panose="020F0302020204030204"/>
              </a:rPr>
              <a:t>be feeling right now</a:t>
            </a:r>
            <a:r>
              <a:rPr lang="en-GB" sz="2800" dirty="0" smtClean="0">
                <a:solidFill>
                  <a:prstClr val="black"/>
                </a:solidFill>
                <a:latin typeface="Calibri Light" panose="020F0302020204030204"/>
              </a:rPr>
              <a:t>?</a:t>
            </a:r>
          </a:p>
          <a:p>
            <a:pPr lvl="0"/>
            <a:endParaRPr lang="en-GB" sz="2800" dirty="0">
              <a:solidFill>
                <a:prstClr val="black"/>
              </a:solidFill>
              <a:latin typeface="Calibri Light" panose="020F0302020204030204"/>
            </a:endParaRPr>
          </a:p>
          <a:p>
            <a:pPr lvl="0"/>
            <a:r>
              <a:rPr lang="en-GB" sz="2800" dirty="0">
                <a:solidFill>
                  <a:prstClr val="black"/>
                </a:solidFill>
                <a:latin typeface="Calibri Light" panose="020F0302020204030204"/>
              </a:rPr>
              <a:t>Close your eyes for a moment and imagine that you are living in the arctic and things are changing all around you. </a:t>
            </a:r>
            <a:r>
              <a:rPr lang="en-GB" sz="2800" b="1" dirty="0">
                <a:solidFill>
                  <a:prstClr val="black"/>
                </a:solidFill>
                <a:latin typeface="Calibri Light" panose="020F0302020204030204"/>
              </a:rPr>
              <a:t>How are you feeling?</a:t>
            </a:r>
          </a:p>
        </p:txBody>
      </p:sp>
      <p:sp>
        <p:nvSpPr>
          <p:cNvPr id="8" name="Oval Callout 7"/>
          <p:cNvSpPr/>
          <p:nvPr/>
        </p:nvSpPr>
        <p:spPr>
          <a:xfrm>
            <a:off x="4511675" y="2836158"/>
            <a:ext cx="3095625" cy="2837967"/>
          </a:xfrm>
          <a:prstGeom prst="wedgeEllipseCallout">
            <a:avLst>
              <a:gd name="adj1" fmla="val 54815"/>
              <a:gd name="adj2" fmla="val 398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Go </a:t>
            </a:r>
            <a:r>
              <a:rPr lang="en-GB" sz="2400" dirty="0"/>
              <a:t>around the class and each </a:t>
            </a:r>
            <a:r>
              <a:rPr lang="en-GB" sz="2400" b="1" dirty="0"/>
              <a:t>share one word </a:t>
            </a:r>
            <a:r>
              <a:rPr lang="en-GB" sz="2400" dirty="0"/>
              <a:t>to describe how you are </a:t>
            </a:r>
            <a:r>
              <a:rPr lang="en-GB" sz="2400" dirty="0" smtClean="0"/>
              <a:t>feeling.</a:t>
            </a:r>
            <a:endParaRPr lang="en-GB" sz="1600"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295404" y="4679347"/>
            <a:ext cx="2054226" cy="1854803"/>
          </a:xfrm>
          <a:prstGeom prst="rect">
            <a:avLst/>
          </a:prstGeom>
        </p:spPr>
      </p:pic>
      <p:pic>
        <p:nvPicPr>
          <p:cNvPr id="14" name="hawk_screech_valley-Mike_Koenig-21288756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98995" y="5927726"/>
            <a:ext cx="542924" cy="542924"/>
          </a:xfrm>
          <a:prstGeom prst="rect">
            <a:avLst/>
          </a:prstGeom>
        </p:spPr>
      </p:pic>
    </p:spTree>
    <p:extLst>
      <p:ext uri="{BB962C8B-B14F-4D97-AF65-F5344CB8AC3E}">
        <p14:creationId xmlns:p14="http://schemas.microsoft.com/office/powerpoint/2010/main" val="362948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46"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4" descr="https://cdn.pixabay.com/photo/2017/06/01/00/17/forest-2362110_960_72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423"/>
          <a:stretch/>
        </p:blipFill>
        <p:spPr bwMode="auto">
          <a:xfrm>
            <a:off x="8636167" y="446911"/>
            <a:ext cx="3270083" cy="2153656"/>
          </a:xfrm>
          <a:prstGeom prst="rect">
            <a:avLst/>
          </a:prstGeom>
          <a:noFill/>
          <a:extLst>
            <a:ext uri="{909E8E84-426E-40DD-AFC4-6F175D3DCCD1}">
              <a14:hiddenFill xmlns:a14="http://schemas.microsoft.com/office/drawing/2010/main">
                <a:solidFill>
                  <a:srgbClr val="FFFFFF"/>
                </a:solidFill>
              </a14:hiddenFill>
            </a:ext>
          </a:extLst>
        </p:spPr>
      </p:pic>
      <p:pic>
        <p:nvPicPr>
          <p:cNvPr id="2" name="Sunny Day-SoundBible.com-20642226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72850" y="455279"/>
            <a:ext cx="533400" cy="533400"/>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137774" y="4724651"/>
            <a:ext cx="2054226" cy="1854803"/>
          </a:xfrm>
          <a:prstGeom prst="rect">
            <a:avLst/>
          </a:prstGeom>
        </p:spPr>
      </p:pic>
      <p:sp>
        <p:nvSpPr>
          <p:cNvPr id="10" name="Rectangle 9"/>
          <p:cNvSpPr/>
          <p:nvPr/>
        </p:nvSpPr>
        <p:spPr>
          <a:xfrm>
            <a:off x="342900" y="446911"/>
            <a:ext cx="6134100" cy="954107"/>
          </a:xfrm>
          <a:prstGeom prst="rect">
            <a:avLst/>
          </a:prstGeom>
        </p:spPr>
        <p:txBody>
          <a:bodyPr wrap="square">
            <a:spAutoFit/>
          </a:bodyPr>
          <a:lstStyle/>
          <a:p>
            <a:pPr lvl="0"/>
            <a:r>
              <a:rPr lang="en-GB" sz="3600" b="1" dirty="0" smtClean="0">
                <a:latin typeface="+mj-lt"/>
              </a:rPr>
              <a:t>Puzzle Wood </a:t>
            </a:r>
            <a:r>
              <a:rPr lang="en-GB" sz="3600" dirty="0" smtClean="0">
                <a:latin typeface="+mj-lt"/>
              </a:rPr>
              <a:t>in United Kingdom</a:t>
            </a:r>
            <a:br>
              <a:rPr lang="en-GB" sz="3600" dirty="0" smtClean="0">
                <a:latin typeface="+mj-lt"/>
              </a:rPr>
            </a:br>
            <a:r>
              <a:rPr lang="en-GB" sz="2000" dirty="0" smtClean="0">
                <a:solidFill>
                  <a:prstClr val="black"/>
                </a:solidFill>
                <a:latin typeface="Calibri Light" panose="020F0302020204030204"/>
              </a:rPr>
              <a:t>has a </a:t>
            </a:r>
            <a:r>
              <a:rPr lang="en-GB" sz="2000" b="1" dirty="0" smtClean="0">
                <a:solidFill>
                  <a:schemeClr val="accent6">
                    <a:lumMod val="50000"/>
                  </a:schemeClr>
                </a:solidFill>
                <a:latin typeface="Calibri Light" panose="020F0302020204030204"/>
              </a:rPr>
              <a:t>TEMPERATE</a:t>
            </a:r>
            <a:r>
              <a:rPr lang="en-GB" sz="2000" dirty="0" smtClean="0">
                <a:solidFill>
                  <a:prstClr val="black"/>
                </a:solidFill>
                <a:latin typeface="Calibri Light" panose="020F0302020204030204"/>
              </a:rPr>
              <a:t> climate</a:t>
            </a:r>
            <a:endParaRPr lang="en-GB" sz="2000" dirty="0">
              <a:solidFill>
                <a:prstClr val="black"/>
              </a:solidFill>
              <a:latin typeface="Calibri Light" panose="020F0302020204030204"/>
            </a:endParaRPr>
          </a:p>
        </p:txBody>
      </p:sp>
      <p:sp>
        <p:nvSpPr>
          <p:cNvPr id="11" name="Rectangle 10"/>
          <p:cNvSpPr/>
          <p:nvPr/>
        </p:nvSpPr>
        <p:spPr>
          <a:xfrm>
            <a:off x="342900" y="1757934"/>
            <a:ext cx="7724775" cy="4401205"/>
          </a:xfrm>
          <a:prstGeom prst="rect">
            <a:avLst/>
          </a:prstGeom>
        </p:spPr>
        <p:txBody>
          <a:bodyPr wrap="square">
            <a:spAutoFit/>
          </a:bodyPr>
          <a:lstStyle/>
          <a:p>
            <a:pPr marL="514350" indent="-514350">
              <a:buFont typeface="+mj-lt"/>
              <a:buAutoNum type="arabicPeriod"/>
            </a:pPr>
            <a:r>
              <a:rPr lang="en-GB" sz="2800" dirty="0">
                <a:solidFill>
                  <a:srgbClr val="002419"/>
                </a:solidFill>
                <a:latin typeface="+mj-lt"/>
              </a:rPr>
              <a:t>The weather </a:t>
            </a:r>
            <a:r>
              <a:rPr lang="en-GB" sz="2800" dirty="0" smtClean="0">
                <a:solidFill>
                  <a:srgbClr val="002419"/>
                </a:solidFill>
                <a:latin typeface="+mj-lt"/>
              </a:rPr>
              <a:t>here is </a:t>
            </a:r>
            <a:r>
              <a:rPr lang="en-GB" sz="2800" dirty="0">
                <a:solidFill>
                  <a:srgbClr val="002419"/>
                </a:solidFill>
                <a:latin typeface="+mj-lt"/>
              </a:rPr>
              <a:t>becoming </a:t>
            </a:r>
            <a:r>
              <a:rPr lang="en-GB" sz="2800" dirty="0" smtClean="0">
                <a:solidFill>
                  <a:srgbClr val="002419"/>
                </a:solidFill>
                <a:latin typeface="+mj-lt"/>
              </a:rPr>
              <a:t>unpredictable </a:t>
            </a:r>
            <a:r>
              <a:rPr lang="en-GB" sz="2800" dirty="0">
                <a:solidFill>
                  <a:srgbClr val="002419"/>
                </a:solidFill>
                <a:latin typeface="+mj-lt"/>
              </a:rPr>
              <a:t>with more </a:t>
            </a:r>
            <a:r>
              <a:rPr lang="en-GB" sz="2800" dirty="0" smtClean="0">
                <a:solidFill>
                  <a:srgbClr val="002419"/>
                </a:solidFill>
                <a:latin typeface="+mj-lt"/>
              </a:rPr>
              <a:t>storms</a:t>
            </a:r>
            <a:r>
              <a:rPr lang="en-GB" sz="2800" dirty="0">
                <a:solidFill>
                  <a:srgbClr val="002419"/>
                </a:solidFill>
                <a:latin typeface="+mj-lt"/>
              </a:rPr>
              <a:t>, droughts and </a:t>
            </a:r>
            <a:r>
              <a:rPr lang="en-GB" sz="2800" dirty="0" smtClean="0">
                <a:solidFill>
                  <a:srgbClr val="002419"/>
                </a:solidFill>
                <a:latin typeface="+mj-lt"/>
              </a:rPr>
              <a:t>flooding happening.</a:t>
            </a:r>
            <a:r>
              <a:rPr lang="en-GB" sz="2800" dirty="0" smtClean="0">
                <a:latin typeface="+mj-lt"/>
              </a:rPr>
              <a:t/>
            </a:r>
            <a:br>
              <a:rPr lang="en-GB" sz="2800" dirty="0" smtClean="0">
                <a:latin typeface="+mj-lt"/>
              </a:rPr>
            </a:br>
            <a:endParaRPr lang="en-GB" sz="2800" dirty="0" smtClean="0">
              <a:latin typeface="+mj-lt"/>
            </a:endParaRPr>
          </a:p>
          <a:p>
            <a:pPr marL="514350" indent="-514350">
              <a:buFont typeface="+mj-lt"/>
              <a:buAutoNum type="arabicPeriod"/>
            </a:pPr>
            <a:r>
              <a:rPr lang="en-GB" sz="2800" b="0" i="0" dirty="0" smtClean="0">
                <a:effectLst/>
                <a:latin typeface="+mj-lt"/>
              </a:rPr>
              <a:t>Winters are getting warmer and spring is arriving much earlier than usual in som</a:t>
            </a:r>
            <a:r>
              <a:rPr lang="en-GB" sz="2800" dirty="0" smtClean="0">
                <a:latin typeface="+mj-lt"/>
              </a:rPr>
              <a:t>e places.</a:t>
            </a:r>
            <a:r>
              <a:rPr lang="en-GB" sz="2800" b="0" i="0" dirty="0" smtClean="0">
                <a:effectLst/>
                <a:latin typeface="+mj-lt"/>
              </a:rPr>
              <a:t/>
            </a:r>
            <a:br>
              <a:rPr lang="en-GB" sz="2800" b="0" i="0" dirty="0" smtClean="0">
                <a:effectLst/>
                <a:latin typeface="+mj-lt"/>
              </a:rPr>
            </a:br>
            <a:endParaRPr lang="en-GB" sz="2800" b="0" i="0" dirty="0" smtClean="0">
              <a:effectLst/>
              <a:latin typeface="+mj-lt"/>
            </a:endParaRPr>
          </a:p>
          <a:p>
            <a:pPr marL="514350" indent="-514350">
              <a:buFont typeface="+mj-lt"/>
              <a:buAutoNum type="arabicPeriod"/>
            </a:pPr>
            <a:r>
              <a:rPr lang="en-GB" sz="2800" dirty="0" smtClean="0">
                <a:latin typeface="+mj-lt"/>
              </a:rPr>
              <a:t>Summers are getting much hotter and drier with longer periods without rainfall.</a:t>
            </a:r>
            <a:endParaRPr lang="en-GB" sz="2800" b="0" i="0" dirty="0" smtClean="0">
              <a:effectLst/>
              <a:latin typeface="+mj-lt"/>
            </a:endParaRPr>
          </a:p>
          <a:p>
            <a:pPr marL="514350" indent="-514350">
              <a:buFont typeface="+mj-lt"/>
              <a:buAutoNum type="arabicPeriod"/>
            </a:pPr>
            <a:endParaRPr lang="en-GB" sz="2800" dirty="0">
              <a:latin typeface="+mj-lt"/>
            </a:endParaRPr>
          </a:p>
        </p:txBody>
      </p:sp>
      <p:sp>
        <p:nvSpPr>
          <p:cNvPr id="12" name="Oval Callout 11"/>
          <p:cNvSpPr/>
          <p:nvPr/>
        </p:nvSpPr>
        <p:spPr>
          <a:xfrm>
            <a:off x="7934325" y="2067176"/>
            <a:ext cx="3095625" cy="2793581"/>
          </a:xfrm>
          <a:prstGeom prst="wedgeEllipseCallout">
            <a:avLst>
              <a:gd name="adj1" fmla="val 33555"/>
              <a:gd name="adj2" fmla="val 6343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Squirrels, badgers, foxes and mice are just some of the creatures living here.</a:t>
            </a:r>
            <a:endParaRPr lang="en-GB" sz="1600" dirty="0"/>
          </a:p>
        </p:txBody>
      </p:sp>
    </p:spTree>
    <p:extLst>
      <p:ext uri="{BB962C8B-B14F-4D97-AF65-F5344CB8AC3E}">
        <p14:creationId xmlns:p14="http://schemas.microsoft.com/office/powerpoint/2010/main" val="35139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3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 calcmode="lin" valueType="num">
                                      <p:cBhvr additive="base">
                                        <p:cTn id="17"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 calcmode="lin" valueType="num">
                                      <p:cBhvr additive="base">
                                        <p:cTn id="23"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42965" y="4695824"/>
            <a:ext cx="2054226" cy="1854803"/>
          </a:xfrm>
          <a:prstGeom prst="rect">
            <a:avLst/>
          </a:prstGeom>
        </p:spPr>
      </p:pic>
      <p:sp>
        <p:nvSpPr>
          <p:cNvPr id="8" name="Oval Callout 7"/>
          <p:cNvSpPr/>
          <p:nvPr/>
        </p:nvSpPr>
        <p:spPr>
          <a:xfrm>
            <a:off x="3800998" y="2859858"/>
            <a:ext cx="3095625" cy="2741769"/>
          </a:xfrm>
          <a:prstGeom prst="wedgeEllipseCallout">
            <a:avLst>
              <a:gd name="adj1" fmla="val 56139"/>
              <a:gd name="adj2" fmla="val 34894"/>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Go </a:t>
            </a:r>
            <a:r>
              <a:rPr lang="en-GB" sz="2400" dirty="0"/>
              <a:t>around the class and each </a:t>
            </a:r>
            <a:r>
              <a:rPr lang="en-GB" sz="2400" b="1" dirty="0"/>
              <a:t>share one word </a:t>
            </a:r>
            <a:r>
              <a:rPr lang="en-GB" sz="2400" dirty="0"/>
              <a:t>to describe how you are </a:t>
            </a:r>
            <a:r>
              <a:rPr lang="en-GB" sz="2400" dirty="0" smtClean="0"/>
              <a:t>feeling.</a:t>
            </a:r>
            <a:endParaRPr lang="en-GB" sz="1600" dirty="0"/>
          </a:p>
        </p:txBody>
      </p:sp>
      <p:sp>
        <p:nvSpPr>
          <p:cNvPr id="9" name="Rectangle 8"/>
          <p:cNvSpPr/>
          <p:nvPr/>
        </p:nvSpPr>
        <p:spPr>
          <a:xfrm>
            <a:off x="317536" y="594069"/>
            <a:ext cx="11556927" cy="1815882"/>
          </a:xfrm>
          <a:prstGeom prst="rect">
            <a:avLst/>
          </a:prstGeom>
        </p:spPr>
        <p:txBody>
          <a:bodyPr wrap="square">
            <a:spAutoFit/>
          </a:bodyPr>
          <a:lstStyle/>
          <a:p>
            <a:pPr lvl="0"/>
            <a:r>
              <a:rPr lang="en-GB" sz="2800" dirty="0" smtClean="0">
                <a:latin typeface="+mj-lt"/>
              </a:rPr>
              <a:t>How might some of the creatures who live in </a:t>
            </a:r>
            <a:r>
              <a:rPr lang="en-GB" sz="2800" b="1" dirty="0" smtClean="0">
                <a:solidFill>
                  <a:schemeClr val="accent6">
                    <a:lumMod val="50000"/>
                  </a:schemeClr>
                </a:solidFill>
                <a:latin typeface="+mj-lt"/>
              </a:rPr>
              <a:t>Puzzle Wood </a:t>
            </a:r>
            <a:r>
              <a:rPr lang="en-GB" sz="2800" dirty="0">
                <a:solidFill>
                  <a:prstClr val="black"/>
                </a:solidFill>
                <a:latin typeface="Calibri Light" panose="020F0302020204030204"/>
              </a:rPr>
              <a:t>be feeling right now</a:t>
            </a:r>
            <a:r>
              <a:rPr lang="en-GB" sz="2800" dirty="0" smtClean="0">
                <a:solidFill>
                  <a:prstClr val="black"/>
                </a:solidFill>
                <a:latin typeface="Calibri Light" panose="020F0302020204030204"/>
              </a:rPr>
              <a:t>?</a:t>
            </a:r>
            <a:endParaRPr lang="en-GB" sz="2800" dirty="0">
              <a:solidFill>
                <a:prstClr val="black"/>
              </a:solidFill>
              <a:latin typeface="Calibri Light" panose="020F0302020204030204"/>
            </a:endParaRPr>
          </a:p>
          <a:p>
            <a:pPr lvl="0"/>
            <a:r>
              <a:rPr lang="en-GB" sz="2800" dirty="0" smtClean="0">
                <a:solidFill>
                  <a:prstClr val="black"/>
                </a:solidFill>
                <a:latin typeface="Calibri Light" panose="020F0302020204030204"/>
              </a:rPr>
              <a:t/>
            </a:r>
            <a:br>
              <a:rPr lang="en-GB" sz="2800" dirty="0" smtClean="0">
                <a:solidFill>
                  <a:prstClr val="black"/>
                </a:solidFill>
                <a:latin typeface="Calibri Light" panose="020F0302020204030204"/>
              </a:rPr>
            </a:br>
            <a:r>
              <a:rPr lang="en-GB" sz="2800" dirty="0" smtClean="0">
                <a:solidFill>
                  <a:prstClr val="black"/>
                </a:solidFill>
                <a:latin typeface="Calibri Light" panose="020F0302020204030204"/>
              </a:rPr>
              <a:t>Close </a:t>
            </a:r>
            <a:r>
              <a:rPr lang="en-GB" sz="2800" dirty="0">
                <a:solidFill>
                  <a:prstClr val="black"/>
                </a:solidFill>
                <a:latin typeface="Calibri Light" panose="020F0302020204030204"/>
              </a:rPr>
              <a:t>your eyes for a moment and imagine that you are living in the arctic and things are changing all around you. </a:t>
            </a:r>
            <a:r>
              <a:rPr lang="en-GB" sz="2800" b="1" dirty="0">
                <a:solidFill>
                  <a:prstClr val="black"/>
                </a:solidFill>
                <a:latin typeface="Calibri Light" panose="020F0302020204030204"/>
              </a:rPr>
              <a:t>How are you feeling?</a:t>
            </a:r>
          </a:p>
        </p:txBody>
      </p:sp>
      <p:pic>
        <p:nvPicPr>
          <p:cNvPr id="13" name="Sunny Day-SoundBible.com-20642226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85500" y="4856974"/>
            <a:ext cx="533400" cy="533400"/>
          </a:xfrm>
          <a:prstGeom prst="rect">
            <a:avLst/>
          </a:prstGeom>
        </p:spPr>
      </p:pic>
    </p:spTree>
    <p:extLst>
      <p:ext uri="{BB962C8B-B14F-4D97-AF65-F5344CB8AC3E}">
        <p14:creationId xmlns:p14="http://schemas.microsoft.com/office/powerpoint/2010/main" val="3802290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36"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400"/>
            <a:ext cx="13017207" cy="7315400"/>
          </a:xfrm>
          <a:prstGeom prst="rect">
            <a:avLst/>
          </a:prstGeom>
        </p:spPr>
      </p:pic>
      <p:sp>
        <p:nvSpPr>
          <p:cNvPr id="11" name="Oval 10"/>
          <p:cNvSpPr/>
          <p:nvPr/>
        </p:nvSpPr>
        <p:spPr>
          <a:xfrm>
            <a:off x="7978877" y="2564719"/>
            <a:ext cx="4073425" cy="399831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1400" dirty="0">
              <a:solidFill>
                <a:prstClr val="white"/>
              </a:solidFill>
            </a:endParaRPr>
          </a:p>
        </p:txBody>
      </p:sp>
      <p:sp>
        <p:nvSpPr>
          <p:cNvPr id="2" name="Rectangle 1"/>
          <p:cNvSpPr/>
          <p:nvPr/>
        </p:nvSpPr>
        <p:spPr>
          <a:xfrm>
            <a:off x="8310963" y="4148376"/>
            <a:ext cx="3409252" cy="830997"/>
          </a:xfrm>
          <a:prstGeom prst="rect">
            <a:avLst/>
          </a:prstGeom>
        </p:spPr>
        <p:txBody>
          <a:bodyPr wrap="square">
            <a:spAutoFit/>
          </a:bodyPr>
          <a:lstStyle/>
          <a:p>
            <a:pPr algn="ctr">
              <a:defRPr/>
            </a:pPr>
            <a:r>
              <a:rPr lang="en-GB" sz="2400" b="1" spc="300" dirty="0" smtClean="0">
                <a:solidFill>
                  <a:prstClr val="white"/>
                </a:solidFill>
                <a:latin typeface="Foco" panose="020B0504050202020203" pitchFamily="34" charset="0"/>
              </a:rPr>
              <a:t>THE GREENHOUSE EFFECT</a:t>
            </a:r>
            <a:endParaRPr lang="en-GB" sz="2400" b="1" spc="300" dirty="0">
              <a:solidFill>
                <a:prstClr val="white"/>
              </a:solidFill>
              <a:latin typeface="Foco" panose="020B0504050202020203" pitchFamily="34" charset="0"/>
            </a:endParaRPr>
          </a:p>
        </p:txBody>
      </p:sp>
      <p:sp>
        <p:nvSpPr>
          <p:cNvPr id="3" name="Rectangle 2"/>
          <p:cNvSpPr/>
          <p:nvPr/>
        </p:nvSpPr>
        <p:spPr>
          <a:xfrm>
            <a:off x="9174301" y="5006944"/>
            <a:ext cx="1797288" cy="369332"/>
          </a:xfrm>
          <a:prstGeom prst="rect">
            <a:avLst/>
          </a:prstGeom>
        </p:spPr>
        <p:txBody>
          <a:bodyPr wrap="none">
            <a:spAutoFit/>
          </a:bodyPr>
          <a:lstStyle/>
          <a:p>
            <a:pPr algn="ctr">
              <a:defRPr/>
            </a:pPr>
            <a:r>
              <a:rPr lang="en-GB" b="1" spc="300" dirty="0" smtClean="0">
                <a:solidFill>
                  <a:srgbClr val="FEE725"/>
                </a:solidFill>
                <a:latin typeface="Foco" panose="020B0504050202020203" pitchFamily="34" charset="0"/>
              </a:rPr>
              <a:t>30 MINUTES</a:t>
            </a:r>
            <a:endParaRPr lang="en-GB" b="1" spc="300" dirty="0">
              <a:solidFill>
                <a:srgbClr val="FEE725"/>
              </a:solidFill>
              <a:latin typeface="Foco" panose="020B0504050202020203"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778" y="5818336"/>
            <a:ext cx="1437111" cy="576583"/>
          </a:xfrm>
          <a:prstGeom prst="rect">
            <a:avLst/>
          </a:prstGeom>
        </p:spPr>
      </p:pic>
    </p:spTree>
    <p:extLst>
      <p:ext uri="{BB962C8B-B14F-4D97-AF65-F5344CB8AC3E}">
        <p14:creationId xmlns:p14="http://schemas.microsoft.com/office/powerpoint/2010/main" val="4173596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242" y="1102652"/>
            <a:ext cx="11337851" cy="2915896"/>
          </a:xfrm>
        </p:spPr>
        <p:txBody>
          <a:bodyPr>
            <a:normAutofit/>
          </a:bodyPr>
          <a:lstStyle/>
          <a:p>
            <a:pPr marL="0" indent="0">
              <a:buNone/>
            </a:pPr>
            <a:r>
              <a:rPr lang="en-GB" dirty="0" smtClean="0">
                <a:solidFill>
                  <a:srgbClr val="35372F"/>
                </a:solidFill>
              </a:rPr>
              <a:t>Throughout time, there have been natural changes in the Earth’s climate making the Earth’s blanket thick and thin.</a:t>
            </a:r>
          </a:p>
          <a:p>
            <a:pPr marL="0" indent="0">
              <a:buNone/>
            </a:pPr>
            <a:r>
              <a:rPr lang="en-GB" dirty="0">
                <a:solidFill>
                  <a:srgbClr val="35372F"/>
                </a:solidFill>
              </a:rPr>
              <a:t/>
            </a:r>
            <a:br>
              <a:rPr lang="en-GB" dirty="0">
                <a:solidFill>
                  <a:srgbClr val="35372F"/>
                </a:solidFill>
              </a:rPr>
            </a:br>
            <a:r>
              <a:rPr lang="en-GB" dirty="0" smtClean="0">
                <a:solidFill>
                  <a:srgbClr val="35372F"/>
                </a:solidFill>
              </a:rPr>
              <a:t>These have been caused by things like volcanoes erupting and changes in the Earth’s orbit of the sun.</a:t>
            </a:r>
          </a:p>
          <a:p>
            <a:pPr marL="0" indent="0">
              <a:buNone/>
            </a:pPr>
            <a:endParaRPr lang="en-GB" dirty="0" smtClean="0">
              <a:solidFill>
                <a:srgbClr val="35372F"/>
              </a:solidFill>
            </a:endParaRPr>
          </a:p>
          <a:p>
            <a:pPr marL="0" indent="0">
              <a:buNone/>
            </a:pPr>
            <a:endParaRPr lang="en-GB" dirty="0" smtClean="0">
              <a:solidFill>
                <a:srgbClr val="35372F"/>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962217" y="3457576"/>
            <a:ext cx="3472543" cy="2857500"/>
          </a:xfrm>
          <a:prstGeom prst="rect">
            <a:avLst/>
          </a:prstGeom>
        </p:spPr>
      </p:pic>
      <p:sp>
        <p:nvSpPr>
          <p:cNvPr id="4" name="Rectangle 3"/>
          <p:cNvSpPr/>
          <p:nvPr/>
        </p:nvSpPr>
        <p:spPr>
          <a:xfrm>
            <a:off x="480242" y="3733800"/>
            <a:ext cx="6096000" cy="1643527"/>
          </a:xfrm>
          <a:prstGeom prst="rect">
            <a:avLst/>
          </a:prstGeom>
        </p:spPr>
        <p:txBody>
          <a:bodyPr>
            <a:spAutoFit/>
          </a:bodyPr>
          <a:lstStyle/>
          <a:p>
            <a:pPr lvl="0">
              <a:lnSpc>
                <a:spcPct val="90000"/>
              </a:lnSpc>
              <a:spcBef>
                <a:spcPts val="1000"/>
              </a:spcBef>
            </a:pPr>
            <a:r>
              <a:rPr lang="en-GB" sz="2800" dirty="0" smtClean="0">
                <a:solidFill>
                  <a:srgbClr val="35372F"/>
                </a:solidFill>
                <a:latin typeface="Calibri Light" panose="020F0302020204030204"/>
              </a:rPr>
              <a:t>Scientists </a:t>
            </a:r>
            <a:r>
              <a:rPr lang="en-GB" sz="2800" dirty="0">
                <a:solidFill>
                  <a:srgbClr val="35372F"/>
                </a:solidFill>
                <a:latin typeface="Calibri Light" panose="020F0302020204030204"/>
              </a:rPr>
              <a:t>have discovered that the </a:t>
            </a:r>
            <a:r>
              <a:rPr lang="en-GB" sz="2800" dirty="0" smtClean="0">
                <a:solidFill>
                  <a:srgbClr val="35372F"/>
                </a:solidFill>
                <a:latin typeface="Calibri Light" panose="020F0302020204030204"/>
              </a:rPr>
              <a:t>changes </a:t>
            </a:r>
            <a:r>
              <a:rPr lang="en-GB" sz="2800" dirty="0">
                <a:solidFill>
                  <a:srgbClr val="35372F"/>
                </a:solidFill>
                <a:latin typeface="Calibri Light" panose="020F0302020204030204"/>
              </a:rPr>
              <a:t>that are happening across the world </a:t>
            </a:r>
            <a:r>
              <a:rPr lang="en-GB" sz="2800" dirty="0" smtClean="0">
                <a:solidFill>
                  <a:srgbClr val="35372F"/>
                </a:solidFill>
                <a:latin typeface="Calibri Light" panose="020F0302020204030204"/>
              </a:rPr>
              <a:t>right now are actually being </a:t>
            </a:r>
            <a:r>
              <a:rPr lang="en-GB" sz="2800" dirty="0">
                <a:solidFill>
                  <a:srgbClr val="35372F"/>
                </a:solidFill>
                <a:latin typeface="Calibri Light" panose="020F0302020204030204"/>
              </a:rPr>
              <a:t>caused by some of our human activities. </a:t>
            </a:r>
          </a:p>
        </p:txBody>
      </p:sp>
    </p:spTree>
    <p:extLst>
      <p:ext uri="{BB962C8B-B14F-4D97-AF65-F5344CB8AC3E}">
        <p14:creationId xmlns:p14="http://schemas.microsoft.com/office/powerpoint/2010/main" val="826413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4597" y="1991366"/>
            <a:ext cx="3583673" cy="3583673"/>
          </a:xfrm>
          <a:prstGeom prst="rect">
            <a:avLst/>
          </a:prstGeom>
        </p:spPr>
      </p:pic>
      <p:sp>
        <p:nvSpPr>
          <p:cNvPr id="5" name="Rectangle 4"/>
          <p:cNvSpPr/>
          <p:nvPr/>
        </p:nvSpPr>
        <p:spPr>
          <a:xfrm>
            <a:off x="4313756" y="2659817"/>
            <a:ext cx="2765354" cy="2246769"/>
          </a:xfrm>
          <a:prstGeom prst="rect">
            <a:avLst/>
          </a:prstGeom>
        </p:spPr>
        <p:txBody>
          <a:bodyPr wrap="square">
            <a:spAutoFit/>
          </a:bodyPr>
          <a:lstStyle/>
          <a:p>
            <a:pPr algn="ctr">
              <a:defRPr/>
            </a:pPr>
            <a:r>
              <a:rPr lang="en-GB" sz="2800" dirty="0" smtClean="0">
                <a:solidFill>
                  <a:srgbClr val="35372F"/>
                </a:solidFill>
                <a:latin typeface="Calibri Light" panose="020F0302020204030204"/>
              </a:rPr>
              <a:t>How do you feel when you’re too hot? What sort of feelings does your body have?</a:t>
            </a:r>
            <a:endParaRPr lang="en-GB" sz="2800" dirty="0">
              <a:solidFill>
                <a:srgbClr val="35372F"/>
              </a:solidFill>
              <a:latin typeface="Calibri Light" panose="020F0302020204030204"/>
            </a:endParaRPr>
          </a:p>
        </p:txBody>
      </p:sp>
      <p:sp>
        <p:nvSpPr>
          <p:cNvPr id="3" name="Rectangle 2"/>
          <p:cNvSpPr/>
          <p:nvPr/>
        </p:nvSpPr>
        <p:spPr>
          <a:xfrm>
            <a:off x="395287" y="669175"/>
            <a:ext cx="11401425" cy="954107"/>
          </a:xfrm>
          <a:prstGeom prst="rect">
            <a:avLst/>
          </a:prstGeom>
        </p:spPr>
        <p:txBody>
          <a:bodyPr wrap="square">
            <a:spAutoFit/>
          </a:bodyPr>
          <a:lstStyle/>
          <a:p>
            <a:pPr lvl="0">
              <a:defRPr/>
            </a:pPr>
            <a:r>
              <a:rPr lang="en-GB" sz="2800" dirty="0" smtClean="0">
                <a:solidFill>
                  <a:srgbClr val="35372F"/>
                </a:solidFill>
                <a:latin typeface="Calibri Light" panose="020F0302020204030204"/>
              </a:rPr>
              <a:t>The Earth needs a </a:t>
            </a:r>
            <a:r>
              <a:rPr lang="en-GB" sz="2800" dirty="0">
                <a:solidFill>
                  <a:srgbClr val="35372F"/>
                </a:solidFill>
                <a:latin typeface="Calibri Light" panose="020F0302020204030204"/>
              </a:rPr>
              <a:t>blanket around it to keep it </a:t>
            </a:r>
            <a:r>
              <a:rPr lang="en-GB" sz="2800" dirty="0" smtClean="0">
                <a:solidFill>
                  <a:srgbClr val="35372F"/>
                </a:solidFill>
                <a:latin typeface="Calibri Light" panose="020F0302020204030204"/>
              </a:rPr>
              <a:t>warm but right now the blanket is starting to get too thick and the Earth is getting too hot.  </a:t>
            </a:r>
            <a:endParaRPr lang="en-GB" sz="2800" dirty="0">
              <a:solidFill>
                <a:srgbClr val="35372F"/>
              </a:solidFill>
              <a:latin typeface="Calibri Light" panose="020F0302020204030204"/>
            </a:endParaRPr>
          </a:p>
        </p:txBody>
      </p:sp>
      <p:sp>
        <p:nvSpPr>
          <p:cNvPr id="9" name="Oval Callout 8"/>
          <p:cNvSpPr/>
          <p:nvPr/>
        </p:nvSpPr>
        <p:spPr>
          <a:xfrm>
            <a:off x="8273214" y="3028950"/>
            <a:ext cx="2796381" cy="2643129"/>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mj-lt"/>
              </a:rPr>
              <a:t>Let’s find out what is making the blanket get too thick.</a:t>
            </a:r>
            <a:endParaRPr lang="en-GB" sz="2400" b="1" dirty="0">
              <a:latin typeface="+mj-l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286999" y="5575039"/>
            <a:ext cx="1565193" cy="999866"/>
          </a:xfrm>
          <a:prstGeom prst="rect">
            <a:avLst/>
          </a:prstGeom>
        </p:spPr>
      </p:pic>
    </p:spTree>
    <p:extLst>
      <p:ext uri="{BB962C8B-B14F-4D97-AF65-F5344CB8AC3E}">
        <p14:creationId xmlns:p14="http://schemas.microsoft.com/office/powerpoint/2010/main" val="19368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910939" y="883919"/>
            <a:ext cx="2743200" cy="335281"/>
          </a:xfrm>
          <a:prstGeom prst="roundRect">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p:nvPr>
        </p:nvSpPr>
        <p:spPr>
          <a:xfrm>
            <a:off x="517495" y="809566"/>
            <a:ext cx="11337851" cy="4351338"/>
          </a:xfrm>
        </p:spPr>
        <p:txBody>
          <a:bodyPr>
            <a:normAutofit/>
          </a:bodyPr>
          <a:lstStyle/>
          <a:p>
            <a:pPr marL="0" indent="0">
              <a:buNone/>
            </a:pPr>
            <a:r>
              <a:rPr lang="en-GB" dirty="0"/>
              <a:t>Earlier, we learned that if we have too many </a:t>
            </a:r>
            <a:r>
              <a:rPr lang="en-GB" b="1" dirty="0">
                <a:solidFill>
                  <a:schemeClr val="bg1"/>
                </a:solidFill>
              </a:rPr>
              <a:t>Greenhouse </a:t>
            </a:r>
            <a:r>
              <a:rPr lang="en-GB" b="1" dirty="0" smtClean="0">
                <a:solidFill>
                  <a:schemeClr val="bg1"/>
                </a:solidFill>
              </a:rPr>
              <a:t>Gases</a:t>
            </a:r>
            <a:r>
              <a:rPr lang="en-GB" dirty="0">
                <a:solidFill>
                  <a:schemeClr val="bg1"/>
                </a:solidFill>
              </a:rPr>
              <a:t> </a:t>
            </a:r>
            <a:r>
              <a:rPr lang="en-GB" dirty="0" smtClean="0">
                <a:solidFill>
                  <a:schemeClr val="bg1"/>
                </a:solidFill>
              </a:rPr>
              <a:t> </a:t>
            </a:r>
            <a:r>
              <a:rPr lang="en-GB" dirty="0" smtClean="0"/>
              <a:t>the Earth’s </a:t>
            </a:r>
            <a:r>
              <a:rPr lang="en-GB" dirty="0"/>
              <a:t>blanket gets too thick which </a:t>
            </a:r>
            <a:r>
              <a:rPr lang="en-GB" dirty="0" smtClean="0"/>
              <a:t>isn’t good for the Earth.</a:t>
            </a:r>
            <a:endParaRPr lang="en-GB" dirty="0"/>
          </a:p>
          <a:p>
            <a:pPr marL="0" indent="0">
              <a:buNone/>
            </a:pPr>
            <a:endParaRPr lang="en-GB" dirty="0" smtClean="0"/>
          </a:p>
        </p:txBody>
      </p:sp>
      <p:sp>
        <p:nvSpPr>
          <p:cNvPr id="8" name="Oval Callout 7"/>
          <p:cNvSpPr/>
          <p:nvPr/>
        </p:nvSpPr>
        <p:spPr>
          <a:xfrm>
            <a:off x="7591185" y="1955545"/>
            <a:ext cx="3854002" cy="3512246"/>
          </a:xfrm>
          <a:prstGeom prst="wedgeEllipseCallout">
            <a:avLst>
              <a:gd name="adj1" fmla="val -49601"/>
              <a:gd name="adj2" fmla="val 45461"/>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latin typeface="+mj-lt"/>
              </a:rPr>
              <a:t>The good news it that there are lots of </a:t>
            </a:r>
            <a:r>
              <a:rPr lang="en-GB" sz="2200" dirty="0" smtClean="0">
                <a:latin typeface="+mj-lt"/>
              </a:rPr>
              <a:t>ways for </a:t>
            </a:r>
            <a:r>
              <a:rPr lang="en-GB" sz="2200" dirty="0">
                <a:latin typeface="+mj-lt"/>
              </a:rPr>
              <a:t>us to do </a:t>
            </a:r>
            <a:r>
              <a:rPr lang="en-GB" sz="2200" dirty="0" smtClean="0">
                <a:latin typeface="+mj-lt"/>
              </a:rPr>
              <a:t>many of these activities </a:t>
            </a:r>
            <a:r>
              <a:rPr lang="en-GB" sz="2200" b="1" dirty="0" smtClean="0">
                <a:latin typeface="+mj-lt"/>
              </a:rPr>
              <a:t>without producing </a:t>
            </a:r>
            <a:r>
              <a:rPr lang="en-GB" sz="2200" b="1" dirty="0">
                <a:latin typeface="+mj-lt"/>
              </a:rPr>
              <a:t>greenhouse </a:t>
            </a:r>
            <a:r>
              <a:rPr lang="en-GB" sz="2200" b="1" dirty="0" smtClean="0">
                <a:latin typeface="+mj-lt"/>
              </a:rPr>
              <a:t>gases! </a:t>
            </a:r>
          </a:p>
          <a:p>
            <a:pPr algn="ctr"/>
            <a:r>
              <a:rPr lang="en-GB" sz="2200" dirty="0" smtClean="0">
                <a:latin typeface="+mj-lt"/>
              </a:rPr>
              <a:t>We </a:t>
            </a:r>
            <a:r>
              <a:rPr lang="en-GB" sz="2200" dirty="0">
                <a:latin typeface="+mj-lt"/>
              </a:rPr>
              <a:t>will be learning about these </a:t>
            </a:r>
            <a:r>
              <a:rPr lang="en-GB" sz="2200" dirty="0" smtClean="0">
                <a:latin typeface="+mj-lt"/>
              </a:rPr>
              <a:t>later.</a:t>
            </a:r>
            <a:endParaRPr lang="en-GB" sz="2200" dirty="0">
              <a:latin typeface="+mj-lt"/>
            </a:endParaRPr>
          </a:p>
        </p:txBody>
      </p:sp>
      <p:sp>
        <p:nvSpPr>
          <p:cNvPr id="10" name="Rectangle 9"/>
          <p:cNvSpPr/>
          <p:nvPr/>
        </p:nvSpPr>
        <p:spPr>
          <a:xfrm>
            <a:off x="517495" y="1837943"/>
            <a:ext cx="6096000" cy="3322961"/>
          </a:xfrm>
          <a:prstGeom prst="rect">
            <a:avLst/>
          </a:prstGeom>
        </p:spPr>
        <p:txBody>
          <a:bodyPr>
            <a:spAutoFit/>
          </a:bodyPr>
          <a:lstStyle/>
          <a:p>
            <a:pPr lvl="0">
              <a:lnSpc>
                <a:spcPct val="90000"/>
              </a:lnSpc>
              <a:spcBef>
                <a:spcPts val="1000"/>
              </a:spcBef>
            </a:pPr>
            <a:r>
              <a:rPr lang="en-GB" sz="2800" dirty="0" smtClean="0">
                <a:solidFill>
                  <a:prstClr val="black"/>
                </a:solidFill>
                <a:latin typeface="Calibri Light" panose="020F0302020204030204"/>
              </a:rPr>
              <a:t>The </a:t>
            </a:r>
            <a:r>
              <a:rPr lang="en-GB" sz="2800" dirty="0">
                <a:solidFill>
                  <a:prstClr val="black"/>
                </a:solidFill>
                <a:latin typeface="Calibri Light" panose="020F0302020204030204"/>
              </a:rPr>
              <a:t>Earth needs </a:t>
            </a:r>
            <a:r>
              <a:rPr lang="en-GB" sz="2800" dirty="0" smtClean="0">
                <a:solidFill>
                  <a:prstClr val="black"/>
                </a:solidFill>
                <a:latin typeface="Calibri Light" panose="020F0302020204030204"/>
              </a:rPr>
              <a:t>greenhouse </a:t>
            </a:r>
            <a:r>
              <a:rPr lang="en-GB" sz="2800" dirty="0">
                <a:solidFill>
                  <a:prstClr val="black"/>
                </a:solidFill>
                <a:latin typeface="Calibri Light" panose="020F0302020204030204"/>
              </a:rPr>
              <a:t>gases in the atmosphere, but we are currently making too </a:t>
            </a:r>
            <a:r>
              <a:rPr lang="en-GB" sz="2800" dirty="0" smtClean="0">
                <a:solidFill>
                  <a:prstClr val="black"/>
                </a:solidFill>
                <a:latin typeface="Calibri Light" panose="020F0302020204030204"/>
              </a:rPr>
              <a:t>many and </a:t>
            </a:r>
            <a:r>
              <a:rPr lang="en-GB" sz="2800" dirty="0">
                <a:solidFill>
                  <a:prstClr val="black"/>
                </a:solidFill>
                <a:latin typeface="Calibri Light" panose="020F0302020204030204"/>
              </a:rPr>
              <a:t>making the blanket too thick. </a:t>
            </a:r>
            <a:endParaRPr lang="en-GB" sz="2800" dirty="0" smtClean="0">
              <a:solidFill>
                <a:prstClr val="black"/>
              </a:solidFill>
              <a:latin typeface="Calibri Light" panose="020F0302020204030204"/>
            </a:endParaRPr>
          </a:p>
          <a:p>
            <a:pPr lvl="0">
              <a:lnSpc>
                <a:spcPct val="90000"/>
              </a:lnSpc>
              <a:spcBef>
                <a:spcPts val="1000"/>
              </a:spcBef>
            </a:pPr>
            <a:r>
              <a:rPr lang="en-GB" sz="2800" dirty="0" smtClean="0">
                <a:solidFill>
                  <a:prstClr val="black"/>
                </a:solidFill>
                <a:latin typeface="Calibri Light" panose="020F0302020204030204"/>
              </a:rPr>
              <a:t>Some </a:t>
            </a:r>
            <a:r>
              <a:rPr lang="en-GB" sz="2800" dirty="0">
                <a:solidFill>
                  <a:prstClr val="black"/>
                </a:solidFill>
                <a:latin typeface="Calibri Light" panose="020F0302020204030204"/>
              </a:rPr>
              <a:t>of the activities that people are doing every day produce lots </a:t>
            </a:r>
            <a:r>
              <a:rPr lang="en-GB" sz="2800" dirty="0" smtClean="0">
                <a:solidFill>
                  <a:prstClr val="black"/>
                </a:solidFill>
                <a:latin typeface="Calibri Light" panose="020F0302020204030204"/>
              </a:rPr>
              <a:t>and lots of </a:t>
            </a:r>
            <a:r>
              <a:rPr lang="en-GB" sz="2800" b="1" dirty="0">
                <a:solidFill>
                  <a:prstClr val="black"/>
                </a:solidFill>
                <a:latin typeface="Calibri Light" panose="020F0302020204030204"/>
              </a:rPr>
              <a:t>greenhouse gases. </a:t>
            </a:r>
            <a:r>
              <a:rPr lang="en-GB" sz="2800" dirty="0">
                <a:solidFill>
                  <a:prstClr val="black"/>
                </a:solidFill>
                <a:latin typeface="Calibri Light" panose="020F0302020204030204"/>
              </a:rPr>
              <a:t/>
            </a:r>
            <a:br>
              <a:rPr lang="en-GB" sz="2800" dirty="0">
                <a:solidFill>
                  <a:prstClr val="black"/>
                </a:solidFill>
                <a:latin typeface="Calibri Light" panose="020F0302020204030204"/>
              </a:rPr>
            </a:br>
            <a:endParaRPr lang="en-GB" sz="2800" dirty="0">
              <a:solidFill>
                <a:prstClr val="black"/>
              </a:solidFill>
              <a:latin typeface="Calibri Light" panose="020F0302020204030204"/>
            </a:endParaRPr>
          </a:p>
        </p:txBody>
      </p:sp>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b="27087"/>
          <a:stretch/>
        </p:blipFill>
        <p:spPr>
          <a:xfrm flipH="1">
            <a:off x="5438374" y="4415770"/>
            <a:ext cx="3079985" cy="2198000"/>
          </a:xfrm>
          <a:prstGeom prst="rect">
            <a:avLst/>
          </a:prstGeom>
        </p:spPr>
      </p:pic>
    </p:spTree>
    <p:extLst>
      <p:ext uri="{BB962C8B-B14F-4D97-AF65-F5344CB8AC3E}">
        <p14:creationId xmlns:p14="http://schemas.microsoft.com/office/powerpoint/2010/main" val="380793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844550"/>
            <a:ext cx="11609865" cy="5175250"/>
          </a:xfrm>
        </p:spPr>
        <p:txBody>
          <a:bodyPr>
            <a:normAutofit/>
          </a:bodyPr>
          <a:lstStyle/>
          <a:p>
            <a:pPr marL="0" indent="0">
              <a:buNone/>
            </a:pPr>
            <a:r>
              <a:rPr lang="en-GB" dirty="0" smtClean="0"/>
              <a:t>Let’s look at a few things that are producing quite a lot of greenhouse gases:</a:t>
            </a:r>
          </a:p>
          <a:p>
            <a:pPr marL="0" indent="0">
              <a:buNone/>
            </a:pPr>
            <a:endParaRPr lang="en-GB" dirty="0" smtClean="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r>
              <a:rPr lang="en-GB" dirty="0" smtClean="0"/>
              <a:t>We are going to be working in </a:t>
            </a:r>
            <a:r>
              <a:rPr lang="en-GB" b="1" dirty="0" smtClean="0"/>
              <a:t>five groups </a:t>
            </a:r>
            <a:r>
              <a:rPr lang="en-GB" dirty="0"/>
              <a:t> </a:t>
            </a:r>
            <a:r>
              <a:rPr lang="en-GB" dirty="0" smtClean="0"/>
              <a:t>and each group will be exploring one of these areas. </a:t>
            </a:r>
            <a:endParaRPr lang="en-GB" dirty="0"/>
          </a:p>
        </p:txBody>
      </p:sp>
      <p:pic>
        <p:nvPicPr>
          <p:cNvPr id="20" name="Picture 19"/>
          <p:cNvPicPr>
            <a:picLocks noChangeAspect="1"/>
          </p:cNvPicPr>
          <p:nvPr/>
        </p:nvPicPr>
        <p:blipFill>
          <a:blip r:embed="rId2"/>
          <a:stretch>
            <a:fillRect/>
          </a:stretch>
        </p:blipFill>
        <p:spPr>
          <a:xfrm>
            <a:off x="187030" y="2104682"/>
            <a:ext cx="2395851" cy="2438254"/>
          </a:xfrm>
          <a:prstGeom prst="rect">
            <a:avLst/>
          </a:prstGeom>
        </p:spPr>
      </p:pic>
      <p:pic>
        <p:nvPicPr>
          <p:cNvPr id="21" name="Picture 20"/>
          <p:cNvPicPr>
            <a:picLocks noChangeAspect="1"/>
          </p:cNvPicPr>
          <p:nvPr/>
        </p:nvPicPr>
        <p:blipFill>
          <a:blip r:embed="rId3"/>
          <a:stretch>
            <a:fillRect/>
          </a:stretch>
        </p:blipFill>
        <p:spPr>
          <a:xfrm>
            <a:off x="2596550" y="2125050"/>
            <a:ext cx="2182254" cy="2019184"/>
          </a:xfrm>
          <a:prstGeom prst="rect">
            <a:avLst/>
          </a:prstGeom>
        </p:spPr>
      </p:pic>
      <p:pic>
        <p:nvPicPr>
          <p:cNvPr id="22" name="Picture 21"/>
          <p:cNvPicPr>
            <a:picLocks noChangeAspect="1"/>
          </p:cNvPicPr>
          <p:nvPr/>
        </p:nvPicPr>
        <p:blipFill>
          <a:blip r:embed="rId4"/>
          <a:stretch>
            <a:fillRect/>
          </a:stretch>
        </p:blipFill>
        <p:spPr>
          <a:xfrm>
            <a:off x="9508548" y="2099163"/>
            <a:ext cx="2491879" cy="2443773"/>
          </a:xfrm>
          <a:prstGeom prst="rect">
            <a:avLst/>
          </a:prstGeom>
        </p:spPr>
      </p:pic>
      <p:pic>
        <p:nvPicPr>
          <p:cNvPr id="23" name="Picture 22"/>
          <p:cNvPicPr>
            <a:picLocks noChangeAspect="1"/>
          </p:cNvPicPr>
          <p:nvPr/>
        </p:nvPicPr>
        <p:blipFill>
          <a:blip r:embed="rId5"/>
          <a:stretch>
            <a:fillRect/>
          </a:stretch>
        </p:blipFill>
        <p:spPr>
          <a:xfrm>
            <a:off x="4600456" y="2125050"/>
            <a:ext cx="2409150" cy="2128903"/>
          </a:xfrm>
          <a:prstGeom prst="rect">
            <a:avLst/>
          </a:prstGeom>
        </p:spPr>
      </p:pic>
      <p:pic>
        <p:nvPicPr>
          <p:cNvPr id="24" name="Picture 23"/>
          <p:cNvPicPr>
            <a:picLocks noChangeAspect="1"/>
          </p:cNvPicPr>
          <p:nvPr/>
        </p:nvPicPr>
        <p:blipFill>
          <a:blip r:embed="rId6"/>
          <a:stretch>
            <a:fillRect/>
          </a:stretch>
        </p:blipFill>
        <p:spPr>
          <a:xfrm>
            <a:off x="6782710" y="2125050"/>
            <a:ext cx="2436488" cy="1993491"/>
          </a:xfrm>
          <a:prstGeom prst="rect">
            <a:avLst/>
          </a:prstGeom>
        </p:spPr>
      </p:pic>
    </p:spTree>
    <p:extLst>
      <p:ext uri="{BB962C8B-B14F-4D97-AF65-F5344CB8AC3E}">
        <p14:creationId xmlns:p14="http://schemas.microsoft.com/office/powerpoint/2010/main" val="51607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80">
                                          <p:stCondLst>
                                            <p:cond delay="0"/>
                                          </p:stCondLst>
                                        </p:cTn>
                                        <p:tgtEl>
                                          <p:spTgt spid="21"/>
                                        </p:tgtEl>
                                      </p:cBhvr>
                                    </p:animEffect>
                                    <p:anim calcmode="lin" valueType="num">
                                      <p:cBhvr>
                                        <p:cTn id="2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31" dur="26">
                                          <p:stCondLst>
                                            <p:cond delay="650"/>
                                          </p:stCondLst>
                                        </p:cTn>
                                        <p:tgtEl>
                                          <p:spTgt spid="21"/>
                                        </p:tgtEl>
                                      </p:cBhvr>
                                      <p:to x="100000" y="60000"/>
                                    </p:animScale>
                                    <p:animScale>
                                      <p:cBhvr>
                                        <p:cTn id="32" dur="166" decel="50000">
                                          <p:stCondLst>
                                            <p:cond delay="676"/>
                                          </p:stCondLst>
                                        </p:cTn>
                                        <p:tgtEl>
                                          <p:spTgt spid="21"/>
                                        </p:tgtEl>
                                      </p:cBhvr>
                                      <p:to x="100000" y="100000"/>
                                    </p:animScale>
                                    <p:animScale>
                                      <p:cBhvr>
                                        <p:cTn id="33" dur="26">
                                          <p:stCondLst>
                                            <p:cond delay="1312"/>
                                          </p:stCondLst>
                                        </p:cTn>
                                        <p:tgtEl>
                                          <p:spTgt spid="21"/>
                                        </p:tgtEl>
                                      </p:cBhvr>
                                      <p:to x="100000" y="80000"/>
                                    </p:animScale>
                                    <p:animScale>
                                      <p:cBhvr>
                                        <p:cTn id="34" dur="166" decel="50000">
                                          <p:stCondLst>
                                            <p:cond delay="1338"/>
                                          </p:stCondLst>
                                        </p:cTn>
                                        <p:tgtEl>
                                          <p:spTgt spid="21"/>
                                        </p:tgtEl>
                                      </p:cBhvr>
                                      <p:to x="100000" y="100000"/>
                                    </p:animScale>
                                    <p:animScale>
                                      <p:cBhvr>
                                        <p:cTn id="35" dur="26">
                                          <p:stCondLst>
                                            <p:cond delay="1642"/>
                                          </p:stCondLst>
                                        </p:cTn>
                                        <p:tgtEl>
                                          <p:spTgt spid="21"/>
                                        </p:tgtEl>
                                      </p:cBhvr>
                                      <p:to x="100000" y="90000"/>
                                    </p:animScale>
                                    <p:animScale>
                                      <p:cBhvr>
                                        <p:cTn id="36" dur="166" decel="50000">
                                          <p:stCondLst>
                                            <p:cond delay="1668"/>
                                          </p:stCondLst>
                                        </p:cTn>
                                        <p:tgtEl>
                                          <p:spTgt spid="21"/>
                                        </p:tgtEl>
                                      </p:cBhvr>
                                      <p:to x="100000" y="100000"/>
                                    </p:animScale>
                                    <p:animScale>
                                      <p:cBhvr>
                                        <p:cTn id="37" dur="26">
                                          <p:stCondLst>
                                            <p:cond delay="1808"/>
                                          </p:stCondLst>
                                        </p:cTn>
                                        <p:tgtEl>
                                          <p:spTgt spid="21"/>
                                        </p:tgtEl>
                                      </p:cBhvr>
                                      <p:to x="100000" y="95000"/>
                                    </p:animScale>
                                    <p:animScale>
                                      <p:cBhvr>
                                        <p:cTn id="38" dur="166" decel="50000">
                                          <p:stCondLst>
                                            <p:cond delay="1834"/>
                                          </p:stCondLst>
                                        </p:cTn>
                                        <p:tgtEl>
                                          <p:spTgt spid="2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80">
                                          <p:stCondLst>
                                            <p:cond delay="0"/>
                                          </p:stCondLst>
                                        </p:cTn>
                                        <p:tgtEl>
                                          <p:spTgt spid="23"/>
                                        </p:tgtEl>
                                      </p:cBhvr>
                                    </p:animEffect>
                                    <p:anim calcmode="lin" valueType="num">
                                      <p:cBhvr>
                                        <p:cTn id="4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9" dur="26">
                                          <p:stCondLst>
                                            <p:cond delay="650"/>
                                          </p:stCondLst>
                                        </p:cTn>
                                        <p:tgtEl>
                                          <p:spTgt spid="23"/>
                                        </p:tgtEl>
                                      </p:cBhvr>
                                      <p:to x="100000" y="60000"/>
                                    </p:animScale>
                                    <p:animScale>
                                      <p:cBhvr>
                                        <p:cTn id="50" dur="166" decel="50000">
                                          <p:stCondLst>
                                            <p:cond delay="676"/>
                                          </p:stCondLst>
                                        </p:cTn>
                                        <p:tgtEl>
                                          <p:spTgt spid="23"/>
                                        </p:tgtEl>
                                      </p:cBhvr>
                                      <p:to x="100000" y="100000"/>
                                    </p:animScale>
                                    <p:animScale>
                                      <p:cBhvr>
                                        <p:cTn id="51" dur="26">
                                          <p:stCondLst>
                                            <p:cond delay="1312"/>
                                          </p:stCondLst>
                                        </p:cTn>
                                        <p:tgtEl>
                                          <p:spTgt spid="23"/>
                                        </p:tgtEl>
                                      </p:cBhvr>
                                      <p:to x="100000" y="80000"/>
                                    </p:animScale>
                                    <p:animScale>
                                      <p:cBhvr>
                                        <p:cTn id="52" dur="166" decel="50000">
                                          <p:stCondLst>
                                            <p:cond delay="1338"/>
                                          </p:stCondLst>
                                        </p:cTn>
                                        <p:tgtEl>
                                          <p:spTgt spid="23"/>
                                        </p:tgtEl>
                                      </p:cBhvr>
                                      <p:to x="100000" y="100000"/>
                                    </p:animScale>
                                    <p:animScale>
                                      <p:cBhvr>
                                        <p:cTn id="53" dur="26">
                                          <p:stCondLst>
                                            <p:cond delay="1642"/>
                                          </p:stCondLst>
                                        </p:cTn>
                                        <p:tgtEl>
                                          <p:spTgt spid="23"/>
                                        </p:tgtEl>
                                      </p:cBhvr>
                                      <p:to x="100000" y="90000"/>
                                    </p:animScale>
                                    <p:animScale>
                                      <p:cBhvr>
                                        <p:cTn id="54" dur="166" decel="50000">
                                          <p:stCondLst>
                                            <p:cond delay="1668"/>
                                          </p:stCondLst>
                                        </p:cTn>
                                        <p:tgtEl>
                                          <p:spTgt spid="23"/>
                                        </p:tgtEl>
                                      </p:cBhvr>
                                      <p:to x="100000" y="100000"/>
                                    </p:animScale>
                                    <p:animScale>
                                      <p:cBhvr>
                                        <p:cTn id="55" dur="26">
                                          <p:stCondLst>
                                            <p:cond delay="1808"/>
                                          </p:stCondLst>
                                        </p:cTn>
                                        <p:tgtEl>
                                          <p:spTgt spid="23"/>
                                        </p:tgtEl>
                                      </p:cBhvr>
                                      <p:to x="100000" y="95000"/>
                                    </p:animScale>
                                    <p:animScale>
                                      <p:cBhvr>
                                        <p:cTn id="56" dur="166" decel="50000">
                                          <p:stCondLst>
                                            <p:cond delay="1834"/>
                                          </p:stCondLst>
                                        </p:cTn>
                                        <p:tgtEl>
                                          <p:spTgt spid="23"/>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80">
                                          <p:stCondLst>
                                            <p:cond delay="0"/>
                                          </p:stCondLst>
                                        </p:cTn>
                                        <p:tgtEl>
                                          <p:spTgt spid="24"/>
                                        </p:tgtEl>
                                      </p:cBhvr>
                                    </p:animEffect>
                                    <p:anim calcmode="lin" valueType="num">
                                      <p:cBhvr>
                                        <p:cTn id="6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7" dur="26">
                                          <p:stCondLst>
                                            <p:cond delay="650"/>
                                          </p:stCondLst>
                                        </p:cTn>
                                        <p:tgtEl>
                                          <p:spTgt spid="24"/>
                                        </p:tgtEl>
                                      </p:cBhvr>
                                      <p:to x="100000" y="60000"/>
                                    </p:animScale>
                                    <p:animScale>
                                      <p:cBhvr>
                                        <p:cTn id="68" dur="166" decel="50000">
                                          <p:stCondLst>
                                            <p:cond delay="676"/>
                                          </p:stCondLst>
                                        </p:cTn>
                                        <p:tgtEl>
                                          <p:spTgt spid="24"/>
                                        </p:tgtEl>
                                      </p:cBhvr>
                                      <p:to x="100000" y="100000"/>
                                    </p:animScale>
                                    <p:animScale>
                                      <p:cBhvr>
                                        <p:cTn id="69" dur="26">
                                          <p:stCondLst>
                                            <p:cond delay="1312"/>
                                          </p:stCondLst>
                                        </p:cTn>
                                        <p:tgtEl>
                                          <p:spTgt spid="24"/>
                                        </p:tgtEl>
                                      </p:cBhvr>
                                      <p:to x="100000" y="80000"/>
                                    </p:animScale>
                                    <p:animScale>
                                      <p:cBhvr>
                                        <p:cTn id="70" dur="166" decel="50000">
                                          <p:stCondLst>
                                            <p:cond delay="1338"/>
                                          </p:stCondLst>
                                        </p:cTn>
                                        <p:tgtEl>
                                          <p:spTgt spid="24"/>
                                        </p:tgtEl>
                                      </p:cBhvr>
                                      <p:to x="100000" y="100000"/>
                                    </p:animScale>
                                    <p:animScale>
                                      <p:cBhvr>
                                        <p:cTn id="71" dur="26">
                                          <p:stCondLst>
                                            <p:cond delay="1642"/>
                                          </p:stCondLst>
                                        </p:cTn>
                                        <p:tgtEl>
                                          <p:spTgt spid="24"/>
                                        </p:tgtEl>
                                      </p:cBhvr>
                                      <p:to x="100000" y="90000"/>
                                    </p:animScale>
                                    <p:animScale>
                                      <p:cBhvr>
                                        <p:cTn id="72" dur="166" decel="50000">
                                          <p:stCondLst>
                                            <p:cond delay="1668"/>
                                          </p:stCondLst>
                                        </p:cTn>
                                        <p:tgtEl>
                                          <p:spTgt spid="24"/>
                                        </p:tgtEl>
                                      </p:cBhvr>
                                      <p:to x="100000" y="100000"/>
                                    </p:animScale>
                                    <p:animScale>
                                      <p:cBhvr>
                                        <p:cTn id="73" dur="26">
                                          <p:stCondLst>
                                            <p:cond delay="1808"/>
                                          </p:stCondLst>
                                        </p:cTn>
                                        <p:tgtEl>
                                          <p:spTgt spid="24"/>
                                        </p:tgtEl>
                                      </p:cBhvr>
                                      <p:to x="100000" y="95000"/>
                                    </p:animScale>
                                    <p:animScale>
                                      <p:cBhvr>
                                        <p:cTn id="74" dur="166" decel="50000">
                                          <p:stCondLst>
                                            <p:cond delay="1834"/>
                                          </p:stCondLst>
                                        </p:cTn>
                                        <p:tgtEl>
                                          <p:spTgt spid="2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down)">
                                      <p:cBhvr>
                                        <p:cTn id="79" dur="580">
                                          <p:stCondLst>
                                            <p:cond delay="0"/>
                                          </p:stCondLst>
                                        </p:cTn>
                                        <p:tgtEl>
                                          <p:spTgt spid="22"/>
                                        </p:tgtEl>
                                      </p:cBhvr>
                                    </p:animEffect>
                                    <p:anim calcmode="lin" valueType="num">
                                      <p:cBhvr>
                                        <p:cTn id="8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85" dur="26">
                                          <p:stCondLst>
                                            <p:cond delay="650"/>
                                          </p:stCondLst>
                                        </p:cTn>
                                        <p:tgtEl>
                                          <p:spTgt spid="22"/>
                                        </p:tgtEl>
                                      </p:cBhvr>
                                      <p:to x="100000" y="60000"/>
                                    </p:animScale>
                                    <p:animScale>
                                      <p:cBhvr>
                                        <p:cTn id="86" dur="166" decel="50000">
                                          <p:stCondLst>
                                            <p:cond delay="676"/>
                                          </p:stCondLst>
                                        </p:cTn>
                                        <p:tgtEl>
                                          <p:spTgt spid="22"/>
                                        </p:tgtEl>
                                      </p:cBhvr>
                                      <p:to x="100000" y="100000"/>
                                    </p:animScale>
                                    <p:animScale>
                                      <p:cBhvr>
                                        <p:cTn id="87" dur="26">
                                          <p:stCondLst>
                                            <p:cond delay="1312"/>
                                          </p:stCondLst>
                                        </p:cTn>
                                        <p:tgtEl>
                                          <p:spTgt spid="22"/>
                                        </p:tgtEl>
                                      </p:cBhvr>
                                      <p:to x="100000" y="80000"/>
                                    </p:animScale>
                                    <p:animScale>
                                      <p:cBhvr>
                                        <p:cTn id="88" dur="166" decel="50000">
                                          <p:stCondLst>
                                            <p:cond delay="1338"/>
                                          </p:stCondLst>
                                        </p:cTn>
                                        <p:tgtEl>
                                          <p:spTgt spid="22"/>
                                        </p:tgtEl>
                                      </p:cBhvr>
                                      <p:to x="100000" y="100000"/>
                                    </p:animScale>
                                    <p:animScale>
                                      <p:cBhvr>
                                        <p:cTn id="89" dur="26">
                                          <p:stCondLst>
                                            <p:cond delay="1642"/>
                                          </p:stCondLst>
                                        </p:cTn>
                                        <p:tgtEl>
                                          <p:spTgt spid="22"/>
                                        </p:tgtEl>
                                      </p:cBhvr>
                                      <p:to x="100000" y="90000"/>
                                    </p:animScale>
                                    <p:animScale>
                                      <p:cBhvr>
                                        <p:cTn id="90" dur="166" decel="50000">
                                          <p:stCondLst>
                                            <p:cond delay="1668"/>
                                          </p:stCondLst>
                                        </p:cTn>
                                        <p:tgtEl>
                                          <p:spTgt spid="22"/>
                                        </p:tgtEl>
                                      </p:cBhvr>
                                      <p:to x="100000" y="100000"/>
                                    </p:animScale>
                                    <p:animScale>
                                      <p:cBhvr>
                                        <p:cTn id="91" dur="26">
                                          <p:stCondLst>
                                            <p:cond delay="1808"/>
                                          </p:stCondLst>
                                        </p:cTn>
                                        <p:tgtEl>
                                          <p:spTgt spid="22"/>
                                        </p:tgtEl>
                                      </p:cBhvr>
                                      <p:to x="100000" y="95000"/>
                                    </p:animScale>
                                    <p:animScale>
                                      <p:cBhvr>
                                        <p:cTn id="92" dur="166" decel="50000">
                                          <p:stCondLst>
                                            <p:cond delay="1834"/>
                                          </p:stCondLst>
                                        </p:cTn>
                                        <p:tgtEl>
                                          <p:spTgt spid="22"/>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
                                            <p:txEl>
                                              <p:pRg st="8" end="8"/>
                                            </p:txEl>
                                          </p:spTgt>
                                        </p:tgtEl>
                                        <p:attrNameLst>
                                          <p:attrName>style.visibility</p:attrName>
                                        </p:attrNameLst>
                                      </p:cBhvr>
                                      <p:to>
                                        <p:strVal val="visible"/>
                                      </p:to>
                                    </p:set>
                                    <p:anim calcmode="lin" valueType="num">
                                      <p:cBhvr additive="base">
                                        <p:cTn id="9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748" y="177239"/>
            <a:ext cx="1430027" cy="573741"/>
          </a:xfrm>
          <a:prstGeom prst="rect">
            <a:avLst/>
          </a:prstGeom>
        </p:spPr>
      </p:pic>
      <p:sp>
        <p:nvSpPr>
          <p:cNvPr id="6" name="Oval 5"/>
          <p:cNvSpPr/>
          <p:nvPr/>
        </p:nvSpPr>
        <p:spPr>
          <a:xfrm>
            <a:off x="7793665" y="2562447"/>
            <a:ext cx="4185772" cy="4035420"/>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rgbClr val="FEE725"/>
                </a:solidFill>
              </a:rPr>
              <a:t/>
            </a:r>
            <a:br>
              <a:rPr lang="en-GB" sz="1400" b="1" dirty="0">
                <a:solidFill>
                  <a:srgbClr val="FEE725"/>
                </a:solidFill>
              </a:rPr>
            </a:br>
            <a:endParaRPr lang="en-GB" sz="1400" dirty="0">
              <a:solidFill>
                <a:prstClr val="white"/>
              </a:solidFill>
            </a:endParaRPr>
          </a:p>
        </p:txBody>
      </p:sp>
      <p:sp>
        <p:nvSpPr>
          <p:cNvPr id="8" name="TextBox 7"/>
          <p:cNvSpPr txBox="1"/>
          <p:nvPr/>
        </p:nvSpPr>
        <p:spPr>
          <a:xfrm>
            <a:off x="7878099" y="4097846"/>
            <a:ext cx="4101338" cy="1892826"/>
          </a:xfrm>
          <a:prstGeom prst="rect">
            <a:avLst/>
          </a:prstGeom>
          <a:noFill/>
        </p:spPr>
        <p:txBody>
          <a:bodyPr wrap="square" rtlCol="0">
            <a:spAutoFit/>
          </a:bodyPr>
          <a:lstStyle/>
          <a:p>
            <a:pPr algn="ctr"/>
            <a:r>
              <a:rPr lang="en-GB" sz="3300" b="1" spc="300" dirty="0" smtClean="0">
                <a:solidFill>
                  <a:prstClr val="white"/>
                </a:solidFill>
              </a:rPr>
              <a:t>CAUSE AND EFFECT</a:t>
            </a:r>
          </a:p>
          <a:p>
            <a:pPr algn="ctr"/>
            <a:r>
              <a:rPr lang="en-GB" sz="3300" b="1" dirty="0" smtClean="0">
                <a:solidFill>
                  <a:prstClr val="white"/>
                </a:solidFill>
              </a:rPr>
              <a:t/>
            </a:r>
            <a:br>
              <a:rPr lang="en-GB" sz="3300" b="1" dirty="0" smtClean="0">
                <a:solidFill>
                  <a:prstClr val="white"/>
                </a:solidFill>
              </a:rPr>
            </a:br>
            <a:r>
              <a:rPr lang="en-GB" b="1" dirty="0" smtClean="0">
                <a:solidFill>
                  <a:prstClr val="white"/>
                </a:solidFill>
              </a:rPr>
              <a:t>6 0  M I N U T E S</a:t>
            </a:r>
            <a:endParaRPr lang="en-GB" dirty="0" smtClean="0">
              <a:solidFill>
                <a:prstClr val="white"/>
              </a:solidFill>
            </a:endParaRPr>
          </a:p>
        </p:txBody>
      </p:sp>
      <p:sp>
        <p:nvSpPr>
          <p:cNvPr id="9" name="Rectangle 8"/>
          <p:cNvSpPr/>
          <p:nvPr/>
        </p:nvSpPr>
        <p:spPr>
          <a:xfrm>
            <a:off x="8041913" y="3712318"/>
            <a:ext cx="3689280" cy="307777"/>
          </a:xfrm>
          <a:prstGeom prst="rect">
            <a:avLst/>
          </a:prstGeom>
        </p:spPr>
        <p:txBody>
          <a:bodyPr wrap="none">
            <a:spAutoFit/>
          </a:bodyPr>
          <a:lstStyle/>
          <a:p>
            <a:pPr algn="ctr">
              <a:defRPr/>
            </a:pPr>
            <a:r>
              <a:rPr lang="en-GB" sz="1400" spc="300" dirty="0" smtClean="0">
                <a:solidFill>
                  <a:srgbClr val="FEE725"/>
                </a:solidFill>
              </a:rPr>
              <a:t>LESSON 2 | CHANGING CLIMATES</a:t>
            </a:r>
            <a:endParaRPr lang="en-GB" sz="1400" spc="300" dirty="0">
              <a:solidFill>
                <a:srgbClr val="FEE725"/>
              </a:solidFill>
            </a:endParaRPr>
          </a:p>
        </p:txBody>
      </p:sp>
    </p:spTree>
    <p:extLst>
      <p:ext uri="{BB962C8B-B14F-4D97-AF65-F5344CB8AC3E}">
        <p14:creationId xmlns:p14="http://schemas.microsoft.com/office/powerpoint/2010/main" val="21293854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920749"/>
            <a:ext cx="11372813" cy="4708525"/>
          </a:xfrm>
        </p:spPr>
        <p:txBody>
          <a:bodyPr>
            <a:normAutofit/>
          </a:bodyPr>
          <a:lstStyle/>
          <a:p>
            <a:pPr marL="0" indent="0">
              <a:buNone/>
            </a:pPr>
            <a:r>
              <a:rPr lang="en-GB" dirty="0" smtClean="0"/>
              <a:t>In your group, you are going to take a large piece of paper and draw all of the activities linked to your word.</a:t>
            </a:r>
          </a:p>
          <a:p>
            <a:pPr marL="0" indent="0">
              <a:buNone/>
            </a:pPr>
            <a:endParaRPr lang="en-GB" dirty="0"/>
          </a:p>
          <a:p>
            <a:pPr marL="514350" indent="-514350">
              <a:buAutoNum type="arabicPeriod"/>
            </a:pPr>
            <a:endParaRPr lang="en-GB" dirty="0" smtClean="0"/>
          </a:p>
          <a:p>
            <a:pPr marL="0" indent="0">
              <a:buNone/>
            </a:pPr>
            <a:endParaRPr lang="en-GB" dirty="0"/>
          </a:p>
        </p:txBody>
      </p:sp>
      <p:pic>
        <p:nvPicPr>
          <p:cNvPr id="6" name="Picture 5"/>
          <p:cNvPicPr>
            <a:picLocks noChangeAspect="1"/>
          </p:cNvPicPr>
          <p:nvPr/>
        </p:nvPicPr>
        <p:blipFill>
          <a:blip r:embed="rId2"/>
          <a:stretch>
            <a:fillRect/>
          </a:stretch>
        </p:blipFill>
        <p:spPr>
          <a:xfrm>
            <a:off x="89182" y="2092259"/>
            <a:ext cx="2395851" cy="2438254"/>
          </a:xfrm>
          <a:prstGeom prst="rect">
            <a:avLst/>
          </a:prstGeom>
        </p:spPr>
      </p:pic>
      <p:pic>
        <p:nvPicPr>
          <p:cNvPr id="7" name="Picture 6"/>
          <p:cNvPicPr>
            <a:picLocks noChangeAspect="1"/>
          </p:cNvPicPr>
          <p:nvPr/>
        </p:nvPicPr>
        <p:blipFill>
          <a:blip r:embed="rId3"/>
          <a:stretch>
            <a:fillRect/>
          </a:stretch>
        </p:blipFill>
        <p:spPr>
          <a:xfrm>
            <a:off x="2498702" y="2112627"/>
            <a:ext cx="2182254" cy="2019184"/>
          </a:xfrm>
          <a:prstGeom prst="rect">
            <a:avLst/>
          </a:prstGeom>
        </p:spPr>
      </p:pic>
      <p:pic>
        <p:nvPicPr>
          <p:cNvPr id="9" name="Picture 8"/>
          <p:cNvPicPr>
            <a:picLocks noChangeAspect="1"/>
          </p:cNvPicPr>
          <p:nvPr/>
        </p:nvPicPr>
        <p:blipFill>
          <a:blip r:embed="rId4"/>
          <a:stretch>
            <a:fillRect/>
          </a:stretch>
        </p:blipFill>
        <p:spPr>
          <a:xfrm>
            <a:off x="4502608" y="2112627"/>
            <a:ext cx="2409150" cy="2128903"/>
          </a:xfrm>
          <a:prstGeom prst="rect">
            <a:avLst/>
          </a:prstGeom>
        </p:spPr>
      </p:pic>
      <p:pic>
        <p:nvPicPr>
          <p:cNvPr id="10" name="Picture 9"/>
          <p:cNvPicPr>
            <a:picLocks noChangeAspect="1"/>
          </p:cNvPicPr>
          <p:nvPr/>
        </p:nvPicPr>
        <p:blipFill>
          <a:blip r:embed="rId5"/>
          <a:stretch>
            <a:fillRect/>
          </a:stretch>
        </p:blipFill>
        <p:spPr>
          <a:xfrm>
            <a:off x="6684862" y="2112627"/>
            <a:ext cx="2436488" cy="1993491"/>
          </a:xfrm>
          <a:prstGeom prst="rect">
            <a:avLst/>
          </a:prstGeom>
        </p:spPr>
      </p:pic>
      <p:sp>
        <p:nvSpPr>
          <p:cNvPr id="12" name="Rectangle 11"/>
          <p:cNvSpPr/>
          <p:nvPr/>
        </p:nvSpPr>
        <p:spPr>
          <a:xfrm>
            <a:off x="267900" y="3452459"/>
            <a:ext cx="2230802" cy="523220"/>
          </a:xfrm>
          <a:prstGeom prst="rect">
            <a:avLst/>
          </a:prstGeom>
        </p:spPr>
        <p:txBody>
          <a:bodyPr wrap="square">
            <a:spAutoFit/>
          </a:bodyPr>
          <a:lstStyle/>
          <a:p>
            <a:pPr lvl="0"/>
            <a:r>
              <a:rPr lang="en-GB" sz="1400" dirty="0">
                <a:solidFill>
                  <a:prstClr val="black"/>
                </a:solidFill>
                <a:latin typeface="+mj-lt"/>
              </a:rPr>
              <a:t/>
            </a:r>
            <a:br>
              <a:rPr lang="en-GB" sz="1400" dirty="0">
                <a:solidFill>
                  <a:prstClr val="black"/>
                </a:solidFill>
                <a:latin typeface="+mj-lt"/>
              </a:rPr>
            </a:br>
            <a:endParaRPr lang="en-GB" sz="1400" dirty="0">
              <a:solidFill>
                <a:prstClr val="black"/>
              </a:solidFill>
              <a:latin typeface="+mj-lt"/>
            </a:endParaRPr>
          </a:p>
        </p:txBody>
      </p:sp>
      <p:sp>
        <p:nvSpPr>
          <p:cNvPr id="13" name="Rectangle 12"/>
          <p:cNvSpPr/>
          <p:nvPr/>
        </p:nvSpPr>
        <p:spPr>
          <a:xfrm>
            <a:off x="232267" y="4241530"/>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1: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plastic for? </a:t>
            </a:r>
            <a:r>
              <a:rPr lang="en-GB" dirty="0" smtClean="0">
                <a:solidFill>
                  <a:prstClr val="black"/>
                </a:solidFill>
                <a:latin typeface="Calibri Light" panose="020F0302020204030204"/>
              </a:rPr>
              <a:t>Where do you use plastic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4" name="Rectangle 13"/>
          <p:cNvSpPr/>
          <p:nvPr/>
        </p:nvSpPr>
        <p:spPr>
          <a:xfrm>
            <a:off x="2583109" y="4241530"/>
            <a:ext cx="2097848" cy="1785104"/>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2</a:t>
            </a:r>
            <a:r>
              <a:rPr lang="en-GB" sz="2000" b="1" dirty="0" smtClean="0">
                <a:solidFill>
                  <a:prstClr val="black"/>
                </a:solidFill>
                <a:latin typeface="Calibri Light" panose="020F0302020204030204"/>
              </a:rPr>
              <a:t>: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a:t>
            </a:r>
            <a:r>
              <a:rPr lang="en-GB" dirty="0" smtClean="0">
                <a:solidFill>
                  <a:prstClr val="black"/>
                </a:solidFill>
                <a:latin typeface="Calibri Light" panose="020F0302020204030204"/>
              </a:rPr>
              <a:t>chop down trees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trees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5" name="Rectangle 14"/>
          <p:cNvSpPr/>
          <p:nvPr/>
        </p:nvSpPr>
        <p:spPr>
          <a:xfrm>
            <a:off x="4747433" y="4249055"/>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3:</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energy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energy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6" name="Rectangle 15"/>
          <p:cNvSpPr/>
          <p:nvPr/>
        </p:nvSpPr>
        <p:spPr>
          <a:xfrm>
            <a:off x="6985808" y="4249055"/>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4: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food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food in your</a:t>
            </a:r>
            <a:r>
              <a:rPr lang="en-GB" dirty="0">
                <a:solidFill>
                  <a:prstClr val="black"/>
                </a:solidFill>
                <a:latin typeface="Calibri Light" panose="020F0302020204030204"/>
              </a:rPr>
              <a:t> daily</a:t>
            </a:r>
            <a:r>
              <a:rPr lang="en-GB" dirty="0" smtClean="0">
                <a:solidFill>
                  <a:prstClr val="black"/>
                </a:solidFill>
                <a:latin typeface="Calibri Light" panose="020F0302020204030204"/>
              </a:rPr>
              <a:t> life?</a:t>
            </a:r>
            <a:endParaRPr lang="en-GB" dirty="0">
              <a:solidFill>
                <a:prstClr val="black"/>
              </a:solidFill>
              <a:latin typeface="Calibri Light" panose="020F0302020204030204"/>
            </a:endParaRPr>
          </a:p>
        </p:txBody>
      </p:sp>
      <p:sp>
        <p:nvSpPr>
          <p:cNvPr id="17" name="Rectangle 16"/>
          <p:cNvSpPr/>
          <p:nvPr/>
        </p:nvSpPr>
        <p:spPr>
          <a:xfrm>
            <a:off x="9336650" y="4317807"/>
            <a:ext cx="242672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5: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transport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transport in your daily life?</a:t>
            </a:r>
            <a:endParaRPr lang="en-GB" dirty="0">
              <a:solidFill>
                <a:prstClr val="black"/>
              </a:solidFill>
              <a:latin typeface="Calibri Light" panose="020F0302020204030204"/>
            </a:endParaRPr>
          </a:p>
        </p:txBody>
      </p:sp>
      <p:pic>
        <p:nvPicPr>
          <p:cNvPr id="20" name="Picture 19"/>
          <p:cNvPicPr>
            <a:picLocks noChangeAspect="1"/>
          </p:cNvPicPr>
          <p:nvPr/>
        </p:nvPicPr>
        <p:blipFill>
          <a:blip r:embed="rId6"/>
          <a:stretch>
            <a:fillRect/>
          </a:stretch>
        </p:blipFill>
        <p:spPr>
          <a:xfrm>
            <a:off x="9530442" y="2112627"/>
            <a:ext cx="2392606" cy="2136428"/>
          </a:xfrm>
          <a:prstGeom prst="rect">
            <a:avLst/>
          </a:prstGeom>
        </p:spPr>
      </p:pic>
    </p:spTree>
    <p:extLst>
      <p:ext uri="{BB962C8B-B14F-4D97-AF65-F5344CB8AC3E}">
        <p14:creationId xmlns:p14="http://schemas.microsoft.com/office/powerpoint/2010/main" val="238969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par>
                                <p:cTn id="43" presetID="16" presetClass="entr" presetSubtype="21"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763741"/>
            <a:ext cx="5518625" cy="4351338"/>
          </a:xfrm>
        </p:spPr>
        <p:txBody>
          <a:bodyPr/>
          <a:lstStyle/>
          <a:p>
            <a:pPr marL="0" indent="0">
              <a:buNone/>
            </a:pPr>
            <a:r>
              <a:rPr lang="en-GB" dirty="0" smtClean="0"/>
              <a:t>In your groups, write your word in the middle of a piece of paper and draw pictures of all of the activities or ideas that you can think of.</a:t>
            </a:r>
          </a:p>
          <a:p>
            <a:pPr marL="0" indent="0">
              <a:buNone/>
            </a:pPr>
            <a:endParaRPr lang="en-GB" dirty="0" smtClean="0"/>
          </a:p>
          <a:p>
            <a:pPr marL="0" indent="0">
              <a:buNone/>
            </a:pPr>
            <a:r>
              <a:rPr lang="en-GB" dirty="0" smtClean="0"/>
              <a:t>For example, we chop down trees to make paper, tables, chairs…</a:t>
            </a:r>
            <a:br>
              <a:rPr lang="en-GB" dirty="0" smtClean="0"/>
            </a:br>
            <a:r>
              <a:rPr lang="en-GB" dirty="0" smtClean="0"/>
              <a:t/>
            </a:r>
            <a:br>
              <a:rPr lang="en-GB" dirty="0" smtClean="0"/>
            </a:b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5588" y="273050"/>
            <a:ext cx="4810125" cy="6096000"/>
          </a:xfrm>
          <a:prstGeom prst="rect">
            <a:avLst/>
          </a:prstGeom>
        </p:spPr>
      </p:pic>
      <p:sp>
        <p:nvSpPr>
          <p:cNvPr id="7" name="Rectangle 6"/>
          <p:cNvSpPr/>
          <p:nvPr/>
        </p:nvSpPr>
        <p:spPr>
          <a:xfrm>
            <a:off x="8587651" y="3059440"/>
            <a:ext cx="1080424" cy="523220"/>
          </a:xfrm>
          <a:prstGeom prst="rect">
            <a:avLst/>
          </a:prstGeom>
        </p:spPr>
        <p:txBody>
          <a:bodyPr wrap="none">
            <a:spAutoFit/>
          </a:bodyPr>
          <a:lstStyle/>
          <a:p>
            <a:r>
              <a:rPr lang="en-GB" sz="2800" b="1" dirty="0" smtClean="0">
                <a:solidFill>
                  <a:schemeClr val="accent2"/>
                </a:solidFill>
              </a:rPr>
              <a:t>TREES</a:t>
            </a:r>
            <a:endParaRPr lang="en-GB" sz="2800" b="1" dirty="0">
              <a:solidFill>
                <a:schemeClr val="accent2"/>
              </a:solidFill>
            </a:endParaRPr>
          </a:p>
        </p:txBody>
      </p:sp>
      <p:sp>
        <p:nvSpPr>
          <p:cNvPr id="9" name="Oval Callout 8"/>
          <p:cNvSpPr/>
          <p:nvPr/>
        </p:nvSpPr>
        <p:spPr>
          <a:xfrm>
            <a:off x="2762351" y="4141756"/>
            <a:ext cx="2012832" cy="1946646"/>
          </a:xfrm>
          <a:prstGeom prst="wedgeEllipseCallout">
            <a:avLst>
              <a:gd name="adj1" fmla="val -50528"/>
              <a:gd name="adj2" fmla="val 418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latin typeface="+mj-lt"/>
              </a:rPr>
              <a:t>What else do we use trees for?</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3204" y="5869001"/>
            <a:ext cx="1069162" cy="736394"/>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49179" y="4671995"/>
            <a:ext cx="1910434" cy="1197006"/>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6005" y="1441374"/>
            <a:ext cx="2063292" cy="1498036"/>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9320" y="3723745"/>
            <a:ext cx="1408331" cy="2364657"/>
          </a:xfrm>
          <a:prstGeom prst="rect">
            <a:avLst/>
          </a:prstGeom>
        </p:spPr>
      </p:pic>
    </p:spTree>
    <p:extLst>
      <p:ext uri="{BB962C8B-B14F-4D97-AF65-F5344CB8AC3E}">
        <p14:creationId xmlns:p14="http://schemas.microsoft.com/office/powerpoint/2010/main" val="1466966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920749"/>
            <a:ext cx="11372813" cy="4708525"/>
          </a:xfrm>
        </p:spPr>
        <p:txBody>
          <a:bodyPr>
            <a:normAutofit/>
          </a:bodyPr>
          <a:lstStyle/>
          <a:p>
            <a:pPr marL="0" indent="0">
              <a:buNone/>
            </a:pPr>
            <a:r>
              <a:rPr lang="en-GB" dirty="0" smtClean="0"/>
              <a:t>Spend 10 minutes in your groups drawing your pictures.</a:t>
            </a:r>
            <a:endParaRPr lang="en-GB" dirty="0"/>
          </a:p>
          <a:p>
            <a:pPr marL="514350" indent="-514350">
              <a:buAutoNum type="arabicPeriod"/>
            </a:pPr>
            <a:endParaRPr lang="en-GB" dirty="0" smtClean="0"/>
          </a:p>
          <a:p>
            <a:pPr marL="0" indent="0">
              <a:buNone/>
            </a:pPr>
            <a:endParaRPr lang="en-GB" dirty="0"/>
          </a:p>
        </p:txBody>
      </p:sp>
      <p:pic>
        <p:nvPicPr>
          <p:cNvPr id="6" name="Picture 5"/>
          <p:cNvPicPr>
            <a:picLocks noChangeAspect="1"/>
          </p:cNvPicPr>
          <p:nvPr/>
        </p:nvPicPr>
        <p:blipFill>
          <a:blip r:embed="rId2"/>
          <a:stretch>
            <a:fillRect/>
          </a:stretch>
        </p:blipFill>
        <p:spPr>
          <a:xfrm>
            <a:off x="89182" y="2092259"/>
            <a:ext cx="2395851" cy="2438254"/>
          </a:xfrm>
          <a:prstGeom prst="rect">
            <a:avLst/>
          </a:prstGeom>
        </p:spPr>
      </p:pic>
      <p:pic>
        <p:nvPicPr>
          <p:cNvPr id="7" name="Picture 6"/>
          <p:cNvPicPr>
            <a:picLocks noChangeAspect="1"/>
          </p:cNvPicPr>
          <p:nvPr/>
        </p:nvPicPr>
        <p:blipFill>
          <a:blip r:embed="rId3"/>
          <a:stretch>
            <a:fillRect/>
          </a:stretch>
        </p:blipFill>
        <p:spPr>
          <a:xfrm>
            <a:off x="2498702" y="2112627"/>
            <a:ext cx="2182254" cy="2019184"/>
          </a:xfrm>
          <a:prstGeom prst="rect">
            <a:avLst/>
          </a:prstGeom>
        </p:spPr>
      </p:pic>
      <p:pic>
        <p:nvPicPr>
          <p:cNvPr id="9" name="Picture 8"/>
          <p:cNvPicPr>
            <a:picLocks noChangeAspect="1"/>
          </p:cNvPicPr>
          <p:nvPr/>
        </p:nvPicPr>
        <p:blipFill>
          <a:blip r:embed="rId4"/>
          <a:stretch>
            <a:fillRect/>
          </a:stretch>
        </p:blipFill>
        <p:spPr>
          <a:xfrm>
            <a:off x="4502608" y="2112627"/>
            <a:ext cx="2409150" cy="2128903"/>
          </a:xfrm>
          <a:prstGeom prst="rect">
            <a:avLst/>
          </a:prstGeom>
        </p:spPr>
      </p:pic>
      <p:pic>
        <p:nvPicPr>
          <p:cNvPr id="10" name="Picture 9"/>
          <p:cNvPicPr>
            <a:picLocks noChangeAspect="1"/>
          </p:cNvPicPr>
          <p:nvPr/>
        </p:nvPicPr>
        <p:blipFill>
          <a:blip r:embed="rId5"/>
          <a:stretch>
            <a:fillRect/>
          </a:stretch>
        </p:blipFill>
        <p:spPr>
          <a:xfrm>
            <a:off x="6684862" y="2112627"/>
            <a:ext cx="2436488" cy="1993491"/>
          </a:xfrm>
          <a:prstGeom prst="rect">
            <a:avLst/>
          </a:prstGeom>
        </p:spPr>
      </p:pic>
      <p:sp>
        <p:nvSpPr>
          <p:cNvPr id="12" name="Rectangle 11"/>
          <p:cNvSpPr/>
          <p:nvPr/>
        </p:nvSpPr>
        <p:spPr>
          <a:xfrm>
            <a:off x="267900" y="3452459"/>
            <a:ext cx="2230802" cy="523220"/>
          </a:xfrm>
          <a:prstGeom prst="rect">
            <a:avLst/>
          </a:prstGeom>
        </p:spPr>
        <p:txBody>
          <a:bodyPr wrap="square">
            <a:spAutoFit/>
          </a:bodyPr>
          <a:lstStyle/>
          <a:p>
            <a:pPr lvl="0"/>
            <a:r>
              <a:rPr lang="en-GB" sz="1400" dirty="0">
                <a:solidFill>
                  <a:prstClr val="black"/>
                </a:solidFill>
                <a:latin typeface="+mj-lt"/>
              </a:rPr>
              <a:t/>
            </a:r>
            <a:br>
              <a:rPr lang="en-GB" sz="1400" dirty="0">
                <a:solidFill>
                  <a:prstClr val="black"/>
                </a:solidFill>
                <a:latin typeface="+mj-lt"/>
              </a:rPr>
            </a:br>
            <a:endParaRPr lang="en-GB" sz="1400" dirty="0">
              <a:solidFill>
                <a:prstClr val="black"/>
              </a:solidFill>
              <a:latin typeface="+mj-lt"/>
            </a:endParaRPr>
          </a:p>
        </p:txBody>
      </p:sp>
      <p:sp>
        <p:nvSpPr>
          <p:cNvPr id="13" name="Rectangle 12"/>
          <p:cNvSpPr/>
          <p:nvPr/>
        </p:nvSpPr>
        <p:spPr>
          <a:xfrm>
            <a:off x="232267" y="4241530"/>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1: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plastic for? </a:t>
            </a:r>
            <a:r>
              <a:rPr lang="en-GB" dirty="0" smtClean="0">
                <a:solidFill>
                  <a:prstClr val="black"/>
                </a:solidFill>
                <a:latin typeface="Calibri Light" panose="020F0302020204030204"/>
              </a:rPr>
              <a:t>Where do you use plastic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4" name="Rectangle 13"/>
          <p:cNvSpPr/>
          <p:nvPr/>
        </p:nvSpPr>
        <p:spPr>
          <a:xfrm>
            <a:off x="2583109" y="4241530"/>
            <a:ext cx="2097848" cy="1785104"/>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2</a:t>
            </a:r>
            <a:r>
              <a:rPr lang="en-GB" sz="2000" b="1" dirty="0" smtClean="0">
                <a:solidFill>
                  <a:prstClr val="black"/>
                </a:solidFill>
                <a:latin typeface="Calibri Light" panose="020F0302020204030204"/>
              </a:rPr>
              <a:t>: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a:t>
            </a:r>
            <a:r>
              <a:rPr lang="en-GB" dirty="0" smtClean="0">
                <a:solidFill>
                  <a:prstClr val="black"/>
                </a:solidFill>
                <a:latin typeface="Calibri Light" panose="020F0302020204030204"/>
              </a:rPr>
              <a:t>chop down trees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trees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5" name="Rectangle 14"/>
          <p:cNvSpPr/>
          <p:nvPr/>
        </p:nvSpPr>
        <p:spPr>
          <a:xfrm>
            <a:off x="4747433" y="4249055"/>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3:</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energy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energy in your </a:t>
            </a:r>
            <a:r>
              <a:rPr lang="en-GB" dirty="0">
                <a:solidFill>
                  <a:prstClr val="black"/>
                </a:solidFill>
                <a:latin typeface="Calibri Light" panose="020F0302020204030204"/>
              </a:rPr>
              <a:t>daily </a:t>
            </a:r>
            <a:r>
              <a:rPr lang="en-GB" dirty="0" smtClean="0">
                <a:solidFill>
                  <a:prstClr val="black"/>
                </a:solidFill>
                <a:latin typeface="Calibri Light" panose="020F0302020204030204"/>
              </a:rPr>
              <a:t>life?</a:t>
            </a:r>
            <a:endParaRPr lang="en-GB" dirty="0">
              <a:solidFill>
                <a:prstClr val="black"/>
              </a:solidFill>
              <a:latin typeface="Calibri Light" panose="020F0302020204030204"/>
            </a:endParaRPr>
          </a:p>
        </p:txBody>
      </p:sp>
      <p:sp>
        <p:nvSpPr>
          <p:cNvPr id="16" name="Rectangle 15"/>
          <p:cNvSpPr/>
          <p:nvPr/>
        </p:nvSpPr>
        <p:spPr>
          <a:xfrm>
            <a:off x="6985808" y="4249055"/>
            <a:ext cx="223837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4: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food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food in your</a:t>
            </a:r>
            <a:r>
              <a:rPr lang="en-GB" dirty="0">
                <a:solidFill>
                  <a:prstClr val="black"/>
                </a:solidFill>
                <a:latin typeface="Calibri Light" panose="020F0302020204030204"/>
              </a:rPr>
              <a:t> daily</a:t>
            </a:r>
            <a:r>
              <a:rPr lang="en-GB" dirty="0" smtClean="0">
                <a:solidFill>
                  <a:prstClr val="black"/>
                </a:solidFill>
                <a:latin typeface="Calibri Light" panose="020F0302020204030204"/>
              </a:rPr>
              <a:t> life?</a:t>
            </a:r>
            <a:endParaRPr lang="en-GB" dirty="0">
              <a:solidFill>
                <a:prstClr val="black"/>
              </a:solidFill>
              <a:latin typeface="Calibri Light" panose="020F0302020204030204"/>
            </a:endParaRPr>
          </a:p>
        </p:txBody>
      </p:sp>
      <p:sp>
        <p:nvSpPr>
          <p:cNvPr id="17" name="Rectangle 16"/>
          <p:cNvSpPr/>
          <p:nvPr/>
        </p:nvSpPr>
        <p:spPr>
          <a:xfrm>
            <a:off x="9336650" y="4317807"/>
            <a:ext cx="2426725" cy="1508105"/>
          </a:xfrm>
          <a:prstGeom prst="rect">
            <a:avLst/>
          </a:prstGeom>
        </p:spPr>
        <p:txBody>
          <a:bodyPr wrap="square">
            <a:spAutoFit/>
          </a:bodyPr>
          <a:lstStyle/>
          <a:p>
            <a:pPr marL="266700" lvl="2" defTabSz="447675"/>
            <a:r>
              <a:rPr lang="en-GB" sz="2000" b="1" dirty="0">
                <a:solidFill>
                  <a:prstClr val="black"/>
                </a:solidFill>
                <a:latin typeface="Calibri Light" panose="020F0302020204030204"/>
              </a:rPr>
              <a:t>GROUP </a:t>
            </a:r>
            <a:r>
              <a:rPr lang="en-GB" sz="2000" b="1" dirty="0" smtClean="0">
                <a:solidFill>
                  <a:prstClr val="black"/>
                </a:solidFill>
                <a:latin typeface="Calibri Light" panose="020F0302020204030204"/>
              </a:rPr>
              <a:t>5: </a:t>
            </a:r>
            <a:r>
              <a:rPr lang="en-GB" sz="2000" dirty="0" smtClean="0">
                <a:solidFill>
                  <a:prstClr val="black"/>
                </a:solidFill>
                <a:latin typeface="Calibri Light" panose="020F0302020204030204"/>
              </a:rPr>
              <a:t/>
            </a:r>
            <a:br>
              <a:rPr lang="en-GB" sz="2000" dirty="0" smtClean="0">
                <a:solidFill>
                  <a:prstClr val="black"/>
                </a:solidFill>
                <a:latin typeface="Calibri Light" panose="020F0302020204030204"/>
              </a:rPr>
            </a:br>
            <a:r>
              <a:rPr lang="en-GB" dirty="0" smtClean="0">
                <a:solidFill>
                  <a:prstClr val="black"/>
                </a:solidFill>
                <a:latin typeface="Calibri Light" panose="020F0302020204030204"/>
              </a:rPr>
              <a:t>What </a:t>
            </a:r>
            <a:r>
              <a:rPr lang="en-GB" dirty="0">
                <a:solidFill>
                  <a:prstClr val="black"/>
                </a:solidFill>
                <a:latin typeface="Calibri Light" panose="020F0302020204030204"/>
              </a:rPr>
              <a:t>do we use </a:t>
            </a:r>
            <a:r>
              <a:rPr lang="en-GB" dirty="0" smtClean="0">
                <a:solidFill>
                  <a:prstClr val="black"/>
                </a:solidFill>
                <a:latin typeface="Calibri Light" panose="020F0302020204030204"/>
              </a:rPr>
              <a:t>transport for</a:t>
            </a:r>
            <a:r>
              <a:rPr lang="en-GB" dirty="0">
                <a:solidFill>
                  <a:prstClr val="black"/>
                </a:solidFill>
                <a:latin typeface="Calibri Light" panose="020F0302020204030204"/>
              </a:rPr>
              <a:t>? </a:t>
            </a:r>
            <a:r>
              <a:rPr lang="en-GB" dirty="0" smtClean="0">
                <a:solidFill>
                  <a:prstClr val="black"/>
                </a:solidFill>
                <a:latin typeface="Calibri Light" panose="020F0302020204030204"/>
              </a:rPr>
              <a:t>Where do you use transport in your daily life?</a:t>
            </a:r>
            <a:endParaRPr lang="en-GB" dirty="0">
              <a:solidFill>
                <a:prstClr val="black"/>
              </a:solidFill>
              <a:latin typeface="Calibri Light" panose="020F0302020204030204"/>
            </a:endParaRPr>
          </a:p>
        </p:txBody>
      </p:sp>
      <p:pic>
        <p:nvPicPr>
          <p:cNvPr id="20" name="Picture 19"/>
          <p:cNvPicPr>
            <a:picLocks noChangeAspect="1"/>
          </p:cNvPicPr>
          <p:nvPr/>
        </p:nvPicPr>
        <p:blipFill>
          <a:blip r:embed="rId6"/>
          <a:stretch>
            <a:fillRect/>
          </a:stretch>
        </p:blipFill>
        <p:spPr>
          <a:xfrm>
            <a:off x="9530442" y="2112627"/>
            <a:ext cx="2392606" cy="2136428"/>
          </a:xfrm>
          <a:prstGeom prst="rect">
            <a:avLst/>
          </a:prstGeom>
        </p:spPr>
      </p:pic>
    </p:spTree>
    <p:extLst>
      <p:ext uri="{BB962C8B-B14F-4D97-AF65-F5344CB8AC3E}">
        <p14:creationId xmlns:p14="http://schemas.microsoft.com/office/powerpoint/2010/main" val="22120481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819149"/>
            <a:ext cx="11337851" cy="5476875"/>
          </a:xfrm>
        </p:spPr>
        <p:txBody>
          <a:bodyPr>
            <a:normAutofit/>
          </a:bodyPr>
          <a:lstStyle/>
          <a:p>
            <a:pPr marL="0" indent="0">
              <a:buNone/>
            </a:pPr>
            <a:r>
              <a:rPr lang="en-GB" dirty="0" smtClean="0"/>
              <a:t>We know that these resources are needed, but the way we are using them right now isn’t very good because we are wasting them and using them too much. We are:</a:t>
            </a:r>
          </a:p>
          <a:p>
            <a:pPr marL="0" indent="0">
              <a:buNone/>
            </a:pPr>
            <a:endParaRPr lang="en-GB" dirty="0"/>
          </a:p>
          <a:p>
            <a:pPr marL="0" indent="0">
              <a:buNone/>
            </a:pPr>
            <a:r>
              <a:rPr lang="en-GB" dirty="0" smtClean="0"/>
              <a:t/>
            </a:r>
            <a:br>
              <a:rPr lang="en-GB" dirty="0" smtClean="0"/>
            </a:br>
            <a:endParaRPr lang="en-GB" sz="1800" dirty="0"/>
          </a:p>
          <a:p>
            <a:pPr marL="0" indent="0">
              <a:buNone/>
            </a:pPr>
            <a:endParaRPr lang="en-GB" dirty="0" smtClean="0"/>
          </a:p>
          <a:p>
            <a:pPr marL="0" indent="0">
              <a:buNone/>
            </a:pPr>
            <a:endParaRPr lang="en-GB" dirty="0"/>
          </a:p>
          <a:p>
            <a:pPr marL="0" indent="0">
              <a:buNone/>
            </a:pPr>
            <a:r>
              <a:rPr lang="en-GB" dirty="0" smtClean="0"/>
              <a:t/>
            </a:r>
            <a:br>
              <a:rPr lang="en-GB" dirty="0" smtClean="0"/>
            </a:br>
            <a:r>
              <a:rPr lang="en-GB" dirty="0" smtClean="0"/>
              <a:t>When we use these resources, we are releasing lots of greenhouse gases which make the Earth’s blanket too thick. The more we use and the more we waste, the more greenhouse gases we produce.</a:t>
            </a:r>
          </a:p>
        </p:txBody>
      </p:sp>
      <p:pic>
        <p:nvPicPr>
          <p:cNvPr id="9" name="Picture 8"/>
          <p:cNvPicPr>
            <a:picLocks noChangeAspect="1"/>
          </p:cNvPicPr>
          <p:nvPr/>
        </p:nvPicPr>
        <p:blipFill>
          <a:blip r:embed="rId2"/>
          <a:stretch>
            <a:fillRect/>
          </a:stretch>
        </p:blipFill>
        <p:spPr>
          <a:xfrm>
            <a:off x="276335" y="2295211"/>
            <a:ext cx="2333497" cy="2318377"/>
          </a:xfrm>
          <a:prstGeom prst="rect">
            <a:avLst/>
          </a:prstGeom>
        </p:spPr>
      </p:pic>
      <p:pic>
        <p:nvPicPr>
          <p:cNvPr id="10" name="Picture 9"/>
          <p:cNvPicPr>
            <a:picLocks noChangeAspect="1"/>
          </p:cNvPicPr>
          <p:nvPr/>
        </p:nvPicPr>
        <p:blipFill>
          <a:blip r:embed="rId3"/>
          <a:stretch>
            <a:fillRect/>
          </a:stretch>
        </p:blipFill>
        <p:spPr>
          <a:xfrm>
            <a:off x="2643731" y="2292036"/>
            <a:ext cx="2119478" cy="1901977"/>
          </a:xfrm>
          <a:prstGeom prst="rect">
            <a:avLst/>
          </a:prstGeom>
        </p:spPr>
      </p:pic>
      <p:pic>
        <p:nvPicPr>
          <p:cNvPr id="11" name="Picture 10"/>
          <p:cNvPicPr>
            <a:picLocks noChangeAspect="1"/>
          </p:cNvPicPr>
          <p:nvPr/>
        </p:nvPicPr>
        <p:blipFill>
          <a:blip r:embed="rId4"/>
          <a:stretch>
            <a:fillRect/>
          </a:stretch>
        </p:blipFill>
        <p:spPr>
          <a:xfrm>
            <a:off x="9517229" y="2288861"/>
            <a:ext cx="2561183" cy="2511739"/>
          </a:xfrm>
          <a:prstGeom prst="rect">
            <a:avLst/>
          </a:prstGeom>
        </p:spPr>
      </p:pic>
      <p:pic>
        <p:nvPicPr>
          <p:cNvPr id="12" name="Picture 11"/>
          <p:cNvPicPr>
            <a:picLocks noChangeAspect="1"/>
          </p:cNvPicPr>
          <p:nvPr/>
        </p:nvPicPr>
        <p:blipFill>
          <a:blip r:embed="rId5"/>
          <a:stretch>
            <a:fillRect/>
          </a:stretch>
        </p:blipFill>
        <p:spPr>
          <a:xfrm>
            <a:off x="4891582" y="2288861"/>
            <a:ext cx="2000018" cy="1937965"/>
          </a:xfrm>
          <a:prstGeom prst="rect">
            <a:avLst/>
          </a:prstGeom>
        </p:spPr>
      </p:pic>
      <p:pic>
        <p:nvPicPr>
          <p:cNvPr id="13" name="Picture 12"/>
          <p:cNvPicPr>
            <a:picLocks noChangeAspect="1"/>
          </p:cNvPicPr>
          <p:nvPr/>
        </p:nvPicPr>
        <p:blipFill>
          <a:blip r:embed="rId6"/>
          <a:stretch>
            <a:fillRect/>
          </a:stretch>
        </p:blipFill>
        <p:spPr>
          <a:xfrm>
            <a:off x="6831261" y="2288861"/>
            <a:ext cx="2342089" cy="2149790"/>
          </a:xfrm>
          <a:prstGeom prst="rect">
            <a:avLst/>
          </a:prstGeom>
        </p:spPr>
      </p:pic>
    </p:spTree>
    <p:extLst>
      <p:ext uri="{BB962C8B-B14F-4D97-AF65-F5344CB8AC3E}">
        <p14:creationId xmlns:p14="http://schemas.microsoft.com/office/powerpoint/2010/main" val="247831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80">
                                          <p:stCondLst>
                                            <p:cond delay="0"/>
                                          </p:stCondLst>
                                        </p:cTn>
                                        <p:tgtEl>
                                          <p:spTgt spid="11"/>
                                        </p:tgtEl>
                                      </p:cBhvr>
                                    </p:animEffect>
                                    <p:anim calcmode="lin" valueType="num">
                                      <p:cBhvr>
                                        <p:cTn id="4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5" dur="26">
                                          <p:stCondLst>
                                            <p:cond delay="650"/>
                                          </p:stCondLst>
                                        </p:cTn>
                                        <p:tgtEl>
                                          <p:spTgt spid="11"/>
                                        </p:tgtEl>
                                      </p:cBhvr>
                                      <p:to x="100000" y="60000"/>
                                    </p:animScale>
                                    <p:animScale>
                                      <p:cBhvr>
                                        <p:cTn id="46" dur="166" decel="50000">
                                          <p:stCondLst>
                                            <p:cond delay="676"/>
                                          </p:stCondLst>
                                        </p:cTn>
                                        <p:tgtEl>
                                          <p:spTgt spid="11"/>
                                        </p:tgtEl>
                                      </p:cBhvr>
                                      <p:to x="100000" y="100000"/>
                                    </p:animScale>
                                    <p:animScale>
                                      <p:cBhvr>
                                        <p:cTn id="47" dur="26">
                                          <p:stCondLst>
                                            <p:cond delay="1312"/>
                                          </p:stCondLst>
                                        </p:cTn>
                                        <p:tgtEl>
                                          <p:spTgt spid="11"/>
                                        </p:tgtEl>
                                      </p:cBhvr>
                                      <p:to x="100000" y="80000"/>
                                    </p:animScale>
                                    <p:animScale>
                                      <p:cBhvr>
                                        <p:cTn id="48" dur="166" decel="50000">
                                          <p:stCondLst>
                                            <p:cond delay="1338"/>
                                          </p:stCondLst>
                                        </p:cTn>
                                        <p:tgtEl>
                                          <p:spTgt spid="11"/>
                                        </p:tgtEl>
                                      </p:cBhvr>
                                      <p:to x="100000" y="100000"/>
                                    </p:animScale>
                                    <p:animScale>
                                      <p:cBhvr>
                                        <p:cTn id="49" dur="26">
                                          <p:stCondLst>
                                            <p:cond delay="1642"/>
                                          </p:stCondLst>
                                        </p:cTn>
                                        <p:tgtEl>
                                          <p:spTgt spid="11"/>
                                        </p:tgtEl>
                                      </p:cBhvr>
                                      <p:to x="100000" y="90000"/>
                                    </p:animScale>
                                    <p:animScale>
                                      <p:cBhvr>
                                        <p:cTn id="50" dur="166" decel="50000">
                                          <p:stCondLst>
                                            <p:cond delay="1668"/>
                                          </p:stCondLst>
                                        </p:cTn>
                                        <p:tgtEl>
                                          <p:spTgt spid="11"/>
                                        </p:tgtEl>
                                      </p:cBhvr>
                                      <p:to x="100000" y="100000"/>
                                    </p:animScale>
                                    <p:animScale>
                                      <p:cBhvr>
                                        <p:cTn id="51" dur="26">
                                          <p:stCondLst>
                                            <p:cond delay="1808"/>
                                          </p:stCondLst>
                                        </p:cTn>
                                        <p:tgtEl>
                                          <p:spTgt spid="11"/>
                                        </p:tgtEl>
                                      </p:cBhvr>
                                      <p:to x="100000" y="95000"/>
                                    </p:animScale>
                                    <p:animScale>
                                      <p:cBhvr>
                                        <p:cTn id="52" dur="166" decel="50000">
                                          <p:stCondLst>
                                            <p:cond delay="1834"/>
                                          </p:stCondLst>
                                        </p:cTn>
                                        <p:tgtEl>
                                          <p:spTgt spid="11"/>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80">
                                          <p:stCondLst>
                                            <p:cond delay="0"/>
                                          </p:stCondLst>
                                        </p:cTn>
                                        <p:tgtEl>
                                          <p:spTgt spid="12"/>
                                        </p:tgtEl>
                                      </p:cBhvr>
                                    </p:animEffect>
                                    <p:anim calcmode="lin" valueType="num">
                                      <p:cBhvr>
                                        <p:cTn id="5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1" dur="26">
                                          <p:stCondLst>
                                            <p:cond delay="650"/>
                                          </p:stCondLst>
                                        </p:cTn>
                                        <p:tgtEl>
                                          <p:spTgt spid="12"/>
                                        </p:tgtEl>
                                      </p:cBhvr>
                                      <p:to x="100000" y="60000"/>
                                    </p:animScale>
                                    <p:animScale>
                                      <p:cBhvr>
                                        <p:cTn id="62" dur="166" decel="50000">
                                          <p:stCondLst>
                                            <p:cond delay="676"/>
                                          </p:stCondLst>
                                        </p:cTn>
                                        <p:tgtEl>
                                          <p:spTgt spid="12"/>
                                        </p:tgtEl>
                                      </p:cBhvr>
                                      <p:to x="100000" y="100000"/>
                                    </p:animScale>
                                    <p:animScale>
                                      <p:cBhvr>
                                        <p:cTn id="63" dur="26">
                                          <p:stCondLst>
                                            <p:cond delay="1312"/>
                                          </p:stCondLst>
                                        </p:cTn>
                                        <p:tgtEl>
                                          <p:spTgt spid="12"/>
                                        </p:tgtEl>
                                      </p:cBhvr>
                                      <p:to x="100000" y="80000"/>
                                    </p:animScale>
                                    <p:animScale>
                                      <p:cBhvr>
                                        <p:cTn id="64" dur="166" decel="50000">
                                          <p:stCondLst>
                                            <p:cond delay="1338"/>
                                          </p:stCondLst>
                                        </p:cTn>
                                        <p:tgtEl>
                                          <p:spTgt spid="12"/>
                                        </p:tgtEl>
                                      </p:cBhvr>
                                      <p:to x="100000" y="100000"/>
                                    </p:animScale>
                                    <p:animScale>
                                      <p:cBhvr>
                                        <p:cTn id="65" dur="26">
                                          <p:stCondLst>
                                            <p:cond delay="1642"/>
                                          </p:stCondLst>
                                        </p:cTn>
                                        <p:tgtEl>
                                          <p:spTgt spid="12"/>
                                        </p:tgtEl>
                                      </p:cBhvr>
                                      <p:to x="100000" y="90000"/>
                                    </p:animScale>
                                    <p:animScale>
                                      <p:cBhvr>
                                        <p:cTn id="66" dur="166" decel="50000">
                                          <p:stCondLst>
                                            <p:cond delay="1668"/>
                                          </p:stCondLst>
                                        </p:cTn>
                                        <p:tgtEl>
                                          <p:spTgt spid="12"/>
                                        </p:tgtEl>
                                      </p:cBhvr>
                                      <p:to x="100000" y="100000"/>
                                    </p:animScale>
                                    <p:animScale>
                                      <p:cBhvr>
                                        <p:cTn id="67" dur="26">
                                          <p:stCondLst>
                                            <p:cond delay="1808"/>
                                          </p:stCondLst>
                                        </p:cTn>
                                        <p:tgtEl>
                                          <p:spTgt spid="12"/>
                                        </p:tgtEl>
                                      </p:cBhvr>
                                      <p:to x="100000" y="95000"/>
                                    </p:animScale>
                                    <p:animScale>
                                      <p:cBhvr>
                                        <p:cTn id="68" dur="166" decel="50000">
                                          <p:stCondLst>
                                            <p:cond delay="1834"/>
                                          </p:stCondLst>
                                        </p:cTn>
                                        <p:tgtEl>
                                          <p:spTgt spid="12"/>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down)">
                                      <p:cBhvr>
                                        <p:cTn id="71" dur="580">
                                          <p:stCondLst>
                                            <p:cond delay="0"/>
                                          </p:stCondLst>
                                        </p:cTn>
                                        <p:tgtEl>
                                          <p:spTgt spid="13"/>
                                        </p:tgtEl>
                                      </p:cBhvr>
                                    </p:animEffect>
                                    <p:anim calcmode="lin" valueType="num">
                                      <p:cBhvr>
                                        <p:cTn id="7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7" dur="26">
                                          <p:stCondLst>
                                            <p:cond delay="650"/>
                                          </p:stCondLst>
                                        </p:cTn>
                                        <p:tgtEl>
                                          <p:spTgt spid="13"/>
                                        </p:tgtEl>
                                      </p:cBhvr>
                                      <p:to x="100000" y="60000"/>
                                    </p:animScale>
                                    <p:animScale>
                                      <p:cBhvr>
                                        <p:cTn id="78" dur="166" decel="50000">
                                          <p:stCondLst>
                                            <p:cond delay="676"/>
                                          </p:stCondLst>
                                        </p:cTn>
                                        <p:tgtEl>
                                          <p:spTgt spid="13"/>
                                        </p:tgtEl>
                                      </p:cBhvr>
                                      <p:to x="100000" y="100000"/>
                                    </p:animScale>
                                    <p:animScale>
                                      <p:cBhvr>
                                        <p:cTn id="79" dur="26">
                                          <p:stCondLst>
                                            <p:cond delay="1312"/>
                                          </p:stCondLst>
                                        </p:cTn>
                                        <p:tgtEl>
                                          <p:spTgt spid="13"/>
                                        </p:tgtEl>
                                      </p:cBhvr>
                                      <p:to x="100000" y="80000"/>
                                    </p:animScale>
                                    <p:animScale>
                                      <p:cBhvr>
                                        <p:cTn id="80" dur="166" decel="50000">
                                          <p:stCondLst>
                                            <p:cond delay="1338"/>
                                          </p:stCondLst>
                                        </p:cTn>
                                        <p:tgtEl>
                                          <p:spTgt spid="13"/>
                                        </p:tgtEl>
                                      </p:cBhvr>
                                      <p:to x="100000" y="100000"/>
                                    </p:animScale>
                                    <p:animScale>
                                      <p:cBhvr>
                                        <p:cTn id="81" dur="26">
                                          <p:stCondLst>
                                            <p:cond delay="1642"/>
                                          </p:stCondLst>
                                        </p:cTn>
                                        <p:tgtEl>
                                          <p:spTgt spid="13"/>
                                        </p:tgtEl>
                                      </p:cBhvr>
                                      <p:to x="100000" y="90000"/>
                                    </p:animScale>
                                    <p:animScale>
                                      <p:cBhvr>
                                        <p:cTn id="82" dur="166" decel="50000">
                                          <p:stCondLst>
                                            <p:cond delay="1668"/>
                                          </p:stCondLst>
                                        </p:cTn>
                                        <p:tgtEl>
                                          <p:spTgt spid="13"/>
                                        </p:tgtEl>
                                      </p:cBhvr>
                                      <p:to x="100000" y="100000"/>
                                    </p:animScale>
                                    <p:animScale>
                                      <p:cBhvr>
                                        <p:cTn id="83" dur="26">
                                          <p:stCondLst>
                                            <p:cond delay="1808"/>
                                          </p:stCondLst>
                                        </p:cTn>
                                        <p:tgtEl>
                                          <p:spTgt spid="13"/>
                                        </p:tgtEl>
                                      </p:cBhvr>
                                      <p:to x="100000" y="95000"/>
                                    </p:animScale>
                                    <p:animScale>
                                      <p:cBhvr>
                                        <p:cTn id="84" dur="166" decel="50000">
                                          <p:stCondLst>
                                            <p:cond delay="1834"/>
                                          </p:stCondLst>
                                        </p:cTn>
                                        <p:tgtEl>
                                          <p:spTgt spid="13"/>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
                                            <p:txEl>
                                              <p:pRg st="2" end="2"/>
                                            </p:txEl>
                                          </p:spTgt>
                                        </p:tgtEl>
                                        <p:attrNameLst>
                                          <p:attrName>style.visibility</p:attrName>
                                        </p:attrNameLst>
                                      </p:cBhvr>
                                      <p:to>
                                        <p:strVal val="visible"/>
                                      </p:to>
                                    </p:set>
                                    <p:anim calcmode="lin" valueType="num">
                                      <p:cBhvr additive="base">
                                        <p:cTn id="8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3">
                                            <p:txEl>
                                              <p:pRg st="5" end="5"/>
                                            </p:txEl>
                                          </p:spTgt>
                                        </p:tgtEl>
                                        <p:attrNameLst>
                                          <p:attrName>style.visibility</p:attrName>
                                        </p:attrNameLst>
                                      </p:cBhvr>
                                      <p:to>
                                        <p:strVal val="visible"/>
                                      </p:to>
                                    </p:set>
                                    <p:anim calcmode="lin" valueType="num">
                                      <p:cBhvr additive="base">
                                        <p:cTn id="9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1019175"/>
            <a:ext cx="11337851" cy="4857750"/>
          </a:xfrm>
        </p:spPr>
        <p:txBody>
          <a:bodyPr>
            <a:normAutofit/>
          </a:bodyPr>
          <a:lstStyle/>
          <a:p>
            <a:pPr marL="0" indent="0">
              <a:buNone/>
            </a:pPr>
            <a:r>
              <a:rPr lang="en-GB" dirty="0"/>
              <a:t>These </a:t>
            </a:r>
            <a:r>
              <a:rPr lang="en-GB" dirty="0" smtClean="0"/>
              <a:t>resources have </a:t>
            </a:r>
            <a:r>
              <a:rPr lang="en-GB" dirty="0"/>
              <a:t>become </a:t>
            </a:r>
            <a:r>
              <a:rPr lang="en-GB" dirty="0" smtClean="0"/>
              <a:t>very important in our lives to </a:t>
            </a:r>
            <a:r>
              <a:rPr lang="en-GB" dirty="0"/>
              <a:t>help us live well. </a:t>
            </a:r>
            <a:br>
              <a:rPr lang="en-GB" dirty="0"/>
            </a:br>
            <a:r>
              <a:rPr lang="en-GB" dirty="0" smtClean="0"/>
              <a:t>Choose one person from each group to tell the class </a:t>
            </a:r>
            <a:r>
              <a:rPr lang="en-GB" b="1" dirty="0" smtClean="0"/>
              <a:t>one reason </a:t>
            </a:r>
            <a:r>
              <a:rPr lang="en-GB" dirty="0" smtClean="0"/>
              <a:t>why their resource is helping people to live well.</a:t>
            </a:r>
          </a:p>
          <a:p>
            <a:pPr marL="0" indent="0">
              <a:buNone/>
            </a:pPr>
            <a:endParaRPr lang="en-GB" dirty="0"/>
          </a:p>
          <a:p>
            <a:pPr marL="0" indent="0">
              <a:buNone/>
            </a:pPr>
            <a:endParaRPr lang="en-GB" dirty="0" smtClean="0"/>
          </a:p>
          <a:p>
            <a:pPr marL="0" indent="0">
              <a:buNone/>
            </a:pPr>
            <a:endParaRPr lang="en-GB" dirty="0" smtClean="0"/>
          </a:p>
          <a:p>
            <a:pPr marL="0" indent="0">
              <a:buNone/>
            </a:pPr>
            <a:endParaRPr lang="en-GB" dirty="0"/>
          </a:p>
          <a:p>
            <a:pPr marL="0" indent="0">
              <a:buNone/>
            </a:pPr>
            <a:endParaRPr lang="en-GB" dirty="0" smtClean="0"/>
          </a:p>
          <a:p>
            <a:pPr marL="0" indent="0">
              <a:buNone/>
            </a:pPr>
            <a:r>
              <a:rPr lang="en-GB" dirty="0" smtClean="0"/>
              <a:t>For example, transport helps us to get to school!</a:t>
            </a:r>
            <a:endParaRPr lang="en-GB" dirty="0"/>
          </a:p>
          <a:p>
            <a:pPr marL="0" indent="0">
              <a:buNone/>
            </a:pPr>
            <a:endParaRPr lang="en-GB" dirty="0" smtClean="0"/>
          </a:p>
        </p:txBody>
      </p:sp>
      <p:pic>
        <p:nvPicPr>
          <p:cNvPr id="10" name="Picture 9"/>
          <p:cNvPicPr>
            <a:picLocks noChangeAspect="1"/>
          </p:cNvPicPr>
          <p:nvPr/>
        </p:nvPicPr>
        <p:blipFill>
          <a:blip r:embed="rId2"/>
          <a:stretch>
            <a:fillRect/>
          </a:stretch>
        </p:blipFill>
        <p:spPr>
          <a:xfrm>
            <a:off x="1219038" y="3117940"/>
            <a:ext cx="9680897" cy="1997090"/>
          </a:xfrm>
          <a:prstGeom prst="rect">
            <a:avLst/>
          </a:prstGeom>
        </p:spPr>
      </p:pic>
    </p:spTree>
    <p:extLst>
      <p:ext uri="{BB962C8B-B14F-4D97-AF65-F5344CB8AC3E}">
        <p14:creationId xmlns:p14="http://schemas.microsoft.com/office/powerpoint/2010/main" val="40373429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0" y="0"/>
            <a:ext cx="12192000" cy="6810327"/>
          </a:xfrm>
          <a:prstGeom prst="rect">
            <a:avLst/>
          </a:prstGeom>
        </p:spPr>
      </p:pic>
      <p:sp>
        <p:nvSpPr>
          <p:cNvPr id="14" name="Oval 13"/>
          <p:cNvSpPr/>
          <p:nvPr/>
        </p:nvSpPr>
        <p:spPr>
          <a:xfrm>
            <a:off x="660400" y="533400"/>
            <a:ext cx="241300" cy="2540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7" name="Oval 16"/>
          <p:cNvSpPr/>
          <p:nvPr/>
        </p:nvSpPr>
        <p:spPr>
          <a:xfrm>
            <a:off x="2882900" y="1104900"/>
            <a:ext cx="241300" cy="2540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8" name="Oval 17"/>
          <p:cNvSpPr/>
          <p:nvPr/>
        </p:nvSpPr>
        <p:spPr>
          <a:xfrm>
            <a:off x="5029200" y="533400"/>
            <a:ext cx="241300" cy="2540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9" name="Oval 18"/>
          <p:cNvSpPr/>
          <p:nvPr/>
        </p:nvSpPr>
        <p:spPr>
          <a:xfrm>
            <a:off x="9664700" y="1498600"/>
            <a:ext cx="241300" cy="2540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0" name="Oval 19"/>
          <p:cNvSpPr/>
          <p:nvPr/>
        </p:nvSpPr>
        <p:spPr>
          <a:xfrm>
            <a:off x="11239500" y="920750"/>
            <a:ext cx="241300" cy="2540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1" name="Oval 20"/>
          <p:cNvSpPr/>
          <p:nvPr/>
        </p:nvSpPr>
        <p:spPr>
          <a:xfrm>
            <a:off x="6494236" y="1104900"/>
            <a:ext cx="224064" cy="2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p:nvSpPr>
        <p:spPr>
          <a:xfrm>
            <a:off x="9021536" y="352425"/>
            <a:ext cx="224064" cy="2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0" y="13047"/>
            <a:ext cx="5270500" cy="954107"/>
          </a:xfrm>
          <a:prstGeom prst="rect">
            <a:avLst/>
          </a:prstGeom>
          <a:solidFill>
            <a:srgbClr val="FEE725"/>
          </a:solidFill>
        </p:spPr>
        <p:txBody>
          <a:bodyPr wrap="square">
            <a:spAutoFit/>
          </a:bodyPr>
          <a:lstStyle/>
          <a:p>
            <a:r>
              <a:rPr lang="en-GB" sz="2800" dirty="0" smtClean="0">
                <a:latin typeface="+mj-lt"/>
              </a:rPr>
              <a:t>Using just some of these resources is OK to keep the Earth in balance. </a:t>
            </a:r>
            <a:endParaRPr lang="en-GB" sz="2800" dirty="0">
              <a:latin typeface="+mj-lt"/>
            </a:endParaRPr>
          </a:p>
        </p:txBody>
      </p:sp>
      <p:sp>
        <p:nvSpPr>
          <p:cNvPr id="3" name="Rectangle 2"/>
          <p:cNvSpPr/>
          <p:nvPr/>
        </p:nvSpPr>
        <p:spPr>
          <a:xfrm>
            <a:off x="8298513" y="920750"/>
            <a:ext cx="1894173" cy="369332"/>
          </a:xfrm>
          <a:prstGeom prst="rect">
            <a:avLst/>
          </a:prstGeom>
        </p:spPr>
        <p:txBody>
          <a:bodyPr wrap="none">
            <a:spAutoFit/>
          </a:bodyPr>
          <a:lstStyle/>
          <a:p>
            <a:r>
              <a:rPr lang="en-GB" dirty="0" smtClean="0">
                <a:latin typeface="+mj-lt"/>
              </a:rPr>
              <a:t>Greenhouse gases</a:t>
            </a:r>
            <a:endParaRPr lang="en-GB" dirty="0">
              <a:latin typeface="+mj-lt"/>
            </a:endParaRPr>
          </a:p>
        </p:txBody>
      </p:sp>
      <p:cxnSp>
        <p:nvCxnSpPr>
          <p:cNvPr id="6" name="Straight Arrow Connector 5"/>
          <p:cNvCxnSpPr/>
          <p:nvPr/>
        </p:nvCxnSpPr>
        <p:spPr>
          <a:xfrm>
            <a:off x="8995286" y="1272279"/>
            <a:ext cx="459863" cy="3937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0120648" y="1047750"/>
            <a:ext cx="815304" cy="98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850713" y="1112875"/>
            <a:ext cx="1348277" cy="1190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8639845" y="705544"/>
            <a:ext cx="381691" cy="2890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820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6" presetClass="entr" presetSubtype="2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par>
                                <p:cTn id="22" presetID="16" presetClass="entr" presetSubtype="21"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par>
                                <p:cTn id="28" presetID="16" presetClass="entr" presetSubtype="21"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par>
                                <p:cTn id="31" presetID="16" presetClass="entr" presetSubtype="21"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0" grpId="0" animBg="1"/>
      <p:bldP spid="21" grpId="0" animBg="1"/>
      <p:bldP spid="22" grpId="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0"/>
            <a:ext cx="12192000" cy="6857999"/>
          </a:xfrm>
          <a:prstGeom prst="rect">
            <a:avLst/>
          </a:prstGeom>
        </p:spPr>
      </p:pic>
      <p:sp>
        <p:nvSpPr>
          <p:cNvPr id="11" name="Oval 10"/>
          <p:cNvSpPr/>
          <p:nvPr/>
        </p:nvSpPr>
        <p:spPr>
          <a:xfrm>
            <a:off x="546100" y="55245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2" name="Oval 11"/>
          <p:cNvSpPr/>
          <p:nvPr/>
        </p:nvSpPr>
        <p:spPr>
          <a:xfrm>
            <a:off x="2768600" y="112395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3" name="Oval 12"/>
          <p:cNvSpPr/>
          <p:nvPr/>
        </p:nvSpPr>
        <p:spPr>
          <a:xfrm>
            <a:off x="4914900" y="55245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4" name="Oval 13"/>
          <p:cNvSpPr/>
          <p:nvPr/>
        </p:nvSpPr>
        <p:spPr>
          <a:xfrm>
            <a:off x="9550400" y="151765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5" name="Oval 14"/>
          <p:cNvSpPr/>
          <p:nvPr/>
        </p:nvSpPr>
        <p:spPr>
          <a:xfrm>
            <a:off x="11125200" y="93980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6" name="Oval 15"/>
          <p:cNvSpPr/>
          <p:nvPr/>
        </p:nvSpPr>
        <p:spPr>
          <a:xfrm>
            <a:off x="6388100" y="1123950"/>
            <a:ext cx="200479" cy="234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p:nvSpPr>
        <p:spPr>
          <a:xfrm>
            <a:off x="8915400" y="371475"/>
            <a:ext cx="200479" cy="234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a:off x="1257300" y="55245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19" name="Oval 18"/>
          <p:cNvSpPr/>
          <p:nvPr/>
        </p:nvSpPr>
        <p:spPr>
          <a:xfrm>
            <a:off x="3479800" y="112395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0" name="Oval 19"/>
          <p:cNvSpPr/>
          <p:nvPr/>
        </p:nvSpPr>
        <p:spPr>
          <a:xfrm>
            <a:off x="5626100" y="55245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1" name="Oval 20"/>
          <p:cNvSpPr/>
          <p:nvPr/>
        </p:nvSpPr>
        <p:spPr>
          <a:xfrm>
            <a:off x="10261600" y="151765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2" name="Oval 21"/>
          <p:cNvSpPr/>
          <p:nvPr/>
        </p:nvSpPr>
        <p:spPr>
          <a:xfrm>
            <a:off x="11836400" y="93980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3" name="Oval 22"/>
          <p:cNvSpPr/>
          <p:nvPr/>
        </p:nvSpPr>
        <p:spPr>
          <a:xfrm>
            <a:off x="7099300" y="1123950"/>
            <a:ext cx="241300" cy="215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p:nvSpPr>
        <p:spPr>
          <a:xfrm>
            <a:off x="9626600" y="371475"/>
            <a:ext cx="241300" cy="215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a:off x="165100" y="94615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6" name="Oval 25"/>
          <p:cNvSpPr/>
          <p:nvPr/>
        </p:nvSpPr>
        <p:spPr>
          <a:xfrm>
            <a:off x="2387600" y="151765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7" name="Oval 26"/>
          <p:cNvSpPr/>
          <p:nvPr/>
        </p:nvSpPr>
        <p:spPr>
          <a:xfrm>
            <a:off x="4533900" y="94615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8" name="Oval 27"/>
          <p:cNvSpPr/>
          <p:nvPr/>
        </p:nvSpPr>
        <p:spPr>
          <a:xfrm>
            <a:off x="9169400" y="191135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29" name="Oval 28"/>
          <p:cNvSpPr/>
          <p:nvPr/>
        </p:nvSpPr>
        <p:spPr>
          <a:xfrm>
            <a:off x="10744200" y="133350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0" name="Oval 29"/>
          <p:cNvSpPr/>
          <p:nvPr/>
        </p:nvSpPr>
        <p:spPr>
          <a:xfrm>
            <a:off x="6007100" y="1517650"/>
            <a:ext cx="200479"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8534400" y="765175"/>
            <a:ext cx="200479"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p:cNvSpPr/>
          <p:nvPr/>
        </p:nvSpPr>
        <p:spPr>
          <a:xfrm>
            <a:off x="2158512" y="606425"/>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3" name="Oval 32"/>
          <p:cNvSpPr/>
          <p:nvPr/>
        </p:nvSpPr>
        <p:spPr>
          <a:xfrm>
            <a:off x="2869712" y="606425"/>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4" name="Oval 33"/>
          <p:cNvSpPr/>
          <p:nvPr/>
        </p:nvSpPr>
        <p:spPr>
          <a:xfrm>
            <a:off x="1777512" y="1000125"/>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5" name="Oval 34"/>
          <p:cNvSpPr/>
          <p:nvPr/>
        </p:nvSpPr>
        <p:spPr>
          <a:xfrm>
            <a:off x="6889750" y="336550"/>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6" name="Oval 35"/>
          <p:cNvSpPr/>
          <p:nvPr/>
        </p:nvSpPr>
        <p:spPr>
          <a:xfrm>
            <a:off x="7600950" y="336550"/>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7" name="Oval 36"/>
          <p:cNvSpPr/>
          <p:nvPr/>
        </p:nvSpPr>
        <p:spPr>
          <a:xfrm>
            <a:off x="6508750" y="730250"/>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8" name="Oval 37"/>
          <p:cNvSpPr/>
          <p:nvPr/>
        </p:nvSpPr>
        <p:spPr>
          <a:xfrm>
            <a:off x="10909300" y="1914525"/>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39" name="Oval 38"/>
          <p:cNvSpPr/>
          <p:nvPr/>
        </p:nvSpPr>
        <p:spPr>
          <a:xfrm>
            <a:off x="11620500" y="1914525"/>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0" name="Oval 39"/>
          <p:cNvSpPr/>
          <p:nvPr/>
        </p:nvSpPr>
        <p:spPr>
          <a:xfrm>
            <a:off x="10528300" y="2308225"/>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1" name="Oval 40"/>
          <p:cNvSpPr/>
          <p:nvPr/>
        </p:nvSpPr>
        <p:spPr>
          <a:xfrm>
            <a:off x="4265211" y="1006475"/>
            <a:ext cx="200479" cy="234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p:cNvSpPr/>
          <p:nvPr/>
        </p:nvSpPr>
        <p:spPr>
          <a:xfrm>
            <a:off x="3503211" y="434975"/>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3" name="Oval 42"/>
          <p:cNvSpPr/>
          <p:nvPr/>
        </p:nvSpPr>
        <p:spPr>
          <a:xfrm>
            <a:off x="4976411" y="1006475"/>
            <a:ext cx="241300" cy="215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p:cNvSpPr/>
          <p:nvPr/>
        </p:nvSpPr>
        <p:spPr>
          <a:xfrm>
            <a:off x="3884211" y="1400175"/>
            <a:ext cx="200479"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p:nvSpPr>
        <p:spPr>
          <a:xfrm>
            <a:off x="4766861" y="219075"/>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6" name="Oval 45"/>
          <p:cNvSpPr/>
          <p:nvPr/>
        </p:nvSpPr>
        <p:spPr>
          <a:xfrm>
            <a:off x="5478061" y="219075"/>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7" name="Oval 46"/>
          <p:cNvSpPr/>
          <p:nvPr/>
        </p:nvSpPr>
        <p:spPr>
          <a:xfrm>
            <a:off x="4385861" y="612775"/>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48" name="Oval 47"/>
          <p:cNvSpPr/>
          <p:nvPr/>
        </p:nvSpPr>
        <p:spPr>
          <a:xfrm>
            <a:off x="912899" y="2330449"/>
            <a:ext cx="200479" cy="234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p:cNvSpPr/>
          <p:nvPr/>
        </p:nvSpPr>
        <p:spPr>
          <a:xfrm>
            <a:off x="150899" y="1758949"/>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50" name="Oval 49"/>
          <p:cNvSpPr/>
          <p:nvPr/>
        </p:nvSpPr>
        <p:spPr>
          <a:xfrm>
            <a:off x="1624099" y="2330449"/>
            <a:ext cx="241300" cy="215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p:cNvSpPr/>
          <p:nvPr/>
        </p:nvSpPr>
        <p:spPr>
          <a:xfrm>
            <a:off x="531899" y="2724149"/>
            <a:ext cx="200479"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p:cNvSpPr/>
          <p:nvPr/>
        </p:nvSpPr>
        <p:spPr>
          <a:xfrm>
            <a:off x="1414549" y="1543049"/>
            <a:ext cx="215900" cy="23495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53" name="Oval 52"/>
          <p:cNvSpPr/>
          <p:nvPr/>
        </p:nvSpPr>
        <p:spPr>
          <a:xfrm>
            <a:off x="2125749" y="1543049"/>
            <a:ext cx="259862" cy="215900"/>
          </a:xfrm>
          <a:prstGeom prst="ellipse">
            <a:avLst/>
          </a:prstGeom>
          <a:solidFill>
            <a:srgbClr val="C75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54" name="Oval 53"/>
          <p:cNvSpPr/>
          <p:nvPr/>
        </p:nvSpPr>
        <p:spPr>
          <a:xfrm>
            <a:off x="1033549" y="1936749"/>
            <a:ext cx="215900" cy="2349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C751D3"/>
              </a:solidFill>
            </a:endParaRPr>
          </a:p>
        </p:txBody>
      </p:sp>
      <p:sp>
        <p:nvSpPr>
          <p:cNvPr id="56" name="Rectangle 55"/>
          <p:cNvSpPr/>
          <p:nvPr/>
        </p:nvSpPr>
        <p:spPr>
          <a:xfrm>
            <a:off x="-1536" y="19031"/>
            <a:ext cx="6288675" cy="954107"/>
          </a:xfrm>
          <a:prstGeom prst="rect">
            <a:avLst/>
          </a:prstGeom>
          <a:solidFill>
            <a:srgbClr val="FEE725"/>
          </a:solidFill>
        </p:spPr>
        <p:txBody>
          <a:bodyPr wrap="square">
            <a:spAutoFit/>
          </a:bodyPr>
          <a:lstStyle/>
          <a:p>
            <a:r>
              <a:rPr lang="en-GB" sz="2800" dirty="0" smtClean="0"/>
              <a:t>However…</a:t>
            </a:r>
            <a:r>
              <a:rPr lang="en-GB" sz="2800" dirty="0" smtClean="0">
                <a:latin typeface="+mj-lt"/>
              </a:rPr>
              <a:t>We have started using too many of these resources all over the world</a:t>
            </a:r>
            <a:endParaRPr lang="en-GB" sz="2800" dirty="0">
              <a:latin typeface="+mj-lt"/>
            </a:endParaRPr>
          </a:p>
        </p:txBody>
      </p:sp>
      <p:sp>
        <p:nvSpPr>
          <p:cNvPr id="58" name="Rectangle 57"/>
          <p:cNvSpPr/>
          <p:nvPr/>
        </p:nvSpPr>
        <p:spPr>
          <a:xfrm>
            <a:off x="8298513" y="920750"/>
            <a:ext cx="1894173" cy="369332"/>
          </a:xfrm>
          <a:prstGeom prst="rect">
            <a:avLst/>
          </a:prstGeom>
        </p:spPr>
        <p:txBody>
          <a:bodyPr wrap="none">
            <a:spAutoFit/>
          </a:bodyPr>
          <a:lstStyle/>
          <a:p>
            <a:r>
              <a:rPr lang="en-GB" dirty="0" smtClean="0">
                <a:latin typeface="+mj-lt"/>
              </a:rPr>
              <a:t>Greenhouse gases</a:t>
            </a:r>
            <a:endParaRPr lang="en-GB" dirty="0">
              <a:latin typeface="+mj-lt"/>
            </a:endParaRPr>
          </a:p>
        </p:txBody>
      </p:sp>
      <p:cxnSp>
        <p:nvCxnSpPr>
          <p:cNvPr id="59" name="Straight Arrow Connector 58"/>
          <p:cNvCxnSpPr/>
          <p:nvPr/>
        </p:nvCxnSpPr>
        <p:spPr>
          <a:xfrm>
            <a:off x="8995286" y="1272279"/>
            <a:ext cx="459863" cy="3937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10120648" y="1047750"/>
            <a:ext cx="815304" cy="98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6850713" y="1112875"/>
            <a:ext cx="1348277" cy="1190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9127989" y="675154"/>
            <a:ext cx="381691" cy="2890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7117794" y="1307302"/>
            <a:ext cx="1287226" cy="2611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6877405" y="678132"/>
            <a:ext cx="1539052" cy="1804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602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barn(inVertical)">
                                      <p:cBhvr>
                                        <p:cTn id="95" dur="500"/>
                                        <p:tgtEl>
                                          <p:spTgt spid="64"/>
                                        </p:tgtEl>
                                      </p:cBhvr>
                                    </p:animEffect>
                                  </p:childTnLst>
                                </p:cTn>
                              </p:par>
                              <p:par>
                                <p:cTn id="96" presetID="16" presetClass="entr" presetSubtype="21" fill="hold" nodeType="with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barn(inVertical)">
                                      <p:cBhvr>
                                        <p:cTn id="98" dur="500"/>
                                        <p:tgtEl>
                                          <p:spTgt spid="61"/>
                                        </p:tgtEl>
                                      </p:cBhvr>
                                    </p:animEffect>
                                  </p:childTnLst>
                                </p:cTn>
                              </p:par>
                              <p:par>
                                <p:cTn id="99" presetID="16" presetClass="entr" presetSubtype="21" fill="hold" nodeType="with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barn(inVertical)">
                                      <p:cBhvr>
                                        <p:cTn id="101" dur="500"/>
                                        <p:tgtEl>
                                          <p:spTgt spid="63"/>
                                        </p:tgtEl>
                                      </p:cBhvr>
                                    </p:animEffect>
                                  </p:childTnLst>
                                </p:cTn>
                              </p:par>
                              <p:par>
                                <p:cTn id="102" presetID="16" presetClass="entr" presetSubtype="21"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barn(inVertical)">
                                      <p:cBhvr>
                                        <p:cTn id="104" dur="500"/>
                                        <p:tgtEl>
                                          <p:spTgt spid="58"/>
                                        </p:tgtEl>
                                      </p:cBhvr>
                                    </p:animEffect>
                                  </p:childTnLst>
                                </p:cTn>
                              </p:par>
                              <p:par>
                                <p:cTn id="105" presetID="16" presetClass="entr" presetSubtype="21" fill="hold" nodeType="with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barn(inVertical)">
                                      <p:cBhvr>
                                        <p:cTn id="107" dur="500"/>
                                        <p:tgtEl>
                                          <p:spTgt spid="62"/>
                                        </p:tgtEl>
                                      </p:cBhvr>
                                    </p:animEffect>
                                  </p:childTnLst>
                                </p:cTn>
                              </p:par>
                              <p:par>
                                <p:cTn id="108" presetID="16" presetClass="entr" presetSubtype="21" fill="hold"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barn(inVertical)">
                                      <p:cBhvr>
                                        <p:cTn id="110" dur="500"/>
                                        <p:tgtEl>
                                          <p:spTgt spid="60"/>
                                        </p:tgtEl>
                                      </p:cBhvr>
                                    </p:animEffect>
                                  </p:childTnLst>
                                </p:cTn>
                              </p:par>
                              <p:par>
                                <p:cTn id="111" presetID="16" presetClass="entr" presetSubtype="21" fill="hold" nodeType="with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barn(inVertical)">
                                      <p:cBhvr>
                                        <p:cTn id="1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2" grpId="0" animBg="1"/>
      <p:bldP spid="53" grpId="0" animBg="1"/>
      <p:bldP spid="54" grpId="0" animBg="1"/>
      <p:bldP spid="5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400"/>
            <a:ext cx="13017207" cy="7315400"/>
          </a:xfrm>
          <a:prstGeom prst="rect">
            <a:avLst/>
          </a:prstGeom>
        </p:spPr>
      </p:pic>
      <p:sp>
        <p:nvSpPr>
          <p:cNvPr id="11" name="Oval 10"/>
          <p:cNvSpPr/>
          <p:nvPr/>
        </p:nvSpPr>
        <p:spPr>
          <a:xfrm>
            <a:off x="7978877" y="2564719"/>
            <a:ext cx="4073425" cy="399831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1400" dirty="0">
              <a:solidFill>
                <a:prstClr val="white"/>
              </a:solidFill>
            </a:endParaRPr>
          </a:p>
        </p:txBody>
      </p:sp>
      <p:sp>
        <p:nvSpPr>
          <p:cNvPr id="2" name="Rectangle 1"/>
          <p:cNvSpPr/>
          <p:nvPr/>
        </p:nvSpPr>
        <p:spPr>
          <a:xfrm>
            <a:off x="8144919" y="4175947"/>
            <a:ext cx="3741339" cy="830997"/>
          </a:xfrm>
          <a:prstGeom prst="rect">
            <a:avLst/>
          </a:prstGeom>
        </p:spPr>
        <p:txBody>
          <a:bodyPr wrap="square">
            <a:spAutoFit/>
          </a:bodyPr>
          <a:lstStyle/>
          <a:p>
            <a:pPr algn="ctr">
              <a:defRPr/>
            </a:pPr>
            <a:r>
              <a:rPr lang="en-GB" sz="2400" b="1" spc="300" dirty="0" smtClean="0">
                <a:solidFill>
                  <a:prstClr val="white"/>
                </a:solidFill>
                <a:latin typeface="Foco" panose="020B0504050202020203" pitchFamily="34" charset="0"/>
              </a:rPr>
              <a:t>FOSSIL FUELS &amp; RENEWABLE ENERGY</a:t>
            </a:r>
            <a:endParaRPr lang="en-GB" sz="2400" b="1" spc="300" dirty="0">
              <a:solidFill>
                <a:prstClr val="white"/>
              </a:solidFill>
              <a:latin typeface="Foco" panose="020B0504050202020203" pitchFamily="34" charset="0"/>
            </a:endParaRPr>
          </a:p>
        </p:txBody>
      </p:sp>
      <p:sp>
        <p:nvSpPr>
          <p:cNvPr id="3" name="Rectangle 2"/>
          <p:cNvSpPr/>
          <p:nvPr/>
        </p:nvSpPr>
        <p:spPr>
          <a:xfrm>
            <a:off x="9176610" y="5006944"/>
            <a:ext cx="1792671" cy="369332"/>
          </a:xfrm>
          <a:prstGeom prst="rect">
            <a:avLst/>
          </a:prstGeom>
        </p:spPr>
        <p:txBody>
          <a:bodyPr wrap="none">
            <a:spAutoFit/>
          </a:bodyPr>
          <a:lstStyle/>
          <a:p>
            <a:pPr algn="ctr">
              <a:defRPr/>
            </a:pPr>
            <a:r>
              <a:rPr lang="en-GB" b="1" spc="300" dirty="0" smtClean="0">
                <a:solidFill>
                  <a:srgbClr val="FEE725"/>
                </a:solidFill>
                <a:latin typeface="Foco" panose="020B0504050202020203" pitchFamily="34" charset="0"/>
              </a:rPr>
              <a:t>10 MINUTES</a:t>
            </a:r>
            <a:endParaRPr lang="en-GB" b="1" spc="300" dirty="0">
              <a:solidFill>
                <a:srgbClr val="FEE725"/>
              </a:solidFill>
              <a:latin typeface="Foco" panose="020B0504050202020203"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778" y="5818336"/>
            <a:ext cx="1437111" cy="576583"/>
          </a:xfrm>
          <a:prstGeom prst="rect">
            <a:avLst/>
          </a:prstGeom>
        </p:spPr>
      </p:pic>
    </p:spTree>
    <p:extLst>
      <p:ext uri="{BB962C8B-B14F-4D97-AF65-F5344CB8AC3E}">
        <p14:creationId xmlns:p14="http://schemas.microsoft.com/office/powerpoint/2010/main" val="39447744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2657475" y="1714500"/>
            <a:ext cx="2780019" cy="2551659"/>
          </a:xfrm>
          <a:prstGeom prst="wedgeEllipseCallout">
            <a:avLst>
              <a:gd name="adj1" fmla="val 39036"/>
              <a:gd name="adj2" fmla="val 593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mj-lt"/>
              </a:rPr>
              <a:t>But what is it that </a:t>
            </a:r>
            <a:r>
              <a:rPr lang="en-GB" sz="2400" b="1" dirty="0" smtClean="0">
                <a:solidFill>
                  <a:prstClr val="white"/>
                </a:solidFill>
                <a:latin typeface="+mj-lt"/>
              </a:rPr>
              <a:t>makes</a:t>
            </a:r>
            <a:r>
              <a:rPr lang="en-GB" sz="2400" dirty="0" smtClean="0">
                <a:solidFill>
                  <a:prstClr val="white"/>
                </a:solidFill>
                <a:latin typeface="+mj-lt"/>
              </a:rPr>
              <a:t> these greenhouse gases?</a:t>
            </a:r>
            <a:endParaRPr lang="en-GB" sz="2400" dirty="0">
              <a:solidFill>
                <a:prstClr val="white"/>
              </a:solidFill>
              <a:latin typeface="+mj-lt"/>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3905" y="4518096"/>
            <a:ext cx="2276203" cy="1434326"/>
          </a:xfrm>
          <a:prstGeom prst="rect">
            <a:avLst/>
          </a:prstGeom>
        </p:spPr>
      </p:pic>
      <p:sp>
        <p:nvSpPr>
          <p:cNvPr id="6" name="Oval Callout 5"/>
          <p:cNvSpPr/>
          <p:nvPr/>
        </p:nvSpPr>
        <p:spPr>
          <a:xfrm>
            <a:off x="6447334" y="2103402"/>
            <a:ext cx="2715716" cy="2508321"/>
          </a:xfrm>
          <a:prstGeom prst="wedgeEllipseCallout">
            <a:avLst>
              <a:gd name="adj1" fmla="val -30495"/>
              <a:gd name="adj2" fmla="val 551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mj-lt"/>
              </a:rPr>
              <a:t>And what can we do to stop producing so many of them?</a:t>
            </a:r>
            <a:endParaRPr lang="en-GB" sz="2400" dirty="0">
              <a:solidFill>
                <a:prstClr val="white"/>
              </a:solidFill>
              <a:latin typeface="+mj-lt"/>
            </a:endParaRPr>
          </a:p>
        </p:txBody>
      </p:sp>
    </p:spTree>
    <p:extLst>
      <p:ext uri="{BB962C8B-B14F-4D97-AF65-F5344CB8AC3E}">
        <p14:creationId xmlns:p14="http://schemas.microsoft.com/office/powerpoint/2010/main" val="20572516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3952875" y="1952625"/>
            <a:ext cx="3000375" cy="2827099"/>
          </a:xfrm>
          <a:prstGeom prst="wedgeEllipseCallout">
            <a:avLst>
              <a:gd name="adj1" fmla="val 41717"/>
              <a:gd name="adj2" fmla="val 54707"/>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prstClr val="white"/>
                </a:solidFill>
              </a:rPr>
              <a:t>Have you heard of Fossil Fuels before?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27087"/>
          <a:stretch/>
        </p:blipFill>
        <p:spPr>
          <a:xfrm>
            <a:off x="6127582" y="3976405"/>
            <a:ext cx="3416468" cy="2389471"/>
          </a:xfrm>
          <a:prstGeom prst="rect">
            <a:avLst/>
          </a:prstGeom>
        </p:spPr>
      </p:pic>
    </p:spTree>
    <p:extLst>
      <p:ext uri="{BB962C8B-B14F-4D97-AF65-F5344CB8AC3E}">
        <p14:creationId xmlns:p14="http://schemas.microsoft.com/office/powerpoint/2010/main" val="3403089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369" y="292939"/>
            <a:ext cx="10515600" cy="1325563"/>
          </a:xfrm>
        </p:spPr>
        <p:txBody>
          <a:bodyPr/>
          <a:lstStyle/>
          <a:p>
            <a:r>
              <a:rPr lang="en-GB" dirty="0" smtClean="0"/>
              <a:t>In this lesson, students will:</a:t>
            </a:r>
            <a:endParaRPr lang="en-GB" dirty="0"/>
          </a:p>
        </p:txBody>
      </p:sp>
      <p:sp>
        <p:nvSpPr>
          <p:cNvPr id="3" name="Content Placeholder 2"/>
          <p:cNvSpPr>
            <a:spLocks noGrp="1"/>
          </p:cNvSpPr>
          <p:nvPr>
            <p:ph idx="1"/>
          </p:nvPr>
        </p:nvSpPr>
        <p:spPr>
          <a:xfrm>
            <a:off x="1587809" y="1882893"/>
            <a:ext cx="9976928" cy="833011"/>
          </a:xfrm>
        </p:spPr>
        <p:txBody>
          <a:bodyPr>
            <a:normAutofit fontScale="92500" lnSpcReduction="10000"/>
          </a:bodyPr>
          <a:lstStyle/>
          <a:p>
            <a:pPr marL="0" indent="0">
              <a:buNone/>
            </a:pPr>
            <a:r>
              <a:rPr lang="en-GB" sz="3000" dirty="0"/>
              <a:t>Think about and </a:t>
            </a:r>
            <a:r>
              <a:rPr lang="en-GB" sz="3000" dirty="0" smtClean="0"/>
              <a:t>discuss some of the activities causing climate change</a:t>
            </a:r>
          </a:p>
          <a:p>
            <a:pPr marL="0" indent="0">
              <a:buNone/>
            </a:pPr>
            <a:endParaRPr lang="en-GB" dirty="0"/>
          </a:p>
        </p:txBody>
      </p:sp>
      <p:sp>
        <p:nvSpPr>
          <p:cNvPr id="6" name="Rectangle 5"/>
          <p:cNvSpPr/>
          <p:nvPr/>
        </p:nvSpPr>
        <p:spPr>
          <a:xfrm>
            <a:off x="1587808" y="3154941"/>
            <a:ext cx="9152979" cy="867930"/>
          </a:xfrm>
          <a:prstGeom prst="rect">
            <a:avLst/>
          </a:prstGeom>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Understand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some of the impacts </a:t>
            </a:r>
            <a:r>
              <a:rPr lang="en-GB" sz="2800" dirty="0" smtClean="0">
                <a:solidFill>
                  <a:srgbClr val="35372F"/>
                </a:solidFill>
                <a:latin typeface="Calibri Light" panose="020F0302020204030204"/>
              </a:rPr>
              <a:t>of changing climates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on creatures living in different climate</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n-ea"/>
                <a:cs typeface="+mn-cs"/>
              </a:rPr>
              <a:t> zones</a:t>
            </a:r>
            <a:endPar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8" name="Rectangle 7"/>
          <p:cNvSpPr/>
          <p:nvPr/>
        </p:nvSpPr>
        <p:spPr>
          <a:xfrm>
            <a:off x="1587808" y="4737881"/>
            <a:ext cx="8429767" cy="867930"/>
          </a:xfrm>
          <a:prstGeom prst="rect">
            <a:avLst/>
          </a:prstGeom>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Explore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some of the human activities which</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n-ea"/>
                <a:cs typeface="+mn-cs"/>
              </a:rPr>
              <a:t> use fossil fuels and make lots of greenhouse gases</a:t>
            </a: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025" y="1622458"/>
            <a:ext cx="1231499" cy="4121253"/>
          </a:xfrm>
          <a:prstGeom prst="rect">
            <a:avLst/>
          </a:prstGeom>
        </p:spPr>
      </p:pic>
    </p:spTree>
    <p:extLst>
      <p:ext uri="{BB962C8B-B14F-4D97-AF65-F5344CB8AC3E}">
        <p14:creationId xmlns:p14="http://schemas.microsoft.com/office/powerpoint/2010/main" val="33629219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256" y="758362"/>
            <a:ext cx="11337851" cy="2152079"/>
          </a:xfrm>
        </p:spPr>
        <p:txBody>
          <a:bodyPr>
            <a:normAutofit/>
          </a:bodyPr>
          <a:lstStyle/>
          <a:p>
            <a:pPr marL="0" indent="0">
              <a:buNone/>
            </a:pPr>
            <a:r>
              <a:rPr lang="en-GB" dirty="0" smtClean="0">
                <a:solidFill>
                  <a:srgbClr val="35372F"/>
                </a:solidFill>
              </a:rPr>
              <a:t>Fossil fuels are </a:t>
            </a:r>
            <a:r>
              <a:rPr lang="en-GB" dirty="0" smtClean="0"/>
              <a:t>buried </a:t>
            </a:r>
            <a:r>
              <a:rPr lang="en-GB" dirty="0"/>
              <a:t>deep down in the earth and under the </a:t>
            </a:r>
            <a:r>
              <a:rPr lang="en-GB" dirty="0" smtClean="0"/>
              <a:t>sea. They </a:t>
            </a:r>
            <a:r>
              <a:rPr lang="en-GB" dirty="0" smtClean="0">
                <a:solidFill>
                  <a:srgbClr val="35372F"/>
                </a:solidFill>
              </a:rPr>
              <a:t>have taken a long, long time to creat</a:t>
            </a:r>
            <a:r>
              <a:rPr lang="en-GB" dirty="0" smtClean="0"/>
              <a:t>e and are very precious.</a:t>
            </a:r>
          </a:p>
          <a:p>
            <a:pPr marL="0" indent="0">
              <a:buNone/>
            </a:pPr>
            <a:r>
              <a:rPr lang="en-GB" dirty="0" smtClean="0"/>
              <a:t/>
            </a:r>
            <a:br>
              <a:rPr lang="en-GB" dirty="0" smtClean="0"/>
            </a:br>
            <a:r>
              <a:rPr lang="en-GB" dirty="0" smtClean="0"/>
              <a:t>The three main fossil fuels are called:</a:t>
            </a:r>
            <a:endParaRPr lang="en-GB" dirty="0">
              <a:solidFill>
                <a:srgbClr val="35372F"/>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1111" y="3133412"/>
            <a:ext cx="2327565" cy="211063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7616" y="2962505"/>
            <a:ext cx="3158808" cy="236910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744" y="2652586"/>
            <a:ext cx="2006706" cy="2838006"/>
          </a:xfrm>
          <a:prstGeom prst="rect">
            <a:avLst/>
          </a:prstGeom>
        </p:spPr>
      </p:pic>
      <p:sp>
        <p:nvSpPr>
          <p:cNvPr id="2" name="Rectangle 1"/>
          <p:cNvSpPr/>
          <p:nvPr/>
        </p:nvSpPr>
        <p:spPr>
          <a:xfrm>
            <a:off x="2018652" y="5320375"/>
            <a:ext cx="1400661" cy="584775"/>
          </a:xfrm>
          <a:prstGeom prst="rect">
            <a:avLst/>
          </a:prstGeom>
        </p:spPr>
        <p:txBody>
          <a:bodyPr wrap="square">
            <a:spAutoFit/>
          </a:bodyPr>
          <a:lstStyle/>
          <a:p>
            <a:r>
              <a:rPr lang="en-GB" sz="3200" b="1" dirty="0" smtClean="0"/>
              <a:t>COAL</a:t>
            </a:r>
            <a:endParaRPr lang="en-GB" sz="3200" dirty="0"/>
          </a:p>
        </p:txBody>
      </p:sp>
      <p:sp>
        <p:nvSpPr>
          <p:cNvPr id="7" name="Rectangle 6"/>
          <p:cNvSpPr/>
          <p:nvPr/>
        </p:nvSpPr>
        <p:spPr>
          <a:xfrm>
            <a:off x="5498517" y="5288301"/>
            <a:ext cx="1039330" cy="584775"/>
          </a:xfrm>
          <a:prstGeom prst="rect">
            <a:avLst/>
          </a:prstGeom>
        </p:spPr>
        <p:txBody>
          <a:bodyPr wrap="square">
            <a:spAutoFit/>
          </a:bodyPr>
          <a:lstStyle/>
          <a:p>
            <a:r>
              <a:rPr lang="en-GB" sz="3200" b="1" dirty="0" smtClean="0"/>
              <a:t>OIL</a:t>
            </a:r>
            <a:endParaRPr lang="en-GB" sz="3200" dirty="0"/>
          </a:p>
        </p:txBody>
      </p:sp>
      <p:sp>
        <p:nvSpPr>
          <p:cNvPr id="8" name="Rectangle 7"/>
          <p:cNvSpPr/>
          <p:nvPr/>
        </p:nvSpPr>
        <p:spPr>
          <a:xfrm>
            <a:off x="8276946" y="5320375"/>
            <a:ext cx="3360154" cy="584775"/>
          </a:xfrm>
          <a:prstGeom prst="rect">
            <a:avLst/>
          </a:prstGeom>
        </p:spPr>
        <p:txBody>
          <a:bodyPr wrap="square">
            <a:spAutoFit/>
          </a:bodyPr>
          <a:lstStyle/>
          <a:p>
            <a:r>
              <a:rPr lang="en-GB" sz="3200" b="1" dirty="0" smtClean="0"/>
              <a:t>NATURAL GAS</a:t>
            </a:r>
            <a:endParaRPr lang="en-GB" sz="3200" dirty="0"/>
          </a:p>
        </p:txBody>
      </p:sp>
    </p:spTree>
    <p:extLst>
      <p:ext uri="{BB962C8B-B14F-4D97-AF65-F5344CB8AC3E}">
        <p14:creationId xmlns:p14="http://schemas.microsoft.com/office/powerpoint/2010/main" val="304569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809625"/>
            <a:ext cx="11337851" cy="2152079"/>
          </a:xfrm>
        </p:spPr>
        <p:txBody>
          <a:bodyPr>
            <a:normAutofit/>
          </a:bodyPr>
          <a:lstStyle/>
          <a:p>
            <a:pPr marL="0" indent="0">
              <a:buNone/>
            </a:pPr>
            <a:r>
              <a:rPr lang="en-GB" dirty="0" smtClean="0"/>
              <a:t>QUICK FACT ALERT!</a:t>
            </a:r>
            <a:br>
              <a:rPr lang="en-GB" dirty="0" smtClean="0"/>
            </a:br>
            <a:endParaRPr lang="en-GB" dirty="0" smtClean="0"/>
          </a:p>
        </p:txBody>
      </p:sp>
      <p:sp>
        <p:nvSpPr>
          <p:cNvPr id="9" name="Oval Callout 8"/>
          <p:cNvSpPr/>
          <p:nvPr/>
        </p:nvSpPr>
        <p:spPr>
          <a:xfrm>
            <a:off x="825177" y="1381296"/>
            <a:ext cx="3763816" cy="3556675"/>
          </a:xfrm>
          <a:prstGeom prst="wedgeEllipseCallout">
            <a:avLst>
              <a:gd name="adj1" fmla="val 41717"/>
              <a:gd name="adj2" fmla="val 5470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prstClr val="white"/>
                </a:solidFill>
              </a:rPr>
              <a:t>Did you know that </a:t>
            </a:r>
            <a:r>
              <a:rPr lang="en-GB" sz="2200" b="1" dirty="0" smtClean="0">
                <a:solidFill>
                  <a:prstClr val="white"/>
                </a:solidFill>
              </a:rPr>
              <a:t>c</a:t>
            </a:r>
            <a:r>
              <a:rPr lang="en-GB" sz="2200" b="1" dirty="0" smtClean="0"/>
              <a:t>oal</a:t>
            </a:r>
            <a:r>
              <a:rPr lang="en-GB" sz="2200" dirty="0" smtClean="0"/>
              <a:t> </a:t>
            </a:r>
            <a:r>
              <a:rPr lang="en-GB" sz="2200" dirty="0"/>
              <a:t>was formed by old trees and other plant materials being squeezed together for </a:t>
            </a:r>
            <a:r>
              <a:rPr lang="en-GB" sz="2200" dirty="0" smtClean="0"/>
              <a:t>millions of </a:t>
            </a:r>
            <a:r>
              <a:rPr lang="en-GB" sz="2200" dirty="0"/>
              <a:t>years under the </a:t>
            </a:r>
            <a:r>
              <a:rPr lang="en-GB" sz="2200" dirty="0" smtClean="0"/>
              <a:t>earth</a:t>
            </a:r>
            <a:r>
              <a:rPr lang="en-GB" sz="2200" dirty="0"/>
              <a:t>?</a:t>
            </a:r>
          </a:p>
        </p:txBody>
      </p:sp>
      <p:sp>
        <p:nvSpPr>
          <p:cNvPr id="10" name="Oval Callout 9"/>
          <p:cNvSpPr/>
          <p:nvPr/>
        </p:nvSpPr>
        <p:spPr>
          <a:xfrm>
            <a:off x="7669163" y="1236860"/>
            <a:ext cx="3567880" cy="3556675"/>
          </a:xfrm>
          <a:prstGeom prst="wedgeEllipseCallout">
            <a:avLst>
              <a:gd name="adj1" fmla="val -29830"/>
              <a:gd name="adj2" fmla="val 579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prstClr val="white"/>
                </a:solidFill>
              </a:rPr>
              <a:t>Did you also know that </a:t>
            </a:r>
            <a:r>
              <a:rPr lang="en-GB" sz="2200" b="1" dirty="0" smtClean="0"/>
              <a:t>oil </a:t>
            </a:r>
            <a:r>
              <a:rPr lang="en-GB" sz="2200" b="1" dirty="0"/>
              <a:t>and gas </a:t>
            </a:r>
            <a:r>
              <a:rPr lang="en-GB" sz="2200" dirty="0"/>
              <a:t>were formed by dead fish and other sea creatures being squeezed together for </a:t>
            </a:r>
            <a:r>
              <a:rPr lang="en-GB" sz="2200" dirty="0" smtClean="0"/>
              <a:t>millions of </a:t>
            </a:r>
            <a:r>
              <a:rPr lang="en-GB" sz="2200" dirty="0"/>
              <a:t>years under the </a:t>
            </a:r>
            <a:r>
              <a:rPr lang="en-GB" sz="2200" dirty="0" smtClean="0"/>
              <a:t>sea</a:t>
            </a:r>
            <a:r>
              <a:rPr lang="en-GB" sz="2200" dirty="0"/>
              <a:t>?</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1824" y="5220769"/>
            <a:ext cx="1516286" cy="1338997"/>
          </a:xfrm>
          <a:prstGeom prst="rect">
            <a:avLst/>
          </a:prstGeom>
        </p:spPr>
      </p:pic>
      <p:pic>
        <p:nvPicPr>
          <p:cNvPr id="14" name="Picture 13"/>
          <p:cNvPicPr>
            <a:picLocks noChangeAspect="1"/>
          </p:cNvPicPr>
          <p:nvPr/>
        </p:nvPicPr>
        <p:blipFill>
          <a:blip r:embed="rId3"/>
          <a:stretch>
            <a:fillRect/>
          </a:stretch>
        </p:blipFill>
        <p:spPr>
          <a:xfrm>
            <a:off x="4178701" y="3533375"/>
            <a:ext cx="2462997" cy="3133616"/>
          </a:xfrm>
          <a:prstGeom prst="rect">
            <a:avLst/>
          </a:prstGeom>
        </p:spPr>
      </p:pic>
    </p:spTree>
    <p:extLst>
      <p:ext uri="{BB962C8B-B14F-4D97-AF65-F5344CB8AC3E}">
        <p14:creationId xmlns:p14="http://schemas.microsoft.com/office/powerpoint/2010/main" val="15800385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675535"/>
            <a:ext cx="11337851" cy="4822825"/>
          </a:xfrm>
        </p:spPr>
        <p:txBody>
          <a:bodyPr>
            <a:normAutofit lnSpcReduction="10000"/>
          </a:bodyPr>
          <a:lstStyle/>
          <a:p>
            <a:pPr marL="0" indent="0">
              <a:buNone/>
            </a:pPr>
            <a:r>
              <a:rPr lang="en-GB" dirty="0" smtClean="0"/>
              <a:t>For many of our human activities, we have to burn fossil fuels to create energy.</a:t>
            </a:r>
            <a:r>
              <a:rPr lang="en-GB" dirty="0"/>
              <a:t> </a:t>
            </a:r>
            <a:r>
              <a:rPr lang="en-GB" dirty="0" smtClean="0"/>
              <a:t>For example:</a:t>
            </a:r>
            <a:br>
              <a:rPr lang="en-GB" dirty="0" smtClean="0"/>
            </a:br>
            <a:r>
              <a:rPr lang="en-GB" dirty="0" smtClean="0"/>
              <a:t/>
            </a:r>
            <a:br>
              <a:rPr lang="en-GB" dirty="0" smtClean="0"/>
            </a:br>
            <a:endParaRPr lang="en-GB" dirty="0" smtClean="0"/>
          </a:p>
          <a:p>
            <a:pPr marL="0" indent="0">
              <a:buNone/>
            </a:pPr>
            <a:r>
              <a:rPr lang="en-GB" dirty="0" smtClean="0"/>
              <a:t>		We burn </a:t>
            </a:r>
            <a:r>
              <a:rPr lang="en-GB" b="1" dirty="0" smtClean="0"/>
              <a:t>coal</a:t>
            </a:r>
            <a:r>
              <a:rPr lang="en-GB" dirty="0" smtClean="0"/>
              <a:t> to create electricity to power our homes.</a:t>
            </a:r>
          </a:p>
          <a:p>
            <a:pPr marL="0" indent="0">
              <a:buNone/>
            </a:pPr>
            <a:endParaRPr lang="en-GB" dirty="0" smtClean="0"/>
          </a:p>
          <a:p>
            <a:pPr marL="0" indent="0">
              <a:buNone/>
            </a:pPr>
            <a:endParaRPr lang="en-GB" dirty="0" smtClean="0"/>
          </a:p>
          <a:p>
            <a:pPr marL="0" indent="0">
              <a:buNone/>
            </a:pPr>
            <a:r>
              <a:rPr lang="en-GB" dirty="0" smtClean="0"/>
              <a:t>		We burn </a:t>
            </a:r>
            <a:r>
              <a:rPr lang="en-GB" b="1" dirty="0" smtClean="0"/>
              <a:t>oil</a:t>
            </a:r>
            <a:r>
              <a:rPr lang="en-GB" dirty="0" smtClean="0"/>
              <a:t> to make plastic products.</a:t>
            </a:r>
          </a:p>
          <a:p>
            <a:pPr marL="0" indent="0">
              <a:buNone/>
            </a:pPr>
            <a:endParaRPr lang="en-GB" dirty="0" smtClean="0"/>
          </a:p>
          <a:p>
            <a:pPr marL="0" indent="0">
              <a:buNone/>
            </a:pPr>
            <a:endParaRPr lang="en-GB" dirty="0" smtClean="0"/>
          </a:p>
          <a:p>
            <a:pPr marL="0" indent="0">
              <a:buNone/>
            </a:pPr>
            <a:r>
              <a:rPr lang="en-GB" dirty="0" smtClean="0"/>
              <a:t>		We burn </a:t>
            </a:r>
            <a:r>
              <a:rPr lang="en-GB" b="1" dirty="0" smtClean="0"/>
              <a:t>gas</a:t>
            </a:r>
            <a:r>
              <a:rPr lang="en-GB" dirty="0" smtClean="0"/>
              <a:t> to cook our food.</a:t>
            </a:r>
            <a:endParaRPr lang="en-GB" dirty="0"/>
          </a:p>
        </p:txBody>
      </p:sp>
      <p:pic>
        <p:nvPicPr>
          <p:cNvPr id="5" name="Picture 4"/>
          <p:cNvPicPr>
            <a:picLocks noChangeAspect="1"/>
          </p:cNvPicPr>
          <p:nvPr/>
        </p:nvPicPr>
        <p:blipFill>
          <a:blip r:embed="rId2"/>
          <a:stretch>
            <a:fillRect/>
          </a:stretch>
        </p:blipFill>
        <p:spPr>
          <a:xfrm>
            <a:off x="8627042" y="5360274"/>
            <a:ext cx="3433190" cy="1166378"/>
          </a:xfrm>
          <a:prstGeom prst="rect">
            <a:avLst/>
          </a:prstGeom>
        </p:spPr>
      </p:pic>
      <p:pic>
        <p:nvPicPr>
          <p:cNvPr id="9" name="Picture 8"/>
          <p:cNvPicPr>
            <a:picLocks noChangeAspect="1"/>
          </p:cNvPicPr>
          <p:nvPr/>
        </p:nvPicPr>
        <p:blipFill>
          <a:blip r:embed="rId3"/>
          <a:stretch>
            <a:fillRect/>
          </a:stretch>
        </p:blipFill>
        <p:spPr>
          <a:xfrm>
            <a:off x="893519" y="4737755"/>
            <a:ext cx="1313559" cy="1205708"/>
          </a:xfrm>
          <a:prstGeom prst="rect">
            <a:avLst/>
          </a:prstGeom>
        </p:spPr>
      </p:pic>
      <p:pic>
        <p:nvPicPr>
          <p:cNvPr id="7" name="Picture 6"/>
          <p:cNvPicPr>
            <a:picLocks noChangeAspect="1"/>
          </p:cNvPicPr>
          <p:nvPr/>
        </p:nvPicPr>
        <p:blipFill>
          <a:blip r:embed="rId4"/>
          <a:stretch>
            <a:fillRect/>
          </a:stretch>
        </p:blipFill>
        <p:spPr>
          <a:xfrm>
            <a:off x="893519" y="3246436"/>
            <a:ext cx="1379490" cy="1368685"/>
          </a:xfrm>
          <a:prstGeom prst="rect">
            <a:avLst/>
          </a:prstGeom>
        </p:spPr>
      </p:pic>
      <p:pic>
        <p:nvPicPr>
          <p:cNvPr id="8" name="Picture 7"/>
          <p:cNvPicPr>
            <a:picLocks noChangeAspect="1"/>
          </p:cNvPicPr>
          <p:nvPr/>
        </p:nvPicPr>
        <p:blipFill>
          <a:blip r:embed="rId5"/>
          <a:stretch>
            <a:fillRect/>
          </a:stretch>
        </p:blipFill>
        <p:spPr>
          <a:xfrm>
            <a:off x="1063101" y="1788453"/>
            <a:ext cx="1209908" cy="1172369"/>
          </a:xfrm>
          <a:prstGeom prst="rect">
            <a:avLst/>
          </a:prstGeom>
        </p:spPr>
      </p:pic>
    </p:spTree>
    <p:extLst>
      <p:ext uri="{BB962C8B-B14F-4D97-AF65-F5344CB8AC3E}">
        <p14:creationId xmlns:p14="http://schemas.microsoft.com/office/powerpoint/2010/main" val="175257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0562" y="464804"/>
            <a:ext cx="3576970" cy="763921"/>
          </a:xfrm>
          <a:solidFill>
            <a:srgbClr val="C00000"/>
          </a:solidFill>
        </p:spPr>
        <p:txBody>
          <a:bodyPr/>
          <a:lstStyle/>
          <a:p>
            <a:r>
              <a:rPr lang="en-GB" dirty="0" smtClean="0">
                <a:solidFill>
                  <a:schemeClr val="bg1"/>
                </a:solidFill>
              </a:rPr>
              <a:t>The problem…</a:t>
            </a:r>
            <a:endParaRPr lang="en-GB" dirty="0">
              <a:solidFill>
                <a:schemeClr val="bg1"/>
              </a:solidFill>
            </a:endParaRPr>
          </a:p>
        </p:txBody>
      </p:sp>
      <p:sp>
        <p:nvSpPr>
          <p:cNvPr id="3" name="Content Placeholder 2"/>
          <p:cNvSpPr>
            <a:spLocks noGrp="1"/>
          </p:cNvSpPr>
          <p:nvPr>
            <p:ph idx="1"/>
          </p:nvPr>
        </p:nvSpPr>
        <p:spPr>
          <a:xfrm>
            <a:off x="390562" y="5686425"/>
            <a:ext cx="11337851" cy="646906"/>
          </a:xfrm>
        </p:spPr>
        <p:txBody>
          <a:bodyPr>
            <a:normAutofit/>
          </a:bodyPr>
          <a:lstStyle/>
          <a:p>
            <a:pPr marL="0" indent="0" algn="r">
              <a:buNone/>
            </a:pPr>
            <a:r>
              <a:rPr lang="en-GB" dirty="0" smtClean="0"/>
              <a:t>However, the good news is…</a:t>
            </a:r>
          </a:p>
          <a:p>
            <a:pPr marL="0" indent="0" algn="r">
              <a:buNone/>
            </a:pPr>
            <a:endParaRPr lang="en-GB" dirty="0"/>
          </a:p>
          <a:p>
            <a:pPr marL="0" indent="0" algn="r">
              <a:buNone/>
            </a:pPr>
            <a:endParaRPr lang="en-GB" dirty="0" smtClean="0"/>
          </a:p>
        </p:txBody>
      </p:sp>
      <p:sp>
        <p:nvSpPr>
          <p:cNvPr id="5" name="Oval Callout 4"/>
          <p:cNvSpPr/>
          <p:nvPr/>
        </p:nvSpPr>
        <p:spPr>
          <a:xfrm>
            <a:off x="530288" y="1885950"/>
            <a:ext cx="3437244" cy="3181350"/>
          </a:xfrm>
          <a:prstGeom prst="wedgeEllipseCallout">
            <a:avLst>
              <a:gd name="adj1" fmla="val 39036"/>
              <a:gd name="adj2" fmla="val 593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a:t>For many of our human activities, we have to burn fossil fuels to create the energy we need.</a:t>
            </a:r>
            <a:endParaRPr lang="en-GB" sz="2400" dirty="0"/>
          </a:p>
        </p:txBody>
      </p:sp>
      <p:sp>
        <p:nvSpPr>
          <p:cNvPr id="8" name="Oval Callout 7"/>
          <p:cNvSpPr/>
          <p:nvPr/>
        </p:nvSpPr>
        <p:spPr>
          <a:xfrm>
            <a:off x="4132261" y="1028701"/>
            <a:ext cx="3437244" cy="3181350"/>
          </a:xfrm>
          <a:prstGeom prst="wedgeEllipseCallout">
            <a:avLst>
              <a:gd name="adj1" fmla="val -8073"/>
              <a:gd name="adj2" fmla="val 647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When</a:t>
            </a:r>
            <a:r>
              <a:rPr lang="en-GB" sz="2400" dirty="0"/>
              <a:t> fossil fuels are burned, they release </a:t>
            </a:r>
            <a:br>
              <a:rPr lang="en-GB" sz="2400" dirty="0"/>
            </a:br>
            <a:r>
              <a:rPr lang="en-GB" sz="2400" b="1" dirty="0"/>
              <a:t>greenhouse gases </a:t>
            </a:r>
            <a:r>
              <a:rPr lang="en-GB" sz="2400" dirty="0"/>
              <a:t>which make the Earth’s blanket thick</a:t>
            </a:r>
            <a:r>
              <a:rPr lang="en-GB" sz="2400" dirty="0" smtClean="0"/>
              <a:t>.</a:t>
            </a:r>
            <a:endParaRPr lang="en-GB" sz="2400" dirty="0"/>
          </a:p>
        </p:txBody>
      </p:sp>
      <p:sp>
        <p:nvSpPr>
          <p:cNvPr id="9" name="Oval Callout 8"/>
          <p:cNvSpPr/>
          <p:nvPr/>
        </p:nvSpPr>
        <p:spPr>
          <a:xfrm>
            <a:off x="7896225" y="1408077"/>
            <a:ext cx="3675902" cy="3391315"/>
          </a:xfrm>
          <a:prstGeom prst="wedgeEllipseCallout">
            <a:avLst>
              <a:gd name="adj1" fmla="val -37145"/>
              <a:gd name="adj2" fmla="val 5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Fossil </a:t>
            </a:r>
            <a:r>
              <a:rPr lang="en-GB" sz="2400" dirty="0"/>
              <a:t>fuels won’t last </a:t>
            </a:r>
            <a:r>
              <a:rPr lang="en-GB" sz="2400" dirty="0" smtClean="0"/>
              <a:t>forever </a:t>
            </a:r>
            <a:r>
              <a:rPr lang="en-GB" sz="2400" dirty="0"/>
              <a:t>– there is only a certain amount </a:t>
            </a:r>
            <a:r>
              <a:rPr lang="en-GB" sz="2400" dirty="0" smtClean="0"/>
              <a:t>left in the </a:t>
            </a:r>
            <a:r>
              <a:rPr lang="en-GB" sz="2400" dirty="0"/>
              <a:t>ground and once they’ve gone, they can’t be replaced.</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2739" y="4905376"/>
            <a:ext cx="1699651" cy="1500922"/>
          </a:xfrm>
          <a:prstGeom prst="rect">
            <a:avLst/>
          </a:prstGeom>
        </p:spPr>
      </p:pic>
    </p:spTree>
    <p:extLst>
      <p:ext uri="{BB962C8B-B14F-4D97-AF65-F5344CB8AC3E}">
        <p14:creationId xmlns:p14="http://schemas.microsoft.com/office/powerpoint/2010/main" val="1401192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arn(inVertical)">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8"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0562" y="464804"/>
            <a:ext cx="3576970" cy="763921"/>
          </a:xfrm>
          <a:solidFill>
            <a:srgbClr val="00B050"/>
          </a:solidFill>
        </p:spPr>
        <p:txBody>
          <a:bodyPr/>
          <a:lstStyle/>
          <a:p>
            <a:r>
              <a:rPr lang="en-GB" dirty="0" smtClean="0">
                <a:solidFill>
                  <a:schemeClr val="bg1"/>
                </a:solidFill>
              </a:rPr>
              <a:t>The solution…</a:t>
            </a:r>
            <a:endParaRPr lang="en-GB" dirty="0">
              <a:solidFill>
                <a:schemeClr val="bg1"/>
              </a:solidFill>
            </a:endParaRPr>
          </a:p>
        </p:txBody>
      </p:sp>
      <p:sp>
        <p:nvSpPr>
          <p:cNvPr id="5" name="Oval Callout 4"/>
          <p:cNvSpPr/>
          <p:nvPr/>
        </p:nvSpPr>
        <p:spPr>
          <a:xfrm>
            <a:off x="530288" y="1885950"/>
            <a:ext cx="3437244" cy="3181350"/>
          </a:xfrm>
          <a:prstGeom prst="wedgeEllipseCallout">
            <a:avLst>
              <a:gd name="adj1" fmla="val 39036"/>
              <a:gd name="adj2" fmla="val 59353"/>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There are lots of alternatives to fossil fuels which don’t produce greenhouse </a:t>
            </a:r>
            <a:r>
              <a:rPr lang="en-GB" sz="2400" dirty="0" smtClean="0"/>
              <a:t>gases!</a:t>
            </a:r>
            <a:endParaRPr lang="en-GB" sz="2400" dirty="0"/>
          </a:p>
        </p:txBody>
      </p:sp>
      <p:sp>
        <p:nvSpPr>
          <p:cNvPr id="8" name="Oval Callout 7"/>
          <p:cNvSpPr/>
          <p:nvPr/>
        </p:nvSpPr>
        <p:spPr>
          <a:xfrm>
            <a:off x="4132261" y="1028701"/>
            <a:ext cx="3437244" cy="3181350"/>
          </a:xfrm>
          <a:prstGeom prst="wedgeEllipseCallout">
            <a:avLst>
              <a:gd name="adj1" fmla="val -8073"/>
              <a:gd name="adj2" fmla="val 6474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These are called “renewable energy” which means they can produce energy and won’t run out.</a:t>
            </a:r>
            <a:endParaRPr lang="en-GB" sz="2400" dirty="0"/>
          </a:p>
        </p:txBody>
      </p:sp>
      <p:sp>
        <p:nvSpPr>
          <p:cNvPr id="9" name="Oval Callout 8"/>
          <p:cNvSpPr/>
          <p:nvPr/>
        </p:nvSpPr>
        <p:spPr>
          <a:xfrm>
            <a:off x="7896225" y="1408077"/>
            <a:ext cx="3675902" cy="3391315"/>
          </a:xfrm>
          <a:prstGeom prst="wedgeEllipseCallout">
            <a:avLst>
              <a:gd name="adj1" fmla="val -37145"/>
              <a:gd name="adj2" fmla="val 5738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The main renewable energy sources are the sun, the wind and the waves!</a:t>
            </a:r>
            <a:endParaRPr lang="en-GB" sz="2400" dirty="0"/>
          </a:p>
        </p:txBody>
      </p:sp>
      <p:pic>
        <p:nvPicPr>
          <p:cNvPr id="11" name="Picture 10"/>
          <p:cNvPicPr>
            <a:picLocks noChangeAspect="1"/>
          </p:cNvPicPr>
          <p:nvPr/>
        </p:nvPicPr>
        <p:blipFill>
          <a:blip r:embed="rId2"/>
          <a:stretch>
            <a:fillRect/>
          </a:stretch>
        </p:blipFill>
        <p:spPr>
          <a:xfrm>
            <a:off x="5850883" y="4418059"/>
            <a:ext cx="1707749" cy="2172731"/>
          </a:xfrm>
          <a:prstGeom prst="rect">
            <a:avLst/>
          </a:prstGeom>
        </p:spPr>
      </p:pic>
    </p:spTree>
    <p:extLst>
      <p:ext uri="{BB962C8B-B14F-4D97-AF65-F5344CB8AC3E}">
        <p14:creationId xmlns:p14="http://schemas.microsoft.com/office/powerpoint/2010/main" val="3641967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Callout 5"/>
          <p:cNvSpPr/>
          <p:nvPr/>
        </p:nvSpPr>
        <p:spPr>
          <a:xfrm>
            <a:off x="4191000" y="1308100"/>
            <a:ext cx="3873500" cy="3747956"/>
          </a:xfrm>
          <a:prstGeom prst="wedgeEllipseCallout">
            <a:avLst>
              <a:gd name="adj1" fmla="val 33209"/>
              <a:gd name="adj2" fmla="val 507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dirty="0" smtClean="0">
                <a:solidFill>
                  <a:prstClr val="white"/>
                </a:solidFill>
                <a:latin typeface="+mj-lt"/>
              </a:rPr>
              <a:t>In the next lesson we will be learning more about alternatives to fossil fuels and exploring lots more about changing climates!</a:t>
            </a:r>
            <a:endParaRPr lang="en-GB" sz="2400" dirty="0">
              <a:solidFill>
                <a:prstClr val="white"/>
              </a:solidFill>
              <a:latin typeface="+mj-l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05632" y="5056056"/>
            <a:ext cx="2062208" cy="1317366"/>
          </a:xfrm>
          <a:prstGeom prst="rect">
            <a:avLst/>
          </a:prstGeom>
        </p:spPr>
      </p:pic>
    </p:spTree>
    <p:extLst>
      <p:ext uri="{BB962C8B-B14F-4D97-AF65-F5344CB8AC3E}">
        <p14:creationId xmlns:p14="http://schemas.microsoft.com/office/powerpoint/2010/main" val="7147437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1620" y="169796"/>
            <a:ext cx="1817844" cy="729337"/>
          </a:xfrm>
          <a:prstGeom prst="rect">
            <a:avLst/>
          </a:prstGeom>
        </p:spPr>
      </p:pic>
      <p:pic>
        <p:nvPicPr>
          <p:cNvPr id="2" name="Picture 1"/>
          <p:cNvPicPr>
            <a:picLocks noChangeAspect="1"/>
          </p:cNvPicPr>
          <p:nvPr/>
        </p:nvPicPr>
        <p:blipFill>
          <a:blip r:embed="rId4"/>
          <a:stretch>
            <a:fillRect/>
          </a:stretch>
        </p:blipFill>
        <p:spPr>
          <a:xfrm>
            <a:off x="3575713" y="1101602"/>
            <a:ext cx="5084505" cy="5017443"/>
          </a:xfrm>
          <a:prstGeom prst="rect">
            <a:avLst/>
          </a:prstGeom>
        </p:spPr>
      </p:pic>
    </p:spTree>
    <p:extLst>
      <p:ext uri="{BB962C8B-B14F-4D97-AF65-F5344CB8AC3E}">
        <p14:creationId xmlns:p14="http://schemas.microsoft.com/office/powerpoint/2010/main" val="3868546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400"/>
            <a:ext cx="13017207" cy="7315400"/>
          </a:xfrm>
          <a:prstGeom prst="rect">
            <a:avLst/>
          </a:prstGeom>
        </p:spPr>
      </p:pic>
      <p:sp>
        <p:nvSpPr>
          <p:cNvPr id="11" name="Oval 10"/>
          <p:cNvSpPr/>
          <p:nvPr/>
        </p:nvSpPr>
        <p:spPr>
          <a:xfrm>
            <a:off x="7978877" y="2564719"/>
            <a:ext cx="4073425" cy="399831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1400" dirty="0">
              <a:solidFill>
                <a:prstClr val="white"/>
              </a:solidFill>
            </a:endParaRPr>
          </a:p>
        </p:txBody>
      </p:sp>
      <p:sp>
        <p:nvSpPr>
          <p:cNvPr id="2" name="Rectangle 1"/>
          <p:cNvSpPr/>
          <p:nvPr/>
        </p:nvSpPr>
        <p:spPr>
          <a:xfrm>
            <a:off x="8310963" y="4148376"/>
            <a:ext cx="3409252" cy="830997"/>
          </a:xfrm>
          <a:prstGeom prst="rect">
            <a:avLst/>
          </a:prstGeom>
        </p:spPr>
        <p:txBody>
          <a:bodyPr wrap="square">
            <a:spAutoFit/>
          </a:bodyPr>
          <a:lstStyle/>
          <a:p>
            <a:pPr algn="ctr">
              <a:defRPr/>
            </a:pPr>
            <a:r>
              <a:rPr lang="en-GB" sz="2400" b="1" spc="300" dirty="0" smtClean="0">
                <a:solidFill>
                  <a:prstClr val="white"/>
                </a:solidFill>
                <a:latin typeface="Foco" panose="020B0504050202020203" pitchFamily="34" charset="0"/>
              </a:rPr>
              <a:t>WHAT IS CLIMATE CHANGE?</a:t>
            </a:r>
            <a:endParaRPr lang="en-GB" sz="2400" b="1" spc="300" dirty="0">
              <a:solidFill>
                <a:prstClr val="white"/>
              </a:solidFill>
              <a:latin typeface="Foco" panose="020B0504050202020203" pitchFamily="34" charset="0"/>
            </a:endParaRPr>
          </a:p>
        </p:txBody>
      </p:sp>
      <p:sp>
        <p:nvSpPr>
          <p:cNvPr id="3" name="Rectangle 2"/>
          <p:cNvSpPr/>
          <p:nvPr/>
        </p:nvSpPr>
        <p:spPr>
          <a:xfrm>
            <a:off x="9174301" y="5006944"/>
            <a:ext cx="1797288" cy="369332"/>
          </a:xfrm>
          <a:prstGeom prst="rect">
            <a:avLst/>
          </a:prstGeom>
        </p:spPr>
        <p:txBody>
          <a:bodyPr wrap="none">
            <a:spAutoFit/>
          </a:bodyPr>
          <a:lstStyle/>
          <a:p>
            <a:pPr algn="ctr">
              <a:defRPr/>
            </a:pPr>
            <a:r>
              <a:rPr lang="en-GB" b="1" spc="300" dirty="0" smtClean="0">
                <a:solidFill>
                  <a:srgbClr val="FEE725"/>
                </a:solidFill>
                <a:latin typeface="Foco" panose="020B0504050202020203" pitchFamily="34" charset="0"/>
              </a:rPr>
              <a:t>20 MINUTES</a:t>
            </a:r>
            <a:endParaRPr lang="en-GB" b="1" spc="300" dirty="0">
              <a:solidFill>
                <a:srgbClr val="FEE725"/>
              </a:solidFill>
              <a:latin typeface="Foco" panose="020B0504050202020203"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778" y="5818336"/>
            <a:ext cx="1437111" cy="576583"/>
          </a:xfrm>
          <a:prstGeom prst="rect">
            <a:avLst/>
          </a:prstGeom>
        </p:spPr>
      </p:pic>
    </p:spTree>
    <p:extLst>
      <p:ext uri="{BB962C8B-B14F-4D97-AF65-F5344CB8AC3E}">
        <p14:creationId xmlns:p14="http://schemas.microsoft.com/office/powerpoint/2010/main" val="143330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0278" y="563927"/>
            <a:ext cx="11337851" cy="4216083"/>
          </a:xfrm>
        </p:spPr>
        <p:txBody>
          <a:bodyPr>
            <a:normAutofit/>
          </a:bodyPr>
          <a:lstStyle/>
          <a:p>
            <a:pPr marL="0" indent="0">
              <a:buNone/>
            </a:pPr>
            <a:r>
              <a:rPr lang="en-GB" dirty="0" smtClean="0"/>
              <a:t/>
            </a:r>
            <a:br>
              <a:rPr lang="en-GB" dirty="0" smtClean="0"/>
            </a:br>
            <a:r>
              <a:rPr lang="en-GB" dirty="0" smtClean="0"/>
              <a:t>Let’s start by remembering the ThoughtBox story </a:t>
            </a:r>
            <a:r>
              <a:rPr lang="en-GB" b="1" dirty="0" smtClean="0"/>
              <a:t>Vole’s Big Flood </a:t>
            </a:r>
            <a:r>
              <a:rPr lang="en-GB" dirty="0" smtClean="0"/>
              <a:t>and all of the things that happened in the story.  </a:t>
            </a:r>
            <a:endParaRPr lang="en-GB" dirty="0"/>
          </a:p>
          <a:p>
            <a:pPr marL="514350" indent="-514350">
              <a:buFont typeface="+mj-lt"/>
              <a:buAutoNum type="arabicPeriod"/>
            </a:pPr>
            <a:endParaRPr lang="en-GB" dirty="0"/>
          </a:p>
        </p:txBody>
      </p:sp>
      <p:sp>
        <p:nvSpPr>
          <p:cNvPr id="6" name="Oval Callout 5"/>
          <p:cNvSpPr/>
          <p:nvPr/>
        </p:nvSpPr>
        <p:spPr>
          <a:xfrm>
            <a:off x="1453901" y="2276156"/>
            <a:ext cx="3113069" cy="3043458"/>
          </a:xfrm>
          <a:prstGeom prst="wedgeEllipseCallout">
            <a:avLst>
              <a:gd name="adj1" fmla="val 52905"/>
              <a:gd name="adj2" fmla="val 46852"/>
            </a:avLst>
          </a:prstGeom>
          <a:solidFill>
            <a:srgbClr val="28A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white"/>
                </a:solidFill>
                <a:effectLst/>
                <a:uLnTx/>
                <a:uFillTx/>
                <a:latin typeface="+mj-lt"/>
                <a:ea typeface="+mn-ea"/>
                <a:cs typeface="+mn-cs"/>
              </a:rPr>
              <a:t>What problem</a:t>
            </a:r>
            <a:r>
              <a:rPr kumimoji="0" lang="en-GB" sz="2800" b="0" i="0" u="none" strike="noStrike" kern="1200" cap="none" spc="0" normalizeH="0" noProof="0" dirty="0" smtClean="0">
                <a:ln>
                  <a:noFill/>
                </a:ln>
                <a:solidFill>
                  <a:prstClr val="white"/>
                </a:solidFill>
                <a:effectLst/>
                <a:uLnTx/>
                <a:uFillTx/>
                <a:latin typeface="+mj-lt"/>
                <a:ea typeface="+mn-ea"/>
                <a:cs typeface="+mn-cs"/>
              </a:rPr>
              <a:t> did I have at the start of the story?</a:t>
            </a:r>
            <a:endParaRPr kumimoji="0" lang="en-GB" sz="2800" b="0" i="0" u="none" strike="noStrike" kern="1200" cap="none" spc="0" normalizeH="0" baseline="0" noProof="0" dirty="0">
              <a:ln>
                <a:noFill/>
              </a:ln>
              <a:solidFill>
                <a:prstClr val="white"/>
              </a:solidFill>
              <a:effectLst/>
              <a:uLnTx/>
              <a:uFillTx/>
              <a:latin typeface="+mj-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mj-lt"/>
              <a:ea typeface="+mn-ea"/>
              <a:cs typeface="+mn-cs"/>
            </a:endParaRPr>
          </a:p>
        </p:txBody>
      </p:sp>
      <p:sp>
        <p:nvSpPr>
          <p:cNvPr id="8" name="Oval Callout 7"/>
          <p:cNvSpPr/>
          <p:nvPr/>
        </p:nvSpPr>
        <p:spPr>
          <a:xfrm>
            <a:off x="4452670" y="563927"/>
            <a:ext cx="3113069" cy="3043458"/>
          </a:xfrm>
          <a:prstGeom prst="wedgeEllipseCallout">
            <a:avLst>
              <a:gd name="adj1" fmla="val 6092"/>
              <a:gd name="adj2" fmla="val 675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white"/>
                </a:solidFill>
                <a:effectLst/>
                <a:uLnTx/>
                <a:uFillTx/>
                <a:latin typeface="Calibri" panose="020F0502020204030204"/>
                <a:ea typeface="+mn-ea"/>
                <a:cs typeface="+mn-cs"/>
              </a:rPr>
              <a:t>Which of my friends</a:t>
            </a:r>
            <a:r>
              <a:rPr kumimoji="0" lang="en-GB" sz="2800" b="0" i="0" u="none" strike="noStrike" kern="1200" cap="none" spc="0" normalizeH="0" noProof="0" dirty="0" smtClean="0">
                <a:ln>
                  <a:noFill/>
                </a:ln>
                <a:solidFill>
                  <a:prstClr val="white"/>
                </a:solidFill>
                <a:effectLst/>
                <a:uLnTx/>
                <a:uFillTx/>
                <a:latin typeface="Calibri" panose="020F0502020204030204"/>
                <a:ea typeface="+mn-ea"/>
                <a:cs typeface="+mn-cs"/>
              </a:rPr>
              <a:t> helped me out?</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Callout 8"/>
          <p:cNvSpPr/>
          <p:nvPr/>
        </p:nvSpPr>
        <p:spPr>
          <a:xfrm>
            <a:off x="7565739" y="2085656"/>
            <a:ext cx="3113069" cy="3043458"/>
          </a:xfrm>
          <a:prstGeom prst="wedgeEllipseCallout">
            <a:avLst>
              <a:gd name="adj1" fmla="val -36131"/>
              <a:gd name="adj2" fmla="val 58118"/>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dirty="0" smtClean="0">
                <a:solidFill>
                  <a:prstClr val="white"/>
                </a:solidFill>
                <a:latin typeface="Calibri" panose="020F0502020204030204"/>
              </a:rPr>
              <a:t>What happened at the end of the story?</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7444" y="4656229"/>
            <a:ext cx="2633057" cy="1659195"/>
          </a:xfrm>
          <a:prstGeom prst="rect">
            <a:avLst/>
          </a:prstGeom>
        </p:spPr>
      </p:pic>
    </p:spTree>
    <p:extLst>
      <p:ext uri="{BB962C8B-B14F-4D97-AF65-F5344CB8AC3E}">
        <p14:creationId xmlns:p14="http://schemas.microsoft.com/office/powerpoint/2010/main" val="31232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par>
                                <p:cTn id="7" presetID="6" presetClass="entr" presetSubtype="16"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circle(in)">
                                      <p:cBhvr>
                                        <p:cTn id="9" dur="2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422" y="771288"/>
            <a:ext cx="11337851" cy="1153766"/>
          </a:xfrm>
        </p:spPr>
        <p:txBody>
          <a:bodyPr>
            <a:normAutofit/>
          </a:bodyPr>
          <a:lstStyle/>
          <a:p>
            <a:pPr marL="0" indent="0">
              <a:buNone/>
            </a:pPr>
            <a:r>
              <a:rPr lang="en-GB" dirty="0" smtClean="0"/>
              <a:t>In the last lesson we were learning about </a:t>
            </a:r>
            <a:r>
              <a:rPr lang="en-GB" b="1" dirty="0" smtClean="0"/>
              <a:t>weather</a:t>
            </a:r>
            <a:r>
              <a:rPr lang="en-GB" dirty="0" smtClean="0"/>
              <a:t> and </a:t>
            </a:r>
            <a:r>
              <a:rPr lang="en-GB" b="1" dirty="0" smtClean="0"/>
              <a:t>climate</a:t>
            </a:r>
            <a:r>
              <a:rPr lang="en-GB" dirty="0" smtClean="0"/>
              <a:t> and how the climate is different in places around the world.</a:t>
            </a:r>
          </a:p>
        </p:txBody>
      </p:sp>
      <p:sp>
        <p:nvSpPr>
          <p:cNvPr id="5" name="Oval Callout 4"/>
          <p:cNvSpPr/>
          <p:nvPr/>
        </p:nvSpPr>
        <p:spPr>
          <a:xfrm>
            <a:off x="4769621" y="2331341"/>
            <a:ext cx="3082382" cy="2905443"/>
          </a:xfrm>
          <a:prstGeom prst="wedgeEllipseCallout">
            <a:avLst>
              <a:gd name="adj1" fmla="val -38260"/>
              <a:gd name="adj2" fmla="val 568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rPr>
              <a:t>Can you remember the four </a:t>
            </a:r>
            <a:r>
              <a:rPr lang="en-GB" sz="2400" b="1" dirty="0" smtClean="0">
                <a:solidFill>
                  <a:prstClr val="white"/>
                </a:solidFill>
              </a:rPr>
              <a:t>climate zones </a:t>
            </a:r>
            <a:r>
              <a:rPr lang="en-GB" sz="2400" dirty="0" smtClean="0">
                <a:solidFill>
                  <a:prstClr val="white"/>
                </a:solidFill>
              </a:rPr>
              <a:t>that we visited with Goose?</a:t>
            </a:r>
            <a:endParaRPr lang="en-GB" sz="2400" dirty="0">
              <a:solidFill>
                <a:prstClr val="white"/>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0670" y="5400627"/>
            <a:ext cx="1663356" cy="1048147"/>
          </a:xfrm>
          <a:prstGeom prst="rect">
            <a:avLst/>
          </a:prstGeom>
        </p:spPr>
      </p:pic>
    </p:spTree>
    <p:extLst>
      <p:ext uri="{BB962C8B-B14F-4D97-AF65-F5344CB8AC3E}">
        <p14:creationId xmlns:p14="http://schemas.microsoft.com/office/powerpoint/2010/main" val="33956669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81449" y="4152387"/>
            <a:ext cx="2114550" cy="1138773"/>
          </a:xfrm>
          <a:prstGeom prst="rect">
            <a:avLst/>
          </a:prstGeom>
        </p:spPr>
        <p:txBody>
          <a:bodyPr wrap="square">
            <a:spAutoFit/>
          </a:bodyPr>
          <a:lstStyle/>
          <a:p>
            <a:pPr algn="ctr"/>
            <a:r>
              <a:rPr lang="en-GB" sz="3600" b="1" dirty="0">
                <a:solidFill>
                  <a:srgbClr val="92D050"/>
                </a:solidFill>
              </a:rPr>
              <a:t>TROPICAL</a:t>
            </a:r>
            <a:r>
              <a:rPr lang="en-GB" sz="3600" dirty="0">
                <a:solidFill>
                  <a:srgbClr val="92D050"/>
                </a:solidFill>
              </a:rPr>
              <a:t> </a:t>
            </a:r>
            <a:r>
              <a:rPr lang="en-GB" sz="3600" dirty="0"/>
              <a:t/>
            </a:r>
            <a:br>
              <a:rPr lang="en-GB" sz="3600" dirty="0"/>
            </a:br>
            <a:r>
              <a:rPr lang="en-GB" sz="1600" dirty="0" smtClean="0">
                <a:latin typeface="+mj-lt"/>
              </a:rPr>
              <a:t>(like the Amazon rainforest in Brazil)</a:t>
            </a:r>
            <a:endParaRPr lang="en-GB" sz="1600" dirty="0">
              <a:latin typeface="+mj-lt"/>
            </a:endParaRPr>
          </a:p>
        </p:txBody>
      </p:sp>
      <p:sp>
        <p:nvSpPr>
          <p:cNvPr id="5" name="Rectangle 4"/>
          <p:cNvSpPr/>
          <p:nvPr/>
        </p:nvSpPr>
        <p:spPr>
          <a:xfrm>
            <a:off x="3900486" y="1323900"/>
            <a:ext cx="2276475" cy="1138773"/>
          </a:xfrm>
          <a:prstGeom prst="rect">
            <a:avLst/>
          </a:prstGeom>
        </p:spPr>
        <p:txBody>
          <a:bodyPr wrap="square">
            <a:spAutoFit/>
          </a:bodyPr>
          <a:lstStyle/>
          <a:p>
            <a:pPr algn="ctr"/>
            <a:r>
              <a:rPr lang="en-GB" sz="3600" b="1" dirty="0" smtClean="0">
                <a:solidFill>
                  <a:srgbClr val="7DDDFF"/>
                </a:solidFill>
              </a:rPr>
              <a:t>ARCTIC</a:t>
            </a:r>
            <a:r>
              <a:rPr lang="en-GB" sz="3200" dirty="0">
                <a:latin typeface="+mj-lt"/>
              </a:rPr>
              <a:t/>
            </a:r>
            <a:br>
              <a:rPr lang="en-GB" sz="3200" dirty="0">
                <a:latin typeface="+mj-lt"/>
              </a:rPr>
            </a:br>
            <a:r>
              <a:rPr lang="en-GB" sz="1600" dirty="0" smtClean="0">
                <a:latin typeface="+mj-lt"/>
              </a:rPr>
              <a:t>(like the North Pole in Alaska)</a:t>
            </a:r>
            <a:endParaRPr lang="en-GB" sz="1600" dirty="0">
              <a:latin typeface="+mj-lt"/>
            </a:endParaRPr>
          </a:p>
        </p:txBody>
      </p:sp>
      <p:sp>
        <p:nvSpPr>
          <p:cNvPr id="6" name="Rectangle 5"/>
          <p:cNvSpPr/>
          <p:nvPr/>
        </p:nvSpPr>
        <p:spPr>
          <a:xfrm>
            <a:off x="9681073" y="1271686"/>
            <a:ext cx="2336063" cy="1138773"/>
          </a:xfrm>
          <a:prstGeom prst="rect">
            <a:avLst/>
          </a:prstGeom>
        </p:spPr>
        <p:txBody>
          <a:bodyPr wrap="square">
            <a:spAutoFit/>
          </a:bodyPr>
          <a:lstStyle/>
          <a:p>
            <a:pPr algn="ctr"/>
            <a:r>
              <a:rPr lang="en-GB" sz="3600" b="1" dirty="0" smtClean="0">
                <a:solidFill>
                  <a:schemeClr val="accent2"/>
                </a:solidFill>
              </a:rPr>
              <a:t>ARID</a:t>
            </a:r>
            <a:r>
              <a:rPr lang="en-GB" sz="3200" dirty="0">
                <a:latin typeface="+mj-lt"/>
              </a:rPr>
              <a:t/>
            </a:r>
            <a:br>
              <a:rPr lang="en-GB" sz="3200" dirty="0">
                <a:latin typeface="+mj-lt"/>
              </a:rPr>
            </a:br>
            <a:r>
              <a:rPr lang="en-GB" sz="1600" dirty="0" smtClean="0">
                <a:latin typeface="+mj-lt"/>
              </a:rPr>
              <a:t>(like the Sahara desert in Morocco)</a:t>
            </a:r>
            <a:endParaRPr lang="en-GB" sz="1600" dirty="0">
              <a:latin typeface="+mj-lt"/>
            </a:endParaRPr>
          </a:p>
        </p:txBody>
      </p:sp>
      <p:sp>
        <p:nvSpPr>
          <p:cNvPr id="7" name="Rectangle 6"/>
          <p:cNvSpPr/>
          <p:nvPr/>
        </p:nvSpPr>
        <p:spPr>
          <a:xfrm>
            <a:off x="9678900" y="4432309"/>
            <a:ext cx="2513100" cy="892552"/>
          </a:xfrm>
          <a:prstGeom prst="rect">
            <a:avLst/>
          </a:prstGeom>
        </p:spPr>
        <p:txBody>
          <a:bodyPr wrap="square">
            <a:spAutoFit/>
          </a:bodyPr>
          <a:lstStyle/>
          <a:p>
            <a:pPr algn="ctr"/>
            <a:r>
              <a:rPr lang="en-GB" sz="3600" b="1" dirty="0" smtClean="0">
                <a:solidFill>
                  <a:schemeClr val="accent6">
                    <a:lumMod val="50000"/>
                  </a:schemeClr>
                </a:solidFill>
              </a:rPr>
              <a:t>TEMPERATE</a:t>
            </a:r>
            <a:r>
              <a:rPr lang="en-GB" sz="3600" dirty="0"/>
              <a:t/>
            </a:r>
            <a:br>
              <a:rPr lang="en-GB" sz="3600" dirty="0"/>
            </a:br>
            <a:r>
              <a:rPr lang="en-GB" sz="1600" dirty="0">
                <a:latin typeface="+mj-lt"/>
              </a:rPr>
              <a:t>(like </a:t>
            </a:r>
            <a:r>
              <a:rPr lang="en-GB" sz="1600" dirty="0" smtClean="0">
                <a:latin typeface="+mj-lt"/>
              </a:rPr>
              <a:t>Puzzle Wood in the UK)</a:t>
            </a:r>
            <a:endParaRPr lang="en-GB" sz="1600" dirty="0">
              <a:latin typeface="+mj-lt"/>
            </a:endParaRPr>
          </a:p>
        </p:txBody>
      </p:sp>
      <p:pic>
        <p:nvPicPr>
          <p:cNvPr id="1032" name="Picture 8" descr="Image result for arct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811" y="934751"/>
            <a:ext cx="3243153" cy="215365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torage.needpix.com/rsynced_images/jungle-1288087_12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811" y="3801757"/>
            <a:ext cx="3243153" cy="202354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upload.wikimedia.org/wikipedia/commons/3/34/Rub_al_Khali_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10990" y="934751"/>
            <a:ext cx="3270083" cy="196485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cdn.pixabay.com/photo/2017/06/01/00/17/forest-2362110_960_7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0423"/>
          <a:stretch/>
        </p:blipFill>
        <p:spPr bwMode="auto">
          <a:xfrm>
            <a:off x="6410990" y="3801757"/>
            <a:ext cx="3270083" cy="2153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340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774" y="834231"/>
            <a:ext cx="11337851" cy="4351338"/>
          </a:xfrm>
        </p:spPr>
        <p:txBody>
          <a:bodyPr/>
          <a:lstStyle/>
          <a:p>
            <a:pPr marL="0" indent="0">
              <a:buNone/>
            </a:pPr>
            <a:r>
              <a:rPr lang="en-GB" dirty="0"/>
              <a:t>Today we’re going to learn more about climate change and some of the reasons the climate is currently changing. </a:t>
            </a:r>
            <a:r>
              <a:rPr lang="en-GB" dirty="0" smtClean="0"/>
              <a:t>Let’s start by looking again at a little bit of Vole’s story:</a:t>
            </a:r>
            <a:endParaRPr lang="en-GB" dirty="0"/>
          </a:p>
        </p:txBody>
      </p:sp>
      <p:sp>
        <p:nvSpPr>
          <p:cNvPr id="4" name="Rectangle 3"/>
          <p:cNvSpPr/>
          <p:nvPr/>
        </p:nvSpPr>
        <p:spPr>
          <a:xfrm>
            <a:off x="2085975" y="2353050"/>
            <a:ext cx="8252831" cy="3108543"/>
          </a:xfrm>
          <a:prstGeom prst="rect">
            <a:avLst/>
          </a:prstGeom>
          <a:ln>
            <a:solidFill>
              <a:schemeClr val="tx1"/>
            </a:solidFill>
          </a:ln>
        </p:spPr>
        <p:txBody>
          <a:bodyPr wrap="square">
            <a:spAutoFit/>
          </a:bodyPr>
          <a:lstStyle/>
          <a:p>
            <a:r>
              <a:rPr lang="en-GB" sz="2800" dirty="0" smtClean="0">
                <a:latin typeface="+mj-lt"/>
              </a:rPr>
              <a:t>“My </a:t>
            </a:r>
            <a:r>
              <a:rPr lang="en-GB" sz="2800" dirty="0">
                <a:latin typeface="+mj-lt"/>
              </a:rPr>
              <a:t>big </a:t>
            </a:r>
            <a:r>
              <a:rPr lang="en-GB" sz="2800" dirty="0" smtClean="0">
                <a:latin typeface="+mj-lt"/>
              </a:rPr>
              <a:t>question”, said Vole, “is </a:t>
            </a:r>
            <a:r>
              <a:rPr lang="en-GB" sz="2800" dirty="0">
                <a:latin typeface="+mj-lt"/>
              </a:rPr>
              <a:t>why is it raining now when it is supposed to be the dry season</a:t>
            </a:r>
            <a:r>
              <a:rPr lang="en-GB" sz="2800" dirty="0" smtClean="0">
                <a:latin typeface="+mj-lt"/>
              </a:rPr>
              <a:t>?”</a:t>
            </a:r>
          </a:p>
          <a:p>
            <a:endParaRPr lang="en-GB" sz="2800" dirty="0">
              <a:latin typeface="+mj-lt"/>
            </a:endParaRPr>
          </a:p>
          <a:p>
            <a:r>
              <a:rPr lang="en-GB" sz="2800" dirty="0">
                <a:latin typeface="+mj-lt"/>
              </a:rPr>
              <a:t>Lizard paused for a very long moment. “Hmm,” he said, “now that’s a very big question indeed. The truth is that climates can change over time and there are many reasons for this to happen</a:t>
            </a:r>
            <a:r>
              <a:rPr lang="en-GB" sz="2800" dirty="0" smtClean="0">
                <a:latin typeface="+mj-lt"/>
              </a:rPr>
              <a:t>.”</a:t>
            </a:r>
            <a:endParaRPr lang="en-GB" sz="2800" dirty="0">
              <a:latin typeface="+mj-lt"/>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8518" y="4780054"/>
            <a:ext cx="2633057" cy="1659195"/>
          </a:xfrm>
          <a:prstGeom prst="rect">
            <a:avLst/>
          </a:prstGeom>
        </p:spPr>
      </p:pic>
    </p:spTree>
    <p:extLst>
      <p:ext uri="{BB962C8B-B14F-4D97-AF65-F5344CB8AC3E}">
        <p14:creationId xmlns:p14="http://schemas.microsoft.com/office/powerpoint/2010/main" val="4192780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TotalTime>
  <Words>1648</Words>
  <Application>Microsoft Office PowerPoint</Application>
  <PresentationFormat>Widescreen</PresentationFormat>
  <Paragraphs>182</Paragraphs>
  <Slides>46</Slides>
  <Notes>3</Notes>
  <HiddenSlides>0</HiddenSlides>
  <MMClips>8</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Arial</vt:lpstr>
      <vt:lpstr>Calibri</vt:lpstr>
      <vt:lpstr>Calibri Light</vt:lpstr>
      <vt:lpstr>Foco</vt:lpstr>
      <vt:lpstr>Wingdings</vt:lpstr>
      <vt:lpstr>Office Theme</vt:lpstr>
      <vt:lpstr>1_Office Theme</vt:lpstr>
      <vt:lpstr>PowerPoint Presentation</vt:lpstr>
      <vt:lpstr>PowerPoint Presentation</vt:lpstr>
      <vt:lpstr>PowerPoint Presentation</vt:lpstr>
      <vt:lpstr>In this lesson, students will: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The solution…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Musson</dc:creator>
  <cp:lastModifiedBy>Rachel Musson</cp:lastModifiedBy>
  <cp:revision>142</cp:revision>
  <dcterms:created xsi:type="dcterms:W3CDTF">2019-08-15T20:52:15Z</dcterms:created>
  <dcterms:modified xsi:type="dcterms:W3CDTF">2019-11-22T09:53:03Z</dcterms:modified>
</cp:coreProperties>
</file>