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1" r:id="rId3"/>
    <p:sldId id="271" r:id="rId4"/>
    <p:sldId id="262" r:id="rId5"/>
    <p:sldId id="273" r:id="rId6"/>
    <p:sldId id="274" r:id="rId7"/>
    <p:sldId id="275" r:id="rId8"/>
    <p:sldId id="276" r:id="rId9"/>
    <p:sldId id="277" r:id="rId10"/>
    <p:sldId id="272" r:id="rId11"/>
  </p:sldIdLst>
  <p:sldSz cx="10693400" cy="7556500"/>
  <p:notesSz cx="10693400" cy="75565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0056"/>
    <a:srgbClr val="F01CC8"/>
    <a:srgbClr val="83B8C6"/>
    <a:srgbClr val="85B0B7"/>
    <a:srgbClr val="588691"/>
    <a:srgbClr val="6B959D"/>
    <a:srgbClr val="178E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1254"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presProps" Target="pres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ableStyles" Target="tableStyle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2515"/>
            <a:ext cx="9089390" cy="1586865"/>
          </a:xfrm>
          <a:prstGeom prst="rect">
            <a:avLst/>
          </a:prstGeom>
        </p:spPr>
        <p:txBody>
          <a:bodyPr wrap="square" lIns="0" tIns="0" rIns="0" bIns="0">
            <a:spAutoFit/>
          </a:bodyPr>
          <a:lstStyle>
            <a:lvl1pPr>
              <a:defRPr sz="1800" b="1" i="0">
                <a:solidFill>
                  <a:srgbClr val="262626"/>
                </a:solidFill>
                <a:latin typeface="Arial"/>
                <a:cs typeface="Arial"/>
              </a:defRPr>
            </a:lvl1pPr>
          </a:lstStyle>
          <a:p>
            <a:endParaRPr/>
          </a:p>
        </p:txBody>
      </p:sp>
      <p:sp>
        <p:nvSpPr>
          <p:cNvPr id="3" name="Holder 3"/>
          <p:cNvSpPr>
            <a:spLocks noGrp="1"/>
          </p:cNvSpPr>
          <p:nvPr>
            <p:ph type="subTitle" idx="4"/>
          </p:nvPr>
        </p:nvSpPr>
        <p:spPr>
          <a:xfrm>
            <a:off x="1604010" y="4231640"/>
            <a:ext cx="7485380" cy="18891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Tahoma"/>
                <a:cs typeface="Tahoma"/>
              </a:defRPr>
            </a:lvl1pPr>
          </a:lstStyle>
          <a:p>
            <a:pPr marL="12700">
              <a:lnSpc>
                <a:spcPts val="1110"/>
              </a:lnSpc>
            </a:pPr>
            <a:r>
              <a:rPr dirty="0"/>
              <a:t>لؤﺎﻔﺗ</a:t>
            </a:r>
            <a:r>
              <a:rPr spc="-5" dirty="0"/>
              <a:t> </a:t>
            </a:r>
            <a:r>
              <a:rPr dirty="0"/>
              <a:t>ءﺎﺴﺣﻷﺎﺑ</a:t>
            </a:r>
            <a:r>
              <a:rPr spc="-5" dirty="0"/>
              <a:t> </a:t>
            </a:r>
            <a:r>
              <a:rPr spc="-20" dirty="0"/>
              <a:t>ﺔﻳﺮﻴﺨﻟا</a:t>
            </a:r>
            <a:r>
              <a:rPr dirty="0"/>
              <a:t> نﺎﻃﺮﺴﻟا</a:t>
            </a:r>
            <a:r>
              <a:rPr spc="-5" dirty="0"/>
              <a:t> </a:t>
            </a:r>
            <a:r>
              <a:rPr dirty="0"/>
              <a:t>ﺔﺤﻓﺎﻜﻣ</a:t>
            </a:r>
            <a:r>
              <a:rPr spc="-5" dirty="0"/>
              <a:t> </a:t>
            </a:r>
            <a:r>
              <a:rPr spc="-415" dirty="0"/>
              <a:t>ﺔﻴﻌﺟﻤ</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6" name="Holder 6"/>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275"/>
              </a:lnSpc>
            </a:pPr>
            <a:r>
              <a:rPr spc="-120" dirty="0"/>
              <a:t>16</a:t>
            </a:r>
            <a:r>
              <a:rPr spc="-175" dirty="0"/>
              <a:t> </a:t>
            </a:r>
            <a:r>
              <a:rPr spc="-25" dirty="0"/>
              <a:t>/</a:t>
            </a: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26262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Tahoma"/>
                <a:cs typeface="Tahoma"/>
              </a:defRPr>
            </a:lvl1pPr>
          </a:lstStyle>
          <a:p>
            <a:pPr marL="12700">
              <a:lnSpc>
                <a:spcPts val="1110"/>
              </a:lnSpc>
            </a:pPr>
            <a:r>
              <a:rPr dirty="0"/>
              <a:t>لؤﺎﻔﺗ</a:t>
            </a:r>
            <a:r>
              <a:rPr spc="-5" dirty="0"/>
              <a:t> </a:t>
            </a:r>
            <a:r>
              <a:rPr dirty="0"/>
              <a:t>ءﺎﺴﺣﻷﺎﺑ</a:t>
            </a:r>
            <a:r>
              <a:rPr spc="-5" dirty="0"/>
              <a:t> </a:t>
            </a:r>
            <a:r>
              <a:rPr spc="-20" dirty="0"/>
              <a:t>ﺔﻳﺮﻴﺨﻟا</a:t>
            </a:r>
            <a:r>
              <a:rPr dirty="0"/>
              <a:t> نﺎﻃﺮﺴﻟا</a:t>
            </a:r>
            <a:r>
              <a:rPr spc="-5" dirty="0"/>
              <a:t> </a:t>
            </a:r>
            <a:r>
              <a:rPr dirty="0"/>
              <a:t>ﺔﺤﻓﺎﻜﻣ</a:t>
            </a:r>
            <a:r>
              <a:rPr spc="-5" dirty="0"/>
              <a:t> </a:t>
            </a:r>
            <a:r>
              <a:rPr spc="-415" dirty="0"/>
              <a:t>ﺔﻴﻌﺟﻤ</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6" name="Holder 6"/>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275"/>
              </a:lnSpc>
            </a:pPr>
            <a:r>
              <a:rPr spc="-120" dirty="0"/>
              <a:t>16</a:t>
            </a:r>
            <a:r>
              <a:rPr spc="-175" dirty="0"/>
              <a:t> </a:t>
            </a:r>
            <a:r>
              <a:rPr spc="-25" dirty="0"/>
              <a:t>/</a:t>
            </a: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262626"/>
                </a:solidFill>
                <a:latin typeface="Arial"/>
                <a:cs typeface="Arial"/>
              </a:defRPr>
            </a:lvl1pPr>
          </a:lstStyle>
          <a:p>
            <a:endParaRPr/>
          </a:p>
        </p:txBody>
      </p:sp>
      <p:sp>
        <p:nvSpPr>
          <p:cNvPr id="3" name="Holder 3"/>
          <p:cNvSpPr>
            <a:spLocks noGrp="1"/>
          </p:cNvSpPr>
          <p:nvPr>
            <p:ph sz="half" idx="2"/>
          </p:nvPr>
        </p:nvSpPr>
        <p:spPr>
          <a:xfrm>
            <a:off x="534670" y="1737995"/>
            <a:ext cx="4651629" cy="498729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7995"/>
            <a:ext cx="4651629" cy="498729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chemeClr val="tx1"/>
                </a:solidFill>
                <a:latin typeface="Tahoma"/>
                <a:cs typeface="Tahoma"/>
              </a:defRPr>
            </a:lvl1pPr>
          </a:lstStyle>
          <a:p>
            <a:pPr marL="12700">
              <a:lnSpc>
                <a:spcPts val="1110"/>
              </a:lnSpc>
            </a:pPr>
            <a:r>
              <a:rPr dirty="0"/>
              <a:t>لؤﺎﻔﺗ</a:t>
            </a:r>
            <a:r>
              <a:rPr spc="-5" dirty="0"/>
              <a:t> </a:t>
            </a:r>
            <a:r>
              <a:rPr dirty="0"/>
              <a:t>ءﺎﺴﺣﻷﺎﺑ</a:t>
            </a:r>
            <a:r>
              <a:rPr spc="-5" dirty="0"/>
              <a:t> </a:t>
            </a:r>
            <a:r>
              <a:rPr spc="-20" dirty="0"/>
              <a:t>ﺔﻳﺮﻴﺨﻟا</a:t>
            </a:r>
            <a:r>
              <a:rPr dirty="0"/>
              <a:t> نﺎﻃﺮﺴﻟا</a:t>
            </a:r>
            <a:r>
              <a:rPr spc="-5" dirty="0"/>
              <a:t> </a:t>
            </a:r>
            <a:r>
              <a:rPr dirty="0"/>
              <a:t>ﺔﺤﻓﺎﻜﻣ</a:t>
            </a:r>
            <a:r>
              <a:rPr spc="-5" dirty="0"/>
              <a:t> </a:t>
            </a:r>
            <a:r>
              <a:rPr spc="-415" dirty="0"/>
              <a:t>ﺔﻴﻌﺟﻤ</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7" name="Holder 7"/>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275"/>
              </a:lnSpc>
            </a:pPr>
            <a:r>
              <a:rPr spc="-120" dirty="0"/>
              <a:t>16</a:t>
            </a:r>
            <a:r>
              <a:rPr spc="-175" dirty="0"/>
              <a:t> </a:t>
            </a:r>
            <a:r>
              <a:rPr spc="-25" dirty="0"/>
              <a:t>/</a:t>
            </a: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rgbClr val="26262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0" i="0">
                <a:solidFill>
                  <a:schemeClr val="tx1"/>
                </a:solidFill>
                <a:latin typeface="Tahoma"/>
                <a:cs typeface="Tahoma"/>
              </a:defRPr>
            </a:lvl1pPr>
          </a:lstStyle>
          <a:p>
            <a:pPr marL="12700">
              <a:lnSpc>
                <a:spcPts val="1110"/>
              </a:lnSpc>
            </a:pPr>
            <a:r>
              <a:rPr dirty="0"/>
              <a:t>لؤﺎﻔﺗ</a:t>
            </a:r>
            <a:r>
              <a:rPr spc="-5" dirty="0"/>
              <a:t> </a:t>
            </a:r>
            <a:r>
              <a:rPr dirty="0"/>
              <a:t>ءﺎﺴﺣﻷﺎﺑ</a:t>
            </a:r>
            <a:r>
              <a:rPr spc="-5" dirty="0"/>
              <a:t> </a:t>
            </a:r>
            <a:r>
              <a:rPr spc="-20" dirty="0"/>
              <a:t>ﺔﻳﺮﻴﺨﻟا</a:t>
            </a:r>
            <a:r>
              <a:rPr dirty="0"/>
              <a:t> نﺎﻃﺮﺴﻟا</a:t>
            </a:r>
            <a:r>
              <a:rPr spc="-5" dirty="0"/>
              <a:t> </a:t>
            </a:r>
            <a:r>
              <a:rPr dirty="0"/>
              <a:t>ﺔﺤﻓﺎﻜﻣ</a:t>
            </a:r>
            <a:r>
              <a:rPr spc="-5" dirty="0"/>
              <a:t> </a:t>
            </a:r>
            <a:r>
              <a:rPr spc="-415" dirty="0"/>
              <a:t>ﺔﻴﻌﺟﻤ</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5" name="Holder 5"/>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275"/>
              </a:lnSpc>
            </a:pPr>
            <a:r>
              <a:rPr spc="-120" dirty="0"/>
              <a:t>16</a:t>
            </a:r>
            <a:r>
              <a:rPr spc="-175" dirty="0"/>
              <a:t> </a:t>
            </a:r>
            <a:r>
              <a:rPr spc="-25" dirty="0"/>
              <a:t>/</a:t>
            </a: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chemeClr val="tx1"/>
                </a:solidFill>
                <a:latin typeface="Tahoma"/>
                <a:cs typeface="Tahoma"/>
              </a:defRPr>
            </a:lvl1pPr>
          </a:lstStyle>
          <a:p>
            <a:pPr marL="12700">
              <a:lnSpc>
                <a:spcPts val="1110"/>
              </a:lnSpc>
            </a:pPr>
            <a:r>
              <a:rPr dirty="0"/>
              <a:t>لؤﺎﻔﺗ</a:t>
            </a:r>
            <a:r>
              <a:rPr spc="-5" dirty="0"/>
              <a:t> </a:t>
            </a:r>
            <a:r>
              <a:rPr dirty="0"/>
              <a:t>ءﺎﺴﺣﻷﺎﺑ</a:t>
            </a:r>
            <a:r>
              <a:rPr spc="-5" dirty="0"/>
              <a:t> </a:t>
            </a:r>
            <a:r>
              <a:rPr spc="-20" dirty="0"/>
              <a:t>ﺔﻳﺮﻴﺨﻟا</a:t>
            </a:r>
            <a:r>
              <a:rPr dirty="0"/>
              <a:t> نﺎﻃﺮﺴﻟا</a:t>
            </a:r>
            <a:r>
              <a:rPr spc="-5" dirty="0"/>
              <a:t> </a:t>
            </a:r>
            <a:r>
              <a:rPr dirty="0"/>
              <a:t>ﺔﺤﻓﺎﻜﻣ</a:t>
            </a:r>
            <a:r>
              <a:rPr spc="-5" dirty="0"/>
              <a:t> </a:t>
            </a:r>
            <a:r>
              <a:rPr spc="-415" dirty="0"/>
              <a:t>ﺔﻴﻌﺟﻤ</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4" name="Holder 4"/>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275"/>
              </a:lnSpc>
            </a:pPr>
            <a:r>
              <a:rPr spc="-120" dirty="0"/>
              <a:t>16</a:t>
            </a:r>
            <a:r>
              <a:rPr spc="-175" dirty="0"/>
              <a:t> </a:t>
            </a:r>
            <a:r>
              <a:rPr spc="-25" dirty="0"/>
              <a:t>/</a:t>
            </a: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7" Type="http://schemas.openxmlformats.org/officeDocument/2006/relationships/image" Target="../media/image1.png"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theme" Target="../theme/theme1.xml" /><Relationship Id="rId5" Type="http://schemas.openxmlformats.org/officeDocument/2006/relationships/slideLayout" Target="../slideLayouts/slideLayout5.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927546" y="274321"/>
            <a:ext cx="971103" cy="529590"/>
          </a:xfrm>
          <a:prstGeom prst="rect">
            <a:avLst/>
          </a:prstGeom>
        </p:spPr>
      </p:pic>
      <p:sp>
        <p:nvSpPr>
          <p:cNvPr id="2" name="Holder 2"/>
          <p:cNvSpPr>
            <a:spLocks noGrp="1"/>
          </p:cNvSpPr>
          <p:nvPr>
            <p:ph type="title"/>
          </p:nvPr>
        </p:nvSpPr>
        <p:spPr>
          <a:xfrm>
            <a:off x="2418234" y="1337564"/>
            <a:ext cx="5856930" cy="677867"/>
          </a:xfrm>
          <a:prstGeom prst="rect">
            <a:avLst/>
          </a:prstGeom>
        </p:spPr>
        <p:txBody>
          <a:bodyPr wrap="square" lIns="0" tIns="0" rIns="0" bIns="0">
            <a:spAutoFit/>
          </a:bodyPr>
          <a:lstStyle>
            <a:lvl1pPr>
              <a:defRPr sz="1800" b="1" i="0">
                <a:solidFill>
                  <a:srgbClr val="262626"/>
                </a:solidFill>
                <a:latin typeface="Arial"/>
                <a:cs typeface="Arial"/>
              </a:defRPr>
            </a:lvl1pPr>
          </a:lstStyle>
          <a:p>
            <a:endParaRPr/>
          </a:p>
        </p:txBody>
      </p:sp>
      <p:sp>
        <p:nvSpPr>
          <p:cNvPr id="3" name="Holder 3"/>
          <p:cNvSpPr>
            <a:spLocks noGrp="1"/>
          </p:cNvSpPr>
          <p:nvPr>
            <p:ph type="body" idx="1"/>
          </p:nvPr>
        </p:nvSpPr>
        <p:spPr>
          <a:xfrm>
            <a:off x="2777596" y="2602745"/>
            <a:ext cx="6842759" cy="264604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02981" y="7085634"/>
            <a:ext cx="2901950" cy="177800"/>
          </a:xfrm>
          <a:prstGeom prst="rect">
            <a:avLst/>
          </a:prstGeom>
        </p:spPr>
        <p:txBody>
          <a:bodyPr wrap="square" lIns="0" tIns="0" rIns="0" bIns="0">
            <a:spAutoFit/>
          </a:bodyPr>
          <a:lstStyle>
            <a:lvl1pPr>
              <a:defRPr sz="1200" b="0" i="0">
                <a:solidFill>
                  <a:schemeClr val="tx1"/>
                </a:solidFill>
                <a:latin typeface="Tahoma"/>
                <a:cs typeface="Tahoma"/>
              </a:defRPr>
            </a:lvl1pPr>
          </a:lstStyle>
          <a:p>
            <a:pPr marL="12700">
              <a:lnSpc>
                <a:spcPts val="1110"/>
              </a:lnSpc>
            </a:pPr>
            <a:r>
              <a:rPr dirty="0"/>
              <a:t>لؤﺎﻔﺗ</a:t>
            </a:r>
            <a:r>
              <a:rPr spc="-5" dirty="0"/>
              <a:t> </a:t>
            </a:r>
            <a:r>
              <a:rPr dirty="0"/>
              <a:t>ءﺎﺴﺣﻷﺎﺑ</a:t>
            </a:r>
            <a:r>
              <a:rPr spc="-5" dirty="0"/>
              <a:t> </a:t>
            </a:r>
            <a:r>
              <a:rPr spc="-20" dirty="0"/>
              <a:t>ﺔﻳﺮﻴﺨﻟا</a:t>
            </a:r>
            <a:r>
              <a:rPr dirty="0"/>
              <a:t> نﺎﻃﺮﺴﻟا</a:t>
            </a:r>
            <a:r>
              <a:rPr spc="-5" dirty="0"/>
              <a:t> </a:t>
            </a:r>
            <a:r>
              <a:rPr dirty="0"/>
              <a:t>ﺔﺤﻓﺎﻜﻣ</a:t>
            </a:r>
            <a:r>
              <a:rPr spc="-5" dirty="0"/>
              <a:t> </a:t>
            </a:r>
            <a:r>
              <a:rPr spc="-415" dirty="0"/>
              <a:t>ﺔﻴﻌﺟﻤ</a:t>
            </a:r>
          </a:p>
        </p:txBody>
      </p:sp>
      <p:sp>
        <p:nvSpPr>
          <p:cNvPr id="5" name="Holder 5"/>
          <p:cNvSpPr>
            <a:spLocks noGrp="1"/>
          </p:cNvSpPr>
          <p:nvPr>
            <p:ph type="dt" sz="half" idx="6"/>
          </p:nvPr>
        </p:nvSpPr>
        <p:spPr>
          <a:xfrm>
            <a:off x="534670" y="7027545"/>
            <a:ext cx="2459482" cy="37782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6" name="Holder 6"/>
          <p:cNvSpPr>
            <a:spLocks noGrp="1"/>
          </p:cNvSpPr>
          <p:nvPr>
            <p:ph type="sldNum" sz="quarter" idx="7"/>
          </p:nvPr>
        </p:nvSpPr>
        <p:spPr>
          <a:xfrm>
            <a:off x="1359963" y="7076051"/>
            <a:ext cx="504825" cy="202565"/>
          </a:xfrm>
          <a:prstGeom prst="rect">
            <a:avLst/>
          </a:prstGeom>
        </p:spPr>
        <p:txBody>
          <a:bodyPr wrap="square" lIns="0" tIns="0" rIns="0" bIns="0">
            <a:spAutoFit/>
          </a:bodyPr>
          <a:lstStyle>
            <a:lvl1pPr>
              <a:defRPr sz="1400" b="1" i="0">
                <a:solidFill>
                  <a:schemeClr val="bg1"/>
                </a:solidFill>
                <a:latin typeface="Arial"/>
                <a:cs typeface="Arial"/>
              </a:defRPr>
            </a:lvl1pPr>
          </a:lstStyle>
          <a:p>
            <a:pPr marL="12700">
              <a:lnSpc>
                <a:spcPts val="1275"/>
              </a:lnSpc>
            </a:pPr>
            <a:r>
              <a:rPr spc="-120" dirty="0"/>
              <a:t>16</a:t>
            </a:r>
            <a:r>
              <a:rPr spc="-175" dirty="0"/>
              <a:t> </a:t>
            </a:r>
            <a:r>
              <a:rPr spc="-25" dirty="0"/>
              <a:t>/</a:t>
            </a: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2.png" /><Relationship Id="rId1" Type="http://schemas.openxmlformats.org/officeDocument/2006/relationships/slideLayout" Target="../slideLayouts/slideLayout2.xml" /><Relationship Id="rId4" Type="http://schemas.openxmlformats.org/officeDocument/2006/relationships/image" Target="../media/image3.jpeg" /></Relationships>
</file>

<file path=ppt/slides/_rels/slide10.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5.xml" /></Relationships>
</file>

<file path=ppt/slides/_rels/slide2.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4.xml" /></Relationships>
</file>

<file path=ppt/slides/_rels/slide3.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5.xml" /></Relationships>
</file>

<file path=ppt/slides/_rels/slide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5.xml"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5.xml" /></Relationships>
</file>

<file path=ppt/slides/_rels/slide7.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5.xml" /></Relationships>
</file>

<file path=ppt/slides/_rels/slide8.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5.xml" /></Relationships>
</file>

<file path=ppt/slides/_rels/slide9.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5.xml" /></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237177" rIns="0" bIns="0" rtlCol="0">
            <a:spAutoFit/>
          </a:bodyPr>
          <a:lstStyle/>
          <a:p>
            <a:pPr marL="12700">
              <a:lnSpc>
                <a:spcPct val="100000"/>
              </a:lnSpc>
              <a:spcBef>
                <a:spcPts val="130"/>
              </a:spcBef>
            </a:pPr>
            <a:r>
              <a:rPr sz="2800" b="0" spc="140" dirty="0">
                <a:solidFill>
                  <a:srgbClr val="484848"/>
                </a:solidFill>
                <a:latin typeface="Arial MT"/>
                <a:cs typeface="Arial MT"/>
              </a:rPr>
              <a:t>Tafaul</a:t>
            </a:r>
            <a:endParaRPr sz="2800" dirty="0">
              <a:latin typeface="Arial MT"/>
              <a:cs typeface="Arial MT"/>
            </a:endParaRPr>
          </a:p>
        </p:txBody>
      </p:sp>
      <p:sp>
        <p:nvSpPr>
          <p:cNvPr id="4" name="object 4"/>
          <p:cNvSpPr txBox="1"/>
          <p:nvPr/>
        </p:nvSpPr>
        <p:spPr>
          <a:xfrm>
            <a:off x="2401873" y="2323152"/>
            <a:ext cx="2240280" cy="166370"/>
          </a:xfrm>
          <a:prstGeom prst="rect">
            <a:avLst/>
          </a:prstGeom>
        </p:spPr>
        <p:txBody>
          <a:bodyPr vert="horz" wrap="square" lIns="0" tIns="15240" rIns="0" bIns="0" rtlCol="0">
            <a:spAutoFit/>
          </a:bodyPr>
          <a:lstStyle/>
          <a:p>
            <a:pPr marL="12700">
              <a:lnSpc>
                <a:spcPct val="100000"/>
              </a:lnSpc>
              <a:spcBef>
                <a:spcPts val="120"/>
              </a:spcBef>
            </a:pPr>
            <a:r>
              <a:rPr sz="900" dirty="0">
                <a:solidFill>
                  <a:srgbClr val="484848"/>
                </a:solidFill>
                <a:latin typeface="Arial MT"/>
                <a:cs typeface="Arial MT"/>
              </a:rPr>
              <a:t>Al</a:t>
            </a:r>
            <a:r>
              <a:rPr sz="900" spc="-95" dirty="0">
                <a:solidFill>
                  <a:srgbClr val="484848"/>
                </a:solidFill>
                <a:latin typeface="Arial MT"/>
                <a:cs typeface="Arial MT"/>
              </a:rPr>
              <a:t> </a:t>
            </a:r>
            <a:r>
              <a:rPr sz="900" dirty="0">
                <a:solidFill>
                  <a:srgbClr val="464646"/>
                </a:solidFill>
                <a:latin typeface="Arial MT"/>
                <a:cs typeface="Arial MT"/>
              </a:rPr>
              <a:t>-</a:t>
            </a:r>
            <a:r>
              <a:rPr sz="900" spc="75" dirty="0">
                <a:solidFill>
                  <a:srgbClr val="464646"/>
                </a:solidFill>
                <a:latin typeface="Arial MT"/>
                <a:cs typeface="Arial MT"/>
              </a:rPr>
              <a:t>A</a:t>
            </a:r>
            <a:r>
              <a:rPr sz="900" spc="-80" dirty="0">
                <a:solidFill>
                  <a:srgbClr val="464646"/>
                </a:solidFill>
                <a:latin typeface="Arial MT"/>
                <a:cs typeface="Arial MT"/>
              </a:rPr>
              <a:t> </a:t>
            </a:r>
            <a:r>
              <a:rPr sz="900" dirty="0">
                <a:solidFill>
                  <a:srgbClr val="464646"/>
                </a:solidFill>
                <a:latin typeface="Arial MT"/>
                <a:cs typeface="Arial MT"/>
              </a:rPr>
              <a:t>h</a:t>
            </a:r>
            <a:r>
              <a:rPr sz="900" spc="-130" dirty="0">
                <a:solidFill>
                  <a:srgbClr val="464646"/>
                </a:solidFill>
                <a:latin typeface="Arial MT"/>
                <a:cs typeface="Arial MT"/>
              </a:rPr>
              <a:t> </a:t>
            </a:r>
            <a:r>
              <a:rPr sz="900" dirty="0">
                <a:solidFill>
                  <a:srgbClr val="464646"/>
                </a:solidFill>
                <a:latin typeface="Arial MT"/>
                <a:cs typeface="Arial MT"/>
              </a:rPr>
              <a:t>sa</a:t>
            </a:r>
            <a:r>
              <a:rPr sz="900" spc="285" dirty="0">
                <a:solidFill>
                  <a:srgbClr val="464646"/>
                </a:solidFill>
                <a:latin typeface="Arial MT"/>
                <a:cs typeface="Arial MT"/>
              </a:rPr>
              <a:t> </a:t>
            </a:r>
            <a:r>
              <a:rPr sz="900" dirty="0">
                <a:solidFill>
                  <a:srgbClr val="444444"/>
                </a:solidFill>
                <a:latin typeface="Arial MT"/>
                <a:cs typeface="Arial MT"/>
              </a:rPr>
              <a:t>Ca</a:t>
            </a:r>
            <a:r>
              <a:rPr sz="900" spc="-50" dirty="0">
                <a:solidFill>
                  <a:srgbClr val="444444"/>
                </a:solidFill>
                <a:latin typeface="Arial MT"/>
                <a:cs typeface="Arial MT"/>
              </a:rPr>
              <a:t> </a:t>
            </a:r>
            <a:r>
              <a:rPr sz="900" dirty="0">
                <a:solidFill>
                  <a:srgbClr val="444444"/>
                </a:solidFill>
                <a:latin typeface="Arial MT"/>
                <a:cs typeface="Arial MT"/>
              </a:rPr>
              <a:t>nce</a:t>
            </a:r>
            <a:r>
              <a:rPr sz="900" spc="50" dirty="0">
                <a:solidFill>
                  <a:srgbClr val="444444"/>
                </a:solidFill>
                <a:latin typeface="Arial MT"/>
                <a:cs typeface="Arial MT"/>
              </a:rPr>
              <a:t> </a:t>
            </a:r>
            <a:r>
              <a:rPr sz="900" dirty="0">
                <a:solidFill>
                  <a:srgbClr val="494949"/>
                </a:solidFill>
                <a:latin typeface="Arial MT"/>
                <a:cs typeface="Arial MT"/>
              </a:rPr>
              <a:t>r</a:t>
            </a:r>
            <a:r>
              <a:rPr sz="900" spc="340" dirty="0">
                <a:solidFill>
                  <a:srgbClr val="494949"/>
                </a:solidFill>
                <a:latin typeface="Arial MT"/>
                <a:cs typeface="Arial MT"/>
              </a:rPr>
              <a:t> </a:t>
            </a:r>
            <a:r>
              <a:rPr sz="900" dirty="0">
                <a:solidFill>
                  <a:srgbClr val="464646"/>
                </a:solidFill>
                <a:latin typeface="Arial MT"/>
                <a:cs typeface="Arial MT"/>
              </a:rPr>
              <a:t>Fo</a:t>
            </a:r>
            <a:r>
              <a:rPr sz="900" spc="-114" dirty="0">
                <a:solidFill>
                  <a:srgbClr val="464646"/>
                </a:solidFill>
                <a:latin typeface="Arial MT"/>
                <a:cs typeface="Arial MT"/>
              </a:rPr>
              <a:t> </a:t>
            </a:r>
            <a:r>
              <a:rPr sz="900" dirty="0">
                <a:solidFill>
                  <a:srgbClr val="444444"/>
                </a:solidFill>
                <a:latin typeface="Arial MT"/>
                <a:cs typeface="Arial MT"/>
              </a:rPr>
              <a:t>u</a:t>
            </a:r>
            <a:r>
              <a:rPr sz="900" spc="-90" dirty="0">
                <a:solidFill>
                  <a:srgbClr val="444444"/>
                </a:solidFill>
                <a:latin typeface="Arial MT"/>
                <a:cs typeface="Arial MT"/>
              </a:rPr>
              <a:t> </a:t>
            </a:r>
            <a:r>
              <a:rPr sz="900" dirty="0">
                <a:solidFill>
                  <a:srgbClr val="484848"/>
                </a:solidFill>
                <a:latin typeface="Arial MT"/>
                <a:cs typeface="Arial MT"/>
              </a:rPr>
              <a:t>nd </a:t>
            </a:r>
            <a:r>
              <a:rPr sz="900" spc="-55" dirty="0">
                <a:solidFill>
                  <a:srgbClr val="444444"/>
                </a:solidFill>
                <a:latin typeface="Arial MT"/>
                <a:cs typeface="Arial MT"/>
              </a:rPr>
              <a:t>a</a:t>
            </a:r>
            <a:r>
              <a:rPr sz="900" spc="-150" dirty="0">
                <a:solidFill>
                  <a:srgbClr val="444444"/>
                </a:solidFill>
                <a:latin typeface="Arial MT"/>
                <a:cs typeface="Arial MT"/>
              </a:rPr>
              <a:t> </a:t>
            </a:r>
            <a:r>
              <a:rPr sz="900" dirty="0">
                <a:solidFill>
                  <a:srgbClr val="4B4B4B"/>
                </a:solidFill>
                <a:latin typeface="Arial MT"/>
                <a:cs typeface="Arial MT"/>
              </a:rPr>
              <a:t>I</a:t>
            </a:r>
            <a:r>
              <a:rPr sz="900" spc="145" dirty="0">
                <a:solidFill>
                  <a:srgbClr val="4B4B4B"/>
                </a:solidFill>
                <a:latin typeface="Arial MT"/>
                <a:cs typeface="Arial MT"/>
              </a:rPr>
              <a:t> </a:t>
            </a:r>
            <a:r>
              <a:rPr sz="900" spc="-30" dirty="0">
                <a:solidFill>
                  <a:srgbClr val="494949"/>
                </a:solidFill>
                <a:latin typeface="Arial MT"/>
                <a:cs typeface="Arial MT"/>
              </a:rPr>
              <a:t>i</a:t>
            </a:r>
            <a:r>
              <a:rPr sz="900" spc="-90" dirty="0">
                <a:solidFill>
                  <a:srgbClr val="494949"/>
                </a:solidFill>
                <a:latin typeface="Arial MT"/>
                <a:cs typeface="Arial MT"/>
              </a:rPr>
              <a:t> </a:t>
            </a:r>
            <a:r>
              <a:rPr sz="900" spc="85" dirty="0">
                <a:solidFill>
                  <a:srgbClr val="4B4B4B"/>
                </a:solidFill>
                <a:latin typeface="Arial MT"/>
                <a:cs typeface="Arial MT"/>
              </a:rPr>
              <a:t>o</a:t>
            </a:r>
            <a:r>
              <a:rPr sz="900" spc="85" dirty="0">
                <a:solidFill>
                  <a:srgbClr val="464646"/>
                </a:solidFill>
                <a:latin typeface="Arial MT"/>
                <a:cs typeface="Arial MT"/>
              </a:rPr>
              <a:t>n</a:t>
            </a:r>
            <a:r>
              <a:rPr sz="900" spc="265" dirty="0">
                <a:solidFill>
                  <a:srgbClr val="464646"/>
                </a:solidFill>
                <a:latin typeface="Arial MT"/>
                <a:cs typeface="Arial MT"/>
              </a:rPr>
              <a:t> </a:t>
            </a:r>
            <a:r>
              <a:rPr sz="900" dirty="0">
                <a:solidFill>
                  <a:srgbClr val="464646"/>
                </a:solidFill>
                <a:latin typeface="Arial MT"/>
                <a:cs typeface="Arial MT"/>
              </a:rPr>
              <a:t>Tal</a:t>
            </a:r>
            <a:r>
              <a:rPr sz="900" spc="55" dirty="0">
                <a:solidFill>
                  <a:srgbClr val="464646"/>
                </a:solidFill>
                <a:latin typeface="Arial MT"/>
                <a:cs typeface="Arial MT"/>
              </a:rPr>
              <a:t> </a:t>
            </a:r>
            <a:r>
              <a:rPr sz="900" spc="-55" dirty="0">
                <a:solidFill>
                  <a:srgbClr val="4B4B4B"/>
                </a:solidFill>
                <a:latin typeface="Arial MT"/>
                <a:cs typeface="Arial MT"/>
              </a:rPr>
              <a:t>a</a:t>
            </a:r>
            <a:r>
              <a:rPr sz="900" spc="-85" dirty="0">
                <a:solidFill>
                  <a:srgbClr val="4B4B4B"/>
                </a:solidFill>
                <a:latin typeface="Arial MT"/>
                <a:cs typeface="Arial MT"/>
              </a:rPr>
              <a:t> </a:t>
            </a:r>
            <a:r>
              <a:rPr sz="900" spc="-25" dirty="0">
                <a:solidFill>
                  <a:srgbClr val="484848"/>
                </a:solidFill>
                <a:latin typeface="Arial MT"/>
                <a:cs typeface="Arial MT"/>
              </a:rPr>
              <a:t>ul</a:t>
            </a:r>
            <a:endParaRPr sz="900">
              <a:latin typeface="Arial MT"/>
              <a:cs typeface="Arial MT"/>
            </a:endParaRPr>
          </a:p>
        </p:txBody>
      </p:sp>
      <p:sp>
        <p:nvSpPr>
          <p:cNvPr id="6" name="Rectangle 5">
            <a:extLst>
              <a:ext uri="{FF2B5EF4-FFF2-40B4-BE49-F238E27FC236}">
                <a16:creationId xmlns:a16="http://schemas.microsoft.com/office/drawing/2014/main" id="{B3A3148A-6E54-8446-44FB-5196399D6745}"/>
              </a:ext>
            </a:extLst>
          </p:cNvPr>
          <p:cNvSpPr/>
          <p:nvPr/>
        </p:nvSpPr>
        <p:spPr>
          <a:xfrm>
            <a:off x="1612900" y="501650"/>
            <a:ext cx="3810000" cy="228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صورة 6"/>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1" r="38971"/>
          <a:stretch/>
        </p:blipFill>
        <p:spPr>
          <a:xfrm>
            <a:off x="0" y="24452"/>
            <a:ext cx="5727700" cy="7550150"/>
          </a:xfrm>
          <a:prstGeom prst="rect">
            <a:avLst/>
          </a:prstGeom>
        </p:spPr>
      </p:pic>
      <p:cxnSp>
        <p:nvCxnSpPr>
          <p:cNvPr id="14" name="رابط مستقيم 13"/>
          <p:cNvCxnSpPr/>
          <p:nvPr/>
        </p:nvCxnSpPr>
        <p:spPr>
          <a:xfrm>
            <a:off x="5727700" y="6350"/>
            <a:ext cx="0" cy="7550150"/>
          </a:xfrm>
          <a:prstGeom prst="line">
            <a:avLst/>
          </a:prstGeom>
          <a:ln>
            <a:solidFill>
              <a:srgbClr val="AA0056"/>
            </a:solidFill>
          </a:ln>
        </p:spPr>
        <p:style>
          <a:lnRef idx="3">
            <a:schemeClr val="accent1"/>
          </a:lnRef>
          <a:fillRef idx="0">
            <a:schemeClr val="accent1"/>
          </a:fillRef>
          <a:effectRef idx="2">
            <a:schemeClr val="accent1"/>
          </a:effectRef>
          <a:fontRef idx="minor">
            <a:schemeClr val="tx1"/>
          </a:fontRef>
        </p:style>
      </p:cxnSp>
      <p:pic>
        <p:nvPicPr>
          <p:cNvPr id="15" name="صورة 14"/>
          <p:cNvPicPr>
            <a:picLocks noChangeAspect="1"/>
          </p:cNvPicPr>
          <p:nvPr/>
        </p:nvPicPr>
        <p:blipFill rotWithShape="1">
          <a:blip r:embed="rId4" cstate="print">
            <a:extLst>
              <a:ext uri="{28A0092B-C50C-407E-A947-70E740481C1C}">
                <a14:useLocalDpi xmlns:a14="http://schemas.microsoft.com/office/drawing/2010/main" val="0"/>
              </a:ext>
            </a:extLst>
          </a:blip>
          <a:srcRect l="10970" t="14182" r="12597" b="19575"/>
          <a:stretch/>
        </p:blipFill>
        <p:spPr>
          <a:xfrm>
            <a:off x="6516673" y="529530"/>
            <a:ext cx="3429000" cy="2971801"/>
          </a:xfrm>
          <a:prstGeom prst="rect">
            <a:avLst/>
          </a:prstGeom>
        </p:spPr>
      </p:pic>
      <p:sp>
        <p:nvSpPr>
          <p:cNvPr id="17" name="مخطط انسيابي: معالجة 16"/>
          <p:cNvSpPr/>
          <p:nvPr/>
        </p:nvSpPr>
        <p:spPr>
          <a:xfrm>
            <a:off x="5727700" y="4083050"/>
            <a:ext cx="4965700" cy="838200"/>
          </a:xfrm>
          <a:prstGeom prst="flowChartProcess">
            <a:avLst/>
          </a:prstGeom>
          <a:solidFill>
            <a:srgbClr val="AA0056"/>
          </a:solidFill>
          <a:ln>
            <a:solidFill>
              <a:srgbClr val="AA005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latin typeface="Segoe UI Semilight" panose="020B0402040204020203" pitchFamily="34" charset="0"/>
                <a:cs typeface="Segoe UI Semilight" panose="020B0402040204020203" pitchFamily="34" charset="0"/>
              </a:rPr>
              <a:t>الخطة التشغيلية لعام2025 م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72998" y="1348542"/>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10</a:t>
            </a:fld>
            <a:endParaRPr spc="-25" dirty="0"/>
          </a:p>
        </p:txBody>
      </p:sp>
      <p:sp>
        <p:nvSpPr>
          <p:cNvPr id="9" name="Rectangle 8">
            <a:extLst>
              <a:ext uri="{FF2B5EF4-FFF2-40B4-BE49-F238E27FC236}">
                <a16:creationId xmlns:a16="http://schemas.microsoft.com/office/drawing/2014/main" id="{EF0B5665-E3CD-BA7A-56B7-529BE41AF8FB}"/>
              </a:ext>
            </a:extLst>
          </p:cNvPr>
          <p:cNvSpPr/>
          <p:nvPr/>
        </p:nvSpPr>
        <p:spPr>
          <a:xfrm>
            <a:off x="841248" y="120650"/>
            <a:ext cx="1533652" cy="710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3" name="Table 12">
            <a:extLst>
              <a:ext uri="{FF2B5EF4-FFF2-40B4-BE49-F238E27FC236}">
                <a16:creationId xmlns:a16="http://schemas.microsoft.com/office/drawing/2014/main" id="{68F1E4D0-CA3D-5876-D947-68011FADFE3F}"/>
              </a:ext>
            </a:extLst>
          </p:cNvPr>
          <p:cNvGraphicFramePr>
            <a:graphicFrameLocks noGrp="1"/>
          </p:cNvGraphicFramePr>
          <p:nvPr>
            <p:extLst>
              <p:ext uri="{D42A27DB-BD31-4B8C-83A1-F6EECF244321}">
                <p14:modId xmlns:p14="http://schemas.microsoft.com/office/powerpoint/2010/main" val="2730918548"/>
              </p:ext>
            </p:extLst>
          </p:nvPr>
        </p:nvGraphicFramePr>
        <p:xfrm>
          <a:off x="499938" y="2138680"/>
          <a:ext cx="9982200" cy="4490453"/>
        </p:xfrm>
        <a:graphic>
          <a:graphicData uri="http://schemas.openxmlformats.org/drawingml/2006/table">
            <a:tbl>
              <a:tblPr rtl="1" firstRow="1" bandRow="1">
                <a:tableStyleId>{5940675A-B579-460E-94D1-54222C63F5DA}</a:tableStyleId>
              </a:tblPr>
              <a:tblGrid>
                <a:gridCol w="1574060">
                  <a:extLst>
                    <a:ext uri="{9D8B030D-6E8A-4147-A177-3AD203B41FA5}">
                      <a16:colId xmlns:a16="http://schemas.microsoft.com/office/drawing/2014/main" val="569314112"/>
                    </a:ext>
                  </a:extLst>
                </a:gridCol>
                <a:gridCol w="839992">
                  <a:extLst>
                    <a:ext uri="{9D8B030D-6E8A-4147-A177-3AD203B41FA5}">
                      <a16:colId xmlns:a16="http://schemas.microsoft.com/office/drawing/2014/main" val="21672948"/>
                    </a:ext>
                  </a:extLst>
                </a:gridCol>
                <a:gridCol w="1575116">
                  <a:extLst>
                    <a:ext uri="{9D8B030D-6E8A-4147-A177-3AD203B41FA5}">
                      <a16:colId xmlns:a16="http://schemas.microsoft.com/office/drawing/2014/main" val="379153911"/>
                    </a:ext>
                  </a:extLst>
                </a:gridCol>
                <a:gridCol w="1136708">
                  <a:extLst>
                    <a:ext uri="{9D8B030D-6E8A-4147-A177-3AD203B41FA5}">
                      <a16:colId xmlns:a16="http://schemas.microsoft.com/office/drawing/2014/main" val="1710674636"/>
                    </a:ext>
                  </a:extLst>
                </a:gridCol>
                <a:gridCol w="679524">
                  <a:extLst>
                    <a:ext uri="{9D8B030D-6E8A-4147-A177-3AD203B41FA5}">
                      <a16:colId xmlns:a16="http://schemas.microsoft.com/office/drawing/2014/main" val="4055975997"/>
                    </a:ext>
                  </a:extLst>
                </a:gridCol>
                <a:gridCol w="722556">
                  <a:extLst>
                    <a:ext uri="{9D8B030D-6E8A-4147-A177-3AD203B41FA5}">
                      <a16:colId xmlns:a16="http://schemas.microsoft.com/office/drawing/2014/main" val="1609328838"/>
                    </a:ext>
                  </a:extLst>
                </a:gridCol>
                <a:gridCol w="765586">
                  <a:extLst>
                    <a:ext uri="{9D8B030D-6E8A-4147-A177-3AD203B41FA5}">
                      <a16:colId xmlns:a16="http://schemas.microsoft.com/office/drawing/2014/main" val="3073465584"/>
                    </a:ext>
                  </a:extLst>
                </a:gridCol>
                <a:gridCol w="692218">
                  <a:extLst>
                    <a:ext uri="{9D8B030D-6E8A-4147-A177-3AD203B41FA5}">
                      <a16:colId xmlns:a16="http://schemas.microsoft.com/office/drawing/2014/main" val="1683917526"/>
                    </a:ext>
                  </a:extLst>
                </a:gridCol>
                <a:gridCol w="998220">
                  <a:extLst>
                    <a:ext uri="{9D8B030D-6E8A-4147-A177-3AD203B41FA5}">
                      <a16:colId xmlns:a16="http://schemas.microsoft.com/office/drawing/2014/main" val="773976405"/>
                    </a:ext>
                  </a:extLst>
                </a:gridCol>
                <a:gridCol w="998220">
                  <a:extLst>
                    <a:ext uri="{9D8B030D-6E8A-4147-A177-3AD203B41FA5}">
                      <a16:colId xmlns:a16="http://schemas.microsoft.com/office/drawing/2014/main" val="3740639899"/>
                    </a:ext>
                  </a:extLst>
                </a:gridCol>
              </a:tblGrid>
              <a:tr h="982880">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اسم البرنامج</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مؤشر الاداء</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المستهدف</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دورية القياس</a:t>
                      </a:r>
                    </a:p>
                  </a:txBody>
                  <a:tcPr anchor="ctr">
                    <a:solidFill>
                      <a:srgbClr val="AA0056"/>
                    </a:solidFill>
                  </a:tcPr>
                </a:tc>
                <a:tc gridSpan="4">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وقت التنفيذ</a:t>
                      </a:r>
                    </a:p>
                  </a:txBody>
                  <a:tcPr anchor="ctr">
                    <a:solidFill>
                      <a:srgbClr val="AA0056"/>
                    </a:solidFill>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الإدارة المسؤولة</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الموازنة</a:t>
                      </a:r>
                    </a:p>
                  </a:txBody>
                  <a:tcPr anchor="ctr">
                    <a:solidFill>
                      <a:srgbClr val="AA0056"/>
                    </a:solidFill>
                  </a:tcPr>
                </a:tc>
                <a:extLst>
                  <a:ext uri="{0D108BD9-81ED-4DB2-BD59-A6C34878D82A}">
                    <a16:rowId xmlns:a16="http://schemas.microsoft.com/office/drawing/2014/main" val="2895148275"/>
                  </a:ext>
                </a:extLst>
              </a:tr>
              <a:tr h="398613">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الربع1</a:t>
                      </a:r>
                    </a:p>
                  </a:txBody>
                  <a:tcPr>
                    <a:solidFill>
                      <a:srgbClr val="AA0056"/>
                    </a:solidFill>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الربع2</a:t>
                      </a:r>
                    </a:p>
                  </a:txBody>
                  <a:tcPr>
                    <a:solidFill>
                      <a:srgbClr val="AA0056"/>
                    </a:solidFill>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الربع3</a:t>
                      </a:r>
                    </a:p>
                  </a:txBody>
                  <a:tcPr>
                    <a:solidFill>
                      <a:srgbClr val="AA0056"/>
                    </a:solidFill>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الربع4</a:t>
                      </a:r>
                    </a:p>
                  </a:txBody>
                  <a:tcPr>
                    <a:solidFill>
                      <a:srgbClr val="AA0056"/>
                    </a:solidFill>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914181308"/>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مشروع تنظيم حملات تبرع الدم</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34244409"/>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تطوير المهارات الحرف اليدوية</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الشباب و النساء</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65638798"/>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استثمر هوياتك</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الشباب</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824927924"/>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الرجل الكشفي</a:t>
                      </a:r>
                      <a:r>
                        <a:rPr lang="ar-SA" sz="1400" b="0" baseline="0" dirty="0">
                          <a:latin typeface="IBM Plex Arabic Text" panose="020B0503050203000203" pitchFamily="34" charset="-78"/>
                          <a:cs typeface="IBM Plex Arabic Text" panose="020B0503050203000203" pitchFamily="34" charset="-78"/>
                        </a:rPr>
                        <a:t> بضرماء</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الكشافة و الشباب</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71339462"/>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"ساعة لبدنك" في ضرماء</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a:t>
                      </a:r>
                      <a:r>
                        <a:rPr lang="ar-SA" sz="1400" b="0" baseline="0" dirty="0">
                          <a:latin typeface="IBM Plex Arabic Text" panose="020B0503050203000203" pitchFamily="34" charset="-78"/>
                          <a:cs typeface="IBM Plex Arabic Text" panose="020B0503050203000203" pitchFamily="34" charset="-78"/>
                        </a:rPr>
                        <a:t> </a:t>
                      </a:r>
                      <a:r>
                        <a:rPr lang="ar-SA" sz="1400" b="0" dirty="0">
                          <a:latin typeface="IBM Plex Arabic Text" panose="020B0503050203000203" pitchFamily="34" charset="-78"/>
                          <a:cs typeface="IBM Plex Arabic Text" panose="020B0503050203000203" pitchFamily="34" charset="-78"/>
                        </a:rPr>
                        <a:t>المحلي والمتطوعين</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780066854"/>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كأس</a:t>
                      </a:r>
                      <a:r>
                        <a:rPr lang="ar-SA" sz="1400" b="0" baseline="0" dirty="0">
                          <a:latin typeface="IBM Plex Arabic Text" panose="020B0503050203000203" pitchFamily="34" charset="-78"/>
                          <a:cs typeface="IBM Plex Arabic Text" panose="020B0503050203000203" pitchFamily="34" charset="-78"/>
                        </a:rPr>
                        <a:t> العالم 11\12\2025م</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90904836"/>
                  </a:ext>
                </a:extLst>
              </a:tr>
            </a:tbl>
          </a:graphicData>
        </a:graphic>
      </p:graphicFrame>
      <p:sp>
        <p:nvSpPr>
          <p:cNvPr id="11" name="object 2">
            <a:extLst>
              <a:ext uri="{FF2B5EF4-FFF2-40B4-BE49-F238E27FC236}">
                <a16:creationId xmlns:a16="http://schemas.microsoft.com/office/drawing/2014/main" id="{31F4FFC4-CD66-F801-8C5E-D337B82981CE}"/>
              </a:ext>
            </a:extLst>
          </p:cNvPr>
          <p:cNvSpPr txBox="1"/>
          <p:nvPr/>
        </p:nvSpPr>
        <p:spPr>
          <a:xfrm>
            <a:off x="8445010" y="476118"/>
            <a:ext cx="2037128" cy="197490"/>
          </a:xfrm>
          <a:prstGeom prst="rect">
            <a:avLst/>
          </a:prstGeom>
        </p:spPr>
        <p:txBody>
          <a:bodyPr vert="horz" wrap="square" lIns="0" tIns="12700" rIns="0" bIns="0" rtlCol="0">
            <a:spAutoFit/>
          </a:bodyPr>
          <a:lstStyle/>
          <a:p>
            <a:pPr marL="12700" algn="r">
              <a:lnSpc>
                <a:spcPct val="100000"/>
              </a:lnSpc>
              <a:spcBef>
                <a:spcPts val="100"/>
              </a:spcBef>
            </a:pPr>
            <a:r>
              <a:rPr lang="ar-SA" sz="1200" b="1" spc="-95" dirty="0">
                <a:latin typeface="Tahoma"/>
                <a:cs typeface="Tahoma"/>
              </a:rPr>
              <a:t>الخطة التشغيلية لعام 2025م</a:t>
            </a:r>
            <a:endParaRPr sz="1200" b="1" dirty="0">
              <a:latin typeface="Tahoma"/>
              <a:cs typeface="Tahoma"/>
            </a:endParaRPr>
          </a:p>
        </p:txBody>
      </p:sp>
      <p:pic>
        <p:nvPicPr>
          <p:cNvPr id="12" name="صورة 11"/>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extLst>
      <p:ext uri="{BB962C8B-B14F-4D97-AF65-F5344CB8AC3E}">
        <p14:creationId xmlns:p14="http://schemas.microsoft.com/office/powerpoint/2010/main" val="2411101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41248" y="1280956"/>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solidFill>
                <a:srgbClr val="C00000"/>
              </a:solidFill>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2</a:t>
            </a:fld>
            <a:endParaRPr spc="-25" dirty="0"/>
          </a:p>
        </p:txBody>
      </p:sp>
      <p:sp>
        <p:nvSpPr>
          <p:cNvPr id="12" name="Rectangle 11">
            <a:extLst>
              <a:ext uri="{FF2B5EF4-FFF2-40B4-BE49-F238E27FC236}">
                <a16:creationId xmlns:a16="http://schemas.microsoft.com/office/drawing/2014/main" id="{43463806-0B69-0A1E-E7A6-2BCA91FC4963}"/>
              </a:ext>
            </a:extLst>
          </p:cNvPr>
          <p:cNvSpPr/>
          <p:nvPr/>
        </p:nvSpPr>
        <p:spPr>
          <a:xfrm>
            <a:off x="841248" y="196850"/>
            <a:ext cx="1457452" cy="6347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object 3">
            <a:extLst>
              <a:ext uri="{FF2B5EF4-FFF2-40B4-BE49-F238E27FC236}">
                <a16:creationId xmlns:a16="http://schemas.microsoft.com/office/drawing/2014/main" id="{239A3AF4-E6DF-6258-9A60-7AB8AFD989AA}"/>
              </a:ext>
            </a:extLst>
          </p:cNvPr>
          <p:cNvSpPr txBox="1"/>
          <p:nvPr/>
        </p:nvSpPr>
        <p:spPr>
          <a:xfrm>
            <a:off x="979629" y="2393854"/>
            <a:ext cx="8996045" cy="566822"/>
          </a:xfrm>
          <a:prstGeom prst="rect">
            <a:avLst/>
          </a:prstGeom>
        </p:spPr>
        <p:txBody>
          <a:bodyPr vert="horz" wrap="square" lIns="0" tIns="12700" rIns="0" bIns="0" rtlCol="0">
            <a:spAutoFit/>
          </a:bodyPr>
          <a:lstStyle/>
          <a:p>
            <a:pPr algn="just" rtl="1">
              <a:lnSpc>
                <a:spcPct val="100000"/>
              </a:lnSpc>
            </a:pPr>
            <a:endParaRPr lang="ar-SA" dirty="0">
              <a:solidFill>
                <a:srgbClr val="000000"/>
              </a:solidFill>
              <a:highlight>
                <a:srgbClr val="FDFDFD"/>
              </a:highlight>
              <a:latin typeface="IBM Plex Arabic Text" panose="020B0503050203000203" pitchFamily="34" charset="-78"/>
              <a:cs typeface="IBM Plex Arabic Text" panose="020B0503050203000203" pitchFamily="34" charset="-78"/>
            </a:endParaRPr>
          </a:p>
          <a:p>
            <a:pPr algn="just" rtl="1">
              <a:lnSpc>
                <a:spcPct val="100000"/>
              </a:lnSpc>
            </a:pPr>
            <a:endParaRPr lang="ar-SA" b="0" i="0" dirty="0">
              <a:solidFill>
                <a:srgbClr val="000000"/>
              </a:solidFill>
              <a:effectLst/>
              <a:highlight>
                <a:srgbClr val="FDFDFD"/>
              </a:highlight>
              <a:latin typeface="IBM Plex Arabic Text" panose="020B0503050203000203" pitchFamily="34" charset="-78"/>
              <a:cs typeface="IBM Plex Arabic Text" panose="020B0503050203000203" pitchFamily="34" charset="-78"/>
            </a:endParaRPr>
          </a:p>
        </p:txBody>
      </p:sp>
      <p:sp>
        <p:nvSpPr>
          <p:cNvPr id="5" name="مخطط انسيابي: معالجة 4"/>
          <p:cNvSpPr/>
          <p:nvPr/>
        </p:nvSpPr>
        <p:spPr>
          <a:xfrm>
            <a:off x="8470900" y="1827282"/>
            <a:ext cx="1828800" cy="56657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AA0056"/>
                </a:solidFill>
              </a:rPr>
              <a:t>مقدمة</a:t>
            </a:r>
          </a:p>
        </p:txBody>
      </p:sp>
      <p:pic>
        <p:nvPicPr>
          <p:cNvPr id="10" name="صورة 9"/>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
        <p:nvSpPr>
          <p:cNvPr id="11" name="مربع نص 10"/>
          <p:cNvSpPr txBox="1"/>
          <p:nvPr/>
        </p:nvSpPr>
        <p:spPr>
          <a:xfrm>
            <a:off x="655603" y="2706041"/>
            <a:ext cx="9296400" cy="2742995"/>
          </a:xfrm>
          <a:prstGeom prst="rect">
            <a:avLst/>
          </a:prstGeom>
          <a:noFill/>
        </p:spPr>
        <p:txBody>
          <a:bodyPr wrap="square" rtlCol="1">
            <a:spAutoFit/>
          </a:bodyPr>
          <a:lstStyle/>
          <a:p>
            <a:pPr algn="r">
              <a:lnSpc>
                <a:spcPct val="250000"/>
              </a:lnSpc>
            </a:pPr>
            <a:r>
              <a:rPr lang="ar-SA" dirty="0">
                <a:cs typeface="+mj-cs"/>
              </a:rPr>
              <a:t>جمعية التنمية الاهلية بمحافظة ضرماء تحت اشراف المركز الوطني لتنمية القطاع غير الربحي ترخيص رقم (4320) تكامل وعطاء مستمر ..تنمية اجتماعية ,تهتم بكافة المجتمع من المواطنين وبيئتهم من خلال تفعيل دورة في المجتمع بمنظور شامل وأسلوب ابداعي وكفاءة عالية ,والعمل على إيجاد أنشطة وفعاليات اجتماعية وثقافية وتوعوية حسب اهتماماتهم وقدراتهم ورغابتهم ,والارتقاء بهم ليصبحوا مواطنين فاعلين لوطنهم ودينهم</a:t>
            </a:r>
            <a:r>
              <a:rPr lang="ar-SA"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63473" y="1317169"/>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3</a:t>
            </a:fld>
            <a:endParaRPr spc="-25" dirty="0"/>
          </a:p>
        </p:txBody>
      </p:sp>
      <p:sp>
        <p:nvSpPr>
          <p:cNvPr id="11" name="Title 10">
            <a:extLst>
              <a:ext uri="{FF2B5EF4-FFF2-40B4-BE49-F238E27FC236}">
                <a16:creationId xmlns:a16="http://schemas.microsoft.com/office/drawing/2014/main" id="{019D99A2-F7E8-13F7-7180-A44013DECC61}"/>
              </a:ext>
            </a:extLst>
          </p:cNvPr>
          <p:cNvSpPr>
            <a:spLocks noGrp="1"/>
          </p:cNvSpPr>
          <p:nvPr>
            <p:ph type="title"/>
          </p:nvPr>
        </p:nvSpPr>
        <p:spPr>
          <a:xfrm>
            <a:off x="2679700" y="3571852"/>
            <a:ext cx="5856930" cy="553998"/>
          </a:xfrm>
        </p:spPr>
        <p:txBody>
          <a:bodyPr/>
          <a:lstStyle/>
          <a:p>
            <a:pPr algn="ctr"/>
            <a:r>
              <a:rPr lang="ar-SA" sz="3600" dirty="0">
                <a:solidFill>
                  <a:srgbClr val="AA0056"/>
                </a:solidFill>
                <a:latin typeface="IBM Plex Sans Arabic" panose="020B0803050203000203" pitchFamily="34" charset="-78"/>
                <a:cs typeface="IBM Plex Sans Arabic" panose="020B0803050203000203" pitchFamily="34" charset="-78"/>
              </a:rPr>
              <a:t>برامج الخطة التشغيلية</a:t>
            </a:r>
          </a:p>
        </p:txBody>
      </p:sp>
      <p:sp>
        <p:nvSpPr>
          <p:cNvPr id="12" name="Rectangle 11">
            <a:extLst>
              <a:ext uri="{FF2B5EF4-FFF2-40B4-BE49-F238E27FC236}">
                <a16:creationId xmlns:a16="http://schemas.microsoft.com/office/drawing/2014/main" id="{43463806-0B69-0A1E-E7A6-2BCA91FC4963}"/>
              </a:ext>
            </a:extLst>
          </p:cNvPr>
          <p:cNvSpPr/>
          <p:nvPr/>
        </p:nvSpPr>
        <p:spPr>
          <a:xfrm>
            <a:off x="841248" y="196850"/>
            <a:ext cx="1457452" cy="6347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 name="صورة 9"/>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extLst>
      <p:ext uri="{BB962C8B-B14F-4D97-AF65-F5344CB8AC3E}">
        <p14:creationId xmlns:p14="http://schemas.microsoft.com/office/powerpoint/2010/main" val="345940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86030" y="1321435"/>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4</a:t>
            </a:fld>
            <a:endParaRPr spc="-25" dirty="0"/>
          </a:p>
        </p:txBody>
      </p:sp>
      <p:sp>
        <p:nvSpPr>
          <p:cNvPr id="9" name="Rectangle 8">
            <a:extLst>
              <a:ext uri="{FF2B5EF4-FFF2-40B4-BE49-F238E27FC236}">
                <a16:creationId xmlns:a16="http://schemas.microsoft.com/office/drawing/2014/main" id="{EF0B5665-E3CD-BA7A-56B7-529BE41AF8FB}"/>
              </a:ext>
            </a:extLst>
          </p:cNvPr>
          <p:cNvSpPr/>
          <p:nvPr/>
        </p:nvSpPr>
        <p:spPr>
          <a:xfrm>
            <a:off x="841248" y="120650"/>
            <a:ext cx="1533652" cy="710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3" name="Table 12">
            <a:extLst>
              <a:ext uri="{FF2B5EF4-FFF2-40B4-BE49-F238E27FC236}">
                <a16:creationId xmlns:a16="http://schemas.microsoft.com/office/drawing/2014/main" id="{68F1E4D0-CA3D-5876-D947-68011FADFE3F}"/>
              </a:ext>
            </a:extLst>
          </p:cNvPr>
          <p:cNvGraphicFramePr>
            <a:graphicFrameLocks noGrp="1"/>
          </p:cNvGraphicFramePr>
          <p:nvPr>
            <p:extLst>
              <p:ext uri="{D42A27DB-BD31-4B8C-83A1-F6EECF244321}">
                <p14:modId xmlns:p14="http://schemas.microsoft.com/office/powerpoint/2010/main" val="242075561"/>
              </p:ext>
            </p:extLst>
          </p:nvPr>
        </p:nvGraphicFramePr>
        <p:xfrm>
          <a:off x="88900" y="2022348"/>
          <a:ext cx="10507362" cy="4527025"/>
        </p:xfrm>
        <a:graphic>
          <a:graphicData uri="http://schemas.openxmlformats.org/drawingml/2006/table">
            <a:tbl>
              <a:tblPr rtl="1" firstRow="1" firstCol="1" bandRow="1">
                <a:tableStyleId>{5940675A-B579-460E-94D1-54222C63F5DA}</a:tableStyleId>
              </a:tblPr>
              <a:tblGrid>
                <a:gridCol w="1510813">
                  <a:extLst>
                    <a:ext uri="{9D8B030D-6E8A-4147-A177-3AD203B41FA5}">
                      <a16:colId xmlns:a16="http://schemas.microsoft.com/office/drawing/2014/main" val="569314112"/>
                    </a:ext>
                  </a:extLst>
                </a:gridCol>
                <a:gridCol w="1240271">
                  <a:extLst>
                    <a:ext uri="{9D8B030D-6E8A-4147-A177-3AD203B41FA5}">
                      <a16:colId xmlns:a16="http://schemas.microsoft.com/office/drawing/2014/main" val="21672948"/>
                    </a:ext>
                  </a:extLst>
                </a:gridCol>
                <a:gridCol w="989942">
                  <a:extLst>
                    <a:ext uri="{9D8B030D-6E8A-4147-A177-3AD203B41FA5}">
                      <a16:colId xmlns:a16="http://schemas.microsoft.com/office/drawing/2014/main" val="379153911"/>
                    </a:ext>
                  </a:extLst>
                </a:gridCol>
                <a:gridCol w="1178888">
                  <a:extLst>
                    <a:ext uri="{9D8B030D-6E8A-4147-A177-3AD203B41FA5}">
                      <a16:colId xmlns:a16="http://schemas.microsoft.com/office/drawing/2014/main" val="1710674636"/>
                    </a:ext>
                  </a:extLst>
                </a:gridCol>
                <a:gridCol w="652220">
                  <a:extLst>
                    <a:ext uri="{9D8B030D-6E8A-4147-A177-3AD203B41FA5}">
                      <a16:colId xmlns:a16="http://schemas.microsoft.com/office/drawing/2014/main" val="4055975997"/>
                    </a:ext>
                  </a:extLst>
                </a:gridCol>
                <a:gridCol w="116840">
                  <a:extLst>
                    <a:ext uri="{9D8B030D-6E8A-4147-A177-3AD203B41FA5}">
                      <a16:colId xmlns:a16="http://schemas.microsoft.com/office/drawing/2014/main" val="1609328838"/>
                    </a:ext>
                  </a:extLst>
                </a:gridCol>
                <a:gridCol w="116840">
                  <a:extLst>
                    <a:ext uri="{9D8B030D-6E8A-4147-A177-3AD203B41FA5}">
                      <a16:colId xmlns:a16="http://schemas.microsoft.com/office/drawing/2014/main" val="918564808"/>
                    </a:ext>
                  </a:extLst>
                </a:gridCol>
                <a:gridCol w="116840">
                  <a:extLst>
                    <a:ext uri="{9D8B030D-6E8A-4147-A177-3AD203B41FA5}">
                      <a16:colId xmlns:a16="http://schemas.microsoft.com/office/drawing/2014/main" val="2296767252"/>
                    </a:ext>
                  </a:extLst>
                </a:gridCol>
                <a:gridCol w="616799">
                  <a:extLst>
                    <a:ext uri="{9D8B030D-6E8A-4147-A177-3AD203B41FA5}">
                      <a16:colId xmlns:a16="http://schemas.microsoft.com/office/drawing/2014/main" val="3796445378"/>
                    </a:ext>
                  </a:extLst>
                </a:gridCol>
                <a:gridCol w="116840">
                  <a:extLst>
                    <a:ext uri="{9D8B030D-6E8A-4147-A177-3AD203B41FA5}">
                      <a16:colId xmlns:a16="http://schemas.microsoft.com/office/drawing/2014/main" val="3073465584"/>
                    </a:ext>
                  </a:extLst>
                </a:gridCol>
                <a:gridCol w="116840">
                  <a:extLst>
                    <a:ext uri="{9D8B030D-6E8A-4147-A177-3AD203B41FA5}">
                      <a16:colId xmlns:a16="http://schemas.microsoft.com/office/drawing/2014/main" val="311029465"/>
                    </a:ext>
                  </a:extLst>
                </a:gridCol>
                <a:gridCol w="116840">
                  <a:extLst>
                    <a:ext uri="{9D8B030D-6E8A-4147-A177-3AD203B41FA5}">
                      <a16:colId xmlns:a16="http://schemas.microsoft.com/office/drawing/2014/main" val="834529186"/>
                    </a:ext>
                  </a:extLst>
                </a:gridCol>
                <a:gridCol w="686243">
                  <a:extLst>
                    <a:ext uri="{9D8B030D-6E8A-4147-A177-3AD203B41FA5}">
                      <a16:colId xmlns:a16="http://schemas.microsoft.com/office/drawing/2014/main" val="2207470803"/>
                    </a:ext>
                  </a:extLst>
                </a:gridCol>
                <a:gridCol w="116840">
                  <a:extLst>
                    <a:ext uri="{9D8B030D-6E8A-4147-A177-3AD203B41FA5}">
                      <a16:colId xmlns:a16="http://schemas.microsoft.com/office/drawing/2014/main" val="398246063"/>
                    </a:ext>
                  </a:extLst>
                </a:gridCol>
                <a:gridCol w="116840">
                  <a:extLst>
                    <a:ext uri="{9D8B030D-6E8A-4147-A177-3AD203B41FA5}">
                      <a16:colId xmlns:a16="http://schemas.microsoft.com/office/drawing/2014/main" val="865700915"/>
                    </a:ext>
                  </a:extLst>
                </a:gridCol>
                <a:gridCol w="116840">
                  <a:extLst>
                    <a:ext uri="{9D8B030D-6E8A-4147-A177-3AD203B41FA5}">
                      <a16:colId xmlns:a16="http://schemas.microsoft.com/office/drawing/2014/main" val="1021202646"/>
                    </a:ext>
                  </a:extLst>
                </a:gridCol>
                <a:gridCol w="664404">
                  <a:extLst>
                    <a:ext uri="{9D8B030D-6E8A-4147-A177-3AD203B41FA5}">
                      <a16:colId xmlns:a16="http://schemas.microsoft.com/office/drawing/2014/main" val="1683917526"/>
                    </a:ext>
                  </a:extLst>
                </a:gridCol>
                <a:gridCol w="958111">
                  <a:extLst>
                    <a:ext uri="{9D8B030D-6E8A-4147-A177-3AD203B41FA5}">
                      <a16:colId xmlns:a16="http://schemas.microsoft.com/office/drawing/2014/main" val="773976405"/>
                    </a:ext>
                  </a:extLst>
                </a:gridCol>
                <a:gridCol w="958111">
                  <a:extLst>
                    <a:ext uri="{9D8B030D-6E8A-4147-A177-3AD203B41FA5}">
                      <a16:colId xmlns:a16="http://schemas.microsoft.com/office/drawing/2014/main" val="3740639899"/>
                    </a:ext>
                  </a:extLst>
                </a:gridCol>
              </a:tblGrid>
              <a:tr h="959422">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اسم البرنامج</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مؤشر الاداء</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المستهدف</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دورية القياس</a:t>
                      </a:r>
                    </a:p>
                  </a:txBody>
                  <a:tcPr anchor="ctr">
                    <a:solidFill>
                      <a:srgbClr val="AA0056"/>
                    </a:solidFill>
                  </a:tcPr>
                </a:tc>
                <a:tc gridSpan="13">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وقت التنفيذ</a:t>
                      </a:r>
                    </a:p>
                  </a:txBody>
                  <a:tcPr anchor="ctr">
                    <a:solidFill>
                      <a:srgbClr val="AA0056"/>
                    </a:solidFill>
                  </a:tcPr>
                </a:tc>
                <a:tc hMerge="1">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الإدارة المسؤولة</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الموازنة</a:t>
                      </a:r>
                    </a:p>
                  </a:txBody>
                  <a:tcPr anchor="ctr">
                    <a:solidFill>
                      <a:srgbClr val="AA0056"/>
                    </a:solidFill>
                  </a:tcPr>
                </a:tc>
                <a:extLst>
                  <a:ext uri="{0D108BD9-81ED-4DB2-BD59-A6C34878D82A}">
                    <a16:rowId xmlns:a16="http://schemas.microsoft.com/office/drawing/2014/main" val="2895148275"/>
                  </a:ext>
                </a:extLst>
              </a:tr>
              <a:tr h="389099">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الربع1</a:t>
                      </a:r>
                    </a:p>
                  </a:txBody>
                  <a:tcPr>
                    <a:solidFill>
                      <a:srgbClr val="AA0056"/>
                    </a:solidFill>
                  </a:tcPr>
                </a:tc>
                <a:tc gridSpan="4">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الربع2</a:t>
                      </a:r>
                    </a:p>
                  </a:txBody>
                  <a:tcPr>
                    <a:solidFill>
                      <a:srgbClr val="AA0056"/>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7">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الربع3</a:t>
                      </a:r>
                    </a:p>
                  </a:txBody>
                  <a:tcPr>
                    <a:solidFill>
                      <a:srgbClr val="AA0056"/>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الربع4</a:t>
                      </a:r>
                    </a:p>
                  </a:txBody>
                  <a:tcPr>
                    <a:solidFill>
                      <a:srgbClr val="AA0056"/>
                    </a:solidFill>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914181308"/>
                  </a:ext>
                </a:extLst>
              </a:tr>
              <a:tr h="480279">
                <a:tc>
                  <a:txBody>
                    <a:bodyPr/>
                    <a:lstStyle/>
                    <a:p>
                      <a:pPr algn="ctr" rtl="1"/>
                      <a:r>
                        <a:rPr lang="ar-SA" sz="1400" b="0" dirty="0">
                          <a:latin typeface="IBM Plex Arabic Text" panose="020B0503050203000203" pitchFamily="34" charset="-78"/>
                          <a:cs typeface="IBM Plex Arabic Text" panose="020B0503050203000203" pitchFamily="34" charset="-78"/>
                        </a:rPr>
                        <a:t>برنامج</a:t>
                      </a:r>
                      <a:r>
                        <a:rPr lang="ar-SA" sz="1400" b="0" baseline="0" dirty="0">
                          <a:latin typeface="IBM Plex Arabic Text" panose="020B0503050203000203" pitchFamily="34" charset="-78"/>
                          <a:cs typeface="IBM Plex Arabic Text" panose="020B0503050203000203" pitchFamily="34" charset="-78"/>
                        </a:rPr>
                        <a:t> شتاءنا: عمل وتنمية</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عدد المستفيدين</a:t>
                      </a:r>
                      <a:r>
                        <a:rPr lang="ar-SA" sz="1400" b="0" baseline="0" dirty="0">
                          <a:latin typeface="IBM Plex Arabic Text" panose="020B0503050203000203" pitchFamily="34" charset="-78"/>
                          <a:cs typeface="IBM Plex Arabic Text" panose="020B0503050203000203" pitchFamily="34" charset="-78"/>
                        </a:rPr>
                        <a:t> و رضا الاسر</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الاسر المستفيدة</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خلال</a:t>
                      </a:r>
                      <a:r>
                        <a:rPr lang="ar-SA" sz="1400" b="0" baseline="0" dirty="0">
                          <a:latin typeface="IBM Plex Arabic Text" panose="020B0503050203000203" pitchFamily="34" charset="-78"/>
                          <a:cs typeface="IBM Plex Arabic Text" panose="020B0503050203000203" pitchFamily="34" charset="-78"/>
                        </a:rPr>
                        <a:t> أشهر الشتاء</a:t>
                      </a:r>
                      <a:endParaRPr lang="ar-SA" sz="1400" b="0" dirty="0">
                        <a:latin typeface="IBM Plex Arabic Text" panose="020B0503050203000203" pitchFamily="34" charset="-78"/>
                        <a:cs typeface="IBM Plex Arabic Text" panose="020B0503050203000203" pitchFamily="34" charset="-78"/>
                      </a:endParaRPr>
                    </a:p>
                  </a:txBody>
                  <a:tcPr anchor="ctr"/>
                </a:tc>
                <a:tc gridSpan="4">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gridSpan="4">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gridSpan="4">
                  <a:txBody>
                    <a:bodyPr/>
                    <a:lstStyle/>
                    <a:p>
                      <a:pPr algn="ct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a:p>
                  </a:txBody>
                  <a:tcPr/>
                </a:tc>
                <a:tc hMerge="1">
                  <a:txBody>
                    <a:bodyPr/>
                    <a:lstStyle/>
                    <a:p>
                      <a:pPr rtl="1"/>
                      <a:endParaRPr lang="ar-SA"/>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34244409"/>
                  </a:ext>
                </a:extLst>
              </a:tr>
              <a:tr h="624804">
                <a:tc>
                  <a:txBody>
                    <a:bodyPr/>
                    <a:lstStyle/>
                    <a:p>
                      <a:pPr algn="ctr" rtl="1"/>
                      <a:r>
                        <a:rPr lang="ar-SA" sz="1400" b="0" dirty="0">
                          <a:latin typeface="IBM Plex Arabic Text" panose="020B0503050203000203" pitchFamily="34" charset="-78"/>
                          <a:cs typeface="IBM Plex Arabic Text" panose="020B0503050203000203" pitchFamily="34" charset="-78"/>
                        </a:rPr>
                        <a:t>التعليم والتنمية</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عدد المشتركين مستوى الفعالية</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الطلاب - الطالبات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13">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65638798"/>
                  </a:ext>
                </a:extLst>
              </a:tr>
              <a:tr h="624804">
                <a:tc>
                  <a:txBody>
                    <a:bodyPr/>
                    <a:lstStyle/>
                    <a:p>
                      <a:pPr algn="ctr" rtl="1"/>
                      <a:r>
                        <a:rPr lang="ar-SA" sz="1400" b="0" dirty="0">
                          <a:latin typeface="IBM Plex Arabic Text" panose="020B0503050203000203" pitchFamily="34" charset="-78"/>
                          <a:cs typeface="IBM Plex Arabic Text" panose="020B0503050203000203" pitchFamily="34" charset="-78"/>
                        </a:rPr>
                        <a:t>الاحتفال بيوم التأسيس</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عدد الحضور مستوى الفعالية</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المجتمع</a:t>
                      </a:r>
                      <a:r>
                        <a:rPr lang="ar-SA" sz="1400" b="0" baseline="0" dirty="0">
                          <a:latin typeface="IBM Plex Arabic Text" panose="020B0503050203000203" pitchFamily="34" charset="-78"/>
                          <a:cs typeface="IBM Plex Arabic Text" panose="020B0503050203000203" pitchFamily="34" charset="-78"/>
                        </a:rPr>
                        <a:t> المحلي</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بعد الفعالية</a:t>
                      </a: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solidFill>
                            <a:schemeClr val="tx1"/>
                          </a:solidFill>
                          <a:latin typeface="Times New Roman" panose="02020603050405020304" pitchFamily="18" charset="0"/>
                          <a:ea typeface="+mn-ea"/>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4">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5">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824927924"/>
                  </a:ext>
                </a:extLst>
              </a:tr>
              <a:tr h="892576">
                <a:tc>
                  <a:txBody>
                    <a:bodyPr/>
                    <a:lstStyle/>
                    <a:p>
                      <a:pPr algn="ctr" rtl="1"/>
                      <a:r>
                        <a:rPr lang="ar-SA" sz="1400" b="0" dirty="0">
                          <a:latin typeface="IBM Plex Arabic Text" panose="020B0503050203000203" pitchFamily="34" charset="-78"/>
                          <a:cs typeface="IBM Plex Arabic Text" panose="020B0503050203000203" pitchFamily="34" charset="-78"/>
                        </a:rPr>
                        <a:t>دعم الاسر المنتجة</a:t>
                      </a:r>
                      <a:r>
                        <a:rPr lang="ar-SA" sz="1400" b="0" baseline="0" dirty="0">
                          <a:latin typeface="IBM Plex Arabic Text" panose="020B0503050203000203" pitchFamily="34" charset="-78"/>
                          <a:cs typeface="IBM Plex Arabic Text" panose="020B0503050203000203" pitchFamily="34" charset="-78"/>
                        </a:rPr>
                        <a:t> </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عدد الاسر المستفيدين و زيادة الدخل</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الأسر</a:t>
                      </a:r>
                      <a:r>
                        <a:rPr lang="ar-SA" sz="1400" b="0" baseline="0" dirty="0">
                          <a:latin typeface="IBM Plex Arabic Text" panose="020B0503050203000203" pitchFamily="34" charset="-78"/>
                          <a:cs typeface="IBM Plex Arabic Text" panose="020B0503050203000203" pitchFamily="34" charset="-78"/>
                        </a:rPr>
                        <a:t> المنتجة</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نصف سنوي</a:t>
                      </a:r>
                    </a:p>
                  </a:txBody>
                  <a:tcPr/>
                </a:tc>
                <a:tc gridSpan="3">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solidFill>
                            <a:schemeClr val="tx1"/>
                          </a:solidFill>
                          <a:latin typeface="Times New Roman" panose="02020603050405020304" pitchFamily="18" charset="0"/>
                          <a:ea typeface="+mn-ea"/>
                          <a:cs typeface="Times New Roman" panose="02020603050405020304" pitchFamily="18" charset="0"/>
                        </a:rPr>
                        <a:t>√</a:t>
                      </a: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gridSpan="4">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gridSpan="3">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gridSpan="3">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97693022"/>
                  </a:ext>
                </a:extLst>
              </a:tr>
              <a:tr h="389099">
                <a:tc>
                  <a:txBody>
                    <a:bodyPr/>
                    <a:lstStyle/>
                    <a:p>
                      <a:pPr algn="ctr" rtl="1"/>
                      <a:r>
                        <a:rPr lang="ar-SA" sz="1400" b="0" dirty="0">
                          <a:latin typeface="IBM Plex Arabic Text" panose="020B0503050203000203" pitchFamily="34" charset="-78"/>
                          <a:cs typeface="IBM Plex Arabic Text" panose="020B0503050203000203" pitchFamily="34" charset="-78"/>
                        </a:rPr>
                        <a:t>إفطار</a:t>
                      </a:r>
                      <a:r>
                        <a:rPr lang="ar-SA" sz="1400" b="0" baseline="0" dirty="0">
                          <a:latin typeface="IBM Plex Arabic Text" panose="020B0503050203000203" pitchFamily="34" charset="-78"/>
                          <a:cs typeface="IBM Plex Arabic Text" panose="020B0503050203000203" pitchFamily="34" charset="-78"/>
                        </a:rPr>
                        <a:t> صايم</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عدد الصائمين و رضا المستفيدين</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الف</a:t>
                      </a:r>
                      <a:r>
                        <a:rPr lang="ar-SA" sz="1400" b="0" baseline="0" dirty="0">
                          <a:latin typeface="IBM Plex Arabic Text" panose="020B0503050203000203" pitchFamily="34" charset="-78"/>
                          <a:cs typeface="IBM Plex Arabic Text" panose="020B0503050203000203" pitchFamily="34" charset="-78"/>
                        </a:rPr>
                        <a:t> صائم يومياً</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يومي خلال شهر رمضان</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gridSpan="4">
                  <a:txBody>
                    <a:bodyPr/>
                    <a:lstStyle/>
                    <a:p>
                      <a:pPr algn="ct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7">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algn="ct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699638349"/>
                  </a:ext>
                </a:extLst>
              </a:tr>
            </a:tbl>
          </a:graphicData>
        </a:graphic>
      </p:graphicFrame>
      <p:sp>
        <p:nvSpPr>
          <p:cNvPr id="16" name="object 2">
            <a:extLst>
              <a:ext uri="{FF2B5EF4-FFF2-40B4-BE49-F238E27FC236}">
                <a16:creationId xmlns:a16="http://schemas.microsoft.com/office/drawing/2014/main" id="{31F4FFC4-CD66-F801-8C5E-D337B82981CE}"/>
              </a:ext>
            </a:extLst>
          </p:cNvPr>
          <p:cNvSpPr txBox="1"/>
          <p:nvPr/>
        </p:nvSpPr>
        <p:spPr>
          <a:xfrm>
            <a:off x="8445010" y="476118"/>
            <a:ext cx="2037128" cy="197490"/>
          </a:xfrm>
          <a:prstGeom prst="rect">
            <a:avLst/>
          </a:prstGeom>
        </p:spPr>
        <p:txBody>
          <a:bodyPr vert="horz" wrap="square" lIns="0" tIns="12700" rIns="0" bIns="0" rtlCol="0">
            <a:spAutoFit/>
          </a:bodyPr>
          <a:lstStyle/>
          <a:p>
            <a:pPr marL="12700" algn="r">
              <a:lnSpc>
                <a:spcPct val="100000"/>
              </a:lnSpc>
              <a:spcBef>
                <a:spcPts val="100"/>
              </a:spcBef>
            </a:pPr>
            <a:r>
              <a:rPr lang="ar-SA" sz="1200" b="1" spc="-95" dirty="0">
                <a:latin typeface="Tahoma"/>
                <a:cs typeface="Tahoma"/>
              </a:rPr>
              <a:t>الخطة التشغيلية لعام 2025م</a:t>
            </a:r>
            <a:endParaRPr sz="1200" b="1" dirty="0">
              <a:latin typeface="Tahoma"/>
              <a:cs typeface="Tahoma"/>
            </a:endParaRPr>
          </a:p>
        </p:txBody>
      </p:sp>
      <p:pic>
        <p:nvPicPr>
          <p:cNvPr id="11" name="صورة 10"/>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86030" y="1321435"/>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5</a:t>
            </a:fld>
            <a:endParaRPr spc="-25" dirty="0"/>
          </a:p>
        </p:txBody>
      </p:sp>
      <p:sp>
        <p:nvSpPr>
          <p:cNvPr id="9" name="Rectangle 8">
            <a:extLst>
              <a:ext uri="{FF2B5EF4-FFF2-40B4-BE49-F238E27FC236}">
                <a16:creationId xmlns:a16="http://schemas.microsoft.com/office/drawing/2014/main" id="{EF0B5665-E3CD-BA7A-56B7-529BE41AF8FB}"/>
              </a:ext>
            </a:extLst>
          </p:cNvPr>
          <p:cNvSpPr/>
          <p:nvPr/>
        </p:nvSpPr>
        <p:spPr>
          <a:xfrm>
            <a:off x="841248" y="120650"/>
            <a:ext cx="1533652" cy="710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3" name="Table 12">
            <a:extLst>
              <a:ext uri="{FF2B5EF4-FFF2-40B4-BE49-F238E27FC236}">
                <a16:creationId xmlns:a16="http://schemas.microsoft.com/office/drawing/2014/main" id="{68F1E4D0-CA3D-5876-D947-68011FADFE3F}"/>
              </a:ext>
            </a:extLst>
          </p:cNvPr>
          <p:cNvGraphicFramePr>
            <a:graphicFrameLocks noGrp="1"/>
          </p:cNvGraphicFramePr>
          <p:nvPr>
            <p:extLst>
              <p:ext uri="{D42A27DB-BD31-4B8C-83A1-F6EECF244321}">
                <p14:modId xmlns:p14="http://schemas.microsoft.com/office/powerpoint/2010/main" val="1956869252"/>
              </p:ext>
            </p:extLst>
          </p:nvPr>
        </p:nvGraphicFramePr>
        <p:xfrm>
          <a:off x="235480" y="2138680"/>
          <a:ext cx="10246658" cy="4900930"/>
        </p:xfrm>
        <a:graphic>
          <a:graphicData uri="http://schemas.openxmlformats.org/drawingml/2006/table">
            <a:tbl>
              <a:tblPr rtl="1" firstRow="1" firstCol="1" bandRow="1">
                <a:tableStyleId>{5940675A-B579-460E-94D1-54222C63F5DA}</a:tableStyleId>
              </a:tblPr>
              <a:tblGrid>
                <a:gridCol w="1574060">
                  <a:extLst>
                    <a:ext uri="{9D8B030D-6E8A-4147-A177-3AD203B41FA5}">
                      <a16:colId xmlns:a16="http://schemas.microsoft.com/office/drawing/2014/main" val="569314112"/>
                    </a:ext>
                  </a:extLst>
                </a:gridCol>
                <a:gridCol w="1085004">
                  <a:extLst>
                    <a:ext uri="{9D8B030D-6E8A-4147-A177-3AD203B41FA5}">
                      <a16:colId xmlns:a16="http://schemas.microsoft.com/office/drawing/2014/main" val="21672948"/>
                    </a:ext>
                  </a:extLst>
                </a:gridCol>
                <a:gridCol w="1192794">
                  <a:extLst>
                    <a:ext uri="{9D8B030D-6E8A-4147-A177-3AD203B41FA5}">
                      <a16:colId xmlns:a16="http://schemas.microsoft.com/office/drawing/2014/main" val="379153911"/>
                    </a:ext>
                  </a:extLst>
                </a:gridCol>
                <a:gridCol w="1274018">
                  <a:extLst>
                    <a:ext uri="{9D8B030D-6E8A-4147-A177-3AD203B41FA5}">
                      <a16:colId xmlns:a16="http://schemas.microsoft.com/office/drawing/2014/main" val="1710674636"/>
                    </a:ext>
                  </a:extLst>
                </a:gridCol>
                <a:gridCol w="679524">
                  <a:extLst>
                    <a:ext uri="{9D8B030D-6E8A-4147-A177-3AD203B41FA5}">
                      <a16:colId xmlns:a16="http://schemas.microsoft.com/office/drawing/2014/main" val="4055975997"/>
                    </a:ext>
                  </a:extLst>
                </a:gridCol>
                <a:gridCol w="116840">
                  <a:extLst>
                    <a:ext uri="{9D8B030D-6E8A-4147-A177-3AD203B41FA5}">
                      <a16:colId xmlns:a16="http://schemas.microsoft.com/office/drawing/2014/main" val="1609328838"/>
                    </a:ext>
                  </a:extLst>
                </a:gridCol>
                <a:gridCol w="687109">
                  <a:extLst>
                    <a:ext uri="{9D8B030D-6E8A-4147-A177-3AD203B41FA5}">
                      <a16:colId xmlns:a16="http://schemas.microsoft.com/office/drawing/2014/main" val="4169902926"/>
                    </a:ext>
                  </a:extLst>
                </a:gridCol>
                <a:gridCol w="116840">
                  <a:extLst>
                    <a:ext uri="{9D8B030D-6E8A-4147-A177-3AD203B41FA5}">
                      <a16:colId xmlns:a16="http://schemas.microsoft.com/office/drawing/2014/main" val="3073465584"/>
                    </a:ext>
                  </a:extLst>
                </a:gridCol>
                <a:gridCol w="714971">
                  <a:extLst>
                    <a:ext uri="{9D8B030D-6E8A-4147-A177-3AD203B41FA5}">
                      <a16:colId xmlns:a16="http://schemas.microsoft.com/office/drawing/2014/main" val="2830412454"/>
                    </a:ext>
                  </a:extLst>
                </a:gridCol>
                <a:gridCol w="116840">
                  <a:extLst>
                    <a:ext uri="{9D8B030D-6E8A-4147-A177-3AD203B41FA5}">
                      <a16:colId xmlns:a16="http://schemas.microsoft.com/office/drawing/2014/main" val="4220291089"/>
                    </a:ext>
                  </a:extLst>
                </a:gridCol>
                <a:gridCol w="692218">
                  <a:extLst>
                    <a:ext uri="{9D8B030D-6E8A-4147-A177-3AD203B41FA5}">
                      <a16:colId xmlns:a16="http://schemas.microsoft.com/office/drawing/2014/main" val="1683917526"/>
                    </a:ext>
                  </a:extLst>
                </a:gridCol>
                <a:gridCol w="998220">
                  <a:extLst>
                    <a:ext uri="{9D8B030D-6E8A-4147-A177-3AD203B41FA5}">
                      <a16:colId xmlns:a16="http://schemas.microsoft.com/office/drawing/2014/main" val="773976405"/>
                    </a:ext>
                  </a:extLst>
                </a:gridCol>
                <a:gridCol w="998220">
                  <a:extLst>
                    <a:ext uri="{9D8B030D-6E8A-4147-A177-3AD203B41FA5}">
                      <a16:colId xmlns:a16="http://schemas.microsoft.com/office/drawing/2014/main" val="3740639899"/>
                    </a:ext>
                  </a:extLst>
                </a:gridCol>
              </a:tblGrid>
              <a:tr h="982880">
                <a:tc rowSpan="2">
                  <a:txBody>
                    <a:bodyPr/>
                    <a:lstStyle/>
                    <a:p>
                      <a:pPr algn="ctr" rtl="1"/>
                      <a:r>
                        <a:rPr lang="ar-SA" b="0" dirty="0">
                          <a:solidFill>
                            <a:schemeClr val="bg1"/>
                          </a:solidFill>
                          <a:latin typeface="IBM Plex Arabic Text" panose="020B0503050203000203" pitchFamily="34" charset="-78"/>
                          <a:cs typeface="IBM Plex Arabic Text" panose="020B0503050203000203" pitchFamily="34" charset="-78"/>
                        </a:rPr>
                        <a:t>اسم البرنامج</a:t>
                      </a:r>
                    </a:p>
                  </a:txBody>
                  <a:tcPr anchor="ctr">
                    <a:solidFill>
                      <a:srgbClr val="AA0056"/>
                    </a:solidFill>
                  </a:tcPr>
                </a:tc>
                <a:tc rowSpan="2">
                  <a:txBody>
                    <a:bodyPr/>
                    <a:lstStyle/>
                    <a:p>
                      <a:pPr algn="ctr" rtl="1"/>
                      <a:r>
                        <a:rPr lang="ar-SA" b="0" dirty="0">
                          <a:solidFill>
                            <a:schemeClr val="bg1"/>
                          </a:solidFill>
                          <a:latin typeface="IBM Plex Arabic Text" panose="020B0503050203000203" pitchFamily="34" charset="-78"/>
                          <a:cs typeface="IBM Plex Arabic Text" panose="020B0503050203000203" pitchFamily="34" charset="-78"/>
                        </a:rPr>
                        <a:t>مؤشر الاداء</a:t>
                      </a:r>
                    </a:p>
                  </a:txBody>
                  <a:tcPr anchor="ctr">
                    <a:solidFill>
                      <a:srgbClr val="AA0056"/>
                    </a:solidFill>
                  </a:tcPr>
                </a:tc>
                <a:tc rowSpan="2">
                  <a:txBody>
                    <a:bodyPr/>
                    <a:lstStyle/>
                    <a:p>
                      <a:pPr algn="ctr" rtl="1"/>
                      <a:r>
                        <a:rPr lang="ar-SA" b="0" dirty="0">
                          <a:solidFill>
                            <a:schemeClr val="bg1"/>
                          </a:solidFill>
                          <a:latin typeface="IBM Plex Arabic Text" panose="020B0503050203000203" pitchFamily="34" charset="-78"/>
                          <a:cs typeface="IBM Plex Arabic Text" panose="020B0503050203000203" pitchFamily="34" charset="-78"/>
                        </a:rPr>
                        <a:t>المستهدف</a:t>
                      </a:r>
                    </a:p>
                  </a:txBody>
                  <a:tcPr anchor="ctr">
                    <a:solidFill>
                      <a:srgbClr val="AA0056"/>
                    </a:solidFill>
                  </a:tcPr>
                </a:tc>
                <a:tc rowSpan="2">
                  <a:txBody>
                    <a:bodyPr/>
                    <a:lstStyle/>
                    <a:p>
                      <a:pPr algn="ctr" rtl="1"/>
                      <a:r>
                        <a:rPr lang="ar-SA" b="0" dirty="0">
                          <a:solidFill>
                            <a:schemeClr val="bg1"/>
                          </a:solidFill>
                          <a:latin typeface="IBM Plex Arabic Text" panose="020B0503050203000203" pitchFamily="34" charset="-78"/>
                          <a:cs typeface="IBM Plex Arabic Text" panose="020B0503050203000203" pitchFamily="34" charset="-78"/>
                        </a:rPr>
                        <a:t>دورية القياس</a:t>
                      </a:r>
                    </a:p>
                  </a:txBody>
                  <a:tcPr anchor="ctr">
                    <a:solidFill>
                      <a:srgbClr val="AA0056"/>
                    </a:solidFill>
                  </a:tcPr>
                </a:tc>
                <a:tc gridSpan="7">
                  <a:txBody>
                    <a:bodyPr/>
                    <a:lstStyle/>
                    <a:p>
                      <a:pPr algn="ctr" rtl="1"/>
                      <a:r>
                        <a:rPr lang="ar-SA" b="0" dirty="0">
                          <a:solidFill>
                            <a:schemeClr val="bg1"/>
                          </a:solidFill>
                          <a:latin typeface="IBM Plex Arabic Text" panose="020B0503050203000203" pitchFamily="34" charset="-78"/>
                          <a:cs typeface="IBM Plex Arabic Text" panose="020B0503050203000203" pitchFamily="34" charset="-78"/>
                        </a:rPr>
                        <a:t>وقت التنفيذ</a:t>
                      </a:r>
                    </a:p>
                  </a:txBody>
                  <a:tcPr anchor="ctr">
                    <a:solidFill>
                      <a:srgbClr val="AA0056"/>
                    </a:solidFill>
                  </a:tcPr>
                </a:tc>
                <a:tc hMerge="1">
                  <a:txBody>
                    <a:bodyPr/>
                    <a:lstStyle/>
                    <a:p>
                      <a:pPr rtl="1"/>
                      <a:endParaRPr lang="ar-SA" dirty="0"/>
                    </a:p>
                  </a:txBody>
                  <a:tcPr/>
                </a:tc>
                <a:tc hMerge="1">
                  <a:txBody>
                    <a:bodyPr/>
                    <a:lstStyle/>
                    <a:p>
                      <a:pPr rtl="1"/>
                      <a:endParaRPr lang="ar-SA"/>
                    </a:p>
                  </a:txBody>
                  <a:tcPr/>
                </a:tc>
                <a:tc hMerge="1">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rowSpan="2">
                  <a:txBody>
                    <a:bodyPr/>
                    <a:lstStyle/>
                    <a:p>
                      <a:pPr algn="ctr" rtl="1"/>
                      <a:r>
                        <a:rPr lang="ar-SA" b="0" dirty="0">
                          <a:solidFill>
                            <a:schemeClr val="bg1"/>
                          </a:solidFill>
                          <a:latin typeface="IBM Plex Arabic Text" panose="020B0503050203000203" pitchFamily="34" charset="-78"/>
                          <a:cs typeface="IBM Plex Arabic Text" panose="020B0503050203000203" pitchFamily="34" charset="-78"/>
                        </a:rPr>
                        <a:t>الإدارة المسؤولة</a:t>
                      </a:r>
                    </a:p>
                  </a:txBody>
                  <a:tcPr anchor="ctr">
                    <a:solidFill>
                      <a:srgbClr val="AA0056"/>
                    </a:solidFill>
                  </a:tcPr>
                </a:tc>
                <a:tc rowSpan="2">
                  <a:txBody>
                    <a:bodyPr/>
                    <a:lstStyle/>
                    <a:p>
                      <a:pPr algn="ctr" rtl="1"/>
                      <a:r>
                        <a:rPr lang="ar-SA" b="0" dirty="0">
                          <a:solidFill>
                            <a:schemeClr val="bg1"/>
                          </a:solidFill>
                          <a:latin typeface="IBM Plex Arabic Text" panose="020B0503050203000203" pitchFamily="34" charset="-78"/>
                          <a:cs typeface="IBM Plex Arabic Text" panose="020B0503050203000203" pitchFamily="34" charset="-78"/>
                        </a:rPr>
                        <a:t>الموازنة</a:t>
                      </a:r>
                    </a:p>
                  </a:txBody>
                  <a:tcPr anchor="ctr">
                    <a:solidFill>
                      <a:srgbClr val="AA0056"/>
                    </a:solidFill>
                  </a:tcPr>
                </a:tc>
                <a:extLst>
                  <a:ext uri="{0D108BD9-81ED-4DB2-BD59-A6C34878D82A}">
                    <a16:rowId xmlns:a16="http://schemas.microsoft.com/office/drawing/2014/main" val="2895148275"/>
                  </a:ext>
                </a:extLst>
              </a:tr>
              <a:tr h="398613">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solidFill>
                            <a:schemeClr val="bg1"/>
                          </a:solidFill>
                          <a:latin typeface="IBM Plex Arabic Text" panose="020B0503050203000203" pitchFamily="34" charset="-78"/>
                          <a:cs typeface="IBM Plex Arabic Text" panose="020B0503050203000203" pitchFamily="34" charset="-78"/>
                        </a:rPr>
                        <a:t>الربع1</a:t>
                      </a:r>
                    </a:p>
                  </a:txBody>
                  <a:tcPr>
                    <a:solidFill>
                      <a:srgbClr val="AA0056"/>
                    </a:solidFill>
                  </a:tcPr>
                </a:tc>
                <a:tc gridSpan="2">
                  <a:txBody>
                    <a:bodyPr/>
                    <a:lstStyle/>
                    <a:p>
                      <a:pPr rtl="1"/>
                      <a:r>
                        <a:rPr lang="ar-SA" b="0" dirty="0">
                          <a:solidFill>
                            <a:schemeClr val="bg1"/>
                          </a:solidFill>
                          <a:latin typeface="IBM Plex Arabic Text" panose="020B0503050203000203" pitchFamily="34" charset="-78"/>
                          <a:cs typeface="IBM Plex Arabic Text" panose="020B0503050203000203" pitchFamily="34" charset="-78"/>
                        </a:rPr>
                        <a:t>الربع2</a:t>
                      </a:r>
                    </a:p>
                  </a:txBody>
                  <a:tcPr>
                    <a:solidFill>
                      <a:srgbClr val="AA0056"/>
                    </a:solidFill>
                  </a:tcPr>
                </a:tc>
                <a:tc hMerge="1">
                  <a:txBody>
                    <a:bodyPr/>
                    <a:lstStyle/>
                    <a:p>
                      <a:pPr rtl="1"/>
                      <a:endParaRPr lang="ar-SA"/>
                    </a:p>
                  </a:txBody>
                  <a:tcPr/>
                </a:tc>
                <a:tc gridSpan="3">
                  <a:txBody>
                    <a:bodyPr/>
                    <a:lstStyle/>
                    <a:p>
                      <a:pPr rtl="1"/>
                      <a:r>
                        <a:rPr lang="ar-SA" b="0" dirty="0">
                          <a:solidFill>
                            <a:schemeClr val="bg1"/>
                          </a:solidFill>
                          <a:latin typeface="IBM Plex Arabic Text" panose="020B0503050203000203" pitchFamily="34" charset="-78"/>
                          <a:cs typeface="IBM Plex Arabic Text" panose="020B0503050203000203" pitchFamily="34" charset="-78"/>
                        </a:rPr>
                        <a:t>الربع3</a:t>
                      </a:r>
                    </a:p>
                  </a:txBody>
                  <a:tcPr>
                    <a:solidFill>
                      <a:srgbClr val="AA0056"/>
                    </a:solidFill>
                  </a:tcPr>
                </a:tc>
                <a:tc hMerge="1">
                  <a:txBody>
                    <a:bodyPr/>
                    <a:lstStyle/>
                    <a:p>
                      <a:pPr rtl="1"/>
                      <a:endParaRPr lang="ar-SA"/>
                    </a:p>
                  </a:txBody>
                  <a:tcPr/>
                </a:tc>
                <a:tc hMerge="1">
                  <a:txBody>
                    <a:bodyPr/>
                    <a:lstStyle/>
                    <a:p>
                      <a:pPr rtl="1"/>
                      <a:endParaRPr lang="ar-SA"/>
                    </a:p>
                  </a:txBody>
                  <a:tcPr/>
                </a:tc>
                <a:tc>
                  <a:txBody>
                    <a:bodyPr/>
                    <a:lstStyle/>
                    <a:p>
                      <a:pPr rtl="1"/>
                      <a:r>
                        <a:rPr lang="ar-SA" b="0" dirty="0">
                          <a:solidFill>
                            <a:schemeClr val="bg1"/>
                          </a:solidFill>
                          <a:latin typeface="IBM Plex Arabic Text" panose="020B0503050203000203" pitchFamily="34" charset="-78"/>
                          <a:cs typeface="IBM Plex Arabic Text" panose="020B0503050203000203" pitchFamily="34" charset="-78"/>
                        </a:rPr>
                        <a:t>الربع4</a:t>
                      </a:r>
                    </a:p>
                  </a:txBody>
                  <a:tcPr>
                    <a:solidFill>
                      <a:srgbClr val="AA0056"/>
                    </a:solidFill>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914181308"/>
                  </a:ext>
                </a:extLst>
              </a:tr>
              <a:tr h="398613">
                <a:tc>
                  <a:txBody>
                    <a:bodyPr/>
                    <a:lstStyle/>
                    <a:p>
                      <a:pPr rtl="1"/>
                      <a:r>
                        <a:rPr lang="ar-SA" b="0" dirty="0">
                          <a:latin typeface="IBM Plex Arabic Text" panose="020B0503050203000203" pitchFamily="34" charset="-78"/>
                          <a:cs typeface="IBM Plex Arabic Text" panose="020B0503050203000203" pitchFamily="34" charset="-78"/>
                        </a:rPr>
                        <a:t>ملتقي</a:t>
                      </a:r>
                      <a:r>
                        <a:rPr lang="ar-SA" b="0" baseline="0" dirty="0">
                          <a:latin typeface="IBM Plex Arabic Text" panose="020B0503050203000203" pitchFamily="34" charset="-78"/>
                          <a:cs typeface="IBM Plex Arabic Text" panose="020B0503050203000203" pitchFamily="34" charset="-78"/>
                        </a:rPr>
                        <a:t> الفتيات الرمضاني</a:t>
                      </a:r>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latin typeface="IBM Plex Arabic Text" panose="020B0503050203000203" pitchFamily="34" charset="-78"/>
                          <a:cs typeface="IBM Plex Arabic Text" panose="020B0503050203000203" pitchFamily="34" charset="-78"/>
                        </a:rPr>
                        <a:t>عدد المشاركات</a:t>
                      </a:r>
                    </a:p>
                  </a:txBody>
                  <a:tcPr/>
                </a:tc>
                <a:tc>
                  <a:txBody>
                    <a:bodyPr/>
                    <a:lstStyle/>
                    <a:p>
                      <a:pPr rtl="1"/>
                      <a:r>
                        <a:rPr lang="ar-SA" b="0" dirty="0">
                          <a:latin typeface="IBM Plex Arabic Text" panose="020B0503050203000203" pitchFamily="34" charset="-78"/>
                          <a:cs typeface="IBM Plex Arabic Text" panose="020B0503050203000203" pitchFamily="34" charset="-78"/>
                        </a:rPr>
                        <a:t>الفتيات </a:t>
                      </a:r>
                    </a:p>
                  </a:txBody>
                  <a:tcPr/>
                </a:tc>
                <a:tc>
                  <a:txBody>
                    <a:bodyPr/>
                    <a:lstStyle/>
                    <a:p>
                      <a:pPr algn="ctr" rtl="1"/>
                      <a:endParaRPr lang="ar-SA"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algn="ctr" rtl="1"/>
                      <a:r>
                        <a:rPr lang="ar-SA" b="0" dirty="0">
                          <a:latin typeface="Times New Roman" panose="02020603050405020304" pitchFamily="18" charset="0"/>
                          <a:cs typeface="Times New Roman" panose="02020603050405020304" pitchFamily="18" charset="0"/>
                        </a:rPr>
                        <a:t>√</a:t>
                      </a:r>
                      <a:endParaRPr lang="ar-SA"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endParaRPr lang="ar-SA"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34244409"/>
                  </a:ext>
                </a:extLst>
              </a:tr>
              <a:tr h="684797">
                <a:tc>
                  <a:txBody>
                    <a:bodyPr/>
                    <a:lstStyle/>
                    <a:p>
                      <a:pPr rtl="1"/>
                      <a:r>
                        <a:rPr lang="ar-SA" b="0" dirty="0">
                          <a:latin typeface="IBM Plex Arabic Text" panose="020B0503050203000203" pitchFamily="34" charset="-78"/>
                          <a:cs typeface="IBM Plex Arabic Text" panose="020B0503050203000203" pitchFamily="34" charset="-78"/>
                        </a:rPr>
                        <a:t>ملتقى</a:t>
                      </a:r>
                      <a:r>
                        <a:rPr lang="ar-SA" b="0" baseline="0" dirty="0">
                          <a:latin typeface="IBM Plex Arabic Text" panose="020B0503050203000203" pitchFamily="34" charset="-78"/>
                          <a:cs typeface="IBM Plex Arabic Text" panose="020B0503050203000203" pitchFamily="34" charset="-78"/>
                        </a:rPr>
                        <a:t> الشباب الرمضاني</a:t>
                      </a:r>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latin typeface="IBM Plex Arabic Text" panose="020B0503050203000203" pitchFamily="34" charset="-78"/>
                          <a:cs typeface="IBM Plex Arabic Text" panose="020B0503050203000203" pitchFamily="34" charset="-78"/>
                        </a:rPr>
                        <a:t>عدد المشاركات</a:t>
                      </a:r>
                    </a:p>
                  </a:txBody>
                  <a:tcPr/>
                </a:tc>
                <a:tc>
                  <a:txBody>
                    <a:bodyPr/>
                    <a:lstStyle/>
                    <a:p>
                      <a:pPr rtl="1"/>
                      <a:r>
                        <a:rPr lang="ar-SA" b="0" dirty="0">
                          <a:latin typeface="IBM Plex Arabic Text" panose="020B0503050203000203" pitchFamily="34" charset="-78"/>
                          <a:cs typeface="IBM Plex Arabic Text" panose="020B0503050203000203" pitchFamily="34" charset="-78"/>
                        </a:rPr>
                        <a:t>الشباب</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algn="ct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algn="ctr" rtl="1"/>
                      <a:r>
                        <a:rPr lang="ar-SA" b="0" dirty="0">
                          <a:solidFill>
                            <a:schemeClr val="tx1"/>
                          </a:solidFill>
                          <a:latin typeface="Times New Roman" panose="02020603050405020304" pitchFamily="18" charset="0"/>
                          <a:ea typeface="+mn-ea"/>
                          <a:cs typeface="Times New Roman" panose="02020603050405020304" pitchFamily="18" charset="0"/>
                        </a:rPr>
                        <a:t>√</a:t>
                      </a: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65638798"/>
                  </a:ext>
                </a:extLst>
              </a:tr>
              <a:tr h="398613">
                <a:tc>
                  <a:txBody>
                    <a:bodyPr/>
                    <a:lstStyle/>
                    <a:p>
                      <a:pPr rtl="1"/>
                      <a:r>
                        <a:rPr lang="ar-SA" b="0" dirty="0">
                          <a:latin typeface="IBM Plex Arabic Text" panose="020B0503050203000203" pitchFamily="34" charset="-78"/>
                          <a:cs typeface="IBM Plex Arabic Text" panose="020B0503050203000203" pitchFamily="34" charset="-78"/>
                        </a:rPr>
                        <a:t>المساهمة</a:t>
                      </a:r>
                      <a:r>
                        <a:rPr lang="ar-SA" b="0" baseline="0" dirty="0">
                          <a:latin typeface="IBM Plex Arabic Text" panose="020B0503050203000203" pitchFamily="34" charset="-78"/>
                          <a:cs typeface="IBM Plex Arabic Text" panose="020B0503050203000203" pitchFamily="34" charset="-78"/>
                        </a:rPr>
                        <a:t> في رحلة عمرة للأيتام وذويهم في رمضان</a:t>
                      </a:r>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latin typeface="IBM Plex Arabic Text" panose="020B0503050203000203" pitchFamily="34" charset="-78"/>
                          <a:cs typeface="IBM Plex Arabic Text" panose="020B0503050203000203" pitchFamily="34" charset="-78"/>
                        </a:rPr>
                        <a:t>عدد المستفيدين</a:t>
                      </a:r>
                    </a:p>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latin typeface="IBM Plex Arabic Text" panose="020B0503050203000203" pitchFamily="34" charset="-78"/>
                          <a:cs typeface="IBM Plex Arabic Text" panose="020B0503050203000203" pitchFamily="34" charset="-78"/>
                        </a:rPr>
                        <a:t>الأيتام وذويهم</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8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بعد الفعالية</a:t>
                      </a: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b="0" dirty="0">
                        <a:latin typeface="IBM Plex Arabic Text" panose="020B0503050203000203" pitchFamily="34" charset="-78"/>
                        <a:cs typeface="IBM Plex Arabic Text" panose="020B0503050203000203" pitchFamily="34" charset="-78"/>
                      </a:endParaRPr>
                    </a:p>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r>
                        <a:rPr lang="ar-SA" b="0" dirty="0">
                          <a:latin typeface="Times New Roman" panose="02020603050405020304" pitchFamily="18" charset="0"/>
                          <a:cs typeface="Times New Roman" panose="02020603050405020304" pitchFamily="18" charset="0"/>
                        </a:rPr>
                        <a:t>√</a:t>
                      </a:r>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824927924"/>
                  </a:ext>
                </a:extLst>
              </a:tr>
              <a:tr h="398613">
                <a:tc>
                  <a:txBody>
                    <a:bodyPr/>
                    <a:lstStyle/>
                    <a:p>
                      <a:pPr rtl="1"/>
                      <a:r>
                        <a:rPr lang="ar-SA" b="0" dirty="0">
                          <a:latin typeface="IBM Plex Arabic Text" panose="020B0503050203000203" pitchFamily="34" charset="-78"/>
                          <a:cs typeface="IBM Plex Arabic Text" panose="020B0503050203000203" pitchFamily="34" charset="-78"/>
                        </a:rPr>
                        <a:t>كسوة العيد</a:t>
                      </a:r>
                      <a:r>
                        <a:rPr lang="ar-SA" b="0" baseline="0" dirty="0">
                          <a:latin typeface="IBM Plex Arabic Text" panose="020B0503050203000203" pitchFamily="34" charset="-78"/>
                          <a:cs typeface="IBM Plex Arabic Text" panose="020B0503050203000203" pitchFamily="34" charset="-78"/>
                        </a:rPr>
                        <a:t> للأيتام والمحتاجين</a:t>
                      </a:r>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latin typeface="IBM Plex Arabic Text" panose="020B0503050203000203" pitchFamily="34" charset="-78"/>
                          <a:cs typeface="IBM Plex Arabic Text" panose="020B0503050203000203" pitchFamily="34" charset="-78"/>
                        </a:rPr>
                        <a:t>عدد</a:t>
                      </a:r>
                      <a:r>
                        <a:rPr lang="ar-SA" b="0" baseline="0" dirty="0">
                          <a:latin typeface="IBM Plex Arabic Text" panose="020B0503050203000203" pitchFamily="34" charset="-78"/>
                          <a:cs typeface="IBM Plex Arabic Text" panose="020B0503050203000203" pitchFamily="34" charset="-78"/>
                        </a:rPr>
                        <a:t> المستفيدين</a:t>
                      </a:r>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latin typeface="IBM Plex Arabic Text" panose="020B0503050203000203" pitchFamily="34" charset="-78"/>
                          <a:cs typeface="IBM Plex Arabic Text" panose="020B0503050203000203" pitchFamily="34" charset="-78"/>
                        </a:rPr>
                        <a:t>الأيتام و المحتاجين</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8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قبل العيد</a:t>
                      </a: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b="0" dirty="0">
                          <a:latin typeface="Times New Roman" panose="02020603050405020304" pitchFamily="18" charset="0"/>
                          <a:cs typeface="Times New Roman" panose="02020603050405020304" pitchFamily="18" charset="0"/>
                        </a:rPr>
                        <a:t>√</a:t>
                      </a:r>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97693022"/>
                  </a:ext>
                </a:extLst>
              </a:tr>
              <a:tr h="398613">
                <a:tc>
                  <a:txBody>
                    <a:bodyPr/>
                    <a:lstStyle/>
                    <a:p>
                      <a:pPr rtl="1"/>
                      <a:r>
                        <a:rPr lang="ar-SA" b="0" baseline="0" dirty="0">
                          <a:latin typeface="IBM Plex Arabic Text" panose="020B0503050203000203" pitchFamily="34" charset="-78"/>
                          <a:cs typeface="IBM Plex Arabic Text" panose="020B0503050203000203" pitchFamily="34" charset="-78"/>
                        </a:rPr>
                        <a:t>مسابقة ثقافية في رمضان</a:t>
                      </a:r>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b="0" dirty="0">
                          <a:latin typeface="IBM Plex Arabic Text" panose="020B0503050203000203" pitchFamily="34" charset="-78"/>
                          <a:cs typeface="IBM Plex Arabic Text" panose="020B0503050203000203" pitchFamily="34" charset="-78"/>
                        </a:rPr>
                        <a:t>الطلاب و الطالبات</a:t>
                      </a:r>
                    </a:p>
                  </a:txBody>
                  <a:tcPr/>
                </a:tc>
                <a:tc>
                  <a:txBody>
                    <a:bodyPr/>
                    <a:lstStyle/>
                    <a:p>
                      <a:pPr rtl="1"/>
                      <a:r>
                        <a:rPr lang="ar-SA" b="0" dirty="0">
                          <a:latin typeface="IBM Plex Arabic Text" panose="020B0503050203000203" pitchFamily="34" charset="-78"/>
                          <a:cs typeface="IBM Plex Arabic Text" panose="020B0503050203000203" pitchFamily="34" charset="-78"/>
                        </a:rPr>
                        <a:t>بعد المسابقة</a:t>
                      </a:r>
                    </a:p>
                  </a:txBody>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tc gridSpan="2">
                  <a:txBody>
                    <a:bodyPr/>
                    <a:lstStyle/>
                    <a:p>
                      <a:pPr rtl="1"/>
                      <a:r>
                        <a:rPr lang="ar-SA" b="0" dirty="0">
                          <a:latin typeface="Times New Roman" panose="02020603050405020304" pitchFamily="18" charset="0"/>
                          <a:cs typeface="Times New Roman" panose="02020603050405020304" pitchFamily="18" charset="0"/>
                        </a:rPr>
                        <a:t>√</a:t>
                      </a:r>
                      <a:endParaRPr lang="ar-SA"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gridSpan="3">
                  <a:txBody>
                    <a:bodyPr/>
                    <a:lstStyle/>
                    <a:p>
                      <a:pPr rtl="1"/>
                      <a:endParaRPr lang="ar-SA" b="0">
                        <a:latin typeface="IBM Plex Arabic Text" panose="020B0503050203000203" pitchFamily="34" charset="-78"/>
                        <a:cs typeface="IBM Plex Arabic Text" panose="020B0503050203000203" pitchFamily="34" charset="-78"/>
                      </a:endParaRPr>
                    </a:p>
                  </a:txBody>
                  <a:tcPr/>
                </a:tc>
                <a:tc hMerge="1">
                  <a:txBody>
                    <a:bodyPr/>
                    <a:lstStyle/>
                    <a:p>
                      <a:pPr rtl="1"/>
                      <a:endParaRPr lang="ar-SA"/>
                    </a:p>
                  </a:txBody>
                  <a:tcPr/>
                </a:tc>
                <a:tc hMerge="1">
                  <a:txBody>
                    <a:bodyPr/>
                    <a:lstStyle/>
                    <a:p>
                      <a:pPr rtl="1"/>
                      <a:endParaRPr lang="ar-SA"/>
                    </a:p>
                  </a:txBody>
                  <a:tcPr/>
                </a:tc>
                <a:tc>
                  <a:txBody>
                    <a:bodyPr/>
                    <a:lstStyle/>
                    <a:p>
                      <a:pPr rtl="1"/>
                      <a:endParaRPr lang="ar-SA"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b="0">
                        <a:latin typeface="IBM Plex Arabic Text" panose="020B0503050203000203" pitchFamily="34" charset="-78"/>
                        <a:cs typeface="IBM Plex Arabic Text" panose="020B0503050203000203" pitchFamily="34" charset="-78"/>
                      </a:endParaRPr>
                    </a:p>
                  </a:txBody>
                  <a:tcPr/>
                </a:tc>
                <a:tc>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699638349"/>
                  </a:ext>
                </a:extLst>
              </a:tr>
            </a:tbl>
          </a:graphicData>
        </a:graphic>
      </p:graphicFrame>
      <p:sp>
        <p:nvSpPr>
          <p:cNvPr id="16" name="object 2">
            <a:extLst>
              <a:ext uri="{FF2B5EF4-FFF2-40B4-BE49-F238E27FC236}">
                <a16:creationId xmlns:a16="http://schemas.microsoft.com/office/drawing/2014/main" id="{31F4FFC4-CD66-F801-8C5E-D337B82981CE}"/>
              </a:ext>
            </a:extLst>
          </p:cNvPr>
          <p:cNvSpPr txBox="1"/>
          <p:nvPr/>
        </p:nvSpPr>
        <p:spPr>
          <a:xfrm>
            <a:off x="8445010" y="476118"/>
            <a:ext cx="2037128" cy="197490"/>
          </a:xfrm>
          <a:prstGeom prst="rect">
            <a:avLst/>
          </a:prstGeom>
        </p:spPr>
        <p:txBody>
          <a:bodyPr vert="horz" wrap="square" lIns="0" tIns="12700" rIns="0" bIns="0" rtlCol="0">
            <a:spAutoFit/>
          </a:bodyPr>
          <a:lstStyle/>
          <a:p>
            <a:pPr marL="12700" algn="r">
              <a:lnSpc>
                <a:spcPct val="100000"/>
              </a:lnSpc>
              <a:spcBef>
                <a:spcPts val="100"/>
              </a:spcBef>
            </a:pPr>
            <a:r>
              <a:rPr lang="ar-SA" sz="1200" b="1" spc="-95" dirty="0">
                <a:latin typeface="Tahoma"/>
                <a:cs typeface="Tahoma"/>
              </a:rPr>
              <a:t>الخطة التشغيلية لعام 2025م</a:t>
            </a:r>
            <a:endParaRPr sz="1200" b="1" dirty="0">
              <a:latin typeface="Tahoma"/>
              <a:cs typeface="Tahoma"/>
            </a:endParaRPr>
          </a:p>
        </p:txBody>
      </p:sp>
      <p:pic>
        <p:nvPicPr>
          <p:cNvPr id="11" name="صورة 10"/>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extLst>
      <p:ext uri="{BB962C8B-B14F-4D97-AF65-F5344CB8AC3E}">
        <p14:creationId xmlns:p14="http://schemas.microsoft.com/office/powerpoint/2010/main" val="2336044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86030" y="1321435"/>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6</a:t>
            </a:fld>
            <a:endParaRPr spc="-25" dirty="0"/>
          </a:p>
        </p:txBody>
      </p:sp>
      <p:sp>
        <p:nvSpPr>
          <p:cNvPr id="9" name="Rectangle 8">
            <a:extLst>
              <a:ext uri="{FF2B5EF4-FFF2-40B4-BE49-F238E27FC236}">
                <a16:creationId xmlns:a16="http://schemas.microsoft.com/office/drawing/2014/main" id="{EF0B5665-E3CD-BA7A-56B7-529BE41AF8FB}"/>
              </a:ext>
            </a:extLst>
          </p:cNvPr>
          <p:cNvSpPr/>
          <p:nvPr/>
        </p:nvSpPr>
        <p:spPr>
          <a:xfrm>
            <a:off x="841248" y="120650"/>
            <a:ext cx="1533652" cy="710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3" name="Table 12">
            <a:extLst>
              <a:ext uri="{FF2B5EF4-FFF2-40B4-BE49-F238E27FC236}">
                <a16:creationId xmlns:a16="http://schemas.microsoft.com/office/drawing/2014/main" id="{68F1E4D0-CA3D-5876-D947-68011FADFE3F}"/>
              </a:ext>
            </a:extLst>
          </p:cNvPr>
          <p:cNvGraphicFramePr>
            <a:graphicFrameLocks noGrp="1"/>
          </p:cNvGraphicFramePr>
          <p:nvPr>
            <p:extLst>
              <p:ext uri="{D42A27DB-BD31-4B8C-83A1-F6EECF244321}">
                <p14:modId xmlns:p14="http://schemas.microsoft.com/office/powerpoint/2010/main" val="216963645"/>
              </p:ext>
            </p:extLst>
          </p:nvPr>
        </p:nvGraphicFramePr>
        <p:xfrm>
          <a:off x="235480" y="2138680"/>
          <a:ext cx="10246658" cy="4263223"/>
        </p:xfrm>
        <a:graphic>
          <a:graphicData uri="http://schemas.openxmlformats.org/drawingml/2006/table">
            <a:tbl>
              <a:tblPr rtl="1" firstRow="1" firstCol="1" bandRow="1">
                <a:tableStyleId>{5940675A-B579-460E-94D1-54222C63F5DA}</a:tableStyleId>
              </a:tblPr>
              <a:tblGrid>
                <a:gridCol w="1574060">
                  <a:extLst>
                    <a:ext uri="{9D8B030D-6E8A-4147-A177-3AD203B41FA5}">
                      <a16:colId xmlns:a16="http://schemas.microsoft.com/office/drawing/2014/main" val="569314112"/>
                    </a:ext>
                  </a:extLst>
                </a:gridCol>
                <a:gridCol w="1052562">
                  <a:extLst>
                    <a:ext uri="{9D8B030D-6E8A-4147-A177-3AD203B41FA5}">
                      <a16:colId xmlns:a16="http://schemas.microsoft.com/office/drawing/2014/main" val="21672948"/>
                    </a:ext>
                  </a:extLst>
                </a:gridCol>
                <a:gridCol w="1152808">
                  <a:extLst>
                    <a:ext uri="{9D8B030D-6E8A-4147-A177-3AD203B41FA5}">
                      <a16:colId xmlns:a16="http://schemas.microsoft.com/office/drawing/2014/main" val="379153911"/>
                    </a:ext>
                  </a:extLst>
                </a:gridCol>
                <a:gridCol w="1346446">
                  <a:extLst>
                    <a:ext uri="{9D8B030D-6E8A-4147-A177-3AD203B41FA5}">
                      <a16:colId xmlns:a16="http://schemas.microsoft.com/office/drawing/2014/main" val="1710674636"/>
                    </a:ext>
                  </a:extLst>
                </a:gridCol>
                <a:gridCol w="679524">
                  <a:extLst>
                    <a:ext uri="{9D8B030D-6E8A-4147-A177-3AD203B41FA5}">
                      <a16:colId xmlns:a16="http://schemas.microsoft.com/office/drawing/2014/main" val="4055975997"/>
                    </a:ext>
                  </a:extLst>
                </a:gridCol>
                <a:gridCol w="116840">
                  <a:extLst>
                    <a:ext uri="{9D8B030D-6E8A-4147-A177-3AD203B41FA5}">
                      <a16:colId xmlns:a16="http://schemas.microsoft.com/office/drawing/2014/main" val="1609328838"/>
                    </a:ext>
                  </a:extLst>
                </a:gridCol>
                <a:gridCol w="687109">
                  <a:extLst>
                    <a:ext uri="{9D8B030D-6E8A-4147-A177-3AD203B41FA5}">
                      <a16:colId xmlns:a16="http://schemas.microsoft.com/office/drawing/2014/main" val="968733319"/>
                    </a:ext>
                  </a:extLst>
                </a:gridCol>
                <a:gridCol w="116840">
                  <a:extLst>
                    <a:ext uri="{9D8B030D-6E8A-4147-A177-3AD203B41FA5}">
                      <a16:colId xmlns:a16="http://schemas.microsoft.com/office/drawing/2014/main" val="3073465584"/>
                    </a:ext>
                  </a:extLst>
                </a:gridCol>
                <a:gridCol w="714971">
                  <a:extLst>
                    <a:ext uri="{9D8B030D-6E8A-4147-A177-3AD203B41FA5}">
                      <a16:colId xmlns:a16="http://schemas.microsoft.com/office/drawing/2014/main" val="2480131843"/>
                    </a:ext>
                  </a:extLst>
                </a:gridCol>
                <a:gridCol w="116840">
                  <a:extLst>
                    <a:ext uri="{9D8B030D-6E8A-4147-A177-3AD203B41FA5}">
                      <a16:colId xmlns:a16="http://schemas.microsoft.com/office/drawing/2014/main" val="2146145393"/>
                    </a:ext>
                  </a:extLst>
                </a:gridCol>
                <a:gridCol w="692218">
                  <a:extLst>
                    <a:ext uri="{9D8B030D-6E8A-4147-A177-3AD203B41FA5}">
                      <a16:colId xmlns:a16="http://schemas.microsoft.com/office/drawing/2014/main" val="1683917526"/>
                    </a:ext>
                  </a:extLst>
                </a:gridCol>
                <a:gridCol w="998220">
                  <a:extLst>
                    <a:ext uri="{9D8B030D-6E8A-4147-A177-3AD203B41FA5}">
                      <a16:colId xmlns:a16="http://schemas.microsoft.com/office/drawing/2014/main" val="773976405"/>
                    </a:ext>
                  </a:extLst>
                </a:gridCol>
                <a:gridCol w="998220">
                  <a:extLst>
                    <a:ext uri="{9D8B030D-6E8A-4147-A177-3AD203B41FA5}">
                      <a16:colId xmlns:a16="http://schemas.microsoft.com/office/drawing/2014/main" val="3740639899"/>
                    </a:ext>
                  </a:extLst>
                </a:gridCol>
              </a:tblGrid>
              <a:tr h="982880">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اسم البرنامج</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مؤشر الاداء</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المستهدف</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دورية القياس</a:t>
                      </a:r>
                    </a:p>
                  </a:txBody>
                  <a:tcPr anchor="ctr">
                    <a:solidFill>
                      <a:srgbClr val="AA0056"/>
                    </a:solidFill>
                  </a:tcPr>
                </a:tc>
                <a:tc gridSpan="7">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وقت التنفيذ</a:t>
                      </a:r>
                    </a:p>
                  </a:txBody>
                  <a:tcPr anchor="ctr">
                    <a:solidFill>
                      <a:srgbClr val="AA0056"/>
                    </a:solidFill>
                  </a:tcPr>
                </a:tc>
                <a:tc hMerge="1">
                  <a:txBody>
                    <a:bodyPr/>
                    <a:lstStyle/>
                    <a:p>
                      <a:pPr rtl="1"/>
                      <a:endParaRPr lang="ar-SA" dirty="0"/>
                    </a:p>
                  </a:txBody>
                  <a:tcPr/>
                </a:tc>
                <a:tc hMerge="1">
                  <a:txBody>
                    <a:bodyPr/>
                    <a:lstStyle/>
                    <a:p>
                      <a:pPr rtl="1"/>
                      <a:endParaRPr lang="ar-SA"/>
                    </a:p>
                  </a:txBody>
                  <a:tcPr/>
                </a:tc>
                <a:tc hMerge="1">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الإدارة المسؤولة</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الموازنة</a:t>
                      </a:r>
                    </a:p>
                  </a:txBody>
                  <a:tcPr anchor="ctr">
                    <a:solidFill>
                      <a:srgbClr val="AA0056"/>
                    </a:solidFill>
                  </a:tcPr>
                </a:tc>
                <a:extLst>
                  <a:ext uri="{0D108BD9-81ED-4DB2-BD59-A6C34878D82A}">
                    <a16:rowId xmlns:a16="http://schemas.microsoft.com/office/drawing/2014/main" val="2895148275"/>
                  </a:ext>
                </a:extLst>
              </a:tr>
              <a:tr h="398613">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الربع1</a:t>
                      </a:r>
                    </a:p>
                  </a:txBody>
                  <a:tcPr>
                    <a:solidFill>
                      <a:srgbClr val="AA0056"/>
                    </a:solidFill>
                  </a:tcPr>
                </a:tc>
                <a:tc gridSpan="2">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الربع2</a:t>
                      </a:r>
                    </a:p>
                  </a:txBody>
                  <a:tcPr>
                    <a:solidFill>
                      <a:srgbClr val="AA0056"/>
                    </a:solidFill>
                  </a:tcPr>
                </a:tc>
                <a:tc hMerge="1">
                  <a:txBody>
                    <a:bodyPr/>
                    <a:lstStyle/>
                    <a:p>
                      <a:pPr rtl="1"/>
                      <a:endParaRPr lang="ar-SA"/>
                    </a:p>
                  </a:txBody>
                  <a:tcPr/>
                </a:tc>
                <a:tc gridSpan="3">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الربع3</a:t>
                      </a:r>
                    </a:p>
                  </a:txBody>
                  <a:tcPr>
                    <a:solidFill>
                      <a:srgbClr val="AA0056"/>
                    </a:solidFill>
                  </a:tcPr>
                </a:tc>
                <a:tc hMerge="1">
                  <a:txBody>
                    <a:bodyPr/>
                    <a:lstStyle/>
                    <a:p>
                      <a:pPr rtl="1"/>
                      <a:endParaRPr lang="ar-SA"/>
                    </a:p>
                  </a:txBody>
                  <a:tcPr/>
                </a:tc>
                <a:tc hMerge="1">
                  <a:txBody>
                    <a:bodyPr/>
                    <a:lstStyle/>
                    <a:p>
                      <a:pPr rtl="1"/>
                      <a:endParaRPr lang="ar-SA"/>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الربع4</a:t>
                      </a:r>
                    </a:p>
                  </a:txBody>
                  <a:tcPr>
                    <a:solidFill>
                      <a:srgbClr val="AA0056"/>
                    </a:solidFill>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914181308"/>
                  </a:ext>
                </a:extLst>
              </a:tr>
              <a:tr h="715277">
                <a:tc>
                  <a:txBody>
                    <a:bodyPr/>
                    <a:lstStyle/>
                    <a:p>
                      <a:pPr rtl="1"/>
                      <a:r>
                        <a:rPr lang="ar-SA" sz="1400" b="0" dirty="0">
                          <a:latin typeface="IBM Plex Arabic Text" panose="020B0503050203000203" pitchFamily="34" charset="-78"/>
                          <a:cs typeface="IBM Plex Arabic Text" panose="020B0503050203000203" pitchFamily="34" charset="-78"/>
                        </a:rPr>
                        <a:t>احتفالات</a:t>
                      </a:r>
                      <a:r>
                        <a:rPr lang="ar-SA" sz="1400" b="0" baseline="0" dirty="0">
                          <a:latin typeface="IBM Plex Arabic Text" panose="020B0503050203000203" pitchFamily="34" charset="-78"/>
                          <a:cs typeface="IBM Plex Arabic Text" panose="020B0503050203000203" pitchFamily="34" charset="-78"/>
                        </a:rPr>
                        <a:t> عيد الفطر المبارك لعام 1446 هـ</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بعد الفعالية</a:t>
                      </a: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algn="ct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34244409"/>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دورات طول السنة للطلاب والطالبات</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r>
                        <a:rPr lang="ar-SA" sz="1400" b="0" baseline="0" dirty="0">
                          <a:latin typeface="IBM Plex Arabic Text" panose="020B0503050203000203" pitchFamily="34" charset="-78"/>
                          <a:cs typeface="IBM Plex Arabic Text" panose="020B0503050203000203" pitchFamily="34" charset="-78"/>
                        </a:rPr>
                        <a:t> مستوى المهارة</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الطلاب و الطالبات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65638798"/>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دورة</a:t>
                      </a:r>
                      <a:r>
                        <a:rPr lang="ar-SA" sz="1400" b="0" baseline="0" dirty="0">
                          <a:latin typeface="IBM Plex Arabic Text" panose="020B0503050203000203" pitchFamily="34" charset="-78"/>
                          <a:cs typeface="IBM Plex Arabic Text" panose="020B0503050203000203" pitchFamily="34" charset="-78"/>
                        </a:rPr>
                        <a:t> تهيئة سوق العمل</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a:t>
                      </a:r>
                      <a:r>
                        <a:rPr lang="ar-SA" sz="1400" b="0" baseline="0" dirty="0">
                          <a:latin typeface="IBM Plex Arabic Text" panose="020B0503050203000203" pitchFamily="34" charset="-78"/>
                          <a:cs typeface="IBM Plex Arabic Text" panose="020B0503050203000203" pitchFamily="34" charset="-78"/>
                        </a:rPr>
                        <a:t> المشاركين و الاستعداد لسوق العمل</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الشباب</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بعد الدورة</a:t>
                      </a: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824927924"/>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دورة للطهي</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97693022"/>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مهرجان</a:t>
                      </a:r>
                      <a:r>
                        <a:rPr lang="ar-SA" sz="1400" b="0" baseline="0" dirty="0">
                          <a:latin typeface="IBM Plex Arabic Text" panose="020B0503050203000203" pitchFamily="34" charset="-78"/>
                          <a:cs typeface="IBM Plex Arabic Text" panose="020B0503050203000203" pitchFamily="34" charset="-78"/>
                        </a:rPr>
                        <a:t> البر الثالث</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a:t>
                      </a:r>
                      <a:r>
                        <a:rPr lang="ar-SA" sz="1400" b="0" baseline="0" dirty="0">
                          <a:latin typeface="IBM Plex Arabic Text" panose="020B0503050203000203" pitchFamily="34" charset="-78"/>
                          <a:cs typeface="IBM Plex Arabic Text" panose="020B0503050203000203" pitchFamily="34" charset="-78"/>
                        </a:rPr>
                        <a:t> مستوى الفعالية</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699638349"/>
                  </a:ext>
                </a:extLst>
              </a:tr>
            </a:tbl>
          </a:graphicData>
        </a:graphic>
      </p:graphicFrame>
      <p:sp>
        <p:nvSpPr>
          <p:cNvPr id="16" name="object 2">
            <a:extLst>
              <a:ext uri="{FF2B5EF4-FFF2-40B4-BE49-F238E27FC236}">
                <a16:creationId xmlns:a16="http://schemas.microsoft.com/office/drawing/2014/main" id="{31F4FFC4-CD66-F801-8C5E-D337B82981CE}"/>
              </a:ext>
            </a:extLst>
          </p:cNvPr>
          <p:cNvSpPr txBox="1"/>
          <p:nvPr/>
        </p:nvSpPr>
        <p:spPr>
          <a:xfrm>
            <a:off x="8445010" y="476118"/>
            <a:ext cx="2037128" cy="197490"/>
          </a:xfrm>
          <a:prstGeom prst="rect">
            <a:avLst/>
          </a:prstGeom>
        </p:spPr>
        <p:txBody>
          <a:bodyPr vert="horz" wrap="square" lIns="0" tIns="12700" rIns="0" bIns="0" rtlCol="0">
            <a:spAutoFit/>
          </a:bodyPr>
          <a:lstStyle/>
          <a:p>
            <a:pPr marL="12700" algn="r">
              <a:lnSpc>
                <a:spcPct val="100000"/>
              </a:lnSpc>
              <a:spcBef>
                <a:spcPts val="100"/>
              </a:spcBef>
            </a:pPr>
            <a:r>
              <a:rPr lang="ar-SA" sz="1200" b="1" spc="-95" dirty="0">
                <a:latin typeface="Tahoma"/>
                <a:cs typeface="Tahoma"/>
              </a:rPr>
              <a:t>الخطة التشغيلية لعام 2025م</a:t>
            </a:r>
            <a:endParaRPr sz="1200" b="1" dirty="0">
              <a:latin typeface="Tahoma"/>
              <a:cs typeface="Tahoma"/>
            </a:endParaRPr>
          </a:p>
        </p:txBody>
      </p:sp>
      <p:pic>
        <p:nvPicPr>
          <p:cNvPr id="11" name="صورة 10"/>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extLst>
      <p:ext uri="{BB962C8B-B14F-4D97-AF65-F5344CB8AC3E}">
        <p14:creationId xmlns:p14="http://schemas.microsoft.com/office/powerpoint/2010/main" val="2064281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86030" y="1321435"/>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7</a:t>
            </a:fld>
            <a:endParaRPr spc="-25" dirty="0"/>
          </a:p>
        </p:txBody>
      </p:sp>
      <p:sp>
        <p:nvSpPr>
          <p:cNvPr id="9" name="Rectangle 8">
            <a:extLst>
              <a:ext uri="{FF2B5EF4-FFF2-40B4-BE49-F238E27FC236}">
                <a16:creationId xmlns:a16="http://schemas.microsoft.com/office/drawing/2014/main" id="{EF0B5665-E3CD-BA7A-56B7-529BE41AF8FB}"/>
              </a:ext>
            </a:extLst>
          </p:cNvPr>
          <p:cNvSpPr/>
          <p:nvPr/>
        </p:nvSpPr>
        <p:spPr>
          <a:xfrm>
            <a:off x="841248" y="120650"/>
            <a:ext cx="1533652" cy="710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3" name="Table 12">
            <a:extLst>
              <a:ext uri="{FF2B5EF4-FFF2-40B4-BE49-F238E27FC236}">
                <a16:creationId xmlns:a16="http://schemas.microsoft.com/office/drawing/2014/main" id="{68F1E4D0-CA3D-5876-D947-68011FADFE3F}"/>
              </a:ext>
            </a:extLst>
          </p:cNvPr>
          <p:cNvGraphicFramePr>
            <a:graphicFrameLocks noGrp="1"/>
          </p:cNvGraphicFramePr>
          <p:nvPr>
            <p:extLst>
              <p:ext uri="{D42A27DB-BD31-4B8C-83A1-F6EECF244321}">
                <p14:modId xmlns:p14="http://schemas.microsoft.com/office/powerpoint/2010/main" val="1687733013"/>
              </p:ext>
            </p:extLst>
          </p:nvPr>
        </p:nvGraphicFramePr>
        <p:xfrm>
          <a:off x="235480" y="2138680"/>
          <a:ext cx="10246658" cy="3972293"/>
        </p:xfrm>
        <a:graphic>
          <a:graphicData uri="http://schemas.openxmlformats.org/drawingml/2006/table">
            <a:tbl>
              <a:tblPr rtl="1" firstRow="1" firstCol="1" bandRow="1">
                <a:tableStyleId>{5940675A-B579-460E-94D1-54222C63F5DA}</a:tableStyleId>
              </a:tblPr>
              <a:tblGrid>
                <a:gridCol w="1574060">
                  <a:extLst>
                    <a:ext uri="{9D8B030D-6E8A-4147-A177-3AD203B41FA5}">
                      <a16:colId xmlns:a16="http://schemas.microsoft.com/office/drawing/2014/main" val="569314112"/>
                    </a:ext>
                  </a:extLst>
                </a:gridCol>
                <a:gridCol w="1020120">
                  <a:extLst>
                    <a:ext uri="{9D8B030D-6E8A-4147-A177-3AD203B41FA5}">
                      <a16:colId xmlns:a16="http://schemas.microsoft.com/office/drawing/2014/main" val="21672948"/>
                    </a:ext>
                  </a:extLst>
                </a:gridCol>
                <a:gridCol w="1225236">
                  <a:extLst>
                    <a:ext uri="{9D8B030D-6E8A-4147-A177-3AD203B41FA5}">
                      <a16:colId xmlns:a16="http://schemas.microsoft.com/office/drawing/2014/main" val="379153911"/>
                    </a:ext>
                  </a:extLst>
                </a:gridCol>
                <a:gridCol w="1306460">
                  <a:extLst>
                    <a:ext uri="{9D8B030D-6E8A-4147-A177-3AD203B41FA5}">
                      <a16:colId xmlns:a16="http://schemas.microsoft.com/office/drawing/2014/main" val="1710674636"/>
                    </a:ext>
                  </a:extLst>
                </a:gridCol>
                <a:gridCol w="679524">
                  <a:extLst>
                    <a:ext uri="{9D8B030D-6E8A-4147-A177-3AD203B41FA5}">
                      <a16:colId xmlns:a16="http://schemas.microsoft.com/office/drawing/2014/main" val="4055975997"/>
                    </a:ext>
                  </a:extLst>
                </a:gridCol>
                <a:gridCol w="116840">
                  <a:extLst>
                    <a:ext uri="{9D8B030D-6E8A-4147-A177-3AD203B41FA5}">
                      <a16:colId xmlns:a16="http://schemas.microsoft.com/office/drawing/2014/main" val="1609328838"/>
                    </a:ext>
                  </a:extLst>
                </a:gridCol>
                <a:gridCol w="687109">
                  <a:extLst>
                    <a:ext uri="{9D8B030D-6E8A-4147-A177-3AD203B41FA5}">
                      <a16:colId xmlns:a16="http://schemas.microsoft.com/office/drawing/2014/main" val="3374198456"/>
                    </a:ext>
                  </a:extLst>
                </a:gridCol>
                <a:gridCol w="116840">
                  <a:extLst>
                    <a:ext uri="{9D8B030D-6E8A-4147-A177-3AD203B41FA5}">
                      <a16:colId xmlns:a16="http://schemas.microsoft.com/office/drawing/2014/main" val="3073465584"/>
                    </a:ext>
                  </a:extLst>
                </a:gridCol>
                <a:gridCol w="714971">
                  <a:extLst>
                    <a:ext uri="{9D8B030D-6E8A-4147-A177-3AD203B41FA5}">
                      <a16:colId xmlns:a16="http://schemas.microsoft.com/office/drawing/2014/main" val="525191871"/>
                    </a:ext>
                  </a:extLst>
                </a:gridCol>
                <a:gridCol w="116840">
                  <a:extLst>
                    <a:ext uri="{9D8B030D-6E8A-4147-A177-3AD203B41FA5}">
                      <a16:colId xmlns:a16="http://schemas.microsoft.com/office/drawing/2014/main" val="1588711252"/>
                    </a:ext>
                  </a:extLst>
                </a:gridCol>
                <a:gridCol w="692218">
                  <a:extLst>
                    <a:ext uri="{9D8B030D-6E8A-4147-A177-3AD203B41FA5}">
                      <a16:colId xmlns:a16="http://schemas.microsoft.com/office/drawing/2014/main" val="1683917526"/>
                    </a:ext>
                  </a:extLst>
                </a:gridCol>
                <a:gridCol w="998220">
                  <a:extLst>
                    <a:ext uri="{9D8B030D-6E8A-4147-A177-3AD203B41FA5}">
                      <a16:colId xmlns:a16="http://schemas.microsoft.com/office/drawing/2014/main" val="773976405"/>
                    </a:ext>
                  </a:extLst>
                </a:gridCol>
                <a:gridCol w="998220">
                  <a:extLst>
                    <a:ext uri="{9D8B030D-6E8A-4147-A177-3AD203B41FA5}">
                      <a16:colId xmlns:a16="http://schemas.microsoft.com/office/drawing/2014/main" val="3740639899"/>
                    </a:ext>
                  </a:extLst>
                </a:gridCol>
              </a:tblGrid>
              <a:tr h="982880">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اسم البرنامج</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مؤشر الاداء</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المستهدف</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دورية القياس</a:t>
                      </a:r>
                    </a:p>
                  </a:txBody>
                  <a:tcPr anchor="ctr">
                    <a:solidFill>
                      <a:srgbClr val="AA0056"/>
                    </a:solidFill>
                  </a:tcPr>
                </a:tc>
                <a:tc gridSpan="7">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وقت التنفيذ</a:t>
                      </a:r>
                    </a:p>
                  </a:txBody>
                  <a:tcPr anchor="ctr">
                    <a:solidFill>
                      <a:srgbClr val="AA0056"/>
                    </a:solidFill>
                  </a:tcPr>
                </a:tc>
                <a:tc hMerge="1">
                  <a:txBody>
                    <a:bodyPr/>
                    <a:lstStyle/>
                    <a:p>
                      <a:pPr rtl="1"/>
                      <a:endParaRPr lang="ar-SA" dirty="0"/>
                    </a:p>
                  </a:txBody>
                  <a:tcPr/>
                </a:tc>
                <a:tc hMerge="1">
                  <a:txBody>
                    <a:bodyPr/>
                    <a:lstStyle/>
                    <a:p>
                      <a:pPr rtl="1"/>
                      <a:endParaRPr lang="ar-SA"/>
                    </a:p>
                  </a:txBody>
                  <a:tcPr/>
                </a:tc>
                <a:tc hMerge="1">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الإدارة المسؤولة</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الموازنة</a:t>
                      </a:r>
                    </a:p>
                  </a:txBody>
                  <a:tcPr anchor="ctr">
                    <a:solidFill>
                      <a:srgbClr val="AA0056"/>
                    </a:solidFill>
                  </a:tcPr>
                </a:tc>
                <a:extLst>
                  <a:ext uri="{0D108BD9-81ED-4DB2-BD59-A6C34878D82A}">
                    <a16:rowId xmlns:a16="http://schemas.microsoft.com/office/drawing/2014/main" val="2895148275"/>
                  </a:ext>
                </a:extLst>
              </a:tr>
              <a:tr h="398613">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الربع1</a:t>
                      </a:r>
                    </a:p>
                  </a:txBody>
                  <a:tcPr>
                    <a:solidFill>
                      <a:srgbClr val="AA0056"/>
                    </a:solidFill>
                  </a:tcPr>
                </a:tc>
                <a:tc gridSpan="2">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الربع2</a:t>
                      </a:r>
                    </a:p>
                  </a:txBody>
                  <a:tcPr>
                    <a:solidFill>
                      <a:srgbClr val="AA0056"/>
                    </a:solidFill>
                  </a:tcPr>
                </a:tc>
                <a:tc hMerge="1">
                  <a:txBody>
                    <a:bodyPr/>
                    <a:lstStyle/>
                    <a:p>
                      <a:pPr rtl="1"/>
                      <a:endParaRPr lang="ar-SA"/>
                    </a:p>
                  </a:txBody>
                  <a:tcPr/>
                </a:tc>
                <a:tc gridSpan="3">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الربع3</a:t>
                      </a:r>
                    </a:p>
                  </a:txBody>
                  <a:tcPr>
                    <a:solidFill>
                      <a:srgbClr val="AA0056"/>
                    </a:solidFill>
                  </a:tcPr>
                </a:tc>
                <a:tc hMerge="1">
                  <a:txBody>
                    <a:bodyPr/>
                    <a:lstStyle/>
                    <a:p>
                      <a:pPr rtl="1"/>
                      <a:endParaRPr lang="ar-SA"/>
                    </a:p>
                  </a:txBody>
                  <a:tcPr/>
                </a:tc>
                <a:tc hMerge="1">
                  <a:txBody>
                    <a:bodyPr/>
                    <a:lstStyle/>
                    <a:p>
                      <a:pPr rtl="1"/>
                      <a:endParaRPr lang="ar-SA"/>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الربع4</a:t>
                      </a:r>
                    </a:p>
                  </a:txBody>
                  <a:tcPr>
                    <a:solidFill>
                      <a:srgbClr val="AA0056"/>
                    </a:solidFill>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914181308"/>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فعاليات صيف ضرماء الترفيهي</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الأطفال و الشباب</a:t>
                      </a:r>
                    </a:p>
                  </a:txBody>
                  <a:tcPr/>
                </a:tc>
                <a:tc>
                  <a:txBody>
                    <a:bodyPr/>
                    <a:lstStyle/>
                    <a:p>
                      <a:pPr algn="ctr" rtl="1"/>
                      <a:r>
                        <a:rPr lang="ar-SA" sz="1400" b="0" dirty="0">
                          <a:latin typeface="IBM Plex Arabic Text" panose="020B0503050203000203" pitchFamily="34" charset="-78"/>
                          <a:cs typeface="IBM Plex Arabic Text" panose="020B0503050203000203" pitchFamily="34" charset="-78"/>
                        </a:rPr>
                        <a:t>بعد الفعالية</a:t>
                      </a: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34244409"/>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العودة للمدارس</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المستفيدين </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الطلاب و الاسر</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قبل بدء العام الدراسي</a:t>
                      </a: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65638798"/>
                  </a:ext>
                </a:extLst>
              </a:tr>
              <a:tr h="438584">
                <a:tc>
                  <a:txBody>
                    <a:bodyPr/>
                    <a:lstStyle/>
                    <a:p>
                      <a:pPr rtl="1"/>
                      <a:r>
                        <a:rPr lang="ar-SA" sz="1400" b="0" dirty="0">
                          <a:latin typeface="IBM Plex Arabic Text" panose="020B0503050203000203" pitchFamily="34" charset="-78"/>
                          <a:cs typeface="IBM Plex Arabic Text" panose="020B0503050203000203" pitchFamily="34" charset="-78"/>
                        </a:rPr>
                        <a:t>اليوم الوطني</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 مستوى</a:t>
                      </a:r>
                      <a:r>
                        <a:rPr lang="ar-SA" sz="1400" b="0" baseline="0" dirty="0">
                          <a:latin typeface="IBM Plex Arabic Text" panose="020B0503050203000203" pitchFamily="34" charset="-78"/>
                          <a:cs typeface="IBM Plex Arabic Text" panose="020B0503050203000203" pitchFamily="34" charset="-78"/>
                        </a:rPr>
                        <a:t> التفاعل</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بعد الفعالية</a:t>
                      </a: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824927924"/>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يوم العلم</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r>
                        <a:rPr lang="ar-SA" sz="1400" b="0" baseline="0" dirty="0">
                          <a:latin typeface="IBM Plex Arabic Text" panose="020B0503050203000203" pitchFamily="34" charset="-78"/>
                          <a:cs typeface="IBM Plex Arabic Text" panose="020B0503050203000203" pitchFamily="34" charset="-78"/>
                        </a:rPr>
                        <a:t> مستوى التفاعل</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rPr>
                        <a:t>بعد الفعالية</a:t>
                      </a: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97693022"/>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اليوم العالمي</a:t>
                      </a:r>
                      <a:r>
                        <a:rPr lang="ar-SA" sz="1400" b="0" baseline="0" dirty="0">
                          <a:latin typeface="IBM Plex Arabic Text" panose="020B0503050203000203" pitchFamily="34" charset="-78"/>
                          <a:cs typeface="IBM Plex Arabic Text" panose="020B0503050203000203" pitchFamily="34" charset="-78"/>
                        </a:rPr>
                        <a:t> للأشخاص ذوي الهمم</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 مستوى التفاعل</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ذوي الإعاقة</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بعد الفعالية</a:t>
                      </a: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a:latin typeface="IBM Plex Arabic Text" panose="020B0503050203000203" pitchFamily="34" charset="-78"/>
                        <a:cs typeface="IBM Plex Arabic Text" panose="020B0503050203000203" pitchFamily="34" charset="-78"/>
                      </a:endParaRPr>
                    </a:p>
                  </a:txBody>
                  <a:tcPr/>
                </a:tc>
                <a:tc gridSpan="2">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699638349"/>
                  </a:ext>
                </a:extLst>
              </a:tr>
            </a:tbl>
          </a:graphicData>
        </a:graphic>
      </p:graphicFrame>
      <p:sp>
        <p:nvSpPr>
          <p:cNvPr id="16" name="object 2">
            <a:extLst>
              <a:ext uri="{FF2B5EF4-FFF2-40B4-BE49-F238E27FC236}">
                <a16:creationId xmlns:a16="http://schemas.microsoft.com/office/drawing/2014/main" id="{31F4FFC4-CD66-F801-8C5E-D337B82981CE}"/>
              </a:ext>
            </a:extLst>
          </p:cNvPr>
          <p:cNvSpPr txBox="1"/>
          <p:nvPr/>
        </p:nvSpPr>
        <p:spPr>
          <a:xfrm>
            <a:off x="8445010" y="476118"/>
            <a:ext cx="2037128" cy="197490"/>
          </a:xfrm>
          <a:prstGeom prst="rect">
            <a:avLst/>
          </a:prstGeom>
        </p:spPr>
        <p:txBody>
          <a:bodyPr vert="horz" wrap="square" lIns="0" tIns="12700" rIns="0" bIns="0" rtlCol="0">
            <a:spAutoFit/>
          </a:bodyPr>
          <a:lstStyle/>
          <a:p>
            <a:pPr marL="12700" algn="r">
              <a:lnSpc>
                <a:spcPct val="100000"/>
              </a:lnSpc>
              <a:spcBef>
                <a:spcPts val="100"/>
              </a:spcBef>
            </a:pPr>
            <a:r>
              <a:rPr lang="ar-SA" sz="1200" b="1" spc="-95" dirty="0">
                <a:latin typeface="Tahoma"/>
                <a:cs typeface="Tahoma"/>
              </a:rPr>
              <a:t>الخطة التشغيلية لعام 2025م</a:t>
            </a:r>
            <a:endParaRPr sz="1200" b="1" dirty="0">
              <a:latin typeface="Tahoma"/>
              <a:cs typeface="Tahoma"/>
            </a:endParaRPr>
          </a:p>
        </p:txBody>
      </p:sp>
      <p:pic>
        <p:nvPicPr>
          <p:cNvPr id="11" name="صورة 10"/>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extLst>
      <p:ext uri="{BB962C8B-B14F-4D97-AF65-F5344CB8AC3E}">
        <p14:creationId xmlns:p14="http://schemas.microsoft.com/office/powerpoint/2010/main" val="2893391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86030" y="1321435"/>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8</a:t>
            </a:fld>
            <a:endParaRPr spc="-25" dirty="0"/>
          </a:p>
        </p:txBody>
      </p:sp>
      <p:sp>
        <p:nvSpPr>
          <p:cNvPr id="9" name="Rectangle 8">
            <a:extLst>
              <a:ext uri="{FF2B5EF4-FFF2-40B4-BE49-F238E27FC236}">
                <a16:creationId xmlns:a16="http://schemas.microsoft.com/office/drawing/2014/main" id="{EF0B5665-E3CD-BA7A-56B7-529BE41AF8FB}"/>
              </a:ext>
            </a:extLst>
          </p:cNvPr>
          <p:cNvSpPr/>
          <p:nvPr/>
        </p:nvSpPr>
        <p:spPr>
          <a:xfrm>
            <a:off x="841248" y="120650"/>
            <a:ext cx="1533652" cy="710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3" name="Table 12">
            <a:extLst>
              <a:ext uri="{FF2B5EF4-FFF2-40B4-BE49-F238E27FC236}">
                <a16:creationId xmlns:a16="http://schemas.microsoft.com/office/drawing/2014/main" id="{68F1E4D0-CA3D-5876-D947-68011FADFE3F}"/>
              </a:ext>
            </a:extLst>
          </p:cNvPr>
          <p:cNvGraphicFramePr>
            <a:graphicFrameLocks noGrp="1"/>
          </p:cNvGraphicFramePr>
          <p:nvPr>
            <p:extLst>
              <p:ext uri="{D42A27DB-BD31-4B8C-83A1-F6EECF244321}">
                <p14:modId xmlns:p14="http://schemas.microsoft.com/office/powerpoint/2010/main" val="1946872851"/>
              </p:ext>
            </p:extLst>
          </p:nvPr>
        </p:nvGraphicFramePr>
        <p:xfrm>
          <a:off x="129242" y="1671198"/>
          <a:ext cx="10246658" cy="3972293"/>
        </p:xfrm>
        <a:graphic>
          <a:graphicData uri="http://schemas.openxmlformats.org/drawingml/2006/table">
            <a:tbl>
              <a:tblPr rtl="1" firstRow="1" firstCol="1" bandRow="1">
                <a:tableStyleId>{5940675A-B579-460E-94D1-54222C63F5DA}</a:tableStyleId>
              </a:tblPr>
              <a:tblGrid>
                <a:gridCol w="1574060">
                  <a:extLst>
                    <a:ext uri="{9D8B030D-6E8A-4147-A177-3AD203B41FA5}">
                      <a16:colId xmlns:a16="http://schemas.microsoft.com/office/drawing/2014/main" val="569314112"/>
                    </a:ext>
                  </a:extLst>
                </a:gridCol>
                <a:gridCol w="839992">
                  <a:extLst>
                    <a:ext uri="{9D8B030D-6E8A-4147-A177-3AD203B41FA5}">
                      <a16:colId xmlns:a16="http://schemas.microsoft.com/office/drawing/2014/main" val="21672948"/>
                    </a:ext>
                  </a:extLst>
                </a:gridCol>
                <a:gridCol w="1116106">
                  <a:extLst>
                    <a:ext uri="{9D8B030D-6E8A-4147-A177-3AD203B41FA5}">
                      <a16:colId xmlns:a16="http://schemas.microsoft.com/office/drawing/2014/main" val="379153911"/>
                    </a:ext>
                  </a:extLst>
                </a:gridCol>
                <a:gridCol w="1595718">
                  <a:extLst>
                    <a:ext uri="{9D8B030D-6E8A-4147-A177-3AD203B41FA5}">
                      <a16:colId xmlns:a16="http://schemas.microsoft.com/office/drawing/2014/main" val="1710674636"/>
                    </a:ext>
                  </a:extLst>
                </a:gridCol>
                <a:gridCol w="679524">
                  <a:extLst>
                    <a:ext uri="{9D8B030D-6E8A-4147-A177-3AD203B41FA5}">
                      <a16:colId xmlns:a16="http://schemas.microsoft.com/office/drawing/2014/main" val="4055975997"/>
                    </a:ext>
                  </a:extLst>
                </a:gridCol>
                <a:gridCol w="116840">
                  <a:extLst>
                    <a:ext uri="{9D8B030D-6E8A-4147-A177-3AD203B41FA5}">
                      <a16:colId xmlns:a16="http://schemas.microsoft.com/office/drawing/2014/main" val="1609328838"/>
                    </a:ext>
                  </a:extLst>
                </a:gridCol>
                <a:gridCol w="687109">
                  <a:extLst>
                    <a:ext uri="{9D8B030D-6E8A-4147-A177-3AD203B41FA5}">
                      <a16:colId xmlns:a16="http://schemas.microsoft.com/office/drawing/2014/main" val="3965240817"/>
                    </a:ext>
                  </a:extLst>
                </a:gridCol>
                <a:gridCol w="116840">
                  <a:extLst>
                    <a:ext uri="{9D8B030D-6E8A-4147-A177-3AD203B41FA5}">
                      <a16:colId xmlns:a16="http://schemas.microsoft.com/office/drawing/2014/main" val="3073465584"/>
                    </a:ext>
                  </a:extLst>
                </a:gridCol>
                <a:gridCol w="714971">
                  <a:extLst>
                    <a:ext uri="{9D8B030D-6E8A-4147-A177-3AD203B41FA5}">
                      <a16:colId xmlns:a16="http://schemas.microsoft.com/office/drawing/2014/main" val="2394692332"/>
                    </a:ext>
                  </a:extLst>
                </a:gridCol>
                <a:gridCol w="116840">
                  <a:extLst>
                    <a:ext uri="{9D8B030D-6E8A-4147-A177-3AD203B41FA5}">
                      <a16:colId xmlns:a16="http://schemas.microsoft.com/office/drawing/2014/main" val="3970019394"/>
                    </a:ext>
                  </a:extLst>
                </a:gridCol>
                <a:gridCol w="692218">
                  <a:extLst>
                    <a:ext uri="{9D8B030D-6E8A-4147-A177-3AD203B41FA5}">
                      <a16:colId xmlns:a16="http://schemas.microsoft.com/office/drawing/2014/main" val="1683917526"/>
                    </a:ext>
                  </a:extLst>
                </a:gridCol>
                <a:gridCol w="998220">
                  <a:extLst>
                    <a:ext uri="{9D8B030D-6E8A-4147-A177-3AD203B41FA5}">
                      <a16:colId xmlns:a16="http://schemas.microsoft.com/office/drawing/2014/main" val="773976405"/>
                    </a:ext>
                  </a:extLst>
                </a:gridCol>
                <a:gridCol w="998220">
                  <a:extLst>
                    <a:ext uri="{9D8B030D-6E8A-4147-A177-3AD203B41FA5}">
                      <a16:colId xmlns:a16="http://schemas.microsoft.com/office/drawing/2014/main" val="3740639899"/>
                    </a:ext>
                  </a:extLst>
                </a:gridCol>
              </a:tblGrid>
              <a:tr h="982880">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اسم البرنامج</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مؤشر الاداء</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المستهدف</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دورية القياس</a:t>
                      </a:r>
                    </a:p>
                  </a:txBody>
                  <a:tcPr anchor="ctr">
                    <a:solidFill>
                      <a:srgbClr val="AA0056"/>
                    </a:solidFill>
                  </a:tcPr>
                </a:tc>
                <a:tc gridSpan="7">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وقت التنفيذ</a:t>
                      </a:r>
                    </a:p>
                  </a:txBody>
                  <a:tcPr anchor="ctr">
                    <a:solidFill>
                      <a:srgbClr val="AA0056"/>
                    </a:solidFill>
                  </a:tcPr>
                </a:tc>
                <a:tc hMerge="1">
                  <a:txBody>
                    <a:bodyPr/>
                    <a:lstStyle/>
                    <a:p>
                      <a:pPr rtl="1"/>
                      <a:endParaRPr lang="ar-SA" dirty="0"/>
                    </a:p>
                  </a:txBody>
                  <a:tcPr/>
                </a:tc>
                <a:tc hMerge="1">
                  <a:txBody>
                    <a:bodyPr/>
                    <a:lstStyle/>
                    <a:p>
                      <a:pPr rtl="1"/>
                      <a:endParaRPr lang="ar-SA"/>
                    </a:p>
                  </a:txBody>
                  <a:tcPr/>
                </a:tc>
                <a:tc hMerge="1">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الإدارة المسؤولة</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الموازنة</a:t>
                      </a:r>
                    </a:p>
                  </a:txBody>
                  <a:tcPr anchor="ctr">
                    <a:solidFill>
                      <a:srgbClr val="AA0056"/>
                    </a:solidFill>
                  </a:tcPr>
                </a:tc>
                <a:extLst>
                  <a:ext uri="{0D108BD9-81ED-4DB2-BD59-A6C34878D82A}">
                    <a16:rowId xmlns:a16="http://schemas.microsoft.com/office/drawing/2014/main" val="2895148275"/>
                  </a:ext>
                </a:extLst>
              </a:tr>
              <a:tr h="398613">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الربع1</a:t>
                      </a:r>
                    </a:p>
                  </a:txBody>
                  <a:tcPr>
                    <a:solidFill>
                      <a:srgbClr val="AA0056"/>
                    </a:solidFill>
                  </a:tcPr>
                </a:tc>
                <a:tc gridSpan="2">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الربع2</a:t>
                      </a:r>
                    </a:p>
                  </a:txBody>
                  <a:tcPr>
                    <a:solidFill>
                      <a:srgbClr val="AA0056"/>
                    </a:solidFill>
                  </a:tcPr>
                </a:tc>
                <a:tc hMerge="1">
                  <a:txBody>
                    <a:bodyPr/>
                    <a:lstStyle/>
                    <a:p>
                      <a:pPr rtl="1"/>
                      <a:endParaRPr lang="ar-SA"/>
                    </a:p>
                  </a:txBody>
                  <a:tcPr/>
                </a:tc>
                <a:tc gridSpan="3">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الربع3</a:t>
                      </a:r>
                    </a:p>
                  </a:txBody>
                  <a:tcPr>
                    <a:solidFill>
                      <a:srgbClr val="AA0056"/>
                    </a:solidFill>
                  </a:tcPr>
                </a:tc>
                <a:tc hMerge="1">
                  <a:txBody>
                    <a:bodyPr/>
                    <a:lstStyle/>
                    <a:p>
                      <a:pPr rtl="1"/>
                      <a:endParaRPr lang="ar-SA"/>
                    </a:p>
                  </a:txBody>
                  <a:tcPr/>
                </a:tc>
                <a:tc hMerge="1">
                  <a:txBody>
                    <a:bodyPr/>
                    <a:lstStyle/>
                    <a:p>
                      <a:pPr rtl="1"/>
                      <a:endParaRPr lang="ar-SA"/>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الربع4</a:t>
                      </a:r>
                    </a:p>
                  </a:txBody>
                  <a:tcPr>
                    <a:solidFill>
                      <a:srgbClr val="AA0056"/>
                    </a:solidFill>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914181308"/>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ملتقى</a:t>
                      </a:r>
                      <a:r>
                        <a:rPr lang="ar-SA" sz="1400" b="0" baseline="0" dirty="0">
                          <a:latin typeface="IBM Plex Arabic Text" panose="020B0503050203000203" pitchFamily="34" charset="-78"/>
                          <a:cs typeface="IBM Plex Arabic Text" panose="020B0503050203000203" pitchFamily="34" charset="-78"/>
                        </a:rPr>
                        <a:t> ضرماء الثاني لنوادر الحريات</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34244409"/>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مهرجان ضرماء</a:t>
                      </a:r>
                      <a:r>
                        <a:rPr lang="ar-SA" sz="1400" b="0" baseline="0" dirty="0">
                          <a:latin typeface="IBM Plex Arabic Text" panose="020B0503050203000203" pitchFamily="34" charset="-78"/>
                          <a:cs typeface="IBM Plex Arabic Text" panose="020B0503050203000203" pitchFamily="34" charset="-78"/>
                        </a:rPr>
                        <a:t> الأول للتمور 1\10\2025م</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 </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المزارعون و الزوار</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65638798"/>
                  </a:ext>
                </a:extLst>
              </a:tr>
              <a:tr h="438584">
                <a:tc>
                  <a:txBody>
                    <a:bodyPr/>
                    <a:lstStyle/>
                    <a:p>
                      <a:pPr rtl="1"/>
                      <a:r>
                        <a:rPr lang="ar-SA" sz="1400" b="0" dirty="0">
                          <a:latin typeface="IBM Plex Arabic Text" panose="020B0503050203000203" pitchFamily="34" charset="-78"/>
                          <a:cs typeface="IBM Plex Arabic Text" panose="020B0503050203000203" pitchFamily="34" charset="-78"/>
                        </a:rPr>
                        <a:t>فعاليات اليوم العالمي لليتيم</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المستفيدين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الأيتام</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824927924"/>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فعاليات ملتقي عرض منتجات الثروة الحيوانية</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المحلي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97693022"/>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فعاليات اليوم العالمي للتطوع</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المشاريع</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المتطوعين</a:t>
                      </a: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699638349"/>
                  </a:ext>
                </a:extLst>
              </a:tr>
            </a:tbl>
          </a:graphicData>
        </a:graphic>
      </p:graphicFrame>
      <p:sp>
        <p:nvSpPr>
          <p:cNvPr id="16" name="object 2">
            <a:extLst>
              <a:ext uri="{FF2B5EF4-FFF2-40B4-BE49-F238E27FC236}">
                <a16:creationId xmlns:a16="http://schemas.microsoft.com/office/drawing/2014/main" id="{31F4FFC4-CD66-F801-8C5E-D337B82981CE}"/>
              </a:ext>
            </a:extLst>
          </p:cNvPr>
          <p:cNvSpPr txBox="1"/>
          <p:nvPr/>
        </p:nvSpPr>
        <p:spPr>
          <a:xfrm>
            <a:off x="8445010" y="476118"/>
            <a:ext cx="2037128" cy="197490"/>
          </a:xfrm>
          <a:prstGeom prst="rect">
            <a:avLst/>
          </a:prstGeom>
        </p:spPr>
        <p:txBody>
          <a:bodyPr vert="horz" wrap="square" lIns="0" tIns="12700" rIns="0" bIns="0" rtlCol="0">
            <a:spAutoFit/>
          </a:bodyPr>
          <a:lstStyle/>
          <a:p>
            <a:pPr marL="12700" algn="r">
              <a:lnSpc>
                <a:spcPct val="100000"/>
              </a:lnSpc>
              <a:spcBef>
                <a:spcPts val="100"/>
              </a:spcBef>
            </a:pPr>
            <a:r>
              <a:rPr lang="ar-SA" sz="1200" b="1" spc="-95" dirty="0">
                <a:latin typeface="Tahoma"/>
                <a:cs typeface="Tahoma"/>
              </a:rPr>
              <a:t>الخطة التشغيلية لعام 2025م</a:t>
            </a:r>
            <a:endParaRPr sz="1200" b="1" dirty="0">
              <a:latin typeface="Tahoma"/>
              <a:cs typeface="Tahoma"/>
            </a:endParaRPr>
          </a:p>
        </p:txBody>
      </p:sp>
      <p:pic>
        <p:nvPicPr>
          <p:cNvPr id="11" name="صورة 10"/>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extLst>
      <p:ext uri="{BB962C8B-B14F-4D97-AF65-F5344CB8AC3E}">
        <p14:creationId xmlns:p14="http://schemas.microsoft.com/office/powerpoint/2010/main" val="3305715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86030" y="1321435"/>
            <a:ext cx="9010015" cy="36830"/>
          </a:xfrm>
          <a:custGeom>
            <a:avLst/>
            <a:gdLst/>
            <a:ahLst/>
            <a:cxnLst/>
            <a:rect l="l" t="t" r="r" b="b"/>
            <a:pathLst>
              <a:path w="9010015" h="36830">
                <a:moveTo>
                  <a:pt x="9009888" y="0"/>
                </a:moveTo>
                <a:lnTo>
                  <a:pt x="9009888" y="0"/>
                </a:lnTo>
                <a:lnTo>
                  <a:pt x="0" y="0"/>
                </a:lnTo>
                <a:lnTo>
                  <a:pt x="0" y="36576"/>
                </a:lnTo>
                <a:lnTo>
                  <a:pt x="9009888" y="36576"/>
                </a:lnTo>
                <a:lnTo>
                  <a:pt x="9009888" y="0"/>
                </a:lnTo>
                <a:close/>
              </a:path>
            </a:pathLst>
          </a:custGeom>
          <a:solidFill>
            <a:srgbClr val="AA0056"/>
          </a:solidFill>
          <a:ln>
            <a:solidFill>
              <a:srgbClr val="AA0056"/>
            </a:solidFill>
          </a:ln>
        </p:spPr>
        <p:txBody>
          <a:bodyPr wrap="square" lIns="0" tIns="0" rIns="0" bIns="0" rtlCol="0"/>
          <a:lstStyle/>
          <a:p>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12700">
              <a:lnSpc>
                <a:spcPts val="1275"/>
              </a:lnSpc>
            </a:pPr>
            <a:r>
              <a:rPr spc="-120" dirty="0"/>
              <a:t>16</a:t>
            </a:r>
            <a:r>
              <a:rPr spc="-175" dirty="0"/>
              <a:t> </a:t>
            </a:r>
            <a:r>
              <a:rPr spc="-25" dirty="0"/>
              <a:t>/</a:t>
            </a:r>
            <a:fld id="{81D60167-4931-47E6-BA6A-407CBD079E47}" type="slidenum">
              <a:rPr spc="-25" dirty="0"/>
              <a:t>9</a:t>
            </a:fld>
            <a:endParaRPr spc="-25" dirty="0"/>
          </a:p>
        </p:txBody>
      </p:sp>
      <p:sp>
        <p:nvSpPr>
          <p:cNvPr id="9" name="Rectangle 8">
            <a:extLst>
              <a:ext uri="{FF2B5EF4-FFF2-40B4-BE49-F238E27FC236}">
                <a16:creationId xmlns:a16="http://schemas.microsoft.com/office/drawing/2014/main" id="{EF0B5665-E3CD-BA7A-56B7-529BE41AF8FB}"/>
              </a:ext>
            </a:extLst>
          </p:cNvPr>
          <p:cNvSpPr/>
          <p:nvPr/>
        </p:nvSpPr>
        <p:spPr>
          <a:xfrm>
            <a:off x="841248" y="120650"/>
            <a:ext cx="1533652" cy="710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13" name="Table 12">
            <a:extLst>
              <a:ext uri="{FF2B5EF4-FFF2-40B4-BE49-F238E27FC236}">
                <a16:creationId xmlns:a16="http://schemas.microsoft.com/office/drawing/2014/main" id="{68F1E4D0-CA3D-5876-D947-68011FADFE3F}"/>
              </a:ext>
            </a:extLst>
          </p:cNvPr>
          <p:cNvGraphicFramePr>
            <a:graphicFrameLocks noGrp="1"/>
          </p:cNvGraphicFramePr>
          <p:nvPr>
            <p:extLst>
              <p:ext uri="{D42A27DB-BD31-4B8C-83A1-F6EECF244321}">
                <p14:modId xmlns:p14="http://schemas.microsoft.com/office/powerpoint/2010/main" val="3648121471"/>
              </p:ext>
            </p:extLst>
          </p:nvPr>
        </p:nvGraphicFramePr>
        <p:xfrm>
          <a:off x="129242" y="1671198"/>
          <a:ext cx="10246658" cy="3972293"/>
        </p:xfrm>
        <a:graphic>
          <a:graphicData uri="http://schemas.openxmlformats.org/drawingml/2006/table">
            <a:tbl>
              <a:tblPr rtl="1" firstRow="1" firstCol="1" bandRow="1">
                <a:tableStyleId>{5940675A-B579-460E-94D1-54222C63F5DA}</a:tableStyleId>
              </a:tblPr>
              <a:tblGrid>
                <a:gridCol w="1574060">
                  <a:extLst>
                    <a:ext uri="{9D8B030D-6E8A-4147-A177-3AD203B41FA5}">
                      <a16:colId xmlns:a16="http://schemas.microsoft.com/office/drawing/2014/main" val="569314112"/>
                    </a:ext>
                  </a:extLst>
                </a:gridCol>
                <a:gridCol w="839992">
                  <a:extLst>
                    <a:ext uri="{9D8B030D-6E8A-4147-A177-3AD203B41FA5}">
                      <a16:colId xmlns:a16="http://schemas.microsoft.com/office/drawing/2014/main" val="21672948"/>
                    </a:ext>
                  </a:extLst>
                </a:gridCol>
                <a:gridCol w="1116106">
                  <a:extLst>
                    <a:ext uri="{9D8B030D-6E8A-4147-A177-3AD203B41FA5}">
                      <a16:colId xmlns:a16="http://schemas.microsoft.com/office/drawing/2014/main" val="379153911"/>
                    </a:ext>
                  </a:extLst>
                </a:gridCol>
                <a:gridCol w="1595718">
                  <a:extLst>
                    <a:ext uri="{9D8B030D-6E8A-4147-A177-3AD203B41FA5}">
                      <a16:colId xmlns:a16="http://schemas.microsoft.com/office/drawing/2014/main" val="1710674636"/>
                    </a:ext>
                  </a:extLst>
                </a:gridCol>
                <a:gridCol w="679524">
                  <a:extLst>
                    <a:ext uri="{9D8B030D-6E8A-4147-A177-3AD203B41FA5}">
                      <a16:colId xmlns:a16="http://schemas.microsoft.com/office/drawing/2014/main" val="4055975997"/>
                    </a:ext>
                  </a:extLst>
                </a:gridCol>
                <a:gridCol w="116840">
                  <a:extLst>
                    <a:ext uri="{9D8B030D-6E8A-4147-A177-3AD203B41FA5}">
                      <a16:colId xmlns:a16="http://schemas.microsoft.com/office/drawing/2014/main" val="1609328838"/>
                    </a:ext>
                  </a:extLst>
                </a:gridCol>
                <a:gridCol w="687109">
                  <a:extLst>
                    <a:ext uri="{9D8B030D-6E8A-4147-A177-3AD203B41FA5}">
                      <a16:colId xmlns:a16="http://schemas.microsoft.com/office/drawing/2014/main" val="3171485483"/>
                    </a:ext>
                  </a:extLst>
                </a:gridCol>
                <a:gridCol w="116840">
                  <a:extLst>
                    <a:ext uri="{9D8B030D-6E8A-4147-A177-3AD203B41FA5}">
                      <a16:colId xmlns:a16="http://schemas.microsoft.com/office/drawing/2014/main" val="3073465584"/>
                    </a:ext>
                  </a:extLst>
                </a:gridCol>
                <a:gridCol w="714971">
                  <a:extLst>
                    <a:ext uri="{9D8B030D-6E8A-4147-A177-3AD203B41FA5}">
                      <a16:colId xmlns:a16="http://schemas.microsoft.com/office/drawing/2014/main" val="1298024347"/>
                    </a:ext>
                  </a:extLst>
                </a:gridCol>
                <a:gridCol w="116840">
                  <a:extLst>
                    <a:ext uri="{9D8B030D-6E8A-4147-A177-3AD203B41FA5}">
                      <a16:colId xmlns:a16="http://schemas.microsoft.com/office/drawing/2014/main" val="2878938374"/>
                    </a:ext>
                  </a:extLst>
                </a:gridCol>
                <a:gridCol w="692218">
                  <a:extLst>
                    <a:ext uri="{9D8B030D-6E8A-4147-A177-3AD203B41FA5}">
                      <a16:colId xmlns:a16="http://schemas.microsoft.com/office/drawing/2014/main" val="1683917526"/>
                    </a:ext>
                  </a:extLst>
                </a:gridCol>
                <a:gridCol w="998220">
                  <a:extLst>
                    <a:ext uri="{9D8B030D-6E8A-4147-A177-3AD203B41FA5}">
                      <a16:colId xmlns:a16="http://schemas.microsoft.com/office/drawing/2014/main" val="773976405"/>
                    </a:ext>
                  </a:extLst>
                </a:gridCol>
                <a:gridCol w="998220">
                  <a:extLst>
                    <a:ext uri="{9D8B030D-6E8A-4147-A177-3AD203B41FA5}">
                      <a16:colId xmlns:a16="http://schemas.microsoft.com/office/drawing/2014/main" val="3740639899"/>
                    </a:ext>
                  </a:extLst>
                </a:gridCol>
              </a:tblGrid>
              <a:tr h="982880">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اسم البرنامج</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مؤشر الاداء</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المستهدف</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دورية القياس</a:t>
                      </a:r>
                    </a:p>
                  </a:txBody>
                  <a:tcPr anchor="ctr">
                    <a:solidFill>
                      <a:srgbClr val="AA0056"/>
                    </a:solidFill>
                  </a:tcPr>
                </a:tc>
                <a:tc gridSpan="7">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وقت التنفيذ</a:t>
                      </a:r>
                    </a:p>
                  </a:txBody>
                  <a:tcPr anchor="ctr">
                    <a:solidFill>
                      <a:srgbClr val="AA0056"/>
                    </a:solidFill>
                  </a:tcPr>
                </a:tc>
                <a:tc hMerge="1">
                  <a:txBody>
                    <a:bodyPr/>
                    <a:lstStyle/>
                    <a:p>
                      <a:pPr rtl="1"/>
                      <a:endParaRPr lang="ar-SA" dirty="0"/>
                    </a:p>
                  </a:txBody>
                  <a:tcPr/>
                </a:tc>
                <a:tc hMerge="1">
                  <a:txBody>
                    <a:bodyPr/>
                    <a:lstStyle/>
                    <a:p>
                      <a:pPr rtl="1"/>
                      <a:endParaRPr lang="ar-SA"/>
                    </a:p>
                  </a:txBody>
                  <a:tcPr/>
                </a:tc>
                <a:tc hMerge="1">
                  <a:txBody>
                    <a:bodyPr/>
                    <a:lstStyle/>
                    <a:p>
                      <a:pPr rtl="1"/>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الإدارة المسؤولة</a:t>
                      </a:r>
                    </a:p>
                  </a:txBody>
                  <a:tcPr anchor="ctr">
                    <a:solidFill>
                      <a:srgbClr val="AA0056"/>
                    </a:solidFill>
                  </a:tcPr>
                </a:tc>
                <a:tc rowSpan="2">
                  <a:txBody>
                    <a:bodyPr/>
                    <a:lstStyle/>
                    <a:p>
                      <a:pPr algn="ctr" rtl="1"/>
                      <a:r>
                        <a:rPr lang="ar-SA" sz="1400" b="0" dirty="0">
                          <a:solidFill>
                            <a:schemeClr val="bg1"/>
                          </a:solidFill>
                          <a:latin typeface="IBM Plex Arabic Text" panose="020B0503050203000203" pitchFamily="34" charset="-78"/>
                          <a:cs typeface="IBM Plex Arabic Text" panose="020B0503050203000203" pitchFamily="34" charset="-78"/>
                        </a:rPr>
                        <a:t>الموازنة</a:t>
                      </a:r>
                    </a:p>
                  </a:txBody>
                  <a:tcPr anchor="ctr">
                    <a:solidFill>
                      <a:srgbClr val="AA0056"/>
                    </a:solidFill>
                  </a:tcPr>
                </a:tc>
                <a:extLst>
                  <a:ext uri="{0D108BD9-81ED-4DB2-BD59-A6C34878D82A}">
                    <a16:rowId xmlns:a16="http://schemas.microsoft.com/office/drawing/2014/main" val="2895148275"/>
                  </a:ext>
                </a:extLst>
              </a:tr>
              <a:tr h="398613">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الربع1</a:t>
                      </a:r>
                    </a:p>
                  </a:txBody>
                  <a:tcPr>
                    <a:solidFill>
                      <a:srgbClr val="AA0056"/>
                    </a:solidFill>
                  </a:tcPr>
                </a:tc>
                <a:tc gridSpan="2">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الربع2</a:t>
                      </a:r>
                    </a:p>
                  </a:txBody>
                  <a:tcPr>
                    <a:solidFill>
                      <a:srgbClr val="AA0056"/>
                    </a:solidFill>
                  </a:tcPr>
                </a:tc>
                <a:tc hMerge="1">
                  <a:txBody>
                    <a:bodyPr/>
                    <a:lstStyle/>
                    <a:p>
                      <a:pPr rtl="1"/>
                      <a:endParaRPr lang="ar-SA"/>
                    </a:p>
                  </a:txBody>
                  <a:tcPr/>
                </a:tc>
                <a:tc gridSpan="3">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الربع3</a:t>
                      </a:r>
                    </a:p>
                  </a:txBody>
                  <a:tcPr>
                    <a:solidFill>
                      <a:srgbClr val="AA0056"/>
                    </a:solidFill>
                  </a:tcPr>
                </a:tc>
                <a:tc hMerge="1">
                  <a:txBody>
                    <a:bodyPr/>
                    <a:lstStyle/>
                    <a:p>
                      <a:pPr rtl="1"/>
                      <a:endParaRPr lang="ar-SA"/>
                    </a:p>
                  </a:txBody>
                  <a:tcPr/>
                </a:tc>
                <a:tc hMerge="1">
                  <a:txBody>
                    <a:bodyPr/>
                    <a:lstStyle/>
                    <a:p>
                      <a:pPr rtl="1"/>
                      <a:endParaRPr lang="ar-SA"/>
                    </a:p>
                  </a:txBody>
                  <a:tcPr/>
                </a:tc>
                <a:tc>
                  <a:txBody>
                    <a:bodyPr/>
                    <a:lstStyle/>
                    <a:p>
                      <a:pPr rtl="1"/>
                      <a:r>
                        <a:rPr lang="ar-SA" sz="1400" b="0" dirty="0">
                          <a:solidFill>
                            <a:schemeClr val="bg1"/>
                          </a:solidFill>
                          <a:latin typeface="IBM Plex Arabic Text" panose="020B0503050203000203" pitchFamily="34" charset="-78"/>
                          <a:cs typeface="IBM Plex Arabic Text" panose="020B0503050203000203" pitchFamily="34" charset="-78"/>
                        </a:rPr>
                        <a:t>الربع4</a:t>
                      </a:r>
                    </a:p>
                  </a:txBody>
                  <a:tcPr>
                    <a:solidFill>
                      <a:srgbClr val="AA0056"/>
                    </a:solidFill>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v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914181308"/>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مهرجان</a:t>
                      </a:r>
                      <a:r>
                        <a:rPr lang="ar-SA" sz="1400" b="0" baseline="0" dirty="0">
                          <a:latin typeface="IBM Plex Arabic Text" panose="020B0503050203000203" pitchFamily="34" charset="-78"/>
                          <a:cs typeface="IBM Plex Arabic Text" panose="020B0503050203000203" pitchFamily="34" charset="-78"/>
                        </a:rPr>
                        <a:t> ربيع ضرماء الاول</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a:t>
                      </a:r>
                      <a:r>
                        <a:rPr lang="ar-SA" sz="1400" b="0" baseline="0" dirty="0">
                          <a:latin typeface="IBM Plex Arabic Text" panose="020B0503050203000203" pitchFamily="34" charset="-78"/>
                          <a:cs typeface="IBM Plex Arabic Text" panose="020B0503050203000203" pitchFamily="34" charset="-78"/>
                        </a:rPr>
                        <a:t> المحلي</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algn="ct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nchor="ctr"/>
                </a:tc>
                <a:tc gridSpan="2">
                  <a:txBody>
                    <a:bodyPr/>
                    <a:lstStyle/>
                    <a:p>
                      <a:pPr algn="ctr" rtl="1"/>
                      <a:endParaRPr lang="ar-SA" sz="1400" b="0" dirty="0">
                        <a:latin typeface="IBM Plex Arabic Text" panose="020B0503050203000203" pitchFamily="34" charset="-78"/>
                        <a:cs typeface="IBM Plex Arabic Text" panose="020B0503050203000203" pitchFamily="34" charset="-78"/>
                      </a:endParaRPr>
                    </a:p>
                  </a:txBody>
                  <a:tcPr anchor="ct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3434244409"/>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تقرأ:</a:t>
                      </a:r>
                      <a:r>
                        <a:rPr lang="ar-SA" sz="1400" b="0" baseline="0" dirty="0">
                          <a:latin typeface="IBM Plex Arabic Text" panose="020B0503050203000203" pitchFamily="34" charset="-78"/>
                          <a:cs typeface="IBM Plex Arabic Text" panose="020B0503050203000203" pitchFamily="34" charset="-78"/>
                        </a:rPr>
                        <a:t> ملتقى أدبي وثقافي نابض بالحياة </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المشاركين</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 الثقافي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65638798"/>
                  </a:ext>
                </a:extLst>
              </a:tr>
              <a:tr h="375039">
                <a:tc>
                  <a:txBody>
                    <a:bodyPr/>
                    <a:lstStyle/>
                    <a:p>
                      <a:pPr rtl="1"/>
                      <a:r>
                        <a:rPr lang="ar-SA" sz="1400" b="0" dirty="0">
                          <a:latin typeface="IBM Plex Arabic Text" panose="020B0503050203000203" pitchFamily="34" charset="-78"/>
                          <a:cs typeface="IBM Plex Arabic Text" panose="020B0503050203000203" pitchFamily="34" charset="-78"/>
                        </a:rPr>
                        <a:t>فعاليات</a:t>
                      </a:r>
                      <a:r>
                        <a:rPr lang="ar-SA" sz="1400" b="0" baseline="0" dirty="0">
                          <a:latin typeface="IBM Plex Arabic Text" panose="020B0503050203000203" pitchFamily="34" charset="-78"/>
                          <a:cs typeface="IBM Plex Arabic Text" panose="020B0503050203000203" pitchFamily="34" charset="-78"/>
                        </a:rPr>
                        <a:t> التشجير</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الأشجار</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المجتمع</a:t>
                      </a:r>
                      <a:r>
                        <a:rPr lang="ar-SA" sz="1400" b="0" baseline="0" dirty="0">
                          <a:latin typeface="IBM Plex Arabic Text" panose="020B0503050203000203" pitchFamily="34" charset="-78"/>
                          <a:cs typeface="IBM Plex Arabic Text" panose="020B0503050203000203" pitchFamily="34" charset="-78"/>
                        </a:rPr>
                        <a:t> المحلي و المتطوعين</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824927924"/>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سقيا</a:t>
                      </a:r>
                      <a:r>
                        <a:rPr lang="ar-SA" sz="1400" b="0" baseline="0" dirty="0">
                          <a:latin typeface="IBM Plex Arabic Text" panose="020B0503050203000203" pitchFamily="34" charset="-78"/>
                          <a:cs typeface="IBM Plex Arabic Text" panose="020B0503050203000203" pitchFamily="34" charset="-78"/>
                        </a:rPr>
                        <a:t> الماء</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كمية المياه الموزعة</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السكان و الزوار</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400" b="0" i="0" u="none" strike="noStrike" kern="0" cap="none" spc="0" normalizeH="0" baseline="0" noProof="0" dirty="0">
                        <a:ln>
                          <a:noFill/>
                        </a:ln>
                        <a:solidFill>
                          <a:prstClr val="black"/>
                        </a:solidFill>
                        <a:effectLst/>
                        <a:uLnTx/>
                        <a:uFillTx/>
                        <a:latin typeface="IBM Plex Arabic Text" panose="020B0503050203000203" pitchFamily="34" charset="-78"/>
                        <a:ea typeface="+mn-ea"/>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b="0" dirty="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497693022"/>
                  </a:ext>
                </a:extLst>
              </a:tr>
              <a:tr h="398613">
                <a:tc>
                  <a:txBody>
                    <a:bodyPr/>
                    <a:lstStyle/>
                    <a:p>
                      <a:pPr rtl="1"/>
                      <a:r>
                        <a:rPr lang="ar-SA" sz="1400" b="0" dirty="0">
                          <a:latin typeface="IBM Plex Arabic Text" panose="020B0503050203000203" pitchFamily="34" charset="-78"/>
                          <a:cs typeface="IBM Plex Arabic Text" panose="020B0503050203000203" pitchFamily="34" charset="-78"/>
                        </a:rPr>
                        <a:t>ديوانية</a:t>
                      </a:r>
                      <a:r>
                        <a:rPr lang="ar-SA" sz="1400" b="0" baseline="0" dirty="0">
                          <a:latin typeface="IBM Plex Arabic Text" panose="020B0503050203000203" pitchFamily="34" charset="-78"/>
                          <a:cs typeface="IBM Plex Arabic Text" panose="020B0503050203000203" pitchFamily="34" charset="-78"/>
                        </a:rPr>
                        <a:t> كبار السن</a:t>
                      </a:r>
                      <a:endParaRPr lang="ar-SA" sz="1400" b="0" dirty="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IBM Plex Arabic Text" panose="020B0503050203000203" pitchFamily="34" charset="-78"/>
                          <a:cs typeface="IBM Plex Arabic Text" panose="020B0503050203000203" pitchFamily="34" charset="-78"/>
                        </a:rPr>
                        <a:t>عدد الحضور</a:t>
                      </a:r>
                    </a:p>
                  </a:txBody>
                  <a:tcPr/>
                </a:tc>
                <a:tc>
                  <a:txBody>
                    <a:bodyPr/>
                    <a:lstStyle/>
                    <a:p>
                      <a:pPr rtl="1"/>
                      <a:r>
                        <a:rPr lang="ar-SA" sz="1400" b="0" dirty="0">
                          <a:latin typeface="IBM Plex Arabic Text" panose="020B0503050203000203" pitchFamily="34" charset="-78"/>
                          <a:cs typeface="IBM Plex Arabic Text" panose="020B0503050203000203" pitchFamily="34" charset="-78"/>
                        </a:rPr>
                        <a:t>كبار السن</a:t>
                      </a: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a:latin typeface="IBM Plex Arabic Text" panose="020B0503050203000203" pitchFamily="34" charset="-78"/>
                        <a:cs typeface="IBM Plex Arabic Text" panose="020B0503050203000203" pitchFamily="34" charset="-78"/>
                      </a:endParaRPr>
                    </a:p>
                  </a:txBody>
                  <a:tcPr/>
                </a:tc>
                <a:tc gridSpan="2">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r>
                        <a:rPr lang="ar-SA" sz="1400" b="0" dirty="0">
                          <a:latin typeface="Times New Roman" panose="02020603050405020304" pitchFamily="18" charset="0"/>
                          <a:cs typeface="Times New Roman" panose="02020603050405020304" pitchFamily="18" charset="0"/>
                        </a:rPr>
                        <a:t>√</a:t>
                      </a:r>
                      <a:endParaRPr lang="ar-SA" sz="1400" b="0" dirty="0">
                        <a:latin typeface="IBM Plex Arabic Text" panose="020B0503050203000203" pitchFamily="34" charset="-78"/>
                        <a:cs typeface="IBM Plex Arabic Text" panose="020B0503050203000203" pitchFamily="34" charset="-78"/>
                      </a:endParaRPr>
                    </a:p>
                  </a:txBody>
                  <a:tcPr/>
                </a:tc>
                <a:tc gridSpan="2">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tc hMerge="1">
                  <a:txBody>
                    <a:bodyPr/>
                    <a:lstStyle/>
                    <a:p>
                      <a:pPr rtl="1"/>
                      <a:endParaRPr lang="ar-SA" sz="1400" b="0" dirty="0">
                        <a:latin typeface="IBM Plex Arabic Text" panose="020B0503050203000203" pitchFamily="34" charset="-78"/>
                        <a:cs typeface="IBM Plex Arabic Text" panose="020B0503050203000203" pitchFamily="34" charset="-78"/>
                      </a:endParaRPr>
                    </a:p>
                  </a:txBody>
                  <a:tcPr>
                    <a:solidFill>
                      <a:schemeClr val="bg1"/>
                    </a:solidFill>
                  </a:tcPr>
                </a:tc>
                <a:tc>
                  <a:txBody>
                    <a:bodyPr/>
                    <a:lstStyle/>
                    <a:p>
                      <a:pPr rtl="1"/>
                      <a:endParaRPr lang="ar-SA" sz="1400" b="0">
                        <a:latin typeface="IBM Plex Arabic Text" panose="020B0503050203000203" pitchFamily="34" charset="-78"/>
                        <a:cs typeface="IBM Plex Arabic Text" panose="020B0503050203000203" pitchFamily="34" charset="-78"/>
                      </a:endParaRPr>
                    </a:p>
                  </a:txBody>
                  <a:tcPr/>
                </a:tc>
                <a:tc>
                  <a:txBody>
                    <a:bodyPr/>
                    <a:lstStyle/>
                    <a:p>
                      <a:pPr rtl="1"/>
                      <a:endParaRPr lang="ar-SA" sz="1400" b="0" dirty="0">
                        <a:latin typeface="IBM Plex Arabic Text" panose="020B0503050203000203" pitchFamily="34" charset="-78"/>
                        <a:cs typeface="IBM Plex Arabic Text" panose="020B0503050203000203" pitchFamily="34" charset="-78"/>
                      </a:endParaRPr>
                    </a:p>
                  </a:txBody>
                  <a:tcPr/>
                </a:tc>
                <a:extLst>
                  <a:ext uri="{0D108BD9-81ED-4DB2-BD59-A6C34878D82A}">
                    <a16:rowId xmlns:a16="http://schemas.microsoft.com/office/drawing/2014/main" val="1699638349"/>
                  </a:ext>
                </a:extLst>
              </a:tr>
            </a:tbl>
          </a:graphicData>
        </a:graphic>
      </p:graphicFrame>
      <p:sp>
        <p:nvSpPr>
          <p:cNvPr id="16" name="object 2">
            <a:extLst>
              <a:ext uri="{FF2B5EF4-FFF2-40B4-BE49-F238E27FC236}">
                <a16:creationId xmlns:a16="http://schemas.microsoft.com/office/drawing/2014/main" id="{31F4FFC4-CD66-F801-8C5E-D337B82981CE}"/>
              </a:ext>
            </a:extLst>
          </p:cNvPr>
          <p:cNvSpPr txBox="1"/>
          <p:nvPr/>
        </p:nvSpPr>
        <p:spPr>
          <a:xfrm>
            <a:off x="8445010" y="476118"/>
            <a:ext cx="2037128" cy="197490"/>
          </a:xfrm>
          <a:prstGeom prst="rect">
            <a:avLst/>
          </a:prstGeom>
        </p:spPr>
        <p:txBody>
          <a:bodyPr vert="horz" wrap="square" lIns="0" tIns="12700" rIns="0" bIns="0" rtlCol="0">
            <a:spAutoFit/>
          </a:bodyPr>
          <a:lstStyle/>
          <a:p>
            <a:pPr marL="12700" algn="r">
              <a:lnSpc>
                <a:spcPct val="100000"/>
              </a:lnSpc>
              <a:spcBef>
                <a:spcPts val="100"/>
              </a:spcBef>
            </a:pPr>
            <a:r>
              <a:rPr lang="ar-SA" sz="1200" b="1" spc="-95" dirty="0">
                <a:latin typeface="Tahoma"/>
                <a:cs typeface="Tahoma"/>
              </a:rPr>
              <a:t>الخطة التشغيلية لعام 2025م</a:t>
            </a:r>
            <a:endParaRPr sz="1200" b="1" dirty="0">
              <a:latin typeface="Tahoma"/>
              <a:cs typeface="Tahoma"/>
            </a:endParaRPr>
          </a:p>
        </p:txBody>
      </p:sp>
      <p:pic>
        <p:nvPicPr>
          <p:cNvPr id="11" name="صورة 10"/>
          <p:cNvPicPr>
            <a:picLocks noChangeAspect="1"/>
          </p:cNvPicPr>
          <p:nvPr/>
        </p:nvPicPr>
        <p:blipFill rotWithShape="1">
          <a:blip r:embed="rId2" cstate="print">
            <a:extLst>
              <a:ext uri="{28A0092B-C50C-407E-A947-70E740481C1C}">
                <a14:useLocalDpi xmlns:a14="http://schemas.microsoft.com/office/drawing/2010/main" val="0"/>
              </a:ext>
            </a:extLst>
          </a:blip>
          <a:srcRect l="17731" t="18739" r="17730" b="22774"/>
          <a:stretch/>
        </p:blipFill>
        <p:spPr>
          <a:xfrm>
            <a:off x="168586" y="32318"/>
            <a:ext cx="1345324" cy="1219200"/>
          </a:xfrm>
          <a:prstGeom prst="rect">
            <a:avLst/>
          </a:prstGeom>
        </p:spPr>
      </p:pic>
    </p:spTree>
    <p:extLst>
      <p:ext uri="{BB962C8B-B14F-4D97-AF65-F5344CB8AC3E}">
        <p14:creationId xmlns:p14="http://schemas.microsoft.com/office/powerpoint/2010/main" val="2013020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1212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1636</TotalTime>
  <Words>648</Words>
  <Application>Microsoft Office PowerPoint</Application>
  <PresentationFormat>مخصص</PresentationFormat>
  <Paragraphs>259</Paragraphs>
  <Slides>10</Slides>
  <Notes>0</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Office Theme</vt:lpstr>
      <vt:lpstr>Tafaul</vt:lpstr>
      <vt:lpstr>عرض تقديمي في PowerPoint</vt:lpstr>
      <vt:lpstr>برامج الخطة التشغيلية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Word - الخطة التشغيلية copy.docx</dc:title>
  <dc:creator>Abu Sadeem</dc:creator>
  <cp:lastModifiedBy>Elaf Al-Qahtani</cp:lastModifiedBy>
  <cp:revision>17</cp:revision>
  <dcterms:created xsi:type="dcterms:W3CDTF">2024-05-05T11:20:02Z</dcterms:created>
  <dcterms:modified xsi:type="dcterms:W3CDTF">2025-10-20T14:40:18Z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2021-01-27T00:00:00Z</vt:filetime>
  </property>
  <property fmtid="{D5CDD505-2E9C-101B-9397-08002B2CF9AE}" pid="3" name="Creator">
    <vt:lpwstr>Word</vt:lpwstr>
  </property>
  <property fmtid="{D5CDD505-2E9C-101B-9397-08002B2CF9AE}" pid="4" name="LastSaved">
    <vt:filetime>2024-05-05T00:00:00Z</vt:filetime>
  </property>
  <property fmtid="{D5CDD505-2E9C-101B-9397-08002B2CF9AE}" pid="5" name="Producer">
    <vt:lpwstr>macOS Version 11.1 (Build 20C69) Quartz PDFContext</vt:lpwstr>
  </property>
</Properties>
</file>