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8288000" cy="10287000"/>
  <p:notesSz cx="6858000" cy="9144000"/>
  <p:embeddedFontLst>
    <p:embeddedFont>
      <p:font typeface="Lucky Bones" panose="020B0604020202020204" charset="0"/>
      <p:regular r:id="rId14"/>
    </p:embeddedFont>
    <p:embeddedFont>
      <p:font typeface="Sailors" panose="02000000000000000000" charset="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100" d="100"/>
          <a:sy n="100" d="100"/>
        </p:scale>
        <p:origin x="2046" y="-7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Todays lesson is on the types of plastic. The students will learn about the 7 main types of plastic, and common items that they are made of. </a:t>
            </a:r>
          </a:p>
          <a:p>
            <a:endParaRPr lang="en-US"/>
          </a:p>
          <a:p>
            <a:r>
              <a:rPr lang="en-US"/>
              <a:t>We will then learn about microplastics, the different types and how they are made.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2 minutes. </a:t>
            </a:r>
          </a:p>
          <a:p>
            <a:endParaRPr lang="en-US"/>
          </a:p>
          <a:p>
            <a:r>
              <a:rPr lang="en-US"/>
              <a:t>https://www.youtube.com/watch?v=aiEBEGKQp_I</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fill in the worksheet provided in the lesson pack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vary in texture and flexibility, depending on what it is used for. </a:t>
            </a:r>
          </a:p>
          <a:p>
            <a:endParaRPr lang="en-US"/>
          </a:p>
          <a:p>
            <a:r>
              <a:rPr lang="en-US"/>
              <a:t>Some plastic is rigid, this includes things like chairs, tables, car parts, storage boxes, etc. </a:t>
            </a:r>
          </a:p>
          <a:p>
            <a:endParaRPr lang="en-US"/>
          </a:p>
          <a:p>
            <a:r>
              <a:rPr lang="en-US"/>
              <a:t>Some plastic is flexible, this includes things like fibres used in clothing, laminated sheets, plastic shopping bags. </a:t>
            </a:r>
          </a:p>
          <a:p>
            <a:endParaRPr lang="en-US"/>
          </a:p>
          <a:p>
            <a:r>
              <a:rPr lang="en-US"/>
              <a:t>The students can be asked to name any rigid or flexible plastics that they see in the classroom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Not all plastic is created equal; it comes in various shapes, colors, and types, each serving different purposes. </a:t>
            </a:r>
          </a:p>
          <a:p>
            <a:endParaRPr lang="en-US"/>
          </a:p>
          <a:p>
            <a:r>
              <a:rPr lang="en-US"/>
              <a:t>Some plastics are reusable, while others are not due to their chemical composition. Likewise, some can be recycled, while others require alternative disposal methods. </a:t>
            </a:r>
          </a:p>
          <a:p>
            <a:endParaRPr lang="en-US"/>
          </a:p>
          <a:p>
            <a:r>
              <a:rPr lang="en-US"/>
              <a:t>In 1988, the Resin Identification Code (RIC) system was introduced by the Society of the Plastics Industry, categorising plastic resins into seven groups. The objective was to establish a consistent national system that promotes post-consumer plastic recycling. Over time, with minor adjustments, the RIC has become the globally recognised standard for classifying plastics.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items often have a symbol imprinted on them, which helps identify which type of plastic it is. </a:t>
            </a:r>
          </a:p>
          <a:p>
            <a:endParaRPr lang="en-US"/>
          </a:p>
          <a:p>
            <a:r>
              <a:rPr lang="en-US"/>
              <a:t>This is really important when it comes to recycling, as certain types of plastic cannot be mixed in the process. One of the reasons they cannot be mixed is because they have different melting temperatures. </a:t>
            </a:r>
          </a:p>
          <a:p>
            <a:endParaRPr lang="en-US"/>
          </a:p>
          <a:p>
            <a:endParaRPr lang="en-US"/>
          </a:p>
          <a:p>
            <a:r>
              <a:rPr lang="en-US"/>
              <a:t>Here, we can show examples to the class, and get them to pass them around.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be asked to look at their own items of plastic, and see if they can spot the symbol</a:t>
            </a:r>
          </a:p>
          <a:p>
            <a:endParaRPr lang="en-US"/>
          </a:p>
          <a:p>
            <a:r>
              <a:rPr lang="en-US"/>
              <a:t>Look on the inner label of clothing to see if they are made of plastic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the next part of this lesson students are going to learn about microplastics. </a:t>
            </a:r>
          </a:p>
          <a:p>
            <a:endParaRPr lang="en-US"/>
          </a:p>
          <a:p>
            <a:r>
              <a:rPr lang="en-US"/>
              <a:t>Begin by asking the students if they know what microplastics are? </a:t>
            </a:r>
          </a:p>
          <a:p>
            <a:endParaRPr lang="en-US"/>
          </a:p>
          <a:p>
            <a:r>
              <a:rPr lang="en-US"/>
              <a:t>Ask them if they can think of any types of microplastic?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are tiny pieces of plastic that are less than 5mm in size. The upper size category of microplastics can be seen with a naked eye, while the lower size category likely requires a microscope.</a:t>
            </a:r>
          </a:p>
          <a:p>
            <a:endParaRPr lang="en-US"/>
          </a:p>
          <a:p>
            <a:r>
              <a:rPr lang="en-US"/>
              <a:t>There are some difference in the scientific world as to the smallest size a microplastic can get before it is termed a 'nano plastic'. But the general consensus is that this is 1 micron in size. Which is 1/1000 of a millimetre. Tiny!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are classically broken up in to two main types. This is primary microplastics and secondary microplastics. The two groupings are typically a reflection of how the microplastics are created. </a:t>
            </a:r>
          </a:p>
          <a:p>
            <a:endParaRPr lang="en-US"/>
          </a:p>
          <a:p>
            <a:r>
              <a:rPr lang="en-US"/>
              <a:t>Primary microplastics are manufactured to be that size. They are produced as microplastics. This includes things like beads, glitter, microbeads in cosmetics and nurdles. </a:t>
            </a:r>
          </a:p>
          <a:p>
            <a:endParaRPr lang="en-US"/>
          </a:p>
          <a:p>
            <a:r>
              <a:rPr lang="en-US"/>
              <a:t>Nurdles are the building blocks for most plastic items. Nurdles are melted down and made into many plastic items, from clothes to cars, food wrappers to artificial Christmas trees. It takes around 600 nurdles to make one plastic drink bottle. </a:t>
            </a:r>
          </a:p>
          <a:p>
            <a:endParaRPr lang="en-US"/>
          </a:p>
          <a:p>
            <a:r>
              <a:rPr lang="en-US"/>
              <a:t>Secondary microplastics are microplastics that used to be large pieces of plastic but have been broken down into smaller pieces. This can happen due to exposure in the environment.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have been now documented pretty much everywhere on the planet.</a:t>
            </a:r>
          </a:p>
          <a:p>
            <a:endParaRPr lang="en-US"/>
          </a:p>
          <a:p>
            <a:r>
              <a:rPr lang="en-US"/>
              <a:t>This includes in the deepest ocean trenches (the Mariana Trench is more than 11km deep), and the ice in Antarctica.</a:t>
            </a:r>
          </a:p>
          <a:p>
            <a:endParaRPr lang="en-US"/>
          </a:p>
          <a:p>
            <a:r>
              <a:rPr lang="en-US"/>
              <a:t>If students have learnt about the water cycle, here is a great place to tie in that evaporation means that microplastics can now also be found in the clouds. </a:t>
            </a:r>
          </a:p>
          <a:p>
            <a:endParaRPr lang="en-US"/>
          </a:p>
          <a:p>
            <a:r>
              <a:rPr lang="en-US"/>
              <a:t>On the right are some examples of microplastics found on beaches around NE Arnhem Land.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ideo" Target="https://www.youtube.com/watch?v=aiEBEGKQp_I" TargetMode="External"/><Relationship Id="rId4" Type="http://schemas.openxmlformats.org/officeDocument/2006/relationships/image" Target="../media/image113.jpeg"/></Relationships>
</file>

<file path=ppt/slides/_rels/slide1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94.sv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png"/><Relationship Id="rId18" Type="http://schemas.openxmlformats.org/officeDocument/2006/relationships/image" Target="../media/image28.svg"/><Relationship Id="rId26" Type="http://schemas.openxmlformats.org/officeDocument/2006/relationships/image" Target="../media/image36.svg"/><Relationship Id="rId3" Type="http://schemas.openxmlformats.org/officeDocument/2006/relationships/image" Target="../media/image1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notesSlide" Target="../notesSlides/notesSlide3.xml"/><Relationship Id="rId16" Type="http://schemas.openxmlformats.org/officeDocument/2006/relationships/image" Target="../media/image26.svg"/><Relationship Id="rId20" Type="http://schemas.openxmlformats.org/officeDocument/2006/relationships/image" Target="../media/image30.svg"/><Relationship Id="rId29"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16.svg"/><Relationship Id="rId11" Type="http://schemas.openxmlformats.org/officeDocument/2006/relationships/image" Target="../media/image21.png"/><Relationship Id="rId24" Type="http://schemas.openxmlformats.org/officeDocument/2006/relationships/image" Target="../media/image34.sv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svg"/><Relationship Id="rId10" Type="http://schemas.openxmlformats.org/officeDocument/2006/relationships/image" Target="../media/image20.svg"/><Relationship Id="rId19" Type="http://schemas.openxmlformats.org/officeDocument/2006/relationships/image" Target="../media/image29.png"/><Relationship Id="rId4" Type="http://schemas.openxmlformats.org/officeDocument/2006/relationships/image" Target="../media/image14.svg"/><Relationship Id="rId9" Type="http://schemas.openxmlformats.org/officeDocument/2006/relationships/image" Target="../media/image19.png"/><Relationship Id="rId14" Type="http://schemas.openxmlformats.org/officeDocument/2006/relationships/image" Target="../media/image24.svg"/><Relationship Id="rId22" Type="http://schemas.openxmlformats.org/officeDocument/2006/relationships/image" Target="../media/image32.svg"/><Relationship Id="rId27" Type="http://schemas.openxmlformats.org/officeDocument/2006/relationships/image" Target="../media/image37.png"/><Relationship Id="rId30" Type="http://schemas.openxmlformats.org/officeDocument/2006/relationships/image" Target="../media/image40.sv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41.png"/><Relationship Id="rId7" Type="http://schemas.openxmlformats.org/officeDocument/2006/relationships/image" Target="../media/image17.png"/><Relationship Id="rId12" Type="http://schemas.openxmlformats.org/officeDocument/2006/relationships/image" Target="../media/image46.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4.svg"/><Relationship Id="rId11" Type="http://schemas.openxmlformats.org/officeDocument/2006/relationships/image" Target="../media/image45.png"/><Relationship Id="rId5" Type="http://schemas.openxmlformats.org/officeDocument/2006/relationships/image" Target="../media/image43.png"/><Relationship Id="rId10" Type="http://schemas.openxmlformats.org/officeDocument/2006/relationships/image" Target="../media/image22.svg"/><Relationship Id="rId4" Type="http://schemas.openxmlformats.org/officeDocument/2006/relationships/image" Target="../media/image42.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8.svg"/></Relationships>
</file>

<file path=ppt/slides/_rels/slide6.xml.rels><?xml version="1.0" encoding="UTF-8" standalone="yes"?>
<Relationships xmlns="http://schemas.openxmlformats.org/package/2006/relationships"><Relationship Id="rId13" Type="http://schemas.openxmlformats.org/officeDocument/2006/relationships/image" Target="../media/image59.png"/><Relationship Id="rId18" Type="http://schemas.openxmlformats.org/officeDocument/2006/relationships/image" Target="../media/image64.svg"/><Relationship Id="rId26" Type="http://schemas.openxmlformats.org/officeDocument/2006/relationships/image" Target="../media/image72.svg"/><Relationship Id="rId39" Type="http://schemas.openxmlformats.org/officeDocument/2006/relationships/image" Target="../media/image85.png"/><Relationship Id="rId21" Type="http://schemas.openxmlformats.org/officeDocument/2006/relationships/image" Target="../media/image67.png"/><Relationship Id="rId34" Type="http://schemas.openxmlformats.org/officeDocument/2006/relationships/image" Target="../media/image80.svg"/><Relationship Id="rId42" Type="http://schemas.openxmlformats.org/officeDocument/2006/relationships/image" Target="../media/image88.svg"/><Relationship Id="rId7" Type="http://schemas.openxmlformats.org/officeDocument/2006/relationships/image" Target="../media/image53.png"/><Relationship Id="rId2" Type="http://schemas.openxmlformats.org/officeDocument/2006/relationships/notesSlide" Target="../notesSlides/notesSlide6.xml"/><Relationship Id="rId16" Type="http://schemas.openxmlformats.org/officeDocument/2006/relationships/image" Target="../media/image62.svg"/><Relationship Id="rId20" Type="http://schemas.openxmlformats.org/officeDocument/2006/relationships/image" Target="../media/image66.svg"/><Relationship Id="rId29" Type="http://schemas.openxmlformats.org/officeDocument/2006/relationships/image" Target="../media/image75.png"/><Relationship Id="rId41"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52.svg"/><Relationship Id="rId11" Type="http://schemas.openxmlformats.org/officeDocument/2006/relationships/image" Target="../media/image57.png"/><Relationship Id="rId24" Type="http://schemas.openxmlformats.org/officeDocument/2006/relationships/image" Target="../media/image70.svg"/><Relationship Id="rId32" Type="http://schemas.openxmlformats.org/officeDocument/2006/relationships/image" Target="../media/image78.svg"/><Relationship Id="rId37" Type="http://schemas.openxmlformats.org/officeDocument/2006/relationships/image" Target="../media/image83.png"/><Relationship Id="rId40" Type="http://schemas.openxmlformats.org/officeDocument/2006/relationships/image" Target="../media/image86.svg"/><Relationship Id="rId5" Type="http://schemas.openxmlformats.org/officeDocument/2006/relationships/image" Target="../media/image51.png"/><Relationship Id="rId15" Type="http://schemas.openxmlformats.org/officeDocument/2006/relationships/image" Target="../media/image61.png"/><Relationship Id="rId23" Type="http://schemas.openxmlformats.org/officeDocument/2006/relationships/image" Target="../media/image69.png"/><Relationship Id="rId28" Type="http://schemas.openxmlformats.org/officeDocument/2006/relationships/image" Target="../media/image74.svg"/><Relationship Id="rId36" Type="http://schemas.openxmlformats.org/officeDocument/2006/relationships/image" Target="../media/image82.svg"/><Relationship Id="rId10" Type="http://schemas.openxmlformats.org/officeDocument/2006/relationships/image" Target="../media/image56.svg"/><Relationship Id="rId19" Type="http://schemas.openxmlformats.org/officeDocument/2006/relationships/image" Target="../media/image65.png"/><Relationship Id="rId31" Type="http://schemas.openxmlformats.org/officeDocument/2006/relationships/image" Target="../media/image77.png"/><Relationship Id="rId44" Type="http://schemas.openxmlformats.org/officeDocument/2006/relationships/image" Target="../media/image90.svg"/><Relationship Id="rId4" Type="http://schemas.openxmlformats.org/officeDocument/2006/relationships/image" Target="../media/image50.svg"/><Relationship Id="rId9" Type="http://schemas.openxmlformats.org/officeDocument/2006/relationships/image" Target="../media/image55.png"/><Relationship Id="rId14" Type="http://schemas.openxmlformats.org/officeDocument/2006/relationships/image" Target="../media/image60.svg"/><Relationship Id="rId22" Type="http://schemas.openxmlformats.org/officeDocument/2006/relationships/image" Target="../media/image68.svg"/><Relationship Id="rId27" Type="http://schemas.openxmlformats.org/officeDocument/2006/relationships/image" Target="../media/image73.png"/><Relationship Id="rId30" Type="http://schemas.openxmlformats.org/officeDocument/2006/relationships/image" Target="../media/image76.svg"/><Relationship Id="rId35" Type="http://schemas.openxmlformats.org/officeDocument/2006/relationships/image" Target="../media/image81.png"/><Relationship Id="rId43" Type="http://schemas.openxmlformats.org/officeDocument/2006/relationships/image" Target="../media/image89.png"/><Relationship Id="rId8" Type="http://schemas.openxmlformats.org/officeDocument/2006/relationships/image" Target="../media/image54.svg"/><Relationship Id="rId3" Type="http://schemas.openxmlformats.org/officeDocument/2006/relationships/image" Target="../media/image49.png"/><Relationship Id="rId12" Type="http://schemas.openxmlformats.org/officeDocument/2006/relationships/image" Target="../media/image58.svg"/><Relationship Id="rId17" Type="http://schemas.openxmlformats.org/officeDocument/2006/relationships/image" Target="../media/image63.png"/><Relationship Id="rId25" Type="http://schemas.openxmlformats.org/officeDocument/2006/relationships/image" Target="../media/image71.png"/><Relationship Id="rId33" Type="http://schemas.openxmlformats.org/officeDocument/2006/relationships/image" Target="../media/image79.png"/><Relationship Id="rId38" Type="http://schemas.openxmlformats.org/officeDocument/2006/relationships/image" Target="../media/image84.svg"/></Relationships>
</file>

<file path=ppt/slides/_rels/slide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4.svg"/><Relationship Id="rId5" Type="http://schemas.openxmlformats.org/officeDocument/2006/relationships/image" Target="../media/image93.png"/><Relationship Id="rId4" Type="http://schemas.openxmlformats.org/officeDocument/2006/relationships/image" Target="../media/image92.svg"/></Relationships>
</file>

<file path=ppt/slides/_rels/slide8.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5.png"/><Relationship Id="rId3" Type="http://schemas.openxmlformats.org/officeDocument/2006/relationships/image" Target="../media/image95.png"/><Relationship Id="rId7" Type="http://schemas.openxmlformats.org/officeDocument/2006/relationships/image" Target="../media/image99.png"/><Relationship Id="rId12" Type="http://schemas.openxmlformats.org/officeDocument/2006/relationships/image" Target="../media/image10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8.png"/><Relationship Id="rId11" Type="http://schemas.openxmlformats.org/officeDocument/2006/relationships/image" Target="../media/image103.sv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96.svg"/><Relationship Id="rId9" Type="http://schemas.openxmlformats.org/officeDocument/2006/relationships/image" Target="../media/image101.png"/><Relationship Id="rId14" Type="http://schemas.openxmlformats.org/officeDocument/2006/relationships/image" Target="../media/image106.svg"/></Relationships>
</file>

<file path=ppt/slides/_rels/slide9.xml.rels><?xml version="1.0" encoding="UTF-8" standalone="yes"?>
<Relationships xmlns="http://schemas.openxmlformats.org/package/2006/relationships"><Relationship Id="rId8" Type="http://schemas.openxmlformats.org/officeDocument/2006/relationships/image" Target="../media/image111.jpeg"/><Relationship Id="rId3" Type="http://schemas.openxmlformats.org/officeDocument/2006/relationships/image" Target="../media/image107.png"/><Relationship Id="rId7" Type="http://schemas.openxmlformats.org/officeDocument/2006/relationships/image" Target="../media/image110.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44.svg"/><Relationship Id="rId9" Type="http://schemas.openxmlformats.org/officeDocument/2006/relationships/image" Target="../media/image1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1052460">
            <a:off x="6446125" y="16551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4" name="Freeform 4"/>
          <p:cNvSpPr/>
          <p:nvPr/>
        </p:nvSpPr>
        <p:spPr>
          <a:xfrm rot="-1052460">
            <a:off x="9478936" y="44796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b="-17275"/>
            </a:stretch>
          </a:blipFill>
        </p:spPr>
        <p:txBody>
          <a:bodyPr/>
          <a:lstStyle/>
          <a:p>
            <a:endParaRPr lang="en-AU"/>
          </a:p>
        </p:txBody>
      </p:sp>
      <p:sp>
        <p:nvSpPr>
          <p:cNvPr id="5" name="Freeform 5"/>
          <p:cNvSpPr/>
          <p:nvPr/>
        </p:nvSpPr>
        <p:spPr>
          <a:xfrm>
            <a:off x="7020852" y="64013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4122993">
            <a:off x="9582038" y="33504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3451784">
            <a:off x="13365524" y="14995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8337656">
            <a:off x="16883205" y="11039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TextBox 9"/>
          <p:cNvSpPr txBox="1"/>
          <p:nvPr/>
        </p:nvSpPr>
        <p:spPr>
          <a:xfrm>
            <a:off x="10113502" y="7112349"/>
            <a:ext cx="7800737" cy="2904944"/>
          </a:xfrm>
          <a:prstGeom prst="rect">
            <a:avLst/>
          </a:prstGeom>
        </p:spPr>
        <p:txBody>
          <a:bodyPr lIns="0" tIns="0" rIns="0" bIns="0" rtlCol="0" anchor="t">
            <a:spAutoFit/>
          </a:bodyPr>
          <a:lstStyle/>
          <a:p>
            <a:pPr algn="r">
              <a:lnSpc>
                <a:spcPts val="7567"/>
              </a:lnSpc>
            </a:pPr>
            <a:r>
              <a:rPr lang="en-US" sz="7492" spc="344">
                <a:solidFill>
                  <a:srgbClr val="04599A"/>
                </a:solidFill>
                <a:latin typeface="Lucky Bones"/>
                <a:ea typeface="Lucky Bones"/>
                <a:cs typeface="Lucky Bones"/>
                <a:sym typeface="Lucky Bones"/>
              </a:rPr>
              <a:t>TYPES OF PLASTIC AND MICROPLASTICS</a:t>
            </a:r>
          </a:p>
        </p:txBody>
      </p:sp>
      <p:sp>
        <p:nvSpPr>
          <p:cNvPr id="10" name="Freeform 10"/>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726228"/>
            <a:ext cx="17259300" cy="777487"/>
          </a:xfrm>
          <a:prstGeom prst="rect">
            <a:avLst/>
          </a:prstGeom>
        </p:spPr>
        <p:txBody>
          <a:bodyPr lIns="0" tIns="0" rIns="0" bIns="0" rtlCol="0" anchor="t">
            <a:spAutoFit/>
          </a:bodyPr>
          <a:lstStyle/>
          <a:p>
            <a:pPr marL="0" lvl="0" indent="0" algn="ctr">
              <a:lnSpc>
                <a:spcPts val="5891"/>
              </a:lnSpc>
              <a:spcBef>
                <a:spcPct val="0"/>
              </a:spcBef>
            </a:pPr>
            <a:r>
              <a:rPr lang="en-US" sz="6073" spc="279">
                <a:solidFill>
                  <a:srgbClr val="04599A"/>
                </a:solidFill>
                <a:latin typeface="Lucky Bones"/>
                <a:ea typeface="Lucky Bones"/>
                <a:cs typeface="Lucky Bones"/>
                <a:sym typeface="Lucky Bones"/>
              </a:rPr>
              <a:t>HOW MICROPLASTICS AFFECT YOUR HEALTH</a:t>
            </a:r>
          </a:p>
        </p:txBody>
      </p:sp>
      <p:pic>
        <p:nvPicPr>
          <p:cNvPr id="3" name="Picture 3"/>
          <p:cNvPicPr>
            <a:picLocks noChangeAspect="1"/>
          </p:cNvPicPr>
          <p:nvPr>
            <a:videoFile r:link="rId1"/>
          </p:nvPr>
        </p:nvPicPr>
        <p:blipFill>
          <a:blip r:embed="rId4"/>
          <a:stretch>
            <a:fillRect/>
          </a:stretch>
        </p:blipFill>
        <p:spPr>
          <a:xfrm>
            <a:off x="1555911" y="2064712"/>
            <a:ext cx="15176177" cy="764140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3013183"/>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6147501" y="3433541"/>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PRACTICAL</a:t>
            </a:r>
          </a:p>
        </p:txBody>
      </p:sp>
      <p:sp>
        <p:nvSpPr>
          <p:cNvPr id="6" name="TextBox 6"/>
          <p:cNvSpPr txBox="1"/>
          <p:nvPr/>
        </p:nvSpPr>
        <p:spPr>
          <a:xfrm>
            <a:off x="4484935" y="5638802"/>
            <a:ext cx="9318130" cy="1291387"/>
          </a:xfrm>
          <a:prstGeom prst="rect">
            <a:avLst/>
          </a:prstGeom>
        </p:spPr>
        <p:txBody>
          <a:bodyPr lIns="0" tIns="0" rIns="0" bIns="0" rtlCol="0" anchor="t">
            <a:spAutoFit/>
          </a:bodyPr>
          <a:lstStyle/>
          <a:p>
            <a:pPr algn="ctr">
              <a:lnSpc>
                <a:spcPts val="4889"/>
              </a:lnSpc>
              <a:spcBef>
                <a:spcPct val="0"/>
              </a:spcBef>
            </a:pPr>
            <a:r>
              <a:rPr lang="en-US" sz="4485">
                <a:solidFill>
                  <a:srgbClr val="04599A"/>
                </a:solidFill>
                <a:latin typeface="Sailors"/>
                <a:ea typeface="Sailors"/>
                <a:cs typeface="Sailors"/>
                <a:sym typeface="Sailors"/>
              </a:rPr>
              <a:t>complete the Worksheet about types of plastic</a:t>
            </a:r>
          </a:p>
        </p:txBody>
      </p:sp>
      <p:sp>
        <p:nvSpPr>
          <p:cNvPr id="7" name="Freeform 7"/>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3709362" y="2961092"/>
            <a:ext cx="10869276" cy="6997097"/>
          </a:xfrm>
          <a:custGeom>
            <a:avLst/>
            <a:gdLst/>
            <a:ahLst/>
            <a:cxnLst/>
            <a:rect l="l" t="t" r="r" b="b"/>
            <a:pathLst>
              <a:path w="10869276" h="6997097">
                <a:moveTo>
                  <a:pt x="0" y="0"/>
                </a:moveTo>
                <a:lnTo>
                  <a:pt x="10869276" y="0"/>
                </a:lnTo>
                <a:lnTo>
                  <a:pt x="10869276" y="6997097"/>
                </a:lnTo>
                <a:lnTo>
                  <a:pt x="0" y="699709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340674">
            <a:off x="3183992" y="-6733720"/>
            <a:ext cx="10303060" cy="10209395"/>
          </a:xfrm>
          <a:custGeom>
            <a:avLst/>
            <a:gdLst/>
            <a:ahLst/>
            <a:cxnLst/>
            <a:rect l="l" t="t" r="r" b="b"/>
            <a:pathLst>
              <a:path w="10303060" h="10209395">
                <a:moveTo>
                  <a:pt x="0" y="0"/>
                </a:moveTo>
                <a:lnTo>
                  <a:pt x="10303059" y="0"/>
                </a:lnTo>
                <a:lnTo>
                  <a:pt x="10303059" y="10209396"/>
                </a:lnTo>
                <a:lnTo>
                  <a:pt x="0" y="102093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TextBox 4"/>
          <p:cNvSpPr txBox="1"/>
          <p:nvPr/>
        </p:nvSpPr>
        <p:spPr>
          <a:xfrm>
            <a:off x="514350" y="812499"/>
            <a:ext cx="1725930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OVERVIEW  </a:t>
            </a:r>
          </a:p>
        </p:txBody>
      </p:sp>
      <p:sp>
        <p:nvSpPr>
          <p:cNvPr id="5" name="TextBox 5"/>
          <p:cNvSpPr txBox="1"/>
          <p:nvPr/>
        </p:nvSpPr>
        <p:spPr>
          <a:xfrm>
            <a:off x="5204709" y="5114925"/>
            <a:ext cx="8136487" cy="2597658"/>
          </a:xfrm>
          <a:prstGeom prst="rect">
            <a:avLst/>
          </a:prstGeom>
        </p:spPr>
        <p:txBody>
          <a:bodyPr lIns="0" tIns="0" rIns="0" bIns="0" rtlCol="0" anchor="t">
            <a:spAutoFit/>
          </a:bodyPr>
          <a:lstStyle/>
          <a:p>
            <a:pPr algn="ctr">
              <a:lnSpc>
                <a:spcPts val="5031"/>
              </a:lnSpc>
            </a:pPr>
            <a:r>
              <a:rPr lang="en-US" sz="4300">
                <a:solidFill>
                  <a:srgbClr val="04599A"/>
                </a:solidFill>
                <a:latin typeface="Sailors"/>
                <a:ea typeface="Sailors"/>
                <a:cs typeface="Sailors"/>
                <a:sym typeface="Sailors"/>
              </a:rPr>
              <a:t>Plastic varies, depending on what it is used for</a:t>
            </a:r>
          </a:p>
          <a:p>
            <a:pPr algn="ctr">
              <a:lnSpc>
                <a:spcPts val="5031"/>
              </a:lnSpc>
            </a:pPr>
            <a:endParaRPr lang="en-US" sz="4300">
              <a:solidFill>
                <a:srgbClr val="04599A"/>
              </a:solidFill>
              <a:latin typeface="Sailors"/>
              <a:ea typeface="Sailors"/>
              <a:cs typeface="Sailors"/>
              <a:sym typeface="Sailors"/>
            </a:endParaRPr>
          </a:p>
          <a:p>
            <a:pPr algn="ctr">
              <a:lnSpc>
                <a:spcPts val="5031"/>
              </a:lnSpc>
            </a:pPr>
            <a:r>
              <a:rPr lang="en-US" sz="4300">
                <a:solidFill>
                  <a:srgbClr val="04599A"/>
                </a:solidFill>
                <a:latin typeface="Sailors"/>
                <a:ea typeface="Sailors"/>
                <a:cs typeface="Sailors"/>
                <a:sym typeface="Sailors"/>
              </a:rPr>
              <a:t>Some is flexible, some is rigid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796806" y="2530151"/>
            <a:ext cx="2206342" cy="7120418"/>
            <a:chOff x="0" y="0"/>
            <a:chExt cx="518183" cy="1672306"/>
          </a:xfrm>
        </p:grpSpPr>
        <p:sp>
          <p:nvSpPr>
            <p:cNvPr id="3" name="Freeform 3"/>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4" name="TextBox 4"/>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5" name="Freeform 5"/>
          <p:cNvSpPr/>
          <p:nvPr/>
        </p:nvSpPr>
        <p:spPr>
          <a:xfrm>
            <a:off x="1071705" y="2905961"/>
            <a:ext cx="1656544" cy="2007932"/>
          </a:xfrm>
          <a:custGeom>
            <a:avLst/>
            <a:gdLst/>
            <a:ahLst/>
            <a:cxnLst/>
            <a:rect l="l" t="t" r="r" b="b"/>
            <a:pathLst>
              <a:path w="1656544" h="2007932">
                <a:moveTo>
                  <a:pt x="0" y="0"/>
                </a:moveTo>
                <a:lnTo>
                  <a:pt x="1656544" y="0"/>
                </a:lnTo>
                <a:lnTo>
                  <a:pt x="1656544" y="2007932"/>
                </a:lnTo>
                <a:lnTo>
                  <a:pt x="0" y="20079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1522677" y="6132530"/>
            <a:ext cx="754600" cy="1957689"/>
          </a:xfrm>
          <a:custGeom>
            <a:avLst/>
            <a:gdLst/>
            <a:ahLst/>
            <a:cxnLst/>
            <a:rect l="l" t="t" r="r" b="b"/>
            <a:pathLst>
              <a:path w="754600" h="1957689">
                <a:moveTo>
                  <a:pt x="0" y="0"/>
                </a:moveTo>
                <a:lnTo>
                  <a:pt x="754600" y="0"/>
                </a:lnTo>
                <a:lnTo>
                  <a:pt x="754600" y="1957689"/>
                </a:lnTo>
                <a:lnTo>
                  <a:pt x="0" y="19576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grpSp>
        <p:nvGrpSpPr>
          <p:cNvPr id="7" name="Group 7"/>
          <p:cNvGrpSpPr/>
          <p:nvPr/>
        </p:nvGrpSpPr>
        <p:grpSpPr>
          <a:xfrm>
            <a:off x="3211480" y="2530151"/>
            <a:ext cx="2206342" cy="7120418"/>
            <a:chOff x="0" y="0"/>
            <a:chExt cx="518183" cy="1672306"/>
          </a:xfrm>
        </p:grpSpPr>
        <p:sp>
          <p:nvSpPr>
            <p:cNvPr id="8" name="Freeform 8"/>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9" name="TextBox 9"/>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0" name="Freeform 10"/>
          <p:cNvSpPr/>
          <p:nvPr/>
        </p:nvSpPr>
        <p:spPr>
          <a:xfrm>
            <a:off x="3506402" y="2974182"/>
            <a:ext cx="1616500" cy="1871490"/>
          </a:xfrm>
          <a:custGeom>
            <a:avLst/>
            <a:gdLst/>
            <a:ahLst/>
            <a:cxnLst/>
            <a:rect l="l" t="t" r="r" b="b"/>
            <a:pathLst>
              <a:path w="1616500" h="1871490">
                <a:moveTo>
                  <a:pt x="0" y="0"/>
                </a:moveTo>
                <a:lnTo>
                  <a:pt x="1616499" y="0"/>
                </a:lnTo>
                <a:lnTo>
                  <a:pt x="1616499" y="1871490"/>
                </a:lnTo>
                <a:lnTo>
                  <a:pt x="0" y="18714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grpSp>
        <p:nvGrpSpPr>
          <p:cNvPr id="11" name="Group 11"/>
          <p:cNvGrpSpPr/>
          <p:nvPr/>
        </p:nvGrpSpPr>
        <p:grpSpPr>
          <a:xfrm>
            <a:off x="5626155" y="2530151"/>
            <a:ext cx="2206342" cy="7120418"/>
            <a:chOff x="0" y="0"/>
            <a:chExt cx="518183" cy="1672306"/>
          </a:xfrm>
        </p:grpSpPr>
        <p:sp>
          <p:nvSpPr>
            <p:cNvPr id="12" name="Freeform 12"/>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13" name="TextBox 13"/>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4" name="Freeform 14"/>
          <p:cNvSpPr/>
          <p:nvPr/>
        </p:nvSpPr>
        <p:spPr>
          <a:xfrm>
            <a:off x="5919568" y="2925419"/>
            <a:ext cx="1619516" cy="1969017"/>
          </a:xfrm>
          <a:custGeom>
            <a:avLst/>
            <a:gdLst/>
            <a:ahLst/>
            <a:cxnLst/>
            <a:rect l="l" t="t" r="r" b="b"/>
            <a:pathLst>
              <a:path w="1619516" h="1969017">
                <a:moveTo>
                  <a:pt x="0" y="0"/>
                </a:moveTo>
                <a:lnTo>
                  <a:pt x="1619516" y="0"/>
                </a:lnTo>
                <a:lnTo>
                  <a:pt x="1619516" y="1969016"/>
                </a:lnTo>
                <a:lnTo>
                  <a:pt x="0" y="196901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grpSp>
        <p:nvGrpSpPr>
          <p:cNvPr id="15" name="Group 15"/>
          <p:cNvGrpSpPr/>
          <p:nvPr/>
        </p:nvGrpSpPr>
        <p:grpSpPr>
          <a:xfrm>
            <a:off x="8040829" y="2530151"/>
            <a:ext cx="2206342" cy="7120418"/>
            <a:chOff x="0" y="0"/>
            <a:chExt cx="518183" cy="1672306"/>
          </a:xfrm>
        </p:grpSpPr>
        <p:sp>
          <p:nvSpPr>
            <p:cNvPr id="16" name="Freeform 16"/>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17" name="TextBox 17"/>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8" name="Freeform 18"/>
          <p:cNvSpPr/>
          <p:nvPr/>
        </p:nvSpPr>
        <p:spPr>
          <a:xfrm>
            <a:off x="8336703" y="2925419"/>
            <a:ext cx="1614594" cy="1969017"/>
          </a:xfrm>
          <a:custGeom>
            <a:avLst/>
            <a:gdLst/>
            <a:ahLst/>
            <a:cxnLst/>
            <a:rect l="l" t="t" r="r" b="b"/>
            <a:pathLst>
              <a:path w="1614594" h="1969017">
                <a:moveTo>
                  <a:pt x="0" y="0"/>
                </a:moveTo>
                <a:lnTo>
                  <a:pt x="1614594" y="0"/>
                </a:lnTo>
                <a:lnTo>
                  <a:pt x="1614594" y="1969016"/>
                </a:lnTo>
                <a:lnTo>
                  <a:pt x="0" y="196901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nvGrpSpPr>
          <p:cNvPr id="19" name="Group 19"/>
          <p:cNvGrpSpPr/>
          <p:nvPr/>
        </p:nvGrpSpPr>
        <p:grpSpPr>
          <a:xfrm>
            <a:off x="10455503" y="2530151"/>
            <a:ext cx="2206342" cy="7120418"/>
            <a:chOff x="0" y="0"/>
            <a:chExt cx="518183" cy="1672306"/>
          </a:xfrm>
        </p:grpSpPr>
        <p:sp>
          <p:nvSpPr>
            <p:cNvPr id="20" name="Freeform 20"/>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21" name="TextBox 21"/>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22" name="Freeform 22"/>
          <p:cNvSpPr/>
          <p:nvPr/>
        </p:nvSpPr>
        <p:spPr>
          <a:xfrm>
            <a:off x="10749965" y="2973649"/>
            <a:ext cx="1617420" cy="1872555"/>
          </a:xfrm>
          <a:custGeom>
            <a:avLst/>
            <a:gdLst/>
            <a:ahLst/>
            <a:cxnLst/>
            <a:rect l="l" t="t" r="r" b="b"/>
            <a:pathLst>
              <a:path w="1617420" h="1872555">
                <a:moveTo>
                  <a:pt x="0" y="0"/>
                </a:moveTo>
                <a:lnTo>
                  <a:pt x="1617419" y="0"/>
                </a:lnTo>
                <a:lnTo>
                  <a:pt x="1617419" y="1872555"/>
                </a:lnTo>
                <a:lnTo>
                  <a:pt x="0" y="187255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grpSp>
        <p:nvGrpSpPr>
          <p:cNvPr id="23" name="Group 23"/>
          <p:cNvGrpSpPr/>
          <p:nvPr/>
        </p:nvGrpSpPr>
        <p:grpSpPr>
          <a:xfrm>
            <a:off x="12870177" y="2530151"/>
            <a:ext cx="2206342" cy="7120418"/>
            <a:chOff x="0" y="0"/>
            <a:chExt cx="518183" cy="1672306"/>
          </a:xfrm>
        </p:grpSpPr>
        <p:sp>
          <p:nvSpPr>
            <p:cNvPr id="24" name="Freeform 24"/>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25" name="TextBox 25"/>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26" name="Freeform 26"/>
          <p:cNvSpPr/>
          <p:nvPr/>
        </p:nvSpPr>
        <p:spPr>
          <a:xfrm>
            <a:off x="13190082" y="2954724"/>
            <a:ext cx="1566533" cy="1910406"/>
          </a:xfrm>
          <a:custGeom>
            <a:avLst/>
            <a:gdLst/>
            <a:ahLst/>
            <a:cxnLst/>
            <a:rect l="l" t="t" r="r" b="b"/>
            <a:pathLst>
              <a:path w="1566533" h="1910406">
                <a:moveTo>
                  <a:pt x="0" y="0"/>
                </a:moveTo>
                <a:lnTo>
                  <a:pt x="1566533" y="0"/>
                </a:lnTo>
                <a:lnTo>
                  <a:pt x="1566533" y="1910406"/>
                </a:lnTo>
                <a:lnTo>
                  <a:pt x="0" y="191040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grpSp>
        <p:nvGrpSpPr>
          <p:cNvPr id="27" name="Group 27"/>
          <p:cNvGrpSpPr/>
          <p:nvPr/>
        </p:nvGrpSpPr>
        <p:grpSpPr>
          <a:xfrm>
            <a:off x="15284852" y="2530151"/>
            <a:ext cx="2206342" cy="7120418"/>
            <a:chOff x="0" y="0"/>
            <a:chExt cx="518183" cy="1672306"/>
          </a:xfrm>
        </p:grpSpPr>
        <p:sp>
          <p:nvSpPr>
            <p:cNvPr id="28" name="Freeform 28"/>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29" name="TextBox 29"/>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30" name="Freeform 30"/>
          <p:cNvSpPr/>
          <p:nvPr/>
        </p:nvSpPr>
        <p:spPr>
          <a:xfrm>
            <a:off x="15600603" y="2998297"/>
            <a:ext cx="1574841" cy="1823260"/>
          </a:xfrm>
          <a:custGeom>
            <a:avLst/>
            <a:gdLst/>
            <a:ahLst/>
            <a:cxnLst/>
            <a:rect l="l" t="t" r="r" b="b"/>
            <a:pathLst>
              <a:path w="1574841" h="1823260">
                <a:moveTo>
                  <a:pt x="0" y="0"/>
                </a:moveTo>
                <a:lnTo>
                  <a:pt x="1574840" y="0"/>
                </a:lnTo>
                <a:lnTo>
                  <a:pt x="1574840" y="1823260"/>
                </a:lnTo>
                <a:lnTo>
                  <a:pt x="0" y="18232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31" name="Freeform 31"/>
          <p:cNvSpPr/>
          <p:nvPr/>
        </p:nvSpPr>
        <p:spPr>
          <a:xfrm>
            <a:off x="15969283" y="6090360"/>
            <a:ext cx="1302051" cy="1682780"/>
          </a:xfrm>
          <a:custGeom>
            <a:avLst/>
            <a:gdLst/>
            <a:ahLst/>
            <a:cxnLst/>
            <a:rect l="l" t="t" r="r" b="b"/>
            <a:pathLst>
              <a:path w="1302051" h="1682780">
                <a:moveTo>
                  <a:pt x="0" y="0"/>
                </a:moveTo>
                <a:lnTo>
                  <a:pt x="1302051" y="0"/>
                </a:lnTo>
                <a:lnTo>
                  <a:pt x="1302051" y="1682781"/>
                </a:lnTo>
                <a:lnTo>
                  <a:pt x="0" y="1682781"/>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32" name="Freeform 32"/>
          <p:cNvSpPr/>
          <p:nvPr/>
        </p:nvSpPr>
        <p:spPr>
          <a:xfrm>
            <a:off x="13126256" y="6074757"/>
            <a:ext cx="1688584" cy="1688584"/>
          </a:xfrm>
          <a:custGeom>
            <a:avLst/>
            <a:gdLst/>
            <a:ahLst/>
            <a:cxnLst/>
            <a:rect l="l" t="t" r="r" b="b"/>
            <a:pathLst>
              <a:path w="1688584" h="1688584">
                <a:moveTo>
                  <a:pt x="0" y="0"/>
                </a:moveTo>
                <a:lnTo>
                  <a:pt x="1688584" y="0"/>
                </a:lnTo>
                <a:lnTo>
                  <a:pt x="1688584" y="1688584"/>
                </a:lnTo>
                <a:lnTo>
                  <a:pt x="0" y="168858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33" name="Freeform 33"/>
          <p:cNvSpPr/>
          <p:nvPr/>
        </p:nvSpPr>
        <p:spPr>
          <a:xfrm rot="1753490">
            <a:off x="8188526" y="6281821"/>
            <a:ext cx="1969300" cy="1417896"/>
          </a:xfrm>
          <a:custGeom>
            <a:avLst/>
            <a:gdLst/>
            <a:ahLst/>
            <a:cxnLst/>
            <a:rect l="l" t="t" r="r" b="b"/>
            <a:pathLst>
              <a:path w="1969300" h="1417896">
                <a:moveTo>
                  <a:pt x="0" y="0"/>
                </a:moveTo>
                <a:lnTo>
                  <a:pt x="1969300" y="0"/>
                </a:lnTo>
                <a:lnTo>
                  <a:pt x="1969300" y="1417896"/>
                </a:lnTo>
                <a:lnTo>
                  <a:pt x="0" y="1417896"/>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34" name="Freeform 34"/>
          <p:cNvSpPr/>
          <p:nvPr/>
        </p:nvSpPr>
        <p:spPr>
          <a:xfrm>
            <a:off x="5919568" y="6205905"/>
            <a:ext cx="1735025" cy="1735025"/>
          </a:xfrm>
          <a:custGeom>
            <a:avLst/>
            <a:gdLst/>
            <a:ahLst/>
            <a:cxnLst/>
            <a:rect l="l" t="t" r="r" b="b"/>
            <a:pathLst>
              <a:path w="1735025" h="1735025">
                <a:moveTo>
                  <a:pt x="0" y="0"/>
                </a:moveTo>
                <a:lnTo>
                  <a:pt x="1735025" y="0"/>
                </a:lnTo>
                <a:lnTo>
                  <a:pt x="1735025" y="1735026"/>
                </a:lnTo>
                <a:lnTo>
                  <a:pt x="0" y="1735026"/>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35" name="Freeform 35"/>
          <p:cNvSpPr/>
          <p:nvPr/>
        </p:nvSpPr>
        <p:spPr>
          <a:xfrm>
            <a:off x="3818471" y="6216763"/>
            <a:ext cx="992360" cy="1808401"/>
          </a:xfrm>
          <a:custGeom>
            <a:avLst/>
            <a:gdLst/>
            <a:ahLst/>
            <a:cxnLst/>
            <a:rect l="l" t="t" r="r" b="b"/>
            <a:pathLst>
              <a:path w="992360" h="1808401">
                <a:moveTo>
                  <a:pt x="0" y="0"/>
                </a:moveTo>
                <a:lnTo>
                  <a:pt x="992360" y="0"/>
                </a:lnTo>
                <a:lnTo>
                  <a:pt x="992360" y="1808400"/>
                </a:lnTo>
                <a:lnTo>
                  <a:pt x="0" y="180840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36" name="Freeform 36"/>
          <p:cNvSpPr/>
          <p:nvPr/>
        </p:nvSpPr>
        <p:spPr>
          <a:xfrm>
            <a:off x="10729655" y="6044940"/>
            <a:ext cx="1663638" cy="2132870"/>
          </a:xfrm>
          <a:custGeom>
            <a:avLst/>
            <a:gdLst/>
            <a:ahLst/>
            <a:cxnLst/>
            <a:rect l="l" t="t" r="r" b="b"/>
            <a:pathLst>
              <a:path w="1663638" h="2132870">
                <a:moveTo>
                  <a:pt x="0" y="0"/>
                </a:moveTo>
                <a:lnTo>
                  <a:pt x="1663639" y="0"/>
                </a:lnTo>
                <a:lnTo>
                  <a:pt x="1663639" y="2132869"/>
                </a:lnTo>
                <a:lnTo>
                  <a:pt x="0" y="2132869"/>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7" name="TextBox 37"/>
          <p:cNvSpPr txBox="1"/>
          <p:nvPr/>
        </p:nvSpPr>
        <p:spPr>
          <a:xfrm>
            <a:off x="704440" y="5184602"/>
            <a:ext cx="2391074" cy="68122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Polyethylene terephthalate</a:t>
            </a:r>
          </a:p>
        </p:txBody>
      </p:sp>
      <p:sp>
        <p:nvSpPr>
          <p:cNvPr id="38" name="TextBox 38"/>
          <p:cNvSpPr txBox="1"/>
          <p:nvPr/>
        </p:nvSpPr>
        <p:spPr>
          <a:xfrm>
            <a:off x="877024" y="8369396"/>
            <a:ext cx="2045906" cy="5789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Water bottles, jars, caps</a:t>
            </a:r>
          </a:p>
        </p:txBody>
      </p:sp>
      <p:sp>
        <p:nvSpPr>
          <p:cNvPr id="39" name="TextBox 39"/>
          <p:cNvSpPr txBox="1"/>
          <p:nvPr/>
        </p:nvSpPr>
        <p:spPr>
          <a:xfrm>
            <a:off x="3119115" y="5210352"/>
            <a:ext cx="2391074" cy="68122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HIGH-DENSITY POLYETHYLENE</a:t>
            </a:r>
          </a:p>
        </p:txBody>
      </p:sp>
      <p:sp>
        <p:nvSpPr>
          <p:cNvPr id="40" name="TextBox 40"/>
          <p:cNvSpPr txBox="1"/>
          <p:nvPr/>
        </p:nvSpPr>
        <p:spPr>
          <a:xfrm>
            <a:off x="3291699" y="8369396"/>
            <a:ext cx="2045906" cy="8456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Shampoo bottles, grocery bags</a:t>
            </a:r>
          </a:p>
        </p:txBody>
      </p:sp>
      <p:sp>
        <p:nvSpPr>
          <p:cNvPr id="41" name="TextBox 41"/>
          <p:cNvSpPr txBox="1"/>
          <p:nvPr/>
        </p:nvSpPr>
        <p:spPr>
          <a:xfrm>
            <a:off x="5533789" y="5210352"/>
            <a:ext cx="2391074" cy="68122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POLYVINYL CHLORIDE</a:t>
            </a:r>
          </a:p>
        </p:txBody>
      </p:sp>
      <p:sp>
        <p:nvSpPr>
          <p:cNvPr id="42" name="TextBox 42"/>
          <p:cNvSpPr txBox="1"/>
          <p:nvPr/>
        </p:nvSpPr>
        <p:spPr>
          <a:xfrm>
            <a:off x="5703573" y="8369396"/>
            <a:ext cx="2045906" cy="8456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Cleaning products, sheetings, pipes</a:t>
            </a:r>
          </a:p>
        </p:txBody>
      </p:sp>
      <p:sp>
        <p:nvSpPr>
          <p:cNvPr id="43" name="TextBox 43"/>
          <p:cNvSpPr txBox="1"/>
          <p:nvPr/>
        </p:nvSpPr>
        <p:spPr>
          <a:xfrm>
            <a:off x="7948463" y="5210352"/>
            <a:ext cx="2391074" cy="68122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LOW-DENSITY POLYETHYLENE</a:t>
            </a:r>
          </a:p>
        </p:txBody>
      </p:sp>
      <p:sp>
        <p:nvSpPr>
          <p:cNvPr id="44" name="TextBox 44"/>
          <p:cNvSpPr txBox="1"/>
          <p:nvPr/>
        </p:nvSpPr>
        <p:spPr>
          <a:xfrm>
            <a:off x="8118247" y="8369396"/>
            <a:ext cx="2045906" cy="5789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Bread bags, plastic films</a:t>
            </a:r>
          </a:p>
        </p:txBody>
      </p:sp>
      <p:sp>
        <p:nvSpPr>
          <p:cNvPr id="45" name="TextBox 45"/>
          <p:cNvSpPr txBox="1"/>
          <p:nvPr/>
        </p:nvSpPr>
        <p:spPr>
          <a:xfrm>
            <a:off x="10363138" y="5367427"/>
            <a:ext cx="2391074" cy="35737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POLYPROPYLENE</a:t>
            </a:r>
          </a:p>
        </p:txBody>
      </p:sp>
      <p:sp>
        <p:nvSpPr>
          <p:cNvPr id="46" name="TextBox 46"/>
          <p:cNvSpPr txBox="1"/>
          <p:nvPr/>
        </p:nvSpPr>
        <p:spPr>
          <a:xfrm>
            <a:off x="10538522" y="8369396"/>
            <a:ext cx="2045906" cy="8456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Yoghurt cups, straws, hangers</a:t>
            </a:r>
          </a:p>
        </p:txBody>
      </p:sp>
      <p:sp>
        <p:nvSpPr>
          <p:cNvPr id="47" name="TextBox 47"/>
          <p:cNvSpPr txBox="1"/>
          <p:nvPr/>
        </p:nvSpPr>
        <p:spPr>
          <a:xfrm>
            <a:off x="12777812" y="5367427"/>
            <a:ext cx="2391074" cy="35737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POLYSTYRENE</a:t>
            </a:r>
          </a:p>
        </p:txBody>
      </p:sp>
      <p:sp>
        <p:nvSpPr>
          <p:cNvPr id="48" name="TextBox 48"/>
          <p:cNvSpPr txBox="1"/>
          <p:nvPr/>
        </p:nvSpPr>
        <p:spPr>
          <a:xfrm>
            <a:off x="12947595" y="8369396"/>
            <a:ext cx="2045906" cy="8456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Take-away and hard packaging </a:t>
            </a:r>
          </a:p>
        </p:txBody>
      </p:sp>
      <p:sp>
        <p:nvSpPr>
          <p:cNvPr id="49" name="TextBox 49"/>
          <p:cNvSpPr txBox="1"/>
          <p:nvPr/>
        </p:nvSpPr>
        <p:spPr>
          <a:xfrm>
            <a:off x="15192486" y="5367427"/>
            <a:ext cx="2391074" cy="35737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OTHER</a:t>
            </a:r>
          </a:p>
        </p:txBody>
      </p:sp>
      <p:sp>
        <p:nvSpPr>
          <p:cNvPr id="50" name="TextBox 50"/>
          <p:cNvSpPr txBox="1"/>
          <p:nvPr/>
        </p:nvSpPr>
        <p:spPr>
          <a:xfrm>
            <a:off x="15365070" y="8369396"/>
            <a:ext cx="2045906" cy="5789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Baby bottles, nylon, CDs</a:t>
            </a:r>
          </a:p>
        </p:txBody>
      </p:sp>
      <p:sp>
        <p:nvSpPr>
          <p:cNvPr id="51" name="TextBox 51"/>
          <p:cNvSpPr txBox="1"/>
          <p:nvPr/>
        </p:nvSpPr>
        <p:spPr>
          <a:xfrm>
            <a:off x="4091128" y="474170"/>
            <a:ext cx="10246649"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TYPES OF PLASTIC</a:t>
            </a:r>
          </a:p>
        </p:txBody>
      </p:sp>
      <p:sp>
        <p:nvSpPr>
          <p:cNvPr id="52" name="TextBox 52"/>
          <p:cNvSpPr txBox="1"/>
          <p:nvPr/>
        </p:nvSpPr>
        <p:spPr>
          <a:xfrm>
            <a:off x="6035612" y="1765319"/>
            <a:ext cx="6357682" cy="440982"/>
          </a:xfrm>
          <a:prstGeom prst="rect">
            <a:avLst/>
          </a:prstGeom>
        </p:spPr>
        <p:txBody>
          <a:bodyPr lIns="0" tIns="0" rIns="0" bIns="0" rtlCol="0" anchor="t">
            <a:spAutoFit/>
          </a:bodyPr>
          <a:lstStyle/>
          <a:p>
            <a:pPr algn="ctr">
              <a:lnSpc>
                <a:spcPts val="3106"/>
              </a:lnSpc>
              <a:spcBef>
                <a:spcPct val="0"/>
              </a:spcBef>
            </a:pPr>
            <a:r>
              <a:rPr lang="en-US" sz="2850">
                <a:solidFill>
                  <a:srgbClr val="005481"/>
                </a:solidFill>
                <a:latin typeface="Sailors"/>
                <a:ea typeface="Sailors"/>
                <a:cs typeface="Sailors"/>
                <a:sym typeface="Sailors"/>
              </a:rPr>
              <a:t>Resin Identification Code (RIC) system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9471776" y="5447913"/>
            <a:ext cx="3668110" cy="3549194"/>
          </a:xfrm>
          <a:custGeom>
            <a:avLst/>
            <a:gdLst/>
            <a:ahLst/>
            <a:cxnLst/>
            <a:rect l="l" t="t" r="r" b="b"/>
            <a:pathLst>
              <a:path w="3668110" h="3549194">
                <a:moveTo>
                  <a:pt x="0" y="0"/>
                </a:moveTo>
                <a:lnTo>
                  <a:pt x="3668110" y="0"/>
                </a:lnTo>
                <a:lnTo>
                  <a:pt x="3668110" y="3549194"/>
                </a:lnTo>
                <a:lnTo>
                  <a:pt x="0" y="3549194"/>
                </a:lnTo>
                <a:lnTo>
                  <a:pt x="0" y="0"/>
                </a:lnTo>
                <a:close/>
              </a:path>
            </a:pathLst>
          </a:custGeom>
          <a:blipFill>
            <a:blip r:embed="rId3"/>
            <a:stretch>
              <a:fillRect l="-58497" t="-88789" r="-41365" b="-86623"/>
            </a:stretch>
          </a:blipFill>
        </p:spPr>
        <p:txBody>
          <a:bodyPr/>
          <a:lstStyle/>
          <a:p>
            <a:endParaRPr lang="en-AU"/>
          </a:p>
        </p:txBody>
      </p:sp>
      <p:grpSp>
        <p:nvGrpSpPr>
          <p:cNvPr id="3" name="Group 3"/>
          <p:cNvGrpSpPr/>
          <p:nvPr/>
        </p:nvGrpSpPr>
        <p:grpSpPr>
          <a:xfrm>
            <a:off x="7560355" y="4393522"/>
            <a:ext cx="2206342" cy="5495012"/>
            <a:chOff x="0" y="0"/>
            <a:chExt cx="518183" cy="1290562"/>
          </a:xfrm>
        </p:grpSpPr>
        <p:sp>
          <p:nvSpPr>
            <p:cNvPr id="4" name="Freeform 4"/>
            <p:cNvSpPr/>
            <p:nvPr/>
          </p:nvSpPr>
          <p:spPr>
            <a:xfrm>
              <a:off x="0" y="0"/>
              <a:ext cx="518183" cy="1290562"/>
            </a:xfrm>
            <a:custGeom>
              <a:avLst/>
              <a:gdLst/>
              <a:ahLst/>
              <a:cxnLst/>
              <a:rect l="l" t="t" r="r" b="b"/>
              <a:pathLst>
                <a:path w="518183" h="1290562">
                  <a:moveTo>
                    <a:pt x="178956" y="0"/>
                  </a:moveTo>
                  <a:lnTo>
                    <a:pt x="339227" y="0"/>
                  </a:lnTo>
                  <a:cubicBezTo>
                    <a:pt x="438062" y="0"/>
                    <a:pt x="518183" y="80121"/>
                    <a:pt x="518183" y="178956"/>
                  </a:cubicBezTo>
                  <a:lnTo>
                    <a:pt x="518183" y="1111606"/>
                  </a:lnTo>
                  <a:cubicBezTo>
                    <a:pt x="518183" y="1159068"/>
                    <a:pt x="499329" y="1204586"/>
                    <a:pt x="465768" y="1238147"/>
                  </a:cubicBezTo>
                  <a:cubicBezTo>
                    <a:pt x="432207" y="1271708"/>
                    <a:pt x="386689" y="1290562"/>
                    <a:pt x="339227" y="1290562"/>
                  </a:cubicBezTo>
                  <a:lnTo>
                    <a:pt x="178956" y="1290562"/>
                  </a:lnTo>
                  <a:cubicBezTo>
                    <a:pt x="131494" y="1290562"/>
                    <a:pt x="85976" y="1271708"/>
                    <a:pt x="52415" y="1238147"/>
                  </a:cubicBezTo>
                  <a:cubicBezTo>
                    <a:pt x="18854" y="1204586"/>
                    <a:pt x="0" y="1159068"/>
                    <a:pt x="0" y="1111606"/>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5" name="TextBox 5"/>
            <p:cNvSpPr txBox="1"/>
            <p:nvPr/>
          </p:nvSpPr>
          <p:spPr>
            <a:xfrm>
              <a:off x="0" y="9525"/>
              <a:ext cx="518183" cy="1281037"/>
            </a:xfrm>
            <a:prstGeom prst="rect">
              <a:avLst/>
            </a:prstGeom>
          </p:spPr>
          <p:txBody>
            <a:bodyPr lIns="50800" tIns="50800" rIns="50800" bIns="50800" rtlCol="0" anchor="ctr"/>
            <a:lstStyle/>
            <a:p>
              <a:pPr algn="ctr">
                <a:lnSpc>
                  <a:spcPts val="2493"/>
                </a:lnSpc>
              </a:pPr>
              <a:endParaRPr/>
            </a:p>
          </p:txBody>
        </p:sp>
      </p:grpSp>
      <p:sp>
        <p:nvSpPr>
          <p:cNvPr id="6" name="Freeform 6"/>
          <p:cNvSpPr/>
          <p:nvPr/>
        </p:nvSpPr>
        <p:spPr>
          <a:xfrm>
            <a:off x="14945186" y="5388460"/>
            <a:ext cx="3762570" cy="3608647"/>
          </a:xfrm>
          <a:custGeom>
            <a:avLst/>
            <a:gdLst/>
            <a:ahLst/>
            <a:cxnLst/>
            <a:rect l="l" t="t" r="r" b="b"/>
            <a:pathLst>
              <a:path w="3762570" h="3608647">
                <a:moveTo>
                  <a:pt x="0" y="0"/>
                </a:moveTo>
                <a:lnTo>
                  <a:pt x="3762570" y="0"/>
                </a:lnTo>
                <a:lnTo>
                  <a:pt x="3762570" y="3608647"/>
                </a:lnTo>
                <a:lnTo>
                  <a:pt x="0" y="3608647"/>
                </a:lnTo>
                <a:lnTo>
                  <a:pt x="0" y="0"/>
                </a:lnTo>
                <a:close/>
              </a:path>
            </a:pathLst>
          </a:custGeom>
          <a:blipFill>
            <a:blip r:embed="rId4"/>
            <a:stretch>
              <a:fillRect l="-25819" t="-45150" r="-37980" b="-82564"/>
            </a:stretch>
          </a:blipFill>
        </p:spPr>
        <p:txBody>
          <a:bodyPr/>
          <a:lstStyle/>
          <a:p>
            <a:endParaRPr lang="en-AU"/>
          </a:p>
        </p:txBody>
      </p:sp>
      <p:grpSp>
        <p:nvGrpSpPr>
          <p:cNvPr id="7" name="Group 7"/>
          <p:cNvGrpSpPr/>
          <p:nvPr/>
        </p:nvGrpSpPr>
        <p:grpSpPr>
          <a:xfrm>
            <a:off x="13266368" y="4393522"/>
            <a:ext cx="2206342" cy="5495012"/>
            <a:chOff x="0" y="0"/>
            <a:chExt cx="518183" cy="1290562"/>
          </a:xfrm>
        </p:grpSpPr>
        <p:sp>
          <p:nvSpPr>
            <p:cNvPr id="8" name="Freeform 8"/>
            <p:cNvSpPr/>
            <p:nvPr/>
          </p:nvSpPr>
          <p:spPr>
            <a:xfrm>
              <a:off x="0" y="0"/>
              <a:ext cx="518183" cy="1290562"/>
            </a:xfrm>
            <a:custGeom>
              <a:avLst/>
              <a:gdLst/>
              <a:ahLst/>
              <a:cxnLst/>
              <a:rect l="l" t="t" r="r" b="b"/>
              <a:pathLst>
                <a:path w="518183" h="1290562">
                  <a:moveTo>
                    <a:pt x="178956" y="0"/>
                  </a:moveTo>
                  <a:lnTo>
                    <a:pt x="339227" y="0"/>
                  </a:lnTo>
                  <a:cubicBezTo>
                    <a:pt x="438062" y="0"/>
                    <a:pt x="518183" y="80121"/>
                    <a:pt x="518183" y="178956"/>
                  </a:cubicBezTo>
                  <a:lnTo>
                    <a:pt x="518183" y="1111606"/>
                  </a:lnTo>
                  <a:cubicBezTo>
                    <a:pt x="518183" y="1159068"/>
                    <a:pt x="499329" y="1204586"/>
                    <a:pt x="465768" y="1238147"/>
                  </a:cubicBezTo>
                  <a:cubicBezTo>
                    <a:pt x="432207" y="1271708"/>
                    <a:pt x="386689" y="1290562"/>
                    <a:pt x="339227" y="1290562"/>
                  </a:cubicBezTo>
                  <a:lnTo>
                    <a:pt x="178956" y="1290562"/>
                  </a:lnTo>
                  <a:cubicBezTo>
                    <a:pt x="131494" y="1290562"/>
                    <a:pt x="85976" y="1271708"/>
                    <a:pt x="52415" y="1238147"/>
                  </a:cubicBezTo>
                  <a:cubicBezTo>
                    <a:pt x="18854" y="1204586"/>
                    <a:pt x="0" y="1159068"/>
                    <a:pt x="0" y="1111606"/>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9" name="TextBox 9"/>
            <p:cNvSpPr txBox="1"/>
            <p:nvPr/>
          </p:nvSpPr>
          <p:spPr>
            <a:xfrm>
              <a:off x="0" y="9525"/>
              <a:ext cx="518183" cy="1281037"/>
            </a:xfrm>
            <a:prstGeom prst="rect">
              <a:avLst/>
            </a:prstGeom>
          </p:spPr>
          <p:txBody>
            <a:bodyPr lIns="50800" tIns="50800" rIns="50800" bIns="50800" rtlCol="0" anchor="ctr"/>
            <a:lstStyle/>
            <a:p>
              <a:pPr algn="ctr">
                <a:lnSpc>
                  <a:spcPts val="2493"/>
                </a:lnSpc>
              </a:pPr>
              <a:endParaRPr/>
            </a:p>
          </p:txBody>
        </p:sp>
      </p:grpSp>
      <p:sp>
        <p:nvSpPr>
          <p:cNvPr id="10" name="Freeform 10"/>
          <p:cNvSpPr/>
          <p:nvPr/>
        </p:nvSpPr>
        <p:spPr>
          <a:xfrm rot="271724">
            <a:off x="-121128" y="-884920"/>
            <a:ext cx="19505782" cy="5266561"/>
          </a:xfrm>
          <a:custGeom>
            <a:avLst/>
            <a:gdLst/>
            <a:ahLst/>
            <a:cxnLst/>
            <a:rect l="l" t="t" r="r" b="b"/>
            <a:pathLst>
              <a:path w="19505782" h="5266561">
                <a:moveTo>
                  <a:pt x="0" y="0"/>
                </a:moveTo>
                <a:lnTo>
                  <a:pt x="19505783" y="0"/>
                </a:lnTo>
                <a:lnTo>
                  <a:pt x="19505783" y="5266562"/>
                </a:lnTo>
                <a:lnTo>
                  <a:pt x="0" y="526656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1" name="Freeform 11"/>
          <p:cNvSpPr/>
          <p:nvPr/>
        </p:nvSpPr>
        <p:spPr>
          <a:xfrm>
            <a:off x="7855276" y="4779264"/>
            <a:ext cx="1616500" cy="1871490"/>
          </a:xfrm>
          <a:custGeom>
            <a:avLst/>
            <a:gdLst/>
            <a:ahLst/>
            <a:cxnLst/>
            <a:rect l="l" t="t" r="r" b="b"/>
            <a:pathLst>
              <a:path w="1616500" h="1871490">
                <a:moveTo>
                  <a:pt x="0" y="0"/>
                </a:moveTo>
                <a:lnTo>
                  <a:pt x="1616500" y="0"/>
                </a:lnTo>
                <a:lnTo>
                  <a:pt x="1616500" y="1871491"/>
                </a:lnTo>
                <a:lnTo>
                  <a:pt x="0" y="187149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2" name="Freeform 12"/>
          <p:cNvSpPr/>
          <p:nvPr/>
        </p:nvSpPr>
        <p:spPr>
          <a:xfrm>
            <a:off x="13594545" y="4779264"/>
            <a:ext cx="1614594" cy="1969017"/>
          </a:xfrm>
          <a:custGeom>
            <a:avLst/>
            <a:gdLst/>
            <a:ahLst/>
            <a:cxnLst/>
            <a:rect l="l" t="t" r="r" b="b"/>
            <a:pathLst>
              <a:path w="1614594" h="1969017">
                <a:moveTo>
                  <a:pt x="0" y="0"/>
                </a:moveTo>
                <a:lnTo>
                  <a:pt x="1614594" y="0"/>
                </a:lnTo>
                <a:lnTo>
                  <a:pt x="1614594" y="1969017"/>
                </a:lnTo>
                <a:lnTo>
                  <a:pt x="0" y="19690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3" name="TextBox 13"/>
          <p:cNvSpPr txBox="1"/>
          <p:nvPr/>
        </p:nvSpPr>
        <p:spPr>
          <a:xfrm>
            <a:off x="651119" y="1190625"/>
            <a:ext cx="17259300" cy="1030087"/>
          </a:xfrm>
          <a:prstGeom prst="rect">
            <a:avLst/>
          </a:prstGeom>
        </p:spPr>
        <p:txBody>
          <a:bodyPr lIns="0" tIns="0" rIns="0" bIns="0" rtlCol="0" anchor="t">
            <a:spAutoFit/>
          </a:bodyPr>
          <a:lstStyle/>
          <a:p>
            <a:pPr marL="0" lvl="0" indent="0" algn="ctr">
              <a:lnSpc>
                <a:spcPts val="7637"/>
              </a:lnSpc>
              <a:spcBef>
                <a:spcPct val="0"/>
              </a:spcBef>
            </a:pPr>
            <a:r>
              <a:rPr lang="en-US" sz="7873" spc="362">
                <a:solidFill>
                  <a:srgbClr val="04599A"/>
                </a:solidFill>
                <a:latin typeface="Lucky Bones"/>
                <a:ea typeface="Lucky Bones"/>
                <a:cs typeface="Lucky Bones"/>
                <a:sym typeface="Lucky Bones"/>
              </a:rPr>
              <a:t>HOW DO WE TELL THEM APART? </a:t>
            </a:r>
          </a:p>
        </p:txBody>
      </p:sp>
      <p:sp>
        <p:nvSpPr>
          <p:cNvPr id="14" name="TextBox 14"/>
          <p:cNvSpPr txBox="1"/>
          <p:nvPr/>
        </p:nvSpPr>
        <p:spPr>
          <a:xfrm>
            <a:off x="7708716" y="7262950"/>
            <a:ext cx="1909619" cy="964876"/>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Harder lids  from soft drink bottles</a:t>
            </a:r>
          </a:p>
        </p:txBody>
      </p:sp>
      <p:sp>
        <p:nvSpPr>
          <p:cNvPr id="15" name="TextBox 15"/>
          <p:cNvSpPr txBox="1"/>
          <p:nvPr/>
        </p:nvSpPr>
        <p:spPr>
          <a:xfrm>
            <a:off x="13452416" y="7262950"/>
            <a:ext cx="1898852" cy="965405"/>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More flexible milk bottle lids</a:t>
            </a:r>
          </a:p>
        </p:txBody>
      </p:sp>
      <p:sp>
        <p:nvSpPr>
          <p:cNvPr id="16" name="TextBox 16"/>
          <p:cNvSpPr txBox="1"/>
          <p:nvPr/>
        </p:nvSpPr>
        <p:spPr>
          <a:xfrm>
            <a:off x="13452416" y="8743994"/>
            <a:ext cx="1898852" cy="651080"/>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LOWER MELTING TEMP</a:t>
            </a:r>
          </a:p>
        </p:txBody>
      </p:sp>
      <p:sp>
        <p:nvSpPr>
          <p:cNvPr id="17" name="TextBox 17"/>
          <p:cNvSpPr txBox="1"/>
          <p:nvPr/>
        </p:nvSpPr>
        <p:spPr>
          <a:xfrm>
            <a:off x="7708716" y="8754209"/>
            <a:ext cx="1898852" cy="651080"/>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HIGHER MELTING TEMP</a:t>
            </a:r>
          </a:p>
        </p:txBody>
      </p:sp>
      <p:grpSp>
        <p:nvGrpSpPr>
          <p:cNvPr id="18" name="Group 18"/>
          <p:cNvGrpSpPr/>
          <p:nvPr/>
        </p:nvGrpSpPr>
        <p:grpSpPr>
          <a:xfrm>
            <a:off x="732178" y="4575376"/>
            <a:ext cx="5479054" cy="4870323"/>
            <a:chOff x="0" y="0"/>
            <a:chExt cx="7305406" cy="6493764"/>
          </a:xfrm>
        </p:grpSpPr>
        <p:sp>
          <p:nvSpPr>
            <p:cNvPr id="19" name="TextBox 19"/>
            <p:cNvSpPr txBox="1"/>
            <p:nvPr/>
          </p:nvSpPr>
          <p:spPr>
            <a:xfrm>
              <a:off x="727169" y="-19050"/>
              <a:ext cx="6578236" cy="6512814"/>
            </a:xfrm>
            <a:prstGeom prst="rect">
              <a:avLst/>
            </a:prstGeom>
          </p:spPr>
          <p:txBody>
            <a:bodyPr lIns="0" tIns="0" rIns="0" bIns="0" rtlCol="0" anchor="t">
              <a:spAutoFit/>
            </a:bodyPr>
            <a:lstStyle/>
            <a:p>
              <a:pPr algn="l">
                <a:lnSpc>
                  <a:spcPts val="3861"/>
                </a:lnSpc>
              </a:pPr>
              <a:r>
                <a:rPr lang="en-US" sz="3300">
                  <a:solidFill>
                    <a:srgbClr val="04599A"/>
                  </a:solidFill>
                  <a:latin typeface="Sailors"/>
                  <a:ea typeface="Sailors"/>
                  <a:cs typeface="Sailors"/>
                  <a:sym typeface="Sailors"/>
                </a:rPr>
                <a:t>Plastic is often marked with the symbol of which type it is</a:t>
              </a:r>
            </a:p>
            <a:p>
              <a:pPr algn="l">
                <a:lnSpc>
                  <a:spcPts val="3861"/>
                </a:lnSpc>
              </a:pPr>
              <a:endParaRPr lang="en-US" sz="3300">
                <a:solidFill>
                  <a:srgbClr val="04599A"/>
                </a:solidFill>
                <a:latin typeface="Sailors"/>
                <a:ea typeface="Sailors"/>
                <a:cs typeface="Sailors"/>
                <a:sym typeface="Sailors"/>
              </a:endParaRPr>
            </a:p>
            <a:p>
              <a:pPr algn="l">
                <a:lnSpc>
                  <a:spcPts val="3861"/>
                </a:lnSpc>
              </a:pPr>
              <a:r>
                <a:rPr lang="en-US" sz="3300">
                  <a:solidFill>
                    <a:srgbClr val="04599A"/>
                  </a:solidFill>
                  <a:latin typeface="Sailors"/>
                  <a:ea typeface="Sailors"/>
                  <a:cs typeface="Sailors"/>
                  <a:sym typeface="Sailors"/>
                </a:rPr>
                <a:t>lids are often marked on the inside</a:t>
              </a:r>
            </a:p>
            <a:p>
              <a:pPr algn="l">
                <a:lnSpc>
                  <a:spcPts val="3861"/>
                </a:lnSpc>
              </a:pPr>
              <a:endParaRPr lang="en-US" sz="3300">
                <a:solidFill>
                  <a:srgbClr val="04599A"/>
                </a:solidFill>
                <a:latin typeface="Sailors"/>
                <a:ea typeface="Sailors"/>
                <a:cs typeface="Sailors"/>
                <a:sym typeface="Sailors"/>
              </a:endParaRPr>
            </a:p>
            <a:p>
              <a:pPr algn="l">
                <a:lnSpc>
                  <a:spcPts val="3861"/>
                </a:lnSpc>
              </a:pPr>
              <a:r>
                <a:rPr lang="en-US" sz="3300">
                  <a:solidFill>
                    <a:srgbClr val="04599A"/>
                  </a:solidFill>
                  <a:latin typeface="Sailors"/>
                  <a:ea typeface="Sailors"/>
                  <a:cs typeface="Sailors"/>
                  <a:sym typeface="Sailors"/>
                </a:rPr>
                <a:t>The type of plastic matters when it comes to recycling</a:t>
              </a:r>
            </a:p>
          </p:txBody>
        </p:sp>
        <p:sp>
          <p:nvSpPr>
            <p:cNvPr id="20" name="Freeform 20"/>
            <p:cNvSpPr/>
            <p:nvPr/>
          </p:nvSpPr>
          <p:spPr>
            <a:xfrm>
              <a:off x="0" y="65017"/>
              <a:ext cx="411771" cy="411771"/>
            </a:xfrm>
            <a:custGeom>
              <a:avLst/>
              <a:gdLst/>
              <a:ahLst/>
              <a:cxnLst/>
              <a:rect l="l" t="t" r="r" b="b"/>
              <a:pathLst>
                <a:path w="411771" h="411771">
                  <a:moveTo>
                    <a:pt x="0" y="0"/>
                  </a:moveTo>
                  <a:lnTo>
                    <a:pt x="411771" y="0"/>
                  </a:lnTo>
                  <a:lnTo>
                    <a:pt x="411771" y="411772"/>
                  </a:lnTo>
                  <a:lnTo>
                    <a:pt x="0" y="41177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1" name="Freeform 21"/>
            <p:cNvSpPr/>
            <p:nvPr/>
          </p:nvSpPr>
          <p:spPr>
            <a:xfrm>
              <a:off x="0" y="2691322"/>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2" name="Freeform 22"/>
            <p:cNvSpPr/>
            <p:nvPr/>
          </p:nvSpPr>
          <p:spPr>
            <a:xfrm>
              <a:off x="0" y="4664754"/>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432580" y="4016462"/>
            <a:ext cx="13422840" cy="3072759"/>
          </a:xfrm>
          <a:prstGeom prst="rect">
            <a:avLst/>
          </a:prstGeom>
        </p:spPr>
        <p:txBody>
          <a:bodyPr lIns="0" tIns="0" rIns="0" bIns="0" rtlCol="0" anchor="t">
            <a:spAutoFit/>
          </a:bodyPr>
          <a:lstStyle/>
          <a:p>
            <a:pPr algn="ctr">
              <a:lnSpc>
                <a:spcPts val="5856"/>
              </a:lnSpc>
            </a:pPr>
            <a:r>
              <a:rPr lang="en-US" sz="6230">
                <a:solidFill>
                  <a:srgbClr val="04599A"/>
                </a:solidFill>
                <a:latin typeface="Sailors"/>
                <a:ea typeface="Sailors"/>
                <a:cs typeface="Sailors"/>
                <a:sym typeface="Sailors"/>
              </a:rPr>
              <a:t>WHAT TYPE OF PLASTIC are your items made from?</a:t>
            </a:r>
          </a:p>
          <a:p>
            <a:pPr algn="ctr">
              <a:lnSpc>
                <a:spcPts val="5856"/>
              </a:lnSpc>
            </a:pPr>
            <a:endParaRPr lang="en-US" sz="6230">
              <a:solidFill>
                <a:srgbClr val="04599A"/>
              </a:solidFill>
              <a:latin typeface="Sailors"/>
              <a:ea typeface="Sailors"/>
              <a:cs typeface="Sailors"/>
              <a:sym typeface="Sailors"/>
            </a:endParaRPr>
          </a:p>
          <a:p>
            <a:pPr algn="ctr">
              <a:lnSpc>
                <a:spcPts val="5856"/>
              </a:lnSpc>
            </a:pPr>
            <a:r>
              <a:rPr lang="en-US" sz="6230">
                <a:solidFill>
                  <a:srgbClr val="04599A"/>
                </a:solidFill>
                <a:latin typeface="Sailors"/>
                <a:ea typeface="Sailors"/>
                <a:cs typeface="Sailors"/>
                <a:sym typeface="Sailors"/>
              </a:rPr>
              <a:t>Is there plastic in your clothing? </a:t>
            </a:r>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04599A"/>
                </a:solidFill>
                <a:latin typeface="Lucky Bones"/>
                <a:ea typeface="Lucky Bones"/>
                <a:cs typeface="Lucky Bones"/>
                <a:sym typeface="Lucky Bones"/>
              </a:rPr>
              <a:t>DISCUSSION POINTS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1860362" y="3627908"/>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7130048" y="3284658"/>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5486400" y="5800587"/>
            <a:ext cx="2174614" cy="752960"/>
          </a:xfrm>
          <a:custGeom>
            <a:avLst/>
            <a:gdLst/>
            <a:ahLst/>
            <a:cxnLst/>
            <a:rect l="l" t="t" r="r" b="b"/>
            <a:pathLst>
              <a:path w="2174614" h="752960">
                <a:moveTo>
                  <a:pt x="0" y="0"/>
                </a:moveTo>
                <a:lnTo>
                  <a:pt x="2174614" y="0"/>
                </a:lnTo>
                <a:lnTo>
                  <a:pt x="2174614" y="752960"/>
                </a:lnTo>
                <a:lnTo>
                  <a:pt x="0" y="752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8542186" y="4622179"/>
            <a:ext cx="1203627" cy="1042642"/>
          </a:xfrm>
          <a:custGeom>
            <a:avLst/>
            <a:gdLst/>
            <a:ahLst/>
            <a:cxnLst/>
            <a:rect l="l" t="t" r="r" b="b"/>
            <a:pathLst>
              <a:path w="1203627" h="1042642">
                <a:moveTo>
                  <a:pt x="0" y="0"/>
                </a:moveTo>
                <a:lnTo>
                  <a:pt x="1203628" y="0"/>
                </a:lnTo>
                <a:lnTo>
                  <a:pt x="1203628"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4708638" y="3607421"/>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rot="-5400000">
            <a:off x="11095433" y="5153222"/>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8" name="Freeform 8"/>
          <p:cNvSpPr/>
          <p:nvPr/>
        </p:nvSpPr>
        <p:spPr>
          <a:xfrm>
            <a:off x="8126529" y="6032226"/>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9" name="Freeform 9"/>
          <p:cNvSpPr/>
          <p:nvPr/>
        </p:nvSpPr>
        <p:spPr>
          <a:xfrm>
            <a:off x="9845677" y="655354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0" name="Freeform 10"/>
          <p:cNvSpPr/>
          <p:nvPr/>
        </p:nvSpPr>
        <p:spPr>
          <a:xfrm>
            <a:off x="10238089" y="3981121"/>
            <a:ext cx="995243" cy="1282117"/>
          </a:xfrm>
          <a:custGeom>
            <a:avLst/>
            <a:gdLst/>
            <a:ahLst/>
            <a:cxnLst/>
            <a:rect l="l" t="t" r="r" b="b"/>
            <a:pathLst>
              <a:path w="995243" h="1282117">
                <a:moveTo>
                  <a:pt x="0" y="0"/>
                </a:moveTo>
                <a:lnTo>
                  <a:pt x="995244" y="0"/>
                </a:lnTo>
                <a:lnTo>
                  <a:pt x="995244" y="1282116"/>
                </a:lnTo>
                <a:lnTo>
                  <a:pt x="0" y="128211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1" name="Freeform 11"/>
          <p:cNvSpPr/>
          <p:nvPr/>
        </p:nvSpPr>
        <p:spPr>
          <a:xfrm>
            <a:off x="5651269" y="7277368"/>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a:off x="8906911" y="3022260"/>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a:off x="13270370" y="5921262"/>
            <a:ext cx="1305342" cy="1042642"/>
          </a:xfrm>
          <a:custGeom>
            <a:avLst/>
            <a:gdLst/>
            <a:ahLst/>
            <a:cxnLst/>
            <a:rect l="l" t="t" r="r" b="b"/>
            <a:pathLst>
              <a:path w="1305342" h="1042642">
                <a:moveTo>
                  <a:pt x="0" y="0"/>
                </a:moveTo>
                <a:lnTo>
                  <a:pt x="1305342" y="0"/>
                </a:lnTo>
                <a:lnTo>
                  <a:pt x="1305342" y="1042641"/>
                </a:lnTo>
                <a:lnTo>
                  <a:pt x="0" y="1042641"/>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a:off x="13897310" y="4375460"/>
            <a:ext cx="1148213" cy="1090802"/>
          </a:xfrm>
          <a:custGeom>
            <a:avLst/>
            <a:gdLst/>
            <a:ahLst/>
            <a:cxnLst/>
            <a:rect l="l" t="t" r="r" b="b"/>
            <a:pathLst>
              <a:path w="1148213" h="1090802">
                <a:moveTo>
                  <a:pt x="0" y="0"/>
                </a:moveTo>
                <a:lnTo>
                  <a:pt x="1148213" y="0"/>
                </a:lnTo>
                <a:lnTo>
                  <a:pt x="1148213" y="1090803"/>
                </a:lnTo>
                <a:lnTo>
                  <a:pt x="0" y="109080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rot="-3259688">
            <a:off x="2864470" y="3395636"/>
            <a:ext cx="2174614" cy="752960"/>
          </a:xfrm>
          <a:custGeom>
            <a:avLst/>
            <a:gdLst/>
            <a:ahLst/>
            <a:cxnLst/>
            <a:rect l="l" t="t" r="r" b="b"/>
            <a:pathLst>
              <a:path w="2174614" h="752960">
                <a:moveTo>
                  <a:pt x="0" y="0"/>
                </a:moveTo>
                <a:lnTo>
                  <a:pt x="2174614" y="0"/>
                </a:lnTo>
                <a:lnTo>
                  <a:pt x="2174614" y="752960"/>
                </a:lnTo>
                <a:lnTo>
                  <a:pt x="0" y="75296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rot="-7227429">
            <a:off x="464325" y="6378462"/>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7" name="Freeform 17"/>
          <p:cNvSpPr/>
          <p:nvPr/>
        </p:nvSpPr>
        <p:spPr>
          <a:xfrm rot="-7227429">
            <a:off x="3027558" y="9050252"/>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8" name="Freeform 18"/>
          <p:cNvSpPr/>
          <p:nvPr/>
        </p:nvSpPr>
        <p:spPr>
          <a:xfrm rot="8972570">
            <a:off x="2138634" y="6056702"/>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9" name="Freeform 19"/>
          <p:cNvSpPr/>
          <p:nvPr/>
        </p:nvSpPr>
        <p:spPr>
          <a:xfrm rot="-7227429">
            <a:off x="4377088" y="8649969"/>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20" name="Freeform 20"/>
          <p:cNvSpPr/>
          <p:nvPr/>
        </p:nvSpPr>
        <p:spPr>
          <a:xfrm rot="-7227429">
            <a:off x="4347227" y="7128139"/>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21" name="Freeform 21"/>
          <p:cNvSpPr/>
          <p:nvPr/>
        </p:nvSpPr>
        <p:spPr>
          <a:xfrm rot="-7227429">
            <a:off x="1875538" y="7822701"/>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2" name="Freeform 22"/>
          <p:cNvSpPr/>
          <p:nvPr/>
        </p:nvSpPr>
        <p:spPr>
          <a:xfrm rot="-7227429">
            <a:off x="1441836" y="4353632"/>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23" name="Freeform 23"/>
          <p:cNvSpPr/>
          <p:nvPr/>
        </p:nvSpPr>
        <p:spPr>
          <a:xfrm rot="-7227429">
            <a:off x="162914" y="4546749"/>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4" name="Freeform 24"/>
          <p:cNvSpPr/>
          <p:nvPr/>
        </p:nvSpPr>
        <p:spPr>
          <a:xfrm rot="-6709876">
            <a:off x="13673518" y="-144457"/>
            <a:ext cx="1408297" cy="1344284"/>
          </a:xfrm>
          <a:custGeom>
            <a:avLst/>
            <a:gdLst/>
            <a:ahLst/>
            <a:cxnLst/>
            <a:rect l="l" t="t" r="r" b="b"/>
            <a:pathLst>
              <a:path w="1408297" h="1344284">
                <a:moveTo>
                  <a:pt x="0" y="0"/>
                </a:moveTo>
                <a:lnTo>
                  <a:pt x="1408297" y="0"/>
                </a:lnTo>
                <a:lnTo>
                  <a:pt x="1408297"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25" name="Freeform 25"/>
          <p:cNvSpPr/>
          <p:nvPr/>
        </p:nvSpPr>
        <p:spPr>
          <a:xfrm rot="-6709876">
            <a:off x="15303483" y="5682748"/>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AU"/>
          </a:p>
        </p:txBody>
      </p:sp>
      <p:sp>
        <p:nvSpPr>
          <p:cNvPr id="26" name="Freeform 26"/>
          <p:cNvSpPr/>
          <p:nvPr/>
        </p:nvSpPr>
        <p:spPr>
          <a:xfrm rot="-6709876">
            <a:off x="15959579" y="3881809"/>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27" name="Freeform 27"/>
          <p:cNvSpPr/>
          <p:nvPr/>
        </p:nvSpPr>
        <p:spPr>
          <a:xfrm rot="9490123">
            <a:off x="15994565" y="412267"/>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endParaRPr lang="en-AU"/>
          </a:p>
        </p:txBody>
      </p:sp>
      <p:sp>
        <p:nvSpPr>
          <p:cNvPr id="28" name="Freeform 28"/>
          <p:cNvSpPr/>
          <p:nvPr/>
        </p:nvSpPr>
        <p:spPr>
          <a:xfrm rot="-6709876">
            <a:off x="17353304" y="3696086"/>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29" name="Freeform 29"/>
          <p:cNvSpPr/>
          <p:nvPr/>
        </p:nvSpPr>
        <p:spPr>
          <a:xfrm rot="-6709876">
            <a:off x="17554971" y="2147958"/>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0" name="Freeform 30"/>
          <p:cNvSpPr/>
          <p:nvPr/>
        </p:nvSpPr>
        <p:spPr>
          <a:xfrm rot="-6709876">
            <a:off x="14987920" y="2598372"/>
            <a:ext cx="995243" cy="1282117"/>
          </a:xfrm>
          <a:custGeom>
            <a:avLst/>
            <a:gdLst/>
            <a:ahLst/>
            <a:cxnLst/>
            <a:rect l="l" t="t" r="r" b="b"/>
            <a:pathLst>
              <a:path w="995243" h="1282117">
                <a:moveTo>
                  <a:pt x="0" y="0"/>
                </a:moveTo>
                <a:lnTo>
                  <a:pt x="995244" y="0"/>
                </a:lnTo>
                <a:lnTo>
                  <a:pt x="995244" y="1282116"/>
                </a:lnTo>
                <a:lnTo>
                  <a:pt x="0" y="128211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31" name="Freeform 31"/>
          <p:cNvSpPr/>
          <p:nvPr/>
        </p:nvSpPr>
        <p:spPr>
          <a:xfrm rot="-6709876">
            <a:off x="15337434" y="-1037589"/>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32" name="Freeform 32"/>
          <p:cNvSpPr/>
          <p:nvPr/>
        </p:nvSpPr>
        <p:spPr>
          <a:xfrm rot="-6709876">
            <a:off x="17373277" y="-458620"/>
            <a:ext cx="1148213" cy="1090802"/>
          </a:xfrm>
          <a:custGeom>
            <a:avLst/>
            <a:gdLst/>
            <a:ahLst/>
            <a:cxnLst/>
            <a:rect l="l" t="t" r="r" b="b"/>
            <a:pathLst>
              <a:path w="1148213" h="1090802">
                <a:moveTo>
                  <a:pt x="0" y="0"/>
                </a:moveTo>
                <a:lnTo>
                  <a:pt x="1148213" y="0"/>
                </a:lnTo>
                <a:lnTo>
                  <a:pt x="1148213" y="1090803"/>
                </a:lnTo>
                <a:lnTo>
                  <a:pt x="0" y="109080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33" name="Freeform 33"/>
          <p:cNvSpPr/>
          <p:nvPr/>
        </p:nvSpPr>
        <p:spPr>
          <a:xfrm rot="-1698343">
            <a:off x="13812984" y="8052210"/>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34" name="Freeform 34"/>
          <p:cNvSpPr/>
          <p:nvPr/>
        </p:nvSpPr>
        <p:spPr>
          <a:xfrm rot="-1698343">
            <a:off x="-1026579" y="3346633"/>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sp>
        <p:nvSpPr>
          <p:cNvPr id="35" name="Freeform 35"/>
          <p:cNvSpPr/>
          <p:nvPr/>
        </p:nvSpPr>
        <p:spPr>
          <a:xfrm>
            <a:off x="11775763" y="9778306"/>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36" name="Freeform 36"/>
          <p:cNvSpPr/>
          <p:nvPr/>
        </p:nvSpPr>
        <p:spPr>
          <a:xfrm rot="-7227429">
            <a:off x="6588819" y="8879400"/>
            <a:ext cx="1408297" cy="1344284"/>
          </a:xfrm>
          <a:custGeom>
            <a:avLst/>
            <a:gdLst/>
            <a:ahLst/>
            <a:cxnLst/>
            <a:rect l="l" t="t" r="r" b="b"/>
            <a:pathLst>
              <a:path w="1408297" h="1344284">
                <a:moveTo>
                  <a:pt x="0" y="0"/>
                </a:moveTo>
                <a:lnTo>
                  <a:pt x="1408297" y="0"/>
                </a:lnTo>
                <a:lnTo>
                  <a:pt x="1408297" y="1344283"/>
                </a:lnTo>
                <a:lnTo>
                  <a:pt x="0" y="134428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7" name="Freeform 37"/>
          <p:cNvSpPr/>
          <p:nvPr/>
        </p:nvSpPr>
        <p:spPr>
          <a:xfrm rot="8972570">
            <a:off x="8263128" y="8557640"/>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38" name="Freeform 38"/>
          <p:cNvSpPr/>
          <p:nvPr/>
        </p:nvSpPr>
        <p:spPr>
          <a:xfrm rot="-7227429">
            <a:off x="10471720" y="962907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9" name="Freeform 39"/>
          <p:cNvSpPr/>
          <p:nvPr/>
        </p:nvSpPr>
        <p:spPr>
          <a:xfrm rot="-3351992">
            <a:off x="17347344" y="7127862"/>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0" name="Freeform 40"/>
          <p:cNvSpPr/>
          <p:nvPr/>
        </p:nvSpPr>
        <p:spPr>
          <a:xfrm rot="5620577">
            <a:off x="14871420" y="9235847"/>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1" name="Freeform 41"/>
          <p:cNvSpPr/>
          <p:nvPr/>
        </p:nvSpPr>
        <p:spPr>
          <a:xfrm rot="-10579422">
            <a:off x="18124681" y="9049967"/>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42" name="Freeform 42"/>
          <p:cNvSpPr/>
          <p:nvPr/>
        </p:nvSpPr>
        <p:spPr>
          <a:xfrm rot="-10579422">
            <a:off x="16962479" y="8436175"/>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43" name="Freeform 43"/>
          <p:cNvSpPr/>
          <p:nvPr/>
        </p:nvSpPr>
        <p:spPr>
          <a:xfrm rot="-3351992">
            <a:off x="-258119" y="8930185"/>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4" name="Freeform 44"/>
          <p:cNvSpPr/>
          <p:nvPr/>
        </p:nvSpPr>
        <p:spPr>
          <a:xfrm rot="9060524">
            <a:off x="-505940" y="2007936"/>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5" name="Freeform 45"/>
          <p:cNvSpPr/>
          <p:nvPr/>
        </p:nvSpPr>
        <p:spPr>
          <a:xfrm rot="1833094">
            <a:off x="4663626" y="-646837"/>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6" name="Freeform 46"/>
          <p:cNvSpPr/>
          <p:nvPr/>
        </p:nvSpPr>
        <p:spPr>
          <a:xfrm rot="-3566905">
            <a:off x="3153932" y="52532"/>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7" name="Freeform 47"/>
          <p:cNvSpPr/>
          <p:nvPr/>
        </p:nvSpPr>
        <p:spPr>
          <a:xfrm rot="1833094">
            <a:off x="309817" y="-479494"/>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48" name="Freeform 48"/>
          <p:cNvSpPr/>
          <p:nvPr/>
        </p:nvSpPr>
        <p:spPr>
          <a:xfrm rot="1833094">
            <a:off x="1561435" y="71102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49" name="Freeform 49"/>
          <p:cNvSpPr/>
          <p:nvPr/>
        </p:nvSpPr>
        <p:spPr>
          <a:xfrm rot="1833094">
            <a:off x="3131500" y="-1267949"/>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50" name="Freeform 50"/>
          <p:cNvSpPr/>
          <p:nvPr/>
        </p:nvSpPr>
        <p:spPr>
          <a:xfrm rot="-9605129">
            <a:off x="7766381" y="-453735"/>
            <a:ext cx="1408297" cy="1344284"/>
          </a:xfrm>
          <a:custGeom>
            <a:avLst/>
            <a:gdLst/>
            <a:ahLst/>
            <a:cxnLst/>
            <a:rect l="l" t="t" r="r" b="b"/>
            <a:pathLst>
              <a:path w="1408297" h="1344284">
                <a:moveTo>
                  <a:pt x="0" y="0"/>
                </a:moveTo>
                <a:lnTo>
                  <a:pt x="1408297" y="0"/>
                </a:lnTo>
                <a:lnTo>
                  <a:pt x="1408297"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1" name="Freeform 51"/>
          <p:cNvSpPr/>
          <p:nvPr/>
        </p:nvSpPr>
        <p:spPr>
          <a:xfrm rot="-9605129">
            <a:off x="11371981" y="69159"/>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52" name="Freeform 52"/>
          <p:cNvSpPr/>
          <p:nvPr/>
        </p:nvSpPr>
        <p:spPr>
          <a:xfrm rot="-9605129">
            <a:off x="9802072" y="-102596"/>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53" name="Freeform 53"/>
          <p:cNvSpPr/>
          <p:nvPr/>
        </p:nvSpPr>
        <p:spPr>
          <a:xfrm>
            <a:off x="5859280" y="764211"/>
            <a:ext cx="1844875" cy="468137"/>
          </a:xfrm>
          <a:custGeom>
            <a:avLst/>
            <a:gdLst/>
            <a:ahLst/>
            <a:cxnLst/>
            <a:rect l="l" t="t" r="r" b="b"/>
            <a:pathLst>
              <a:path w="1844875" h="468137">
                <a:moveTo>
                  <a:pt x="0" y="0"/>
                </a:moveTo>
                <a:lnTo>
                  <a:pt x="1844874" y="0"/>
                </a:lnTo>
                <a:lnTo>
                  <a:pt x="1844874"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54" name="Freeform 54"/>
          <p:cNvSpPr/>
          <p:nvPr/>
        </p:nvSpPr>
        <p:spPr>
          <a:xfrm rot="10002082">
            <a:off x="11045923" y="7670957"/>
            <a:ext cx="2613687" cy="904989"/>
          </a:xfrm>
          <a:custGeom>
            <a:avLst/>
            <a:gdLst/>
            <a:ahLst/>
            <a:cxnLst/>
            <a:rect l="l" t="t" r="r" b="b"/>
            <a:pathLst>
              <a:path w="2613687" h="904989">
                <a:moveTo>
                  <a:pt x="0" y="0"/>
                </a:moveTo>
                <a:lnTo>
                  <a:pt x="2613687" y="0"/>
                </a:lnTo>
                <a:lnTo>
                  <a:pt x="2613687" y="904990"/>
                </a:lnTo>
                <a:lnTo>
                  <a:pt x="0" y="904990"/>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sp>
        <p:nvSpPr>
          <p:cNvPr id="55" name="TextBox 55"/>
          <p:cNvSpPr txBox="1"/>
          <p:nvPr/>
        </p:nvSpPr>
        <p:spPr>
          <a:xfrm>
            <a:off x="802221" y="1497962"/>
            <a:ext cx="17259300" cy="1190923"/>
          </a:xfrm>
          <a:prstGeom prst="rect">
            <a:avLst/>
          </a:prstGeom>
        </p:spPr>
        <p:txBody>
          <a:bodyPr lIns="0" tIns="0" rIns="0" bIns="0" rtlCol="0" anchor="t">
            <a:spAutoFit/>
          </a:bodyPr>
          <a:lstStyle/>
          <a:p>
            <a:pPr marL="0" lvl="0" indent="0" algn="ctr">
              <a:lnSpc>
                <a:spcPts val="9100"/>
              </a:lnSpc>
            </a:pPr>
            <a:r>
              <a:rPr lang="en-US" sz="8273" spc="380">
                <a:solidFill>
                  <a:srgbClr val="04599A"/>
                </a:solidFill>
                <a:latin typeface="Lucky Bones"/>
                <a:ea typeface="Lucky Bones"/>
                <a:cs typeface="Lucky Bones"/>
                <a:sym typeface="Lucky Bones"/>
              </a:rPr>
              <a:t>WHAT ARE MICROPLASTICS?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3477438" y="4117486"/>
            <a:ext cx="10931613" cy="3555503"/>
          </a:xfrm>
          <a:custGeom>
            <a:avLst/>
            <a:gdLst/>
            <a:ahLst/>
            <a:cxnLst/>
            <a:rect l="l" t="t" r="r" b="b"/>
            <a:pathLst>
              <a:path w="10931613" h="3555503">
                <a:moveTo>
                  <a:pt x="0" y="0"/>
                </a:moveTo>
                <a:lnTo>
                  <a:pt x="10931613" y="0"/>
                </a:lnTo>
                <a:lnTo>
                  <a:pt x="10931613" y="3555503"/>
                </a:lnTo>
                <a:lnTo>
                  <a:pt x="0" y="355550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613470" y="1662049"/>
            <a:ext cx="17259300" cy="1075990"/>
          </a:xfrm>
          <a:prstGeom prst="rect">
            <a:avLst/>
          </a:prstGeom>
        </p:spPr>
        <p:txBody>
          <a:bodyPr lIns="0" tIns="0" rIns="0" bIns="0" rtlCol="0" anchor="t">
            <a:spAutoFit/>
          </a:bodyPr>
          <a:lstStyle/>
          <a:p>
            <a:pPr marL="0" lvl="0" indent="0" algn="ctr">
              <a:lnSpc>
                <a:spcPts val="8221"/>
              </a:lnSpc>
            </a:pPr>
            <a:r>
              <a:rPr lang="en-US" sz="7473" spc="343">
                <a:solidFill>
                  <a:srgbClr val="04599A"/>
                </a:solidFill>
                <a:latin typeface="Lucky Bones"/>
                <a:ea typeface="Lucky Bones"/>
                <a:cs typeface="Lucky Bones"/>
                <a:sym typeface="Lucky Bones"/>
              </a:rPr>
              <a:t>DEFINITION OF MICROPLASTIC </a:t>
            </a:r>
          </a:p>
        </p:txBody>
      </p:sp>
      <p:sp>
        <p:nvSpPr>
          <p:cNvPr id="4" name="TextBox 4"/>
          <p:cNvSpPr txBox="1"/>
          <p:nvPr/>
        </p:nvSpPr>
        <p:spPr>
          <a:xfrm>
            <a:off x="2577191" y="5480519"/>
            <a:ext cx="12533866" cy="810387"/>
          </a:xfrm>
          <a:prstGeom prst="rect">
            <a:avLst/>
          </a:prstGeom>
        </p:spPr>
        <p:txBody>
          <a:bodyPr lIns="0" tIns="0" rIns="0" bIns="0" rtlCol="0" anchor="t">
            <a:spAutoFit/>
          </a:bodyPr>
          <a:lstStyle/>
          <a:p>
            <a:pPr algn="ctr">
              <a:lnSpc>
                <a:spcPts val="6083"/>
              </a:lnSpc>
            </a:pPr>
            <a:r>
              <a:rPr lang="en-US" sz="5199">
                <a:solidFill>
                  <a:srgbClr val="04599A"/>
                </a:solidFill>
                <a:latin typeface="Sailors"/>
                <a:ea typeface="Sailors"/>
                <a:cs typeface="Sailors"/>
                <a:sym typeface="Sailors"/>
              </a:rPr>
              <a:t>PLASTIC LESS THAN 5</a:t>
            </a:r>
          </a:p>
        </p:txBody>
      </p:sp>
      <p:sp>
        <p:nvSpPr>
          <p:cNvPr id="5" name="Freeform 5"/>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flipV="1">
            <a:off x="0" y="6172200"/>
            <a:ext cx="5627077" cy="4114800"/>
          </a:xfrm>
          <a:custGeom>
            <a:avLst/>
            <a:gdLst/>
            <a:ahLst/>
            <a:cxnLst/>
            <a:rect l="l" t="t" r="r" b="b"/>
            <a:pathLst>
              <a:path w="5627077" h="4114800">
                <a:moveTo>
                  <a:pt x="5627077" y="4114800"/>
                </a:moveTo>
                <a:lnTo>
                  <a:pt x="0" y="4114800"/>
                </a:lnTo>
                <a:lnTo>
                  <a:pt x="0" y="0"/>
                </a:lnTo>
                <a:lnTo>
                  <a:pt x="5627077" y="0"/>
                </a:lnTo>
                <a:lnTo>
                  <a:pt x="5627077"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flipV="1">
            <a:off x="12660923" y="6172200"/>
            <a:ext cx="5627077" cy="4114800"/>
          </a:xfrm>
          <a:custGeom>
            <a:avLst/>
            <a:gdLst/>
            <a:ahLst/>
            <a:cxnLst/>
            <a:rect l="l" t="t" r="r" b="b"/>
            <a:pathLst>
              <a:path w="5627077" h="4114800">
                <a:moveTo>
                  <a:pt x="0" y="4114800"/>
                </a:moveTo>
                <a:lnTo>
                  <a:pt x="5627077" y="4114800"/>
                </a:lnTo>
                <a:lnTo>
                  <a:pt x="5627077" y="0"/>
                </a:lnTo>
                <a:lnTo>
                  <a:pt x="0" y="0"/>
                </a:lnTo>
                <a:lnTo>
                  <a:pt x="0"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TextBox 9"/>
          <p:cNvSpPr txBox="1"/>
          <p:nvPr/>
        </p:nvSpPr>
        <p:spPr>
          <a:xfrm>
            <a:off x="11803508" y="5626512"/>
            <a:ext cx="1587284" cy="541814"/>
          </a:xfrm>
          <a:prstGeom prst="rect">
            <a:avLst/>
          </a:prstGeom>
        </p:spPr>
        <p:txBody>
          <a:bodyPr lIns="0" tIns="0" rIns="0" bIns="0" rtlCol="0" anchor="t">
            <a:spAutoFit/>
          </a:bodyPr>
          <a:lstStyle/>
          <a:p>
            <a:pPr algn="l">
              <a:lnSpc>
                <a:spcPts val="4261"/>
              </a:lnSpc>
              <a:spcBef>
                <a:spcPct val="0"/>
              </a:spcBef>
            </a:pPr>
            <a:r>
              <a:rPr lang="en-US" sz="3043">
                <a:solidFill>
                  <a:srgbClr val="04599A"/>
                </a:solidFill>
                <a:latin typeface="Sailors"/>
                <a:ea typeface="Sailors"/>
                <a:cs typeface="Sailors"/>
                <a:sym typeface="Sailors"/>
              </a:rPr>
              <a:t>mm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4682991">
            <a:off x="-1981053" y="2119288"/>
            <a:ext cx="10690726" cy="11011048"/>
          </a:xfrm>
          <a:custGeom>
            <a:avLst/>
            <a:gdLst/>
            <a:ahLst/>
            <a:cxnLst/>
            <a:rect l="l" t="t" r="r" b="b"/>
            <a:pathLst>
              <a:path w="10690726" h="11011048">
                <a:moveTo>
                  <a:pt x="0" y="0"/>
                </a:moveTo>
                <a:lnTo>
                  <a:pt x="10690727" y="0"/>
                </a:lnTo>
                <a:lnTo>
                  <a:pt x="10690727" y="11011048"/>
                </a:lnTo>
                <a:lnTo>
                  <a:pt x="0" y="110110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926328" y="5097888"/>
            <a:ext cx="4504492" cy="2984226"/>
          </a:xfrm>
          <a:custGeom>
            <a:avLst/>
            <a:gdLst/>
            <a:ahLst/>
            <a:cxnLst/>
            <a:rect l="l" t="t" r="r" b="b"/>
            <a:pathLst>
              <a:path w="4504492" h="2984226">
                <a:moveTo>
                  <a:pt x="0" y="0"/>
                </a:moveTo>
                <a:lnTo>
                  <a:pt x="4504492" y="0"/>
                </a:lnTo>
                <a:lnTo>
                  <a:pt x="4504492" y="2984226"/>
                </a:lnTo>
                <a:lnTo>
                  <a:pt x="0" y="2984226"/>
                </a:lnTo>
                <a:lnTo>
                  <a:pt x="0" y="0"/>
                </a:lnTo>
                <a:close/>
              </a:path>
            </a:pathLst>
          </a:custGeom>
          <a:blipFill>
            <a:blip r:embed="rId5"/>
            <a:stretch>
              <a:fillRect/>
            </a:stretch>
          </a:blipFill>
        </p:spPr>
        <p:txBody>
          <a:bodyPr/>
          <a:lstStyle/>
          <a:p>
            <a:endParaRPr lang="en-AU"/>
          </a:p>
        </p:txBody>
      </p:sp>
      <p:sp>
        <p:nvSpPr>
          <p:cNvPr id="4" name="Freeform 4"/>
          <p:cNvSpPr/>
          <p:nvPr/>
        </p:nvSpPr>
        <p:spPr>
          <a:xfrm rot="-4682991">
            <a:off x="9610707" y="2119288"/>
            <a:ext cx="10690726" cy="11011048"/>
          </a:xfrm>
          <a:custGeom>
            <a:avLst/>
            <a:gdLst/>
            <a:ahLst/>
            <a:cxnLst/>
            <a:rect l="l" t="t" r="r" b="b"/>
            <a:pathLst>
              <a:path w="10690726" h="11011048">
                <a:moveTo>
                  <a:pt x="0" y="0"/>
                </a:moveTo>
                <a:lnTo>
                  <a:pt x="10690726" y="0"/>
                </a:lnTo>
                <a:lnTo>
                  <a:pt x="10690726" y="11011048"/>
                </a:lnTo>
                <a:lnTo>
                  <a:pt x="0" y="110110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5400000">
            <a:off x="13101245" y="6628939"/>
            <a:ext cx="7506974" cy="3293685"/>
          </a:xfrm>
          <a:custGeom>
            <a:avLst/>
            <a:gdLst/>
            <a:ahLst/>
            <a:cxnLst/>
            <a:rect l="l" t="t" r="r" b="b"/>
            <a:pathLst>
              <a:path w="7506974" h="3293685">
                <a:moveTo>
                  <a:pt x="0" y="0"/>
                </a:moveTo>
                <a:lnTo>
                  <a:pt x="7506974" y="0"/>
                </a:lnTo>
                <a:lnTo>
                  <a:pt x="7506974" y="3293684"/>
                </a:lnTo>
                <a:lnTo>
                  <a:pt x="0" y="3293684"/>
                </a:lnTo>
                <a:lnTo>
                  <a:pt x="0" y="0"/>
                </a:lnTo>
                <a:close/>
              </a:path>
            </a:pathLst>
          </a:custGeom>
          <a:blipFill>
            <a:blip r:embed="rId6"/>
            <a:stretch>
              <a:fillRect/>
            </a:stretch>
          </a:blipFill>
        </p:spPr>
        <p:txBody>
          <a:bodyPr/>
          <a:lstStyle/>
          <a:p>
            <a:endParaRPr lang="en-AU"/>
          </a:p>
        </p:txBody>
      </p:sp>
      <p:sp>
        <p:nvSpPr>
          <p:cNvPr id="6" name="Freeform 6"/>
          <p:cNvSpPr/>
          <p:nvPr/>
        </p:nvSpPr>
        <p:spPr>
          <a:xfrm flipH="1">
            <a:off x="-139092" y="7068505"/>
            <a:ext cx="4504492" cy="3657216"/>
          </a:xfrm>
          <a:custGeom>
            <a:avLst/>
            <a:gdLst/>
            <a:ahLst/>
            <a:cxnLst/>
            <a:rect l="l" t="t" r="r" b="b"/>
            <a:pathLst>
              <a:path w="4504492" h="3657216">
                <a:moveTo>
                  <a:pt x="4504492" y="0"/>
                </a:moveTo>
                <a:lnTo>
                  <a:pt x="0" y="0"/>
                </a:lnTo>
                <a:lnTo>
                  <a:pt x="0" y="3657216"/>
                </a:lnTo>
                <a:lnTo>
                  <a:pt x="4504492" y="3657216"/>
                </a:lnTo>
                <a:lnTo>
                  <a:pt x="4504492" y="0"/>
                </a:lnTo>
                <a:close/>
              </a:path>
            </a:pathLst>
          </a:custGeom>
          <a:blipFill>
            <a:blip r:embed="rId7"/>
            <a:stretch>
              <a:fillRect l="-1306" r="-1306"/>
            </a:stretch>
          </a:blipFill>
        </p:spPr>
        <p:txBody>
          <a:bodyPr/>
          <a:lstStyle/>
          <a:p>
            <a:endParaRPr lang="en-AU"/>
          </a:p>
        </p:txBody>
      </p:sp>
      <p:sp>
        <p:nvSpPr>
          <p:cNvPr id="7" name="Freeform 7"/>
          <p:cNvSpPr/>
          <p:nvPr/>
        </p:nvSpPr>
        <p:spPr>
          <a:xfrm flipH="1">
            <a:off x="9615925" y="7235115"/>
            <a:ext cx="5136229" cy="3051885"/>
          </a:xfrm>
          <a:custGeom>
            <a:avLst/>
            <a:gdLst/>
            <a:ahLst/>
            <a:cxnLst/>
            <a:rect l="l" t="t" r="r" b="b"/>
            <a:pathLst>
              <a:path w="5136229" h="3051885">
                <a:moveTo>
                  <a:pt x="5136229" y="0"/>
                </a:moveTo>
                <a:lnTo>
                  <a:pt x="0" y="0"/>
                </a:lnTo>
                <a:lnTo>
                  <a:pt x="0" y="3051885"/>
                </a:lnTo>
                <a:lnTo>
                  <a:pt x="5136229" y="3051885"/>
                </a:lnTo>
                <a:lnTo>
                  <a:pt x="5136229" y="0"/>
                </a:lnTo>
                <a:close/>
              </a:path>
            </a:pathLst>
          </a:custGeom>
          <a:blipFill>
            <a:blip r:embed="rId8"/>
            <a:stretch>
              <a:fillRect t="-6127" b="-6127"/>
            </a:stretch>
          </a:blipFill>
        </p:spPr>
        <p:txBody>
          <a:bodyPr/>
          <a:lstStyle/>
          <a:p>
            <a:endParaRPr lang="en-AU"/>
          </a:p>
        </p:txBody>
      </p:sp>
      <p:grpSp>
        <p:nvGrpSpPr>
          <p:cNvPr id="8" name="Group 8"/>
          <p:cNvGrpSpPr/>
          <p:nvPr/>
        </p:nvGrpSpPr>
        <p:grpSpPr>
          <a:xfrm>
            <a:off x="4178574" y="7340203"/>
            <a:ext cx="4981616" cy="3113821"/>
            <a:chOff x="0" y="0"/>
            <a:chExt cx="6642155" cy="4151762"/>
          </a:xfrm>
        </p:grpSpPr>
        <p:sp>
          <p:nvSpPr>
            <p:cNvPr id="9" name="Freeform 9"/>
            <p:cNvSpPr/>
            <p:nvPr/>
          </p:nvSpPr>
          <p:spPr>
            <a:xfrm>
              <a:off x="0" y="253210"/>
              <a:ext cx="5198069" cy="3898552"/>
            </a:xfrm>
            <a:custGeom>
              <a:avLst/>
              <a:gdLst/>
              <a:ahLst/>
              <a:cxnLst/>
              <a:rect l="l" t="t" r="r" b="b"/>
              <a:pathLst>
                <a:path w="5198069" h="3898552">
                  <a:moveTo>
                    <a:pt x="0" y="0"/>
                  </a:moveTo>
                  <a:lnTo>
                    <a:pt x="5198069" y="0"/>
                  </a:lnTo>
                  <a:lnTo>
                    <a:pt x="5198069" y="3898552"/>
                  </a:lnTo>
                  <a:lnTo>
                    <a:pt x="0" y="3898552"/>
                  </a:lnTo>
                  <a:lnTo>
                    <a:pt x="0" y="0"/>
                  </a:lnTo>
                  <a:close/>
                </a:path>
              </a:pathLst>
            </a:custGeom>
            <a:blipFill>
              <a:blip r:embed="rId9"/>
              <a:stretch>
                <a:fillRect/>
              </a:stretch>
            </a:blipFill>
          </p:spPr>
          <p:txBody>
            <a:bodyPr/>
            <a:lstStyle/>
            <a:p>
              <a:endParaRPr lang="en-AU"/>
            </a:p>
          </p:txBody>
        </p:sp>
        <p:sp>
          <p:nvSpPr>
            <p:cNvPr id="10" name="Freeform 10"/>
            <p:cNvSpPr/>
            <p:nvPr/>
          </p:nvSpPr>
          <p:spPr>
            <a:xfrm rot="10561486">
              <a:off x="2497714" y="62421"/>
              <a:ext cx="1822609" cy="628097"/>
            </a:xfrm>
            <a:custGeom>
              <a:avLst/>
              <a:gdLst/>
              <a:ahLst/>
              <a:cxnLst/>
              <a:rect l="l" t="t" r="r" b="b"/>
              <a:pathLst>
                <a:path w="1822609" h="628097">
                  <a:moveTo>
                    <a:pt x="0" y="0"/>
                  </a:moveTo>
                  <a:lnTo>
                    <a:pt x="1822609" y="0"/>
                  </a:lnTo>
                  <a:lnTo>
                    <a:pt x="1822609" y="628097"/>
                  </a:lnTo>
                  <a:lnTo>
                    <a:pt x="0" y="62809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
          <p:nvSpPr>
            <p:cNvPr id="11" name="TextBox 11"/>
            <p:cNvSpPr txBox="1"/>
            <p:nvPr/>
          </p:nvSpPr>
          <p:spPr>
            <a:xfrm>
              <a:off x="2372369" y="502539"/>
              <a:ext cx="4269786" cy="549980"/>
            </a:xfrm>
            <a:prstGeom prst="rect">
              <a:avLst/>
            </a:prstGeom>
          </p:spPr>
          <p:txBody>
            <a:bodyPr lIns="0" tIns="0" rIns="0" bIns="0" rtlCol="0" anchor="t">
              <a:spAutoFit/>
            </a:bodyPr>
            <a:lstStyle/>
            <a:p>
              <a:pPr algn="ctr">
                <a:lnSpc>
                  <a:spcPts val="2724"/>
                </a:lnSpc>
              </a:pPr>
              <a:r>
                <a:rPr lang="en-US" sz="2961">
                  <a:solidFill>
                    <a:srgbClr val="04599A"/>
                  </a:solidFill>
                  <a:latin typeface="Sailors"/>
                  <a:ea typeface="Sailors"/>
                  <a:cs typeface="Sailors"/>
                  <a:sym typeface="Sailors"/>
                </a:rPr>
                <a:t>nurdles</a:t>
              </a:r>
            </a:p>
          </p:txBody>
        </p:sp>
      </p:grpSp>
      <p:grpSp>
        <p:nvGrpSpPr>
          <p:cNvPr id="12" name="Group 12"/>
          <p:cNvGrpSpPr/>
          <p:nvPr/>
        </p:nvGrpSpPr>
        <p:grpSpPr>
          <a:xfrm>
            <a:off x="12184040" y="5352221"/>
            <a:ext cx="3015372" cy="2729893"/>
            <a:chOff x="0" y="0"/>
            <a:chExt cx="5580380" cy="5052060"/>
          </a:xfrm>
        </p:grpSpPr>
        <p:sp>
          <p:nvSpPr>
            <p:cNvPr id="13" name="Freeform 13"/>
            <p:cNvSpPr/>
            <p:nvPr/>
          </p:nvSpPr>
          <p:spPr>
            <a:xfrm>
              <a:off x="-635000" y="-673100"/>
              <a:ext cx="6488430" cy="6027420"/>
            </a:xfrm>
            <a:custGeom>
              <a:avLst/>
              <a:gdLst/>
              <a:ahLst/>
              <a:cxnLst/>
              <a:rect l="l" t="t" r="r" b="b"/>
              <a:pathLst>
                <a:path w="6488430" h="602742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2"/>
              <a:stretch>
                <a:fillRect l="-17943" r="-17943"/>
              </a:stretch>
            </a:blipFill>
            <a:ln w="76200" cap="sq">
              <a:solidFill>
                <a:srgbClr val="FFFFFF"/>
              </a:solidFill>
              <a:prstDash val="solid"/>
              <a:miter/>
            </a:ln>
          </p:spPr>
          <p:txBody>
            <a:bodyPr/>
            <a:lstStyle/>
            <a:p>
              <a:endParaRPr lang="en-AU"/>
            </a:p>
          </p:txBody>
        </p:sp>
      </p:grpSp>
      <p:sp>
        <p:nvSpPr>
          <p:cNvPr id="14" name="TextBox 14"/>
          <p:cNvSpPr txBox="1"/>
          <p:nvPr/>
        </p:nvSpPr>
        <p:spPr>
          <a:xfrm>
            <a:off x="530540" y="477094"/>
            <a:ext cx="1725930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TYPES OF MICROPLASTIC</a:t>
            </a:r>
          </a:p>
        </p:txBody>
      </p:sp>
      <p:sp>
        <p:nvSpPr>
          <p:cNvPr id="15" name="TextBox 15"/>
          <p:cNvSpPr txBox="1"/>
          <p:nvPr/>
        </p:nvSpPr>
        <p:spPr>
          <a:xfrm>
            <a:off x="-1251529" y="3373916"/>
            <a:ext cx="8644241" cy="750571"/>
          </a:xfrm>
          <a:prstGeom prst="rect">
            <a:avLst/>
          </a:prstGeom>
        </p:spPr>
        <p:txBody>
          <a:bodyPr lIns="0" tIns="0" rIns="0" bIns="0" rtlCol="0" anchor="t">
            <a:spAutoFit/>
          </a:bodyPr>
          <a:lstStyle/>
          <a:p>
            <a:pPr algn="ctr">
              <a:lnSpc>
                <a:spcPts val="5879"/>
              </a:lnSpc>
              <a:spcBef>
                <a:spcPct val="0"/>
              </a:spcBef>
            </a:pPr>
            <a:r>
              <a:rPr lang="en-US" sz="4199">
                <a:solidFill>
                  <a:srgbClr val="04599A"/>
                </a:solidFill>
                <a:latin typeface="Sailors"/>
                <a:ea typeface="Sailors"/>
                <a:cs typeface="Sailors"/>
                <a:sym typeface="Sailors"/>
              </a:rPr>
              <a:t>PRIMARY MICROPLASTIC</a:t>
            </a:r>
          </a:p>
        </p:txBody>
      </p:sp>
      <p:sp>
        <p:nvSpPr>
          <p:cNvPr id="16" name="TextBox 16"/>
          <p:cNvSpPr txBox="1"/>
          <p:nvPr/>
        </p:nvSpPr>
        <p:spPr>
          <a:xfrm>
            <a:off x="9857333" y="3325027"/>
            <a:ext cx="8644241" cy="750571"/>
          </a:xfrm>
          <a:prstGeom prst="rect">
            <a:avLst/>
          </a:prstGeom>
        </p:spPr>
        <p:txBody>
          <a:bodyPr lIns="0" tIns="0" rIns="0" bIns="0" rtlCol="0" anchor="t">
            <a:spAutoFit/>
          </a:bodyPr>
          <a:lstStyle/>
          <a:p>
            <a:pPr algn="ctr">
              <a:lnSpc>
                <a:spcPts val="5879"/>
              </a:lnSpc>
              <a:spcBef>
                <a:spcPct val="0"/>
              </a:spcBef>
            </a:pPr>
            <a:r>
              <a:rPr lang="en-US" sz="4199">
                <a:solidFill>
                  <a:srgbClr val="04599A"/>
                </a:solidFill>
                <a:latin typeface="Sailors"/>
                <a:ea typeface="Sailors"/>
                <a:cs typeface="Sailors"/>
                <a:sym typeface="Sailors"/>
              </a:rPr>
              <a:t>SECONDARY MICROPLASTIC</a:t>
            </a:r>
          </a:p>
        </p:txBody>
      </p:sp>
      <p:sp>
        <p:nvSpPr>
          <p:cNvPr id="20" name="TextBox 20"/>
          <p:cNvSpPr txBox="1"/>
          <p:nvPr/>
        </p:nvSpPr>
        <p:spPr>
          <a:xfrm>
            <a:off x="11326715" y="4212063"/>
            <a:ext cx="5682818" cy="885825"/>
          </a:xfrm>
          <a:prstGeom prst="rect">
            <a:avLst/>
          </a:prstGeom>
        </p:spPr>
        <p:txBody>
          <a:bodyPr lIns="0" tIns="0" rIns="0" bIns="0" rtlCol="0" anchor="t">
            <a:spAutoFit/>
          </a:bodyPr>
          <a:lstStyle/>
          <a:p>
            <a:pPr algn="ctr">
              <a:lnSpc>
                <a:spcPts val="3300"/>
              </a:lnSpc>
            </a:pPr>
            <a:r>
              <a:rPr lang="en-US" sz="3000">
                <a:solidFill>
                  <a:srgbClr val="04599A"/>
                </a:solidFill>
                <a:latin typeface="Sailors"/>
                <a:ea typeface="Sailors"/>
                <a:cs typeface="Sailors"/>
                <a:sym typeface="Sailors"/>
              </a:rPr>
              <a:t>Plastic pieces that breakdown into microplastics </a:t>
            </a:r>
          </a:p>
        </p:txBody>
      </p:sp>
      <p:grpSp>
        <p:nvGrpSpPr>
          <p:cNvPr id="22" name="Group 21">
            <a:extLst>
              <a:ext uri="{FF2B5EF4-FFF2-40B4-BE49-F238E27FC236}">
                <a16:creationId xmlns:a16="http://schemas.microsoft.com/office/drawing/2014/main" id="{8EC55E04-CC76-EABC-C011-D1BFDD731EBA}"/>
              </a:ext>
            </a:extLst>
          </p:cNvPr>
          <p:cNvGrpSpPr/>
          <p:nvPr/>
        </p:nvGrpSpPr>
        <p:grpSpPr>
          <a:xfrm>
            <a:off x="289603" y="4263333"/>
            <a:ext cx="5769243" cy="875880"/>
            <a:chOff x="289603" y="4263333"/>
            <a:chExt cx="5769243" cy="875880"/>
          </a:xfrm>
        </p:grpSpPr>
        <p:grpSp>
          <p:nvGrpSpPr>
            <p:cNvPr id="17" name="Group 17"/>
            <p:cNvGrpSpPr/>
            <p:nvPr/>
          </p:nvGrpSpPr>
          <p:grpSpPr>
            <a:xfrm>
              <a:off x="289603" y="4263333"/>
              <a:ext cx="5341217" cy="846386"/>
              <a:chOff x="0" y="-9525"/>
              <a:chExt cx="7121623" cy="1128515"/>
            </a:xfrm>
          </p:grpSpPr>
          <p:sp>
            <p:nvSpPr>
              <p:cNvPr id="18" name="TextBox 18"/>
              <p:cNvSpPr txBox="1"/>
              <p:nvPr/>
            </p:nvSpPr>
            <p:spPr>
              <a:xfrm>
                <a:off x="0" y="-9525"/>
                <a:ext cx="7121623" cy="1128515"/>
              </a:xfrm>
              <a:prstGeom prst="rect">
                <a:avLst/>
              </a:prstGeom>
            </p:spPr>
            <p:txBody>
              <a:bodyPr lIns="0" tIns="0" rIns="0" bIns="0" rtlCol="0" anchor="t">
                <a:spAutoFit/>
              </a:bodyPr>
              <a:lstStyle/>
              <a:p>
                <a:pPr algn="ctr">
                  <a:lnSpc>
                    <a:spcPts val="3300"/>
                  </a:lnSpc>
                </a:pPr>
                <a:r>
                  <a:rPr lang="en-US" sz="3000" dirty="0">
                    <a:solidFill>
                      <a:srgbClr val="04599A"/>
                    </a:solidFill>
                    <a:latin typeface="Sailors"/>
                    <a:ea typeface="Sailors"/>
                    <a:cs typeface="Sailors"/>
                    <a:sym typeface="Sailors"/>
                  </a:rPr>
                  <a:t>Plastic pieces that when produced are   5      </a:t>
                </a:r>
              </a:p>
            </p:txBody>
          </p:sp>
          <p:sp>
            <p:nvSpPr>
              <p:cNvPr id="19" name="Freeform 19"/>
              <p:cNvSpPr/>
              <p:nvPr/>
            </p:nvSpPr>
            <p:spPr>
              <a:xfrm>
                <a:off x="4991168" y="720943"/>
                <a:ext cx="238020" cy="317360"/>
              </a:xfrm>
              <a:custGeom>
                <a:avLst/>
                <a:gdLst/>
                <a:ahLst/>
                <a:cxnLst/>
                <a:rect l="l" t="t" r="r" b="b"/>
                <a:pathLst>
                  <a:path w="238020" h="317360">
                    <a:moveTo>
                      <a:pt x="0" y="0"/>
                    </a:moveTo>
                    <a:lnTo>
                      <a:pt x="238020" y="0"/>
                    </a:lnTo>
                    <a:lnTo>
                      <a:pt x="238020" y="317359"/>
                    </a:lnTo>
                    <a:lnTo>
                      <a:pt x="0" y="31735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dirty="0"/>
              </a:p>
            </p:txBody>
          </p:sp>
        </p:grpSp>
        <p:sp>
          <p:nvSpPr>
            <p:cNvPr id="21" name="TextBox 21"/>
            <p:cNvSpPr txBox="1"/>
            <p:nvPr/>
          </p:nvSpPr>
          <p:spPr>
            <a:xfrm>
              <a:off x="4471562" y="4762500"/>
              <a:ext cx="1587284" cy="376713"/>
            </a:xfrm>
            <a:prstGeom prst="rect">
              <a:avLst/>
            </a:prstGeom>
          </p:spPr>
          <p:txBody>
            <a:bodyPr lIns="0" tIns="0" rIns="0" bIns="0" rtlCol="0" anchor="t">
              <a:spAutoFit/>
            </a:bodyPr>
            <a:lstStyle/>
            <a:p>
              <a:pPr algn="l">
                <a:lnSpc>
                  <a:spcPts val="2861"/>
                </a:lnSpc>
                <a:spcBef>
                  <a:spcPct val="0"/>
                </a:spcBef>
              </a:pPr>
              <a:r>
                <a:rPr lang="en-US" sz="2043" dirty="0">
                  <a:solidFill>
                    <a:srgbClr val="04599A"/>
                  </a:solidFill>
                  <a:latin typeface="Sailors"/>
                  <a:ea typeface="Sailors"/>
                  <a:cs typeface="Sailors"/>
                  <a:sym typeface="Sailors"/>
                </a:rPr>
                <a:t>mm</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591352" y="-3350963"/>
            <a:ext cx="26534531" cy="7164323"/>
          </a:xfrm>
          <a:custGeom>
            <a:avLst/>
            <a:gdLst/>
            <a:ahLst/>
            <a:cxnLst/>
            <a:rect l="l" t="t" r="r" b="b"/>
            <a:pathLst>
              <a:path w="26534531" h="7164323">
                <a:moveTo>
                  <a:pt x="0" y="0"/>
                </a:moveTo>
                <a:lnTo>
                  <a:pt x="26534531" y="0"/>
                </a:lnTo>
                <a:lnTo>
                  <a:pt x="26534531" y="7164324"/>
                </a:lnTo>
                <a:lnTo>
                  <a:pt x="0" y="71643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4627616" y="4240087"/>
            <a:ext cx="2814069" cy="3752093"/>
          </a:xfrm>
          <a:custGeom>
            <a:avLst/>
            <a:gdLst/>
            <a:ahLst/>
            <a:cxnLst/>
            <a:rect l="l" t="t" r="r" b="b"/>
            <a:pathLst>
              <a:path w="2814069" h="3752093">
                <a:moveTo>
                  <a:pt x="0" y="0"/>
                </a:moveTo>
                <a:lnTo>
                  <a:pt x="2814069" y="0"/>
                </a:lnTo>
                <a:lnTo>
                  <a:pt x="2814069" y="3752093"/>
                </a:lnTo>
                <a:lnTo>
                  <a:pt x="0" y="3752093"/>
                </a:lnTo>
                <a:lnTo>
                  <a:pt x="0" y="0"/>
                </a:lnTo>
                <a:close/>
              </a:path>
            </a:pathLst>
          </a:custGeom>
          <a:blipFill>
            <a:blip r:embed="rId5"/>
            <a:stretch>
              <a:fillRect/>
            </a:stretch>
          </a:blipFill>
        </p:spPr>
        <p:txBody>
          <a:bodyPr/>
          <a:lstStyle/>
          <a:p>
            <a:endParaRPr lang="en-AU"/>
          </a:p>
        </p:txBody>
      </p:sp>
      <p:sp>
        <p:nvSpPr>
          <p:cNvPr id="4" name="Freeform 4"/>
          <p:cNvSpPr/>
          <p:nvPr/>
        </p:nvSpPr>
        <p:spPr>
          <a:xfrm>
            <a:off x="11680752" y="4240087"/>
            <a:ext cx="2814069" cy="3752093"/>
          </a:xfrm>
          <a:custGeom>
            <a:avLst/>
            <a:gdLst/>
            <a:ahLst/>
            <a:cxnLst/>
            <a:rect l="l" t="t" r="r" b="b"/>
            <a:pathLst>
              <a:path w="2814069" h="3752093">
                <a:moveTo>
                  <a:pt x="0" y="0"/>
                </a:moveTo>
                <a:lnTo>
                  <a:pt x="2814069" y="0"/>
                </a:lnTo>
                <a:lnTo>
                  <a:pt x="2814069" y="3752093"/>
                </a:lnTo>
                <a:lnTo>
                  <a:pt x="0" y="3752093"/>
                </a:lnTo>
                <a:lnTo>
                  <a:pt x="0" y="0"/>
                </a:lnTo>
                <a:close/>
              </a:path>
            </a:pathLst>
          </a:custGeom>
          <a:blipFill>
            <a:blip r:embed="rId6"/>
            <a:stretch>
              <a:fillRect/>
            </a:stretch>
          </a:blipFill>
        </p:spPr>
        <p:txBody>
          <a:bodyPr/>
          <a:lstStyle/>
          <a:p>
            <a:endParaRPr lang="en-AU"/>
          </a:p>
        </p:txBody>
      </p:sp>
      <p:grpSp>
        <p:nvGrpSpPr>
          <p:cNvPr id="5" name="Group 5"/>
          <p:cNvGrpSpPr/>
          <p:nvPr/>
        </p:nvGrpSpPr>
        <p:grpSpPr>
          <a:xfrm>
            <a:off x="459534" y="3333794"/>
            <a:ext cx="5163185" cy="3997621"/>
            <a:chOff x="30480" y="591820"/>
            <a:chExt cx="13713087" cy="10617424"/>
          </a:xfrm>
        </p:grpSpPr>
        <p:sp>
          <p:nvSpPr>
            <p:cNvPr id="6" name="Freeform 6"/>
            <p:cNvSpPr/>
            <p:nvPr/>
          </p:nvSpPr>
          <p:spPr>
            <a:xfrm>
              <a:off x="0" y="0"/>
              <a:ext cx="13710750" cy="10696686"/>
            </a:xfrm>
            <a:custGeom>
              <a:avLst/>
              <a:gdLst/>
              <a:ahLst/>
              <a:cxnLst/>
              <a:rect l="l" t="t" r="r" b="b"/>
              <a:pathLst>
                <a:path w="13710750" h="10696686">
                  <a:moveTo>
                    <a:pt x="12837018" y="3778257"/>
                  </a:moveTo>
                  <a:cubicBezTo>
                    <a:pt x="11646062" y="1916111"/>
                    <a:pt x="9246374" y="544830"/>
                    <a:pt x="6689443" y="297180"/>
                  </a:cubicBezTo>
                  <a:cubicBezTo>
                    <a:pt x="4602876" y="0"/>
                    <a:pt x="3230064" y="870097"/>
                    <a:pt x="2108842" y="1959007"/>
                  </a:cubicBezTo>
                  <a:cubicBezTo>
                    <a:pt x="987621" y="3047917"/>
                    <a:pt x="391459" y="4436003"/>
                    <a:pt x="150807" y="5836188"/>
                  </a:cubicBezTo>
                  <a:cubicBezTo>
                    <a:pt x="24130" y="6575326"/>
                    <a:pt x="0" y="7359562"/>
                    <a:pt x="387357" y="8037106"/>
                  </a:cubicBezTo>
                  <a:cubicBezTo>
                    <a:pt x="880968" y="8896135"/>
                    <a:pt x="1959802" y="9442790"/>
                    <a:pt x="3057778" y="9782662"/>
                  </a:cubicBezTo>
                  <a:cubicBezTo>
                    <a:pt x="6011240" y="10696686"/>
                    <a:pt x="9637435" y="10342515"/>
                    <a:pt x="11935939" y="8591460"/>
                  </a:cubicBezTo>
                  <a:cubicBezTo>
                    <a:pt x="12655162" y="8043705"/>
                    <a:pt x="13244486" y="7357362"/>
                    <a:pt x="13455058" y="6578626"/>
                  </a:cubicBezTo>
                  <a:cubicBezTo>
                    <a:pt x="13710751" y="5633804"/>
                    <a:pt x="13386690" y="4638386"/>
                    <a:pt x="12837018" y="3778257"/>
                  </a:cubicBezTo>
                  <a:close/>
                </a:path>
              </a:pathLst>
            </a:custGeom>
            <a:blipFill>
              <a:blip r:embed="rId7"/>
              <a:stretch>
                <a:fillRect l="-9242" t="-2931" r="-9158" b="-3030"/>
              </a:stretch>
            </a:blipFill>
          </p:spPr>
          <p:txBody>
            <a:bodyPr/>
            <a:lstStyle/>
            <a:p>
              <a:endParaRPr lang="en-AU"/>
            </a:p>
          </p:txBody>
        </p:sp>
      </p:grpSp>
      <p:grpSp>
        <p:nvGrpSpPr>
          <p:cNvPr id="7" name="Group 7"/>
          <p:cNvGrpSpPr/>
          <p:nvPr/>
        </p:nvGrpSpPr>
        <p:grpSpPr>
          <a:xfrm>
            <a:off x="6382563" y="3437339"/>
            <a:ext cx="4532146" cy="3955786"/>
            <a:chOff x="0" y="0"/>
            <a:chExt cx="12700000" cy="11084921"/>
          </a:xfrm>
        </p:grpSpPr>
        <p:sp>
          <p:nvSpPr>
            <p:cNvPr id="8" name="Freeform 8"/>
            <p:cNvSpPr/>
            <p:nvPr/>
          </p:nvSpPr>
          <p:spPr>
            <a:xfrm>
              <a:off x="-11430" y="748232"/>
              <a:ext cx="13009880" cy="10163765"/>
            </a:xfrm>
            <a:custGeom>
              <a:avLst/>
              <a:gdLst/>
              <a:ahLst/>
              <a:cxnLst/>
              <a:rect l="l" t="t" r="r" b="b"/>
              <a:pathLst>
                <a:path w="13009880" h="10163765">
                  <a:moveTo>
                    <a:pt x="10152380" y="819176"/>
                  </a:moveTo>
                  <a:cubicBezTo>
                    <a:pt x="8962390" y="165165"/>
                    <a:pt x="8643620" y="135236"/>
                    <a:pt x="7245350" y="0"/>
                  </a:cubicBezTo>
                  <a:cubicBezTo>
                    <a:pt x="4039870" y="33255"/>
                    <a:pt x="1441450" y="1649436"/>
                    <a:pt x="435610" y="4306492"/>
                  </a:cubicBezTo>
                  <a:cubicBezTo>
                    <a:pt x="91440" y="5215456"/>
                    <a:pt x="0" y="6231943"/>
                    <a:pt x="403860" y="7122062"/>
                  </a:cubicBezTo>
                  <a:cubicBezTo>
                    <a:pt x="934720" y="8291521"/>
                    <a:pt x="2254250" y="9084093"/>
                    <a:pt x="3648710" y="9403338"/>
                  </a:cubicBezTo>
                  <a:cubicBezTo>
                    <a:pt x="5043170" y="9723693"/>
                    <a:pt x="6578600" y="10163765"/>
                    <a:pt x="8008620" y="10011901"/>
                  </a:cubicBezTo>
                  <a:cubicBezTo>
                    <a:pt x="9123680" y="9893292"/>
                    <a:pt x="10237470" y="9181640"/>
                    <a:pt x="11071860" y="8525413"/>
                  </a:cubicBezTo>
                  <a:cubicBezTo>
                    <a:pt x="11625580" y="8089775"/>
                    <a:pt x="11971020" y="7485647"/>
                    <a:pt x="12202160" y="6867109"/>
                  </a:cubicBezTo>
                  <a:cubicBezTo>
                    <a:pt x="13009880" y="4714417"/>
                    <a:pt x="12348210" y="2027432"/>
                    <a:pt x="10152380" y="819176"/>
                  </a:cubicBezTo>
                  <a:close/>
                </a:path>
              </a:pathLst>
            </a:custGeom>
            <a:blipFill>
              <a:blip r:embed="rId8"/>
              <a:stretch>
                <a:fillRect l="-21283" t="-7450" r="-21336" b="-10059"/>
              </a:stretch>
            </a:blipFill>
          </p:spPr>
          <p:txBody>
            <a:bodyPr/>
            <a:lstStyle/>
            <a:p>
              <a:endParaRPr lang="en-AU"/>
            </a:p>
          </p:txBody>
        </p:sp>
      </p:grpSp>
      <p:grpSp>
        <p:nvGrpSpPr>
          <p:cNvPr id="9" name="Group 9"/>
          <p:cNvGrpSpPr/>
          <p:nvPr/>
        </p:nvGrpSpPr>
        <p:grpSpPr>
          <a:xfrm>
            <a:off x="3200655" y="7105531"/>
            <a:ext cx="4685276" cy="3346113"/>
            <a:chOff x="83820" y="1018540"/>
            <a:chExt cx="14690309" cy="10491470"/>
          </a:xfrm>
        </p:grpSpPr>
        <p:sp>
          <p:nvSpPr>
            <p:cNvPr id="10" name="Freeform 10"/>
            <p:cNvSpPr/>
            <p:nvPr/>
          </p:nvSpPr>
          <p:spPr>
            <a:xfrm>
              <a:off x="0" y="0"/>
              <a:ext cx="14679685" cy="10491470"/>
            </a:xfrm>
            <a:custGeom>
              <a:avLst/>
              <a:gdLst/>
              <a:ahLst/>
              <a:cxnLst/>
              <a:rect l="l" t="t" r="r" b="b"/>
              <a:pathLst>
                <a:path w="14679685" h="10491470">
                  <a:moveTo>
                    <a:pt x="4269399" y="791210"/>
                  </a:moveTo>
                  <a:cubicBezTo>
                    <a:pt x="1733725" y="1852930"/>
                    <a:pt x="0" y="3540760"/>
                    <a:pt x="113871" y="6107430"/>
                  </a:cubicBezTo>
                  <a:cubicBezTo>
                    <a:pt x="141059" y="6667500"/>
                    <a:pt x="275570" y="7228840"/>
                    <a:pt x="570349" y="7724140"/>
                  </a:cubicBezTo>
                  <a:cubicBezTo>
                    <a:pt x="1317314" y="8980170"/>
                    <a:pt x="2941462" y="9602470"/>
                    <a:pt x="4491199" y="9954260"/>
                  </a:cubicBezTo>
                  <a:cubicBezTo>
                    <a:pt x="6095313" y="10318750"/>
                    <a:pt x="7788147" y="10491470"/>
                    <a:pt x="9408002" y="10189210"/>
                  </a:cubicBezTo>
                  <a:cubicBezTo>
                    <a:pt x="11027857" y="9885680"/>
                    <a:pt x="12573302" y="9057640"/>
                    <a:pt x="13390384" y="7780020"/>
                  </a:cubicBezTo>
                  <a:cubicBezTo>
                    <a:pt x="14679685" y="5765800"/>
                    <a:pt x="13786762" y="2998470"/>
                    <a:pt x="11720445" y="1581150"/>
                  </a:cubicBezTo>
                  <a:cubicBezTo>
                    <a:pt x="9654129" y="163830"/>
                    <a:pt x="6723507" y="0"/>
                    <a:pt x="4269399" y="791210"/>
                  </a:cubicBezTo>
                </a:path>
              </a:pathLst>
            </a:custGeom>
            <a:blipFill>
              <a:blip r:embed="rId9"/>
              <a:stretch>
                <a:fillRect l="-12984" t="-9241" r="-12988" b="-6977"/>
              </a:stretch>
            </a:blipFill>
          </p:spPr>
          <p:txBody>
            <a:bodyPr/>
            <a:lstStyle/>
            <a:p>
              <a:endParaRPr lang="en-AU"/>
            </a:p>
          </p:txBody>
        </p:sp>
      </p:grpSp>
      <p:sp>
        <p:nvSpPr>
          <p:cNvPr id="11" name="TextBox 11"/>
          <p:cNvSpPr txBox="1"/>
          <p:nvPr/>
        </p:nvSpPr>
        <p:spPr>
          <a:xfrm>
            <a:off x="-524446" y="624000"/>
            <a:ext cx="19489293" cy="945889"/>
          </a:xfrm>
          <a:prstGeom prst="rect">
            <a:avLst/>
          </a:prstGeom>
        </p:spPr>
        <p:txBody>
          <a:bodyPr lIns="0" tIns="0" rIns="0" bIns="0" rtlCol="0" anchor="t">
            <a:spAutoFit/>
          </a:bodyPr>
          <a:lstStyle/>
          <a:p>
            <a:pPr marL="0" lvl="0" indent="0" algn="ctr">
              <a:lnSpc>
                <a:spcPts val="7055"/>
              </a:lnSpc>
              <a:spcBef>
                <a:spcPct val="0"/>
              </a:spcBef>
            </a:pPr>
            <a:r>
              <a:rPr lang="en-US" sz="7273" spc="334">
                <a:solidFill>
                  <a:srgbClr val="04599A"/>
                </a:solidFill>
                <a:latin typeface="Lucky Bones"/>
                <a:ea typeface="Lucky Bones"/>
                <a:cs typeface="Lucky Bones"/>
                <a:sym typeface="Lucky Bones"/>
              </a:rPr>
              <a:t>MICROPLASTIC IN THE ENVIRONMENT </a:t>
            </a:r>
          </a:p>
        </p:txBody>
      </p:sp>
      <p:sp>
        <p:nvSpPr>
          <p:cNvPr id="12" name="TextBox 12"/>
          <p:cNvSpPr txBox="1"/>
          <p:nvPr/>
        </p:nvSpPr>
        <p:spPr>
          <a:xfrm>
            <a:off x="2242834" y="1674426"/>
            <a:ext cx="13954731" cy="1085850"/>
          </a:xfrm>
          <a:prstGeom prst="rect">
            <a:avLst/>
          </a:prstGeom>
        </p:spPr>
        <p:txBody>
          <a:bodyPr lIns="0" tIns="0" rIns="0" bIns="0" rtlCol="0" anchor="t">
            <a:spAutoFit/>
          </a:bodyPr>
          <a:lstStyle/>
          <a:p>
            <a:pPr algn="ctr">
              <a:lnSpc>
                <a:spcPts val="4200"/>
              </a:lnSpc>
              <a:spcBef>
                <a:spcPct val="0"/>
              </a:spcBef>
            </a:pPr>
            <a:r>
              <a:rPr lang="en-US" sz="3000">
                <a:solidFill>
                  <a:srgbClr val="04599A"/>
                </a:solidFill>
                <a:latin typeface="Sailors"/>
                <a:ea typeface="Sailors"/>
                <a:cs typeface="Sailors"/>
                <a:sym typeface="Sailors"/>
              </a:rPr>
              <a:t>Microplastics are everywhere, they have been found in the Mariana Trench, AntarCtica, and even in the clouds...</a:t>
            </a:r>
          </a:p>
        </p:txBody>
      </p:sp>
      <p:sp>
        <p:nvSpPr>
          <p:cNvPr id="13" name="TextBox 13"/>
          <p:cNvSpPr txBox="1"/>
          <p:nvPr/>
        </p:nvSpPr>
        <p:spPr>
          <a:xfrm>
            <a:off x="11680752" y="8163630"/>
            <a:ext cx="5760933" cy="1712150"/>
          </a:xfrm>
          <a:prstGeom prst="rect">
            <a:avLst/>
          </a:prstGeom>
        </p:spPr>
        <p:txBody>
          <a:bodyPr lIns="0" tIns="0" rIns="0" bIns="0" rtlCol="0" anchor="t">
            <a:spAutoFit/>
          </a:bodyPr>
          <a:lstStyle/>
          <a:p>
            <a:pPr algn="ctr">
              <a:lnSpc>
                <a:spcPts val="3333"/>
              </a:lnSpc>
            </a:pPr>
            <a:r>
              <a:rPr lang="en-US" sz="2824">
                <a:solidFill>
                  <a:srgbClr val="04599A"/>
                </a:solidFill>
                <a:latin typeface="Sailors"/>
                <a:ea typeface="Sailors"/>
                <a:cs typeface="Sailors"/>
                <a:sym typeface="Sailors"/>
              </a:rPr>
              <a:t>Microplastic on the beach in Arnhem Land, Northern Territory. wa</a:t>
            </a:r>
            <a:r>
              <a:rPr lang="en-US" sz="2824" u="sng">
                <a:solidFill>
                  <a:srgbClr val="04599A"/>
                </a:solidFill>
                <a:latin typeface="Sailors"/>
                <a:ea typeface="Sailors"/>
                <a:cs typeface="Sailors"/>
                <a:sym typeface="Sailors"/>
              </a:rPr>
              <a:t>n</a:t>
            </a:r>
            <a:r>
              <a:rPr lang="en-US" sz="2824">
                <a:solidFill>
                  <a:srgbClr val="04599A"/>
                </a:solidFill>
                <a:latin typeface="Sailors"/>
                <a:ea typeface="Sailors"/>
                <a:cs typeface="Sailors"/>
                <a:sym typeface="Sailors"/>
              </a:rPr>
              <a:t>uwuy (cape arnhem) and Dhambaliya (bremer island)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1021</Words>
  <Application>Microsoft Office PowerPoint</Application>
  <PresentationFormat>Custom</PresentationFormat>
  <Paragraphs>124</Paragraphs>
  <Slides>11</Slides>
  <Notes>11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Lucky Bones</vt:lpstr>
      <vt:lpstr>Sailors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Types of plastic - general</dc:title>
  <cp:lastModifiedBy>Rhiannon Ashleigh Van Eck</cp:lastModifiedBy>
  <cp:revision>3</cp:revision>
  <dcterms:created xsi:type="dcterms:W3CDTF">2006-08-16T00:00:00Z</dcterms:created>
  <dcterms:modified xsi:type="dcterms:W3CDTF">2025-02-07T04:17:22Z</dcterms:modified>
  <dc:identifier>DAGVrkv70Zk</dc:identifier>
</cp:coreProperties>
</file>