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1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18288000" cy="10287000"/>
  <p:notesSz cx="6858000" cy="9144000"/>
  <p:embeddedFontLst>
    <p:embeddedFont>
      <p:font typeface="Lucky Bones" charset="1" panose="00000800000000000000"/>
      <p:regular r:id="rId22"/>
    </p:embeddedFont>
    <p:embeddedFont>
      <p:font typeface="Sailors" charset="1" panose="02000000000000000000"/>
      <p:regular r:id="rId24"/>
    </p:embeddedFont>
    <p:embeddedFont>
      <p:font typeface="Canva Sans" charset="1" panose="020B0503030501040103"/>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notesMasters/notesMaster1.xml" Type="http://schemas.openxmlformats.org/officeDocument/2006/relationships/notesMaster"/><Relationship Id="rId2" Target="presProps.xml" Type="http://schemas.openxmlformats.org/officeDocument/2006/relationships/presProps"/><Relationship Id="rId20" Target="theme/theme2.xml" Type="http://schemas.openxmlformats.org/officeDocument/2006/relationships/theme"/><Relationship Id="rId21" Target="notesSlides/notesSlide1.xml" Type="http://schemas.openxmlformats.org/officeDocument/2006/relationships/notesSlide"/><Relationship Id="rId22" Target="fonts/font22.fntdata" Type="http://schemas.openxmlformats.org/officeDocument/2006/relationships/font"/><Relationship Id="rId23" Target="notesSlides/notesSlide2.xml" Type="http://schemas.openxmlformats.org/officeDocument/2006/relationships/notesSlide"/><Relationship Id="rId24" Target="fonts/font24.fntdata" Type="http://schemas.openxmlformats.org/officeDocument/2006/relationships/font"/><Relationship Id="rId25" Target="notesSlides/notesSlide3.xml" Type="http://schemas.openxmlformats.org/officeDocument/2006/relationships/notesSlide"/><Relationship Id="rId26" Target="notesSlides/notesSlide4.xml" Type="http://schemas.openxmlformats.org/officeDocument/2006/relationships/notesSlide"/><Relationship Id="rId27" Target="fonts/font27.fntdata" Type="http://schemas.openxmlformats.org/officeDocument/2006/relationships/font"/><Relationship Id="rId28" Target="notesSlides/notesSlide5.xml" Type="http://schemas.openxmlformats.org/officeDocument/2006/relationships/notesSlide"/><Relationship Id="rId29" Target="notesSlides/notesSlide6.xml" Type="http://schemas.openxmlformats.org/officeDocument/2006/relationships/notesSlide"/><Relationship Id="rId3" Target="viewProps.xml" Type="http://schemas.openxmlformats.org/officeDocument/2006/relationships/viewProps"/><Relationship Id="rId30" Target="notesSlides/notesSlide7.xml" Type="http://schemas.openxmlformats.org/officeDocument/2006/relationships/notesSlide"/><Relationship Id="rId31" Target="notesSlides/notesSlide8.xml" Type="http://schemas.openxmlformats.org/officeDocument/2006/relationships/notesSlide"/><Relationship Id="rId32" Target="notesSlides/notesSlide9.xml" Type="http://schemas.openxmlformats.org/officeDocument/2006/relationships/notesSlide"/><Relationship Id="rId33" Target="notesSlides/notesSlide10.xml" Type="http://schemas.openxmlformats.org/officeDocument/2006/relationships/notesSlide"/><Relationship Id="rId34" Target="notesSlides/notesSlide11.xml" Type="http://schemas.openxmlformats.org/officeDocument/2006/relationships/notesSlide"/><Relationship Id="rId35" Target="notesSlides/notesSlide12.xml" Type="http://schemas.openxmlformats.org/officeDocument/2006/relationships/notesSlide"/><Relationship Id="rId36" Target="notesSlides/notesSlide13.xml" Type="http://schemas.openxmlformats.org/officeDocument/2006/relationships/notesSlide"/><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1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_rels/notesSlide1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todays lesson students will learn about the sources and pathways of plastic in the marine environment, as well as the life cycle of plastic.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video can be played to provide another style of learning for the students. This video showcases the efforts of Sea Shepherd and the Dhimurru rangers at Djulpan beach clean in Arnhem Land, Northern Territory in 2022. Audio will be required, although there are audio cues. </a:t>
            </a:r>
          </a:p>
          <a:p>
            <a:r>
              <a:rPr lang="en-US"/>
              <a:t/>
            </a:r>
          </a:p>
          <a:p>
            <a:r>
              <a:rPr lang="en-US"/>
              <a:t>https://www.youtube.com/watch?v=b4mgZq4YLPA</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Plastic takes a long time to break down. Different items can vary in the time they take to break down, from as little as 20 years to as long as 600 years. </a:t>
            </a:r>
          </a:p>
          <a:p>
            <a:r>
              <a:rPr lang="en-US"/>
              <a:t/>
            </a:r>
          </a:p>
          <a:p>
            <a:r>
              <a:rPr lang="en-US"/>
              <a:t>Students can be quizzed as to how long they might think different types of plastic will take to break down. </a:t>
            </a:r>
          </a:p>
          <a:p>
            <a:r>
              <a:rPr lang="en-US"/>
              <a:t/>
            </a:r>
          </a:p>
          <a:p>
            <a:r>
              <a:rPr lang="en-US"/>
              <a:t>A question for the students may be what is causing the different plastics to break down at different rates? Is it the plastic type? The thickness? The durability? </a:t>
            </a:r>
          </a:p>
          <a:p>
            <a:r>
              <a:rPr lang="en-US"/>
              <a:t/>
            </a:r>
          </a:p>
          <a:p>
            <a:r>
              <a:rPr lang="en-US"/>
              <a:t>An activity idea for students would be to make a timeline of plastic items and how long they take to degrade. This can be completed with print out place cards, or if possible real life items.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video can be played to provide another style of learning for the students. Audio will be required, although there are audio cues. The video goes for 4 minutes. </a:t>
            </a:r>
          </a:p>
          <a:p>
            <a:r>
              <a:rPr lang="en-US"/>
              <a:t/>
            </a:r>
          </a:p>
          <a:p>
            <a:r>
              <a:rPr lang="en-US"/>
              <a:t>https://www.youtube.com/watch?v=_6xlNyWPpB8</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can fill in the worksheet provided in the lesson pack</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Begin todays lesson by asking the students to share how they use plastic in their everyday lives. Encourage students to share items that they may not have realised are plastic until they started to think critically about it.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students require some encouragement to share different plastic uses, this slide will provide some great prompts. Students should try to think of plastic items that are both inside and outside the classroom.</a:t>
            </a:r>
          </a:p>
          <a:p>
            <a:r>
              <a:rPr lang="en-US"/>
              <a:t/>
            </a:r>
          </a:p>
          <a:p>
            <a:r>
              <a:rPr lang="en-US"/>
              <a:t>Ask the students how they think Covid-19 may have affected the amount of plastic being used? Why might this be?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Away from the household and individual plastic items that we use. Industry is also a huge source of plastic use. </a:t>
            </a:r>
          </a:p>
          <a:p>
            <a:r>
              <a:rPr lang="en-US"/>
              <a:t/>
            </a:r>
          </a:p>
          <a:p>
            <a:r>
              <a:rPr lang="en-US"/>
              <a:t>The largest item that is produced by industry is plastic packaging. The students can be asked to name different types of plastic packaging that they commonly use. </a:t>
            </a:r>
          </a:p>
          <a:p>
            <a:r>
              <a:rPr lang="en-US"/>
              <a:t/>
            </a:r>
          </a:p>
          <a:p>
            <a:r>
              <a:rPr lang="en-US"/>
              <a:t>Construction, textiles, consumer good, transport and electronics are all other major sources of plastic use within industry.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Around 1% of the total plastic produced globally ends up directly in the ocean each year. </a:t>
            </a:r>
          </a:p>
          <a:p>
            <a:r>
              <a:rPr lang="en-US"/>
              <a:t/>
            </a:r>
          </a:p>
          <a:p>
            <a:r>
              <a:rPr lang="en-US"/>
              <a:t>This is based on the estimate that approximately 8 to 10 million metric tons of plastic enter the ocean annually out of the total plastic production, which exceeds 400 million metric tons per year.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three main sources of ocean plastics. </a:t>
            </a:r>
          </a:p>
          <a:p>
            <a:r>
              <a:rPr lang="en-US"/>
              <a:t/>
            </a:r>
          </a:p>
          <a:p>
            <a:r>
              <a:rPr lang="en-US"/>
              <a:t>The first, which is estimated to account for around ~80% of ocean marine plastic is mismanaged waste. During storms and other heavy rain events, plastic pollution can increase as much as tenfold as plastic is washed into waterways, and eventually the ocean. </a:t>
            </a:r>
          </a:p>
          <a:p>
            <a:r>
              <a:rPr lang="en-US"/>
              <a:t/>
            </a:r>
          </a:p>
          <a:p>
            <a:r>
              <a:rPr lang="en-US"/>
              <a:t>Sea-based debris makes up the remaining ~20% of ocean plastics. This includes things like ghost nets (fishing nets which are dropped off fishing vessels), lost ropes and line and dropped fishing containers. </a:t>
            </a:r>
          </a:p>
          <a:p>
            <a:r>
              <a:rPr lang="en-US"/>
              <a:t/>
            </a:r>
          </a:p>
          <a:p>
            <a:r>
              <a:rPr lang="en-US"/>
              <a:t>Microplastics make up the remainder of plastic entering the ocean, and although small in proportion to the other sources, can have worse effects as they are hard to remove.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 examples of plastic entering the marine environment includes fishing nets, clothes and fibres from clothing.</a:t>
            </a:r>
          </a:p>
          <a:p>
            <a:r>
              <a:rPr lang="en-US"/>
              <a:t/>
            </a:r>
          </a:p>
          <a:p>
            <a:r>
              <a:rPr lang="en-US"/>
              <a:t>To make sustainable choices to reduce the plastic entering the environment, students can think about way to reduce the amount of clothing that they buy. Trying to buy clothes made of natural fibres such as cotton and wool is a great way to attack this. Likewise, we can purchase items second hand, or only buy items that will last a long time.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Plastic can end up in the ocean via a number of pathways. Some of these pathways are more direct than others. </a:t>
            </a:r>
          </a:p>
          <a:p>
            <a:r>
              <a:rPr lang="en-US"/>
              <a:t/>
            </a:r>
          </a:p>
          <a:p>
            <a:r>
              <a:rPr lang="en-US"/>
              <a:t>When litter is left on the streets, it doesn't just remain there. Rain and wind transport plastic waste into streams, rivers, and eventually into drains, which flow into the ocean.</a:t>
            </a:r>
          </a:p>
          <a:p>
            <a:r>
              <a:rPr lang="en-US"/>
              <a:t/>
            </a:r>
          </a:p>
          <a:p>
            <a:r>
              <a:rPr lang="en-US"/>
              <a:t>Everyday items like wet wipes, cotton buds, and sanitary products that we dispose of end up flushed down toilets. Additionally, microfibres are released into water bodies when we launder our clothes in washing machines.</a:t>
            </a:r>
          </a:p>
          <a:p>
            <a:r>
              <a:rPr lang="en-US"/>
              <a:t/>
            </a:r>
          </a:p>
          <a:p>
            <a:r>
              <a:rPr lang="en-US"/>
              <a:t>Microplastics can even be evaporated up during the water cycle, entering the atmosphere and then eventually landing in the ocean.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can be asked about plastic items that they have found on the beach, and if they have been able to recognise where they are from?</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svg" Type="http://schemas.openxmlformats.org/officeDocument/2006/relationships/image"/><Relationship Id="rId2" Target="../notesSlides/notesSlide1.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3.png" Type="http://schemas.openxmlformats.org/officeDocument/2006/relationships/image"/><Relationship Id="rId6" Target="../media/image4.svg" Type="http://schemas.openxmlformats.org/officeDocument/2006/relationships/image"/><Relationship Id="rId7" Target="../media/image5.png" Type="http://schemas.openxmlformats.org/officeDocument/2006/relationships/image"/><Relationship Id="rId8" Target="../media/image6.svg" Type="http://schemas.openxmlformats.org/officeDocument/2006/relationships/image"/><Relationship Id="rId9" Target="../media/image7.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0.xml" Type="http://schemas.openxmlformats.org/officeDocument/2006/relationships/notesSlide"/><Relationship Id="rId3" Target="../media/image112.jpeg" Type="http://schemas.openxmlformats.org/officeDocument/2006/relationships/image"/><Relationship Id="rId4" Target="https://www.youtube.com/watch?v=b4mgZq4YLPA" TargetMode="External" Type="http://schemas.openxmlformats.org/officeDocument/2006/relationships/video"/></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17.svg" Type="http://schemas.openxmlformats.org/officeDocument/2006/relationships/image"/><Relationship Id="rId11" Target="../media/image118.png" Type="http://schemas.openxmlformats.org/officeDocument/2006/relationships/image"/><Relationship Id="rId12" Target="../media/image119.svg" Type="http://schemas.openxmlformats.org/officeDocument/2006/relationships/image"/><Relationship Id="rId13" Target="../media/image120.png" Type="http://schemas.openxmlformats.org/officeDocument/2006/relationships/image"/><Relationship Id="rId14" Target="../media/image121.svg" Type="http://schemas.openxmlformats.org/officeDocument/2006/relationships/image"/><Relationship Id="rId15" Target="../media/image47.png" Type="http://schemas.openxmlformats.org/officeDocument/2006/relationships/image"/><Relationship Id="rId16" Target="../media/image48.svg" Type="http://schemas.openxmlformats.org/officeDocument/2006/relationships/image"/><Relationship Id="rId17" Target="../media/image122.png" Type="http://schemas.openxmlformats.org/officeDocument/2006/relationships/image"/><Relationship Id="rId18" Target="../media/image123.svg" Type="http://schemas.openxmlformats.org/officeDocument/2006/relationships/image"/><Relationship Id="rId19" Target="../media/image124.png" Type="http://schemas.openxmlformats.org/officeDocument/2006/relationships/image"/><Relationship Id="rId2" Target="../notesSlides/notesSlide11.xml" Type="http://schemas.openxmlformats.org/officeDocument/2006/relationships/notesSlide"/><Relationship Id="rId20" Target="../media/image125.svg" Type="http://schemas.openxmlformats.org/officeDocument/2006/relationships/image"/><Relationship Id="rId21" Target="../media/image126.png" Type="http://schemas.openxmlformats.org/officeDocument/2006/relationships/image"/><Relationship Id="rId22" Target="../media/image127.svg" Type="http://schemas.openxmlformats.org/officeDocument/2006/relationships/image"/><Relationship Id="rId3" Target="../media/image113.png" Type="http://schemas.openxmlformats.org/officeDocument/2006/relationships/image"/><Relationship Id="rId4" Target="../media/image114.svg" Type="http://schemas.openxmlformats.org/officeDocument/2006/relationships/image"/><Relationship Id="rId5" Target="../media/image44.png" Type="http://schemas.openxmlformats.org/officeDocument/2006/relationships/image"/><Relationship Id="rId6" Target="../media/image115.png" Type="http://schemas.openxmlformats.org/officeDocument/2006/relationships/image"/><Relationship Id="rId7" Target="../media/image45.png" Type="http://schemas.openxmlformats.org/officeDocument/2006/relationships/image"/><Relationship Id="rId8" Target="../media/image46.svg" Type="http://schemas.openxmlformats.org/officeDocument/2006/relationships/image"/><Relationship Id="rId9" Target="../media/image116.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2.xml" Type="http://schemas.openxmlformats.org/officeDocument/2006/relationships/notesSlide"/><Relationship Id="rId3" Target="../media/image112.jpeg" Type="http://schemas.openxmlformats.org/officeDocument/2006/relationships/image"/><Relationship Id="rId4" Target="https://www.youtube.com/watch?v=_6xlNyWPpB8" TargetMode="External" Type="http://schemas.openxmlformats.org/officeDocument/2006/relationships/video"/></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3.xml" Type="http://schemas.openxmlformats.org/officeDocument/2006/relationships/notesSlide"/><Relationship Id="rId3" Target="../media/image128.png" Type="http://schemas.openxmlformats.org/officeDocument/2006/relationships/image"/><Relationship Id="rId4" Target="../media/image129.svg" Type="http://schemas.openxmlformats.org/officeDocument/2006/relationships/image"/><Relationship Id="rId5" Target="../media/image80.png" Type="http://schemas.openxmlformats.org/officeDocument/2006/relationships/image"/><Relationship Id="rId6" Target="../media/image81.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9.png" Type="http://schemas.openxmlformats.org/officeDocument/2006/relationships/image"/><Relationship Id="rId4" Target="../media/image10.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8.svg" Type="http://schemas.openxmlformats.org/officeDocument/2006/relationships/image"/><Relationship Id="rId11" Target="../media/image19.png" Type="http://schemas.openxmlformats.org/officeDocument/2006/relationships/image"/><Relationship Id="rId12" Target="../media/image20.svg" Type="http://schemas.openxmlformats.org/officeDocument/2006/relationships/image"/><Relationship Id="rId13" Target="../media/image21.png" Type="http://schemas.openxmlformats.org/officeDocument/2006/relationships/image"/><Relationship Id="rId14" Target="../media/image22.svg" Type="http://schemas.openxmlformats.org/officeDocument/2006/relationships/image"/><Relationship Id="rId15" Target="../media/image23.png" Type="http://schemas.openxmlformats.org/officeDocument/2006/relationships/image"/><Relationship Id="rId16" Target="../media/image24.svg" Type="http://schemas.openxmlformats.org/officeDocument/2006/relationships/image"/><Relationship Id="rId17" Target="../media/image25.png" Type="http://schemas.openxmlformats.org/officeDocument/2006/relationships/image"/><Relationship Id="rId18" Target="../media/image26.svg" Type="http://schemas.openxmlformats.org/officeDocument/2006/relationships/image"/><Relationship Id="rId19" Target="../media/image27.png" Type="http://schemas.openxmlformats.org/officeDocument/2006/relationships/image"/><Relationship Id="rId2" Target="../notesSlides/notesSlide3.xml" Type="http://schemas.openxmlformats.org/officeDocument/2006/relationships/notesSlide"/><Relationship Id="rId20" Target="../media/image28.svg" Type="http://schemas.openxmlformats.org/officeDocument/2006/relationships/image"/><Relationship Id="rId21" Target="../media/image29.png" Type="http://schemas.openxmlformats.org/officeDocument/2006/relationships/image"/><Relationship Id="rId22" Target="../media/image30.svg" Type="http://schemas.openxmlformats.org/officeDocument/2006/relationships/image"/><Relationship Id="rId23" Target="../media/image31.png" Type="http://schemas.openxmlformats.org/officeDocument/2006/relationships/image"/><Relationship Id="rId24" Target="../media/image32.svg" Type="http://schemas.openxmlformats.org/officeDocument/2006/relationships/image"/><Relationship Id="rId25" Target="../media/image33.png" Type="http://schemas.openxmlformats.org/officeDocument/2006/relationships/image"/><Relationship Id="rId26" Target="../media/image34.svg" Type="http://schemas.openxmlformats.org/officeDocument/2006/relationships/image"/><Relationship Id="rId27" Target="../media/image35.png" Type="http://schemas.openxmlformats.org/officeDocument/2006/relationships/image"/><Relationship Id="rId28" Target="../media/image36.svg" Type="http://schemas.openxmlformats.org/officeDocument/2006/relationships/image"/><Relationship Id="rId29" Target="../media/image37.png" Type="http://schemas.openxmlformats.org/officeDocument/2006/relationships/image"/><Relationship Id="rId3" Target="../media/image11.png" Type="http://schemas.openxmlformats.org/officeDocument/2006/relationships/image"/><Relationship Id="rId30" Target="../media/image38.svg" Type="http://schemas.openxmlformats.org/officeDocument/2006/relationships/image"/><Relationship Id="rId31" Target="../media/image39.png" Type="http://schemas.openxmlformats.org/officeDocument/2006/relationships/image"/><Relationship Id="rId32" Target="../media/image40.svg" Type="http://schemas.openxmlformats.org/officeDocument/2006/relationships/image"/><Relationship Id="rId33" Target="../media/image41.png" Type="http://schemas.openxmlformats.org/officeDocument/2006/relationships/image"/><Relationship Id="rId34" Target="../media/image42.png" Type="http://schemas.openxmlformats.org/officeDocument/2006/relationships/image"/><Relationship Id="rId35" Target="../media/image43.svg" Type="http://schemas.openxmlformats.org/officeDocument/2006/relationships/image"/><Relationship Id="rId36" Target="../media/image44.png" Type="http://schemas.openxmlformats.org/officeDocument/2006/relationships/image"/><Relationship Id="rId37" Target="../media/image45.png" Type="http://schemas.openxmlformats.org/officeDocument/2006/relationships/image"/><Relationship Id="rId38" Target="../media/image46.svg" Type="http://schemas.openxmlformats.org/officeDocument/2006/relationships/image"/><Relationship Id="rId39" Target="../media/image47.png" Type="http://schemas.openxmlformats.org/officeDocument/2006/relationships/image"/><Relationship Id="rId4" Target="../media/image12.svg" Type="http://schemas.openxmlformats.org/officeDocument/2006/relationships/image"/><Relationship Id="rId40" Target="../media/image48.svg" Type="http://schemas.openxmlformats.org/officeDocument/2006/relationships/image"/><Relationship Id="rId41" Target="../media/image49.png" Type="http://schemas.openxmlformats.org/officeDocument/2006/relationships/image"/><Relationship Id="rId42" Target="../media/image50.svg" Type="http://schemas.openxmlformats.org/officeDocument/2006/relationships/image"/><Relationship Id="rId43" Target="../media/image51.png" Type="http://schemas.openxmlformats.org/officeDocument/2006/relationships/image"/><Relationship Id="rId44" Target="../media/image52.svg" Type="http://schemas.openxmlformats.org/officeDocument/2006/relationships/image"/><Relationship Id="rId45" Target="../media/image53.png" Type="http://schemas.openxmlformats.org/officeDocument/2006/relationships/image"/><Relationship Id="rId46" Target="../media/image54.svg" Type="http://schemas.openxmlformats.org/officeDocument/2006/relationships/image"/><Relationship Id="rId47" Target="../media/image55.png" Type="http://schemas.openxmlformats.org/officeDocument/2006/relationships/image"/><Relationship Id="rId48" Target="../media/image56.svg" Type="http://schemas.openxmlformats.org/officeDocument/2006/relationships/image"/><Relationship Id="rId5" Target="../media/image13.png" Type="http://schemas.openxmlformats.org/officeDocument/2006/relationships/image"/><Relationship Id="rId6" Target="../media/image14.svg" Type="http://schemas.openxmlformats.org/officeDocument/2006/relationships/image"/><Relationship Id="rId7" Target="../media/image15.png" Type="http://schemas.openxmlformats.org/officeDocument/2006/relationships/image"/><Relationship Id="rId8" Target="../media/image16.svg" Type="http://schemas.openxmlformats.org/officeDocument/2006/relationships/image"/><Relationship Id="rId9" Target="../media/image17.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2.png" Type="http://schemas.openxmlformats.org/officeDocument/2006/relationships/image"/><Relationship Id="rId11" Target="../media/image63.svg" Type="http://schemas.openxmlformats.org/officeDocument/2006/relationships/image"/><Relationship Id="rId12" Target="../media/image64.png" Type="http://schemas.openxmlformats.org/officeDocument/2006/relationships/image"/><Relationship Id="rId13" Target="../media/image65.svg" Type="http://schemas.openxmlformats.org/officeDocument/2006/relationships/image"/><Relationship Id="rId14" Target="../media/image66.png" Type="http://schemas.openxmlformats.org/officeDocument/2006/relationships/image"/><Relationship Id="rId15" Target="../media/image67.svg" Type="http://schemas.openxmlformats.org/officeDocument/2006/relationships/image"/><Relationship Id="rId16" Target="../media/image68.png" Type="http://schemas.openxmlformats.org/officeDocument/2006/relationships/image"/><Relationship Id="rId17" Target="../media/image69.svg" Type="http://schemas.openxmlformats.org/officeDocument/2006/relationships/image"/><Relationship Id="rId18" Target="../media/image70.png" Type="http://schemas.openxmlformats.org/officeDocument/2006/relationships/image"/><Relationship Id="rId19" Target="../media/image71.svg" Type="http://schemas.openxmlformats.org/officeDocument/2006/relationships/image"/><Relationship Id="rId2" Target="../notesSlides/notesSlide4.xml" Type="http://schemas.openxmlformats.org/officeDocument/2006/relationships/notesSlide"/><Relationship Id="rId20" Target="../media/image72.png" Type="http://schemas.openxmlformats.org/officeDocument/2006/relationships/image"/><Relationship Id="rId21" Target="../media/image73.svg" Type="http://schemas.openxmlformats.org/officeDocument/2006/relationships/image"/><Relationship Id="rId22" Target="../media/image74.png" Type="http://schemas.openxmlformats.org/officeDocument/2006/relationships/image"/><Relationship Id="rId23" Target="../media/image75.svg" Type="http://schemas.openxmlformats.org/officeDocument/2006/relationships/image"/><Relationship Id="rId3" Target="../media/image9.png" Type="http://schemas.openxmlformats.org/officeDocument/2006/relationships/image"/><Relationship Id="rId4" Target="../media/image10.svg" Type="http://schemas.openxmlformats.org/officeDocument/2006/relationships/image"/><Relationship Id="rId5" Target="../media/image57.png" Type="http://schemas.openxmlformats.org/officeDocument/2006/relationships/image"/><Relationship Id="rId6" Target="../media/image58.png" Type="http://schemas.openxmlformats.org/officeDocument/2006/relationships/image"/><Relationship Id="rId7" Target="../media/image59.svg" Type="http://schemas.openxmlformats.org/officeDocument/2006/relationships/image"/><Relationship Id="rId8" Target="../media/image60.png" Type="http://schemas.openxmlformats.org/officeDocument/2006/relationships/image"/><Relationship Id="rId9" Target="../media/image61.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76.png" Type="http://schemas.openxmlformats.org/officeDocument/2006/relationships/image"/><Relationship Id="rId4" Target="../media/image77.svg" Type="http://schemas.openxmlformats.org/officeDocument/2006/relationships/image"/><Relationship Id="rId5" Target="../media/image78.png" Type="http://schemas.openxmlformats.org/officeDocument/2006/relationships/image"/><Relationship Id="rId6" Target="../media/image79.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7.svg" Type="http://schemas.openxmlformats.org/officeDocument/2006/relationships/image"/><Relationship Id="rId11" Target="../media/image88.png" Type="http://schemas.openxmlformats.org/officeDocument/2006/relationships/image"/><Relationship Id="rId12" Target="../media/image89.svg" Type="http://schemas.openxmlformats.org/officeDocument/2006/relationships/image"/><Relationship Id="rId13" Target="../media/image90.png" Type="http://schemas.openxmlformats.org/officeDocument/2006/relationships/image"/><Relationship Id="rId14" Target="../media/image91.svg" Type="http://schemas.openxmlformats.org/officeDocument/2006/relationships/image"/><Relationship Id="rId2" Target="../notesSlides/notesSlide6.xml" Type="http://schemas.openxmlformats.org/officeDocument/2006/relationships/notesSlide"/><Relationship Id="rId3" Target="../media/image80.png" Type="http://schemas.openxmlformats.org/officeDocument/2006/relationships/image"/><Relationship Id="rId4" Target="../media/image81.svg" Type="http://schemas.openxmlformats.org/officeDocument/2006/relationships/image"/><Relationship Id="rId5" Target="../media/image82.png" Type="http://schemas.openxmlformats.org/officeDocument/2006/relationships/image"/><Relationship Id="rId6" Target="../media/image83.svg" Type="http://schemas.openxmlformats.org/officeDocument/2006/relationships/image"/><Relationship Id="rId7" Target="../media/image84.png" Type="http://schemas.openxmlformats.org/officeDocument/2006/relationships/image"/><Relationship Id="rId8" Target="../media/image85.png" Type="http://schemas.openxmlformats.org/officeDocument/2006/relationships/image"/><Relationship Id="rId9" Target="../media/image86.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7.svg" Type="http://schemas.openxmlformats.org/officeDocument/2006/relationships/image"/><Relationship Id="rId11" Target="../media/image98.png" Type="http://schemas.openxmlformats.org/officeDocument/2006/relationships/image"/><Relationship Id="rId12" Target="../media/image99.svg" Type="http://schemas.openxmlformats.org/officeDocument/2006/relationships/image"/><Relationship Id="rId2" Target="../notesSlides/notesSlide7.xml" Type="http://schemas.openxmlformats.org/officeDocument/2006/relationships/notesSlide"/><Relationship Id="rId3" Target="../media/image92.png" Type="http://schemas.openxmlformats.org/officeDocument/2006/relationships/image"/><Relationship Id="rId4" Target="../media/image93.svg" Type="http://schemas.openxmlformats.org/officeDocument/2006/relationships/image"/><Relationship Id="rId5" Target="../media/image94.png" Type="http://schemas.openxmlformats.org/officeDocument/2006/relationships/image"/><Relationship Id="rId6" Target="../media/image95.svg" Type="http://schemas.openxmlformats.org/officeDocument/2006/relationships/image"/><Relationship Id="rId7" Target="../media/image80.png" Type="http://schemas.openxmlformats.org/officeDocument/2006/relationships/image"/><Relationship Id="rId8" Target="../media/image81.svg" Type="http://schemas.openxmlformats.org/officeDocument/2006/relationships/image"/><Relationship Id="rId9" Target="../media/image96.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3.svg" Type="http://schemas.openxmlformats.org/officeDocument/2006/relationships/image"/><Relationship Id="rId11" Target="../media/image104.png" Type="http://schemas.openxmlformats.org/officeDocument/2006/relationships/image"/><Relationship Id="rId12" Target="../media/image105.svg" Type="http://schemas.openxmlformats.org/officeDocument/2006/relationships/image"/><Relationship Id="rId13" Target="../media/image106.png" Type="http://schemas.openxmlformats.org/officeDocument/2006/relationships/image"/><Relationship Id="rId14" Target="../media/image107.svg" Type="http://schemas.openxmlformats.org/officeDocument/2006/relationships/image"/><Relationship Id="rId15" Target="../media/image108.png" Type="http://schemas.openxmlformats.org/officeDocument/2006/relationships/image"/><Relationship Id="rId16" Target="../media/image109.svg" Type="http://schemas.openxmlformats.org/officeDocument/2006/relationships/image"/><Relationship Id="rId17" Target="../media/image110.png" Type="http://schemas.openxmlformats.org/officeDocument/2006/relationships/image"/><Relationship Id="rId18" Target="../media/image111.svg" Type="http://schemas.openxmlformats.org/officeDocument/2006/relationships/image"/><Relationship Id="rId2" Target="../notesSlides/notesSlide8.xml" Type="http://schemas.openxmlformats.org/officeDocument/2006/relationships/notesSlide"/><Relationship Id="rId3" Target="../media/image80.png" Type="http://schemas.openxmlformats.org/officeDocument/2006/relationships/image"/><Relationship Id="rId4" Target="../media/image81.svg" Type="http://schemas.openxmlformats.org/officeDocument/2006/relationships/image"/><Relationship Id="rId5" Target="../media/image78.png" Type="http://schemas.openxmlformats.org/officeDocument/2006/relationships/image"/><Relationship Id="rId6" Target="../media/image79.svg" Type="http://schemas.openxmlformats.org/officeDocument/2006/relationships/image"/><Relationship Id="rId7" Target="../media/image100.png" Type="http://schemas.openxmlformats.org/officeDocument/2006/relationships/image"/><Relationship Id="rId8" Target="../media/image101.svg" Type="http://schemas.openxmlformats.org/officeDocument/2006/relationships/image"/><Relationship Id="rId9" Target="../media/image102.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9.xml" Type="http://schemas.openxmlformats.org/officeDocument/2006/relationships/notesSlide"/><Relationship Id="rId3" Target="../media/image9.png" Type="http://schemas.openxmlformats.org/officeDocument/2006/relationships/image"/><Relationship Id="rId4" Target="../media/image10.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B3E0DA"/>
        </a:solidFill>
      </p:bgPr>
    </p:bg>
    <p:spTree>
      <p:nvGrpSpPr>
        <p:cNvPr id="1" name=""/>
        <p:cNvGrpSpPr/>
        <p:nvPr/>
      </p:nvGrpSpPr>
      <p:grpSpPr>
        <a:xfrm>
          <a:off x="0" y="0"/>
          <a:ext cx="0" cy="0"/>
          <a:chOff x="0" y="0"/>
          <a:chExt cx="0" cy="0"/>
        </a:xfrm>
      </p:grpSpPr>
      <p:sp>
        <p:nvSpPr>
          <p:cNvPr name="Freeform 2" id="2"/>
          <p:cNvSpPr/>
          <p:nvPr/>
        </p:nvSpPr>
        <p:spPr>
          <a:xfrm flipH="false" flipV="false" rot="-1052460">
            <a:off x="6446125" y="1655162"/>
            <a:ext cx="16543779" cy="14065792"/>
          </a:xfrm>
          <a:custGeom>
            <a:avLst/>
            <a:gdLst/>
            <a:ahLst/>
            <a:cxnLst/>
            <a:rect r="r" b="b" t="t" l="l"/>
            <a:pathLst>
              <a:path h="14065792" w="16543779">
                <a:moveTo>
                  <a:pt x="0" y="0"/>
                </a:moveTo>
                <a:lnTo>
                  <a:pt x="16543780" y="0"/>
                </a:lnTo>
                <a:lnTo>
                  <a:pt x="16543780" y="14065792"/>
                </a:lnTo>
                <a:lnTo>
                  <a:pt x="0" y="14065792"/>
                </a:lnTo>
                <a:lnTo>
                  <a:pt x="0" y="0"/>
                </a:lnTo>
                <a:close/>
              </a:path>
            </a:pathLst>
          </a:custGeom>
          <a:blipFill>
            <a:blip r:embed="rId3">
              <a:extLst>
                <a:ext uri="{96DAC541-7B7A-43D3-8B79-37D633B846F1}">
                  <asvg:svgBlip xmlns:asvg="http://schemas.microsoft.com/office/drawing/2016/SVG/main" r:embed="rId4"/>
                </a:ext>
              </a:extLst>
            </a:blip>
            <a:stretch>
              <a:fillRect l="-18525" t="0" r="0" b="-17275"/>
            </a:stretch>
          </a:blipFill>
        </p:spPr>
      </p:sp>
      <p:sp>
        <p:nvSpPr>
          <p:cNvPr name="Freeform 3" id="3"/>
          <p:cNvSpPr/>
          <p:nvPr/>
        </p:nvSpPr>
        <p:spPr>
          <a:xfrm flipH="false" flipV="false" rot="6438190">
            <a:off x="-1906092" y="-3425651"/>
            <a:ext cx="10478157" cy="8908701"/>
          </a:xfrm>
          <a:custGeom>
            <a:avLst/>
            <a:gdLst/>
            <a:ahLst/>
            <a:cxnLst/>
            <a:rect r="r" b="b" t="t" l="l"/>
            <a:pathLst>
              <a:path h="8908701" w="10478157">
                <a:moveTo>
                  <a:pt x="0" y="0"/>
                </a:moveTo>
                <a:lnTo>
                  <a:pt x="10478157" y="0"/>
                </a:lnTo>
                <a:lnTo>
                  <a:pt x="10478157" y="8908702"/>
                </a:lnTo>
                <a:lnTo>
                  <a:pt x="0" y="8908702"/>
                </a:lnTo>
                <a:lnTo>
                  <a:pt x="0" y="0"/>
                </a:lnTo>
                <a:close/>
              </a:path>
            </a:pathLst>
          </a:custGeom>
          <a:blipFill>
            <a:blip r:embed="rId3">
              <a:extLst>
                <a:ext uri="{96DAC541-7B7A-43D3-8B79-37D633B846F1}">
                  <asvg:svgBlip xmlns:asvg="http://schemas.microsoft.com/office/drawing/2016/SVG/main" r:embed="rId4"/>
                </a:ext>
              </a:extLst>
            </a:blip>
            <a:stretch>
              <a:fillRect l="-18525" t="0" r="0" b="-17275"/>
            </a:stretch>
          </a:blipFill>
        </p:spPr>
      </p:sp>
      <p:sp>
        <p:nvSpPr>
          <p:cNvPr name="Freeform 4" id="4"/>
          <p:cNvSpPr/>
          <p:nvPr/>
        </p:nvSpPr>
        <p:spPr>
          <a:xfrm flipH="false" flipV="false" rot="-1052460">
            <a:off x="9478936" y="4479629"/>
            <a:ext cx="10478157" cy="8908701"/>
          </a:xfrm>
          <a:custGeom>
            <a:avLst/>
            <a:gdLst/>
            <a:ahLst/>
            <a:cxnLst/>
            <a:rect r="r" b="b" t="t" l="l"/>
            <a:pathLst>
              <a:path h="8908701" w="10478157">
                <a:moveTo>
                  <a:pt x="0" y="0"/>
                </a:moveTo>
                <a:lnTo>
                  <a:pt x="10478158" y="0"/>
                </a:lnTo>
                <a:lnTo>
                  <a:pt x="10478158" y="8908701"/>
                </a:lnTo>
                <a:lnTo>
                  <a:pt x="0" y="8908701"/>
                </a:lnTo>
                <a:lnTo>
                  <a:pt x="0" y="0"/>
                </a:lnTo>
                <a:close/>
              </a:path>
            </a:pathLst>
          </a:custGeom>
          <a:blipFill>
            <a:blip r:embed="rId5">
              <a:extLst>
                <a:ext uri="{96DAC541-7B7A-43D3-8B79-37D633B846F1}">
                  <asvg:svgBlip xmlns:asvg="http://schemas.microsoft.com/office/drawing/2016/SVG/main" r:embed="rId6"/>
                </a:ext>
              </a:extLst>
            </a:blip>
            <a:stretch>
              <a:fillRect l="-18525" t="0" r="0" b="-17275"/>
            </a:stretch>
          </a:blipFill>
        </p:spPr>
      </p:sp>
      <p:sp>
        <p:nvSpPr>
          <p:cNvPr name="Freeform 5" id="5"/>
          <p:cNvSpPr/>
          <p:nvPr/>
        </p:nvSpPr>
        <p:spPr>
          <a:xfrm flipH="false" flipV="false" rot="0">
            <a:off x="7020852" y="6401332"/>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4122993">
            <a:off x="9582038" y="3350456"/>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3451784">
            <a:off x="13365524" y="1499537"/>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8" id="8"/>
          <p:cNvSpPr/>
          <p:nvPr/>
        </p:nvSpPr>
        <p:spPr>
          <a:xfrm flipH="false" flipV="false" rot="8337656">
            <a:off x="16883205" y="1103978"/>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9" id="9"/>
          <p:cNvSpPr txBox="true"/>
          <p:nvPr/>
        </p:nvSpPr>
        <p:spPr>
          <a:xfrm rot="0">
            <a:off x="10129551" y="7072935"/>
            <a:ext cx="7800737" cy="2904944"/>
          </a:xfrm>
          <a:prstGeom prst="rect">
            <a:avLst/>
          </a:prstGeom>
        </p:spPr>
        <p:txBody>
          <a:bodyPr anchor="t" rtlCol="false" tIns="0" lIns="0" bIns="0" rIns="0">
            <a:spAutoFit/>
          </a:bodyPr>
          <a:lstStyle/>
          <a:p>
            <a:pPr algn="r">
              <a:lnSpc>
                <a:spcPts val="7567"/>
              </a:lnSpc>
            </a:pPr>
            <a:r>
              <a:rPr lang="en-US" sz="7492" spc="344">
                <a:solidFill>
                  <a:srgbClr val="6E4E8B"/>
                </a:solidFill>
                <a:latin typeface="Lucky Bones"/>
                <a:ea typeface="Lucky Bones"/>
                <a:cs typeface="Lucky Bones"/>
                <a:sym typeface="Lucky Bones"/>
              </a:rPr>
              <a:t>SOURCES OF PLASTIC AND ITS LIFE CYCLE</a:t>
            </a:r>
          </a:p>
        </p:txBody>
      </p:sp>
      <p:sp>
        <p:nvSpPr>
          <p:cNvPr name="Freeform 10" id="10"/>
          <p:cNvSpPr/>
          <p:nvPr/>
        </p:nvSpPr>
        <p:spPr>
          <a:xfrm flipH="false" flipV="false" rot="0">
            <a:off x="434451" y="478723"/>
            <a:ext cx="5797070" cy="4664777"/>
          </a:xfrm>
          <a:custGeom>
            <a:avLst/>
            <a:gdLst/>
            <a:ahLst/>
            <a:cxnLst/>
            <a:rect r="r" b="b" t="t" l="l"/>
            <a:pathLst>
              <a:path h="4664777" w="5797070">
                <a:moveTo>
                  <a:pt x="0" y="0"/>
                </a:moveTo>
                <a:lnTo>
                  <a:pt x="5797071" y="0"/>
                </a:lnTo>
                <a:lnTo>
                  <a:pt x="5797071" y="4664777"/>
                </a:lnTo>
                <a:lnTo>
                  <a:pt x="0" y="4664777"/>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TextBox 2" id="2"/>
          <p:cNvSpPr txBox="true"/>
          <p:nvPr/>
        </p:nvSpPr>
        <p:spPr>
          <a:xfrm rot="0">
            <a:off x="514350" y="907003"/>
            <a:ext cx="17259300" cy="650107"/>
          </a:xfrm>
          <a:prstGeom prst="rect">
            <a:avLst/>
          </a:prstGeom>
        </p:spPr>
        <p:txBody>
          <a:bodyPr anchor="t" rtlCol="false" tIns="0" lIns="0" bIns="0" rIns="0">
            <a:spAutoFit/>
          </a:bodyPr>
          <a:lstStyle/>
          <a:p>
            <a:pPr algn="ctr" marL="0" indent="0" lvl="0">
              <a:lnSpc>
                <a:spcPts val="4824"/>
              </a:lnSpc>
              <a:spcBef>
                <a:spcPct val="0"/>
              </a:spcBef>
            </a:pPr>
            <a:r>
              <a:rPr lang="en-US" sz="4973" spc="228">
                <a:solidFill>
                  <a:srgbClr val="6E4E8B"/>
                </a:solidFill>
                <a:latin typeface="Lucky Bones"/>
                <a:ea typeface="Lucky Bones"/>
                <a:cs typeface="Lucky Bones"/>
                <a:sym typeface="Lucky Bones"/>
              </a:rPr>
              <a:t>SEA SHEPHERD &amp; DHIMURRU ABORIGINAL CORPORATION</a:t>
            </a:r>
          </a:p>
        </p:txBody>
      </p:sp>
      <p:pic>
        <p:nvPicPr>
          <p:cNvPr name="Picture 3" id="3"/>
          <p:cNvPicPr>
            <a:picLocks noChangeAspect="true"/>
          </p:cNvPicPr>
          <p:nvPr>
            <a:videoFile r:link="rId4"/>
          </p:nvPr>
        </p:nvPicPr>
        <p:blipFill>
          <a:blip r:embed="rId3"/>
          <a:stretch>
            <a:fillRect/>
          </a:stretch>
        </p:blipFill>
        <p:spPr>
          <a:xfrm rot="0">
            <a:off x="1799202" y="2158516"/>
            <a:ext cx="14689596" cy="7396401"/>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905958" y="6588105"/>
            <a:ext cx="2984173" cy="2984173"/>
          </a:xfrm>
          <a:custGeom>
            <a:avLst/>
            <a:gdLst/>
            <a:ahLst/>
            <a:cxnLst/>
            <a:rect r="r" b="b" t="t" l="l"/>
            <a:pathLst>
              <a:path h="2984173" w="2984173">
                <a:moveTo>
                  <a:pt x="0" y="0"/>
                </a:moveTo>
                <a:lnTo>
                  <a:pt x="2984172" y="0"/>
                </a:lnTo>
                <a:lnTo>
                  <a:pt x="2984172" y="2984172"/>
                </a:lnTo>
                <a:lnTo>
                  <a:pt x="0" y="298417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0">
            <a:off x="4287177" y="6588105"/>
            <a:ext cx="2984173" cy="2984173"/>
          </a:xfrm>
          <a:custGeom>
            <a:avLst/>
            <a:gdLst/>
            <a:ahLst/>
            <a:cxnLst/>
            <a:rect r="r" b="b" t="t" l="l"/>
            <a:pathLst>
              <a:path h="2984173" w="2984173">
                <a:moveTo>
                  <a:pt x="0" y="0"/>
                </a:moveTo>
                <a:lnTo>
                  <a:pt x="2984173" y="0"/>
                </a:lnTo>
                <a:lnTo>
                  <a:pt x="2984173" y="2984172"/>
                </a:lnTo>
                <a:lnTo>
                  <a:pt x="0" y="298417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7640809" y="6588105"/>
            <a:ext cx="2984173" cy="2984173"/>
          </a:xfrm>
          <a:custGeom>
            <a:avLst/>
            <a:gdLst/>
            <a:ahLst/>
            <a:cxnLst/>
            <a:rect r="r" b="b" t="t" l="l"/>
            <a:pathLst>
              <a:path h="2984173" w="2984173">
                <a:moveTo>
                  <a:pt x="0" y="0"/>
                </a:moveTo>
                <a:lnTo>
                  <a:pt x="2984173" y="0"/>
                </a:lnTo>
                <a:lnTo>
                  <a:pt x="2984173" y="2984172"/>
                </a:lnTo>
                <a:lnTo>
                  <a:pt x="0" y="298417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1023016" y="6588105"/>
            <a:ext cx="2984173" cy="2984173"/>
          </a:xfrm>
          <a:custGeom>
            <a:avLst/>
            <a:gdLst/>
            <a:ahLst/>
            <a:cxnLst/>
            <a:rect r="r" b="b" t="t" l="l"/>
            <a:pathLst>
              <a:path h="2984173" w="2984173">
                <a:moveTo>
                  <a:pt x="0" y="0"/>
                </a:moveTo>
                <a:lnTo>
                  <a:pt x="2984173" y="0"/>
                </a:lnTo>
                <a:lnTo>
                  <a:pt x="2984173" y="2984172"/>
                </a:lnTo>
                <a:lnTo>
                  <a:pt x="0" y="298417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905958" y="2796332"/>
            <a:ext cx="2984173" cy="2984173"/>
          </a:xfrm>
          <a:custGeom>
            <a:avLst/>
            <a:gdLst/>
            <a:ahLst/>
            <a:cxnLst/>
            <a:rect r="r" b="b" t="t" l="l"/>
            <a:pathLst>
              <a:path h="2984173" w="2984173">
                <a:moveTo>
                  <a:pt x="0" y="0"/>
                </a:moveTo>
                <a:lnTo>
                  <a:pt x="2984172" y="0"/>
                </a:lnTo>
                <a:lnTo>
                  <a:pt x="2984172" y="2984173"/>
                </a:lnTo>
                <a:lnTo>
                  <a:pt x="0" y="298417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4287177" y="2796332"/>
            <a:ext cx="2984173" cy="2984173"/>
          </a:xfrm>
          <a:custGeom>
            <a:avLst/>
            <a:gdLst/>
            <a:ahLst/>
            <a:cxnLst/>
            <a:rect r="r" b="b" t="t" l="l"/>
            <a:pathLst>
              <a:path h="2984173" w="2984173">
                <a:moveTo>
                  <a:pt x="0" y="0"/>
                </a:moveTo>
                <a:lnTo>
                  <a:pt x="2984173" y="0"/>
                </a:lnTo>
                <a:lnTo>
                  <a:pt x="2984173" y="2984173"/>
                </a:lnTo>
                <a:lnTo>
                  <a:pt x="0" y="298417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7640809" y="2796332"/>
            <a:ext cx="2984173" cy="2984173"/>
          </a:xfrm>
          <a:custGeom>
            <a:avLst/>
            <a:gdLst/>
            <a:ahLst/>
            <a:cxnLst/>
            <a:rect r="r" b="b" t="t" l="l"/>
            <a:pathLst>
              <a:path h="2984173" w="2984173">
                <a:moveTo>
                  <a:pt x="0" y="0"/>
                </a:moveTo>
                <a:lnTo>
                  <a:pt x="2984173" y="0"/>
                </a:lnTo>
                <a:lnTo>
                  <a:pt x="2984173" y="2984173"/>
                </a:lnTo>
                <a:lnTo>
                  <a:pt x="0" y="298417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9" id="9"/>
          <p:cNvSpPr/>
          <p:nvPr/>
        </p:nvSpPr>
        <p:spPr>
          <a:xfrm flipH="false" flipV="false" rot="0">
            <a:off x="11023016" y="2796332"/>
            <a:ext cx="2984173" cy="2984173"/>
          </a:xfrm>
          <a:custGeom>
            <a:avLst/>
            <a:gdLst/>
            <a:ahLst/>
            <a:cxnLst/>
            <a:rect r="r" b="b" t="t" l="l"/>
            <a:pathLst>
              <a:path h="2984173" w="2984173">
                <a:moveTo>
                  <a:pt x="0" y="0"/>
                </a:moveTo>
                <a:lnTo>
                  <a:pt x="2984173" y="0"/>
                </a:lnTo>
                <a:lnTo>
                  <a:pt x="2984173" y="2984173"/>
                </a:lnTo>
                <a:lnTo>
                  <a:pt x="0" y="298417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0" id="10"/>
          <p:cNvSpPr/>
          <p:nvPr/>
        </p:nvSpPr>
        <p:spPr>
          <a:xfrm flipH="false" flipV="false" rot="0">
            <a:off x="14443324" y="6588105"/>
            <a:ext cx="2984173" cy="2984173"/>
          </a:xfrm>
          <a:custGeom>
            <a:avLst/>
            <a:gdLst/>
            <a:ahLst/>
            <a:cxnLst/>
            <a:rect r="r" b="b" t="t" l="l"/>
            <a:pathLst>
              <a:path h="2984173" w="2984173">
                <a:moveTo>
                  <a:pt x="0" y="0"/>
                </a:moveTo>
                <a:lnTo>
                  <a:pt x="2984172" y="0"/>
                </a:lnTo>
                <a:lnTo>
                  <a:pt x="2984172" y="2984172"/>
                </a:lnTo>
                <a:lnTo>
                  <a:pt x="0" y="298417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1" id="11"/>
          <p:cNvSpPr/>
          <p:nvPr/>
        </p:nvSpPr>
        <p:spPr>
          <a:xfrm flipH="false" flipV="false" rot="0">
            <a:off x="5192333" y="3091942"/>
            <a:ext cx="1173861" cy="1549651"/>
          </a:xfrm>
          <a:custGeom>
            <a:avLst/>
            <a:gdLst/>
            <a:ahLst/>
            <a:cxnLst/>
            <a:rect r="r" b="b" t="t" l="l"/>
            <a:pathLst>
              <a:path h="1549651" w="1173861">
                <a:moveTo>
                  <a:pt x="0" y="0"/>
                </a:moveTo>
                <a:lnTo>
                  <a:pt x="1173861" y="0"/>
                </a:lnTo>
                <a:lnTo>
                  <a:pt x="1173861" y="1549651"/>
                </a:lnTo>
                <a:lnTo>
                  <a:pt x="0" y="1549651"/>
                </a:lnTo>
                <a:lnTo>
                  <a:pt x="0" y="0"/>
                </a:lnTo>
                <a:close/>
              </a:path>
            </a:pathLst>
          </a:custGeom>
          <a:blipFill>
            <a:blip r:embed="rId5"/>
            <a:stretch>
              <a:fillRect l="0" t="0" r="0" b="0"/>
            </a:stretch>
          </a:blipFill>
        </p:spPr>
      </p:sp>
      <p:sp>
        <p:nvSpPr>
          <p:cNvPr name="Freeform 12" id="12"/>
          <p:cNvSpPr/>
          <p:nvPr/>
        </p:nvSpPr>
        <p:spPr>
          <a:xfrm flipH="false" flipV="false" rot="0">
            <a:off x="8279131" y="2942531"/>
            <a:ext cx="1707528" cy="1848474"/>
          </a:xfrm>
          <a:custGeom>
            <a:avLst/>
            <a:gdLst/>
            <a:ahLst/>
            <a:cxnLst/>
            <a:rect r="r" b="b" t="t" l="l"/>
            <a:pathLst>
              <a:path h="1848474" w="1707528">
                <a:moveTo>
                  <a:pt x="0" y="0"/>
                </a:moveTo>
                <a:lnTo>
                  <a:pt x="1707528" y="0"/>
                </a:lnTo>
                <a:lnTo>
                  <a:pt x="1707528" y="1848474"/>
                </a:lnTo>
                <a:lnTo>
                  <a:pt x="0" y="1848474"/>
                </a:lnTo>
                <a:lnTo>
                  <a:pt x="0" y="0"/>
                </a:lnTo>
                <a:close/>
              </a:path>
            </a:pathLst>
          </a:custGeom>
          <a:blipFill>
            <a:blip r:embed="rId6"/>
            <a:stretch>
              <a:fillRect l="0" t="0" r="0" b="0"/>
            </a:stretch>
          </a:blipFill>
        </p:spPr>
      </p:sp>
      <p:sp>
        <p:nvSpPr>
          <p:cNvPr name="Freeform 13" id="13"/>
          <p:cNvSpPr/>
          <p:nvPr/>
        </p:nvSpPr>
        <p:spPr>
          <a:xfrm flipH="false" flipV="false" rot="0">
            <a:off x="1639653" y="2851881"/>
            <a:ext cx="1516782" cy="1789713"/>
          </a:xfrm>
          <a:custGeom>
            <a:avLst/>
            <a:gdLst/>
            <a:ahLst/>
            <a:cxnLst/>
            <a:rect r="r" b="b" t="t" l="l"/>
            <a:pathLst>
              <a:path h="1789713" w="1516782">
                <a:moveTo>
                  <a:pt x="0" y="0"/>
                </a:moveTo>
                <a:lnTo>
                  <a:pt x="1516782" y="0"/>
                </a:lnTo>
                <a:lnTo>
                  <a:pt x="1516782" y="1789712"/>
                </a:lnTo>
                <a:lnTo>
                  <a:pt x="0" y="178971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4" id="14"/>
          <p:cNvSpPr/>
          <p:nvPr/>
        </p:nvSpPr>
        <p:spPr>
          <a:xfrm flipH="false" flipV="false" rot="6194337">
            <a:off x="11920343" y="2948766"/>
            <a:ext cx="1189519" cy="1873258"/>
          </a:xfrm>
          <a:custGeom>
            <a:avLst/>
            <a:gdLst/>
            <a:ahLst/>
            <a:cxnLst/>
            <a:rect r="r" b="b" t="t" l="l"/>
            <a:pathLst>
              <a:path h="1873258" w="1189519">
                <a:moveTo>
                  <a:pt x="0" y="0"/>
                </a:moveTo>
                <a:lnTo>
                  <a:pt x="1189519" y="0"/>
                </a:lnTo>
                <a:lnTo>
                  <a:pt x="1189519" y="1873258"/>
                </a:lnTo>
                <a:lnTo>
                  <a:pt x="0" y="187325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5" id="15"/>
          <p:cNvSpPr/>
          <p:nvPr/>
        </p:nvSpPr>
        <p:spPr>
          <a:xfrm flipH="false" flipV="false" rot="0">
            <a:off x="8172888" y="6922528"/>
            <a:ext cx="1920015" cy="1392011"/>
          </a:xfrm>
          <a:custGeom>
            <a:avLst/>
            <a:gdLst/>
            <a:ahLst/>
            <a:cxnLst/>
            <a:rect r="r" b="b" t="t" l="l"/>
            <a:pathLst>
              <a:path h="1392011" w="1920015">
                <a:moveTo>
                  <a:pt x="0" y="0"/>
                </a:moveTo>
                <a:lnTo>
                  <a:pt x="1920015" y="0"/>
                </a:lnTo>
                <a:lnTo>
                  <a:pt x="1920015" y="1392011"/>
                </a:lnTo>
                <a:lnTo>
                  <a:pt x="0" y="139201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6" id="16"/>
          <p:cNvSpPr/>
          <p:nvPr/>
        </p:nvSpPr>
        <p:spPr>
          <a:xfrm flipH="true" flipV="false" rot="1986050">
            <a:off x="11733256" y="6845377"/>
            <a:ext cx="1563693" cy="1924007"/>
          </a:xfrm>
          <a:custGeom>
            <a:avLst/>
            <a:gdLst/>
            <a:ahLst/>
            <a:cxnLst/>
            <a:rect r="r" b="b" t="t" l="l"/>
            <a:pathLst>
              <a:path h="1924007" w="1563693">
                <a:moveTo>
                  <a:pt x="1563693" y="0"/>
                </a:moveTo>
                <a:lnTo>
                  <a:pt x="0" y="0"/>
                </a:lnTo>
                <a:lnTo>
                  <a:pt x="0" y="1924007"/>
                </a:lnTo>
                <a:lnTo>
                  <a:pt x="1563693" y="1924007"/>
                </a:lnTo>
                <a:lnTo>
                  <a:pt x="1563693"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7" id="17"/>
          <p:cNvSpPr/>
          <p:nvPr/>
        </p:nvSpPr>
        <p:spPr>
          <a:xfrm flipH="false" flipV="false" rot="0">
            <a:off x="14405224" y="2796332"/>
            <a:ext cx="2984173" cy="2984173"/>
          </a:xfrm>
          <a:custGeom>
            <a:avLst/>
            <a:gdLst/>
            <a:ahLst/>
            <a:cxnLst/>
            <a:rect r="r" b="b" t="t" l="l"/>
            <a:pathLst>
              <a:path h="2984173" w="2984173">
                <a:moveTo>
                  <a:pt x="0" y="0"/>
                </a:moveTo>
                <a:lnTo>
                  <a:pt x="2984172" y="0"/>
                </a:lnTo>
                <a:lnTo>
                  <a:pt x="2984172" y="2984173"/>
                </a:lnTo>
                <a:lnTo>
                  <a:pt x="0" y="298417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8" id="18"/>
          <p:cNvSpPr/>
          <p:nvPr/>
        </p:nvSpPr>
        <p:spPr>
          <a:xfrm flipH="false" flipV="false" rot="0">
            <a:off x="15602435" y="3070570"/>
            <a:ext cx="569252" cy="1692942"/>
          </a:xfrm>
          <a:custGeom>
            <a:avLst/>
            <a:gdLst/>
            <a:ahLst/>
            <a:cxnLst/>
            <a:rect r="r" b="b" t="t" l="l"/>
            <a:pathLst>
              <a:path h="1692942" w="569252">
                <a:moveTo>
                  <a:pt x="0" y="0"/>
                </a:moveTo>
                <a:lnTo>
                  <a:pt x="569252" y="0"/>
                </a:lnTo>
                <a:lnTo>
                  <a:pt x="569252" y="1692942"/>
                </a:lnTo>
                <a:lnTo>
                  <a:pt x="0" y="1692942"/>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19" id="19"/>
          <p:cNvSpPr txBox="true"/>
          <p:nvPr/>
        </p:nvSpPr>
        <p:spPr>
          <a:xfrm rot="0">
            <a:off x="14405224" y="4852398"/>
            <a:ext cx="2963674"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plastic bottle </a:t>
            </a:r>
          </a:p>
        </p:txBody>
      </p:sp>
      <p:sp>
        <p:nvSpPr>
          <p:cNvPr name="TextBox 20" id="20"/>
          <p:cNvSpPr txBox="true"/>
          <p:nvPr/>
        </p:nvSpPr>
        <p:spPr>
          <a:xfrm rot="0">
            <a:off x="14746989" y="5266613"/>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450 years</a:t>
            </a:r>
          </a:p>
        </p:txBody>
      </p:sp>
      <p:sp>
        <p:nvSpPr>
          <p:cNvPr name="Freeform 21" id="21"/>
          <p:cNvSpPr/>
          <p:nvPr/>
        </p:nvSpPr>
        <p:spPr>
          <a:xfrm flipH="false" flipV="false" rot="4072462">
            <a:off x="15307165" y="6467376"/>
            <a:ext cx="1159792" cy="2302316"/>
          </a:xfrm>
          <a:custGeom>
            <a:avLst/>
            <a:gdLst/>
            <a:ahLst/>
            <a:cxnLst/>
            <a:rect r="r" b="b" t="t" l="l"/>
            <a:pathLst>
              <a:path h="2302316" w="1159792">
                <a:moveTo>
                  <a:pt x="0" y="0"/>
                </a:moveTo>
                <a:lnTo>
                  <a:pt x="1159792" y="0"/>
                </a:lnTo>
                <a:lnTo>
                  <a:pt x="1159792" y="2302316"/>
                </a:lnTo>
                <a:lnTo>
                  <a:pt x="0" y="2302316"/>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TextBox 22" id="22"/>
          <p:cNvSpPr txBox="true"/>
          <p:nvPr/>
        </p:nvSpPr>
        <p:spPr>
          <a:xfrm rot="0">
            <a:off x="546023" y="789692"/>
            <a:ext cx="17259300" cy="1017642"/>
          </a:xfrm>
          <a:prstGeom prst="rect">
            <a:avLst/>
          </a:prstGeom>
        </p:spPr>
        <p:txBody>
          <a:bodyPr anchor="t" rtlCol="false" tIns="0" lIns="0" bIns="0" rIns="0">
            <a:spAutoFit/>
          </a:bodyPr>
          <a:lstStyle/>
          <a:p>
            <a:pPr algn="ctr" marL="0" indent="0" lvl="0">
              <a:lnSpc>
                <a:spcPts val="7540"/>
              </a:lnSpc>
              <a:spcBef>
                <a:spcPct val="0"/>
              </a:spcBef>
            </a:pPr>
            <a:r>
              <a:rPr lang="en-US" sz="7773" spc="357">
                <a:solidFill>
                  <a:srgbClr val="6E4E8B"/>
                </a:solidFill>
                <a:latin typeface="Lucky Bones"/>
                <a:ea typeface="Lucky Bones"/>
                <a:cs typeface="Lucky Bones"/>
                <a:sym typeface="Lucky Bones"/>
              </a:rPr>
              <a:t>LIFE CYCLE OF PLASTIC</a:t>
            </a:r>
          </a:p>
        </p:txBody>
      </p:sp>
      <p:sp>
        <p:nvSpPr>
          <p:cNvPr name="TextBox 23" id="23"/>
          <p:cNvSpPr txBox="true"/>
          <p:nvPr/>
        </p:nvSpPr>
        <p:spPr>
          <a:xfrm rot="0">
            <a:off x="1098842" y="4852398"/>
            <a:ext cx="2598404"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plastic bag</a:t>
            </a:r>
          </a:p>
        </p:txBody>
      </p:sp>
      <p:sp>
        <p:nvSpPr>
          <p:cNvPr name="TextBox 24" id="24"/>
          <p:cNvSpPr txBox="true"/>
          <p:nvPr/>
        </p:nvSpPr>
        <p:spPr>
          <a:xfrm rot="0">
            <a:off x="4480061" y="4852398"/>
            <a:ext cx="2598404"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coffee cup</a:t>
            </a:r>
          </a:p>
        </p:txBody>
      </p:sp>
      <p:sp>
        <p:nvSpPr>
          <p:cNvPr name="TextBox 25" id="25"/>
          <p:cNvSpPr txBox="true"/>
          <p:nvPr/>
        </p:nvSpPr>
        <p:spPr>
          <a:xfrm rot="0">
            <a:off x="7833693" y="4852398"/>
            <a:ext cx="2598404"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plastic straw</a:t>
            </a:r>
          </a:p>
        </p:txBody>
      </p:sp>
      <p:sp>
        <p:nvSpPr>
          <p:cNvPr name="TextBox 26" id="26"/>
          <p:cNvSpPr txBox="true"/>
          <p:nvPr/>
        </p:nvSpPr>
        <p:spPr>
          <a:xfrm rot="0">
            <a:off x="10773184" y="4852398"/>
            <a:ext cx="3483838"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6-pack rings</a:t>
            </a:r>
          </a:p>
        </p:txBody>
      </p:sp>
      <p:sp>
        <p:nvSpPr>
          <p:cNvPr name="TextBox 27" id="27"/>
          <p:cNvSpPr txBox="true"/>
          <p:nvPr/>
        </p:nvSpPr>
        <p:spPr>
          <a:xfrm rot="0">
            <a:off x="7280875" y="8481973"/>
            <a:ext cx="3704042"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disposable nappy</a:t>
            </a:r>
          </a:p>
        </p:txBody>
      </p:sp>
      <p:sp>
        <p:nvSpPr>
          <p:cNvPr name="TextBox 28" id="28"/>
          <p:cNvSpPr txBox="true"/>
          <p:nvPr/>
        </p:nvSpPr>
        <p:spPr>
          <a:xfrm rot="0">
            <a:off x="10663082" y="8481973"/>
            <a:ext cx="3704042"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toothbrush</a:t>
            </a:r>
          </a:p>
        </p:txBody>
      </p:sp>
      <p:sp>
        <p:nvSpPr>
          <p:cNvPr name="TextBox 29" id="29"/>
          <p:cNvSpPr txBox="true"/>
          <p:nvPr/>
        </p:nvSpPr>
        <p:spPr>
          <a:xfrm rot="0">
            <a:off x="1286391" y="5266613"/>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20 years</a:t>
            </a:r>
          </a:p>
        </p:txBody>
      </p:sp>
      <p:sp>
        <p:nvSpPr>
          <p:cNvPr name="TextBox 30" id="30"/>
          <p:cNvSpPr txBox="true"/>
          <p:nvPr/>
        </p:nvSpPr>
        <p:spPr>
          <a:xfrm rot="0">
            <a:off x="4667610" y="5266613"/>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30 years</a:t>
            </a:r>
          </a:p>
        </p:txBody>
      </p:sp>
      <p:grpSp>
        <p:nvGrpSpPr>
          <p:cNvPr name="Group 31" id="31"/>
          <p:cNvGrpSpPr/>
          <p:nvPr/>
        </p:nvGrpSpPr>
        <p:grpSpPr>
          <a:xfrm rot="0">
            <a:off x="3927242" y="7013834"/>
            <a:ext cx="3704042" cy="2316938"/>
            <a:chOff x="0" y="0"/>
            <a:chExt cx="4938722" cy="3089250"/>
          </a:xfrm>
        </p:grpSpPr>
        <p:sp>
          <p:nvSpPr>
            <p:cNvPr name="Freeform 32" id="32"/>
            <p:cNvSpPr/>
            <p:nvPr/>
          </p:nvSpPr>
          <p:spPr>
            <a:xfrm flipH="false" flipV="false" rot="0">
              <a:off x="1594749" y="0"/>
              <a:ext cx="1749225" cy="1653018"/>
            </a:xfrm>
            <a:custGeom>
              <a:avLst/>
              <a:gdLst/>
              <a:ahLst/>
              <a:cxnLst/>
              <a:rect r="r" b="b" t="t" l="l"/>
              <a:pathLst>
                <a:path h="1653018" w="1749225">
                  <a:moveTo>
                    <a:pt x="0" y="0"/>
                  </a:moveTo>
                  <a:lnTo>
                    <a:pt x="1749225" y="0"/>
                  </a:lnTo>
                  <a:lnTo>
                    <a:pt x="1749225" y="1653018"/>
                  </a:lnTo>
                  <a:lnTo>
                    <a:pt x="0" y="1653018"/>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TextBox 33" id="33"/>
            <p:cNvSpPr txBox="true"/>
            <p:nvPr/>
          </p:nvSpPr>
          <p:spPr>
            <a:xfrm rot="0">
              <a:off x="0" y="2032044"/>
              <a:ext cx="4938722" cy="558075"/>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coffee pod</a:t>
              </a:r>
            </a:p>
          </p:txBody>
        </p:sp>
        <p:sp>
          <p:nvSpPr>
            <p:cNvPr name="TextBox 34" id="34"/>
            <p:cNvSpPr txBox="true"/>
            <p:nvPr/>
          </p:nvSpPr>
          <p:spPr>
            <a:xfrm rot="0">
              <a:off x="987157" y="2571630"/>
              <a:ext cx="2964409" cy="51762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500 years</a:t>
              </a:r>
            </a:p>
          </p:txBody>
        </p:sp>
      </p:grpSp>
      <p:sp>
        <p:nvSpPr>
          <p:cNvPr name="TextBox 35" id="35"/>
          <p:cNvSpPr txBox="true"/>
          <p:nvPr/>
        </p:nvSpPr>
        <p:spPr>
          <a:xfrm rot="0">
            <a:off x="8021242" y="5266613"/>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200 years</a:t>
            </a:r>
          </a:p>
        </p:txBody>
      </p:sp>
      <p:sp>
        <p:nvSpPr>
          <p:cNvPr name="TextBox 36" id="36"/>
          <p:cNvSpPr txBox="true"/>
          <p:nvPr/>
        </p:nvSpPr>
        <p:spPr>
          <a:xfrm rot="0">
            <a:off x="11403449" y="5266613"/>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400 years</a:t>
            </a:r>
          </a:p>
        </p:txBody>
      </p:sp>
      <p:grpSp>
        <p:nvGrpSpPr>
          <p:cNvPr name="Group 37" id="37"/>
          <p:cNvGrpSpPr/>
          <p:nvPr/>
        </p:nvGrpSpPr>
        <p:grpSpPr>
          <a:xfrm rot="0">
            <a:off x="487885" y="7013834"/>
            <a:ext cx="3704042" cy="2352350"/>
            <a:chOff x="0" y="0"/>
            <a:chExt cx="4938722" cy="3136467"/>
          </a:xfrm>
        </p:grpSpPr>
        <p:sp>
          <p:nvSpPr>
            <p:cNvPr name="Freeform 38" id="38"/>
            <p:cNvSpPr/>
            <p:nvPr/>
          </p:nvSpPr>
          <p:spPr>
            <a:xfrm flipH="false" flipV="false" rot="0">
              <a:off x="1851964" y="0"/>
              <a:ext cx="1234795" cy="1700234"/>
            </a:xfrm>
            <a:custGeom>
              <a:avLst/>
              <a:gdLst/>
              <a:ahLst/>
              <a:cxnLst/>
              <a:rect r="r" b="b" t="t" l="l"/>
              <a:pathLst>
                <a:path h="1700234" w="1234795">
                  <a:moveTo>
                    <a:pt x="0" y="0"/>
                  </a:moveTo>
                  <a:lnTo>
                    <a:pt x="1234795" y="0"/>
                  </a:lnTo>
                  <a:lnTo>
                    <a:pt x="1234795" y="1700234"/>
                  </a:lnTo>
                  <a:lnTo>
                    <a:pt x="0" y="1700234"/>
                  </a:lnTo>
                  <a:lnTo>
                    <a:pt x="0"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
          <p:nvSpPr>
            <p:cNvPr name="TextBox 39" id="39"/>
            <p:cNvSpPr txBox="true"/>
            <p:nvPr/>
          </p:nvSpPr>
          <p:spPr>
            <a:xfrm rot="0">
              <a:off x="0" y="2079260"/>
              <a:ext cx="4938722" cy="558075"/>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plastic cup</a:t>
              </a:r>
            </a:p>
          </p:txBody>
        </p:sp>
        <p:sp>
          <p:nvSpPr>
            <p:cNvPr name="TextBox 40" id="40"/>
            <p:cNvSpPr txBox="true"/>
            <p:nvPr/>
          </p:nvSpPr>
          <p:spPr>
            <a:xfrm rot="0">
              <a:off x="987157" y="2618846"/>
              <a:ext cx="2964409" cy="51762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450 years</a:t>
              </a:r>
            </a:p>
          </p:txBody>
        </p:sp>
      </p:grpSp>
      <p:sp>
        <p:nvSpPr>
          <p:cNvPr name="TextBox 41" id="41"/>
          <p:cNvSpPr txBox="true"/>
          <p:nvPr/>
        </p:nvSpPr>
        <p:spPr>
          <a:xfrm rot="0">
            <a:off x="8021242" y="8896188"/>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500 years</a:t>
            </a:r>
          </a:p>
        </p:txBody>
      </p:sp>
      <p:sp>
        <p:nvSpPr>
          <p:cNvPr name="TextBox 42" id="42"/>
          <p:cNvSpPr txBox="true"/>
          <p:nvPr/>
        </p:nvSpPr>
        <p:spPr>
          <a:xfrm rot="0">
            <a:off x="11403449" y="8896188"/>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500 years</a:t>
            </a:r>
          </a:p>
        </p:txBody>
      </p:sp>
      <p:sp>
        <p:nvSpPr>
          <p:cNvPr name="TextBox 43" id="43"/>
          <p:cNvSpPr txBox="true"/>
          <p:nvPr/>
        </p:nvSpPr>
        <p:spPr>
          <a:xfrm rot="0">
            <a:off x="14101281" y="8481973"/>
            <a:ext cx="3704042" cy="418556"/>
          </a:xfrm>
          <a:prstGeom prst="rect">
            <a:avLst/>
          </a:prstGeom>
        </p:spPr>
        <p:txBody>
          <a:bodyPr anchor="t" rtlCol="false" tIns="0" lIns="0" bIns="0" rIns="0">
            <a:spAutoFit/>
          </a:bodyPr>
          <a:lstStyle/>
          <a:p>
            <a:pPr algn="ctr">
              <a:lnSpc>
                <a:spcPts val="3031"/>
              </a:lnSpc>
            </a:pPr>
            <a:r>
              <a:rPr lang="en-US" sz="2781">
                <a:solidFill>
                  <a:srgbClr val="8F6EAD"/>
                </a:solidFill>
                <a:latin typeface="Sailors"/>
                <a:ea typeface="Sailors"/>
                <a:cs typeface="Sailors"/>
                <a:sym typeface="Sailors"/>
              </a:rPr>
              <a:t>FISHING LINE</a:t>
            </a:r>
          </a:p>
        </p:txBody>
      </p:sp>
      <p:sp>
        <p:nvSpPr>
          <p:cNvPr name="TextBox 44" id="44"/>
          <p:cNvSpPr txBox="true"/>
          <p:nvPr/>
        </p:nvSpPr>
        <p:spPr>
          <a:xfrm rot="0">
            <a:off x="14841649" y="8896188"/>
            <a:ext cx="2223307" cy="378690"/>
          </a:xfrm>
          <a:prstGeom prst="rect">
            <a:avLst/>
          </a:prstGeom>
        </p:spPr>
        <p:txBody>
          <a:bodyPr anchor="t" rtlCol="false" tIns="0" lIns="0" bIns="0" rIns="0">
            <a:spAutoFit/>
          </a:bodyPr>
          <a:lstStyle/>
          <a:p>
            <a:pPr algn="ctr">
              <a:lnSpc>
                <a:spcPts val="2697"/>
              </a:lnSpc>
            </a:pPr>
            <a:r>
              <a:rPr lang="en-US" sz="2781">
                <a:solidFill>
                  <a:srgbClr val="6E4E8B"/>
                </a:solidFill>
                <a:latin typeface="Sailors"/>
                <a:ea typeface="Sailors"/>
                <a:cs typeface="Sailors"/>
                <a:sym typeface="Sailors"/>
              </a:rPr>
              <a:t>600 years</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TextBox 2" id="2"/>
          <p:cNvSpPr txBox="true"/>
          <p:nvPr/>
        </p:nvSpPr>
        <p:spPr>
          <a:xfrm rot="0">
            <a:off x="514350" y="745278"/>
            <a:ext cx="17259300" cy="1017642"/>
          </a:xfrm>
          <a:prstGeom prst="rect">
            <a:avLst/>
          </a:prstGeom>
        </p:spPr>
        <p:txBody>
          <a:bodyPr anchor="t" rtlCol="false" tIns="0" lIns="0" bIns="0" rIns="0">
            <a:spAutoFit/>
          </a:bodyPr>
          <a:lstStyle/>
          <a:p>
            <a:pPr algn="ctr" marL="0" indent="0" lvl="0">
              <a:lnSpc>
                <a:spcPts val="7540"/>
              </a:lnSpc>
              <a:spcBef>
                <a:spcPct val="0"/>
              </a:spcBef>
            </a:pPr>
            <a:r>
              <a:rPr lang="en-US" sz="7773" spc="357">
                <a:solidFill>
                  <a:srgbClr val="6E4E8B"/>
                </a:solidFill>
                <a:latin typeface="Lucky Bones"/>
                <a:ea typeface="Lucky Bones"/>
                <a:cs typeface="Lucky Bones"/>
                <a:sym typeface="Lucky Bones"/>
              </a:rPr>
              <a:t>LIFE CYCLE OF PLASTIC</a:t>
            </a:r>
          </a:p>
        </p:txBody>
      </p:sp>
      <p:pic>
        <p:nvPicPr>
          <p:cNvPr name="Picture 3" id="3"/>
          <p:cNvPicPr>
            <a:picLocks noChangeAspect="true"/>
          </p:cNvPicPr>
          <p:nvPr>
            <a:videoFile r:link="rId4"/>
          </p:nvPr>
        </p:nvPicPr>
        <p:blipFill>
          <a:blip r:embed="rId3"/>
          <a:stretch>
            <a:fillRect/>
          </a:stretch>
        </p:blipFill>
        <p:spPr>
          <a:xfrm rot="0">
            <a:off x="1893860" y="2158516"/>
            <a:ext cx="14500280" cy="7301078"/>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12660923" y="2686"/>
            <a:ext cx="5627077" cy="4114800"/>
          </a:xfrm>
          <a:custGeom>
            <a:avLst/>
            <a:gdLst/>
            <a:ahLst/>
            <a:cxnLst/>
            <a:rect r="r" b="b" t="t" l="l"/>
            <a:pathLst>
              <a:path h="4114800" w="5627077">
                <a:moveTo>
                  <a:pt x="0" y="0"/>
                </a:moveTo>
                <a:lnTo>
                  <a:pt x="5627077" y="0"/>
                </a:lnTo>
                <a:lnTo>
                  <a:pt x="562707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true" flipV="false" rot="0">
            <a:off x="0" y="2686"/>
            <a:ext cx="5627077" cy="4114800"/>
          </a:xfrm>
          <a:custGeom>
            <a:avLst/>
            <a:gdLst/>
            <a:ahLst/>
            <a:cxnLst/>
            <a:rect r="r" b="b" t="t" l="l"/>
            <a:pathLst>
              <a:path h="4114800" w="5627077">
                <a:moveTo>
                  <a:pt x="5627077" y="0"/>
                </a:moveTo>
                <a:lnTo>
                  <a:pt x="0" y="0"/>
                </a:lnTo>
                <a:lnTo>
                  <a:pt x="0" y="4114800"/>
                </a:lnTo>
                <a:lnTo>
                  <a:pt x="5627077" y="4114800"/>
                </a:lnTo>
                <a:lnTo>
                  <a:pt x="5627077"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5591151" y="2906660"/>
            <a:ext cx="7105698" cy="1758660"/>
          </a:xfrm>
          <a:custGeom>
            <a:avLst/>
            <a:gdLst/>
            <a:ahLst/>
            <a:cxnLst/>
            <a:rect r="r" b="b" t="t" l="l"/>
            <a:pathLst>
              <a:path h="1758660" w="7105698">
                <a:moveTo>
                  <a:pt x="0" y="0"/>
                </a:moveTo>
                <a:lnTo>
                  <a:pt x="7105698" y="0"/>
                </a:lnTo>
                <a:lnTo>
                  <a:pt x="7105698" y="1758660"/>
                </a:lnTo>
                <a:lnTo>
                  <a:pt x="0" y="175866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6147501" y="3327018"/>
            <a:ext cx="5992998" cy="1089393"/>
          </a:xfrm>
          <a:prstGeom prst="rect">
            <a:avLst/>
          </a:prstGeom>
        </p:spPr>
        <p:txBody>
          <a:bodyPr anchor="t" rtlCol="false" tIns="0" lIns="0" bIns="0" rIns="0">
            <a:spAutoFit/>
          </a:bodyPr>
          <a:lstStyle/>
          <a:p>
            <a:pPr algn="ctr" marL="0" indent="0" lvl="0">
              <a:lnSpc>
                <a:spcPts val="8025"/>
              </a:lnSpc>
              <a:spcBef>
                <a:spcPct val="0"/>
              </a:spcBef>
            </a:pPr>
            <a:r>
              <a:rPr lang="en-US" sz="8273" spc="380">
                <a:solidFill>
                  <a:srgbClr val="6E4E8B"/>
                </a:solidFill>
                <a:latin typeface="Lucky Bones"/>
                <a:ea typeface="Lucky Bones"/>
                <a:cs typeface="Lucky Bones"/>
                <a:sym typeface="Lucky Bones"/>
              </a:rPr>
              <a:t>PRACTICAL</a:t>
            </a:r>
          </a:p>
        </p:txBody>
      </p:sp>
      <p:sp>
        <p:nvSpPr>
          <p:cNvPr name="Freeform 6" id="6"/>
          <p:cNvSpPr/>
          <p:nvPr/>
        </p:nvSpPr>
        <p:spPr>
          <a:xfrm flipH="false" flipV="false" rot="-10800000">
            <a:off x="0" y="6172200"/>
            <a:ext cx="5627077" cy="4114800"/>
          </a:xfrm>
          <a:custGeom>
            <a:avLst/>
            <a:gdLst/>
            <a:ahLst/>
            <a:cxnLst/>
            <a:rect r="r" b="b" t="t" l="l"/>
            <a:pathLst>
              <a:path h="4114800" w="5627077">
                <a:moveTo>
                  <a:pt x="0" y="0"/>
                </a:moveTo>
                <a:lnTo>
                  <a:pt x="5627077" y="0"/>
                </a:lnTo>
                <a:lnTo>
                  <a:pt x="562707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true" flipV="false" rot="-10800000">
            <a:off x="12660923" y="6172200"/>
            <a:ext cx="5627077" cy="4114800"/>
          </a:xfrm>
          <a:custGeom>
            <a:avLst/>
            <a:gdLst/>
            <a:ahLst/>
            <a:cxnLst/>
            <a:rect r="r" b="b" t="t" l="l"/>
            <a:pathLst>
              <a:path h="4114800" w="5627077">
                <a:moveTo>
                  <a:pt x="5627077" y="0"/>
                </a:moveTo>
                <a:lnTo>
                  <a:pt x="0" y="0"/>
                </a:lnTo>
                <a:lnTo>
                  <a:pt x="0" y="4114800"/>
                </a:lnTo>
                <a:lnTo>
                  <a:pt x="5627077" y="4114800"/>
                </a:lnTo>
                <a:lnTo>
                  <a:pt x="5627077"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4484935" y="5436452"/>
            <a:ext cx="9318130" cy="1291387"/>
          </a:xfrm>
          <a:prstGeom prst="rect">
            <a:avLst/>
          </a:prstGeom>
        </p:spPr>
        <p:txBody>
          <a:bodyPr anchor="t" rtlCol="false" tIns="0" lIns="0" bIns="0" rIns="0">
            <a:spAutoFit/>
          </a:bodyPr>
          <a:lstStyle/>
          <a:p>
            <a:pPr algn="ctr">
              <a:lnSpc>
                <a:spcPts val="4889"/>
              </a:lnSpc>
              <a:spcBef>
                <a:spcPct val="0"/>
              </a:spcBef>
            </a:pPr>
            <a:r>
              <a:rPr lang="en-US" sz="4485">
                <a:solidFill>
                  <a:srgbClr val="6E4E8B"/>
                </a:solidFill>
                <a:latin typeface="Sailors"/>
                <a:ea typeface="Sailors"/>
                <a:cs typeface="Sailors"/>
                <a:sym typeface="Sailors"/>
              </a:rPr>
              <a:t>complete the Worksheet about sources of plastic pollution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TextBox 2" id="2"/>
          <p:cNvSpPr txBox="true"/>
          <p:nvPr/>
        </p:nvSpPr>
        <p:spPr>
          <a:xfrm rot="0">
            <a:off x="3561859" y="4959402"/>
            <a:ext cx="11084311" cy="1792006"/>
          </a:xfrm>
          <a:prstGeom prst="rect">
            <a:avLst/>
          </a:prstGeom>
        </p:spPr>
        <p:txBody>
          <a:bodyPr anchor="t" rtlCol="false" tIns="0" lIns="0" bIns="0" rIns="0">
            <a:spAutoFit/>
          </a:bodyPr>
          <a:lstStyle/>
          <a:p>
            <a:pPr algn="ctr" marL="0" indent="0" lvl="0">
              <a:lnSpc>
                <a:spcPts val="6685"/>
              </a:lnSpc>
              <a:spcBef>
                <a:spcPct val="0"/>
              </a:spcBef>
            </a:pPr>
            <a:r>
              <a:rPr lang="en-US" sz="6892">
                <a:solidFill>
                  <a:srgbClr val="6E4E8B"/>
                </a:solidFill>
                <a:latin typeface="Sailors"/>
                <a:ea typeface="Sailors"/>
                <a:cs typeface="Sailors"/>
                <a:sym typeface="Sailors"/>
              </a:rPr>
              <a:t>HOW DO WE ALL USE PLASTIC?</a:t>
            </a:r>
          </a:p>
        </p:txBody>
      </p:sp>
      <p:sp>
        <p:nvSpPr>
          <p:cNvPr name="Freeform 3" id="3"/>
          <p:cNvSpPr/>
          <p:nvPr/>
        </p:nvSpPr>
        <p:spPr>
          <a:xfrm flipH="false" flipV="false" rot="-10800000">
            <a:off x="1833581" y="-5937285"/>
            <a:ext cx="14183041" cy="8155249"/>
          </a:xfrm>
          <a:custGeom>
            <a:avLst/>
            <a:gdLst/>
            <a:ahLst/>
            <a:cxnLst/>
            <a:rect r="r" b="b" t="t" l="l"/>
            <a:pathLst>
              <a:path h="8155249" w="14183041">
                <a:moveTo>
                  <a:pt x="0" y="0"/>
                </a:moveTo>
                <a:lnTo>
                  <a:pt x="14183042" y="0"/>
                </a:lnTo>
                <a:lnTo>
                  <a:pt x="14183042" y="8155248"/>
                </a:lnTo>
                <a:lnTo>
                  <a:pt x="0" y="81552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3641830" y="421926"/>
            <a:ext cx="11004340" cy="1089393"/>
          </a:xfrm>
          <a:prstGeom prst="rect">
            <a:avLst/>
          </a:prstGeom>
        </p:spPr>
        <p:txBody>
          <a:bodyPr anchor="t" rtlCol="false" tIns="0" lIns="0" bIns="0" rIns="0">
            <a:spAutoFit/>
          </a:bodyPr>
          <a:lstStyle/>
          <a:p>
            <a:pPr algn="ctr" marL="0" indent="0" lvl="0">
              <a:lnSpc>
                <a:spcPts val="8025"/>
              </a:lnSpc>
              <a:spcBef>
                <a:spcPct val="0"/>
              </a:spcBef>
            </a:pPr>
            <a:r>
              <a:rPr lang="en-US" sz="8273" spc="413">
                <a:solidFill>
                  <a:srgbClr val="6E4E8B"/>
                </a:solidFill>
                <a:latin typeface="Lucky Bones"/>
                <a:ea typeface="Lucky Bones"/>
                <a:cs typeface="Lucky Bones"/>
                <a:sym typeface="Lucky Bones"/>
              </a:rPr>
              <a:t>DISCUSSION </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7592180">
            <a:off x="5861701" y="6391290"/>
            <a:ext cx="2158067" cy="2158067"/>
          </a:xfrm>
          <a:custGeom>
            <a:avLst/>
            <a:gdLst/>
            <a:ahLst/>
            <a:cxnLst/>
            <a:rect r="r" b="b" t="t" l="l"/>
            <a:pathLst>
              <a:path h="2158067" w="2158067">
                <a:moveTo>
                  <a:pt x="0" y="0"/>
                </a:moveTo>
                <a:lnTo>
                  <a:pt x="2158067" y="0"/>
                </a:lnTo>
                <a:lnTo>
                  <a:pt x="2158067" y="2158067"/>
                </a:lnTo>
                <a:lnTo>
                  <a:pt x="0" y="21580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1486447">
            <a:off x="7998927" y="466371"/>
            <a:ext cx="3463831" cy="2658490"/>
          </a:xfrm>
          <a:custGeom>
            <a:avLst/>
            <a:gdLst/>
            <a:ahLst/>
            <a:cxnLst/>
            <a:rect r="r" b="b" t="t" l="l"/>
            <a:pathLst>
              <a:path h="2658490" w="3463831">
                <a:moveTo>
                  <a:pt x="0" y="0"/>
                </a:moveTo>
                <a:lnTo>
                  <a:pt x="3463831" y="0"/>
                </a:lnTo>
                <a:lnTo>
                  <a:pt x="3463831" y="2658490"/>
                </a:lnTo>
                <a:lnTo>
                  <a:pt x="0" y="265849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4" id="4"/>
          <p:cNvSpPr/>
          <p:nvPr/>
        </p:nvSpPr>
        <p:spPr>
          <a:xfrm flipH="false" flipV="false" rot="0">
            <a:off x="12989772" y="375300"/>
            <a:ext cx="2681527" cy="2074831"/>
          </a:xfrm>
          <a:custGeom>
            <a:avLst/>
            <a:gdLst/>
            <a:ahLst/>
            <a:cxnLst/>
            <a:rect r="r" b="b" t="t" l="l"/>
            <a:pathLst>
              <a:path h="2074831" w="2681527">
                <a:moveTo>
                  <a:pt x="0" y="0"/>
                </a:moveTo>
                <a:lnTo>
                  <a:pt x="2681526" y="0"/>
                </a:lnTo>
                <a:lnTo>
                  <a:pt x="2681526" y="2074831"/>
                </a:lnTo>
                <a:lnTo>
                  <a:pt x="0" y="207483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5" id="5"/>
          <p:cNvSpPr/>
          <p:nvPr/>
        </p:nvSpPr>
        <p:spPr>
          <a:xfrm flipH="false" flipV="false" rot="-1165150">
            <a:off x="3593112" y="837333"/>
            <a:ext cx="4242649" cy="3229716"/>
          </a:xfrm>
          <a:custGeom>
            <a:avLst/>
            <a:gdLst/>
            <a:ahLst/>
            <a:cxnLst/>
            <a:rect r="r" b="b" t="t" l="l"/>
            <a:pathLst>
              <a:path h="3229716" w="4242649">
                <a:moveTo>
                  <a:pt x="0" y="0"/>
                </a:moveTo>
                <a:lnTo>
                  <a:pt x="4242649" y="0"/>
                </a:lnTo>
                <a:lnTo>
                  <a:pt x="4242649" y="3229717"/>
                </a:lnTo>
                <a:lnTo>
                  <a:pt x="0" y="3229717"/>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6" id="6"/>
          <p:cNvSpPr/>
          <p:nvPr/>
        </p:nvSpPr>
        <p:spPr>
          <a:xfrm flipH="false" flipV="false" rot="0">
            <a:off x="738418" y="6843104"/>
            <a:ext cx="2564200" cy="2869035"/>
          </a:xfrm>
          <a:custGeom>
            <a:avLst/>
            <a:gdLst/>
            <a:ahLst/>
            <a:cxnLst/>
            <a:rect r="r" b="b" t="t" l="l"/>
            <a:pathLst>
              <a:path h="2869035" w="2564200">
                <a:moveTo>
                  <a:pt x="0" y="0"/>
                </a:moveTo>
                <a:lnTo>
                  <a:pt x="2564200" y="0"/>
                </a:lnTo>
                <a:lnTo>
                  <a:pt x="2564200" y="2869034"/>
                </a:lnTo>
                <a:lnTo>
                  <a:pt x="0" y="286903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7" id="7"/>
          <p:cNvSpPr/>
          <p:nvPr/>
        </p:nvSpPr>
        <p:spPr>
          <a:xfrm flipH="false" flipV="false" rot="0">
            <a:off x="5584260" y="4202298"/>
            <a:ext cx="7105698" cy="1758660"/>
          </a:xfrm>
          <a:custGeom>
            <a:avLst/>
            <a:gdLst/>
            <a:ahLst/>
            <a:cxnLst/>
            <a:rect r="r" b="b" t="t" l="l"/>
            <a:pathLst>
              <a:path h="1758660" w="7105698">
                <a:moveTo>
                  <a:pt x="0" y="0"/>
                </a:moveTo>
                <a:lnTo>
                  <a:pt x="7105698" y="0"/>
                </a:lnTo>
                <a:lnTo>
                  <a:pt x="7105698" y="1758661"/>
                </a:lnTo>
                <a:lnTo>
                  <a:pt x="0" y="1758661"/>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8" id="8"/>
          <p:cNvSpPr txBox="true"/>
          <p:nvPr/>
        </p:nvSpPr>
        <p:spPr>
          <a:xfrm rot="0">
            <a:off x="5110793" y="4653145"/>
            <a:ext cx="8052632" cy="960160"/>
          </a:xfrm>
          <a:prstGeom prst="rect">
            <a:avLst/>
          </a:prstGeom>
        </p:spPr>
        <p:txBody>
          <a:bodyPr anchor="t" rtlCol="false" tIns="0" lIns="0" bIns="0" rIns="0">
            <a:spAutoFit/>
          </a:bodyPr>
          <a:lstStyle/>
          <a:p>
            <a:pPr algn="ctr" marL="0" indent="0" lvl="0">
              <a:lnSpc>
                <a:spcPts val="7102"/>
              </a:lnSpc>
              <a:spcBef>
                <a:spcPct val="0"/>
              </a:spcBef>
            </a:pPr>
            <a:r>
              <a:rPr lang="en-US" sz="7321" spc="336">
                <a:solidFill>
                  <a:srgbClr val="E3F1F0"/>
                </a:solidFill>
                <a:latin typeface="Lucky Bones"/>
                <a:ea typeface="Lucky Bones"/>
                <a:cs typeface="Lucky Bones"/>
                <a:sym typeface="Lucky Bones"/>
              </a:rPr>
              <a:t>PLASTIC USES</a:t>
            </a:r>
          </a:p>
        </p:txBody>
      </p:sp>
      <p:sp>
        <p:nvSpPr>
          <p:cNvPr name="Freeform 9" id="9"/>
          <p:cNvSpPr/>
          <p:nvPr/>
        </p:nvSpPr>
        <p:spPr>
          <a:xfrm flipH="true" flipV="false" rot="182067">
            <a:off x="12091445" y="5154696"/>
            <a:ext cx="2451770" cy="3210173"/>
          </a:xfrm>
          <a:custGeom>
            <a:avLst/>
            <a:gdLst/>
            <a:ahLst/>
            <a:cxnLst/>
            <a:rect r="r" b="b" t="t" l="l"/>
            <a:pathLst>
              <a:path h="3210173" w="2451770">
                <a:moveTo>
                  <a:pt x="2451769" y="0"/>
                </a:moveTo>
                <a:lnTo>
                  <a:pt x="0" y="0"/>
                </a:lnTo>
                <a:lnTo>
                  <a:pt x="0" y="3210173"/>
                </a:lnTo>
                <a:lnTo>
                  <a:pt x="2451769" y="3210173"/>
                </a:lnTo>
                <a:lnTo>
                  <a:pt x="2451769"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0" id="10"/>
          <p:cNvSpPr/>
          <p:nvPr/>
        </p:nvSpPr>
        <p:spPr>
          <a:xfrm flipH="false" flipV="false" rot="842664">
            <a:off x="103054" y="997379"/>
            <a:ext cx="4080386" cy="2269715"/>
          </a:xfrm>
          <a:custGeom>
            <a:avLst/>
            <a:gdLst/>
            <a:ahLst/>
            <a:cxnLst/>
            <a:rect r="r" b="b" t="t" l="l"/>
            <a:pathLst>
              <a:path h="2269715" w="4080386">
                <a:moveTo>
                  <a:pt x="0" y="0"/>
                </a:moveTo>
                <a:lnTo>
                  <a:pt x="4080386" y="0"/>
                </a:lnTo>
                <a:lnTo>
                  <a:pt x="4080386" y="2269715"/>
                </a:lnTo>
                <a:lnTo>
                  <a:pt x="0" y="2269715"/>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11" id="11"/>
          <p:cNvSpPr/>
          <p:nvPr/>
        </p:nvSpPr>
        <p:spPr>
          <a:xfrm flipH="false" flipV="false" rot="0">
            <a:off x="2268569" y="382722"/>
            <a:ext cx="1566062" cy="2067409"/>
          </a:xfrm>
          <a:custGeom>
            <a:avLst/>
            <a:gdLst/>
            <a:ahLst/>
            <a:cxnLst/>
            <a:rect r="r" b="b" t="t" l="l"/>
            <a:pathLst>
              <a:path h="2067409" w="1566062">
                <a:moveTo>
                  <a:pt x="0" y="0"/>
                </a:moveTo>
                <a:lnTo>
                  <a:pt x="1566062" y="0"/>
                </a:lnTo>
                <a:lnTo>
                  <a:pt x="1566062" y="2067409"/>
                </a:lnTo>
                <a:lnTo>
                  <a:pt x="0" y="2067409"/>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12" id="12"/>
          <p:cNvSpPr/>
          <p:nvPr/>
        </p:nvSpPr>
        <p:spPr>
          <a:xfrm flipH="false" flipV="false" rot="-1576080">
            <a:off x="289168" y="4043272"/>
            <a:ext cx="2925594" cy="1989404"/>
          </a:xfrm>
          <a:custGeom>
            <a:avLst/>
            <a:gdLst/>
            <a:ahLst/>
            <a:cxnLst/>
            <a:rect r="r" b="b" t="t" l="l"/>
            <a:pathLst>
              <a:path h="1989404" w="2925594">
                <a:moveTo>
                  <a:pt x="0" y="0"/>
                </a:moveTo>
                <a:lnTo>
                  <a:pt x="2925594" y="0"/>
                </a:lnTo>
                <a:lnTo>
                  <a:pt x="2925594" y="1989404"/>
                </a:lnTo>
                <a:lnTo>
                  <a:pt x="0" y="1989404"/>
                </a:lnTo>
                <a:lnTo>
                  <a:pt x="0"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
        <p:nvSpPr>
          <p:cNvPr name="Freeform 13" id="13"/>
          <p:cNvSpPr/>
          <p:nvPr/>
        </p:nvSpPr>
        <p:spPr>
          <a:xfrm flipH="false" flipV="false" rot="-1314768">
            <a:off x="2693026" y="5677968"/>
            <a:ext cx="2653474" cy="968518"/>
          </a:xfrm>
          <a:custGeom>
            <a:avLst/>
            <a:gdLst/>
            <a:ahLst/>
            <a:cxnLst/>
            <a:rect r="r" b="b" t="t" l="l"/>
            <a:pathLst>
              <a:path h="968518" w="2653474">
                <a:moveTo>
                  <a:pt x="0" y="0"/>
                </a:moveTo>
                <a:lnTo>
                  <a:pt x="2653474" y="0"/>
                </a:lnTo>
                <a:lnTo>
                  <a:pt x="2653474" y="968518"/>
                </a:lnTo>
                <a:lnTo>
                  <a:pt x="0" y="968518"/>
                </a:lnTo>
                <a:lnTo>
                  <a:pt x="0" y="0"/>
                </a:lnTo>
                <a:close/>
              </a:path>
            </a:pathLst>
          </a:custGeom>
          <a:blipFill>
            <a:blip r:embed="rId23">
              <a:extLst>
                <a:ext uri="{96DAC541-7B7A-43D3-8B79-37D633B846F1}">
                  <asvg:svgBlip xmlns:asvg="http://schemas.microsoft.com/office/drawing/2016/SVG/main" r:embed="rId24"/>
                </a:ext>
              </a:extLst>
            </a:blip>
            <a:stretch>
              <a:fillRect l="0" t="0" r="0" b="0"/>
            </a:stretch>
          </a:blipFill>
        </p:spPr>
      </p:sp>
      <p:sp>
        <p:nvSpPr>
          <p:cNvPr name="Freeform 14" id="14"/>
          <p:cNvSpPr/>
          <p:nvPr/>
        </p:nvSpPr>
        <p:spPr>
          <a:xfrm flipH="false" flipV="false" rot="1652344">
            <a:off x="5495273" y="2434598"/>
            <a:ext cx="2401035" cy="1077464"/>
          </a:xfrm>
          <a:custGeom>
            <a:avLst/>
            <a:gdLst/>
            <a:ahLst/>
            <a:cxnLst/>
            <a:rect r="r" b="b" t="t" l="l"/>
            <a:pathLst>
              <a:path h="1077464" w="2401035">
                <a:moveTo>
                  <a:pt x="0" y="0"/>
                </a:moveTo>
                <a:lnTo>
                  <a:pt x="2401035" y="0"/>
                </a:lnTo>
                <a:lnTo>
                  <a:pt x="2401035" y="1077465"/>
                </a:lnTo>
                <a:lnTo>
                  <a:pt x="0" y="1077465"/>
                </a:lnTo>
                <a:lnTo>
                  <a:pt x="0" y="0"/>
                </a:lnTo>
                <a:close/>
              </a:path>
            </a:pathLst>
          </a:custGeom>
          <a:blipFill>
            <a:blip r:embed="rId25">
              <a:extLst>
                <a:ext uri="{96DAC541-7B7A-43D3-8B79-37D633B846F1}">
                  <asvg:svgBlip xmlns:asvg="http://schemas.microsoft.com/office/drawing/2016/SVG/main" r:embed="rId26"/>
                </a:ext>
              </a:extLst>
            </a:blip>
            <a:stretch>
              <a:fillRect l="0" t="0" r="0" b="0"/>
            </a:stretch>
          </a:blipFill>
        </p:spPr>
      </p:sp>
      <p:sp>
        <p:nvSpPr>
          <p:cNvPr name="Freeform 15" id="15"/>
          <p:cNvSpPr/>
          <p:nvPr/>
        </p:nvSpPr>
        <p:spPr>
          <a:xfrm flipH="false" flipV="false" rot="0">
            <a:off x="11296015" y="1766020"/>
            <a:ext cx="1780909" cy="2055883"/>
          </a:xfrm>
          <a:custGeom>
            <a:avLst/>
            <a:gdLst/>
            <a:ahLst/>
            <a:cxnLst/>
            <a:rect r="r" b="b" t="t" l="l"/>
            <a:pathLst>
              <a:path h="2055883" w="1780909">
                <a:moveTo>
                  <a:pt x="0" y="0"/>
                </a:moveTo>
                <a:lnTo>
                  <a:pt x="1780909" y="0"/>
                </a:lnTo>
                <a:lnTo>
                  <a:pt x="1780909" y="2055884"/>
                </a:lnTo>
                <a:lnTo>
                  <a:pt x="0" y="2055884"/>
                </a:lnTo>
                <a:lnTo>
                  <a:pt x="0" y="0"/>
                </a:lnTo>
                <a:close/>
              </a:path>
            </a:pathLst>
          </a:custGeom>
          <a:blipFill>
            <a:blip r:embed="rId27">
              <a:extLst>
                <a:ext uri="{96DAC541-7B7A-43D3-8B79-37D633B846F1}">
                  <asvg:svgBlip xmlns:asvg="http://schemas.microsoft.com/office/drawing/2016/SVG/main" r:embed="rId28"/>
                </a:ext>
              </a:extLst>
            </a:blip>
            <a:stretch>
              <a:fillRect l="0" t="0" r="0" b="0"/>
            </a:stretch>
          </a:blipFill>
        </p:spPr>
      </p:sp>
      <p:sp>
        <p:nvSpPr>
          <p:cNvPr name="Freeform 16" id="16"/>
          <p:cNvSpPr/>
          <p:nvPr/>
        </p:nvSpPr>
        <p:spPr>
          <a:xfrm flipH="true" flipV="false" rot="0">
            <a:off x="15336310" y="536201"/>
            <a:ext cx="2602611" cy="4114800"/>
          </a:xfrm>
          <a:custGeom>
            <a:avLst/>
            <a:gdLst/>
            <a:ahLst/>
            <a:cxnLst/>
            <a:rect r="r" b="b" t="t" l="l"/>
            <a:pathLst>
              <a:path h="4114800" w="2602611">
                <a:moveTo>
                  <a:pt x="2602611" y="0"/>
                </a:moveTo>
                <a:lnTo>
                  <a:pt x="0" y="0"/>
                </a:lnTo>
                <a:lnTo>
                  <a:pt x="0" y="4114800"/>
                </a:lnTo>
                <a:lnTo>
                  <a:pt x="2602611" y="4114800"/>
                </a:lnTo>
                <a:lnTo>
                  <a:pt x="2602611" y="0"/>
                </a:lnTo>
                <a:close/>
              </a:path>
            </a:pathLst>
          </a:custGeom>
          <a:blipFill>
            <a:blip r:embed="rId29">
              <a:extLst>
                <a:ext uri="{96DAC541-7B7A-43D3-8B79-37D633B846F1}">
                  <asvg:svgBlip xmlns:asvg="http://schemas.microsoft.com/office/drawing/2016/SVG/main" r:embed="rId30"/>
                </a:ext>
              </a:extLst>
            </a:blip>
            <a:stretch>
              <a:fillRect l="0" t="0" r="0" b="0"/>
            </a:stretch>
          </a:blipFill>
        </p:spPr>
      </p:sp>
      <p:sp>
        <p:nvSpPr>
          <p:cNvPr name="Freeform 17" id="17"/>
          <p:cNvSpPr/>
          <p:nvPr/>
        </p:nvSpPr>
        <p:spPr>
          <a:xfrm flipH="false" flipV="false" rot="1397627">
            <a:off x="13507664" y="2995681"/>
            <a:ext cx="1645743" cy="1899847"/>
          </a:xfrm>
          <a:custGeom>
            <a:avLst/>
            <a:gdLst/>
            <a:ahLst/>
            <a:cxnLst/>
            <a:rect r="r" b="b" t="t" l="l"/>
            <a:pathLst>
              <a:path h="1899847" w="1645743">
                <a:moveTo>
                  <a:pt x="0" y="0"/>
                </a:moveTo>
                <a:lnTo>
                  <a:pt x="1645742" y="0"/>
                </a:lnTo>
                <a:lnTo>
                  <a:pt x="1645742" y="1899847"/>
                </a:lnTo>
                <a:lnTo>
                  <a:pt x="0" y="1899847"/>
                </a:lnTo>
                <a:lnTo>
                  <a:pt x="0" y="0"/>
                </a:lnTo>
                <a:close/>
              </a:path>
            </a:pathLst>
          </a:custGeom>
          <a:blipFill>
            <a:blip r:embed="rId31">
              <a:extLst>
                <a:ext uri="{96DAC541-7B7A-43D3-8B79-37D633B846F1}">
                  <asvg:svgBlip xmlns:asvg="http://schemas.microsoft.com/office/drawing/2016/SVG/main" r:embed="rId32"/>
                </a:ext>
              </a:extLst>
            </a:blip>
            <a:stretch>
              <a:fillRect l="0" t="0" r="0" b="0"/>
            </a:stretch>
          </a:blipFill>
        </p:spPr>
      </p:sp>
      <p:sp>
        <p:nvSpPr>
          <p:cNvPr name="Freeform 18" id="18"/>
          <p:cNvSpPr/>
          <p:nvPr/>
        </p:nvSpPr>
        <p:spPr>
          <a:xfrm flipH="false" flipV="false" rot="1084085">
            <a:off x="4259354" y="6816795"/>
            <a:ext cx="1592300" cy="2921652"/>
          </a:xfrm>
          <a:custGeom>
            <a:avLst/>
            <a:gdLst/>
            <a:ahLst/>
            <a:cxnLst/>
            <a:rect r="r" b="b" t="t" l="l"/>
            <a:pathLst>
              <a:path h="2921652" w="1592300">
                <a:moveTo>
                  <a:pt x="0" y="0"/>
                </a:moveTo>
                <a:lnTo>
                  <a:pt x="1592300" y="0"/>
                </a:lnTo>
                <a:lnTo>
                  <a:pt x="1592300" y="2921652"/>
                </a:lnTo>
                <a:lnTo>
                  <a:pt x="0" y="2921652"/>
                </a:lnTo>
                <a:lnTo>
                  <a:pt x="0" y="0"/>
                </a:lnTo>
                <a:close/>
              </a:path>
            </a:pathLst>
          </a:custGeom>
          <a:blipFill>
            <a:blip r:embed="rId33"/>
            <a:stretch>
              <a:fillRect l="0" t="0" r="0" b="0"/>
            </a:stretch>
          </a:blipFill>
        </p:spPr>
      </p:sp>
      <p:sp>
        <p:nvSpPr>
          <p:cNvPr name="Freeform 19" id="19"/>
          <p:cNvSpPr/>
          <p:nvPr/>
        </p:nvSpPr>
        <p:spPr>
          <a:xfrm flipH="false" flipV="true" rot="-10141402">
            <a:off x="6731797" y="8274282"/>
            <a:ext cx="1739029" cy="1968037"/>
          </a:xfrm>
          <a:custGeom>
            <a:avLst/>
            <a:gdLst/>
            <a:ahLst/>
            <a:cxnLst/>
            <a:rect r="r" b="b" t="t" l="l"/>
            <a:pathLst>
              <a:path h="1968037" w="1739029">
                <a:moveTo>
                  <a:pt x="0" y="1968036"/>
                </a:moveTo>
                <a:lnTo>
                  <a:pt x="1739029" y="1968036"/>
                </a:lnTo>
                <a:lnTo>
                  <a:pt x="1739029" y="0"/>
                </a:lnTo>
                <a:lnTo>
                  <a:pt x="0" y="0"/>
                </a:lnTo>
                <a:lnTo>
                  <a:pt x="0" y="1968036"/>
                </a:lnTo>
                <a:close/>
              </a:path>
            </a:pathLst>
          </a:custGeom>
          <a:blipFill>
            <a:blip r:embed="rId34">
              <a:extLst>
                <a:ext uri="{96DAC541-7B7A-43D3-8B79-37D633B846F1}">
                  <asvg:svgBlip xmlns:asvg="http://schemas.microsoft.com/office/drawing/2016/SVG/main" r:embed="rId35"/>
                </a:ext>
              </a:extLst>
            </a:blip>
            <a:stretch>
              <a:fillRect l="0" t="0" r="0" b="0"/>
            </a:stretch>
          </a:blipFill>
        </p:spPr>
      </p:sp>
      <p:sp>
        <p:nvSpPr>
          <p:cNvPr name="Freeform 20" id="20"/>
          <p:cNvSpPr/>
          <p:nvPr/>
        </p:nvSpPr>
        <p:spPr>
          <a:xfrm flipH="false" flipV="false" rot="-1095490">
            <a:off x="8143468" y="6356521"/>
            <a:ext cx="1574272" cy="2078247"/>
          </a:xfrm>
          <a:custGeom>
            <a:avLst/>
            <a:gdLst/>
            <a:ahLst/>
            <a:cxnLst/>
            <a:rect r="r" b="b" t="t" l="l"/>
            <a:pathLst>
              <a:path h="2078247" w="1574272">
                <a:moveTo>
                  <a:pt x="0" y="0"/>
                </a:moveTo>
                <a:lnTo>
                  <a:pt x="1574273" y="0"/>
                </a:lnTo>
                <a:lnTo>
                  <a:pt x="1574273" y="2078247"/>
                </a:lnTo>
                <a:lnTo>
                  <a:pt x="0" y="2078247"/>
                </a:lnTo>
                <a:lnTo>
                  <a:pt x="0" y="0"/>
                </a:lnTo>
                <a:close/>
              </a:path>
            </a:pathLst>
          </a:custGeom>
          <a:blipFill>
            <a:blip r:embed="rId36"/>
            <a:stretch>
              <a:fillRect l="0" t="0" r="0" b="0"/>
            </a:stretch>
          </a:blipFill>
        </p:spPr>
      </p:sp>
      <p:sp>
        <p:nvSpPr>
          <p:cNvPr name="Freeform 21" id="21"/>
          <p:cNvSpPr/>
          <p:nvPr/>
        </p:nvSpPr>
        <p:spPr>
          <a:xfrm flipH="false" flipV="false" rot="0">
            <a:off x="15429614" y="6821458"/>
            <a:ext cx="2620366" cy="3091877"/>
          </a:xfrm>
          <a:custGeom>
            <a:avLst/>
            <a:gdLst/>
            <a:ahLst/>
            <a:cxnLst/>
            <a:rect r="r" b="b" t="t" l="l"/>
            <a:pathLst>
              <a:path h="3091877" w="2620366">
                <a:moveTo>
                  <a:pt x="0" y="0"/>
                </a:moveTo>
                <a:lnTo>
                  <a:pt x="2620366" y="0"/>
                </a:lnTo>
                <a:lnTo>
                  <a:pt x="2620366" y="3091877"/>
                </a:lnTo>
                <a:lnTo>
                  <a:pt x="0" y="3091877"/>
                </a:lnTo>
                <a:lnTo>
                  <a:pt x="0" y="0"/>
                </a:lnTo>
                <a:close/>
              </a:path>
            </a:pathLst>
          </a:custGeom>
          <a:blipFill>
            <a:blip r:embed="rId37">
              <a:extLst>
                <a:ext uri="{96DAC541-7B7A-43D3-8B79-37D633B846F1}">
                  <asvg:svgBlip xmlns:asvg="http://schemas.microsoft.com/office/drawing/2016/SVG/main" r:embed="rId38"/>
                </a:ext>
              </a:extLst>
            </a:blip>
            <a:stretch>
              <a:fillRect l="0" t="0" r="0" b="0"/>
            </a:stretch>
          </a:blipFill>
        </p:spPr>
      </p:sp>
      <p:sp>
        <p:nvSpPr>
          <p:cNvPr name="Freeform 22" id="22"/>
          <p:cNvSpPr/>
          <p:nvPr/>
        </p:nvSpPr>
        <p:spPr>
          <a:xfrm flipH="false" flipV="false" rot="536388">
            <a:off x="13461175" y="6236906"/>
            <a:ext cx="1165289" cy="3465542"/>
          </a:xfrm>
          <a:custGeom>
            <a:avLst/>
            <a:gdLst/>
            <a:ahLst/>
            <a:cxnLst/>
            <a:rect r="r" b="b" t="t" l="l"/>
            <a:pathLst>
              <a:path h="3465542" w="1165289">
                <a:moveTo>
                  <a:pt x="0" y="0"/>
                </a:moveTo>
                <a:lnTo>
                  <a:pt x="1165288" y="0"/>
                </a:lnTo>
                <a:lnTo>
                  <a:pt x="1165288" y="3465542"/>
                </a:lnTo>
                <a:lnTo>
                  <a:pt x="0" y="3465542"/>
                </a:lnTo>
                <a:lnTo>
                  <a:pt x="0" y="0"/>
                </a:lnTo>
                <a:close/>
              </a:path>
            </a:pathLst>
          </a:custGeom>
          <a:blipFill>
            <a:blip r:embed="rId39">
              <a:extLst>
                <a:ext uri="{96DAC541-7B7A-43D3-8B79-37D633B846F1}">
                  <asvg:svgBlip xmlns:asvg="http://schemas.microsoft.com/office/drawing/2016/SVG/main" r:embed="rId40"/>
                </a:ext>
              </a:extLst>
            </a:blip>
            <a:stretch>
              <a:fillRect l="0" t="0" r="0" b="0"/>
            </a:stretch>
          </a:blipFill>
        </p:spPr>
      </p:sp>
      <p:sp>
        <p:nvSpPr>
          <p:cNvPr name="Freeform 23" id="23"/>
          <p:cNvSpPr/>
          <p:nvPr/>
        </p:nvSpPr>
        <p:spPr>
          <a:xfrm flipH="false" flipV="false" rot="0">
            <a:off x="15269653" y="5037974"/>
            <a:ext cx="1873514" cy="1667428"/>
          </a:xfrm>
          <a:custGeom>
            <a:avLst/>
            <a:gdLst/>
            <a:ahLst/>
            <a:cxnLst/>
            <a:rect r="r" b="b" t="t" l="l"/>
            <a:pathLst>
              <a:path h="1667428" w="1873514">
                <a:moveTo>
                  <a:pt x="0" y="0"/>
                </a:moveTo>
                <a:lnTo>
                  <a:pt x="1873514" y="0"/>
                </a:lnTo>
                <a:lnTo>
                  <a:pt x="1873514" y="1667428"/>
                </a:lnTo>
                <a:lnTo>
                  <a:pt x="0" y="1667428"/>
                </a:lnTo>
                <a:lnTo>
                  <a:pt x="0" y="0"/>
                </a:lnTo>
                <a:close/>
              </a:path>
            </a:pathLst>
          </a:custGeom>
          <a:blipFill>
            <a:blip r:embed="rId41">
              <a:extLst>
                <a:ext uri="{96DAC541-7B7A-43D3-8B79-37D633B846F1}">
                  <asvg:svgBlip xmlns:asvg="http://schemas.microsoft.com/office/drawing/2016/SVG/main" r:embed="rId42"/>
                </a:ext>
              </a:extLst>
            </a:blip>
            <a:stretch>
              <a:fillRect l="0" t="0" r="0" b="0"/>
            </a:stretch>
          </a:blipFill>
        </p:spPr>
      </p:sp>
      <p:sp>
        <p:nvSpPr>
          <p:cNvPr name="Freeform 24" id="24"/>
          <p:cNvSpPr/>
          <p:nvPr/>
        </p:nvSpPr>
        <p:spPr>
          <a:xfrm flipH="true" flipV="false" rot="-550311">
            <a:off x="10117351" y="6280228"/>
            <a:ext cx="1605342" cy="1555175"/>
          </a:xfrm>
          <a:custGeom>
            <a:avLst/>
            <a:gdLst/>
            <a:ahLst/>
            <a:cxnLst/>
            <a:rect r="r" b="b" t="t" l="l"/>
            <a:pathLst>
              <a:path h="1555175" w="1605342">
                <a:moveTo>
                  <a:pt x="1605342" y="0"/>
                </a:moveTo>
                <a:lnTo>
                  <a:pt x="0" y="0"/>
                </a:lnTo>
                <a:lnTo>
                  <a:pt x="0" y="1555175"/>
                </a:lnTo>
                <a:lnTo>
                  <a:pt x="1605342" y="1555175"/>
                </a:lnTo>
                <a:lnTo>
                  <a:pt x="1605342" y="0"/>
                </a:lnTo>
                <a:close/>
              </a:path>
            </a:pathLst>
          </a:custGeom>
          <a:blipFill>
            <a:blip r:embed="rId43">
              <a:extLst>
                <a:ext uri="{96DAC541-7B7A-43D3-8B79-37D633B846F1}">
                  <asvg:svgBlip xmlns:asvg="http://schemas.microsoft.com/office/drawing/2016/SVG/main" r:embed="rId44"/>
                </a:ext>
              </a:extLst>
            </a:blip>
            <a:stretch>
              <a:fillRect l="0" t="0" r="0" b="0"/>
            </a:stretch>
          </a:blipFill>
        </p:spPr>
      </p:sp>
      <p:grpSp>
        <p:nvGrpSpPr>
          <p:cNvPr name="Group 25" id="25"/>
          <p:cNvGrpSpPr/>
          <p:nvPr/>
        </p:nvGrpSpPr>
        <p:grpSpPr>
          <a:xfrm rot="-319109">
            <a:off x="9639863" y="8387525"/>
            <a:ext cx="2739664" cy="1557541"/>
            <a:chOff x="0" y="0"/>
            <a:chExt cx="3652886" cy="2076721"/>
          </a:xfrm>
        </p:grpSpPr>
        <p:sp>
          <p:nvSpPr>
            <p:cNvPr name="Freeform 26" id="26"/>
            <p:cNvSpPr/>
            <p:nvPr/>
          </p:nvSpPr>
          <p:spPr>
            <a:xfrm flipH="false" flipV="false" rot="0">
              <a:off x="0" y="0"/>
              <a:ext cx="2296714" cy="1908361"/>
            </a:xfrm>
            <a:custGeom>
              <a:avLst/>
              <a:gdLst/>
              <a:ahLst/>
              <a:cxnLst/>
              <a:rect r="r" b="b" t="t" l="l"/>
              <a:pathLst>
                <a:path h="1908361" w="2296714">
                  <a:moveTo>
                    <a:pt x="0" y="0"/>
                  </a:moveTo>
                  <a:lnTo>
                    <a:pt x="2296714" y="0"/>
                  </a:lnTo>
                  <a:lnTo>
                    <a:pt x="2296714" y="1908361"/>
                  </a:lnTo>
                  <a:lnTo>
                    <a:pt x="0" y="1908361"/>
                  </a:lnTo>
                  <a:lnTo>
                    <a:pt x="0" y="0"/>
                  </a:lnTo>
                  <a:close/>
                </a:path>
              </a:pathLst>
            </a:custGeom>
            <a:blipFill>
              <a:blip r:embed="rId45">
                <a:extLst>
                  <a:ext uri="{96DAC541-7B7A-43D3-8B79-37D633B846F1}">
                    <asvg:svgBlip xmlns:asvg="http://schemas.microsoft.com/office/drawing/2016/SVG/main" r:embed="rId46"/>
                  </a:ext>
                </a:extLst>
              </a:blip>
              <a:stretch>
                <a:fillRect l="0" t="0" r="0" b="0"/>
              </a:stretch>
            </a:blipFill>
          </p:spPr>
        </p:sp>
        <p:sp>
          <p:nvSpPr>
            <p:cNvPr name="Freeform 27" id="27"/>
            <p:cNvSpPr/>
            <p:nvPr/>
          </p:nvSpPr>
          <p:spPr>
            <a:xfrm flipH="false" flipV="false" rot="0">
              <a:off x="1936394" y="540461"/>
              <a:ext cx="1716492" cy="1536260"/>
            </a:xfrm>
            <a:custGeom>
              <a:avLst/>
              <a:gdLst/>
              <a:ahLst/>
              <a:cxnLst/>
              <a:rect r="r" b="b" t="t" l="l"/>
              <a:pathLst>
                <a:path h="1536260" w="1716492">
                  <a:moveTo>
                    <a:pt x="0" y="0"/>
                  </a:moveTo>
                  <a:lnTo>
                    <a:pt x="1716492" y="0"/>
                  </a:lnTo>
                  <a:lnTo>
                    <a:pt x="1716492" y="1536260"/>
                  </a:lnTo>
                  <a:lnTo>
                    <a:pt x="0" y="1536260"/>
                  </a:lnTo>
                  <a:lnTo>
                    <a:pt x="0" y="0"/>
                  </a:lnTo>
                  <a:close/>
                </a:path>
              </a:pathLst>
            </a:custGeom>
            <a:blipFill>
              <a:blip r:embed="rId47">
                <a:extLst>
                  <a:ext uri="{96DAC541-7B7A-43D3-8B79-37D633B846F1}">
                    <asvg:svgBlip xmlns:asvg="http://schemas.microsoft.com/office/drawing/2016/SVG/main" r:embed="rId48"/>
                  </a:ext>
                </a:extLst>
              </a:blip>
              <a:stretch>
                <a:fillRect l="0" t="0" r="0" b="0"/>
              </a:stretch>
            </a:blipFill>
          </p:spPr>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719105">
            <a:off x="-788843" y="-9309963"/>
            <a:ext cx="19223706" cy="11053631"/>
          </a:xfrm>
          <a:custGeom>
            <a:avLst/>
            <a:gdLst/>
            <a:ahLst/>
            <a:cxnLst/>
            <a:rect r="r" b="b" t="t" l="l"/>
            <a:pathLst>
              <a:path h="11053631" w="19223706">
                <a:moveTo>
                  <a:pt x="0" y="0"/>
                </a:moveTo>
                <a:lnTo>
                  <a:pt x="19223707" y="0"/>
                </a:lnTo>
                <a:lnTo>
                  <a:pt x="19223707" y="11053631"/>
                </a:lnTo>
                <a:lnTo>
                  <a:pt x="0" y="1105363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2174428" y="393703"/>
            <a:ext cx="14130064" cy="874127"/>
          </a:xfrm>
          <a:prstGeom prst="rect">
            <a:avLst/>
          </a:prstGeom>
        </p:spPr>
        <p:txBody>
          <a:bodyPr anchor="t" rtlCol="false" tIns="0" lIns="0" bIns="0" rIns="0">
            <a:spAutoFit/>
          </a:bodyPr>
          <a:lstStyle/>
          <a:p>
            <a:pPr algn="ctr" marL="0" indent="0" lvl="0">
              <a:lnSpc>
                <a:spcPts val="6570"/>
              </a:lnSpc>
              <a:spcBef>
                <a:spcPct val="0"/>
              </a:spcBef>
            </a:pPr>
            <a:r>
              <a:rPr lang="en-US" sz="6773" spc="311">
                <a:solidFill>
                  <a:srgbClr val="6E4E8B"/>
                </a:solidFill>
                <a:latin typeface="Lucky Bones"/>
                <a:ea typeface="Lucky Bones"/>
                <a:cs typeface="Lucky Bones"/>
                <a:sym typeface="Lucky Bones"/>
              </a:rPr>
              <a:t>INDUSTRY PLASTIC PRODUCTION</a:t>
            </a:r>
          </a:p>
        </p:txBody>
      </p:sp>
      <p:pic>
        <p:nvPicPr>
          <p:cNvPr name="Picture 4" id="4"/>
          <p:cNvPicPr>
            <a:picLocks noChangeAspect="true"/>
          </p:cNvPicPr>
          <p:nvPr/>
        </p:nvPicPr>
        <p:blipFill>
          <a:blip r:embed="rId5">
            <a:alphaModFix amt="65999"/>
          </a:blip>
          <a:stretch>
            <a:fillRect/>
          </a:stretch>
        </p:blipFill>
        <p:spPr>
          <a:xfrm rot="0">
            <a:off x="2918768" y="791945"/>
            <a:ext cx="13260772" cy="10338407"/>
          </a:xfrm>
          <a:prstGeom prst="rect">
            <a:avLst/>
          </a:prstGeom>
        </p:spPr>
      </p:pic>
      <p:sp>
        <p:nvSpPr>
          <p:cNvPr name="Freeform 5" id="5"/>
          <p:cNvSpPr/>
          <p:nvPr/>
        </p:nvSpPr>
        <p:spPr>
          <a:xfrm flipH="false" flipV="false" rot="0">
            <a:off x="4843400" y="2234995"/>
            <a:ext cx="885366" cy="885366"/>
          </a:xfrm>
          <a:custGeom>
            <a:avLst/>
            <a:gdLst/>
            <a:ahLst/>
            <a:cxnLst/>
            <a:rect r="r" b="b" t="t" l="l"/>
            <a:pathLst>
              <a:path h="885366" w="885366">
                <a:moveTo>
                  <a:pt x="0" y="0"/>
                </a:moveTo>
                <a:lnTo>
                  <a:pt x="885366" y="0"/>
                </a:lnTo>
                <a:lnTo>
                  <a:pt x="885366" y="885367"/>
                </a:lnTo>
                <a:lnTo>
                  <a:pt x="0" y="88536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6185352" y="5298395"/>
            <a:ext cx="854755" cy="854755"/>
          </a:xfrm>
          <a:custGeom>
            <a:avLst/>
            <a:gdLst/>
            <a:ahLst/>
            <a:cxnLst/>
            <a:rect r="r" b="b" t="t" l="l"/>
            <a:pathLst>
              <a:path h="854755" w="854755">
                <a:moveTo>
                  <a:pt x="0" y="0"/>
                </a:moveTo>
                <a:lnTo>
                  <a:pt x="854755" y="0"/>
                </a:lnTo>
                <a:lnTo>
                  <a:pt x="854755" y="854755"/>
                </a:lnTo>
                <a:lnTo>
                  <a:pt x="0" y="85475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4104180" y="6571328"/>
            <a:ext cx="893157" cy="982842"/>
          </a:xfrm>
          <a:custGeom>
            <a:avLst/>
            <a:gdLst/>
            <a:ahLst/>
            <a:cxnLst/>
            <a:rect r="r" b="b" t="t" l="l"/>
            <a:pathLst>
              <a:path h="982842" w="893157">
                <a:moveTo>
                  <a:pt x="0" y="0"/>
                </a:moveTo>
                <a:lnTo>
                  <a:pt x="893157" y="0"/>
                </a:lnTo>
                <a:lnTo>
                  <a:pt x="893157" y="982842"/>
                </a:lnTo>
                <a:lnTo>
                  <a:pt x="0" y="98284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7513444" y="5516070"/>
            <a:ext cx="836230" cy="836230"/>
          </a:xfrm>
          <a:custGeom>
            <a:avLst/>
            <a:gdLst/>
            <a:ahLst/>
            <a:cxnLst/>
            <a:rect r="r" b="b" t="t" l="l"/>
            <a:pathLst>
              <a:path h="836230" w="836230">
                <a:moveTo>
                  <a:pt x="0" y="0"/>
                </a:moveTo>
                <a:lnTo>
                  <a:pt x="836230" y="0"/>
                </a:lnTo>
                <a:lnTo>
                  <a:pt x="836230" y="836230"/>
                </a:lnTo>
                <a:lnTo>
                  <a:pt x="0" y="836230"/>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9" id="9"/>
          <p:cNvSpPr/>
          <p:nvPr/>
        </p:nvSpPr>
        <p:spPr>
          <a:xfrm flipH="false" flipV="false" rot="-5400000">
            <a:off x="3052257" y="5254055"/>
            <a:ext cx="4467652" cy="406554"/>
          </a:xfrm>
          <a:custGeom>
            <a:avLst/>
            <a:gdLst/>
            <a:ahLst/>
            <a:cxnLst/>
            <a:rect r="r" b="b" t="t" l="l"/>
            <a:pathLst>
              <a:path h="406554" w="4467652">
                <a:moveTo>
                  <a:pt x="0" y="0"/>
                </a:moveTo>
                <a:lnTo>
                  <a:pt x="4467652" y="0"/>
                </a:lnTo>
                <a:lnTo>
                  <a:pt x="4467652"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5537" t="0" r="-10017" b="0"/>
            </a:stretch>
          </a:blipFill>
        </p:spPr>
      </p:sp>
      <p:sp>
        <p:nvSpPr>
          <p:cNvPr name="Freeform 10" id="10"/>
          <p:cNvSpPr/>
          <p:nvPr/>
        </p:nvSpPr>
        <p:spPr>
          <a:xfrm flipH="false" flipV="false" rot="-5400000">
            <a:off x="5860961" y="6737013"/>
            <a:ext cx="1503537" cy="406554"/>
          </a:xfrm>
          <a:custGeom>
            <a:avLst/>
            <a:gdLst/>
            <a:ahLst/>
            <a:cxnLst/>
            <a:rect r="r" b="b" t="t" l="l"/>
            <a:pathLst>
              <a:path h="406554" w="1503537">
                <a:moveTo>
                  <a:pt x="0" y="0"/>
                </a:moveTo>
                <a:lnTo>
                  <a:pt x="1503537" y="0"/>
                </a:lnTo>
                <a:lnTo>
                  <a:pt x="1503537"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66530" t="0" r="-176833" b="0"/>
            </a:stretch>
          </a:blipFill>
        </p:spPr>
      </p:sp>
      <p:sp>
        <p:nvSpPr>
          <p:cNvPr name="Freeform 11" id="11"/>
          <p:cNvSpPr/>
          <p:nvPr/>
        </p:nvSpPr>
        <p:spPr>
          <a:xfrm flipH="false" flipV="false" rot="-5400000">
            <a:off x="7299390" y="6850667"/>
            <a:ext cx="1274426" cy="406554"/>
          </a:xfrm>
          <a:custGeom>
            <a:avLst/>
            <a:gdLst/>
            <a:ahLst/>
            <a:cxnLst/>
            <a:rect r="r" b="b" t="t" l="l"/>
            <a:pathLst>
              <a:path h="406554" w="1274426">
                <a:moveTo>
                  <a:pt x="0" y="0"/>
                </a:moveTo>
                <a:lnTo>
                  <a:pt x="1274426" y="0"/>
                </a:lnTo>
                <a:lnTo>
                  <a:pt x="1274426"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189441" t="0" r="-115649" b="0"/>
            </a:stretch>
          </a:blipFill>
        </p:spPr>
      </p:sp>
      <p:sp>
        <p:nvSpPr>
          <p:cNvPr name="Freeform 12" id="12"/>
          <p:cNvSpPr/>
          <p:nvPr/>
        </p:nvSpPr>
        <p:spPr>
          <a:xfrm flipH="false" flipV="false" rot="-5400000">
            <a:off x="8912422" y="7137055"/>
            <a:ext cx="701650" cy="406554"/>
          </a:xfrm>
          <a:custGeom>
            <a:avLst/>
            <a:gdLst/>
            <a:ahLst/>
            <a:cxnLst/>
            <a:rect r="r" b="b" t="t" l="l"/>
            <a:pathLst>
              <a:path h="406554" w="701650">
                <a:moveTo>
                  <a:pt x="0" y="0"/>
                </a:moveTo>
                <a:lnTo>
                  <a:pt x="701651" y="0"/>
                </a:lnTo>
                <a:lnTo>
                  <a:pt x="701651"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493063" t="0" r="-142714" b="0"/>
            </a:stretch>
          </a:blipFill>
        </p:spPr>
      </p:sp>
      <p:sp>
        <p:nvSpPr>
          <p:cNvPr name="Freeform 13" id="13"/>
          <p:cNvSpPr/>
          <p:nvPr/>
        </p:nvSpPr>
        <p:spPr>
          <a:xfrm flipH="false" flipV="false" rot="0">
            <a:off x="8823011" y="6061458"/>
            <a:ext cx="832898" cy="920330"/>
          </a:xfrm>
          <a:custGeom>
            <a:avLst/>
            <a:gdLst/>
            <a:ahLst/>
            <a:cxnLst/>
            <a:rect r="r" b="b" t="t" l="l"/>
            <a:pathLst>
              <a:path h="920330" w="832898">
                <a:moveTo>
                  <a:pt x="0" y="0"/>
                </a:moveTo>
                <a:lnTo>
                  <a:pt x="832898" y="0"/>
                </a:lnTo>
                <a:lnTo>
                  <a:pt x="832898" y="920330"/>
                </a:lnTo>
                <a:lnTo>
                  <a:pt x="0" y="920330"/>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4" id="14"/>
          <p:cNvSpPr/>
          <p:nvPr/>
        </p:nvSpPr>
        <p:spPr>
          <a:xfrm flipH="false" flipV="false" rot="-5400000">
            <a:off x="10151335" y="7087838"/>
            <a:ext cx="801886" cy="406554"/>
          </a:xfrm>
          <a:custGeom>
            <a:avLst/>
            <a:gdLst/>
            <a:ahLst/>
            <a:cxnLst/>
            <a:rect r="r" b="b" t="t" l="l"/>
            <a:pathLst>
              <a:path h="406554" w="801886">
                <a:moveTo>
                  <a:pt x="0" y="0"/>
                </a:moveTo>
                <a:lnTo>
                  <a:pt x="801887" y="0"/>
                </a:lnTo>
                <a:lnTo>
                  <a:pt x="801887"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490685" t="0" r="-53120" b="0"/>
            </a:stretch>
          </a:blipFill>
        </p:spPr>
      </p:sp>
      <p:sp>
        <p:nvSpPr>
          <p:cNvPr name="Freeform 15" id="15"/>
          <p:cNvSpPr/>
          <p:nvPr/>
        </p:nvSpPr>
        <p:spPr>
          <a:xfrm flipH="false" flipV="false" rot="0">
            <a:off x="10134860" y="6153150"/>
            <a:ext cx="834837" cy="836357"/>
          </a:xfrm>
          <a:custGeom>
            <a:avLst/>
            <a:gdLst/>
            <a:ahLst/>
            <a:cxnLst/>
            <a:rect r="r" b="b" t="t" l="l"/>
            <a:pathLst>
              <a:path h="836357" w="834837">
                <a:moveTo>
                  <a:pt x="0" y="0"/>
                </a:moveTo>
                <a:lnTo>
                  <a:pt x="834837" y="0"/>
                </a:lnTo>
                <a:lnTo>
                  <a:pt x="834837" y="836357"/>
                </a:lnTo>
                <a:lnTo>
                  <a:pt x="0" y="836357"/>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16" id="16"/>
          <p:cNvSpPr/>
          <p:nvPr/>
        </p:nvSpPr>
        <p:spPr>
          <a:xfrm flipH="false" flipV="false" rot="-5400000">
            <a:off x="11721616" y="7325937"/>
            <a:ext cx="323887" cy="406554"/>
          </a:xfrm>
          <a:custGeom>
            <a:avLst/>
            <a:gdLst/>
            <a:ahLst/>
            <a:cxnLst/>
            <a:rect r="r" b="b" t="t" l="l"/>
            <a:pathLst>
              <a:path h="406554" w="323887">
                <a:moveTo>
                  <a:pt x="0" y="0"/>
                </a:moveTo>
                <a:lnTo>
                  <a:pt x="323887" y="0"/>
                </a:lnTo>
                <a:lnTo>
                  <a:pt x="323887"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1363901" t="0" r="-130047" b="0"/>
            </a:stretch>
          </a:blipFill>
        </p:spPr>
      </p:sp>
      <p:sp>
        <p:nvSpPr>
          <p:cNvPr name="Freeform 17" id="17"/>
          <p:cNvSpPr/>
          <p:nvPr/>
        </p:nvSpPr>
        <p:spPr>
          <a:xfrm flipH="false" flipV="false" rot="0">
            <a:off x="11406859" y="6758227"/>
            <a:ext cx="919466" cy="689600"/>
          </a:xfrm>
          <a:custGeom>
            <a:avLst/>
            <a:gdLst/>
            <a:ahLst/>
            <a:cxnLst/>
            <a:rect r="r" b="b" t="t" l="l"/>
            <a:pathLst>
              <a:path h="689600" w="919466">
                <a:moveTo>
                  <a:pt x="0" y="0"/>
                </a:moveTo>
                <a:lnTo>
                  <a:pt x="919466" y="0"/>
                </a:lnTo>
                <a:lnTo>
                  <a:pt x="919466" y="689599"/>
                </a:lnTo>
                <a:lnTo>
                  <a:pt x="0" y="689599"/>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18" id="18"/>
          <p:cNvSpPr/>
          <p:nvPr/>
        </p:nvSpPr>
        <p:spPr>
          <a:xfrm flipH="false" flipV="false" rot="-5400000">
            <a:off x="13176487" y="7450428"/>
            <a:ext cx="76706" cy="406554"/>
          </a:xfrm>
          <a:custGeom>
            <a:avLst/>
            <a:gdLst/>
            <a:ahLst/>
            <a:cxnLst/>
            <a:rect r="r" b="b" t="t" l="l"/>
            <a:pathLst>
              <a:path h="406554" w="76706">
                <a:moveTo>
                  <a:pt x="0" y="0"/>
                </a:moveTo>
                <a:lnTo>
                  <a:pt x="76707" y="0"/>
                </a:lnTo>
                <a:lnTo>
                  <a:pt x="76707" y="406554"/>
                </a:lnTo>
                <a:lnTo>
                  <a:pt x="0" y="406554"/>
                </a:lnTo>
                <a:lnTo>
                  <a:pt x="0" y="0"/>
                </a:lnTo>
                <a:close/>
              </a:path>
            </a:pathLst>
          </a:custGeom>
          <a:blipFill>
            <a:blip r:embed="rId14">
              <a:extLst>
                <a:ext uri="{96DAC541-7B7A-43D3-8B79-37D633B846F1}">
                  <asvg:svgBlip xmlns:asvg="http://schemas.microsoft.com/office/drawing/2016/SVG/main" r:embed="rId15"/>
                </a:ext>
              </a:extLst>
            </a:blip>
            <a:stretch>
              <a:fillRect l="-3395602" t="0" r="-3234745" b="0"/>
            </a:stretch>
          </a:blipFill>
        </p:spPr>
      </p:sp>
      <p:sp>
        <p:nvSpPr>
          <p:cNvPr name="Freeform 19" id="19"/>
          <p:cNvSpPr/>
          <p:nvPr/>
        </p:nvSpPr>
        <p:spPr>
          <a:xfrm flipH="false" flipV="false" rot="0">
            <a:off x="12861054" y="7050670"/>
            <a:ext cx="707573" cy="579325"/>
          </a:xfrm>
          <a:custGeom>
            <a:avLst/>
            <a:gdLst/>
            <a:ahLst/>
            <a:cxnLst/>
            <a:rect r="r" b="b" t="t" l="l"/>
            <a:pathLst>
              <a:path h="579325" w="707573">
                <a:moveTo>
                  <a:pt x="0" y="0"/>
                </a:moveTo>
                <a:lnTo>
                  <a:pt x="707573" y="0"/>
                </a:lnTo>
                <a:lnTo>
                  <a:pt x="707573" y="579325"/>
                </a:lnTo>
                <a:lnTo>
                  <a:pt x="0" y="579325"/>
                </a:lnTo>
                <a:lnTo>
                  <a:pt x="0" y="0"/>
                </a:lnTo>
                <a:close/>
              </a:path>
            </a:pathLst>
          </a:custGeom>
          <a:blipFill>
            <a:blip r:embed="rId22">
              <a:extLst>
                <a:ext uri="{96DAC541-7B7A-43D3-8B79-37D633B846F1}">
                  <asvg:svgBlip xmlns:asvg="http://schemas.microsoft.com/office/drawing/2016/SVG/main" r:embed="rId23"/>
                </a:ext>
              </a:extLst>
            </a:blip>
            <a:stretch>
              <a:fillRect l="0" t="0" r="0" b="0"/>
            </a:stretch>
          </a:blipFill>
        </p:spPr>
      </p:sp>
      <p:sp>
        <p:nvSpPr>
          <p:cNvPr name="TextBox 20" id="20"/>
          <p:cNvSpPr txBox="true"/>
          <p:nvPr/>
        </p:nvSpPr>
        <p:spPr>
          <a:xfrm rot="-5400000">
            <a:off x="-388994" y="5011156"/>
            <a:ext cx="7540684" cy="411846"/>
          </a:xfrm>
          <a:prstGeom prst="rect">
            <a:avLst/>
          </a:prstGeom>
        </p:spPr>
        <p:txBody>
          <a:bodyPr anchor="t" rtlCol="false" tIns="0" lIns="0" bIns="0" rIns="0">
            <a:spAutoFit/>
          </a:bodyPr>
          <a:lstStyle/>
          <a:p>
            <a:pPr algn="ctr">
              <a:lnSpc>
                <a:spcPts val="3458"/>
              </a:lnSpc>
            </a:pPr>
            <a:r>
              <a:rPr lang="en-US" sz="2470" spc="61">
                <a:solidFill>
                  <a:srgbClr val="6E4E8B"/>
                </a:solidFill>
                <a:latin typeface="Canva Sans"/>
                <a:ea typeface="Canva Sans"/>
                <a:cs typeface="Canva Sans"/>
                <a:sym typeface="Canva Sans"/>
              </a:rPr>
              <a:t>Primary plastic production (Million tonnes) </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605927">
            <a:off x="-4874865" y="-3402256"/>
            <a:ext cx="26534531" cy="7164323"/>
          </a:xfrm>
          <a:custGeom>
            <a:avLst/>
            <a:gdLst/>
            <a:ahLst/>
            <a:cxnLst/>
            <a:rect r="r" b="b" t="t" l="l"/>
            <a:pathLst>
              <a:path h="7164323" w="26534531">
                <a:moveTo>
                  <a:pt x="0" y="0"/>
                </a:moveTo>
                <a:lnTo>
                  <a:pt x="26534531" y="0"/>
                </a:lnTo>
                <a:lnTo>
                  <a:pt x="26534531" y="7164323"/>
                </a:lnTo>
                <a:lnTo>
                  <a:pt x="0" y="716432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2683695" y="764472"/>
            <a:ext cx="12920610" cy="1864615"/>
          </a:xfrm>
          <a:prstGeom prst="rect">
            <a:avLst/>
          </a:prstGeom>
        </p:spPr>
        <p:txBody>
          <a:bodyPr anchor="t" rtlCol="false" tIns="0" lIns="0" bIns="0" rIns="0">
            <a:spAutoFit/>
          </a:bodyPr>
          <a:lstStyle/>
          <a:p>
            <a:pPr algn="ctr" marL="0" indent="0" lvl="0">
              <a:lnSpc>
                <a:spcPts val="7199"/>
              </a:lnSpc>
              <a:spcBef>
                <a:spcPct val="0"/>
              </a:spcBef>
            </a:pPr>
            <a:r>
              <a:rPr lang="en-US" sz="7421" spc="341">
                <a:solidFill>
                  <a:srgbClr val="6D4E8A"/>
                </a:solidFill>
                <a:latin typeface="Lucky Bones"/>
                <a:ea typeface="Lucky Bones"/>
                <a:cs typeface="Lucky Bones"/>
                <a:sym typeface="Lucky Bones"/>
              </a:rPr>
              <a:t>BUT WHERE IS ALL THIS PLASTIC GOING? </a:t>
            </a:r>
          </a:p>
        </p:txBody>
      </p:sp>
      <p:sp>
        <p:nvSpPr>
          <p:cNvPr name="Freeform 4" id="4"/>
          <p:cNvSpPr/>
          <p:nvPr/>
        </p:nvSpPr>
        <p:spPr>
          <a:xfrm flipH="false" flipV="false" rot="0">
            <a:off x="4834590" y="5862496"/>
            <a:ext cx="4736460" cy="4114800"/>
          </a:xfrm>
          <a:custGeom>
            <a:avLst/>
            <a:gdLst/>
            <a:ahLst/>
            <a:cxnLst/>
            <a:rect r="r" b="b" t="t" l="l"/>
            <a:pathLst>
              <a:path h="4114800" w="4736460">
                <a:moveTo>
                  <a:pt x="0" y="0"/>
                </a:moveTo>
                <a:lnTo>
                  <a:pt x="4736461" y="0"/>
                </a:lnTo>
                <a:lnTo>
                  <a:pt x="4736461"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5018232" y="8826739"/>
            <a:ext cx="4420459" cy="541656"/>
          </a:xfrm>
          <a:prstGeom prst="rect">
            <a:avLst/>
          </a:prstGeom>
        </p:spPr>
        <p:txBody>
          <a:bodyPr anchor="t" rtlCol="false" tIns="0" lIns="0" bIns="0" rIns="0">
            <a:spAutoFit/>
          </a:bodyPr>
          <a:lstStyle/>
          <a:p>
            <a:pPr algn="ctr">
              <a:lnSpc>
                <a:spcPts val="3760"/>
              </a:lnSpc>
            </a:pPr>
            <a:r>
              <a:rPr lang="en-US" sz="4000">
                <a:solidFill>
                  <a:srgbClr val="6E4E8B"/>
                </a:solidFill>
                <a:latin typeface="Sailors"/>
                <a:ea typeface="Sailors"/>
                <a:cs typeface="Sailors"/>
                <a:sym typeface="Sailors"/>
              </a:rPr>
              <a:t>is burnt</a:t>
            </a:r>
          </a:p>
        </p:txBody>
      </p:sp>
      <p:sp>
        <p:nvSpPr>
          <p:cNvPr name="Freeform 6" id="6"/>
          <p:cNvSpPr/>
          <p:nvPr/>
        </p:nvSpPr>
        <p:spPr>
          <a:xfrm flipH="false" flipV="false" rot="-8183446">
            <a:off x="206360" y="3486009"/>
            <a:ext cx="4736460" cy="4114800"/>
          </a:xfrm>
          <a:custGeom>
            <a:avLst/>
            <a:gdLst/>
            <a:ahLst/>
            <a:cxnLst/>
            <a:rect r="r" b="b" t="t" l="l"/>
            <a:pathLst>
              <a:path h="4114800" w="4736460">
                <a:moveTo>
                  <a:pt x="0" y="0"/>
                </a:moveTo>
                <a:lnTo>
                  <a:pt x="4736460" y="0"/>
                </a:lnTo>
                <a:lnTo>
                  <a:pt x="4736460"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7" id="7"/>
          <p:cNvSpPr txBox="true"/>
          <p:nvPr/>
        </p:nvSpPr>
        <p:spPr>
          <a:xfrm rot="0">
            <a:off x="473466" y="6198838"/>
            <a:ext cx="4420459" cy="541656"/>
          </a:xfrm>
          <a:prstGeom prst="rect">
            <a:avLst/>
          </a:prstGeom>
        </p:spPr>
        <p:txBody>
          <a:bodyPr anchor="t" rtlCol="false" tIns="0" lIns="0" bIns="0" rIns="0">
            <a:spAutoFit/>
          </a:bodyPr>
          <a:lstStyle/>
          <a:p>
            <a:pPr algn="ctr">
              <a:lnSpc>
                <a:spcPts val="3760"/>
              </a:lnSpc>
            </a:pPr>
            <a:r>
              <a:rPr lang="en-US" sz="4000">
                <a:solidFill>
                  <a:srgbClr val="6E4E8B"/>
                </a:solidFill>
                <a:latin typeface="Sailors"/>
                <a:ea typeface="Sailors"/>
                <a:cs typeface="Sailors"/>
                <a:sym typeface="Sailors"/>
              </a:rPr>
              <a:t>is recycled</a:t>
            </a:r>
          </a:p>
        </p:txBody>
      </p:sp>
      <p:sp>
        <p:nvSpPr>
          <p:cNvPr name="Freeform 8" id="8"/>
          <p:cNvSpPr/>
          <p:nvPr/>
        </p:nvSpPr>
        <p:spPr>
          <a:xfrm flipH="false" flipV="false" rot="3339603">
            <a:off x="9001749" y="3586621"/>
            <a:ext cx="4736460" cy="4114800"/>
          </a:xfrm>
          <a:custGeom>
            <a:avLst/>
            <a:gdLst/>
            <a:ahLst/>
            <a:cxnLst/>
            <a:rect r="r" b="b" t="t" l="l"/>
            <a:pathLst>
              <a:path h="4114800" w="4736460">
                <a:moveTo>
                  <a:pt x="0" y="0"/>
                </a:moveTo>
                <a:lnTo>
                  <a:pt x="4736461" y="0"/>
                </a:lnTo>
                <a:lnTo>
                  <a:pt x="4736461"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9" id="9"/>
          <p:cNvSpPr txBox="true"/>
          <p:nvPr/>
        </p:nvSpPr>
        <p:spPr>
          <a:xfrm rot="0">
            <a:off x="10077476" y="6299214"/>
            <a:ext cx="2784454" cy="939711"/>
          </a:xfrm>
          <a:prstGeom prst="rect">
            <a:avLst/>
          </a:prstGeom>
        </p:spPr>
        <p:txBody>
          <a:bodyPr anchor="t" rtlCol="false" tIns="0" lIns="0" bIns="0" rIns="0">
            <a:spAutoFit/>
          </a:bodyPr>
          <a:lstStyle/>
          <a:p>
            <a:pPr algn="ctr">
              <a:lnSpc>
                <a:spcPts val="3455"/>
              </a:lnSpc>
            </a:pPr>
            <a:r>
              <a:rPr lang="en-US" sz="3676">
                <a:solidFill>
                  <a:srgbClr val="6E4E8B"/>
                </a:solidFill>
                <a:latin typeface="Sailors"/>
                <a:ea typeface="Sailors"/>
                <a:cs typeface="Sailors"/>
                <a:sym typeface="Sailors"/>
              </a:rPr>
              <a:t>goes to landfill</a:t>
            </a:r>
          </a:p>
        </p:txBody>
      </p:sp>
      <p:sp>
        <p:nvSpPr>
          <p:cNvPr name="Freeform 10" id="10"/>
          <p:cNvSpPr/>
          <p:nvPr/>
        </p:nvSpPr>
        <p:spPr>
          <a:xfrm flipH="false" flipV="false" rot="0">
            <a:off x="13245600" y="5862496"/>
            <a:ext cx="4736460" cy="4114800"/>
          </a:xfrm>
          <a:custGeom>
            <a:avLst/>
            <a:gdLst/>
            <a:ahLst/>
            <a:cxnLst/>
            <a:rect r="r" b="b" t="t" l="l"/>
            <a:pathLst>
              <a:path h="4114800" w="4736460">
                <a:moveTo>
                  <a:pt x="0" y="0"/>
                </a:moveTo>
                <a:lnTo>
                  <a:pt x="4736460" y="0"/>
                </a:lnTo>
                <a:lnTo>
                  <a:pt x="4736460"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1" id="11"/>
          <p:cNvSpPr txBox="true"/>
          <p:nvPr/>
        </p:nvSpPr>
        <p:spPr>
          <a:xfrm rot="0">
            <a:off x="14064766" y="8675242"/>
            <a:ext cx="3079078" cy="825599"/>
          </a:xfrm>
          <a:prstGeom prst="rect">
            <a:avLst/>
          </a:prstGeom>
        </p:spPr>
        <p:txBody>
          <a:bodyPr anchor="t" rtlCol="false" tIns="0" lIns="0" bIns="0" rIns="0">
            <a:spAutoFit/>
          </a:bodyPr>
          <a:lstStyle/>
          <a:p>
            <a:pPr algn="ctr">
              <a:lnSpc>
                <a:spcPts val="3027"/>
              </a:lnSpc>
            </a:pPr>
            <a:r>
              <a:rPr lang="en-US" sz="3220">
                <a:solidFill>
                  <a:srgbClr val="6E4E8B"/>
                </a:solidFill>
                <a:latin typeface="Sailors"/>
                <a:ea typeface="Sailors"/>
                <a:cs typeface="Sailors"/>
                <a:sym typeface="Sailors"/>
              </a:rPr>
              <a:t>goes into the ocean</a:t>
            </a:r>
          </a:p>
        </p:txBody>
      </p:sp>
      <p:sp>
        <p:nvSpPr>
          <p:cNvPr name="TextBox 12" id="12"/>
          <p:cNvSpPr txBox="true"/>
          <p:nvPr/>
        </p:nvSpPr>
        <p:spPr>
          <a:xfrm rot="0">
            <a:off x="149412" y="4313118"/>
            <a:ext cx="4685179" cy="2123211"/>
          </a:xfrm>
          <a:prstGeom prst="rect">
            <a:avLst/>
          </a:prstGeom>
        </p:spPr>
        <p:txBody>
          <a:bodyPr anchor="t" rtlCol="false" tIns="0" lIns="0" bIns="0" rIns="0">
            <a:spAutoFit/>
          </a:bodyPr>
          <a:lstStyle/>
          <a:p>
            <a:pPr algn="ctr">
              <a:lnSpc>
                <a:spcPts val="14948"/>
              </a:lnSpc>
            </a:pPr>
            <a:r>
              <a:rPr lang="en-US" sz="15902">
                <a:solidFill>
                  <a:srgbClr val="6E4E8B"/>
                </a:solidFill>
                <a:latin typeface="Sailors"/>
                <a:ea typeface="Sailors"/>
                <a:cs typeface="Sailors"/>
                <a:sym typeface="Sailors"/>
              </a:rPr>
              <a:t>9%</a:t>
            </a:r>
          </a:p>
        </p:txBody>
      </p:sp>
      <p:sp>
        <p:nvSpPr>
          <p:cNvPr name="TextBox 13" id="13"/>
          <p:cNvSpPr txBox="true"/>
          <p:nvPr/>
        </p:nvSpPr>
        <p:spPr>
          <a:xfrm rot="0">
            <a:off x="4885872" y="6941018"/>
            <a:ext cx="4685179" cy="2123211"/>
          </a:xfrm>
          <a:prstGeom prst="rect">
            <a:avLst/>
          </a:prstGeom>
        </p:spPr>
        <p:txBody>
          <a:bodyPr anchor="t" rtlCol="false" tIns="0" lIns="0" bIns="0" rIns="0">
            <a:spAutoFit/>
          </a:bodyPr>
          <a:lstStyle/>
          <a:p>
            <a:pPr algn="ctr">
              <a:lnSpc>
                <a:spcPts val="14948"/>
              </a:lnSpc>
            </a:pPr>
            <a:r>
              <a:rPr lang="en-US" sz="15902">
                <a:solidFill>
                  <a:srgbClr val="6E4E8B"/>
                </a:solidFill>
                <a:latin typeface="Sailors"/>
                <a:ea typeface="Sailors"/>
                <a:cs typeface="Sailors"/>
                <a:sym typeface="Sailors"/>
              </a:rPr>
              <a:t>12%</a:t>
            </a:r>
          </a:p>
        </p:txBody>
      </p:sp>
      <p:sp>
        <p:nvSpPr>
          <p:cNvPr name="TextBox 14" id="14"/>
          <p:cNvSpPr txBox="true"/>
          <p:nvPr/>
        </p:nvSpPr>
        <p:spPr>
          <a:xfrm rot="0">
            <a:off x="8924489" y="4522532"/>
            <a:ext cx="4685179" cy="2123211"/>
          </a:xfrm>
          <a:prstGeom prst="rect">
            <a:avLst/>
          </a:prstGeom>
        </p:spPr>
        <p:txBody>
          <a:bodyPr anchor="t" rtlCol="false" tIns="0" lIns="0" bIns="0" rIns="0">
            <a:spAutoFit/>
          </a:bodyPr>
          <a:lstStyle/>
          <a:p>
            <a:pPr algn="ctr">
              <a:lnSpc>
                <a:spcPts val="14948"/>
              </a:lnSpc>
            </a:pPr>
            <a:r>
              <a:rPr lang="en-US" sz="15902">
                <a:solidFill>
                  <a:srgbClr val="6E4E8B"/>
                </a:solidFill>
                <a:latin typeface="Sailors"/>
                <a:ea typeface="Sailors"/>
                <a:cs typeface="Sailors"/>
                <a:sym typeface="Sailors"/>
              </a:rPr>
              <a:t>78%</a:t>
            </a:r>
          </a:p>
        </p:txBody>
      </p:sp>
      <p:sp>
        <p:nvSpPr>
          <p:cNvPr name="TextBox 15" id="15"/>
          <p:cNvSpPr txBox="true"/>
          <p:nvPr/>
        </p:nvSpPr>
        <p:spPr>
          <a:xfrm rot="0">
            <a:off x="13296881" y="6731604"/>
            <a:ext cx="4685179" cy="2123211"/>
          </a:xfrm>
          <a:prstGeom prst="rect">
            <a:avLst/>
          </a:prstGeom>
        </p:spPr>
        <p:txBody>
          <a:bodyPr anchor="t" rtlCol="false" tIns="0" lIns="0" bIns="0" rIns="0">
            <a:spAutoFit/>
          </a:bodyPr>
          <a:lstStyle/>
          <a:p>
            <a:pPr algn="ctr">
              <a:lnSpc>
                <a:spcPts val="14948"/>
              </a:lnSpc>
            </a:pPr>
            <a:r>
              <a:rPr lang="en-US" sz="15902">
                <a:solidFill>
                  <a:srgbClr val="6E4E8B"/>
                </a:solidFill>
                <a:latin typeface="Sailors"/>
                <a:ea typeface="Sailors"/>
                <a:cs typeface="Sailors"/>
                <a:sym typeface="Sailors"/>
              </a:rPr>
              <a:t>1%</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4710604" y="150204"/>
            <a:ext cx="8866791" cy="2194531"/>
          </a:xfrm>
          <a:custGeom>
            <a:avLst/>
            <a:gdLst/>
            <a:ahLst/>
            <a:cxnLst/>
            <a:rect r="r" b="b" t="t" l="l"/>
            <a:pathLst>
              <a:path h="2194531" w="8866791">
                <a:moveTo>
                  <a:pt x="0" y="0"/>
                </a:moveTo>
                <a:lnTo>
                  <a:pt x="8866792" y="0"/>
                </a:lnTo>
                <a:lnTo>
                  <a:pt x="8866792" y="2194530"/>
                </a:lnTo>
                <a:lnTo>
                  <a:pt x="0" y="219453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5633730" y="522126"/>
            <a:ext cx="7020540" cy="1603085"/>
          </a:xfrm>
          <a:prstGeom prst="rect">
            <a:avLst/>
          </a:prstGeom>
        </p:spPr>
        <p:txBody>
          <a:bodyPr anchor="t" rtlCol="false" tIns="0" lIns="0" bIns="0" rIns="0">
            <a:spAutoFit/>
          </a:bodyPr>
          <a:lstStyle/>
          <a:p>
            <a:pPr algn="ctr" marL="0" indent="0" lvl="0">
              <a:lnSpc>
                <a:spcPts val="6185"/>
              </a:lnSpc>
              <a:spcBef>
                <a:spcPct val="0"/>
              </a:spcBef>
            </a:pPr>
            <a:r>
              <a:rPr lang="en-US" sz="6376" spc="293">
                <a:solidFill>
                  <a:srgbClr val="6E4E8B"/>
                </a:solidFill>
                <a:latin typeface="Lucky Bones"/>
                <a:ea typeface="Lucky Bones"/>
                <a:cs typeface="Lucky Bones"/>
                <a:sym typeface="Lucky Bones"/>
              </a:rPr>
              <a:t>SOURCES OF OCEAN PLASTIC </a:t>
            </a:r>
          </a:p>
        </p:txBody>
      </p:sp>
      <p:sp>
        <p:nvSpPr>
          <p:cNvPr name="Freeform 4" id="4"/>
          <p:cNvSpPr/>
          <p:nvPr/>
        </p:nvSpPr>
        <p:spPr>
          <a:xfrm flipH="false" flipV="false" rot="0">
            <a:off x="521581" y="3218752"/>
            <a:ext cx="5253046" cy="6535672"/>
          </a:xfrm>
          <a:custGeom>
            <a:avLst/>
            <a:gdLst/>
            <a:ahLst/>
            <a:cxnLst/>
            <a:rect r="r" b="b" t="t" l="l"/>
            <a:pathLst>
              <a:path h="6535672" w="5253046">
                <a:moveTo>
                  <a:pt x="0" y="0"/>
                </a:moveTo>
                <a:lnTo>
                  <a:pt x="5253046" y="0"/>
                </a:lnTo>
                <a:lnTo>
                  <a:pt x="5253046" y="6535672"/>
                </a:lnTo>
                <a:lnTo>
                  <a:pt x="0" y="653567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10800000">
            <a:off x="6679502" y="3218752"/>
            <a:ext cx="5253046" cy="6535672"/>
          </a:xfrm>
          <a:custGeom>
            <a:avLst/>
            <a:gdLst/>
            <a:ahLst/>
            <a:cxnLst/>
            <a:rect r="r" b="b" t="t" l="l"/>
            <a:pathLst>
              <a:path h="6535672" w="5253046">
                <a:moveTo>
                  <a:pt x="0" y="0"/>
                </a:moveTo>
                <a:lnTo>
                  <a:pt x="5253046" y="0"/>
                </a:lnTo>
                <a:lnTo>
                  <a:pt x="5253046" y="6535672"/>
                </a:lnTo>
                <a:lnTo>
                  <a:pt x="0" y="653567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true" flipV="false" rot="0">
            <a:off x="12488717" y="3218752"/>
            <a:ext cx="5253046" cy="6535672"/>
          </a:xfrm>
          <a:custGeom>
            <a:avLst/>
            <a:gdLst/>
            <a:ahLst/>
            <a:cxnLst/>
            <a:rect r="r" b="b" t="t" l="l"/>
            <a:pathLst>
              <a:path h="6535672" w="5253046">
                <a:moveTo>
                  <a:pt x="5253046" y="0"/>
                </a:moveTo>
                <a:lnTo>
                  <a:pt x="0" y="0"/>
                </a:lnTo>
                <a:lnTo>
                  <a:pt x="0" y="6535672"/>
                </a:lnTo>
                <a:lnTo>
                  <a:pt x="5253046" y="6535672"/>
                </a:lnTo>
                <a:lnTo>
                  <a:pt x="5253046"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1569979" y="4117578"/>
            <a:ext cx="3741843" cy="3419109"/>
          </a:xfrm>
          <a:custGeom>
            <a:avLst/>
            <a:gdLst/>
            <a:ahLst/>
            <a:cxnLst/>
            <a:rect r="r" b="b" t="t" l="l"/>
            <a:pathLst>
              <a:path h="3419109" w="3741843">
                <a:moveTo>
                  <a:pt x="0" y="0"/>
                </a:moveTo>
                <a:lnTo>
                  <a:pt x="3741842" y="0"/>
                </a:lnTo>
                <a:lnTo>
                  <a:pt x="3741842" y="3419109"/>
                </a:lnTo>
                <a:lnTo>
                  <a:pt x="0" y="3419109"/>
                </a:lnTo>
                <a:lnTo>
                  <a:pt x="0" y="0"/>
                </a:lnTo>
                <a:close/>
              </a:path>
            </a:pathLst>
          </a:custGeom>
          <a:blipFill>
            <a:blip r:embed="rId7"/>
            <a:stretch>
              <a:fillRect l="0" t="0" r="0" b="0"/>
            </a:stretch>
          </a:blipFill>
        </p:spPr>
      </p:sp>
      <p:sp>
        <p:nvSpPr>
          <p:cNvPr name="Freeform 8" id="8"/>
          <p:cNvSpPr/>
          <p:nvPr/>
        </p:nvSpPr>
        <p:spPr>
          <a:xfrm flipH="false" flipV="false" rot="0">
            <a:off x="7471335" y="5891972"/>
            <a:ext cx="3246795" cy="1899375"/>
          </a:xfrm>
          <a:custGeom>
            <a:avLst/>
            <a:gdLst/>
            <a:ahLst/>
            <a:cxnLst/>
            <a:rect r="r" b="b" t="t" l="l"/>
            <a:pathLst>
              <a:path h="1899375" w="3246795">
                <a:moveTo>
                  <a:pt x="0" y="0"/>
                </a:moveTo>
                <a:lnTo>
                  <a:pt x="3246795" y="0"/>
                </a:lnTo>
                <a:lnTo>
                  <a:pt x="3246795" y="1899375"/>
                </a:lnTo>
                <a:lnTo>
                  <a:pt x="0" y="1899375"/>
                </a:lnTo>
                <a:lnTo>
                  <a:pt x="0" y="0"/>
                </a:lnTo>
                <a:close/>
              </a:path>
            </a:pathLst>
          </a:custGeom>
          <a:blipFill>
            <a:blip r:embed="rId8"/>
            <a:stretch>
              <a:fillRect l="0" t="0" r="0" b="0"/>
            </a:stretch>
          </a:blipFill>
        </p:spPr>
      </p:sp>
      <p:sp>
        <p:nvSpPr>
          <p:cNvPr name="Freeform 9" id="9"/>
          <p:cNvSpPr/>
          <p:nvPr/>
        </p:nvSpPr>
        <p:spPr>
          <a:xfrm flipH="false" flipV="false" rot="0">
            <a:off x="13181013" y="4354714"/>
            <a:ext cx="3181973" cy="3181973"/>
          </a:xfrm>
          <a:custGeom>
            <a:avLst/>
            <a:gdLst/>
            <a:ahLst/>
            <a:cxnLst/>
            <a:rect r="r" b="b" t="t" l="l"/>
            <a:pathLst>
              <a:path h="3181973" w="3181973">
                <a:moveTo>
                  <a:pt x="0" y="0"/>
                </a:moveTo>
                <a:lnTo>
                  <a:pt x="3181972" y="0"/>
                </a:lnTo>
                <a:lnTo>
                  <a:pt x="3181972" y="3181973"/>
                </a:lnTo>
                <a:lnTo>
                  <a:pt x="0" y="318197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true" flipV="false" rot="0">
            <a:off x="8742973" y="3554129"/>
            <a:ext cx="2238484" cy="2337842"/>
          </a:xfrm>
          <a:custGeom>
            <a:avLst/>
            <a:gdLst/>
            <a:ahLst/>
            <a:cxnLst/>
            <a:rect r="r" b="b" t="t" l="l"/>
            <a:pathLst>
              <a:path h="2337842" w="2238484">
                <a:moveTo>
                  <a:pt x="2238484" y="0"/>
                </a:moveTo>
                <a:lnTo>
                  <a:pt x="0" y="0"/>
                </a:lnTo>
                <a:lnTo>
                  <a:pt x="0" y="2337843"/>
                </a:lnTo>
                <a:lnTo>
                  <a:pt x="2238484" y="2337843"/>
                </a:lnTo>
                <a:lnTo>
                  <a:pt x="2238484"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1748398">
            <a:off x="6811592" y="4878132"/>
            <a:ext cx="2174562" cy="1011171"/>
          </a:xfrm>
          <a:custGeom>
            <a:avLst/>
            <a:gdLst/>
            <a:ahLst/>
            <a:cxnLst/>
            <a:rect r="r" b="b" t="t" l="l"/>
            <a:pathLst>
              <a:path h="1011171" w="2174562">
                <a:moveTo>
                  <a:pt x="0" y="0"/>
                </a:moveTo>
                <a:lnTo>
                  <a:pt x="2174562" y="0"/>
                </a:lnTo>
                <a:lnTo>
                  <a:pt x="2174562" y="1011172"/>
                </a:lnTo>
                <a:lnTo>
                  <a:pt x="0" y="1011172"/>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2" id="12"/>
          <p:cNvSpPr txBox="true"/>
          <p:nvPr/>
        </p:nvSpPr>
        <p:spPr>
          <a:xfrm rot="0">
            <a:off x="1262496" y="8010932"/>
            <a:ext cx="4049325" cy="1494154"/>
          </a:xfrm>
          <a:prstGeom prst="rect">
            <a:avLst/>
          </a:prstGeom>
        </p:spPr>
        <p:txBody>
          <a:bodyPr anchor="t" rtlCol="false" tIns="0" lIns="0" bIns="0" rIns="0">
            <a:spAutoFit/>
          </a:bodyPr>
          <a:lstStyle/>
          <a:p>
            <a:pPr algn="ctr">
              <a:lnSpc>
                <a:spcPts val="3759"/>
              </a:lnSpc>
            </a:pPr>
            <a:r>
              <a:rPr lang="en-US" sz="3999">
                <a:solidFill>
                  <a:srgbClr val="6E4E8B"/>
                </a:solidFill>
                <a:latin typeface="Sailors"/>
                <a:ea typeface="Sailors"/>
                <a:cs typeface="Sailors"/>
                <a:sym typeface="Sailors"/>
              </a:rPr>
              <a:t>Mismanaged plastic waste (litter)</a:t>
            </a:r>
          </a:p>
        </p:txBody>
      </p:sp>
      <p:sp>
        <p:nvSpPr>
          <p:cNvPr name="TextBox 13" id="13"/>
          <p:cNvSpPr txBox="true"/>
          <p:nvPr/>
        </p:nvSpPr>
        <p:spPr>
          <a:xfrm rot="0">
            <a:off x="6878873" y="8248493"/>
            <a:ext cx="4420459" cy="1017904"/>
          </a:xfrm>
          <a:prstGeom prst="rect">
            <a:avLst/>
          </a:prstGeom>
        </p:spPr>
        <p:txBody>
          <a:bodyPr anchor="t" rtlCol="false" tIns="0" lIns="0" bIns="0" rIns="0">
            <a:spAutoFit/>
          </a:bodyPr>
          <a:lstStyle/>
          <a:p>
            <a:pPr algn="ctr">
              <a:lnSpc>
                <a:spcPts val="3759"/>
              </a:lnSpc>
            </a:pPr>
            <a:r>
              <a:rPr lang="en-US" sz="3999">
                <a:solidFill>
                  <a:srgbClr val="6E4E8B"/>
                </a:solidFill>
                <a:latin typeface="Sailors"/>
                <a:ea typeface="Sailors"/>
                <a:cs typeface="Sailors"/>
                <a:sym typeface="Sailors"/>
              </a:rPr>
              <a:t>sea-based plastic debris</a:t>
            </a:r>
          </a:p>
        </p:txBody>
      </p:sp>
      <p:sp>
        <p:nvSpPr>
          <p:cNvPr name="TextBox 14" id="14"/>
          <p:cNvSpPr txBox="true"/>
          <p:nvPr/>
        </p:nvSpPr>
        <p:spPr>
          <a:xfrm rot="0">
            <a:off x="12838841" y="8248493"/>
            <a:ext cx="4420459" cy="541654"/>
          </a:xfrm>
          <a:prstGeom prst="rect">
            <a:avLst/>
          </a:prstGeom>
        </p:spPr>
        <p:txBody>
          <a:bodyPr anchor="t" rtlCol="false" tIns="0" lIns="0" bIns="0" rIns="0">
            <a:spAutoFit/>
          </a:bodyPr>
          <a:lstStyle/>
          <a:p>
            <a:pPr algn="ctr">
              <a:lnSpc>
                <a:spcPts val="3759"/>
              </a:lnSpc>
            </a:pPr>
            <a:r>
              <a:rPr lang="en-US" sz="3999">
                <a:solidFill>
                  <a:srgbClr val="6E4E8B"/>
                </a:solidFill>
                <a:latin typeface="Sailors"/>
                <a:ea typeface="Sailors"/>
                <a:cs typeface="Sailors"/>
                <a:sym typeface="Sailors"/>
              </a:rPr>
              <a:t>microplastics </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true" rot="-5400000">
            <a:off x="6135707" y="3307890"/>
            <a:ext cx="6483502" cy="5704787"/>
          </a:xfrm>
          <a:custGeom>
            <a:avLst/>
            <a:gdLst/>
            <a:ahLst/>
            <a:cxnLst/>
            <a:rect r="r" b="b" t="t" l="l"/>
            <a:pathLst>
              <a:path h="5704787" w="6483502">
                <a:moveTo>
                  <a:pt x="0" y="5704786"/>
                </a:moveTo>
                <a:lnTo>
                  <a:pt x="6483502" y="5704786"/>
                </a:lnTo>
                <a:lnTo>
                  <a:pt x="6483502" y="0"/>
                </a:lnTo>
                <a:lnTo>
                  <a:pt x="0" y="0"/>
                </a:lnTo>
                <a:lnTo>
                  <a:pt x="0" y="5704786"/>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6394020">
            <a:off x="11416500" y="3280908"/>
            <a:ext cx="6483502" cy="5704787"/>
          </a:xfrm>
          <a:custGeom>
            <a:avLst/>
            <a:gdLst/>
            <a:ahLst/>
            <a:cxnLst/>
            <a:rect r="r" b="b" t="t" l="l"/>
            <a:pathLst>
              <a:path h="5704787" w="6483502">
                <a:moveTo>
                  <a:pt x="0" y="0"/>
                </a:moveTo>
                <a:lnTo>
                  <a:pt x="6483503" y="0"/>
                </a:lnTo>
                <a:lnTo>
                  <a:pt x="6483503" y="5704787"/>
                </a:lnTo>
                <a:lnTo>
                  <a:pt x="0" y="570478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3899307" y="3850003"/>
            <a:ext cx="2114483" cy="2764030"/>
          </a:xfrm>
          <a:custGeom>
            <a:avLst/>
            <a:gdLst/>
            <a:ahLst/>
            <a:cxnLst/>
            <a:rect r="r" b="b" t="t" l="l"/>
            <a:pathLst>
              <a:path h="2764030" w="2114483">
                <a:moveTo>
                  <a:pt x="0" y="0"/>
                </a:moveTo>
                <a:lnTo>
                  <a:pt x="2114483" y="0"/>
                </a:lnTo>
                <a:lnTo>
                  <a:pt x="2114483" y="2764030"/>
                </a:lnTo>
                <a:lnTo>
                  <a:pt x="0" y="276403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6394020">
            <a:off x="-145909" y="3307890"/>
            <a:ext cx="6483502" cy="5704787"/>
          </a:xfrm>
          <a:custGeom>
            <a:avLst/>
            <a:gdLst/>
            <a:ahLst/>
            <a:cxnLst/>
            <a:rect r="r" b="b" t="t" l="l"/>
            <a:pathLst>
              <a:path h="5704787" w="6483502">
                <a:moveTo>
                  <a:pt x="0" y="0"/>
                </a:moveTo>
                <a:lnTo>
                  <a:pt x="6483502" y="0"/>
                </a:lnTo>
                <a:lnTo>
                  <a:pt x="6483502" y="5704786"/>
                </a:lnTo>
                <a:lnTo>
                  <a:pt x="0" y="570478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5285358" y="444619"/>
            <a:ext cx="7105698" cy="1758660"/>
          </a:xfrm>
          <a:custGeom>
            <a:avLst/>
            <a:gdLst/>
            <a:ahLst/>
            <a:cxnLst/>
            <a:rect r="r" b="b" t="t" l="l"/>
            <a:pathLst>
              <a:path h="1758660" w="7105698">
                <a:moveTo>
                  <a:pt x="0" y="0"/>
                </a:moveTo>
                <a:lnTo>
                  <a:pt x="7105697" y="0"/>
                </a:lnTo>
                <a:lnTo>
                  <a:pt x="7105697" y="1758660"/>
                </a:lnTo>
                <a:lnTo>
                  <a:pt x="0" y="175866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7779662" y="3627793"/>
            <a:ext cx="2728676" cy="2986239"/>
          </a:xfrm>
          <a:custGeom>
            <a:avLst/>
            <a:gdLst/>
            <a:ahLst/>
            <a:cxnLst/>
            <a:rect r="r" b="b" t="t" l="l"/>
            <a:pathLst>
              <a:path h="2986239" w="2728676">
                <a:moveTo>
                  <a:pt x="0" y="0"/>
                </a:moveTo>
                <a:lnTo>
                  <a:pt x="2728676" y="0"/>
                </a:lnTo>
                <a:lnTo>
                  <a:pt x="2728676" y="2986240"/>
                </a:lnTo>
                <a:lnTo>
                  <a:pt x="0" y="298624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true" flipV="false" rot="-1087748">
            <a:off x="1737830" y="3395757"/>
            <a:ext cx="3390285" cy="3284339"/>
          </a:xfrm>
          <a:custGeom>
            <a:avLst/>
            <a:gdLst/>
            <a:ahLst/>
            <a:cxnLst/>
            <a:rect r="r" b="b" t="t" l="l"/>
            <a:pathLst>
              <a:path h="3284339" w="3390285">
                <a:moveTo>
                  <a:pt x="3390286" y="0"/>
                </a:moveTo>
                <a:lnTo>
                  <a:pt x="0" y="0"/>
                </a:lnTo>
                <a:lnTo>
                  <a:pt x="0" y="3284339"/>
                </a:lnTo>
                <a:lnTo>
                  <a:pt x="3390286" y="3284339"/>
                </a:lnTo>
                <a:lnTo>
                  <a:pt x="3390286"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5591151" y="864977"/>
            <a:ext cx="6494111" cy="1089393"/>
          </a:xfrm>
          <a:prstGeom prst="rect">
            <a:avLst/>
          </a:prstGeom>
        </p:spPr>
        <p:txBody>
          <a:bodyPr anchor="t" rtlCol="false" tIns="0" lIns="0" bIns="0" rIns="0">
            <a:spAutoFit/>
          </a:bodyPr>
          <a:lstStyle/>
          <a:p>
            <a:pPr algn="ctr" marL="0" indent="0" lvl="0">
              <a:lnSpc>
                <a:spcPts val="8025"/>
              </a:lnSpc>
              <a:spcBef>
                <a:spcPct val="0"/>
              </a:spcBef>
            </a:pPr>
            <a:r>
              <a:rPr lang="en-US" sz="8273" spc="380">
                <a:solidFill>
                  <a:srgbClr val="6E4E8B"/>
                </a:solidFill>
                <a:latin typeface="Lucky Bones"/>
                <a:ea typeface="Lucky Bones"/>
                <a:cs typeface="Lucky Bones"/>
                <a:sym typeface="Lucky Bones"/>
              </a:rPr>
              <a:t>EXAMPLES</a:t>
            </a:r>
          </a:p>
        </p:txBody>
      </p:sp>
      <p:sp>
        <p:nvSpPr>
          <p:cNvPr name="TextBox 10" id="10"/>
          <p:cNvSpPr txBox="true"/>
          <p:nvPr/>
        </p:nvSpPr>
        <p:spPr>
          <a:xfrm rot="0">
            <a:off x="13247103" y="6877947"/>
            <a:ext cx="3387204" cy="553327"/>
          </a:xfrm>
          <a:prstGeom prst="rect">
            <a:avLst/>
          </a:prstGeom>
        </p:spPr>
        <p:txBody>
          <a:bodyPr anchor="t" rtlCol="false" tIns="0" lIns="0" bIns="0" rIns="0">
            <a:spAutoFit/>
          </a:bodyPr>
          <a:lstStyle/>
          <a:p>
            <a:pPr algn="ctr">
              <a:lnSpc>
                <a:spcPts val="3821"/>
              </a:lnSpc>
            </a:pPr>
            <a:r>
              <a:rPr lang="en-US" sz="4065">
                <a:solidFill>
                  <a:srgbClr val="6E4E8B"/>
                </a:solidFill>
                <a:latin typeface="Sailors"/>
                <a:ea typeface="Sailors"/>
                <a:cs typeface="Sailors"/>
                <a:sym typeface="Sailors"/>
              </a:rPr>
              <a:t>FIBRES</a:t>
            </a:r>
          </a:p>
        </p:txBody>
      </p:sp>
      <p:sp>
        <p:nvSpPr>
          <p:cNvPr name="TextBox 11" id="11"/>
          <p:cNvSpPr txBox="true"/>
          <p:nvPr/>
        </p:nvSpPr>
        <p:spPr>
          <a:xfrm rot="0">
            <a:off x="7582147" y="6797997"/>
            <a:ext cx="3387204" cy="553327"/>
          </a:xfrm>
          <a:prstGeom prst="rect">
            <a:avLst/>
          </a:prstGeom>
        </p:spPr>
        <p:txBody>
          <a:bodyPr anchor="t" rtlCol="false" tIns="0" lIns="0" bIns="0" rIns="0">
            <a:spAutoFit/>
          </a:bodyPr>
          <a:lstStyle/>
          <a:p>
            <a:pPr algn="ctr">
              <a:lnSpc>
                <a:spcPts val="3821"/>
              </a:lnSpc>
            </a:pPr>
            <a:r>
              <a:rPr lang="en-US" sz="4065">
                <a:solidFill>
                  <a:srgbClr val="6E4E8B"/>
                </a:solidFill>
                <a:latin typeface="Sailors"/>
                <a:ea typeface="Sailors"/>
                <a:cs typeface="Sailors"/>
                <a:sym typeface="Sailors"/>
              </a:rPr>
              <a:t>CLOTHING</a:t>
            </a:r>
          </a:p>
        </p:txBody>
      </p:sp>
      <p:sp>
        <p:nvSpPr>
          <p:cNvPr name="TextBox 12" id="12"/>
          <p:cNvSpPr txBox="true"/>
          <p:nvPr/>
        </p:nvSpPr>
        <p:spPr>
          <a:xfrm rot="0">
            <a:off x="1676782" y="6704709"/>
            <a:ext cx="3387204" cy="553327"/>
          </a:xfrm>
          <a:prstGeom prst="rect">
            <a:avLst/>
          </a:prstGeom>
        </p:spPr>
        <p:txBody>
          <a:bodyPr anchor="t" rtlCol="false" tIns="0" lIns="0" bIns="0" rIns="0">
            <a:spAutoFit/>
          </a:bodyPr>
          <a:lstStyle/>
          <a:p>
            <a:pPr algn="ctr">
              <a:lnSpc>
                <a:spcPts val="3821"/>
              </a:lnSpc>
            </a:pPr>
            <a:r>
              <a:rPr lang="en-US" sz="4065">
                <a:solidFill>
                  <a:srgbClr val="6E4E8B"/>
                </a:solidFill>
                <a:latin typeface="Sailors"/>
                <a:ea typeface="Sailors"/>
                <a:cs typeface="Sailors"/>
                <a:sym typeface="Sailors"/>
              </a:rPr>
              <a:t>fiSHing NETS</a:t>
            </a:r>
          </a:p>
        </p:txBody>
      </p:sp>
      <p:sp>
        <p:nvSpPr>
          <p:cNvPr name="TextBox 13" id="13"/>
          <p:cNvSpPr txBox="true"/>
          <p:nvPr/>
        </p:nvSpPr>
        <p:spPr>
          <a:xfrm rot="0">
            <a:off x="13110480" y="7478899"/>
            <a:ext cx="3692138" cy="1047104"/>
          </a:xfrm>
          <a:prstGeom prst="rect">
            <a:avLst/>
          </a:prstGeom>
        </p:spPr>
        <p:txBody>
          <a:bodyPr anchor="t" rtlCol="false" tIns="0" lIns="0" bIns="0" rIns="0">
            <a:spAutoFit/>
          </a:bodyPr>
          <a:lstStyle/>
          <a:p>
            <a:pPr algn="ctr">
              <a:lnSpc>
                <a:spcPts val="2693"/>
              </a:lnSpc>
            </a:pPr>
            <a:r>
              <a:rPr lang="en-US" sz="2865">
                <a:solidFill>
                  <a:srgbClr val="6E4E8B"/>
                </a:solidFill>
                <a:latin typeface="Sailors"/>
                <a:ea typeface="Sailors"/>
                <a:cs typeface="Sailors"/>
                <a:sym typeface="Sailors"/>
              </a:rPr>
              <a:t>One million Microplastics per load of washing </a:t>
            </a:r>
          </a:p>
        </p:txBody>
      </p:sp>
      <p:sp>
        <p:nvSpPr>
          <p:cNvPr name="TextBox 14" id="14"/>
          <p:cNvSpPr txBox="true"/>
          <p:nvPr/>
        </p:nvSpPr>
        <p:spPr>
          <a:xfrm rot="0">
            <a:off x="1653258" y="7305661"/>
            <a:ext cx="3410728" cy="1380479"/>
          </a:xfrm>
          <a:prstGeom prst="rect">
            <a:avLst/>
          </a:prstGeom>
        </p:spPr>
        <p:txBody>
          <a:bodyPr anchor="t" rtlCol="false" tIns="0" lIns="0" bIns="0" rIns="0">
            <a:spAutoFit/>
          </a:bodyPr>
          <a:lstStyle/>
          <a:p>
            <a:pPr algn="ctr">
              <a:lnSpc>
                <a:spcPts val="2693"/>
              </a:lnSpc>
            </a:pPr>
            <a:r>
              <a:rPr lang="en-US" sz="2865">
                <a:solidFill>
                  <a:srgbClr val="6E4E8B"/>
                </a:solidFill>
                <a:latin typeface="Sailors"/>
                <a:ea typeface="Sailors"/>
                <a:cs typeface="Sailors"/>
                <a:sym typeface="Sailors"/>
              </a:rPr>
              <a:t>enough lost at sea every year to circle EARTH MORE THAN 18 TIMES</a:t>
            </a:r>
          </a:p>
        </p:txBody>
      </p:sp>
      <p:sp>
        <p:nvSpPr>
          <p:cNvPr name="TextBox 15" id="15"/>
          <p:cNvSpPr txBox="true"/>
          <p:nvPr/>
        </p:nvSpPr>
        <p:spPr>
          <a:xfrm rot="0">
            <a:off x="7429680" y="7398949"/>
            <a:ext cx="3692138" cy="1047104"/>
          </a:xfrm>
          <a:prstGeom prst="rect">
            <a:avLst/>
          </a:prstGeom>
        </p:spPr>
        <p:txBody>
          <a:bodyPr anchor="t" rtlCol="false" tIns="0" lIns="0" bIns="0" rIns="0">
            <a:spAutoFit/>
          </a:bodyPr>
          <a:lstStyle/>
          <a:p>
            <a:pPr algn="ctr">
              <a:lnSpc>
                <a:spcPts val="2693"/>
              </a:lnSpc>
            </a:pPr>
            <a:r>
              <a:rPr lang="en-US" sz="2865">
                <a:solidFill>
                  <a:srgbClr val="6E4E8B"/>
                </a:solidFill>
                <a:latin typeface="Sailors"/>
                <a:ea typeface="Sailors"/>
                <a:cs typeface="Sailors"/>
                <a:sym typeface="Sailors"/>
              </a:rPr>
              <a:t>Nearly 70 billion items are made of plastic each year </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5591151" y="331690"/>
            <a:ext cx="7105698" cy="1758660"/>
          </a:xfrm>
          <a:custGeom>
            <a:avLst/>
            <a:gdLst/>
            <a:ahLst/>
            <a:cxnLst/>
            <a:rect r="r" b="b" t="t" l="l"/>
            <a:pathLst>
              <a:path h="1758660" w="7105698">
                <a:moveTo>
                  <a:pt x="0" y="0"/>
                </a:moveTo>
                <a:lnTo>
                  <a:pt x="7105698" y="0"/>
                </a:lnTo>
                <a:lnTo>
                  <a:pt x="7105698" y="1758660"/>
                </a:lnTo>
                <a:lnTo>
                  <a:pt x="0" y="175866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5454668" y="714415"/>
            <a:ext cx="7378663" cy="1089393"/>
          </a:xfrm>
          <a:prstGeom prst="rect">
            <a:avLst/>
          </a:prstGeom>
        </p:spPr>
        <p:txBody>
          <a:bodyPr anchor="t" rtlCol="false" tIns="0" lIns="0" bIns="0" rIns="0">
            <a:spAutoFit/>
          </a:bodyPr>
          <a:lstStyle/>
          <a:p>
            <a:pPr algn="ctr" marL="0" indent="0" lvl="0">
              <a:lnSpc>
                <a:spcPts val="8025"/>
              </a:lnSpc>
              <a:spcBef>
                <a:spcPct val="0"/>
              </a:spcBef>
            </a:pPr>
            <a:r>
              <a:rPr lang="en-US" sz="8273" spc="380">
                <a:solidFill>
                  <a:srgbClr val="6E4E8B"/>
                </a:solidFill>
                <a:latin typeface="Lucky Bones"/>
                <a:ea typeface="Lucky Bones"/>
                <a:cs typeface="Lucky Bones"/>
                <a:sym typeface="Lucky Bones"/>
              </a:rPr>
              <a:t>PATHWAYS</a:t>
            </a:r>
          </a:p>
        </p:txBody>
      </p:sp>
      <p:grpSp>
        <p:nvGrpSpPr>
          <p:cNvPr name="Group 4" id="4"/>
          <p:cNvGrpSpPr/>
          <p:nvPr/>
        </p:nvGrpSpPr>
        <p:grpSpPr>
          <a:xfrm rot="0">
            <a:off x="5153547" y="5608124"/>
            <a:ext cx="4736460" cy="4114800"/>
            <a:chOff x="0" y="0"/>
            <a:chExt cx="6315281" cy="5486400"/>
          </a:xfrm>
        </p:grpSpPr>
        <p:sp>
          <p:nvSpPr>
            <p:cNvPr name="Freeform 5" id="5"/>
            <p:cNvSpPr/>
            <p:nvPr/>
          </p:nvSpPr>
          <p:spPr>
            <a:xfrm flipH="false" flipV="false" rot="0">
              <a:off x="0" y="0"/>
              <a:ext cx="6315281" cy="5486400"/>
            </a:xfrm>
            <a:custGeom>
              <a:avLst/>
              <a:gdLst/>
              <a:ahLst/>
              <a:cxnLst/>
              <a:rect r="r" b="b" t="t" l="l"/>
              <a:pathLst>
                <a:path h="5486400" w="6315281">
                  <a:moveTo>
                    <a:pt x="0" y="0"/>
                  </a:moveTo>
                  <a:lnTo>
                    <a:pt x="6315281" y="0"/>
                  </a:lnTo>
                  <a:lnTo>
                    <a:pt x="6315281" y="5486400"/>
                  </a:lnTo>
                  <a:lnTo>
                    <a:pt x="0" y="54864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273882" y="569092"/>
              <a:ext cx="3346182" cy="3378560"/>
            </a:xfrm>
            <a:custGeom>
              <a:avLst/>
              <a:gdLst/>
              <a:ahLst/>
              <a:cxnLst/>
              <a:rect r="r" b="b" t="t" l="l"/>
              <a:pathLst>
                <a:path h="3378560" w="3346182">
                  <a:moveTo>
                    <a:pt x="0" y="0"/>
                  </a:moveTo>
                  <a:lnTo>
                    <a:pt x="3346182" y="0"/>
                  </a:lnTo>
                  <a:lnTo>
                    <a:pt x="3346182" y="3378560"/>
                  </a:lnTo>
                  <a:lnTo>
                    <a:pt x="0" y="337856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7" id="7"/>
            <p:cNvSpPr txBox="true"/>
            <p:nvPr/>
          </p:nvSpPr>
          <p:spPr>
            <a:xfrm rot="0">
              <a:off x="0" y="4263570"/>
              <a:ext cx="5893945" cy="744433"/>
            </a:xfrm>
            <a:prstGeom prst="rect">
              <a:avLst/>
            </a:prstGeom>
          </p:spPr>
          <p:txBody>
            <a:bodyPr anchor="t" rtlCol="false" tIns="0" lIns="0" bIns="0" rIns="0">
              <a:spAutoFit/>
            </a:bodyPr>
            <a:lstStyle/>
            <a:p>
              <a:pPr algn="ctr">
                <a:lnSpc>
                  <a:spcPts val="3760"/>
                </a:lnSpc>
              </a:pPr>
              <a:r>
                <a:rPr lang="en-US" sz="4000">
                  <a:solidFill>
                    <a:srgbClr val="6E4E8B"/>
                  </a:solidFill>
                  <a:latin typeface="Sailors"/>
                  <a:ea typeface="Sailors"/>
                  <a:cs typeface="Sailors"/>
                  <a:sym typeface="Sailors"/>
                </a:rPr>
                <a:t>rivers</a:t>
              </a:r>
            </a:p>
          </p:txBody>
        </p:sp>
      </p:grpSp>
      <p:grpSp>
        <p:nvGrpSpPr>
          <p:cNvPr name="Group 8" id="8"/>
          <p:cNvGrpSpPr/>
          <p:nvPr/>
        </p:nvGrpSpPr>
        <p:grpSpPr>
          <a:xfrm rot="0">
            <a:off x="1028700" y="331690"/>
            <a:ext cx="6267612" cy="6246273"/>
            <a:chOff x="0" y="0"/>
            <a:chExt cx="8356816" cy="8328364"/>
          </a:xfrm>
        </p:grpSpPr>
        <p:sp>
          <p:nvSpPr>
            <p:cNvPr name="Freeform 9" id="9"/>
            <p:cNvSpPr/>
            <p:nvPr/>
          </p:nvSpPr>
          <p:spPr>
            <a:xfrm flipH="false" flipV="false" rot="-8183446">
              <a:off x="1020767" y="1420982"/>
              <a:ext cx="6315281" cy="5486400"/>
            </a:xfrm>
            <a:custGeom>
              <a:avLst/>
              <a:gdLst/>
              <a:ahLst/>
              <a:cxnLst/>
              <a:rect r="r" b="b" t="t" l="l"/>
              <a:pathLst>
                <a:path h="5486400" w="6315281">
                  <a:moveTo>
                    <a:pt x="0" y="0"/>
                  </a:moveTo>
                  <a:lnTo>
                    <a:pt x="6315281" y="0"/>
                  </a:lnTo>
                  <a:lnTo>
                    <a:pt x="6315281" y="5486400"/>
                  </a:lnTo>
                  <a:lnTo>
                    <a:pt x="0" y="54864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0" id="10"/>
            <p:cNvSpPr/>
            <p:nvPr/>
          </p:nvSpPr>
          <p:spPr>
            <a:xfrm flipH="false" flipV="false" rot="0">
              <a:off x="2403365" y="2147529"/>
              <a:ext cx="3458397" cy="2873614"/>
            </a:xfrm>
            <a:custGeom>
              <a:avLst/>
              <a:gdLst/>
              <a:ahLst/>
              <a:cxnLst/>
              <a:rect r="r" b="b" t="t" l="l"/>
              <a:pathLst>
                <a:path h="2873614" w="3458397">
                  <a:moveTo>
                    <a:pt x="0" y="0"/>
                  </a:moveTo>
                  <a:lnTo>
                    <a:pt x="3458397" y="0"/>
                  </a:lnTo>
                  <a:lnTo>
                    <a:pt x="3458397" y="2873614"/>
                  </a:lnTo>
                  <a:lnTo>
                    <a:pt x="0" y="287361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11" id="11"/>
            <p:cNvSpPr txBox="true"/>
            <p:nvPr/>
          </p:nvSpPr>
          <p:spPr>
            <a:xfrm rot="0">
              <a:off x="1507421" y="5482737"/>
              <a:ext cx="5893945" cy="744433"/>
            </a:xfrm>
            <a:prstGeom prst="rect">
              <a:avLst/>
            </a:prstGeom>
          </p:spPr>
          <p:txBody>
            <a:bodyPr anchor="t" rtlCol="false" tIns="0" lIns="0" bIns="0" rIns="0">
              <a:spAutoFit/>
            </a:bodyPr>
            <a:lstStyle/>
            <a:p>
              <a:pPr algn="ctr">
                <a:lnSpc>
                  <a:spcPts val="3760"/>
                </a:lnSpc>
              </a:pPr>
              <a:r>
                <a:rPr lang="en-US" sz="4000">
                  <a:solidFill>
                    <a:srgbClr val="6E4E8B"/>
                  </a:solidFill>
                  <a:latin typeface="Sailors"/>
                  <a:ea typeface="Sailors"/>
                  <a:cs typeface="Sailors"/>
                  <a:sym typeface="Sailors"/>
                </a:rPr>
                <a:t>wind</a:t>
              </a:r>
            </a:p>
          </p:txBody>
        </p:sp>
      </p:grpSp>
      <p:grpSp>
        <p:nvGrpSpPr>
          <p:cNvPr name="Group 12" id="12"/>
          <p:cNvGrpSpPr/>
          <p:nvPr/>
        </p:nvGrpSpPr>
        <p:grpSpPr>
          <a:xfrm rot="0">
            <a:off x="530600" y="5256422"/>
            <a:ext cx="4114800" cy="4736460"/>
            <a:chOff x="0" y="0"/>
            <a:chExt cx="5486400" cy="6315281"/>
          </a:xfrm>
        </p:grpSpPr>
        <p:sp>
          <p:nvSpPr>
            <p:cNvPr name="Freeform 13" id="13"/>
            <p:cNvSpPr/>
            <p:nvPr/>
          </p:nvSpPr>
          <p:spPr>
            <a:xfrm flipH="false" flipV="false" rot="5400000">
              <a:off x="-414440" y="414440"/>
              <a:ext cx="6315281" cy="5486400"/>
            </a:xfrm>
            <a:custGeom>
              <a:avLst/>
              <a:gdLst/>
              <a:ahLst/>
              <a:cxnLst/>
              <a:rect r="r" b="b" t="t" l="l"/>
              <a:pathLst>
                <a:path h="5486400" w="6315281">
                  <a:moveTo>
                    <a:pt x="0" y="0"/>
                  </a:moveTo>
                  <a:lnTo>
                    <a:pt x="6315280" y="0"/>
                  </a:lnTo>
                  <a:lnTo>
                    <a:pt x="6315280" y="5486400"/>
                  </a:lnTo>
                  <a:lnTo>
                    <a:pt x="0" y="54864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4" id="14"/>
            <p:cNvSpPr/>
            <p:nvPr/>
          </p:nvSpPr>
          <p:spPr>
            <a:xfrm flipH="false" flipV="false" rot="0">
              <a:off x="1143733" y="918538"/>
              <a:ext cx="3198933" cy="3247648"/>
            </a:xfrm>
            <a:custGeom>
              <a:avLst/>
              <a:gdLst/>
              <a:ahLst/>
              <a:cxnLst/>
              <a:rect r="r" b="b" t="t" l="l"/>
              <a:pathLst>
                <a:path h="3247648" w="3198933">
                  <a:moveTo>
                    <a:pt x="0" y="0"/>
                  </a:moveTo>
                  <a:lnTo>
                    <a:pt x="3198934" y="0"/>
                  </a:lnTo>
                  <a:lnTo>
                    <a:pt x="3198934" y="3247648"/>
                  </a:lnTo>
                  <a:lnTo>
                    <a:pt x="0" y="324764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5" id="15"/>
            <p:cNvSpPr txBox="true"/>
            <p:nvPr/>
          </p:nvSpPr>
          <p:spPr>
            <a:xfrm rot="0">
              <a:off x="398952" y="4531616"/>
              <a:ext cx="4940547" cy="632279"/>
            </a:xfrm>
            <a:prstGeom prst="rect">
              <a:avLst/>
            </a:prstGeom>
          </p:spPr>
          <p:txBody>
            <a:bodyPr anchor="t" rtlCol="false" tIns="0" lIns="0" bIns="0" rIns="0">
              <a:spAutoFit/>
            </a:bodyPr>
            <a:lstStyle/>
            <a:p>
              <a:pPr algn="ctr">
                <a:lnSpc>
                  <a:spcPts val="3151"/>
                </a:lnSpc>
              </a:pPr>
              <a:r>
                <a:rPr lang="en-US" sz="3352">
                  <a:solidFill>
                    <a:srgbClr val="6E4E8B"/>
                  </a:solidFill>
                  <a:latin typeface="Sailors"/>
                  <a:ea typeface="Sailors"/>
                  <a:cs typeface="Sailors"/>
                  <a:sym typeface="Sailors"/>
                </a:rPr>
                <a:t>atmosphere </a:t>
              </a:r>
            </a:p>
          </p:txBody>
        </p:sp>
      </p:grpSp>
      <p:grpSp>
        <p:nvGrpSpPr>
          <p:cNvPr name="Group 16" id="16"/>
          <p:cNvGrpSpPr/>
          <p:nvPr/>
        </p:nvGrpSpPr>
        <p:grpSpPr>
          <a:xfrm rot="0">
            <a:off x="7949859" y="1392566"/>
            <a:ext cx="6069458" cy="6232086"/>
            <a:chOff x="0" y="0"/>
            <a:chExt cx="8092610" cy="8309448"/>
          </a:xfrm>
        </p:grpSpPr>
        <p:sp>
          <p:nvSpPr>
            <p:cNvPr name="Freeform 17" id="17"/>
            <p:cNvSpPr/>
            <p:nvPr/>
          </p:nvSpPr>
          <p:spPr>
            <a:xfrm flipH="false" flipV="false" rot="3339603">
              <a:off x="888665" y="1411524"/>
              <a:ext cx="6315281" cy="5486400"/>
            </a:xfrm>
            <a:custGeom>
              <a:avLst/>
              <a:gdLst/>
              <a:ahLst/>
              <a:cxnLst/>
              <a:rect r="r" b="b" t="t" l="l"/>
              <a:pathLst>
                <a:path h="5486400" w="6315281">
                  <a:moveTo>
                    <a:pt x="0" y="0"/>
                  </a:moveTo>
                  <a:lnTo>
                    <a:pt x="6315280" y="0"/>
                  </a:lnTo>
                  <a:lnTo>
                    <a:pt x="6315280" y="5486400"/>
                  </a:lnTo>
                  <a:lnTo>
                    <a:pt x="0" y="54864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2678424" y="1854530"/>
              <a:ext cx="2735761" cy="2641253"/>
            </a:xfrm>
            <a:custGeom>
              <a:avLst/>
              <a:gdLst/>
              <a:ahLst/>
              <a:cxnLst/>
              <a:rect r="r" b="b" t="t" l="l"/>
              <a:pathLst>
                <a:path h="2641253" w="2735761">
                  <a:moveTo>
                    <a:pt x="0" y="0"/>
                  </a:moveTo>
                  <a:lnTo>
                    <a:pt x="2735762" y="0"/>
                  </a:lnTo>
                  <a:lnTo>
                    <a:pt x="2735762" y="2641253"/>
                  </a:lnTo>
                  <a:lnTo>
                    <a:pt x="0" y="2641253"/>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9" id="19"/>
            <p:cNvSpPr txBox="true"/>
            <p:nvPr/>
          </p:nvSpPr>
          <p:spPr>
            <a:xfrm rot="0">
              <a:off x="2008452" y="4831743"/>
              <a:ext cx="3712605" cy="1271997"/>
            </a:xfrm>
            <a:prstGeom prst="rect">
              <a:avLst/>
            </a:prstGeom>
          </p:spPr>
          <p:txBody>
            <a:bodyPr anchor="t" rtlCol="false" tIns="0" lIns="0" bIns="0" rIns="0">
              <a:spAutoFit/>
            </a:bodyPr>
            <a:lstStyle/>
            <a:p>
              <a:pPr algn="ctr">
                <a:lnSpc>
                  <a:spcPts val="3455"/>
                </a:lnSpc>
              </a:pPr>
              <a:r>
                <a:rPr lang="en-US" sz="3676">
                  <a:solidFill>
                    <a:srgbClr val="6E4E8B"/>
                  </a:solidFill>
                  <a:latin typeface="Sailors"/>
                  <a:ea typeface="Sailors"/>
                  <a:cs typeface="Sailors"/>
                  <a:sym typeface="Sailors"/>
                </a:rPr>
                <a:t>direct input to oceans</a:t>
              </a:r>
            </a:p>
          </p:txBody>
        </p:sp>
      </p:grpSp>
      <p:grpSp>
        <p:nvGrpSpPr>
          <p:cNvPr name="Group 20" id="20"/>
          <p:cNvGrpSpPr/>
          <p:nvPr/>
        </p:nvGrpSpPr>
        <p:grpSpPr>
          <a:xfrm rot="0">
            <a:off x="11939411" y="5878082"/>
            <a:ext cx="4736460" cy="4114800"/>
            <a:chOff x="0" y="0"/>
            <a:chExt cx="6315281" cy="5486400"/>
          </a:xfrm>
        </p:grpSpPr>
        <p:sp>
          <p:nvSpPr>
            <p:cNvPr name="Freeform 21" id="21"/>
            <p:cNvSpPr/>
            <p:nvPr/>
          </p:nvSpPr>
          <p:spPr>
            <a:xfrm flipH="false" flipV="false" rot="0">
              <a:off x="0" y="0"/>
              <a:ext cx="6315281" cy="5486400"/>
            </a:xfrm>
            <a:custGeom>
              <a:avLst/>
              <a:gdLst/>
              <a:ahLst/>
              <a:cxnLst/>
              <a:rect r="r" b="b" t="t" l="l"/>
              <a:pathLst>
                <a:path h="5486400" w="6315281">
                  <a:moveTo>
                    <a:pt x="0" y="0"/>
                  </a:moveTo>
                  <a:lnTo>
                    <a:pt x="6315281" y="0"/>
                  </a:lnTo>
                  <a:lnTo>
                    <a:pt x="6315281" y="5486400"/>
                  </a:lnTo>
                  <a:lnTo>
                    <a:pt x="0" y="54864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2" id="22"/>
            <p:cNvSpPr/>
            <p:nvPr/>
          </p:nvSpPr>
          <p:spPr>
            <a:xfrm flipH="false" flipV="false" rot="0">
              <a:off x="1653122" y="645084"/>
              <a:ext cx="3009036" cy="2328242"/>
            </a:xfrm>
            <a:custGeom>
              <a:avLst/>
              <a:gdLst/>
              <a:ahLst/>
              <a:cxnLst/>
              <a:rect r="r" b="b" t="t" l="l"/>
              <a:pathLst>
                <a:path h="2328242" w="3009036">
                  <a:moveTo>
                    <a:pt x="0" y="0"/>
                  </a:moveTo>
                  <a:lnTo>
                    <a:pt x="3009036" y="0"/>
                  </a:lnTo>
                  <a:lnTo>
                    <a:pt x="3009036" y="2328242"/>
                  </a:lnTo>
                  <a:lnTo>
                    <a:pt x="0" y="2328242"/>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23" id="23"/>
            <p:cNvSpPr txBox="true"/>
            <p:nvPr/>
          </p:nvSpPr>
          <p:spPr>
            <a:xfrm rot="0">
              <a:off x="186579" y="3512633"/>
              <a:ext cx="5601735" cy="1116674"/>
            </a:xfrm>
            <a:prstGeom prst="rect">
              <a:avLst/>
            </a:prstGeom>
          </p:spPr>
          <p:txBody>
            <a:bodyPr anchor="t" rtlCol="false" tIns="0" lIns="0" bIns="0" rIns="0">
              <a:spAutoFit/>
            </a:bodyPr>
            <a:lstStyle/>
            <a:p>
              <a:pPr algn="ctr">
                <a:lnSpc>
                  <a:spcPts val="3027"/>
                </a:lnSpc>
              </a:pPr>
              <a:r>
                <a:rPr lang="en-US" sz="3220">
                  <a:solidFill>
                    <a:srgbClr val="6E4E8B"/>
                  </a:solidFill>
                  <a:latin typeface="Sailors"/>
                  <a:ea typeface="Sailors"/>
                  <a:cs typeface="Sailors"/>
                  <a:sym typeface="Sailors"/>
                </a:rPr>
                <a:t>runoff (e.g. urban, ag, industry)</a:t>
              </a:r>
            </a:p>
          </p:txBody>
        </p:sp>
      </p:grpSp>
      <p:grpSp>
        <p:nvGrpSpPr>
          <p:cNvPr name="Group 24" id="24"/>
          <p:cNvGrpSpPr/>
          <p:nvPr/>
        </p:nvGrpSpPr>
        <p:grpSpPr>
          <a:xfrm rot="0">
            <a:off x="13408770" y="1211020"/>
            <a:ext cx="4736460" cy="4114800"/>
            <a:chOff x="0" y="0"/>
            <a:chExt cx="6315281" cy="5486400"/>
          </a:xfrm>
        </p:grpSpPr>
        <p:sp>
          <p:nvSpPr>
            <p:cNvPr name="Freeform 25" id="25"/>
            <p:cNvSpPr/>
            <p:nvPr/>
          </p:nvSpPr>
          <p:spPr>
            <a:xfrm flipH="false" flipV="false" rot="0">
              <a:off x="0" y="0"/>
              <a:ext cx="6315281" cy="5486400"/>
            </a:xfrm>
            <a:custGeom>
              <a:avLst/>
              <a:gdLst/>
              <a:ahLst/>
              <a:cxnLst/>
              <a:rect r="r" b="b" t="t" l="l"/>
              <a:pathLst>
                <a:path h="5486400" w="6315281">
                  <a:moveTo>
                    <a:pt x="0" y="0"/>
                  </a:moveTo>
                  <a:lnTo>
                    <a:pt x="6315281" y="0"/>
                  </a:lnTo>
                  <a:lnTo>
                    <a:pt x="6315281" y="5486400"/>
                  </a:lnTo>
                  <a:lnTo>
                    <a:pt x="0" y="54864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6" id="26"/>
            <p:cNvSpPr/>
            <p:nvPr/>
          </p:nvSpPr>
          <p:spPr>
            <a:xfrm flipH="false" flipV="false" rot="0">
              <a:off x="1962040" y="802041"/>
              <a:ext cx="3071625" cy="2975637"/>
            </a:xfrm>
            <a:custGeom>
              <a:avLst/>
              <a:gdLst/>
              <a:ahLst/>
              <a:cxnLst/>
              <a:rect r="r" b="b" t="t" l="l"/>
              <a:pathLst>
                <a:path h="2975637" w="3071625">
                  <a:moveTo>
                    <a:pt x="0" y="0"/>
                  </a:moveTo>
                  <a:lnTo>
                    <a:pt x="3071626" y="0"/>
                  </a:lnTo>
                  <a:lnTo>
                    <a:pt x="3071626" y="2975637"/>
                  </a:lnTo>
                  <a:lnTo>
                    <a:pt x="0" y="2975637"/>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TextBox 27" id="27"/>
            <p:cNvSpPr txBox="true"/>
            <p:nvPr/>
          </p:nvSpPr>
          <p:spPr>
            <a:xfrm rot="0">
              <a:off x="1191376" y="4180276"/>
              <a:ext cx="3515564" cy="599833"/>
            </a:xfrm>
            <a:prstGeom prst="rect">
              <a:avLst/>
            </a:prstGeom>
          </p:spPr>
          <p:txBody>
            <a:bodyPr anchor="t" rtlCol="false" tIns="0" lIns="0" bIns="0" rIns="0">
              <a:spAutoFit/>
            </a:bodyPr>
            <a:lstStyle/>
            <a:p>
              <a:pPr algn="ctr">
                <a:lnSpc>
                  <a:spcPts val="3001"/>
                </a:lnSpc>
              </a:pPr>
              <a:r>
                <a:rPr lang="en-US" sz="3192">
                  <a:solidFill>
                    <a:srgbClr val="6E4E8B"/>
                  </a:solidFill>
                  <a:latin typeface="Sailors"/>
                  <a:ea typeface="Sailors"/>
                  <a:cs typeface="Sailors"/>
                  <a:sym typeface="Sailors"/>
                </a:rPr>
                <a:t>wastewater</a:t>
              </a:r>
            </a:p>
          </p:txBody>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800000">
            <a:off x="1833581" y="-5937285"/>
            <a:ext cx="14183041" cy="8155249"/>
          </a:xfrm>
          <a:custGeom>
            <a:avLst/>
            <a:gdLst/>
            <a:ahLst/>
            <a:cxnLst/>
            <a:rect r="r" b="b" t="t" l="l"/>
            <a:pathLst>
              <a:path h="8155249" w="14183041">
                <a:moveTo>
                  <a:pt x="0" y="0"/>
                </a:moveTo>
                <a:lnTo>
                  <a:pt x="14183042" y="0"/>
                </a:lnTo>
                <a:lnTo>
                  <a:pt x="14183042" y="8155248"/>
                </a:lnTo>
                <a:lnTo>
                  <a:pt x="0" y="81552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3641830" y="421926"/>
            <a:ext cx="11004340" cy="1089393"/>
          </a:xfrm>
          <a:prstGeom prst="rect">
            <a:avLst/>
          </a:prstGeom>
        </p:spPr>
        <p:txBody>
          <a:bodyPr anchor="t" rtlCol="false" tIns="0" lIns="0" bIns="0" rIns="0">
            <a:spAutoFit/>
          </a:bodyPr>
          <a:lstStyle/>
          <a:p>
            <a:pPr algn="ctr" marL="0" indent="0" lvl="0">
              <a:lnSpc>
                <a:spcPts val="8025"/>
              </a:lnSpc>
              <a:spcBef>
                <a:spcPct val="0"/>
              </a:spcBef>
            </a:pPr>
            <a:r>
              <a:rPr lang="en-US" sz="8273" spc="380">
                <a:solidFill>
                  <a:srgbClr val="6E4E8B"/>
                </a:solidFill>
                <a:latin typeface="Lucky Bones"/>
                <a:ea typeface="Lucky Bones"/>
                <a:cs typeface="Lucky Bones"/>
                <a:sym typeface="Lucky Bones"/>
              </a:rPr>
              <a:t>DISCUSSION POINTS</a:t>
            </a:r>
          </a:p>
        </p:txBody>
      </p:sp>
      <p:sp>
        <p:nvSpPr>
          <p:cNvPr name="TextBox 4" id="4"/>
          <p:cNvSpPr txBox="true"/>
          <p:nvPr/>
        </p:nvSpPr>
        <p:spPr>
          <a:xfrm rot="0">
            <a:off x="514350" y="4364352"/>
            <a:ext cx="17259300" cy="1137018"/>
          </a:xfrm>
          <a:prstGeom prst="rect">
            <a:avLst/>
          </a:prstGeom>
        </p:spPr>
        <p:txBody>
          <a:bodyPr anchor="t" rtlCol="false" tIns="0" lIns="0" bIns="0" rIns="0">
            <a:spAutoFit/>
          </a:bodyPr>
          <a:lstStyle/>
          <a:p>
            <a:pPr algn="ctr" marL="0" indent="0" lvl="0">
              <a:lnSpc>
                <a:spcPts val="8025"/>
              </a:lnSpc>
              <a:spcBef>
                <a:spcPct val="0"/>
              </a:spcBef>
            </a:pPr>
            <a:r>
              <a:rPr lang="en-US" sz="8273">
                <a:solidFill>
                  <a:srgbClr val="6E4E8B"/>
                </a:solidFill>
                <a:latin typeface="Sailors"/>
                <a:ea typeface="Sailors"/>
                <a:cs typeface="Sailors"/>
                <a:sym typeface="Sailors"/>
              </a:rPr>
              <a:t>LOCAL SOURCES </a:t>
            </a:r>
          </a:p>
        </p:txBody>
      </p:sp>
      <p:sp>
        <p:nvSpPr>
          <p:cNvPr name="TextBox 5" id="5"/>
          <p:cNvSpPr txBox="true"/>
          <p:nvPr/>
        </p:nvSpPr>
        <p:spPr>
          <a:xfrm rot="0">
            <a:off x="3641830" y="5769207"/>
            <a:ext cx="10725181" cy="1644955"/>
          </a:xfrm>
          <a:prstGeom prst="rect">
            <a:avLst/>
          </a:prstGeom>
        </p:spPr>
        <p:txBody>
          <a:bodyPr anchor="t" rtlCol="false" tIns="0" lIns="0" bIns="0" rIns="0">
            <a:spAutoFit/>
          </a:bodyPr>
          <a:lstStyle/>
          <a:p>
            <a:pPr algn="ctr">
              <a:lnSpc>
                <a:spcPts val="4235"/>
              </a:lnSpc>
              <a:spcBef>
                <a:spcPct val="0"/>
              </a:spcBef>
            </a:pPr>
            <a:r>
              <a:rPr lang="en-US" sz="3885">
                <a:solidFill>
                  <a:srgbClr val="6E4E8B"/>
                </a:solidFill>
                <a:latin typeface="Sailors"/>
                <a:ea typeface="Sailors"/>
                <a:cs typeface="Sailors"/>
                <a:sym typeface="Sailors"/>
              </a:rPr>
              <a:t>Has anyone ever found plastic on the beach that they can recognise the source of?</a:t>
            </a:r>
          </a:p>
          <a:p>
            <a:pPr algn="ctr">
              <a:lnSpc>
                <a:spcPts val="4235"/>
              </a:lnSpc>
              <a:spcBef>
                <a:spcPct val="0"/>
              </a:spcBef>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DAGVrjoIM0g</dc:identifier>
  <dcterms:modified xsi:type="dcterms:W3CDTF">2011-08-01T06:04:30Z</dcterms:modified>
  <cp:revision>1</cp:revision>
  <dc:title>3. Sources and plastic life cycle - general</dc:title>
</cp:coreProperties>
</file>