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Lucky Bones" panose="020B0604020202020204" charset="0"/>
      <p:regular r:id="rId15"/>
    </p:embeddedFont>
    <p:embeddedFont>
      <p:font typeface="Sailors" panose="02000000000000000000" charset="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8" d="100"/>
          <a:sy n="68" d="100"/>
        </p:scale>
        <p:origin x="8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07.02.2025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session will provide information to the students on the theory behind plastic recycling. We discuss the difference between biodegradable and compostable plastic, the circular economy and mechanical and chemical recycling.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On a larger scale, plastic has been used in the furniture and building industry. </a:t>
            </a:r>
          </a:p>
          <a:p>
            <a:endParaRPr lang="en-US"/>
          </a:p>
          <a:p>
            <a:r>
              <a:rPr lang="en-US"/>
              <a:t>The exciting part is, that recycling technology is quickly advancing, so soon we will hopefully be able to provide recycled products for most things that we need plastic for!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discuss items that can commonly be recycled</a:t>
            </a:r>
          </a:p>
          <a:p>
            <a:endParaRPr lang="en-US"/>
          </a:p>
          <a:p>
            <a:r>
              <a:rPr lang="en-US"/>
              <a:t>What items are recycled around the school?</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fill in the worksheet provided in the lesson pack</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video can be played to provide another style of learning for the students. Audio will be required, however there are audio cues available.  The video goes for 1 minute. </a:t>
            </a:r>
          </a:p>
          <a:p>
            <a:endParaRPr lang="en-US"/>
          </a:p>
          <a:p>
            <a:r>
              <a:rPr lang="en-US"/>
              <a:t>https://www.youtube.com/watch?v=aTcMPy6L88E&amp;ab_channel=EllenMacArthurFoundation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 best way we can stop plastic pollution is by stopping using plastic.</a:t>
            </a:r>
          </a:p>
          <a:p>
            <a:endParaRPr lang="en-US"/>
          </a:p>
          <a:p>
            <a:r>
              <a:rPr lang="en-US"/>
              <a:t>We start here by providing some common alternatives that students may easily be able to swap into their lives. </a:t>
            </a:r>
          </a:p>
          <a:p>
            <a:endParaRPr lang="en-US"/>
          </a:p>
          <a:p>
            <a:r>
              <a:rPr lang="en-US"/>
              <a:t>Students could be asked if they are already using any of these alternatives? What kind of alternatives do they have? Were they easy to buy?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Compostable vs. Biodegradable Plastic</a:t>
            </a:r>
          </a:p>
          <a:p>
            <a:endParaRPr lang="en-US"/>
          </a:p>
          <a:p>
            <a:r>
              <a:rPr lang="en-US"/>
              <a:t>Biodegradable Plastic: Breaks down naturally by microorganisms like bacteria and fungi into water, carbon dioxide, and biomass. Time to decompose varies from months to years.</a:t>
            </a:r>
          </a:p>
          <a:p>
            <a:endParaRPr lang="en-US"/>
          </a:p>
          <a:p>
            <a:r>
              <a:rPr lang="en-US"/>
              <a:t>Compostable Plastic: A type of biodegradable plastic that breaks down into non-toxic, nutrient-rich compost in a composting environment, typically within 90-180 days.</a:t>
            </a:r>
          </a:p>
          <a:p>
            <a:endParaRPr lang="en-US"/>
          </a:p>
          <a:p>
            <a:r>
              <a:rPr lang="en-US"/>
              <a:t>Key Difference:</a:t>
            </a:r>
          </a:p>
          <a:p>
            <a:r>
              <a:rPr lang="en-US"/>
              <a:t>All compostable plastics are biodegradable, but not all biodegradable plastics are compostable. Compostable plastics require specific conditions to break down and leave no harmful residues.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video can be played to provide another style of learning for the students. Audio will be required, however there are audio cues available.  The video goes for 1 minute and 30 seconds. </a:t>
            </a:r>
          </a:p>
          <a:p>
            <a:endParaRPr lang="en-US"/>
          </a:p>
          <a:p>
            <a:r>
              <a:rPr lang="en-US"/>
              <a:t>https://www.youtube.com/watch?v=aqeulFxqT1Y&amp;ab_channel=EllenMacArthurFoundation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a circular economy, products and materials remain in use for as long as possible through processes such as maintenance, reuse, refurbishment, remanufacturing, recycling, and composting. When applied to plastics, the circular economy focuses on:</a:t>
            </a:r>
          </a:p>
          <a:p>
            <a:endParaRPr lang="en-US"/>
          </a:p>
          <a:p>
            <a:r>
              <a:rPr lang="en-US"/>
              <a:t>- Creating durable and recyclable products in the first place. </a:t>
            </a:r>
          </a:p>
          <a:p>
            <a:endParaRPr lang="en-US"/>
          </a:p>
          <a:p>
            <a:r>
              <a:rPr lang="en-US"/>
              <a:t>- Collecting used plastics to make new products, reducing waste.</a:t>
            </a:r>
          </a:p>
          <a:p>
            <a:endParaRPr lang="en-US"/>
          </a:p>
          <a:p>
            <a:r>
              <a:rPr lang="en-US"/>
              <a:t>- Closing the loop by keeping any plastic that is ever produced by recycling it. </a:t>
            </a:r>
          </a:p>
          <a:p>
            <a:endParaRPr lang="en-US"/>
          </a:p>
          <a:p>
            <a:r>
              <a:rPr lang="en-US"/>
              <a:t>- Reducing the amount of plastic waste and pollution.</a:t>
            </a:r>
          </a:p>
          <a:p>
            <a:endParaRPr lang="en-US"/>
          </a:p>
          <a:p>
            <a:r>
              <a:rPr lang="en-US"/>
              <a:t>- Overall, it’s about keeping plastics in the system and reducing environmental impact.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a circular economy, products and materials remain in use for as long as possible through processes such as maintenance, reuse, refurbishment, remanufacturing, recycling, and composting. When applied to plastics, the circular economy focuses on:</a:t>
            </a:r>
          </a:p>
          <a:p>
            <a:endParaRPr lang="en-US"/>
          </a:p>
          <a:p>
            <a:r>
              <a:rPr lang="en-US"/>
              <a:t>- Creating durable and recyclable products in the first place. </a:t>
            </a:r>
          </a:p>
          <a:p>
            <a:endParaRPr lang="en-US"/>
          </a:p>
          <a:p>
            <a:r>
              <a:rPr lang="en-US"/>
              <a:t>- Collecting used plastics to make new products, reducing waste.</a:t>
            </a:r>
          </a:p>
          <a:p>
            <a:endParaRPr lang="en-US"/>
          </a:p>
          <a:p>
            <a:r>
              <a:rPr lang="en-US"/>
              <a:t>- Closing the loop by keeping any plastic that is ever produced by recycling it. </a:t>
            </a:r>
          </a:p>
          <a:p>
            <a:endParaRPr lang="en-US"/>
          </a:p>
          <a:p>
            <a:r>
              <a:rPr lang="en-US"/>
              <a:t>- Reducing the amount of plastic waste and pollution.</a:t>
            </a:r>
          </a:p>
          <a:p>
            <a:endParaRPr lang="en-US"/>
          </a:p>
          <a:p>
            <a:r>
              <a:rPr lang="en-US"/>
              <a:t>- Overall, it’s about keeping plastics in the system and reducing environmental impact.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lots of easy things to do that will help keep the environment clean too. One of these is waste disposal.</a:t>
            </a:r>
          </a:p>
          <a:p>
            <a:endParaRPr lang="en-US"/>
          </a:p>
          <a:p>
            <a:r>
              <a:rPr lang="en-US"/>
              <a:t>By putting our waste in the correct bins, we can keep the environment clean, and help keep the community healthy.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many innovative solutions that scientists and engineers are coming up with to help recycle.</a:t>
            </a:r>
          </a:p>
          <a:p>
            <a:endParaRPr lang="en-US"/>
          </a:p>
          <a:p>
            <a:r>
              <a:rPr lang="en-US"/>
              <a:t>All the items in this slide are able to be created with recycled plastics.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sv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sv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8" Type="http://schemas.openxmlformats.org/officeDocument/2006/relationships/image" Target="../media/image99.svg"/><Relationship Id="rId3" Type="http://schemas.openxmlformats.org/officeDocument/2006/relationships/image" Target="../media/image63.png"/><Relationship Id="rId7" Type="http://schemas.openxmlformats.org/officeDocument/2006/relationships/image" Target="../media/image9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97.svg"/><Relationship Id="rId5" Type="http://schemas.openxmlformats.org/officeDocument/2006/relationships/image" Target="../media/image96.png"/><Relationship Id="rId10" Type="http://schemas.openxmlformats.org/officeDocument/2006/relationships/image" Target="../media/image101.svg"/><Relationship Id="rId4" Type="http://schemas.openxmlformats.org/officeDocument/2006/relationships/image" Target="../media/image64.svg"/><Relationship Id="rId9" Type="http://schemas.openxmlformats.org/officeDocument/2006/relationships/image" Target="../media/image100.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6.svg"/></Relationships>
</file>

<file path=ppt/slides/_rels/slide1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05.svg"/><Relationship Id="rId5" Type="http://schemas.openxmlformats.org/officeDocument/2006/relationships/image" Target="../media/image104.png"/><Relationship Id="rId4" Type="http://schemas.openxmlformats.org/officeDocument/2006/relationships/image" Target="../media/image103.sv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ideo" Target="https://www.youtube.com/watch?v=aTcMPy6L88E&amp;ab_channel=EllenMacArthurFoundation" TargetMode="Externa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image" Target="../media/image4.png"/><Relationship Id="rId21" Type="http://schemas.openxmlformats.org/officeDocument/2006/relationships/image" Target="../media/image27.sv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5" Type="http://schemas.openxmlformats.org/officeDocument/2006/relationships/image" Target="../media/image31.svg"/><Relationship Id="rId2" Type="http://schemas.openxmlformats.org/officeDocument/2006/relationships/notesSlide" Target="../notesSlides/notesSlide3.xml"/><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12.svg"/><Relationship Id="rId11" Type="http://schemas.openxmlformats.org/officeDocument/2006/relationships/image" Target="../media/image17.png"/><Relationship Id="rId24" Type="http://schemas.openxmlformats.org/officeDocument/2006/relationships/image" Target="../media/image30.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svg"/><Relationship Id="rId28" Type="http://schemas.openxmlformats.org/officeDocument/2006/relationships/image" Target="../media/image34.svg"/><Relationship Id="rId10" Type="http://schemas.openxmlformats.org/officeDocument/2006/relationships/image" Target="../media/image16.png"/><Relationship Id="rId19" Type="http://schemas.openxmlformats.org/officeDocument/2006/relationships/image" Target="../media/image25.svg"/><Relationship Id="rId4" Type="http://schemas.openxmlformats.org/officeDocument/2006/relationships/image" Target="../media/image5.svg"/><Relationship Id="rId9" Type="http://schemas.openxmlformats.org/officeDocument/2006/relationships/image" Target="../media/image15.svg"/><Relationship Id="rId14" Type="http://schemas.openxmlformats.org/officeDocument/2006/relationships/image" Target="../media/image20.svg"/><Relationship Id="rId22" Type="http://schemas.openxmlformats.org/officeDocument/2006/relationships/image" Target="../media/image28.png"/><Relationship Id="rId27" Type="http://schemas.openxmlformats.org/officeDocument/2006/relationships/image" Target="../media/image33.png"/></Relationships>
</file>

<file path=ppt/slides/_rels/slide4.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ideo" Target="https://www.youtube.com/watch?v=aqeulFxqT1Y&amp;ab_channel=EllenMacArthurFoundation" TargetMode="Externa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36.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4.svg"/><Relationship Id="rId11" Type="http://schemas.openxmlformats.org/officeDocument/2006/relationships/image" Target="../media/image35.pn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slides/_rels/slide7.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5.svg"/><Relationship Id="rId9" Type="http://schemas.openxmlformats.org/officeDocument/2006/relationships/image" Target="../media/image53.png"/></Relationships>
</file>

<file path=ppt/slides/_rels/slide8.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slides/_rels/slide9.xml.rels><?xml version="1.0" encoding="UTF-8" standalone="yes"?>
<Relationships xmlns="http://schemas.openxmlformats.org/package/2006/relationships"><Relationship Id="rId13" Type="http://schemas.openxmlformats.org/officeDocument/2006/relationships/image" Target="../media/image73.png"/><Relationship Id="rId18" Type="http://schemas.openxmlformats.org/officeDocument/2006/relationships/image" Target="../media/image78.svg"/><Relationship Id="rId26" Type="http://schemas.openxmlformats.org/officeDocument/2006/relationships/image" Target="../media/image86.png"/><Relationship Id="rId3" Type="http://schemas.openxmlformats.org/officeDocument/2006/relationships/image" Target="../media/image63.png"/><Relationship Id="rId21" Type="http://schemas.openxmlformats.org/officeDocument/2006/relationships/image" Target="../media/image81.png"/><Relationship Id="rId34" Type="http://schemas.openxmlformats.org/officeDocument/2006/relationships/image" Target="../media/image94.png"/><Relationship Id="rId7" Type="http://schemas.openxmlformats.org/officeDocument/2006/relationships/image" Target="../media/image67.png"/><Relationship Id="rId12" Type="http://schemas.openxmlformats.org/officeDocument/2006/relationships/image" Target="../media/image72.svg"/><Relationship Id="rId17" Type="http://schemas.openxmlformats.org/officeDocument/2006/relationships/image" Target="../media/image77.png"/><Relationship Id="rId25" Type="http://schemas.openxmlformats.org/officeDocument/2006/relationships/image" Target="../media/image85.svg"/><Relationship Id="rId33" Type="http://schemas.openxmlformats.org/officeDocument/2006/relationships/image" Target="../media/image93.svg"/><Relationship Id="rId2" Type="http://schemas.openxmlformats.org/officeDocument/2006/relationships/notesSlide" Target="../notesSlides/notesSlide9.xml"/><Relationship Id="rId16" Type="http://schemas.openxmlformats.org/officeDocument/2006/relationships/image" Target="../media/image76.svg"/><Relationship Id="rId20" Type="http://schemas.openxmlformats.org/officeDocument/2006/relationships/image" Target="../media/image80.svg"/><Relationship Id="rId29" Type="http://schemas.openxmlformats.org/officeDocument/2006/relationships/image" Target="../media/image89.svg"/><Relationship Id="rId1" Type="http://schemas.openxmlformats.org/officeDocument/2006/relationships/slideLayout" Target="../slideLayouts/slideLayout7.xml"/><Relationship Id="rId6" Type="http://schemas.openxmlformats.org/officeDocument/2006/relationships/image" Target="../media/image66.svg"/><Relationship Id="rId11" Type="http://schemas.openxmlformats.org/officeDocument/2006/relationships/image" Target="../media/image71.png"/><Relationship Id="rId24" Type="http://schemas.openxmlformats.org/officeDocument/2006/relationships/image" Target="../media/image84.png"/><Relationship Id="rId32" Type="http://schemas.openxmlformats.org/officeDocument/2006/relationships/image" Target="../media/image92.png"/><Relationship Id="rId5" Type="http://schemas.openxmlformats.org/officeDocument/2006/relationships/image" Target="../media/image65.png"/><Relationship Id="rId15" Type="http://schemas.openxmlformats.org/officeDocument/2006/relationships/image" Target="../media/image75.png"/><Relationship Id="rId23" Type="http://schemas.openxmlformats.org/officeDocument/2006/relationships/image" Target="../media/image83.png"/><Relationship Id="rId28" Type="http://schemas.openxmlformats.org/officeDocument/2006/relationships/image" Target="../media/image88.png"/><Relationship Id="rId10" Type="http://schemas.openxmlformats.org/officeDocument/2006/relationships/image" Target="../media/image70.svg"/><Relationship Id="rId19" Type="http://schemas.openxmlformats.org/officeDocument/2006/relationships/image" Target="../media/image79.png"/><Relationship Id="rId31" Type="http://schemas.openxmlformats.org/officeDocument/2006/relationships/image" Target="../media/image91.svg"/><Relationship Id="rId4" Type="http://schemas.openxmlformats.org/officeDocument/2006/relationships/image" Target="../media/image64.svg"/><Relationship Id="rId9" Type="http://schemas.openxmlformats.org/officeDocument/2006/relationships/image" Target="../media/image69.png"/><Relationship Id="rId14" Type="http://schemas.openxmlformats.org/officeDocument/2006/relationships/image" Target="../media/image74.svg"/><Relationship Id="rId22" Type="http://schemas.openxmlformats.org/officeDocument/2006/relationships/image" Target="../media/image82.svg"/><Relationship Id="rId27" Type="http://schemas.openxmlformats.org/officeDocument/2006/relationships/image" Target="../media/image87.svg"/><Relationship Id="rId30" Type="http://schemas.openxmlformats.org/officeDocument/2006/relationships/image" Target="../media/image90.png"/><Relationship Id="rId35" Type="http://schemas.openxmlformats.org/officeDocument/2006/relationships/image" Target="../media/image95.svg"/><Relationship Id="rId8" Type="http://schemas.openxmlformats.org/officeDocument/2006/relationships/image" Target="../media/image6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3E0DA"/>
        </a:solidFill>
        <a:effectLst/>
      </p:bgPr>
    </p:bg>
    <p:spTree>
      <p:nvGrpSpPr>
        <p:cNvPr id="1" name=""/>
        <p:cNvGrpSpPr/>
        <p:nvPr/>
      </p:nvGrpSpPr>
      <p:grpSpPr>
        <a:xfrm>
          <a:off x="0" y="0"/>
          <a:ext cx="0" cy="0"/>
          <a:chOff x="0" y="0"/>
          <a:chExt cx="0" cy="0"/>
        </a:xfrm>
      </p:grpSpPr>
      <p:sp>
        <p:nvSpPr>
          <p:cNvPr id="2" name="Freeform 2"/>
          <p:cNvSpPr/>
          <p:nvPr/>
        </p:nvSpPr>
        <p:spPr>
          <a:xfrm rot="6438190">
            <a:off x="-1906092" y="-3425651"/>
            <a:ext cx="10478157" cy="8908701"/>
          </a:xfrm>
          <a:custGeom>
            <a:avLst/>
            <a:gdLst/>
            <a:ahLst/>
            <a:cxnLst/>
            <a:rect l="l" t="t" r="r" b="b"/>
            <a:pathLst>
              <a:path w="10478157" h="8908701">
                <a:moveTo>
                  <a:pt x="0" y="0"/>
                </a:moveTo>
                <a:lnTo>
                  <a:pt x="10478157" y="0"/>
                </a:lnTo>
                <a:lnTo>
                  <a:pt x="10478157"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l="-18525" b="-17275"/>
            </a:stretch>
          </a:blipFill>
        </p:spPr>
        <p:txBody>
          <a:bodyPr/>
          <a:lstStyle/>
          <a:p>
            <a:endParaRPr lang="en-AU"/>
          </a:p>
        </p:txBody>
      </p:sp>
      <p:sp>
        <p:nvSpPr>
          <p:cNvPr id="3" name="Freeform 3"/>
          <p:cNvSpPr/>
          <p:nvPr/>
        </p:nvSpPr>
        <p:spPr>
          <a:xfrm>
            <a:off x="629001" y="478723"/>
            <a:ext cx="5796377" cy="4664777"/>
          </a:xfrm>
          <a:custGeom>
            <a:avLst/>
            <a:gdLst/>
            <a:ahLst/>
            <a:cxnLst/>
            <a:rect l="l" t="t" r="r" b="b"/>
            <a:pathLst>
              <a:path w="5796377" h="4664777">
                <a:moveTo>
                  <a:pt x="0" y="0"/>
                </a:moveTo>
                <a:lnTo>
                  <a:pt x="5796377" y="0"/>
                </a:lnTo>
                <a:lnTo>
                  <a:pt x="5796377" y="4664777"/>
                </a:lnTo>
                <a:lnTo>
                  <a:pt x="0" y="4664777"/>
                </a:lnTo>
                <a:lnTo>
                  <a:pt x="0" y="0"/>
                </a:lnTo>
                <a:close/>
              </a:path>
            </a:pathLst>
          </a:custGeom>
          <a:blipFill>
            <a:blip r:embed="rId5"/>
            <a:stretch>
              <a:fillRect l="-8253" r="-10729" b="-2741"/>
            </a:stretch>
          </a:blipFill>
        </p:spPr>
        <p:txBody>
          <a:bodyPr/>
          <a:lstStyle/>
          <a:p>
            <a:endParaRPr lang="en-AU"/>
          </a:p>
        </p:txBody>
      </p:sp>
      <p:sp>
        <p:nvSpPr>
          <p:cNvPr id="4" name="Freeform 4"/>
          <p:cNvSpPr/>
          <p:nvPr/>
        </p:nvSpPr>
        <p:spPr>
          <a:xfrm rot="6438190">
            <a:off x="-1753692" y="-3273251"/>
            <a:ext cx="10478157" cy="8908701"/>
          </a:xfrm>
          <a:custGeom>
            <a:avLst/>
            <a:gdLst/>
            <a:ahLst/>
            <a:cxnLst/>
            <a:rect l="l" t="t" r="r" b="b"/>
            <a:pathLst>
              <a:path w="10478157" h="8908701">
                <a:moveTo>
                  <a:pt x="0" y="0"/>
                </a:moveTo>
                <a:lnTo>
                  <a:pt x="10478157" y="0"/>
                </a:lnTo>
                <a:lnTo>
                  <a:pt x="10478157"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l="-18525" b="-17275"/>
            </a:stretch>
          </a:blipFill>
        </p:spPr>
        <p:txBody>
          <a:bodyPr/>
          <a:lstStyle/>
          <a:p>
            <a:endParaRPr lang="en-AU"/>
          </a:p>
        </p:txBody>
      </p:sp>
      <p:sp>
        <p:nvSpPr>
          <p:cNvPr id="5" name="Freeform 5"/>
          <p:cNvSpPr/>
          <p:nvPr/>
        </p:nvSpPr>
        <p:spPr>
          <a:xfrm rot="-1052460">
            <a:off x="6598525" y="1807562"/>
            <a:ext cx="16543779" cy="14065792"/>
          </a:xfrm>
          <a:custGeom>
            <a:avLst/>
            <a:gdLst/>
            <a:ahLst/>
            <a:cxnLst/>
            <a:rect l="l" t="t" r="r" b="b"/>
            <a:pathLst>
              <a:path w="16543779" h="14065792">
                <a:moveTo>
                  <a:pt x="0" y="0"/>
                </a:moveTo>
                <a:lnTo>
                  <a:pt x="16543780" y="0"/>
                </a:lnTo>
                <a:lnTo>
                  <a:pt x="16543780" y="14065792"/>
                </a:lnTo>
                <a:lnTo>
                  <a:pt x="0" y="14065792"/>
                </a:lnTo>
                <a:lnTo>
                  <a:pt x="0" y="0"/>
                </a:lnTo>
                <a:close/>
              </a:path>
            </a:pathLst>
          </a:custGeom>
          <a:blipFill>
            <a:blip r:embed="rId3">
              <a:extLst>
                <a:ext uri="{96DAC541-7B7A-43D3-8B79-37D633B846F1}">
                  <asvg:svgBlip xmlns:asvg="http://schemas.microsoft.com/office/drawing/2016/SVG/main" r:embed="rId4"/>
                </a:ext>
              </a:extLst>
            </a:blip>
            <a:stretch>
              <a:fillRect l="-18525" b="-17275"/>
            </a:stretch>
          </a:blipFill>
        </p:spPr>
        <p:txBody>
          <a:bodyPr/>
          <a:lstStyle/>
          <a:p>
            <a:endParaRPr lang="en-AU"/>
          </a:p>
        </p:txBody>
      </p:sp>
      <p:sp>
        <p:nvSpPr>
          <p:cNvPr id="6" name="Freeform 6"/>
          <p:cNvSpPr/>
          <p:nvPr/>
        </p:nvSpPr>
        <p:spPr>
          <a:xfrm rot="-1052460">
            <a:off x="9631336" y="4632029"/>
            <a:ext cx="10478157" cy="8908701"/>
          </a:xfrm>
          <a:custGeom>
            <a:avLst/>
            <a:gdLst/>
            <a:ahLst/>
            <a:cxnLst/>
            <a:rect l="l" t="t" r="r" b="b"/>
            <a:pathLst>
              <a:path w="10478157" h="8908701">
                <a:moveTo>
                  <a:pt x="0" y="0"/>
                </a:moveTo>
                <a:lnTo>
                  <a:pt x="10478158" y="0"/>
                </a:lnTo>
                <a:lnTo>
                  <a:pt x="10478158" y="8908701"/>
                </a:lnTo>
                <a:lnTo>
                  <a:pt x="0" y="8908701"/>
                </a:lnTo>
                <a:lnTo>
                  <a:pt x="0" y="0"/>
                </a:lnTo>
                <a:close/>
              </a:path>
            </a:pathLst>
          </a:custGeom>
          <a:blipFill>
            <a:blip r:embed="rId6">
              <a:extLst>
                <a:ext uri="{96DAC541-7B7A-43D3-8B79-37D633B846F1}">
                  <asvg:svgBlip xmlns:asvg="http://schemas.microsoft.com/office/drawing/2016/SVG/main" r:embed="rId7"/>
                </a:ext>
              </a:extLst>
            </a:blip>
            <a:stretch>
              <a:fillRect l="-18525" b="-17275"/>
            </a:stretch>
          </a:blipFill>
        </p:spPr>
        <p:txBody>
          <a:bodyPr/>
          <a:lstStyle/>
          <a:p>
            <a:endParaRPr lang="en-AU"/>
          </a:p>
        </p:txBody>
      </p:sp>
      <p:sp>
        <p:nvSpPr>
          <p:cNvPr id="7" name="Freeform 7"/>
          <p:cNvSpPr/>
          <p:nvPr/>
        </p:nvSpPr>
        <p:spPr>
          <a:xfrm>
            <a:off x="7173252" y="6553732"/>
            <a:ext cx="1769364" cy="4114800"/>
          </a:xfrm>
          <a:custGeom>
            <a:avLst/>
            <a:gdLst/>
            <a:ahLst/>
            <a:cxnLst/>
            <a:rect l="l" t="t" r="r" b="b"/>
            <a:pathLst>
              <a:path w="1769364" h="4114800">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AU"/>
          </a:p>
        </p:txBody>
      </p:sp>
      <p:sp>
        <p:nvSpPr>
          <p:cNvPr id="8" name="Freeform 8"/>
          <p:cNvSpPr/>
          <p:nvPr/>
        </p:nvSpPr>
        <p:spPr>
          <a:xfrm rot="4122993">
            <a:off x="9734438" y="3502856"/>
            <a:ext cx="1769364" cy="4114800"/>
          </a:xfrm>
          <a:custGeom>
            <a:avLst/>
            <a:gdLst/>
            <a:ahLst/>
            <a:cxnLst/>
            <a:rect l="l" t="t" r="r" b="b"/>
            <a:pathLst>
              <a:path w="1769364" h="4114800">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AU"/>
          </a:p>
        </p:txBody>
      </p:sp>
      <p:sp>
        <p:nvSpPr>
          <p:cNvPr id="9" name="Freeform 9"/>
          <p:cNvSpPr/>
          <p:nvPr/>
        </p:nvSpPr>
        <p:spPr>
          <a:xfrm rot="3451784">
            <a:off x="13517924" y="1651937"/>
            <a:ext cx="1769364" cy="4114800"/>
          </a:xfrm>
          <a:custGeom>
            <a:avLst/>
            <a:gdLst/>
            <a:ahLst/>
            <a:cxnLst/>
            <a:rect l="l" t="t" r="r" b="b"/>
            <a:pathLst>
              <a:path w="1769364" h="4114800">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AU"/>
          </a:p>
        </p:txBody>
      </p:sp>
      <p:sp>
        <p:nvSpPr>
          <p:cNvPr id="10" name="Freeform 10"/>
          <p:cNvSpPr/>
          <p:nvPr/>
        </p:nvSpPr>
        <p:spPr>
          <a:xfrm rot="8337656">
            <a:off x="17035605" y="1256378"/>
            <a:ext cx="1769364" cy="4114800"/>
          </a:xfrm>
          <a:custGeom>
            <a:avLst/>
            <a:gdLst/>
            <a:ahLst/>
            <a:cxnLst/>
            <a:rect l="l" t="t" r="r" b="b"/>
            <a:pathLst>
              <a:path w="1769364" h="4114800">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AU"/>
          </a:p>
        </p:txBody>
      </p:sp>
      <p:sp>
        <p:nvSpPr>
          <p:cNvPr id="11" name="TextBox 11"/>
          <p:cNvSpPr txBox="1"/>
          <p:nvPr/>
        </p:nvSpPr>
        <p:spPr>
          <a:xfrm>
            <a:off x="10110025" y="7187235"/>
            <a:ext cx="7800737" cy="2904944"/>
          </a:xfrm>
          <a:prstGeom prst="rect">
            <a:avLst/>
          </a:prstGeom>
        </p:spPr>
        <p:txBody>
          <a:bodyPr lIns="0" tIns="0" rIns="0" bIns="0" rtlCol="0" anchor="t">
            <a:spAutoFit/>
          </a:bodyPr>
          <a:lstStyle/>
          <a:p>
            <a:pPr algn="r">
              <a:lnSpc>
                <a:spcPts val="7567"/>
              </a:lnSpc>
            </a:pPr>
            <a:r>
              <a:rPr lang="en-US" sz="7492" spc="344">
                <a:solidFill>
                  <a:srgbClr val="356B58"/>
                </a:solidFill>
                <a:latin typeface="Lucky Bones"/>
                <a:ea typeface="Lucky Bones"/>
                <a:cs typeface="Lucky Bones"/>
                <a:sym typeface="Lucky Bones"/>
              </a:rPr>
              <a:t>PLASTIC RECYCLING AND ALTERNATIVES</a:t>
            </a:r>
          </a:p>
        </p:txBody>
      </p:sp>
      <p:sp>
        <p:nvSpPr>
          <p:cNvPr id="12" name="Freeform 12"/>
          <p:cNvSpPr/>
          <p:nvPr/>
        </p:nvSpPr>
        <p:spPr>
          <a:xfrm>
            <a:off x="434451" y="478723"/>
            <a:ext cx="5797070" cy="4664777"/>
          </a:xfrm>
          <a:custGeom>
            <a:avLst/>
            <a:gdLst/>
            <a:ahLst/>
            <a:cxnLst/>
            <a:rect l="l" t="t" r="r" b="b"/>
            <a:pathLst>
              <a:path w="5797070" h="4664777">
                <a:moveTo>
                  <a:pt x="0" y="0"/>
                </a:moveTo>
                <a:lnTo>
                  <a:pt x="5797071" y="0"/>
                </a:lnTo>
                <a:lnTo>
                  <a:pt x="5797071" y="4664777"/>
                </a:lnTo>
                <a:lnTo>
                  <a:pt x="0" y="466477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A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10605927">
            <a:off x="-4874865" y="-4501747"/>
            <a:ext cx="26534531" cy="7164323"/>
          </a:xfrm>
          <a:custGeom>
            <a:avLst/>
            <a:gdLst/>
            <a:ahLst/>
            <a:cxnLst/>
            <a:rect l="l" t="t" r="r" b="b"/>
            <a:pathLst>
              <a:path w="26534531" h="7164323">
                <a:moveTo>
                  <a:pt x="0" y="0"/>
                </a:moveTo>
                <a:lnTo>
                  <a:pt x="26534531" y="0"/>
                </a:lnTo>
                <a:lnTo>
                  <a:pt x="26534531" y="7164323"/>
                </a:lnTo>
                <a:lnTo>
                  <a:pt x="0" y="716432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a:off x="7873334" y="4633624"/>
            <a:ext cx="11508145" cy="5653376"/>
          </a:xfrm>
          <a:custGeom>
            <a:avLst/>
            <a:gdLst/>
            <a:ahLst/>
            <a:cxnLst/>
            <a:rect l="l" t="t" r="r" b="b"/>
            <a:pathLst>
              <a:path w="11508145" h="5653376">
                <a:moveTo>
                  <a:pt x="0" y="0"/>
                </a:moveTo>
                <a:lnTo>
                  <a:pt x="11508145" y="0"/>
                </a:lnTo>
                <a:lnTo>
                  <a:pt x="11508145" y="5653376"/>
                </a:lnTo>
                <a:lnTo>
                  <a:pt x="0" y="565337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4" name="Freeform 4"/>
          <p:cNvSpPr/>
          <p:nvPr/>
        </p:nvSpPr>
        <p:spPr>
          <a:xfrm>
            <a:off x="-800168" y="4340714"/>
            <a:ext cx="7315200" cy="3044952"/>
          </a:xfrm>
          <a:custGeom>
            <a:avLst/>
            <a:gdLst/>
            <a:ahLst/>
            <a:cxnLst/>
            <a:rect l="l" t="t" r="r" b="b"/>
            <a:pathLst>
              <a:path w="7315200" h="3044952">
                <a:moveTo>
                  <a:pt x="0" y="0"/>
                </a:moveTo>
                <a:lnTo>
                  <a:pt x="7315200" y="0"/>
                </a:lnTo>
                <a:lnTo>
                  <a:pt x="7315200" y="3044952"/>
                </a:lnTo>
                <a:lnTo>
                  <a:pt x="0" y="30449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5" name="Freeform 5"/>
          <p:cNvSpPr/>
          <p:nvPr/>
        </p:nvSpPr>
        <p:spPr>
          <a:xfrm>
            <a:off x="-866443" y="7523304"/>
            <a:ext cx="7315200" cy="3044952"/>
          </a:xfrm>
          <a:custGeom>
            <a:avLst/>
            <a:gdLst/>
            <a:ahLst/>
            <a:cxnLst/>
            <a:rect l="l" t="t" r="r" b="b"/>
            <a:pathLst>
              <a:path w="7315200" h="3044952">
                <a:moveTo>
                  <a:pt x="0" y="0"/>
                </a:moveTo>
                <a:lnTo>
                  <a:pt x="7315200" y="0"/>
                </a:lnTo>
                <a:lnTo>
                  <a:pt x="7315200" y="3044952"/>
                </a:lnTo>
                <a:lnTo>
                  <a:pt x="0" y="30449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6" name="Freeform 6"/>
          <p:cNvSpPr/>
          <p:nvPr/>
        </p:nvSpPr>
        <p:spPr>
          <a:xfrm>
            <a:off x="7873334" y="2872686"/>
            <a:ext cx="4967442" cy="2781767"/>
          </a:xfrm>
          <a:custGeom>
            <a:avLst/>
            <a:gdLst/>
            <a:ahLst/>
            <a:cxnLst/>
            <a:rect l="l" t="t" r="r" b="b"/>
            <a:pathLst>
              <a:path w="4967442" h="2781767">
                <a:moveTo>
                  <a:pt x="0" y="0"/>
                </a:moveTo>
                <a:lnTo>
                  <a:pt x="4967442" y="0"/>
                </a:lnTo>
                <a:lnTo>
                  <a:pt x="4967442" y="2781768"/>
                </a:lnTo>
                <a:lnTo>
                  <a:pt x="0" y="278176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AU"/>
          </a:p>
        </p:txBody>
      </p:sp>
      <p:sp>
        <p:nvSpPr>
          <p:cNvPr id="7" name="TextBox 7"/>
          <p:cNvSpPr txBox="1"/>
          <p:nvPr/>
        </p:nvSpPr>
        <p:spPr>
          <a:xfrm>
            <a:off x="2447326" y="424605"/>
            <a:ext cx="13393348" cy="1068196"/>
          </a:xfrm>
          <a:prstGeom prst="rect">
            <a:avLst/>
          </a:prstGeom>
        </p:spPr>
        <p:txBody>
          <a:bodyPr lIns="0" tIns="0" rIns="0" bIns="0" rtlCol="0" anchor="t">
            <a:spAutoFit/>
          </a:bodyPr>
          <a:lstStyle/>
          <a:p>
            <a:pPr marL="0" lvl="0" indent="0" algn="ctr">
              <a:lnSpc>
                <a:spcPts val="7953"/>
              </a:lnSpc>
              <a:spcBef>
                <a:spcPct val="0"/>
              </a:spcBef>
            </a:pPr>
            <a:r>
              <a:rPr lang="en-US" sz="8199" spc="377">
                <a:solidFill>
                  <a:srgbClr val="356B58"/>
                </a:solidFill>
                <a:latin typeface="Lucky Bones"/>
                <a:ea typeface="Lucky Bones"/>
                <a:cs typeface="Lucky Bones"/>
                <a:sym typeface="Lucky Bones"/>
              </a:rPr>
              <a:t>INNOVATIVE SOLUTIONS</a:t>
            </a:r>
          </a:p>
        </p:txBody>
      </p:sp>
      <p:sp>
        <p:nvSpPr>
          <p:cNvPr id="8" name="TextBox 8"/>
          <p:cNvSpPr txBox="1"/>
          <p:nvPr/>
        </p:nvSpPr>
        <p:spPr>
          <a:xfrm>
            <a:off x="14034025" y="8893709"/>
            <a:ext cx="3998003" cy="56801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building roads</a:t>
            </a:r>
          </a:p>
        </p:txBody>
      </p:sp>
      <p:sp>
        <p:nvSpPr>
          <p:cNvPr id="9" name="TextBox 9"/>
          <p:cNvSpPr txBox="1"/>
          <p:nvPr/>
        </p:nvSpPr>
        <p:spPr>
          <a:xfrm>
            <a:off x="280686" y="2939361"/>
            <a:ext cx="5474463" cy="106506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building supplies: e.g. bricks and pavers</a:t>
            </a:r>
          </a:p>
        </p:txBody>
      </p:sp>
      <p:sp>
        <p:nvSpPr>
          <p:cNvPr id="10" name="TextBox 10"/>
          <p:cNvSpPr txBox="1"/>
          <p:nvPr/>
        </p:nvSpPr>
        <p:spPr>
          <a:xfrm>
            <a:off x="7526304" y="5155258"/>
            <a:ext cx="3998003" cy="106506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MAKING FURNITURE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10800000">
            <a:off x="1833581" y="-5937285"/>
            <a:ext cx="14183041" cy="8155249"/>
          </a:xfrm>
          <a:custGeom>
            <a:avLst/>
            <a:gdLst/>
            <a:ahLst/>
            <a:cxnLst/>
            <a:rect l="l" t="t" r="r" b="b"/>
            <a:pathLst>
              <a:path w="14183041" h="8155249">
                <a:moveTo>
                  <a:pt x="0" y="0"/>
                </a:moveTo>
                <a:lnTo>
                  <a:pt x="14183042" y="0"/>
                </a:lnTo>
                <a:lnTo>
                  <a:pt x="14183042" y="8155248"/>
                </a:lnTo>
                <a:lnTo>
                  <a:pt x="0" y="815524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TextBox 3"/>
          <p:cNvSpPr txBox="1"/>
          <p:nvPr/>
        </p:nvSpPr>
        <p:spPr>
          <a:xfrm>
            <a:off x="2432580" y="4905374"/>
            <a:ext cx="13422840" cy="1586859"/>
          </a:xfrm>
          <a:prstGeom prst="rect">
            <a:avLst/>
          </a:prstGeom>
        </p:spPr>
        <p:txBody>
          <a:bodyPr lIns="0" tIns="0" rIns="0" bIns="0" rtlCol="0" anchor="t">
            <a:spAutoFit/>
          </a:bodyPr>
          <a:lstStyle/>
          <a:p>
            <a:pPr algn="ctr">
              <a:lnSpc>
                <a:spcPts val="5856"/>
              </a:lnSpc>
            </a:pPr>
            <a:r>
              <a:rPr lang="en-US" sz="6230">
                <a:solidFill>
                  <a:srgbClr val="356B58"/>
                </a:solidFill>
                <a:latin typeface="Sailors"/>
                <a:ea typeface="Sailors"/>
                <a:cs typeface="Sailors"/>
                <a:sym typeface="Sailors"/>
              </a:rPr>
              <a:t>What are some items that you commonly recycle?</a:t>
            </a:r>
          </a:p>
        </p:txBody>
      </p:sp>
      <p:sp>
        <p:nvSpPr>
          <p:cNvPr id="4" name="TextBox 4"/>
          <p:cNvSpPr txBox="1"/>
          <p:nvPr/>
        </p:nvSpPr>
        <p:spPr>
          <a:xfrm>
            <a:off x="3641830" y="421926"/>
            <a:ext cx="11004340" cy="1089393"/>
          </a:xfrm>
          <a:prstGeom prst="rect">
            <a:avLst/>
          </a:prstGeom>
        </p:spPr>
        <p:txBody>
          <a:bodyPr lIns="0" tIns="0" rIns="0" bIns="0" rtlCol="0" anchor="t">
            <a:spAutoFit/>
          </a:bodyPr>
          <a:lstStyle/>
          <a:p>
            <a:pPr marL="0" lvl="0" indent="0" algn="ctr">
              <a:lnSpc>
                <a:spcPts val="8025"/>
              </a:lnSpc>
              <a:spcBef>
                <a:spcPct val="0"/>
              </a:spcBef>
            </a:pPr>
            <a:r>
              <a:rPr lang="en-US" sz="8273" spc="413">
                <a:solidFill>
                  <a:srgbClr val="356B58"/>
                </a:solidFill>
                <a:latin typeface="Lucky Bones"/>
                <a:ea typeface="Lucky Bones"/>
                <a:cs typeface="Lucky Bones"/>
                <a:sym typeface="Lucky Bones"/>
              </a:rPr>
              <a:t>DISCUSSION POINT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a:off x="12660923" y="2686"/>
            <a:ext cx="5627077" cy="4114800"/>
          </a:xfrm>
          <a:custGeom>
            <a:avLst/>
            <a:gdLst/>
            <a:ahLst/>
            <a:cxnLst/>
            <a:rect l="l" t="t" r="r" b="b"/>
            <a:pathLst>
              <a:path w="5627077" h="4114800">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flipH="1">
            <a:off x="0" y="2686"/>
            <a:ext cx="5627077" cy="4114800"/>
          </a:xfrm>
          <a:custGeom>
            <a:avLst/>
            <a:gdLst/>
            <a:ahLst/>
            <a:cxnLst/>
            <a:rect l="l" t="t" r="r" b="b"/>
            <a:pathLst>
              <a:path w="5627077" h="4114800">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4" name="Freeform 4"/>
          <p:cNvSpPr/>
          <p:nvPr/>
        </p:nvSpPr>
        <p:spPr>
          <a:xfrm>
            <a:off x="5591151" y="2810832"/>
            <a:ext cx="7105698" cy="1758660"/>
          </a:xfrm>
          <a:custGeom>
            <a:avLst/>
            <a:gdLst/>
            <a:ahLst/>
            <a:cxnLst/>
            <a:rect l="l" t="t" r="r" b="b"/>
            <a:pathLst>
              <a:path w="7105698" h="1758660">
                <a:moveTo>
                  <a:pt x="0" y="0"/>
                </a:moveTo>
                <a:lnTo>
                  <a:pt x="7105698" y="0"/>
                </a:lnTo>
                <a:lnTo>
                  <a:pt x="7105698" y="1758660"/>
                </a:lnTo>
                <a:lnTo>
                  <a:pt x="0" y="175866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5" name="TextBox 5"/>
          <p:cNvSpPr txBox="1"/>
          <p:nvPr/>
        </p:nvSpPr>
        <p:spPr>
          <a:xfrm>
            <a:off x="6147501" y="3231191"/>
            <a:ext cx="5992998" cy="1089393"/>
          </a:xfrm>
          <a:prstGeom prst="rect">
            <a:avLst/>
          </a:prstGeom>
        </p:spPr>
        <p:txBody>
          <a:bodyPr lIns="0" tIns="0" rIns="0" bIns="0" rtlCol="0" anchor="t">
            <a:spAutoFit/>
          </a:bodyPr>
          <a:lstStyle/>
          <a:p>
            <a:pPr marL="0" lvl="0" indent="0" algn="ctr">
              <a:lnSpc>
                <a:spcPts val="8025"/>
              </a:lnSpc>
              <a:spcBef>
                <a:spcPct val="0"/>
              </a:spcBef>
            </a:pPr>
            <a:r>
              <a:rPr lang="en-US" sz="8273" spc="380">
                <a:solidFill>
                  <a:srgbClr val="356B58"/>
                </a:solidFill>
                <a:latin typeface="Lucky Bones"/>
                <a:ea typeface="Lucky Bones"/>
                <a:cs typeface="Lucky Bones"/>
                <a:sym typeface="Lucky Bones"/>
              </a:rPr>
              <a:t>PRACTICAL</a:t>
            </a:r>
          </a:p>
        </p:txBody>
      </p:sp>
      <p:sp>
        <p:nvSpPr>
          <p:cNvPr id="6" name="Freeform 6"/>
          <p:cNvSpPr/>
          <p:nvPr/>
        </p:nvSpPr>
        <p:spPr>
          <a:xfrm rot="-10800000">
            <a:off x="0" y="6172200"/>
            <a:ext cx="5627077" cy="4114800"/>
          </a:xfrm>
          <a:custGeom>
            <a:avLst/>
            <a:gdLst/>
            <a:ahLst/>
            <a:cxnLst/>
            <a:rect l="l" t="t" r="r" b="b"/>
            <a:pathLst>
              <a:path w="5627077" h="4114800">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7" name="Freeform 7"/>
          <p:cNvSpPr/>
          <p:nvPr/>
        </p:nvSpPr>
        <p:spPr>
          <a:xfrm rot="-10800000" flipH="1">
            <a:off x="12660923" y="6172200"/>
            <a:ext cx="5627077" cy="4114800"/>
          </a:xfrm>
          <a:custGeom>
            <a:avLst/>
            <a:gdLst/>
            <a:ahLst/>
            <a:cxnLst/>
            <a:rect l="l" t="t" r="r" b="b"/>
            <a:pathLst>
              <a:path w="5627077" h="4114800">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8" name="TextBox 8"/>
          <p:cNvSpPr txBox="1"/>
          <p:nvPr/>
        </p:nvSpPr>
        <p:spPr>
          <a:xfrm>
            <a:off x="4484935" y="5436452"/>
            <a:ext cx="9318130" cy="1291387"/>
          </a:xfrm>
          <a:prstGeom prst="rect">
            <a:avLst/>
          </a:prstGeom>
        </p:spPr>
        <p:txBody>
          <a:bodyPr lIns="0" tIns="0" rIns="0" bIns="0" rtlCol="0" anchor="t">
            <a:spAutoFit/>
          </a:bodyPr>
          <a:lstStyle/>
          <a:p>
            <a:pPr algn="ctr">
              <a:lnSpc>
                <a:spcPts val="4889"/>
              </a:lnSpc>
              <a:spcBef>
                <a:spcPct val="0"/>
              </a:spcBef>
            </a:pPr>
            <a:r>
              <a:rPr lang="en-US" sz="4485">
                <a:solidFill>
                  <a:srgbClr val="356B58"/>
                </a:solidFill>
                <a:latin typeface="Sailors"/>
                <a:ea typeface="Sailors"/>
                <a:cs typeface="Sailors"/>
                <a:sym typeface="Sailors"/>
              </a:rPr>
              <a:t>complete the Worksheet about recycling and alternatives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pic>
        <p:nvPicPr>
          <p:cNvPr id="2" name="Picture 2"/>
          <p:cNvPicPr>
            <a:picLocks noChangeAspect="1"/>
          </p:cNvPicPr>
          <p:nvPr>
            <a:videoFile r:link="rId1"/>
          </p:nvPr>
        </p:nvPicPr>
        <p:blipFill>
          <a:blip r:embed="rId4"/>
          <a:stretch>
            <a:fillRect/>
          </a:stretch>
        </p:blipFill>
        <p:spPr>
          <a:xfrm>
            <a:off x="1193714" y="1646590"/>
            <a:ext cx="16065586" cy="8089229"/>
          </a:xfrm>
          <a:prstGeom prst="rect">
            <a:avLst/>
          </a:prstGeom>
        </p:spPr>
      </p:pic>
      <p:sp>
        <p:nvSpPr>
          <p:cNvPr id="3" name="TextBox 3"/>
          <p:cNvSpPr txBox="1"/>
          <p:nvPr/>
        </p:nvSpPr>
        <p:spPr>
          <a:xfrm>
            <a:off x="596857" y="325484"/>
            <a:ext cx="17259300" cy="1017642"/>
          </a:xfrm>
          <a:prstGeom prst="rect">
            <a:avLst/>
          </a:prstGeom>
        </p:spPr>
        <p:txBody>
          <a:bodyPr lIns="0" tIns="0" rIns="0" bIns="0" rtlCol="0" anchor="t">
            <a:spAutoFit/>
          </a:bodyPr>
          <a:lstStyle/>
          <a:p>
            <a:pPr marL="0" lvl="0" indent="0" algn="ctr">
              <a:lnSpc>
                <a:spcPts val="7540"/>
              </a:lnSpc>
              <a:spcBef>
                <a:spcPct val="0"/>
              </a:spcBef>
            </a:pPr>
            <a:r>
              <a:rPr lang="en-US" sz="7773" spc="357">
                <a:solidFill>
                  <a:srgbClr val="356B58"/>
                </a:solidFill>
                <a:latin typeface="Lucky Bones"/>
                <a:ea typeface="Lucky Bones"/>
                <a:cs typeface="Lucky Bones"/>
                <a:sym typeface="Lucky Bones"/>
              </a:rPr>
              <a:t>SOLUTIONS FOR PLASTIC WASTE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9908765" flipH="1">
            <a:off x="-1749112" y="-4888004"/>
            <a:ext cx="10589838" cy="8908701"/>
          </a:xfrm>
          <a:custGeom>
            <a:avLst/>
            <a:gdLst/>
            <a:ahLst/>
            <a:cxnLst/>
            <a:rect l="l" t="t" r="r" b="b"/>
            <a:pathLst>
              <a:path w="10589838" h="8908701">
                <a:moveTo>
                  <a:pt x="10589837" y="0"/>
                </a:moveTo>
                <a:lnTo>
                  <a:pt x="0" y="0"/>
                </a:lnTo>
                <a:lnTo>
                  <a:pt x="0" y="8908701"/>
                </a:lnTo>
                <a:lnTo>
                  <a:pt x="10589837" y="8908701"/>
                </a:lnTo>
                <a:lnTo>
                  <a:pt x="10589837"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rot="-2149525">
            <a:off x="967643" y="4332996"/>
            <a:ext cx="884909" cy="2631699"/>
          </a:xfrm>
          <a:custGeom>
            <a:avLst/>
            <a:gdLst/>
            <a:ahLst/>
            <a:cxnLst/>
            <a:rect l="l" t="t" r="r" b="b"/>
            <a:pathLst>
              <a:path w="884909" h="2631699">
                <a:moveTo>
                  <a:pt x="0" y="0"/>
                </a:moveTo>
                <a:lnTo>
                  <a:pt x="884909" y="0"/>
                </a:lnTo>
                <a:lnTo>
                  <a:pt x="884909" y="2631700"/>
                </a:lnTo>
                <a:lnTo>
                  <a:pt x="0" y="26317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4" name="Freeform 4"/>
          <p:cNvSpPr/>
          <p:nvPr/>
        </p:nvSpPr>
        <p:spPr>
          <a:xfrm rot="-377621">
            <a:off x="2686150" y="4011325"/>
            <a:ext cx="1252566" cy="2752891"/>
          </a:xfrm>
          <a:custGeom>
            <a:avLst/>
            <a:gdLst/>
            <a:ahLst/>
            <a:cxnLst/>
            <a:rect l="l" t="t" r="r" b="b"/>
            <a:pathLst>
              <a:path w="1252566" h="2752891">
                <a:moveTo>
                  <a:pt x="0" y="0"/>
                </a:moveTo>
                <a:lnTo>
                  <a:pt x="1252565" y="0"/>
                </a:lnTo>
                <a:lnTo>
                  <a:pt x="1252565" y="2752891"/>
                </a:lnTo>
                <a:lnTo>
                  <a:pt x="0" y="2752891"/>
                </a:lnTo>
                <a:lnTo>
                  <a:pt x="0" y="0"/>
                </a:lnTo>
                <a:close/>
              </a:path>
            </a:pathLst>
          </a:custGeom>
          <a:blipFill>
            <a:blip r:embed="rId7"/>
            <a:stretch>
              <a:fillRect/>
            </a:stretch>
          </a:blipFill>
        </p:spPr>
        <p:txBody>
          <a:bodyPr/>
          <a:lstStyle/>
          <a:p>
            <a:endParaRPr lang="en-AU"/>
          </a:p>
        </p:txBody>
      </p:sp>
      <p:sp>
        <p:nvSpPr>
          <p:cNvPr id="5" name="Freeform 5"/>
          <p:cNvSpPr/>
          <p:nvPr/>
        </p:nvSpPr>
        <p:spPr>
          <a:xfrm>
            <a:off x="4726378" y="5462159"/>
            <a:ext cx="1784672" cy="2183085"/>
          </a:xfrm>
          <a:custGeom>
            <a:avLst/>
            <a:gdLst/>
            <a:ahLst/>
            <a:cxnLst/>
            <a:rect l="l" t="t" r="r" b="b"/>
            <a:pathLst>
              <a:path w="1784672" h="2183085">
                <a:moveTo>
                  <a:pt x="0" y="0"/>
                </a:moveTo>
                <a:lnTo>
                  <a:pt x="1784673" y="0"/>
                </a:lnTo>
                <a:lnTo>
                  <a:pt x="1784673" y="2183086"/>
                </a:lnTo>
                <a:lnTo>
                  <a:pt x="0" y="218308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AU"/>
          </a:p>
        </p:txBody>
      </p:sp>
      <p:sp>
        <p:nvSpPr>
          <p:cNvPr id="6" name="Freeform 6"/>
          <p:cNvSpPr/>
          <p:nvPr/>
        </p:nvSpPr>
        <p:spPr>
          <a:xfrm>
            <a:off x="4373393" y="7878179"/>
            <a:ext cx="3014818" cy="1529860"/>
          </a:xfrm>
          <a:custGeom>
            <a:avLst/>
            <a:gdLst/>
            <a:ahLst/>
            <a:cxnLst/>
            <a:rect l="l" t="t" r="r" b="b"/>
            <a:pathLst>
              <a:path w="3014818" h="1529860">
                <a:moveTo>
                  <a:pt x="0" y="0"/>
                </a:moveTo>
                <a:lnTo>
                  <a:pt x="3014818" y="0"/>
                </a:lnTo>
                <a:lnTo>
                  <a:pt x="3014818" y="1529860"/>
                </a:lnTo>
                <a:lnTo>
                  <a:pt x="0" y="1529860"/>
                </a:lnTo>
                <a:lnTo>
                  <a:pt x="0" y="0"/>
                </a:lnTo>
                <a:close/>
              </a:path>
            </a:pathLst>
          </a:custGeom>
          <a:blipFill>
            <a:blip r:embed="rId10"/>
            <a:stretch>
              <a:fillRect t="-260" r="-1509" b="-260"/>
            </a:stretch>
          </a:blipFill>
        </p:spPr>
        <p:txBody>
          <a:bodyPr/>
          <a:lstStyle/>
          <a:p>
            <a:endParaRPr lang="en-AU"/>
          </a:p>
        </p:txBody>
      </p:sp>
      <p:sp>
        <p:nvSpPr>
          <p:cNvPr id="7" name="Freeform 7"/>
          <p:cNvSpPr/>
          <p:nvPr/>
        </p:nvSpPr>
        <p:spPr>
          <a:xfrm>
            <a:off x="12656190" y="2957816"/>
            <a:ext cx="2370054" cy="2005658"/>
          </a:xfrm>
          <a:custGeom>
            <a:avLst/>
            <a:gdLst/>
            <a:ahLst/>
            <a:cxnLst/>
            <a:rect l="l" t="t" r="r" b="b"/>
            <a:pathLst>
              <a:path w="2370054" h="2005658">
                <a:moveTo>
                  <a:pt x="0" y="0"/>
                </a:moveTo>
                <a:lnTo>
                  <a:pt x="2370053" y="0"/>
                </a:lnTo>
                <a:lnTo>
                  <a:pt x="2370053" y="2005658"/>
                </a:lnTo>
                <a:lnTo>
                  <a:pt x="0" y="2005658"/>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AU"/>
          </a:p>
        </p:txBody>
      </p:sp>
      <p:sp>
        <p:nvSpPr>
          <p:cNvPr id="8" name="Freeform 8"/>
          <p:cNvSpPr/>
          <p:nvPr/>
        </p:nvSpPr>
        <p:spPr>
          <a:xfrm rot="841371">
            <a:off x="15769226" y="3028571"/>
            <a:ext cx="1868135" cy="2240642"/>
          </a:xfrm>
          <a:custGeom>
            <a:avLst/>
            <a:gdLst/>
            <a:ahLst/>
            <a:cxnLst/>
            <a:rect l="l" t="t" r="r" b="b"/>
            <a:pathLst>
              <a:path w="1868135" h="2240642">
                <a:moveTo>
                  <a:pt x="0" y="0"/>
                </a:moveTo>
                <a:lnTo>
                  <a:pt x="1868136" y="0"/>
                </a:lnTo>
                <a:lnTo>
                  <a:pt x="1868136" y="2240642"/>
                </a:lnTo>
                <a:lnTo>
                  <a:pt x="0" y="2240642"/>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AU"/>
          </a:p>
        </p:txBody>
      </p:sp>
      <p:sp>
        <p:nvSpPr>
          <p:cNvPr id="9" name="Freeform 9"/>
          <p:cNvSpPr/>
          <p:nvPr/>
        </p:nvSpPr>
        <p:spPr>
          <a:xfrm rot="-1327352">
            <a:off x="11336907" y="600616"/>
            <a:ext cx="2180105" cy="2360060"/>
          </a:xfrm>
          <a:custGeom>
            <a:avLst/>
            <a:gdLst/>
            <a:ahLst/>
            <a:cxnLst/>
            <a:rect l="l" t="t" r="r" b="b"/>
            <a:pathLst>
              <a:path w="2180105" h="2360060">
                <a:moveTo>
                  <a:pt x="0" y="0"/>
                </a:moveTo>
                <a:lnTo>
                  <a:pt x="2180105" y="0"/>
                </a:lnTo>
                <a:lnTo>
                  <a:pt x="2180105" y="2360059"/>
                </a:lnTo>
                <a:lnTo>
                  <a:pt x="0" y="2360059"/>
                </a:lnTo>
                <a:lnTo>
                  <a:pt x="0" y="0"/>
                </a:lnTo>
                <a:close/>
              </a:path>
            </a:pathLst>
          </a:custGeom>
          <a:blipFill>
            <a:blip r:embed="rId15"/>
            <a:stretch>
              <a:fillRect/>
            </a:stretch>
          </a:blipFill>
        </p:spPr>
        <p:txBody>
          <a:bodyPr/>
          <a:lstStyle/>
          <a:p>
            <a:endParaRPr lang="en-AU"/>
          </a:p>
        </p:txBody>
      </p:sp>
      <p:grpSp>
        <p:nvGrpSpPr>
          <p:cNvPr id="10" name="Group 10"/>
          <p:cNvGrpSpPr/>
          <p:nvPr/>
        </p:nvGrpSpPr>
        <p:grpSpPr>
          <a:xfrm>
            <a:off x="9614737" y="493730"/>
            <a:ext cx="2812222" cy="3590155"/>
            <a:chOff x="0" y="0"/>
            <a:chExt cx="3749630" cy="4786873"/>
          </a:xfrm>
        </p:grpSpPr>
        <p:sp>
          <p:nvSpPr>
            <p:cNvPr id="11" name="Freeform 11"/>
            <p:cNvSpPr/>
            <p:nvPr/>
          </p:nvSpPr>
          <p:spPr>
            <a:xfrm>
              <a:off x="1104149" y="339813"/>
              <a:ext cx="1186832" cy="4335461"/>
            </a:xfrm>
            <a:custGeom>
              <a:avLst/>
              <a:gdLst/>
              <a:ahLst/>
              <a:cxnLst/>
              <a:rect l="l" t="t" r="r" b="b"/>
              <a:pathLst>
                <a:path w="1186832" h="4335461">
                  <a:moveTo>
                    <a:pt x="0" y="0"/>
                  </a:moveTo>
                  <a:lnTo>
                    <a:pt x="1186833" y="0"/>
                  </a:lnTo>
                  <a:lnTo>
                    <a:pt x="1186833" y="4335461"/>
                  </a:lnTo>
                  <a:lnTo>
                    <a:pt x="0" y="4335461"/>
                  </a:lnTo>
                  <a:lnTo>
                    <a:pt x="0" y="0"/>
                  </a:lnTo>
                  <a:close/>
                </a:path>
              </a:pathLst>
            </a:custGeom>
            <a:blipFill>
              <a:blip r:embed="rId16"/>
              <a:stretch>
                <a:fillRect/>
              </a:stretch>
            </a:blipFill>
          </p:spPr>
          <p:txBody>
            <a:bodyPr/>
            <a:lstStyle/>
            <a:p>
              <a:endParaRPr lang="en-AU"/>
            </a:p>
          </p:txBody>
        </p:sp>
        <p:sp>
          <p:nvSpPr>
            <p:cNvPr id="12" name="Freeform 12"/>
            <p:cNvSpPr/>
            <p:nvPr/>
          </p:nvSpPr>
          <p:spPr>
            <a:xfrm rot="-1585873">
              <a:off x="858691" y="225706"/>
              <a:ext cx="2032247" cy="4335461"/>
            </a:xfrm>
            <a:custGeom>
              <a:avLst/>
              <a:gdLst/>
              <a:ahLst/>
              <a:cxnLst/>
              <a:rect l="l" t="t" r="r" b="b"/>
              <a:pathLst>
                <a:path w="2032247" h="4335461">
                  <a:moveTo>
                    <a:pt x="0" y="0"/>
                  </a:moveTo>
                  <a:lnTo>
                    <a:pt x="2032248" y="0"/>
                  </a:lnTo>
                  <a:lnTo>
                    <a:pt x="2032248" y="4335461"/>
                  </a:lnTo>
                  <a:lnTo>
                    <a:pt x="0" y="4335461"/>
                  </a:lnTo>
                  <a:lnTo>
                    <a:pt x="0" y="0"/>
                  </a:lnTo>
                  <a:close/>
                </a:path>
              </a:pathLst>
            </a:custGeom>
            <a:blipFill>
              <a:blip r:embed="rId17"/>
              <a:stretch>
                <a:fillRect/>
              </a:stretch>
            </a:blipFill>
          </p:spPr>
          <p:txBody>
            <a:bodyPr/>
            <a:lstStyle/>
            <a:p>
              <a:endParaRPr lang="en-AU"/>
            </a:p>
          </p:txBody>
        </p:sp>
      </p:grpSp>
      <p:sp>
        <p:nvSpPr>
          <p:cNvPr id="13" name="Freeform 13"/>
          <p:cNvSpPr/>
          <p:nvPr/>
        </p:nvSpPr>
        <p:spPr>
          <a:xfrm>
            <a:off x="701929" y="7657272"/>
            <a:ext cx="3154680" cy="1971675"/>
          </a:xfrm>
          <a:custGeom>
            <a:avLst/>
            <a:gdLst/>
            <a:ahLst/>
            <a:cxnLst/>
            <a:rect l="l" t="t" r="r" b="b"/>
            <a:pathLst>
              <a:path w="3154680" h="1971675">
                <a:moveTo>
                  <a:pt x="0" y="0"/>
                </a:moveTo>
                <a:lnTo>
                  <a:pt x="3154680" y="0"/>
                </a:lnTo>
                <a:lnTo>
                  <a:pt x="3154680" y="1971675"/>
                </a:lnTo>
                <a:lnTo>
                  <a:pt x="0" y="1971675"/>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endParaRPr lang="en-AU"/>
          </a:p>
        </p:txBody>
      </p:sp>
      <p:sp>
        <p:nvSpPr>
          <p:cNvPr id="14" name="Freeform 14"/>
          <p:cNvSpPr/>
          <p:nvPr/>
        </p:nvSpPr>
        <p:spPr>
          <a:xfrm>
            <a:off x="14261481" y="600407"/>
            <a:ext cx="3154680" cy="1971675"/>
          </a:xfrm>
          <a:custGeom>
            <a:avLst/>
            <a:gdLst/>
            <a:ahLst/>
            <a:cxnLst/>
            <a:rect l="l" t="t" r="r" b="b"/>
            <a:pathLst>
              <a:path w="3154680" h="1971675">
                <a:moveTo>
                  <a:pt x="0" y="0"/>
                </a:moveTo>
                <a:lnTo>
                  <a:pt x="3154680" y="0"/>
                </a:lnTo>
                <a:lnTo>
                  <a:pt x="3154680" y="1971675"/>
                </a:lnTo>
                <a:lnTo>
                  <a:pt x="0" y="1971675"/>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endParaRPr lang="en-AU"/>
          </a:p>
        </p:txBody>
      </p:sp>
      <p:sp>
        <p:nvSpPr>
          <p:cNvPr id="15" name="Freeform 15"/>
          <p:cNvSpPr/>
          <p:nvPr/>
        </p:nvSpPr>
        <p:spPr>
          <a:xfrm>
            <a:off x="9460813" y="6243588"/>
            <a:ext cx="3154680" cy="1971675"/>
          </a:xfrm>
          <a:custGeom>
            <a:avLst/>
            <a:gdLst/>
            <a:ahLst/>
            <a:cxnLst/>
            <a:rect l="l" t="t" r="r" b="b"/>
            <a:pathLst>
              <a:path w="3154680" h="1971675">
                <a:moveTo>
                  <a:pt x="0" y="0"/>
                </a:moveTo>
                <a:lnTo>
                  <a:pt x="3154680" y="0"/>
                </a:lnTo>
                <a:lnTo>
                  <a:pt x="3154680" y="1971675"/>
                </a:lnTo>
                <a:lnTo>
                  <a:pt x="0" y="1971675"/>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endParaRPr lang="en-AU"/>
          </a:p>
        </p:txBody>
      </p:sp>
      <p:sp>
        <p:nvSpPr>
          <p:cNvPr id="16" name="Freeform 16"/>
          <p:cNvSpPr/>
          <p:nvPr/>
        </p:nvSpPr>
        <p:spPr>
          <a:xfrm>
            <a:off x="1410098" y="4420776"/>
            <a:ext cx="1079880" cy="386057"/>
          </a:xfrm>
          <a:custGeom>
            <a:avLst/>
            <a:gdLst/>
            <a:ahLst/>
            <a:cxnLst/>
            <a:rect l="l" t="t" r="r" b="b"/>
            <a:pathLst>
              <a:path w="1079880" h="386057">
                <a:moveTo>
                  <a:pt x="0" y="0"/>
                </a:moveTo>
                <a:lnTo>
                  <a:pt x="1079880" y="0"/>
                </a:lnTo>
                <a:lnTo>
                  <a:pt x="1079880" y="386057"/>
                </a:lnTo>
                <a:lnTo>
                  <a:pt x="0" y="386057"/>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
        <p:nvSpPr>
          <p:cNvPr id="17" name="Freeform 17"/>
          <p:cNvSpPr/>
          <p:nvPr/>
        </p:nvSpPr>
        <p:spPr>
          <a:xfrm rot="3632848" flipH="1">
            <a:off x="6567940" y="7346763"/>
            <a:ext cx="1079880" cy="386057"/>
          </a:xfrm>
          <a:custGeom>
            <a:avLst/>
            <a:gdLst/>
            <a:ahLst/>
            <a:cxnLst/>
            <a:rect l="l" t="t" r="r" b="b"/>
            <a:pathLst>
              <a:path w="1079880" h="386057">
                <a:moveTo>
                  <a:pt x="1079880" y="0"/>
                </a:moveTo>
                <a:lnTo>
                  <a:pt x="0" y="0"/>
                </a:lnTo>
                <a:lnTo>
                  <a:pt x="0" y="386057"/>
                </a:lnTo>
                <a:lnTo>
                  <a:pt x="1079880" y="386057"/>
                </a:lnTo>
                <a:lnTo>
                  <a:pt x="107988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
        <p:nvSpPr>
          <p:cNvPr id="18" name="Freeform 18"/>
          <p:cNvSpPr/>
          <p:nvPr/>
        </p:nvSpPr>
        <p:spPr>
          <a:xfrm rot="1533098" flipH="1">
            <a:off x="11209199" y="964410"/>
            <a:ext cx="1079880" cy="386057"/>
          </a:xfrm>
          <a:custGeom>
            <a:avLst/>
            <a:gdLst/>
            <a:ahLst/>
            <a:cxnLst/>
            <a:rect l="l" t="t" r="r" b="b"/>
            <a:pathLst>
              <a:path w="1079880" h="386057">
                <a:moveTo>
                  <a:pt x="1079880" y="0"/>
                </a:moveTo>
                <a:lnTo>
                  <a:pt x="0" y="0"/>
                </a:lnTo>
                <a:lnTo>
                  <a:pt x="0" y="386057"/>
                </a:lnTo>
                <a:lnTo>
                  <a:pt x="1079880" y="386057"/>
                </a:lnTo>
                <a:lnTo>
                  <a:pt x="107988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
        <p:nvSpPr>
          <p:cNvPr id="19" name="Freeform 19"/>
          <p:cNvSpPr/>
          <p:nvPr/>
        </p:nvSpPr>
        <p:spPr>
          <a:xfrm>
            <a:off x="14804705" y="2976866"/>
            <a:ext cx="1079880" cy="386057"/>
          </a:xfrm>
          <a:custGeom>
            <a:avLst/>
            <a:gdLst/>
            <a:ahLst/>
            <a:cxnLst/>
            <a:rect l="l" t="t" r="r" b="b"/>
            <a:pathLst>
              <a:path w="1079880" h="386057">
                <a:moveTo>
                  <a:pt x="0" y="0"/>
                </a:moveTo>
                <a:lnTo>
                  <a:pt x="1079880" y="0"/>
                </a:lnTo>
                <a:lnTo>
                  <a:pt x="1079880" y="386057"/>
                </a:lnTo>
                <a:lnTo>
                  <a:pt x="0" y="386057"/>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
        <p:nvSpPr>
          <p:cNvPr id="20" name="Freeform 20"/>
          <p:cNvSpPr/>
          <p:nvPr/>
        </p:nvSpPr>
        <p:spPr>
          <a:xfrm rot="1237824">
            <a:off x="15428284" y="7703412"/>
            <a:ext cx="1516215" cy="2062878"/>
          </a:xfrm>
          <a:custGeom>
            <a:avLst/>
            <a:gdLst/>
            <a:ahLst/>
            <a:cxnLst/>
            <a:rect l="l" t="t" r="r" b="b"/>
            <a:pathLst>
              <a:path w="1516215" h="2062878">
                <a:moveTo>
                  <a:pt x="0" y="0"/>
                </a:moveTo>
                <a:lnTo>
                  <a:pt x="1516216" y="0"/>
                </a:lnTo>
                <a:lnTo>
                  <a:pt x="1516216" y="2062878"/>
                </a:lnTo>
                <a:lnTo>
                  <a:pt x="0" y="2062878"/>
                </a:lnTo>
                <a:lnTo>
                  <a:pt x="0" y="0"/>
                </a:lnTo>
                <a:close/>
              </a:path>
            </a:pathLst>
          </a:custGeom>
          <a:blipFill>
            <a:blip r:embed="rId22">
              <a:extLst>
                <a:ext uri="{96DAC541-7B7A-43D3-8B79-37D633B846F1}">
                  <asvg:svgBlip xmlns:asvg="http://schemas.microsoft.com/office/drawing/2016/SVG/main" r:embed="rId23"/>
                </a:ext>
              </a:extLst>
            </a:blip>
            <a:stretch>
              <a:fillRect/>
            </a:stretch>
          </a:blipFill>
        </p:spPr>
        <p:txBody>
          <a:bodyPr/>
          <a:lstStyle/>
          <a:p>
            <a:endParaRPr lang="en-AU"/>
          </a:p>
        </p:txBody>
      </p:sp>
      <p:sp>
        <p:nvSpPr>
          <p:cNvPr id="21" name="Freeform 21"/>
          <p:cNvSpPr/>
          <p:nvPr/>
        </p:nvSpPr>
        <p:spPr>
          <a:xfrm>
            <a:off x="13522965" y="6473745"/>
            <a:ext cx="1526217" cy="2057400"/>
          </a:xfrm>
          <a:custGeom>
            <a:avLst/>
            <a:gdLst/>
            <a:ahLst/>
            <a:cxnLst/>
            <a:rect l="l" t="t" r="r" b="b"/>
            <a:pathLst>
              <a:path w="1526217" h="2057400">
                <a:moveTo>
                  <a:pt x="0" y="0"/>
                </a:moveTo>
                <a:lnTo>
                  <a:pt x="1526216" y="0"/>
                </a:lnTo>
                <a:lnTo>
                  <a:pt x="1526216" y="2057400"/>
                </a:lnTo>
                <a:lnTo>
                  <a:pt x="0" y="2057400"/>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endParaRPr lang="en-AU"/>
          </a:p>
        </p:txBody>
      </p:sp>
      <p:sp>
        <p:nvSpPr>
          <p:cNvPr id="22" name="Freeform 22"/>
          <p:cNvSpPr/>
          <p:nvPr/>
        </p:nvSpPr>
        <p:spPr>
          <a:xfrm rot="1823944">
            <a:off x="15211300" y="6917971"/>
            <a:ext cx="1079880" cy="386057"/>
          </a:xfrm>
          <a:custGeom>
            <a:avLst/>
            <a:gdLst/>
            <a:ahLst/>
            <a:cxnLst/>
            <a:rect l="l" t="t" r="r" b="b"/>
            <a:pathLst>
              <a:path w="1079880" h="386057">
                <a:moveTo>
                  <a:pt x="0" y="0"/>
                </a:moveTo>
                <a:lnTo>
                  <a:pt x="1079880" y="0"/>
                </a:lnTo>
                <a:lnTo>
                  <a:pt x="1079880" y="386057"/>
                </a:lnTo>
                <a:lnTo>
                  <a:pt x="0" y="386057"/>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
        <p:nvSpPr>
          <p:cNvPr id="23" name="Freeform 23"/>
          <p:cNvSpPr/>
          <p:nvPr/>
        </p:nvSpPr>
        <p:spPr>
          <a:xfrm rot="6979651">
            <a:off x="10086184" y="8057206"/>
            <a:ext cx="1944635" cy="1905742"/>
          </a:xfrm>
          <a:custGeom>
            <a:avLst/>
            <a:gdLst/>
            <a:ahLst/>
            <a:cxnLst/>
            <a:rect l="l" t="t" r="r" b="b"/>
            <a:pathLst>
              <a:path w="1944635" h="1905742">
                <a:moveTo>
                  <a:pt x="0" y="0"/>
                </a:moveTo>
                <a:lnTo>
                  <a:pt x="1944635" y="0"/>
                </a:lnTo>
                <a:lnTo>
                  <a:pt x="1944635" y="1905742"/>
                </a:lnTo>
                <a:lnTo>
                  <a:pt x="0" y="1905742"/>
                </a:lnTo>
                <a:lnTo>
                  <a:pt x="0" y="0"/>
                </a:lnTo>
                <a:close/>
              </a:path>
            </a:pathLst>
          </a:custGeom>
          <a:blipFill>
            <a:blip r:embed="rId26"/>
            <a:stretch>
              <a:fillRect/>
            </a:stretch>
          </a:blipFill>
        </p:spPr>
        <p:txBody>
          <a:bodyPr/>
          <a:lstStyle/>
          <a:p>
            <a:endParaRPr lang="en-AU"/>
          </a:p>
        </p:txBody>
      </p:sp>
      <p:sp>
        <p:nvSpPr>
          <p:cNvPr id="24" name="Freeform 24"/>
          <p:cNvSpPr/>
          <p:nvPr/>
        </p:nvSpPr>
        <p:spPr>
          <a:xfrm rot="3833996">
            <a:off x="11657160" y="8449053"/>
            <a:ext cx="1026456" cy="2394067"/>
          </a:xfrm>
          <a:custGeom>
            <a:avLst/>
            <a:gdLst/>
            <a:ahLst/>
            <a:cxnLst/>
            <a:rect l="l" t="t" r="r" b="b"/>
            <a:pathLst>
              <a:path w="1026456" h="2394067">
                <a:moveTo>
                  <a:pt x="0" y="0"/>
                </a:moveTo>
                <a:lnTo>
                  <a:pt x="1026456" y="0"/>
                </a:lnTo>
                <a:lnTo>
                  <a:pt x="1026456" y="2394067"/>
                </a:lnTo>
                <a:lnTo>
                  <a:pt x="0" y="2394067"/>
                </a:lnTo>
                <a:lnTo>
                  <a:pt x="0" y="0"/>
                </a:lnTo>
                <a:close/>
              </a:path>
            </a:pathLst>
          </a:custGeom>
          <a:blipFill>
            <a:blip r:embed="rId27">
              <a:extLst>
                <a:ext uri="{96DAC541-7B7A-43D3-8B79-37D633B846F1}">
                  <asvg:svgBlip xmlns:asvg="http://schemas.microsoft.com/office/drawing/2016/SVG/main" r:embed="rId28"/>
                </a:ext>
              </a:extLst>
            </a:blip>
            <a:stretch>
              <a:fillRect/>
            </a:stretch>
          </a:blipFill>
        </p:spPr>
        <p:txBody>
          <a:bodyPr/>
          <a:lstStyle/>
          <a:p>
            <a:endParaRPr lang="en-AU"/>
          </a:p>
        </p:txBody>
      </p:sp>
      <p:sp>
        <p:nvSpPr>
          <p:cNvPr id="25" name="TextBox 25"/>
          <p:cNvSpPr txBox="1"/>
          <p:nvPr/>
        </p:nvSpPr>
        <p:spPr>
          <a:xfrm>
            <a:off x="1146760" y="545590"/>
            <a:ext cx="7744281" cy="1885731"/>
          </a:xfrm>
          <a:prstGeom prst="rect">
            <a:avLst/>
          </a:prstGeom>
        </p:spPr>
        <p:txBody>
          <a:bodyPr lIns="0" tIns="0" rIns="0" bIns="0" rtlCol="0" anchor="t">
            <a:spAutoFit/>
          </a:bodyPr>
          <a:lstStyle/>
          <a:p>
            <a:pPr marL="0" lvl="0" indent="0" algn="just">
              <a:lnSpc>
                <a:spcPts val="7267"/>
              </a:lnSpc>
              <a:spcBef>
                <a:spcPct val="0"/>
              </a:spcBef>
            </a:pPr>
            <a:r>
              <a:rPr lang="en-US" sz="7492" spc="344">
                <a:solidFill>
                  <a:srgbClr val="356B58"/>
                </a:solidFill>
                <a:latin typeface="Lucky Bones"/>
                <a:ea typeface="Lucky Bones"/>
                <a:cs typeface="Lucky Bones"/>
                <a:sym typeface="Lucky Bones"/>
              </a:rPr>
              <a:t>COMMON ALTERNATIVES</a:t>
            </a:r>
          </a:p>
        </p:txBody>
      </p:sp>
      <p:sp>
        <p:nvSpPr>
          <p:cNvPr id="26" name="TextBox 26"/>
          <p:cNvSpPr txBox="1"/>
          <p:nvPr/>
        </p:nvSpPr>
        <p:spPr>
          <a:xfrm>
            <a:off x="701929" y="8302898"/>
            <a:ext cx="3195376" cy="934402"/>
          </a:xfrm>
          <a:prstGeom prst="rect">
            <a:avLst/>
          </a:prstGeom>
        </p:spPr>
        <p:txBody>
          <a:bodyPr lIns="0" tIns="0" rIns="0" bIns="0" rtlCol="0" anchor="t">
            <a:spAutoFit/>
          </a:bodyPr>
          <a:lstStyle/>
          <a:p>
            <a:pPr marL="0" lvl="0" indent="0" algn="ctr">
              <a:lnSpc>
                <a:spcPts val="6674"/>
              </a:lnSpc>
              <a:spcBef>
                <a:spcPct val="0"/>
              </a:spcBef>
            </a:pPr>
            <a:r>
              <a:rPr lang="en-US" sz="6880" spc="316">
                <a:solidFill>
                  <a:srgbClr val="356B58"/>
                </a:solidFill>
                <a:latin typeface="Sailors"/>
                <a:ea typeface="Sailors"/>
                <a:cs typeface="Sailors"/>
                <a:sym typeface="Sailors"/>
              </a:rPr>
              <a:t>METAL</a:t>
            </a:r>
          </a:p>
        </p:txBody>
      </p:sp>
      <p:sp>
        <p:nvSpPr>
          <p:cNvPr id="27" name="TextBox 27"/>
          <p:cNvSpPr txBox="1"/>
          <p:nvPr/>
        </p:nvSpPr>
        <p:spPr>
          <a:xfrm>
            <a:off x="14261481" y="1246033"/>
            <a:ext cx="3195376" cy="934402"/>
          </a:xfrm>
          <a:prstGeom prst="rect">
            <a:avLst/>
          </a:prstGeom>
        </p:spPr>
        <p:txBody>
          <a:bodyPr lIns="0" tIns="0" rIns="0" bIns="0" rtlCol="0" anchor="t">
            <a:spAutoFit/>
          </a:bodyPr>
          <a:lstStyle/>
          <a:p>
            <a:pPr marL="0" lvl="0" indent="0" algn="ctr">
              <a:lnSpc>
                <a:spcPts val="6674"/>
              </a:lnSpc>
              <a:spcBef>
                <a:spcPct val="0"/>
              </a:spcBef>
            </a:pPr>
            <a:r>
              <a:rPr lang="en-US" sz="6880" spc="316">
                <a:solidFill>
                  <a:srgbClr val="356B58"/>
                </a:solidFill>
                <a:latin typeface="Sailors"/>
                <a:ea typeface="Sailors"/>
                <a:cs typeface="Sailors"/>
                <a:sym typeface="Sailors"/>
              </a:rPr>
              <a:t>PAPER</a:t>
            </a:r>
          </a:p>
        </p:txBody>
      </p:sp>
      <p:sp>
        <p:nvSpPr>
          <p:cNvPr id="28" name="TextBox 28"/>
          <p:cNvSpPr txBox="1"/>
          <p:nvPr/>
        </p:nvSpPr>
        <p:spPr>
          <a:xfrm>
            <a:off x="9460813" y="6889214"/>
            <a:ext cx="3195376" cy="934402"/>
          </a:xfrm>
          <a:prstGeom prst="rect">
            <a:avLst/>
          </a:prstGeom>
        </p:spPr>
        <p:txBody>
          <a:bodyPr lIns="0" tIns="0" rIns="0" bIns="0" rtlCol="0" anchor="t">
            <a:spAutoFit/>
          </a:bodyPr>
          <a:lstStyle/>
          <a:p>
            <a:pPr marL="0" lvl="0" indent="0" algn="ctr">
              <a:lnSpc>
                <a:spcPts val="6674"/>
              </a:lnSpc>
              <a:spcBef>
                <a:spcPct val="0"/>
              </a:spcBef>
            </a:pPr>
            <a:r>
              <a:rPr lang="en-US" sz="6880" spc="316">
                <a:solidFill>
                  <a:srgbClr val="356B58"/>
                </a:solidFill>
                <a:latin typeface="Sailors"/>
                <a:ea typeface="Sailors"/>
                <a:cs typeface="Sailors"/>
                <a:sym typeface="Sailors"/>
              </a:rPr>
              <a:t>wood</a:t>
            </a:r>
          </a:p>
        </p:txBody>
      </p:sp>
      <p:sp>
        <p:nvSpPr>
          <p:cNvPr id="29" name="Freeform 29"/>
          <p:cNvSpPr/>
          <p:nvPr/>
        </p:nvSpPr>
        <p:spPr>
          <a:xfrm rot="2087606">
            <a:off x="12429472" y="8541823"/>
            <a:ext cx="1079880" cy="386057"/>
          </a:xfrm>
          <a:custGeom>
            <a:avLst/>
            <a:gdLst/>
            <a:ahLst/>
            <a:cxnLst/>
            <a:rect l="l" t="t" r="r" b="b"/>
            <a:pathLst>
              <a:path w="1079880" h="386057">
                <a:moveTo>
                  <a:pt x="0" y="0"/>
                </a:moveTo>
                <a:lnTo>
                  <a:pt x="1079880" y="0"/>
                </a:lnTo>
                <a:lnTo>
                  <a:pt x="1079880" y="386057"/>
                </a:lnTo>
                <a:lnTo>
                  <a:pt x="0" y="386057"/>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en-A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10800000">
            <a:off x="527976" y="-7271187"/>
            <a:ext cx="16731324" cy="9620511"/>
          </a:xfrm>
          <a:custGeom>
            <a:avLst/>
            <a:gdLst/>
            <a:ahLst/>
            <a:cxnLst/>
            <a:rect l="l" t="t" r="r" b="b"/>
            <a:pathLst>
              <a:path w="16731324" h="9620511">
                <a:moveTo>
                  <a:pt x="0" y="0"/>
                </a:moveTo>
                <a:lnTo>
                  <a:pt x="16731324" y="0"/>
                </a:lnTo>
                <a:lnTo>
                  <a:pt x="16731324" y="9620511"/>
                </a:lnTo>
                <a:lnTo>
                  <a:pt x="0" y="96205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rot="-5400000">
            <a:off x="2610353" y="3019282"/>
            <a:ext cx="5253046" cy="6535672"/>
          </a:xfrm>
          <a:custGeom>
            <a:avLst/>
            <a:gdLst/>
            <a:ahLst/>
            <a:cxnLst/>
            <a:rect l="l" t="t" r="r" b="b"/>
            <a:pathLst>
              <a:path w="5253046" h="6535672">
                <a:moveTo>
                  <a:pt x="0" y="0"/>
                </a:moveTo>
                <a:lnTo>
                  <a:pt x="5253047" y="0"/>
                </a:lnTo>
                <a:lnTo>
                  <a:pt x="5253047" y="6535672"/>
                </a:lnTo>
                <a:lnTo>
                  <a:pt x="0" y="653567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4" name="Freeform 4"/>
          <p:cNvSpPr/>
          <p:nvPr/>
        </p:nvSpPr>
        <p:spPr>
          <a:xfrm rot="-5400000">
            <a:off x="10439779" y="3019282"/>
            <a:ext cx="5253046" cy="6535672"/>
          </a:xfrm>
          <a:custGeom>
            <a:avLst/>
            <a:gdLst/>
            <a:ahLst/>
            <a:cxnLst/>
            <a:rect l="l" t="t" r="r" b="b"/>
            <a:pathLst>
              <a:path w="5253046" h="6535672">
                <a:moveTo>
                  <a:pt x="0" y="0"/>
                </a:moveTo>
                <a:lnTo>
                  <a:pt x="5253047" y="0"/>
                </a:lnTo>
                <a:lnTo>
                  <a:pt x="5253047" y="6535672"/>
                </a:lnTo>
                <a:lnTo>
                  <a:pt x="0" y="653567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5" name="TextBox 5"/>
          <p:cNvSpPr txBox="1"/>
          <p:nvPr/>
        </p:nvSpPr>
        <p:spPr>
          <a:xfrm>
            <a:off x="1285215" y="430802"/>
            <a:ext cx="15717571" cy="971331"/>
          </a:xfrm>
          <a:prstGeom prst="rect">
            <a:avLst/>
          </a:prstGeom>
        </p:spPr>
        <p:txBody>
          <a:bodyPr lIns="0" tIns="0" rIns="0" bIns="0" rtlCol="0" anchor="t">
            <a:spAutoFit/>
          </a:bodyPr>
          <a:lstStyle/>
          <a:p>
            <a:pPr marL="0" lvl="0" indent="0" algn="ctr">
              <a:lnSpc>
                <a:spcPts val="7267"/>
              </a:lnSpc>
              <a:spcBef>
                <a:spcPct val="0"/>
              </a:spcBef>
            </a:pPr>
            <a:r>
              <a:rPr lang="en-US" sz="7492" spc="344">
                <a:solidFill>
                  <a:srgbClr val="356B58"/>
                </a:solidFill>
                <a:latin typeface="Lucky Bones"/>
                <a:ea typeface="Lucky Bones"/>
                <a:cs typeface="Lucky Bones"/>
                <a:sym typeface="Lucky Bones"/>
              </a:rPr>
              <a:t>COMPOSTABLE ALTERNATIVES</a:t>
            </a:r>
          </a:p>
        </p:txBody>
      </p:sp>
      <p:sp>
        <p:nvSpPr>
          <p:cNvPr id="6" name="TextBox 6"/>
          <p:cNvSpPr txBox="1"/>
          <p:nvPr/>
        </p:nvSpPr>
        <p:spPr>
          <a:xfrm>
            <a:off x="10045112" y="4292562"/>
            <a:ext cx="6289027" cy="722982"/>
          </a:xfrm>
          <a:prstGeom prst="rect">
            <a:avLst/>
          </a:prstGeom>
        </p:spPr>
        <p:txBody>
          <a:bodyPr lIns="0" tIns="0" rIns="0" bIns="0" rtlCol="0" anchor="t">
            <a:spAutoFit/>
          </a:bodyPr>
          <a:lstStyle/>
          <a:p>
            <a:pPr marL="0" lvl="0" indent="0" algn="ctr">
              <a:lnSpc>
                <a:spcPts val="5430"/>
              </a:lnSpc>
              <a:spcBef>
                <a:spcPct val="0"/>
              </a:spcBef>
            </a:pPr>
            <a:r>
              <a:rPr lang="en-US" sz="5598" spc="257">
                <a:solidFill>
                  <a:srgbClr val="356B58"/>
                </a:solidFill>
                <a:latin typeface="Lucky Bones"/>
                <a:ea typeface="Lucky Bones"/>
                <a:cs typeface="Lucky Bones"/>
                <a:sym typeface="Lucky Bones"/>
              </a:rPr>
              <a:t>COMPOSTABLE </a:t>
            </a:r>
          </a:p>
        </p:txBody>
      </p:sp>
      <p:sp>
        <p:nvSpPr>
          <p:cNvPr id="7" name="TextBox 7"/>
          <p:cNvSpPr txBox="1"/>
          <p:nvPr/>
        </p:nvSpPr>
        <p:spPr>
          <a:xfrm>
            <a:off x="2042975" y="4292562"/>
            <a:ext cx="6289027" cy="722982"/>
          </a:xfrm>
          <a:prstGeom prst="rect">
            <a:avLst/>
          </a:prstGeom>
        </p:spPr>
        <p:txBody>
          <a:bodyPr lIns="0" tIns="0" rIns="0" bIns="0" rtlCol="0" anchor="t">
            <a:spAutoFit/>
          </a:bodyPr>
          <a:lstStyle/>
          <a:p>
            <a:pPr marL="0" lvl="0" indent="0" algn="ctr">
              <a:lnSpc>
                <a:spcPts val="5430"/>
              </a:lnSpc>
              <a:spcBef>
                <a:spcPct val="0"/>
              </a:spcBef>
            </a:pPr>
            <a:r>
              <a:rPr lang="en-US" sz="5598" spc="257">
                <a:solidFill>
                  <a:srgbClr val="356B58"/>
                </a:solidFill>
                <a:latin typeface="Lucky Bones"/>
                <a:ea typeface="Lucky Bones"/>
                <a:cs typeface="Lucky Bones"/>
                <a:sym typeface="Lucky Bones"/>
              </a:rPr>
              <a:t>BIODEGRADABLE</a:t>
            </a:r>
          </a:p>
        </p:txBody>
      </p:sp>
      <p:sp>
        <p:nvSpPr>
          <p:cNvPr id="8" name="TextBox 8"/>
          <p:cNvSpPr txBox="1"/>
          <p:nvPr/>
        </p:nvSpPr>
        <p:spPr>
          <a:xfrm>
            <a:off x="3093955" y="5490634"/>
            <a:ext cx="4384620" cy="1129283"/>
          </a:xfrm>
          <a:prstGeom prst="rect">
            <a:avLst/>
          </a:prstGeom>
        </p:spPr>
        <p:txBody>
          <a:bodyPr lIns="0" tIns="0" rIns="0" bIns="0" rtlCol="0" anchor="t">
            <a:spAutoFit/>
          </a:bodyPr>
          <a:lstStyle/>
          <a:p>
            <a:pPr algn="ctr">
              <a:lnSpc>
                <a:spcPts val="4210"/>
              </a:lnSpc>
            </a:pPr>
            <a:r>
              <a:rPr lang="en-US" sz="4168">
                <a:solidFill>
                  <a:srgbClr val="356B58"/>
                </a:solidFill>
                <a:latin typeface="Sailors"/>
                <a:ea typeface="Sailors"/>
                <a:cs typeface="Sailors"/>
                <a:sym typeface="Sailors"/>
              </a:rPr>
              <a:t>Breaks down naturally </a:t>
            </a:r>
          </a:p>
        </p:txBody>
      </p:sp>
      <p:sp>
        <p:nvSpPr>
          <p:cNvPr id="9" name="TextBox 9"/>
          <p:cNvSpPr txBox="1"/>
          <p:nvPr/>
        </p:nvSpPr>
        <p:spPr>
          <a:xfrm>
            <a:off x="2995178" y="7187404"/>
            <a:ext cx="4384620" cy="595883"/>
          </a:xfrm>
          <a:prstGeom prst="rect">
            <a:avLst/>
          </a:prstGeom>
        </p:spPr>
        <p:txBody>
          <a:bodyPr lIns="0" tIns="0" rIns="0" bIns="0" rtlCol="0" anchor="t">
            <a:spAutoFit/>
          </a:bodyPr>
          <a:lstStyle/>
          <a:p>
            <a:pPr algn="ctr">
              <a:lnSpc>
                <a:spcPts val="4210"/>
              </a:lnSpc>
            </a:pPr>
            <a:r>
              <a:rPr lang="en-US" sz="4168">
                <a:solidFill>
                  <a:srgbClr val="356B58"/>
                </a:solidFill>
                <a:latin typeface="Sailors"/>
                <a:ea typeface="Sailors"/>
                <a:cs typeface="Sailors"/>
                <a:sym typeface="Sailors"/>
              </a:rPr>
              <a:t>months - years</a:t>
            </a:r>
          </a:p>
        </p:txBody>
      </p:sp>
      <p:sp>
        <p:nvSpPr>
          <p:cNvPr id="10" name="TextBox 10"/>
          <p:cNvSpPr txBox="1"/>
          <p:nvPr/>
        </p:nvSpPr>
        <p:spPr>
          <a:xfrm>
            <a:off x="11025784" y="7338119"/>
            <a:ext cx="4384620" cy="595883"/>
          </a:xfrm>
          <a:prstGeom prst="rect">
            <a:avLst/>
          </a:prstGeom>
        </p:spPr>
        <p:txBody>
          <a:bodyPr lIns="0" tIns="0" rIns="0" bIns="0" rtlCol="0" anchor="t">
            <a:spAutoFit/>
          </a:bodyPr>
          <a:lstStyle/>
          <a:p>
            <a:pPr algn="ctr">
              <a:lnSpc>
                <a:spcPts val="4210"/>
              </a:lnSpc>
            </a:pPr>
            <a:r>
              <a:rPr lang="en-US" sz="4168">
                <a:solidFill>
                  <a:srgbClr val="356B58"/>
                </a:solidFill>
                <a:latin typeface="Sailors"/>
                <a:ea typeface="Sailors"/>
                <a:cs typeface="Sailors"/>
                <a:sym typeface="Sailors"/>
              </a:rPr>
              <a:t>90-180 days</a:t>
            </a:r>
          </a:p>
        </p:txBody>
      </p:sp>
      <p:sp>
        <p:nvSpPr>
          <p:cNvPr id="11" name="TextBox 11"/>
          <p:cNvSpPr txBox="1"/>
          <p:nvPr/>
        </p:nvSpPr>
        <p:spPr>
          <a:xfrm>
            <a:off x="10707022" y="5320344"/>
            <a:ext cx="5022144" cy="1662683"/>
          </a:xfrm>
          <a:prstGeom prst="rect">
            <a:avLst/>
          </a:prstGeom>
        </p:spPr>
        <p:txBody>
          <a:bodyPr lIns="0" tIns="0" rIns="0" bIns="0" rtlCol="0" anchor="t">
            <a:spAutoFit/>
          </a:bodyPr>
          <a:lstStyle/>
          <a:p>
            <a:pPr algn="ctr">
              <a:lnSpc>
                <a:spcPts val="4210"/>
              </a:lnSpc>
            </a:pPr>
            <a:r>
              <a:rPr lang="en-US" sz="4168">
                <a:solidFill>
                  <a:srgbClr val="356B58"/>
                </a:solidFill>
                <a:latin typeface="Sailors"/>
                <a:ea typeface="Sailors"/>
                <a:cs typeface="Sailors"/>
                <a:sym typeface="Sailors"/>
              </a:rPr>
              <a:t>breaks down into non-toxic &amp; nurtrient rich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TextBox 2"/>
          <p:cNvSpPr txBox="1"/>
          <p:nvPr/>
        </p:nvSpPr>
        <p:spPr>
          <a:xfrm>
            <a:off x="596857" y="325484"/>
            <a:ext cx="17259300" cy="1017642"/>
          </a:xfrm>
          <a:prstGeom prst="rect">
            <a:avLst/>
          </a:prstGeom>
        </p:spPr>
        <p:txBody>
          <a:bodyPr lIns="0" tIns="0" rIns="0" bIns="0" rtlCol="0" anchor="t">
            <a:spAutoFit/>
          </a:bodyPr>
          <a:lstStyle/>
          <a:p>
            <a:pPr marL="0" lvl="0" indent="0" algn="ctr">
              <a:lnSpc>
                <a:spcPts val="7540"/>
              </a:lnSpc>
              <a:spcBef>
                <a:spcPct val="0"/>
              </a:spcBef>
            </a:pPr>
            <a:r>
              <a:rPr lang="en-US" sz="7773" spc="357">
                <a:solidFill>
                  <a:srgbClr val="356B58"/>
                </a:solidFill>
                <a:latin typeface="Lucky Bones"/>
                <a:ea typeface="Lucky Bones"/>
                <a:cs typeface="Lucky Bones"/>
                <a:sym typeface="Lucky Bones"/>
              </a:rPr>
              <a:t>CIRCULAR ECONOMY</a:t>
            </a:r>
          </a:p>
        </p:txBody>
      </p:sp>
      <p:pic>
        <p:nvPicPr>
          <p:cNvPr id="3" name="Picture 3"/>
          <p:cNvPicPr>
            <a:picLocks noChangeAspect="1"/>
          </p:cNvPicPr>
          <p:nvPr>
            <a:videoFile r:link="rId1"/>
          </p:nvPr>
        </p:nvPicPr>
        <p:blipFill>
          <a:blip r:embed="rId4"/>
          <a:stretch>
            <a:fillRect/>
          </a:stretch>
        </p:blipFill>
        <p:spPr>
          <a:xfrm>
            <a:off x="1111207" y="1669912"/>
            <a:ext cx="16065586" cy="808922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2420093">
            <a:off x="7643756" y="2496494"/>
            <a:ext cx="6750210" cy="6896767"/>
          </a:xfrm>
          <a:custGeom>
            <a:avLst/>
            <a:gdLst/>
            <a:ahLst/>
            <a:cxnLst/>
            <a:rect l="l" t="t" r="r" b="b"/>
            <a:pathLst>
              <a:path w="6750210" h="6896767">
                <a:moveTo>
                  <a:pt x="0" y="0"/>
                </a:moveTo>
                <a:lnTo>
                  <a:pt x="6750211" y="0"/>
                </a:lnTo>
                <a:lnTo>
                  <a:pt x="6750211" y="6896766"/>
                </a:lnTo>
                <a:lnTo>
                  <a:pt x="0" y="68967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TextBox 3"/>
          <p:cNvSpPr txBox="1"/>
          <p:nvPr/>
        </p:nvSpPr>
        <p:spPr>
          <a:xfrm rot="-5083566">
            <a:off x="8081761" y="4998085"/>
            <a:ext cx="2433548" cy="1670915"/>
          </a:xfrm>
          <a:prstGeom prst="rect">
            <a:avLst/>
          </a:prstGeom>
        </p:spPr>
        <p:txBody>
          <a:bodyPr lIns="0" tIns="0" rIns="0" bIns="0" rtlCol="0" anchor="t">
            <a:prstTxWarp prst="textArchUp">
              <a:avLst/>
            </a:prstTxWarp>
            <a:spAutoFit/>
          </a:bodyPr>
          <a:lstStyle/>
          <a:p>
            <a:pPr algn="ctr">
              <a:lnSpc>
                <a:spcPts val="4104"/>
              </a:lnSpc>
              <a:spcBef>
                <a:spcPct val="0"/>
              </a:spcBef>
            </a:pPr>
            <a:r>
              <a:rPr lang="en-US" sz="3765" dirty="0">
                <a:solidFill>
                  <a:srgbClr val="FFFFFF"/>
                </a:solidFill>
                <a:latin typeface="Sailors"/>
                <a:ea typeface="Sailors"/>
                <a:cs typeface="Sailors"/>
                <a:sym typeface="Sailors"/>
              </a:rPr>
              <a:t>Recycling</a:t>
            </a:r>
          </a:p>
        </p:txBody>
      </p:sp>
      <p:sp>
        <p:nvSpPr>
          <p:cNvPr id="4" name="TextBox 4"/>
          <p:cNvSpPr txBox="1"/>
          <p:nvPr/>
        </p:nvSpPr>
        <p:spPr>
          <a:xfrm rot="2489047">
            <a:off x="9947687" y="4034627"/>
            <a:ext cx="3439356" cy="2090259"/>
          </a:xfrm>
          <a:prstGeom prst="rect">
            <a:avLst/>
          </a:prstGeom>
        </p:spPr>
        <p:txBody>
          <a:bodyPr lIns="0" tIns="0" rIns="0" bIns="0" rtlCol="0" anchor="t">
            <a:prstTxWarp prst="textArchUp">
              <a:avLst/>
            </a:prstTxWarp>
            <a:spAutoFit/>
          </a:bodyPr>
          <a:lstStyle/>
          <a:p>
            <a:pPr algn="ctr">
              <a:lnSpc>
                <a:spcPts val="4104"/>
              </a:lnSpc>
              <a:spcBef>
                <a:spcPct val="0"/>
              </a:spcBef>
            </a:pPr>
            <a:r>
              <a:rPr lang="en-US" sz="3765" dirty="0">
                <a:solidFill>
                  <a:srgbClr val="FFFFFF"/>
                </a:solidFill>
                <a:latin typeface="Sailors"/>
                <a:ea typeface="Sailors"/>
                <a:cs typeface="Sailors"/>
                <a:sym typeface="Sailors"/>
              </a:rPr>
              <a:t>Manufacturing</a:t>
            </a:r>
          </a:p>
        </p:txBody>
      </p:sp>
      <p:sp>
        <p:nvSpPr>
          <p:cNvPr id="5" name="TextBox 5"/>
          <p:cNvSpPr txBox="1"/>
          <p:nvPr/>
        </p:nvSpPr>
        <p:spPr>
          <a:xfrm rot="-879985">
            <a:off x="9716623" y="6524644"/>
            <a:ext cx="3005126" cy="1625273"/>
          </a:xfrm>
          <a:prstGeom prst="rect">
            <a:avLst/>
          </a:prstGeom>
        </p:spPr>
        <p:txBody>
          <a:bodyPr lIns="0" tIns="0" rIns="0" bIns="0" rtlCol="0" anchor="t">
            <a:prstTxWarp prst="textArchDown">
              <a:avLst/>
            </a:prstTxWarp>
            <a:spAutoFit/>
          </a:bodyPr>
          <a:lstStyle/>
          <a:p>
            <a:pPr algn="ctr">
              <a:lnSpc>
                <a:spcPts val="4104"/>
              </a:lnSpc>
              <a:spcBef>
                <a:spcPct val="0"/>
              </a:spcBef>
            </a:pPr>
            <a:r>
              <a:rPr lang="en-US" sz="3765" dirty="0">
                <a:solidFill>
                  <a:srgbClr val="FFFFFF"/>
                </a:solidFill>
                <a:latin typeface="Sailors"/>
                <a:ea typeface="Sailors"/>
                <a:cs typeface="Sailors"/>
                <a:sym typeface="Sailors"/>
              </a:rPr>
              <a:t>CONSUMPTION</a:t>
            </a:r>
          </a:p>
        </p:txBody>
      </p:sp>
      <p:sp>
        <p:nvSpPr>
          <p:cNvPr id="6" name="Freeform 6"/>
          <p:cNvSpPr/>
          <p:nvPr/>
        </p:nvSpPr>
        <p:spPr>
          <a:xfrm flipV="1">
            <a:off x="6560868" y="3215085"/>
            <a:ext cx="2639340" cy="943564"/>
          </a:xfrm>
          <a:custGeom>
            <a:avLst/>
            <a:gdLst/>
            <a:ahLst/>
            <a:cxnLst/>
            <a:rect l="l" t="t" r="r" b="b"/>
            <a:pathLst>
              <a:path w="2639340" h="943564">
                <a:moveTo>
                  <a:pt x="0" y="943564"/>
                </a:moveTo>
                <a:lnTo>
                  <a:pt x="2639340" y="943564"/>
                </a:lnTo>
                <a:lnTo>
                  <a:pt x="2639340" y="0"/>
                </a:lnTo>
                <a:lnTo>
                  <a:pt x="0" y="0"/>
                </a:lnTo>
                <a:lnTo>
                  <a:pt x="0" y="943564"/>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7" name="Freeform 7"/>
          <p:cNvSpPr/>
          <p:nvPr/>
        </p:nvSpPr>
        <p:spPr>
          <a:xfrm rot="-10294184" flipV="1">
            <a:off x="6921648" y="7925555"/>
            <a:ext cx="2639340" cy="943564"/>
          </a:xfrm>
          <a:custGeom>
            <a:avLst/>
            <a:gdLst/>
            <a:ahLst/>
            <a:cxnLst/>
            <a:rect l="l" t="t" r="r" b="b"/>
            <a:pathLst>
              <a:path w="2639340" h="943564">
                <a:moveTo>
                  <a:pt x="0" y="943564"/>
                </a:moveTo>
                <a:lnTo>
                  <a:pt x="2639340" y="943564"/>
                </a:lnTo>
                <a:lnTo>
                  <a:pt x="2639340" y="0"/>
                </a:lnTo>
                <a:lnTo>
                  <a:pt x="0" y="0"/>
                </a:lnTo>
                <a:lnTo>
                  <a:pt x="0" y="943564"/>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8" name="Freeform 8"/>
          <p:cNvSpPr/>
          <p:nvPr/>
        </p:nvSpPr>
        <p:spPr>
          <a:xfrm>
            <a:off x="3868905" y="6857977"/>
            <a:ext cx="2882575" cy="1520558"/>
          </a:xfrm>
          <a:custGeom>
            <a:avLst/>
            <a:gdLst/>
            <a:ahLst/>
            <a:cxnLst/>
            <a:rect l="l" t="t" r="r" b="b"/>
            <a:pathLst>
              <a:path w="2882575" h="1520558">
                <a:moveTo>
                  <a:pt x="0" y="0"/>
                </a:moveTo>
                <a:lnTo>
                  <a:pt x="2882575" y="0"/>
                </a:lnTo>
                <a:lnTo>
                  <a:pt x="2882575" y="1520558"/>
                </a:lnTo>
                <a:lnTo>
                  <a:pt x="0" y="152055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9" name="Freeform 9"/>
          <p:cNvSpPr/>
          <p:nvPr/>
        </p:nvSpPr>
        <p:spPr>
          <a:xfrm>
            <a:off x="3868905" y="2945992"/>
            <a:ext cx="2568797" cy="2074304"/>
          </a:xfrm>
          <a:custGeom>
            <a:avLst/>
            <a:gdLst/>
            <a:ahLst/>
            <a:cxnLst/>
            <a:rect l="l" t="t" r="r" b="b"/>
            <a:pathLst>
              <a:path w="2568797" h="2074304">
                <a:moveTo>
                  <a:pt x="0" y="0"/>
                </a:moveTo>
                <a:lnTo>
                  <a:pt x="2568798" y="0"/>
                </a:lnTo>
                <a:lnTo>
                  <a:pt x="2568798" y="2074304"/>
                </a:lnTo>
                <a:lnTo>
                  <a:pt x="0" y="207430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AU"/>
          </a:p>
        </p:txBody>
      </p:sp>
      <p:sp>
        <p:nvSpPr>
          <p:cNvPr id="12" name="Freeform 12"/>
          <p:cNvSpPr/>
          <p:nvPr/>
        </p:nvSpPr>
        <p:spPr>
          <a:xfrm rot="-10800000">
            <a:off x="527976" y="-7461696"/>
            <a:ext cx="16731324" cy="9620511"/>
          </a:xfrm>
          <a:custGeom>
            <a:avLst/>
            <a:gdLst/>
            <a:ahLst/>
            <a:cxnLst/>
            <a:rect l="l" t="t" r="r" b="b"/>
            <a:pathLst>
              <a:path w="16731324" h="9620511">
                <a:moveTo>
                  <a:pt x="0" y="0"/>
                </a:moveTo>
                <a:lnTo>
                  <a:pt x="16731324" y="0"/>
                </a:lnTo>
                <a:lnTo>
                  <a:pt x="16731324" y="9620511"/>
                </a:lnTo>
                <a:lnTo>
                  <a:pt x="0" y="962051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AU"/>
          </a:p>
        </p:txBody>
      </p:sp>
      <p:sp>
        <p:nvSpPr>
          <p:cNvPr id="13" name="TextBox 13"/>
          <p:cNvSpPr txBox="1"/>
          <p:nvPr/>
        </p:nvSpPr>
        <p:spPr>
          <a:xfrm>
            <a:off x="1998885" y="331911"/>
            <a:ext cx="14402647" cy="1068196"/>
          </a:xfrm>
          <a:prstGeom prst="rect">
            <a:avLst/>
          </a:prstGeom>
        </p:spPr>
        <p:txBody>
          <a:bodyPr lIns="0" tIns="0" rIns="0" bIns="0" rtlCol="0" anchor="t">
            <a:spAutoFit/>
          </a:bodyPr>
          <a:lstStyle/>
          <a:p>
            <a:pPr algn="ctr">
              <a:lnSpc>
                <a:spcPts val="7953"/>
              </a:lnSpc>
            </a:pPr>
            <a:r>
              <a:rPr lang="en-US" sz="8199" spc="377">
                <a:solidFill>
                  <a:srgbClr val="356B58"/>
                </a:solidFill>
                <a:latin typeface="Lucky Bones"/>
                <a:ea typeface="Lucky Bones"/>
                <a:cs typeface="Lucky Bones"/>
                <a:sym typeface="Lucky Bones"/>
              </a:rPr>
              <a:t>CIRCULAR ECONOMY</a:t>
            </a:r>
          </a:p>
        </p:txBody>
      </p:sp>
      <p:sp>
        <p:nvSpPr>
          <p:cNvPr id="14" name="TextBox 11">
            <a:extLst>
              <a:ext uri="{FF2B5EF4-FFF2-40B4-BE49-F238E27FC236}">
                <a16:creationId xmlns:a16="http://schemas.microsoft.com/office/drawing/2014/main" id="{6BCBCB15-03D7-ED36-915B-4C9154BED432}"/>
              </a:ext>
            </a:extLst>
          </p:cNvPr>
          <p:cNvSpPr txBox="1"/>
          <p:nvPr/>
        </p:nvSpPr>
        <p:spPr>
          <a:xfrm>
            <a:off x="3223355" y="5221856"/>
            <a:ext cx="3859899" cy="572913"/>
          </a:xfrm>
          <a:prstGeom prst="rect">
            <a:avLst/>
          </a:prstGeom>
        </p:spPr>
        <p:txBody>
          <a:bodyPr lIns="0" tIns="0" rIns="0" bIns="0" rtlCol="0" anchor="t">
            <a:spAutoFit/>
          </a:bodyPr>
          <a:lstStyle/>
          <a:p>
            <a:pPr algn="ctr">
              <a:lnSpc>
                <a:spcPts val="4103"/>
              </a:lnSpc>
              <a:spcBef>
                <a:spcPct val="0"/>
              </a:spcBef>
            </a:pPr>
            <a:r>
              <a:rPr lang="en-US" sz="3765" dirty="0">
                <a:solidFill>
                  <a:srgbClr val="488DAF"/>
                </a:solidFill>
                <a:latin typeface="Sailors"/>
                <a:ea typeface="Sailors"/>
                <a:cs typeface="Sailors"/>
                <a:sym typeface="Sailors"/>
              </a:rPr>
              <a:t>RESOURCES</a:t>
            </a:r>
          </a:p>
        </p:txBody>
      </p:sp>
      <p:sp>
        <p:nvSpPr>
          <p:cNvPr id="15" name="TextBox 12">
            <a:extLst>
              <a:ext uri="{FF2B5EF4-FFF2-40B4-BE49-F238E27FC236}">
                <a16:creationId xmlns:a16="http://schemas.microsoft.com/office/drawing/2014/main" id="{6067AAD8-E300-C8CC-E279-849B3317A32D}"/>
              </a:ext>
            </a:extLst>
          </p:cNvPr>
          <p:cNvSpPr txBox="1"/>
          <p:nvPr/>
        </p:nvSpPr>
        <p:spPr>
          <a:xfrm>
            <a:off x="3750523" y="8578560"/>
            <a:ext cx="3119340" cy="572913"/>
          </a:xfrm>
          <a:prstGeom prst="rect">
            <a:avLst/>
          </a:prstGeom>
        </p:spPr>
        <p:txBody>
          <a:bodyPr lIns="0" tIns="0" rIns="0" bIns="0" rtlCol="0" anchor="t">
            <a:spAutoFit/>
          </a:bodyPr>
          <a:lstStyle/>
          <a:p>
            <a:pPr algn="ctr">
              <a:lnSpc>
                <a:spcPts val="4103"/>
              </a:lnSpc>
              <a:spcBef>
                <a:spcPct val="0"/>
              </a:spcBef>
            </a:pPr>
            <a:r>
              <a:rPr lang="en-US" sz="3765" dirty="0">
                <a:solidFill>
                  <a:srgbClr val="488DAF"/>
                </a:solidFill>
                <a:latin typeface="Sailors"/>
                <a:ea typeface="Sailors"/>
                <a:cs typeface="Sailors"/>
                <a:sym typeface="Sailors"/>
              </a:rPr>
              <a:t>WASTE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10121898">
            <a:off x="-2667398" y="-3782864"/>
            <a:ext cx="10589838" cy="8908701"/>
          </a:xfrm>
          <a:custGeom>
            <a:avLst/>
            <a:gdLst/>
            <a:ahLst/>
            <a:cxnLst/>
            <a:rect l="l" t="t" r="r" b="b"/>
            <a:pathLst>
              <a:path w="10589838" h="8908701">
                <a:moveTo>
                  <a:pt x="0" y="0"/>
                </a:moveTo>
                <a:lnTo>
                  <a:pt x="10589838" y="0"/>
                </a:lnTo>
                <a:lnTo>
                  <a:pt x="10589838"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rot="2516232">
            <a:off x="4875454" y="5957096"/>
            <a:ext cx="4225323" cy="4130253"/>
          </a:xfrm>
          <a:custGeom>
            <a:avLst/>
            <a:gdLst/>
            <a:ahLst/>
            <a:cxnLst/>
            <a:rect l="l" t="t" r="r" b="b"/>
            <a:pathLst>
              <a:path w="4225323" h="4130253">
                <a:moveTo>
                  <a:pt x="0" y="0"/>
                </a:moveTo>
                <a:lnTo>
                  <a:pt x="4225323" y="0"/>
                </a:lnTo>
                <a:lnTo>
                  <a:pt x="4225323" y="4130253"/>
                </a:lnTo>
                <a:lnTo>
                  <a:pt x="0" y="413025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4" name="Freeform 4"/>
          <p:cNvSpPr/>
          <p:nvPr/>
        </p:nvSpPr>
        <p:spPr>
          <a:xfrm rot="2775093">
            <a:off x="9293851" y="636210"/>
            <a:ext cx="3023688" cy="2955655"/>
          </a:xfrm>
          <a:custGeom>
            <a:avLst/>
            <a:gdLst/>
            <a:ahLst/>
            <a:cxnLst/>
            <a:rect l="l" t="t" r="r" b="b"/>
            <a:pathLst>
              <a:path w="3023688" h="2955655">
                <a:moveTo>
                  <a:pt x="0" y="0"/>
                </a:moveTo>
                <a:lnTo>
                  <a:pt x="3023687" y="0"/>
                </a:lnTo>
                <a:lnTo>
                  <a:pt x="3023687" y="2955655"/>
                </a:lnTo>
                <a:lnTo>
                  <a:pt x="0" y="295565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5" name="Freeform 5"/>
          <p:cNvSpPr/>
          <p:nvPr/>
        </p:nvSpPr>
        <p:spPr>
          <a:xfrm rot="-8433978">
            <a:off x="10843456" y="3894808"/>
            <a:ext cx="6613954" cy="6465140"/>
          </a:xfrm>
          <a:custGeom>
            <a:avLst/>
            <a:gdLst/>
            <a:ahLst/>
            <a:cxnLst/>
            <a:rect l="l" t="t" r="r" b="b"/>
            <a:pathLst>
              <a:path w="6613954" h="6465140">
                <a:moveTo>
                  <a:pt x="0" y="0"/>
                </a:moveTo>
                <a:lnTo>
                  <a:pt x="6613954" y="0"/>
                </a:lnTo>
                <a:lnTo>
                  <a:pt x="6613954" y="6465140"/>
                </a:lnTo>
                <a:lnTo>
                  <a:pt x="0" y="646514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6" name="Freeform 6"/>
          <p:cNvSpPr/>
          <p:nvPr/>
        </p:nvSpPr>
        <p:spPr>
          <a:xfrm rot="2516232">
            <a:off x="13516276" y="-69954"/>
            <a:ext cx="3981153" cy="3891577"/>
          </a:xfrm>
          <a:custGeom>
            <a:avLst/>
            <a:gdLst/>
            <a:ahLst/>
            <a:cxnLst/>
            <a:rect l="l" t="t" r="r" b="b"/>
            <a:pathLst>
              <a:path w="3981153" h="3891577">
                <a:moveTo>
                  <a:pt x="0" y="0"/>
                </a:moveTo>
                <a:lnTo>
                  <a:pt x="3981154" y="0"/>
                </a:lnTo>
                <a:lnTo>
                  <a:pt x="3981154" y="3891578"/>
                </a:lnTo>
                <a:lnTo>
                  <a:pt x="0" y="38915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7" name="Freeform 7"/>
          <p:cNvSpPr/>
          <p:nvPr/>
        </p:nvSpPr>
        <p:spPr>
          <a:xfrm rot="2516232">
            <a:off x="6326071" y="2781529"/>
            <a:ext cx="3194074" cy="3122208"/>
          </a:xfrm>
          <a:custGeom>
            <a:avLst/>
            <a:gdLst/>
            <a:ahLst/>
            <a:cxnLst/>
            <a:rect l="l" t="t" r="r" b="b"/>
            <a:pathLst>
              <a:path w="3194074" h="3122208">
                <a:moveTo>
                  <a:pt x="0" y="0"/>
                </a:moveTo>
                <a:lnTo>
                  <a:pt x="3194074" y="0"/>
                </a:lnTo>
                <a:lnTo>
                  <a:pt x="3194074" y="3122208"/>
                </a:lnTo>
                <a:lnTo>
                  <a:pt x="0" y="312220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8" name="Freeform 8"/>
          <p:cNvSpPr/>
          <p:nvPr/>
        </p:nvSpPr>
        <p:spPr>
          <a:xfrm rot="-9160314">
            <a:off x="591789" y="4938375"/>
            <a:ext cx="3510556" cy="3431569"/>
          </a:xfrm>
          <a:custGeom>
            <a:avLst/>
            <a:gdLst/>
            <a:ahLst/>
            <a:cxnLst/>
            <a:rect l="l" t="t" r="r" b="b"/>
            <a:pathLst>
              <a:path w="3510556" h="3431569">
                <a:moveTo>
                  <a:pt x="0" y="0"/>
                </a:moveTo>
                <a:lnTo>
                  <a:pt x="3510556" y="0"/>
                </a:lnTo>
                <a:lnTo>
                  <a:pt x="3510556" y="3431568"/>
                </a:lnTo>
                <a:lnTo>
                  <a:pt x="0" y="343156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9" name="Freeform 9"/>
          <p:cNvSpPr/>
          <p:nvPr/>
        </p:nvSpPr>
        <p:spPr>
          <a:xfrm>
            <a:off x="10726246" y="5069978"/>
            <a:ext cx="6811551" cy="4114800"/>
          </a:xfrm>
          <a:custGeom>
            <a:avLst/>
            <a:gdLst/>
            <a:ahLst/>
            <a:cxnLst/>
            <a:rect l="l" t="t" r="r" b="b"/>
            <a:pathLst>
              <a:path w="6811551" h="4114800">
                <a:moveTo>
                  <a:pt x="0" y="0"/>
                </a:moveTo>
                <a:lnTo>
                  <a:pt x="6811552" y="0"/>
                </a:lnTo>
                <a:lnTo>
                  <a:pt x="6811552"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10" name="Freeform 10"/>
          <p:cNvSpPr/>
          <p:nvPr/>
        </p:nvSpPr>
        <p:spPr>
          <a:xfrm>
            <a:off x="11040062" y="5386235"/>
            <a:ext cx="5977862" cy="904152"/>
          </a:xfrm>
          <a:custGeom>
            <a:avLst/>
            <a:gdLst/>
            <a:ahLst/>
            <a:cxnLst/>
            <a:rect l="l" t="t" r="r" b="b"/>
            <a:pathLst>
              <a:path w="5977862" h="904152">
                <a:moveTo>
                  <a:pt x="0" y="0"/>
                </a:moveTo>
                <a:lnTo>
                  <a:pt x="5977862" y="0"/>
                </a:lnTo>
                <a:lnTo>
                  <a:pt x="5977862" y="904152"/>
                </a:lnTo>
                <a:lnTo>
                  <a:pt x="0" y="90415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AU"/>
          </a:p>
        </p:txBody>
      </p:sp>
      <p:sp>
        <p:nvSpPr>
          <p:cNvPr id="11" name="TextBox 11"/>
          <p:cNvSpPr txBox="1"/>
          <p:nvPr/>
        </p:nvSpPr>
        <p:spPr>
          <a:xfrm>
            <a:off x="11425692" y="6319677"/>
            <a:ext cx="5449481" cy="2893676"/>
          </a:xfrm>
          <a:prstGeom prst="rect">
            <a:avLst/>
          </a:prstGeom>
        </p:spPr>
        <p:txBody>
          <a:bodyPr lIns="0" tIns="0" rIns="0" bIns="0" rtlCol="0" anchor="t">
            <a:spAutoFit/>
          </a:bodyPr>
          <a:lstStyle/>
          <a:p>
            <a:pPr algn="ctr">
              <a:lnSpc>
                <a:spcPts val="7281"/>
              </a:lnSpc>
            </a:pPr>
            <a:r>
              <a:rPr lang="en-US" sz="7746">
                <a:solidFill>
                  <a:srgbClr val="356B58"/>
                </a:solidFill>
                <a:latin typeface="Sailors"/>
                <a:ea typeface="Sailors"/>
                <a:cs typeface="Sailors"/>
                <a:sym typeface="Sailors"/>
              </a:rPr>
              <a:t>helps keep OUR oceans clean</a:t>
            </a:r>
          </a:p>
        </p:txBody>
      </p:sp>
      <p:sp>
        <p:nvSpPr>
          <p:cNvPr id="12" name="Freeform 12"/>
          <p:cNvSpPr/>
          <p:nvPr/>
        </p:nvSpPr>
        <p:spPr>
          <a:xfrm rot="9193310">
            <a:off x="11696054" y="8369949"/>
            <a:ext cx="907288" cy="759159"/>
          </a:xfrm>
          <a:custGeom>
            <a:avLst/>
            <a:gdLst/>
            <a:ahLst/>
            <a:cxnLst/>
            <a:rect l="l" t="t" r="r" b="b"/>
            <a:pathLst>
              <a:path w="907288" h="759159">
                <a:moveTo>
                  <a:pt x="0" y="0"/>
                </a:moveTo>
                <a:lnTo>
                  <a:pt x="907287" y="0"/>
                </a:lnTo>
                <a:lnTo>
                  <a:pt x="907287" y="759159"/>
                </a:lnTo>
                <a:lnTo>
                  <a:pt x="0" y="75915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AU"/>
          </a:p>
        </p:txBody>
      </p:sp>
      <p:sp>
        <p:nvSpPr>
          <p:cNvPr id="13" name="TextBox 13"/>
          <p:cNvSpPr txBox="1"/>
          <p:nvPr/>
        </p:nvSpPr>
        <p:spPr>
          <a:xfrm>
            <a:off x="6280073" y="3941894"/>
            <a:ext cx="3286071" cy="1208009"/>
          </a:xfrm>
          <a:prstGeom prst="rect">
            <a:avLst/>
          </a:prstGeom>
        </p:spPr>
        <p:txBody>
          <a:bodyPr lIns="0" tIns="0" rIns="0" bIns="0" rtlCol="0" anchor="t">
            <a:spAutoFit/>
          </a:bodyPr>
          <a:lstStyle/>
          <a:p>
            <a:pPr algn="ctr">
              <a:lnSpc>
                <a:spcPts val="4479"/>
              </a:lnSpc>
            </a:pPr>
            <a:r>
              <a:rPr lang="en-US" sz="4765">
                <a:solidFill>
                  <a:srgbClr val="356B58"/>
                </a:solidFill>
                <a:latin typeface="Sailors"/>
                <a:ea typeface="Sailors"/>
                <a:cs typeface="Sailors"/>
                <a:sym typeface="Sailors"/>
              </a:rPr>
              <a:t>reduces waste</a:t>
            </a:r>
          </a:p>
        </p:txBody>
      </p:sp>
      <p:sp>
        <p:nvSpPr>
          <p:cNvPr id="14" name="TextBox 14"/>
          <p:cNvSpPr txBox="1"/>
          <p:nvPr/>
        </p:nvSpPr>
        <p:spPr>
          <a:xfrm>
            <a:off x="4852179" y="7422155"/>
            <a:ext cx="4291821" cy="156211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avoids plastic ending up in the environment</a:t>
            </a:r>
          </a:p>
        </p:txBody>
      </p:sp>
      <p:sp>
        <p:nvSpPr>
          <p:cNvPr id="15" name="TextBox 15"/>
          <p:cNvSpPr txBox="1"/>
          <p:nvPr/>
        </p:nvSpPr>
        <p:spPr>
          <a:xfrm>
            <a:off x="13075870" y="1289809"/>
            <a:ext cx="4861966" cy="156211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cheaper than producing new plastic</a:t>
            </a:r>
          </a:p>
        </p:txBody>
      </p:sp>
      <p:sp>
        <p:nvSpPr>
          <p:cNvPr id="16" name="TextBox 16"/>
          <p:cNvSpPr txBox="1"/>
          <p:nvPr/>
        </p:nvSpPr>
        <p:spPr>
          <a:xfrm>
            <a:off x="9354463" y="1366318"/>
            <a:ext cx="2743566" cy="1562115"/>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gives plastic a new life</a:t>
            </a:r>
          </a:p>
        </p:txBody>
      </p:sp>
      <p:sp>
        <p:nvSpPr>
          <p:cNvPr id="17" name="TextBox 17"/>
          <p:cNvSpPr txBox="1"/>
          <p:nvPr/>
        </p:nvSpPr>
        <p:spPr>
          <a:xfrm>
            <a:off x="453521" y="406555"/>
            <a:ext cx="7010369" cy="2881878"/>
          </a:xfrm>
          <a:prstGeom prst="rect">
            <a:avLst/>
          </a:prstGeom>
        </p:spPr>
        <p:txBody>
          <a:bodyPr lIns="0" tIns="0" rIns="0" bIns="0" rtlCol="0" anchor="t">
            <a:spAutoFit/>
          </a:bodyPr>
          <a:lstStyle/>
          <a:p>
            <a:pPr marL="0" lvl="0" indent="0" algn="l">
              <a:lnSpc>
                <a:spcPts val="7451"/>
              </a:lnSpc>
              <a:spcBef>
                <a:spcPct val="0"/>
              </a:spcBef>
            </a:pPr>
            <a:r>
              <a:rPr lang="en-US" sz="7682" spc="353">
                <a:solidFill>
                  <a:srgbClr val="356B58"/>
                </a:solidFill>
                <a:latin typeface="Lucky Bones"/>
                <a:ea typeface="Lucky Bones"/>
                <a:cs typeface="Lucky Bones"/>
                <a:sym typeface="Lucky Bones"/>
              </a:rPr>
              <a:t>BENEFITS OF RECYCLING PLASTIC </a:t>
            </a:r>
          </a:p>
        </p:txBody>
      </p:sp>
      <p:grpSp>
        <p:nvGrpSpPr>
          <p:cNvPr id="18" name="Group 18"/>
          <p:cNvGrpSpPr/>
          <p:nvPr/>
        </p:nvGrpSpPr>
        <p:grpSpPr>
          <a:xfrm>
            <a:off x="657736" y="5677349"/>
            <a:ext cx="3378661" cy="2125840"/>
            <a:chOff x="0" y="0"/>
            <a:chExt cx="4504881" cy="2834454"/>
          </a:xfrm>
        </p:grpSpPr>
        <p:sp>
          <p:nvSpPr>
            <p:cNvPr id="19" name="TextBox 19"/>
            <p:cNvSpPr txBox="1"/>
            <p:nvPr/>
          </p:nvSpPr>
          <p:spPr>
            <a:xfrm>
              <a:off x="0" y="66675"/>
              <a:ext cx="4504881" cy="2767779"/>
            </a:xfrm>
            <a:prstGeom prst="rect">
              <a:avLst/>
            </a:prstGeom>
          </p:spPr>
          <p:txBody>
            <a:bodyPr lIns="0" tIns="0" rIns="0" bIns="0" rtlCol="0" anchor="t">
              <a:spAutoFit/>
            </a:bodyPr>
            <a:lstStyle/>
            <a:p>
              <a:pPr algn="ctr">
                <a:lnSpc>
                  <a:spcPts val="3918"/>
                </a:lnSpc>
              </a:pPr>
              <a:r>
                <a:rPr lang="en-US" sz="4168">
                  <a:solidFill>
                    <a:srgbClr val="356B58"/>
                  </a:solidFill>
                  <a:latin typeface="Sailors"/>
                  <a:ea typeface="Sailors"/>
                  <a:cs typeface="Sailors"/>
                  <a:sym typeface="Sailors"/>
                </a:rPr>
                <a:t>less CO emissions than new plastic</a:t>
              </a:r>
            </a:p>
          </p:txBody>
        </p:sp>
        <p:sp>
          <p:nvSpPr>
            <p:cNvPr id="20" name="TextBox 20"/>
            <p:cNvSpPr txBox="1"/>
            <p:nvPr/>
          </p:nvSpPr>
          <p:spPr>
            <a:xfrm>
              <a:off x="3254957" y="304488"/>
              <a:ext cx="601817" cy="427885"/>
            </a:xfrm>
            <a:prstGeom prst="rect">
              <a:avLst/>
            </a:prstGeom>
          </p:spPr>
          <p:txBody>
            <a:bodyPr lIns="0" tIns="0" rIns="0" bIns="0" rtlCol="0" anchor="t">
              <a:spAutoFit/>
            </a:bodyPr>
            <a:lstStyle/>
            <a:p>
              <a:pPr algn="ctr">
                <a:lnSpc>
                  <a:spcPts val="2157"/>
                </a:lnSpc>
              </a:pPr>
              <a:r>
                <a:rPr lang="en-US" sz="2295">
                  <a:solidFill>
                    <a:srgbClr val="356B58"/>
                  </a:solidFill>
                  <a:latin typeface="Sailors"/>
                  <a:ea typeface="Sailors"/>
                  <a:cs typeface="Sailors"/>
                  <a:sym typeface="Sailors"/>
                </a:rPr>
                <a:t>2</a:t>
              </a:r>
            </a:p>
          </p:txBody>
        </p:sp>
      </p:grpSp>
      <p:sp>
        <p:nvSpPr>
          <p:cNvPr id="21" name="Freeform 21"/>
          <p:cNvSpPr/>
          <p:nvPr/>
        </p:nvSpPr>
        <p:spPr>
          <a:xfrm rot="3261834">
            <a:off x="15724400" y="8361430"/>
            <a:ext cx="669489" cy="560184"/>
          </a:xfrm>
          <a:custGeom>
            <a:avLst/>
            <a:gdLst/>
            <a:ahLst/>
            <a:cxnLst/>
            <a:rect l="l" t="t" r="r" b="b"/>
            <a:pathLst>
              <a:path w="669489" h="560184">
                <a:moveTo>
                  <a:pt x="0" y="0"/>
                </a:moveTo>
                <a:lnTo>
                  <a:pt x="669488" y="0"/>
                </a:lnTo>
                <a:lnTo>
                  <a:pt x="669488" y="560184"/>
                </a:lnTo>
                <a:lnTo>
                  <a:pt x="0" y="56018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A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TextBox 2"/>
          <p:cNvSpPr txBox="1"/>
          <p:nvPr/>
        </p:nvSpPr>
        <p:spPr>
          <a:xfrm>
            <a:off x="3875641" y="859441"/>
            <a:ext cx="10536717" cy="2077846"/>
          </a:xfrm>
          <a:prstGeom prst="rect">
            <a:avLst/>
          </a:prstGeom>
        </p:spPr>
        <p:txBody>
          <a:bodyPr lIns="0" tIns="0" rIns="0" bIns="0" rtlCol="0" anchor="t">
            <a:spAutoFit/>
          </a:bodyPr>
          <a:lstStyle/>
          <a:p>
            <a:pPr marL="0" lvl="0" indent="0" algn="ctr">
              <a:lnSpc>
                <a:spcPts val="7953"/>
              </a:lnSpc>
              <a:spcBef>
                <a:spcPct val="0"/>
              </a:spcBef>
            </a:pPr>
            <a:r>
              <a:rPr lang="en-US" sz="8199" spc="377">
                <a:solidFill>
                  <a:srgbClr val="356B58"/>
                </a:solidFill>
                <a:latin typeface="Lucky Bones"/>
                <a:ea typeface="Lucky Bones"/>
                <a:cs typeface="Lucky Bones"/>
                <a:sym typeface="Lucky Bones"/>
              </a:rPr>
              <a:t>IMPORTANCE OF WASTE DISPOSAL</a:t>
            </a:r>
          </a:p>
        </p:txBody>
      </p:sp>
      <p:sp>
        <p:nvSpPr>
          <p:cNvPr id="3" name="Freeform 3"/>
          <p:cNvSpPr/>
          <p:nvPr/>
        </p:nvSpPr>
        <p:spPr>
          <a:xfrm>
            <a:off x="0" y="0"/>
            <a:ext cx="4927904" cy="4114800"/>
          </a:xfrm>
          <a:custGeom>
            <a:avLst/>
            <a:gdLst/>
            <a:ahLst/>
            <a:cxnLst/>
            <a:rect l="l" t="t" r="r" b="b"/>
            <a:pathLst>
              <a:path w="4927904" h="4114800">
                <a:moveTo>
                  <a:pt x="0" y="0"/>
                </a:moveTo>
                <a:lnTo>
                  <a:pt x="4927904" y="0"/>
                </a:lnTo>
                <a:lnTo>
                  <a:pt x="4927904"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4" name="Freeform 4"/>
          <p:cNvSpPr/>
          <p:nvPr/>
        </p:nvSpPr>
        <p:spPr>
          <a:xfrm flipH="1">
            <a:off x="13360096" y="0"/>
            <a:ext cx="4927904" cy="4114800"/>
          </a:xfrm>
          <a:custGeom>
            <a:avLst/>
            <a:gdLst/>
            <a:ahLst/>
            <a:cxnLst/>
            <a:rect l="l" t="t" r="r" b="b"/>
            <a:pathLst>
              <a:path w="4927904" h="4114800">
                <a:moveTo>
                  <a:pt x="4927904" y="0"/>
                </a:moveTo>
                <a:lnTo>
                  <a:pt x="0" y="0"/>
                </a:lnTo>
                <a:lnTo>
                  <a:pt x="0" y="4114800"/>
                </a:lnTo>
                <a:lnTo>
                  <a:pt x="4927904" y="4114800"/>
                </a:lnTo>
                <a:lnTo>
                  <a:pt x="4927904"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5" name="Freeform 5"/>
          <p:cNvSpPr/>
          <p:nvPr/>
        </p:nvSpPr>
        <p:spPr>
          <a:xfrm>
            <a:off x="13083871" y="4931676"/>
            <a:ext cx="2975823" cy="4114800"/>
          </a:xfrm>
          <a:custGeom>
            <a:avLst/>
            <a:gdLst/>
            <a:ahLst/>
            <a:cxnLst/>
            <a:rect l="l" t="t" r="r" b="b"/>
            <a:pathLst>
              <a:path w="2975823" h="4114800">
                <a:moveTo>
                  <a:pt x="0" y="0"/>
                </a:moveTo>
                <a:lnTo>
                  <a:pt x="2975823" y="0"/>
                </a:lnTo>
                <a:lnTo>
                  <a:pt x="2975823"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6" name="Freeform 6"/>
          <p:cNvSpPr/>
          <p:nvPr/>
        </p:nvSpPr>
        <p:spPr>
          <a:xfrm>
            <a:off x="2070530" y="4931676"/>
            <a:ext cx="3332988" cy="4114800"/>
          </a:xfrm>
          <a:custGeom>
            <a:avLst/>
            <a:gdLst/>
            <a:ahLst/>
            <a:cxnLst/>
            <a:rect l="l" t="t" r="r" b="b"/>
            <a:pathLst>
              <a:path w="3332988" h="4114800">
                <a:moveTo>
                  <a:pt x="0" y="0"/>
                </a:moveTo>
                <a:lnTo>
                  <a:pt x="3332988" y="0"/>
                </a:lnTo>
                <a:lnTo>
                  <a:pt x="3332988"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7" name="TextBox 7"/>
          <p:cNvSpPr txBox="1"/>
          <p:nvPr/>
        </p:nvSpPr>
        <p:spPr>
          <a:xfrm>
            <a:off x="6312472" y="4327291"/>
            <a:ext cx="5663056" cy="1968530"/>
          </a:xfrm>
          <a:prstGeom prst="rect">
            <a:avLst/>
          </a:prstGeom>
        </p:spPr>
        <p:txBody>
          <a:bodyPr lIns="0" tIns="0" rIns="0" bIns="0" rtlCol="0" anchor="t">
            <a:spAutoFit/>
          </a:bodyPr>
          <a:lstStyle/>
          <a:p>
            <a:pPr algn="ctr">
              <a:lnSpc>
                <a:spcPts val="4941"/>
              </a:lnSpc>
            </a:pPr>
            <a:r>
              <a:rPr lang="en-US" sz="5257">
                <a:solidFill>
                  <a:srgbClr val="356B58"/>
                </a:solidFill>
                <a:latin typeface="Sailors"/>
                <a:ea typeface="Sailors"/>
                <a:cs typeface="Sailors"/>
                <a:sym typeface="Sailors"/>
              </a:rPr>
              <a:t>helps to keep the environment clean</a:t>
            </a:r>
          </a:p>
        </p:txBody>
      </p:sp>
      <p:sp>
        <p:nvSpPr>
          <p:cNvPr id="8" name="TextBox 8"/>
          <p:cNvSpPr txBox="1"/>
          <p:nvPr/>
        </p:nvSpPr>
        <p:spPr>
          <a:xfrm>
            <a:off x="6312472" y="7389992"/>
            <a:ext cx="5663056" cy="1968530"/>
          </a:xfrm>
          <a:prstGeom prst="rect">
            <a:avLst/>
          </a:prstGeom>
        </p:spPr>
        <p:txBody>
          <a:bodyPr lIns="0" tIns="0" rIns="0" bIns="0" rtlCol="0" anchor="t">
            <a:spAutoFit/>
          </a:bodyPr>
          <a:lstStyle/>
          <a:p>
            <a:pPr algn="ctr">
              <a:lnSpc>
                <a:spcPts val="4941"/>
              </a:lnSpc>
            </a:pPr>
            <a:r>
              <a:rPr lang="en-US" sz="5257">
                <a:solidFill>
                  <a:srgbClr val="356B58"/>
                </a:solidFill>
                <a:latin typeface="Sailors"/>
                <a:ea typeface="Sailors"/>
                <a:cs typeface="Sailors"/>
                <a:sym typeface="Sailors"/>
              </a:rPr>
              <a:t>Helps the community stay healthy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3F1F0"/>
        </a:solidFill>
        <a:effectLst/>
      </p:bgPr>
    </p:bg>
    <p:spTree>
      <p:nvGrpSpPr>
        <p:cNvPr id="1" name=""/>
        <p:cNvGrpSpPr/>
        <p:nvPr/>
      </p:nvGrpSpPr>
      <p:grpSpPr>
        <a:xfrm>
          <a:off x="0" y="0"/>
          <a:ext cx="0" cy="0"/>
          <a:chOff x="0" y="0"/>
          <a:chExt cx="0" cy="0"/>
        </a:xfrm>
      </p:grpSpPr>
      <p:sp>
        <p:nvSpPr>
          <p:cNvPr id="2" name="Freeform 2"/>
          <p:cNvSpPr/>
          <p:nvPr/>
        </p:nvSpPr>
        <p:spPr>
          <a:xfrm rot="-10605927">
            <a:off x="-4874865" y="-4501747"/>
            <a:ext cx="26534531" cy="7164323"/>
          </a:xfrm>
          <a:custGeom>
            <a:avLst/>
            <a:gdLst/>
            <a:ahLst/>
            <a:cxnLst/>
            <a:rect l="l" t="t" r="r" b="b"/>
            <a:pathLst>
              <a:path w="26534531" h="7164323">
                <a:moveTo>
                  <a:pt x="0" y="0"/>
                </a:moveTo>
                <a:lnTo>
                  <a:pt x="26534531" y="0"/>
                </a:lnTo>
                <a:lnTo>
                  <a:pt x="26534531" y="7164323"/>
                </a:lnTo>
                <a:lnTo>
                  <a:pt x="0" y="716432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AU"/>
          </a:p>
        </p:txBody>
      </p:sp>
      <p:sp>
        <p:nvSpPr>
          <p:cNvPr id="3" name="Freeform 3"/>
          <p:cNvSpPr/>
          <p:nvPr/>
        </p:nvSpPr>
        <p:spPr>
          <a:xfrm rot="1392607">
            <a:off x="15707401" y="3136770"/>
            <a:ext cx="1545784" cy="3444645"/>
          </a:xfrm>
          <a:custGeom>
            <a:avLst/>
            <a:gdLst/>
            <a:ahLst/>
            <a:cxnLst/>
            <a:rect l="l" t="t" r="r" b="b"/>
            <a:pathLst>
              <a:path w="1545784" h="3444645">
                <a:moveTo>
                  <a:pt x="0" y="0"/>
                </a:moveTo>
                <a:lnTo>
                  <a:pt x="1545785" y="0"/>
                </a:lnTo>
                <a:lnTo>
                  <a:pt x="1545785" y="3444645"/>
                </a:lnTo>
                <a:lnTo>
                  <a:pt x="0" y="344464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AU"/>
          </a:p>
        </p:txBody>
      </p:sp>
      <p:sp>
        <p:nvSpPr>
          <p:cNvPr id="4" name="Freeform 4"/>
          <p:cNvSpPr/>
          <p:nvPr/>
        </p:nvSpPr>
        <p:spPr>
          <a:xfrm rot="-888473">
            <a:off x="14228463" y="3177048"/>
            <a:ext cx="1425222" cy="3444645"/>
          </a:xfrm>
          <a:custGeom>
            <a:avLst/>
            <a:gdLst/>
            <a:ahLst/>
            <a:cxnLst/>
            <a:rect l="l" t="t" r="r" b="b"/>
            <a:pathLst>
              <a:path w="1425222" h="3444645">
                <a:moveTo>
                  <a:pt x="0" y="0"/>
                </a:moveTo>
                <a:lnTo>
                  <a:pt x="1425222" y="0"/>
                </a:lnTo>
                <a:lnTo>
                  <a:pt x="1425222" y="3444645"/>
                </a:lnTo>
                <a:lnTo>
                  <a:pt x="0" y="344464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AU"/>
          </a:p>
        </p:txBody>
      </p:sp>
      <p:sp>
        <p:nvSpPr>
          <p:cNvPr id="5" name="Freeform 5"/>
          <p:cNvSpPr/>
          <p:nvPr/>
        </p:nvSpPr>
        <p:spPr>
          <a:xfrm>
            <a:off x="1028700" y="5489945"/>
            <a:ext cx="3357822" cy="4432768"/>
          </a:xfrm>
          <a:custGeom>
            <a:avLst/>
            <a:gdLst/>
            <a:ahLst/>
            <a:cxnLst/>
            <a:rect l="l" t="t" r="r" b="b"/>
            <a:pathLst>
              <a:path w="3357822" h="4432768">
                <a:moveTo>
                  <a:pt x="0" y="0"/>
                </a:moveTo>
                <a:lnTo>
                  <a:pt x="3357822" y="0"/>
                </a:lnTo>
                <a:lnTo>
                  <a:pt x="3357822" y="4432768"/>
                </a:lnTo>
                <a:lnTo>
                  <a:pt x="0" y="443276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AU"/>
          </a:p>
        </p:txBody>
      </p:sp>
      <p:sp>
        <p:nvSpPr>
          <p:cNvPr id="6" name="Freeform 6"/>
          <p:cNvSpPr/>
          <p:nvPr/>
        </p:nvSpPr>
        <p:spPr>
          <a:xfrm rot="479784">
            <a:off x="521562" y="3049926"/>
            <a:ext cx="2251529" cy="1319959"/>
          </a:xfrm>
          <a:custGeom>
            <a:avLst/>
            <a:gdLst/>
            <a:ahLst/>
            <a:cxnLst/>
            <a:rect l="l" t="t" r="r" b="b"/>
            <a:pathLst>
              <a:path w="2251529" h="1319959">
                <a:moveTo>
                  <a:pt x="0" y="0"/>
                </a:moveTo>
                <a:lnTo>
                  <a:pt x="2251529" y="0"/>
                </a:lnTo>
                <a:lnTo>
                  <a:pt x="2251529" y="1319959"/>
                </a:lnTo>
                <a:lnTo>
                  <a:pt x="0" y="131995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AU"/>
          </a:p>
        </p:txBody>
      </p:sp>
      <p:sp>
        <p:nvSpPr>
          <p:cNvPr id="7" name="Freeform 7"/>
          <p:cNvSpPr/>
          <p:nvPr/>
        </p:nvSpPr>
        <p:spPr>
          <a:xfrm rot="479784">
            <a:off x="2089434" y="2437565"/>
            <a:ext cx="2208936" cy="1421751"/>
          </a:xfrm>
          <a:custGeom>
            <a:avLst/>
            <a:gdLst/>
            <a:ahLst/>
            <a:cxnLst/>
            <a:rect l="l" t="t" r="r" b="b"/>
            <a:pathLst>
              <a:path w="2208936" h="1421751">
                <a:moveTo>
                  <a:pt x="0" y="0"/>
                </a:moveTo>
                <a:lnTo>
                  <a:pt x="2208936" y="0"/>
                </a:lnTo>
                <a:lnTo>
                  <a:pt x="2208936" y="1421751"/>
                </a:lnTo>
                <a:lnTo>
                  <a:pt x="0" y="1421751"/>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AU"/>
          </a:p>
        </p:txBody>
      </p:sp>
      <p:sp>
        <p:nvSpPr>
          <p:cNvPr id="8" name="Freeform 8"/>
          <p:cNvSpPr/>
          <p:nvPr/>
        </p:nvSpPr>
        <p:spPr>
          <a:xfrm rot="-1640776">
            <a:off x="15286671" y="7707298"/>
            <a:ext cx="2155515" cy="1778300"/>
          </a:xfrm>
          <a:custGeom>
            <a:avLst/>
            <a:gdLst/>
            <a:ahLst/>
            <a:cxnLst/>
            <a:rect l="l" t="t" r="r" b="b"/>
            <a:pathLst>
              <a:path w="2155515" h="1778300">
                <a:moveTo>
                  <a:pt x="0" y="0"/>
                </a:moveTo>
                <a:lnTo>
                  <a:pt x="2155515" y="0"/>
                </a:lnTo>
                <a:lnTo>
                  <a:pt x="2155515" y="1778300"/>
                </a:lnTo>
                <a:lnTo>
                  <a:pt x="0" y="1778300"/>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en-AU"/>
          </a:p>
        </p:txBody>
      </p:sp>
      <p:sp>
        <p:nvSpPr>
          <p:cNvPr id="9" name="Freeform 9"/>
          <p:cNvSpPr/>
          <p:nvPr/>
        </p:nvSpPr>
        <p:spPr>
          <a:xfrm flipH="1">
            <a:off x="12452170" y="7848354"/>
            <a:ext cx="2834420" cy="1750254"/>
          </a:xfrm>
          <a:custGeom>
            <a:avLst/>
            <a:gdLst/>
            <a:ahLst/>
            <a:cxnLst/>
            <a:rect l="l" t="t" r="r" b="b"/>
            <a:pathLst>
              <a:path w="2834420" h="1750254">
                <a:moveTo>
                  <a:pt x="2834420" y="0"/>
                </a:moveTo>
                <a:lnTo>
                  <a:pt x="0" y="0"/>
                </a:lnTo>
                <a:lnTo>
                  <a:pt x="0" y="1750254"/>
                </a:lnTo>
                <a:lnTo>
                  <a:pt x="2834420" y="1750254"/>
                </a:lnTo>
                <a:lnTo>
                  <a:pt x="2834420" y="0"/>
                </a:lnTo>
                <a:close/>
              </a:path>
            </a:pathLst>
          </a:custGeom>
          <a:blipFill>
            <a:blip r:embed="rId17">
              <a:extLst>
                <a:ext uri="{96DAC541-7B7A-43D3-8B79-37D633B846F1}">
                  <asvg:svgBlip xmlns:asvg="http://schemas.microsoft.com/office/drawing/2016/SVG/main" r:embed="rId18"/>
                </a:ext>
              </a:extLst>
            </a:blip>
            <a:stretch>
              <a:fillRect/>
            </a:stretch>
          </a:blipFill>
        </p:spPr>
        <p:txBody>
          <a:bodyPr/>
          <a:lstStyle/>
          <a:p>
            <a:endParaRPr lang="en-AU"/>
          </a:p>
        </p:txBody>
      </p:sp>
      <p:sp>
        <p:nvSpPr>
          <p:cNvPr id="10" name="Freeform 10"/>
          <p:cNvSpPr/>
          <p:nvPr/>
        </p:nvSpPr>
        <p:spPr>
          <a:xfrm rot="-984893">
            <a:off x="5255366" y="3305214"/>
            <a:ext cx="1618919" cy="1759694"/>
          </a:xfrm>
          <a:custGeom>
            <a:avLst/>
            <a:gdLst/>
            <a:ahLst/>
            <a:cxnLst/>
            <a:rect l="l" t="t" r="r" b="b"/>
            <a:pathLst>
              <a:path w="1618919" h="1759694">
                <a:moveTo>
                  <a:pt x="0" y="0"/>
                </a:moveTo>
                <a:lnTo>
                  <a:pt x="1618919" y="0"/>
                </a:lnTo>
                <a:lnTo>
                  <a:pt x="1618919" y="1759695"/>
                </a:lnTo>
                <a:lnTo>
                  <a:pt x="0" y="1759695"/>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en-AU"/>
          </a:p>
        </p:txBody>
      </p:sp>
      <p:sp>
        <p:nvSpPr>
          <p:cNvPr id="11" name="Freeform 11"/>
          <p:cNvSpPr/>
          <p:nvPr/>
        </p:nvSpPr>
        <p:spPr>
          <a:xfrm rot="1711536">
            <a:off x="11673193" y="3076976"/>
            <a:ext cx="615900" cy="1955239"/>
          </a:xfrm>
          <a:custGeom>
            <a:avLst/>
            <a:gdLst/>
            <a:ahLst/>
            <a:cxnLst/>
            <a:rect l="l" t="t" r="r" b="b"/>
            <a:pathLst>
              <a:path w="615900" h="1955239">
                <a:moveTo>
                  <a:pt x="0" y="0"/>
                </a:moveTo>
                <a:lnTo>
                  <a:pt x="615900" y="0"/>
                </a:lnTo>
                <a:lnTo>
                  <a:pt x="615900" y="1955239"/>
                </a:lnTo>
                <a:lnTo>
                  <a:pt x="0" y="1955239"/>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txBody>
          <a:bodyPr/>
          <a:lstStyle/>
          <a:p>
            <a:endParaRPr lang="en-AU"/>
          </a:p>
        </p:txBody>
      </p:sp>
      <p:sp>
        <p:nvSpPr>
          <p:cNvPr id="12" name="Freeform 12"/>
          <p:cNvSpPr/>
          <p:nvPr/>
        </p:nvSpPr>
        <p:spPr>
          <a:xfrm rot="-2181996">
            <a:off x="10175512" y="4218575"/>
            <a:ext cx="745874" cy="1332192"/>
          </a:xfrm>
          <a:custGeom>
            <a:avLst/>
            <a:gdLst/>
            <a:ahLst/>
            <a:cxnLst/>
            <a:rect l="l" t="t" r="r" b="b"/>
            <a:pathLst>
              <a:path w="745874" h="1332192">
                <a:moveTo>
                  <a:pt x="0" y="0"/>
                </a:moveTo>
                <a:lnTo>
                  <a:pt x="745874" y="0"/>
                </a:lnTo>
                <a:lnTo>
                  <a:pt x="745874" y="1332192"/>
                </a:lnTo>
                <a:lnTo>
                  <a:pt x="0" y="1332192"/>
                </a:lnTo>
                <a:lnTo>
                  <a:pt x="0" y="0"/>
                </a:lnTo>
                <a:close/>
              </a:path>
            </a:pathLst>
          </a:custGeom>
          <a:blipFill>
            <a:blip r:embed="rId23"/>
            <a:stretch>
              <a:fillRect/>
            </a:stretch>
          </a:blipFill>
        </p:spPr>
        <p:txBody>
          <a:bodyPr/>
          <a:lstStyle/>
          <a:p>
            <a:endParaRPr lang="en-AU"/>
          </a:p>
        </p:txBody>
      </p:sp>
      <p:sp>
        <p:nvSpPr>
          <p:cNvPr id="13" name="Freeform 13"/>
          <p:cNvSpPr/>
          <p:nvPr/>
        </p:nvSpPr>
        <p:spPr>
          <a:xfrm rot="1180857">
            <a:off x="7253140" y="4323660"/>
            <a:ext cx="880787" cy="1122021"/>
          </a:xfrm>
          <a:custGeom>
            <a:avLst/>
            <a:gdLst/>
            <a:ahLst/>
            <a:cxnLst/>
            <a:rect l="l" t="t" r="r" b="b"/>
            <a:pathLst>
              <a:path w="880787" h="1122021">
                <a:moveTo>
                  <a:pt x="0" y="0"/>
                </a:moveTo>
                <a:lnTo>
                  <a:pt x="880787" y="0"/>
                </a:lnTo>
                <a:lnTo>
                  <a:pt x="880787" y="1122022"/>
                </a:lnTo>
                <a:lnTo>
                  <a:pt x="0" y="1122022"/>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endParaRPr lang="en-AU"/>
          </a:p>
        </p:txBody>
      </p:sp>
      <p:sp>
        <p:nvSpPr>
          <p:cNvPr id="14" name="Freeform 14"/>
          <p:cNvSpPr/>
          <p:nvPr/>
        </p:nvSpPr>
        <p:spPr>
          <a:xfrm>
            <a:off x="8297138" y="4624401"/>
            <a:ext cx="1490332" cy="1266783"/>
          </a:xfrm>
          <a:custGeom>
            <a:avLst/>
            <a:gdLst/>
            <a:ahLst/>
            <a:cxnLst/>
            <a:rect l="l" t="t" r="r" b="b"/>
            <a:pathLst>
              <a:path w="1490332" h="1266783">
                <a:moveTo>
                  <a:pt x="0" y="0"/>
                </a:moveTo>
                <a:lnTo>
                  <a:pt x="1490333" y="0"/>
                </a:lnTo>
                <a:lnTo>
                  <a:pt x="1490333" y="1266783"/>
                </a:lnTo>
                <a:lnTo>
                  <a:pt x="0" y="1266783"/>
                </a:lnTo>
                <a:lnTo>
                  <a:pt x="0" y="0"/>
                </a:lnTo>
                <a:close/>
              </a:path>
            </a:pathLst>
          </a:custGeom>
          <a:blipFill>
            <a:blip r:embed="rId26">
              <a:extLst>
                <a:ext uri="{96DAC541-7B7A-43D3-8B79-37D633B846F1}">
                  <asvg:svgBlip xmlns:asvg="http://schemas.microsoft.com/office/drawing/2016/SVG/main" r:embed="rId27"/>
                </a:ext>
              </a:extLst>
            </a:blip>
            <a:stretch>
              <a:fillRect/>
            </a:stretch>
          </a:blipFill>
        </p:spPr>
        <p:txBody>
          <a:bodyPr/>
          <a:lstStyle/>
          <a:p>
            <a:endParaRPr lang="en-AU"/>
          </a:p>
        </p:txBody>
      </p:sp>
      <p:sp>
        <p:nvSpPr>
          <p:cNvPr id="15" name="Freeform 15"/>
          <p:cNvSpPr/>
          <p:nvPr/>
        </p:nvSpPr>
        <p:spPr>
          <a:xfrm rot="-1159371">
            <a:off x="5638179" y="6771583"/>
            <a:ext cx="652582" cy="1728695"/>
          </a:xfrm>
          <a:custGeom>
            <a:avLst/>
            <a:gdLst/>
            <a:ahLst/>
            <a:cxnLst/>
            <a:rect l="l" t="t" r="r" b="b"/>
            <a:pathLst>
              <a:path w="652582" h="1728695">
                <a:moveTo>
                  <a:pt x="0" y="0"/>
                </a:moveTo>
                <a:lnTo>
                  <a:pt x="652582" y="0"/>
                </a:lnTo>
                <a:lnTo>
                  <a:pt x="652582" y="1728695"/>
                </a:lnTo>
                <a:lnTo>
                  <a:pt x="0" y="1728695"/>
                </a:lnTo>
                <a:lnTo>
                  <a:pt x="0" y="0"/>
                </a:lnTo>
                <a:close/>
              </a:path>
            </a:pathLst>
          </a:custGeom>
          <a:blipFill>
            <a:blip r:embed="rId28">
              <a:extLst>
                <a:ext uri="{96DAC541-7B7A-43D3-8B79-37D633B846F1}">
                  <asvg:svgBlip xmlns:asvg="http://schemas.microsoft.com/office/drawing/2016/SVG/main" r:embed="rId29"/>
                </a:ext>
              </a:extLst>
            </a:blip>
            <a:stretch>
              <a:fillRect/>
            </a:stretch>
          </a:blipFill>
        </p:spPr>
        <p:txBody>
          <a:bodyPr/>
          <a:lstStyle/>
          <a:p>
            <a:endParaRPr lang="en-AU"/>
          </a:p>
        </p:txBody>
      </p:sp>
      <p:sp>
        <p:nvSpPr>
          <p:cNvPr id="16" name="Freeform 16"/>
          <p:cNvSpPr/>
          <p:nvPr/>
        </p:nvSpPr>
        <p:spPr>
          <a:xfrm rot="1872842">
            <a:off x="6918747" y="7857492"/>
            <a:ext cx="1027507" cy="1589953"/>
          </a:xfrm>
          <a:custGeom>
            <a:avLst/>
            <a:gdLst/>
            <a:ahLst/>
            <a:cxnLst/>
            <a:rect l="l" t="t" r="r" b="b"/>
            <a:pathLst>
              <a:path w="1027507" h="1589953">
                <a:moveTo>
                  <a:pt x="0" y="0"/>
                </a:moveTo>
                <a:lnTo>
                  <a:pt x="1027508" y="0"/>
                </a:lnTo>
                <a:lnTo>
                  <a:pt x="1027508" y="1589953"/>
                </a:lnTo>
                <a:lnTo>
                  <a:pt x="0" y="1589953"/>
                </a:lnTo>
                <a:lnTo>
                  <a:pt x="0" y="0"/>
                </a:lnTo>
                <a:close/>
              </a:path>
            </a:pathLst>
          </a:custGeom>
          <a:blipFill>
            <a:blip r:embed="rId30">
              <a:extLst>
                <a:ext uri="{96DAC541-7B7A-43D3-8B79-37D633B846F1}">
                  <asvg:svgBlip xmlns:asvg="http://schemas.microsoft.com/office/drawing/2016/SVG/main" r:embed="rId31"/>
                </a:ext>
              </a:extLst>
            </a:blip>
            <a:stretch>
              <a:fillRect/>
            </a:stretch>
          </a:blipFill>
        </p:spPr>
        <p:txBody>
          <a:bodyPr/>
          <a:lstStyle/>
          <a:p>
            <a:endParaRPr lang="en-AU"/>
          </a:p>
        </p:txBody>
      </p:sp>
      <p:sp>
        <p:nvSpPr>
          <p:cNvPr id="17" name="Freeform 17"/>
          <p:cNvSpPr/>
          <p:nvPr/>
        </p:nvSpPr>
        <p:spPr>
          <a:xfrm rot="2070677">
            <a:off x="10432233" y="6901186"/>
            <a:ext cx="1364693" cy="1967125"/>
          </a:xfrm>
          <a:custGeom>
            <a:avLst/>
            <a:gdLst/>
            <a:ahLst/>
            <a:cxnLst/>
            <a:rect l="l" t="t" r="r" b="b"/>
            <a:pathLst>
              <a:path w="1364693" h="1967125">
                <a:moveTo>
                  <a:pt x="0" y="0"/>
                </a:moveTo>
                <a:lnTo>
                  <a:pt x="1364693" y="0"/>
                </a:lnTo>
                <a:lnTo>
                  <a:pt x="1364693" y="1967124"/>
                </a:lnTo>
                <a:lnTo>
                  <a:pt x="0" y="1967124"/>
                </a:lnTo>
                <a:lnTo>
                  <a:pt x="0" y="0"/>
                </a:lnTo>
                <a:close/>
              </a:path>
            </a:pathLst>
          </a:custGeom>
          <a:blipFill>
            <a:blip r:embed="rId32">
              <a:extLst>
                <a:ext uri="{96DAC541-7B7A-43D3-8B79-37D633B846F1}">
                  <asvg:svgBlip xmlns:asvg="http://schemas.microsoft.com/office/drawing/2016/SVG/main" r:embed="rId33"/>
                </a:ext>
              </a:extLst>
            </a:blip>
            <a:stretch>
              <a:fillRect/>
            </a:stretch>
          </a:blipFill>
        </p:spPr>
        <p:txBody>
          <a:bodyPr/>
          <a:lstStyle/>
          <a:p>
            <a:endParaRPr lang="en-AU"/>
          </a:p>
        </p:txBody>
      </p:sp>
      <p:sp>
        <p:nvSpPr>
          <p:cNvPr id="18" name="Freeform 18"/>
          <p:cNvSpPr/>
          <p:nvPr/>
        </p:nvSpPr>
        <p:spPr>
          <a:xfrm rot="-1428041">
            <a:off x="8485271" y="8139298"/>
            <a:ext cx="1515422" cy="1204761"/>
          </a:xfrm>
          <a:custGeom>
            <a:avLst/>
            <a:gdLst/>
            <a:ahLst/>
            <a:cxnLst/>
            <a:rect l="l" t="t" r="r" b="b"/>
            <a:pathLst>
              <a:path w="1515422" h="1204761">
                <a:moveTo>
                  <a:pt x="0" y="0"/>
                </a:moveTo>
                <a:lnTo>
                  <a:pt x="1515422" y="0"/>
                </a:lnTo>
                <a:lnTo>
                  <a:pt x="1515422" y="1204760"/>
                </a:lnTo>
                <a:lnTo>
                  <a:pt x="0" y="1204760"/>
                </a:lnTo>
                <a:lnTo>
                  <a:pt x="0" y="0"/>
                </a:lnTo>
                <a:close/>
              </a:path>
            </a:pathLst>
          </a:custGeom>
          <a:blipFill>
            <a:blip r:embed="rId34">
              <a:extLst>
                <a:ext uri="{96DAC541-7B7A-43D3-8B79-37D633B846F1}">
                  <asvg:svgBlip xmlns:asvg="http://schemas.microsoft.com/office/drawing/2016/SVG/main" r:embed="rId35"/>
                </a:ext>
              </a:extLst>
            </a:blip>
            <a:stretch>
              <a:fillRect/>
            </a:stretch>
          </a:blipFill>
        </p:spPr>
        <p:txBody>
          <a:bodyPr/>
          <a:lstStyle/>
          <a:p>
            <a:endParaRPr lang="en-AU"/>
          </a:p>
        </p:txBody>
      </p:sp>
      <p:sp>
        <p:nvSpPr>
          <p:cNvPr id="19" name="TextBox 19"/>
          <p:cNvSpPr txBox="1"/>
          <p:nvPr/>
        </p:nvSpPr>
        <p:spPr>
          <a:xfrm>
            <a:off x="2447326" y="424605"/>
            <a:ext cx="13393348" cy="1068196"/>
          </a:xfrm>
          <a:prstGeom prst="rect">
            <a:avLst/>
          </a:prstGeom>
        </p:spPr>
        <p:txBody>
          <a:bodyPr lIns="0" tIns="0" rIns="0" bIns="0" rtlCol="0" anchor="t">
            <a:spAutoFit/>
          </a:bodyPr>
          <a:lstStyle/>
          <a:p>
            <a:pPr marL="0" lvl="0" indent="0" algn="ctr">
              <a:lnSpc>
                <a:spcPts val="7953"/>
              </a:lnSpc>
              <a:spcBef>
                <a:spcPct val="0"/>
              </a:spcBef>
            </a:pPr>
            <a:r>
              <a:rPr lang="en-US" sz="8199" spc="377">
                <a:solidFill>
                  <a:srgbClr val="356B58"/>
                </a:solidFill>
                <a:latin typeface="Lucky Bones"/>
                <a:ea typeface="Lucky Bones"/>
                <a:cs typeface="Lucky Bones"/>
                <a:sym typeface="Lucky Bones"/>
              </a:rPr>
              <a:t>INNOVATIVE SOLUTIONS</a:t>
            </a:r>
          </a:p>
        </p:txBody>
      </p:sp>
      <p:sp>
        <p:nvSpPr>
          <p:cNvPr id="20" name="TextBox 20"/>
          <p:cNvSpPr txBox="1"/>
          <p:nvPr/>
        </p:nvSpPr>
        <p:spPr>
          <a:xfrm rot="-849373">
            <a:off x="1171118" y="5251921"/>
            <a:ext cx="2750887" cy="540699"/>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CLOTHING</a:t>
            </a:r>
          </a:p>
        </p:txBody>
      </p:sp>
      <p:sp>
        <p:nvSpPr>
          <p:cNvPr id="21" name="TextBox 21"/>
          <p:cNvSpPr txBox="1"/>
          <p:nvPr/>
        </p:nvSpPr>
        <p:spPr>
          <a:xfrm rot="371056">
            <a:off x="14260542" y="2621672"/>
            <a:ext cx="2750887" cy="540699"/>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WETSUITS</a:t>
            </a:r>
          </a:p>
        </p:txBody>
      </p:sp>
      <p:sp>
        <p:nvSpPr>
          <p:cNvPr id="22" name="TextBox 22"/>
          <p:cNvSpPr txBox="1"/>
          <p:nvPr/>
        </p:nvSpPr>
        <p:spPr>
          <a:xfrm rot="-804057">
            <a:off x="374951" y="2324246"/>
            <a:ext cx="2750887" cy="540699"/>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SHOES</a:t>
            </a:r>
          </a:p>
        </p:txBody>
      </p:sp>
      <p:sp>
        <p:nvSpPr>
          <p:cNvPr id="23" name="TextBox 23"/>
          <p:cNvSpPr txBox="1"/>
          <p:nvPr/>
        </p:nvSpPr>
        <p:spPr>
          <a:xfrm>
            <a:off x="13869380" y="7304467"/>
            <a:ext cx="2301529" cy="1016356"/>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YOGA MATS</a:t>
            </a:r>
          </a:p>
        </p:txBody>
      </p:sp>
      <p:sp>
        <p:nvSpPr>
          <p:cNvPr id="24" name="TextBox 24"/>
          <p:cNvSpPr txBox="1"/>
          <p:nvPr/>
        </p:nvSpPr>
        <p:spPr>
          <a:xfrm>
            <a:off x="6776242" y="3038240"/>
            <a:ext cx="4933481" cy="1016356"/>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reusable containers, bottles &amp; cutlery</a:t>
            </a:r>
          </a:p>
        </p:txBody>
      </p:sp>
      <p:sp>
        <p:nvSpPr>
          <p:cNvPr id="25" name="TextBox 25"/>
          <p:cNvSpPr txBox="1"/>
          <p:nvPr/>
        </p:nvSpPr>
        <p:spPr>
          <a:xfrm>
            <a:off x="6558386" y="6689973"/>
            <a:ext cx="3990201" cy="1016356"/>
          </a:xfrm>
          <a:prstGeom prst="rect">
            <a:avLst/>
          </a:prstGeom>
        </p:spPr>
        <p:txBody>
          <a:bodyPr lIns="0" tIns="0" rIns="0" bIns="0" rtlCol="0" anchor="t">
            <a:spAutoFit/>
          </a:bodyPr>
          <a:lstStyle/>
          <a:p>
            <a:pPr algn="ctr">
              <a:lnSpc>
                <a:spcPts val="3749"/>
              </a:lnSpc>
            </a:pPr>
            <a:r>
              <a:rPr lang="en-US" sz="3988">
                <a:solidFill>
                  <a:srgbClr val="356B58"/>
                </a:solidFill>
                <a:latin typeface="Sailors"/>
                <a:ea typeface="Sailors"/>
                <a:cs typeface="Sailors"/>
                <a:sym typeface="Sailors"/>
              </a:rPr>
              <a:t>SOAP &amp; cleaning product bottles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836</Words>
  <Application>Microsoft Office PowerPoint</Application>
  <PresentationFormat>Custom</PresentationFormat>
  <Paragraphs>125</Paragraphs>
  <Slides>12</Slides>
  <Notes>12</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Lucky Bones</vt:lpstr>
      <vt:lpstr>Sailors</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Plastic recycling and alternatives - general</dc:title>
  <cp:lastModifiedBy>Rhiannon Ashleigh Van Eck</cp:lastModifiedBy>
  <cp:revision>3</cp:revision>
  <dcterms:created xsi:type="dcterms:W3CDTF">2006-08-16T00:00:00Z</dcterms:created>
  <dcterms:modified xsi:type="dcterms:W3CDTF">2025-02-07T05:50:39Z</dcterms:modified>
  <dc:identifier>DAGVrgYVOjc</dc:identifier>
</cp:coreProperties>
</file>