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Lucky Bones" charset="1" panose="00000800000000000000"/>
      <p:regular r:id="rId24"/>
    </p:embeddedFont>
    <p:embeddedFont>
      <p:font typeface="Sailors" charset="1" panose="0200000000000000000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notesMasters/notesMaster1.xml" Type="http://schemas.openxmlformats.org/officeDocument/2006/relationships/notesMaster"/><Relationship Id="rId22" Target="theme/theme2.xml" Type="http://schemas.openxmlformats.org/officeDocument/2006/relationships/theme"/><Relationship Id="rId23" Target="notesSlides/notesSlide1.xml" Type="http://schemas.openxmlformats.org/officeDocument/2006/relationships/notesSlide"/><Relationship Id="rId24" Target="fonts/font24.fntdata" Type="http://schemas.openxmlformats.org/officeDocument/2006/relationships/font"/><Relationship Id="rId25" Target="notesSlides/notesSlide2.xml" Type="http://schemas.openxmlformats.org/officeDocument/2006/relationships/notesSlide"/><Relationship Id="rId26" Target="notesSlides/notesSlide3.xml" Type="http://schemas.openxmlformats.org/officeDocument/2006/relationships/notesSlide"/><Relationship Id="rId27" Target="notesSlides/notesSlide4.xml" Type="http://schemas.openxmlformats.org/officeDocument/2006/relationships/notesSlide"/><Relationship Id="rId28" Target="notesSlides/notesSlide5.xml" Type="http://schemas.openxmlformats.org/officeDocument/2006/relationships/notesSlide"/><Relationship Id="rId29" Target="notesSlides/notesSlide6.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36" Target="notesSlides/notesSlide12.xml" Type="http://schemas.openxmlformats.org/officeDocument/2006/relationships/notesSlide"/><Relationship Id="rId37" Target="notesSlides/notesSlide13.xml" Type="http://schemas.openxmlformats.org/officeDocument/2006/relationships/notesSlide"/><Relationship Id="rId38" Target="notesSlides/notesSlide14.xml" Type="http://schemas.openxmlformats.org/officeDocument/2006/relationships/notesSlide"/><Relationship Id="rId39" Target="notesSlides/notesSlide15.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lesson will teach the students about the different effects that plastic may have on marine animals. </a:t>
            </a:r>
          </a:p>
          <a:p>
            <a:r>
              <a:rPr lang="en-US"/>
              <a:t/>
            </a:r>
          </a:p>
          <a:p>
            <a:r>
              <a:rPr lang="en-US"/>
              <a:t>Students will learn about entanglement, ingestion, habitat destruction, chemical contamination, altered behaviour and microbes and disease transmission. There are some engaging videos in this lesson, so we recommend having audio and visual set up.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Plastics can carry harmful bacteria, viruses, and parasites, which marine animals may ingest or come into contact with.</a:t>
            </a:r>
          </a:p>
          <a:p>
            <a:r>
              <a:rPr lang="en-US"/>
              <a:t/>
            </a:r>
          </a:p>
          <a:p>
            <a:r>
              <a:rPr lang="en-US"/>
              <a:t>Animals stressed or injured by plastics may have weakened immune systems, making them more vulnerable to diseases.</a:t>
            </a:r>
          </a:p>
          <a:p>
            <a:r>
              <a:rPr lang="en-US"/>
              <a:t/>
            </a:r>
          </a:p>
          <a:p>
            <a:r>
              <a:rPr lang="en-US"/>
              <a:t>Plastics can carry invasive species and their associated diseases to new areas.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Disrupting Feeding: Marine animals may mistake plastics for food, leading to malnutrition and toxicity.</a:t>
            </a:r>
          </a:p>
          <a:p>
            <a:r>
              <a:rPr lang="en-US"/>
              <a:t/>
            </a:r>
          </a:p>
          <a:p>
            <a:r>
              <a:rPr lang="en-US"/>
              <a:t>Impeding Movement: Plastics can entangle animals or obstruct their movement, affecting migration and behavior.</a:t>
            </a:r>
          </a:p>
          <a:p>
            <a:r>
              <a:rPr lang="en-US"/>
              <a:t/>
            </a:r>
          </a:p>
          <a:p>
            <a:r>
              <a:rPr lang="en-US"/>
              <a:t>Disturbing Predator-Prey Dynamics: Plastics alter habitats, impacting how predators and prey interact, which can disrupt natural behaviors and relationships.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1 minute and 30 seconds.  </a:t>
            </a:r>
          </a:p>
          <a:p>
            <a:r>
              <a:rPr lang="en-US"/>
              <a:t/>
            </a:r>
          </a:p>
          <a:p>
            <a:r>
              <a:rPr lang="en-US"/>
              <a:t>https://www.youtube.com/watch?v=yaDx-WJAsaE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It is not just large bits of plastic that can affect marine animals. The microplastics can also have negative effects.</a:t>
            </a:r>
          </a:p>
          <a:p>
            <a:r>
              <a:rPr lang="en-US"/>
              <a:t/>
            </a:r>
          </a:p>
          <a:p>
            <a:r>
              <a:rPr lang="en-US"/>
              <a:t>Microplastics can cause physical damage to cells, leading to inflammation, stress, and impaired function.</a:t>
            </a:r>
          </a:p>
          <a:p>
            <a:r>
              <a:rPr lang="en-US"/>
              <a:t/>
            </a:r>
          </a:p>
          <a:p>
            <a:r>
              <a:rPr lang="en-US"/>
              <a:t>Ingested microplastics can cause internal injuries, blockages, and toxicity, potentially leading to death.</a:t>
            </a:r>
          </a:p>
          <a:p>
            <a:r>
              <a:rPr lang="en-US"/>
              <a:t/>
            </a:r>
          </a:p>
          <a:p>
            <a:r>
              <a:rPr lang="en-US"/>
              <a:t>Widespread microplastic contamination can reduce reproduction rates and survival, impacting entire populations and disrupting ecosystems.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1 minute and 40 seconds.  </a:t>
            </a:r>
          </a:p>
          <a:p>
            <a:r>
              <a:rPr lang="en-US"/>
              <a:t/>
            </a:r>
          </a:p>
          <a:p>
            <a:r>
              <a:rPr lang="en-US"/>
              <a:t>https://www.youtube.com/watch?v=yaDx-WJAsaE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art practical is open to any creative tools.  </a:t>
            </a:r>
          </a:p>
          <a:p>
            <a:r>
              <a:rPr lang="en-US"/>
              <a:t/>
            </a:r>
          </a:p>
          <a:p>
            <a:r>
              <a:rPr lang="en-US"/>
              <a:t>Here we have suggested drawing or painting something related to 'keep our oceans clean'. </a:t>
            </a:r>
          </a:p>
          <a:p>
            <a:r>
              <a:rPr lang="en-US"/>
              <a:t/>
            </a:r>
          </a:p>
          <a:p>
            <a:r>
              <a:rPr lang="en-US"/>
              <a:t>The plastic collages can be done with plastic that has been collected. </a:t>
            </a:r>
          </a:p>
          <a:p>
            <a:r>
              <a:rPr lang="en-US"/>
              <a:t/>
            </a:r>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enter the marine environment through a number of different pathways.  </a:t>
            </a:r>
          </a:p>
          <a:p>
            <a:r>
              <a:rPr lang="en-US"/>
              <a:t/>
            </a:r>
          </a:p>
          <a:p>
            <a:r>
              <a:rPr lang="en-US"/>
              <a:t>More than 8 million tonnes of plastic waste enters the ocean each year, which equals around 1 rubbish truck per minute.</a:t>
            </a:r>
          </a:p>
          <a:p>
            <a:r>
              <a:rPr lang="en-US"/>
              <a:t/>
            </a:r>
          </a:p>
          <a:p>
            <a:r>
              <a:rPr lang="en-US"/>
              <a:t>Plastic does not biodegrade, therefore it perseveres in the environment for a long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r>
              <a:rPr lang="en-US"/>
              <a:t/>
            </a:r>
          </a:p>
          <a:p>
            <a:r>
              <a:rPr lang="en-US"/>
              <a:t>What effects do you think plastics might have?</a:t>
            </a:r>
          </a:p>
          <a:p>
            <a:r>
              <a:rPr lang="en-US"/>
              <a:t/>
            </a:r>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2 minutes.</a:t>
            </a:r>
          </a:p>
          <a:p>
            <a:r>
              <a:rPr lang="en-US"/>
              <a:t/>
            </a:r>
          </a:p>
          <a:p>
            <a:r>
              <a:rPr lang="en-US"/>
              <a:t>https://www.youtube.com/watch?v=Lh6loYOoeNk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know that plastic waste and marine debris is interacting with marine animals. </a:t>
            </a:r>
          </a:p>
          <a:p>
            <a:r>
              <a:rPr lang="en-US"/>
              <a:t/>
            </a:r>
          </a:p>
          <a:p>
            <a:r>
              <a:rPr lang="en-US"/>
              <a:t>We should have already began to hear from the students how they believe this may be effecting the animals. We will now go through each of the main ways that animals can be effected.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common way that marine animals can be hurt by marine debris is when they get tangled in it. This is likely one of the most well known problems of marine plastics and ghost nets. </a:t>
            </a:r>
          </a:p>
          <a:p>
            <a:r>
              <a:rPr lang="en-US"/>
              <a:t/>
            </a:r>
          </a:p>
          <a:p>
            <a:r>
              <a:rPr lang="en-US"/>
              <a:t>An example includes when 6-pack rings get caught around the neck of marine animals. Over time this alters their behaviour so they cannot swim or behave like they usually do, eventually either starving or being preyed upon. </a:t>
            </a:r>
          </a:p>
          <a:p>
            <a:r>
              <a:rPr lang="en-US"/>
              <a:t/>
            </a:r>
          </a:p>
          <a:p>
            <a:r>
              <a:rPr lang="en-US"/>
              <a:t>Another example is that of sharks, many of which need need to move to breathe, as this pushes the oxygen rich water across their gills. If tangled in plastic and unable to move, they can suffocate.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Many animals mistake plastic as food sources so eat it by mistake. </a:t>
            </a:r>
          </a:p>
          <a:p>
            <a:r>
              <a:rPr lang="en-US"/>
              <a:t/>
            </a:r>
          </a:p>
          <a:p>
            <a:r>
              <a:rPr lang="en-US"/>
              <a:t>An example of this is when  turtles mistake plastic bags for jellyfish.</a:t>
            </a:r>
          </a:p>
          <a:p>
            <a:r>
              <a:rPr lang="en-US"/>
              <a:t/>
            </a:r>
          </a:p>
          <a:p>
            <a:r>
              <a:rPr lang="en-US"/>
              <a:t>Large filter feeding animals such as whales can also inhale the plastic waste when consuming krill or other food sources.</a:t>
            </a:r>
          </a:p>
          <a:p>
            <a:r>
              <a:rPr lang="en-US"/>
              <a:t/>
            </a:r>
          </a:p>
          <a:p>
            <a:r>
              <a:rPr lang="en-US"/>
              <a:t>Over time, the plastic waste can fill the stomachs of these animals, leaving them no room for real food, and eventually starving to death.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waste has been documented to interfere with ocean habitats, causing the destruction, or change in normal layout. </a:t>
            </a:r>
          </a:p>
          <a:p>
            <a:r>
              <a:rPr lang="en-US"/>
              <a:t/>
            </a:r>
          </a:p>
          <a:p>
            <a:r>
              <a:rPr lang="en-US"/>
              <a:t>Plastic waste presents a significant risk to coral reefs. Pathogens can hitch a ride on these floating trash islands, while abrasive debris may cause physical damage to the corals, opening the door to infections. Furthermore, if the sunlight is blocked by plastic detritus, conditions may become low in oxygen, causing dangerous bacteria to grow. </a:t>
            </a:r>
          </a:p>
          <a:p>
            <a:r>
              <a:rPr lang="en-US"/>
              <a:t/>
            </a:r>
          </a:p>
          <a:p>
            <a:r>
              <a:rPr lang="en-US"/>
              <a:t>Over time plastic can also cover the ocean floor and other animals and plants begin to grow on top of them, making it very difficult to remove.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ingested, plastics can release toxic chemicals into marine animals bodies. Many plastics contain harmful substances like PFAS (bisphenol A (BPA) and phthalates), which can disrupt endocrine systems, impair reproductive health, and cause other health issues.</a:t>
            </a:r>
          </a:p>
          <a:p>
            <a:r>
              <a:rPr lang="en-US"/>
              <a:t/>
            </a:r>
          </a:p>
          <a:p>
            <a:r>
              <a:rPr lang="en-US"/>
              <a:t>As plastics degrade, they release various chemicals into the marine environment, potentially altering the chemical composition of water and sediment. This can affect the health of marine ecosystems, impacting food chains and habitats.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svg" Type="http://schemas.openxmlformats.org/officeDocument/2006/relationships/image"/><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png" Type="http://schemas.openxmlformats.org/officeDocument/2006/relationships/image"/><Relationship Id="rId11" Target="../media/image55.jpeg" Type="http://schemas.openxmlformats.org/officeDocument/2006/relationships/image"/><Relationship Id="rId2" Target="../notesSlides/notesSlide10.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52.jpeg" Type="http://schemas.openxmlformats.org/officeDocument/2006/relationships/image"/><Relationship Id="rId6" Target="../media/image12.png" Type="http://schemas.openxmlformats.org/officeDocument/2006/relationships/image"/><Relationship Id="rId7" Target="../media/image21.png" Type="http://schemas.openxmlformats.org/officeDocument/2006/relationships/image"/><Relationship Id="rId8" Target="../media/image53.jpeg" Type="http://schemas.openxmlformats.org/officeDocument/2006/relationships/image"/><Relationship Id="rId9" Target="../media/image54.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56.jpeg" Type="http://schemas.openxmlformats.org/officeDocument/2006/relationships/image"/><Relationship Id="rId6" Target="../media/image57.jpeg" Type="http://schemas.openxmlformats.org/officeDocument/2006/relationships/image"/><Relationship Id="rId7" Target="../media/image58.jpeg" Type="http://schemas.openxmlformats.org/officeDocument/2006/relationships/image"/><Relationship Id="rId8" Target="../media/image5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32.jpeg" Type="http://schemas.openxmlformats.org/officeDocument/2006/relationships/image"/><Relationship Id="rId4" Target="https://www.youtube.com/watch?v=yaDx-WJAsaE" TargetMode="External" Type="http://schemas.openxmlformats.org/officeDocument/2006/relationships/video"/></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7.svg" Type="http://schemas.openxmlformats.org/officeDocument/2006/relationships/image"/><Relationship Id="rId11" Target="../media/image68.png" Type="http://schemas.openxmlformats.org/officeDocument/2006/relationships/image"/><Relationship Id="rId12" Target="../media/image69.svg" Type="http://schemas.openxmlformats.org/officeDocument/2006/relationships/image"/><Relationship Id="rId13" Target="../media/image70.png" Type="http://schemas.openxmlformats.org/officeDocument/2006/relationships/image"/><Relationship Id="rId14" Target="../media/image71.svg" Type="http://schemas.openxmlformats.org/officeDocument/2006/relationships/image"/><Relationship Id="rId15" Target="../media/image72.png" Type="http://schemas.openxmlformats.org/officeDocument/2006/relationships/image"/><Relationship Id="rId16" Target="../media/image73.svg" Type="http://schemas.openxmlformats.org/officeDocument/2006/relationships/image"/><Relationship Id="rId17" Target="../media/image9.png" Type="http://schemas.openxmlformats.org/officeDocument/2006/relationships/image"/><Relationship Id="rId18" Target="../media/image10.svg" Type="http://schemas.openxmlformats.org/officeDocument/2006/relationships/image"/><Relationship Id="rId2" Target="../notesSlides/notesSlide13.xml" Type="http://schemas.openxmlformats.org/officeDocument/2006/relationships/notesSlide"/><Relationship Id="rId3" Target="../media/image60.png" Type="http://schemas.openxmlformats.org/officeDocument/2006/relationships/image"/><Relationship Id="rId4" Target="../media/image61.svg" Type="http://schemas.openxmlformats.org/officeDocument/2006/relationships/image"/><Relationship Id="rId5" Target="../media/image62.png" Type="http://schemas.openxmlformats.org/officeDocument/2006/relationships/image"/><Relationship Id="rId6" Target="../media/image63.svg" Type="http://schemas.openxmlformats.org/officeDocument/2006/relationships/image"/><Relationship Id="rId7" Target="../media/image64.png" Type="http://schemas.openxmlformats.org/officeDocument/2006/relationships/image"/><Relationship Id="rId8" Target="../media/image65.svg" Type="http://schemas.openxmlformats.org/officeDocument/2006/relationships/image"/><Relationship Id="rId9" Target="../media/image66.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32.jpeg" Type="http://schemas.openxmlformats.org/officeDocument/2006/relationships/image"/><Relationship Id="rId4" Target="https://www.youtube.com/watch?v=q7kix9yC-x8" TargetMode="External" Type="http://schemas.openxmlformats.org/officeDocument/2006/relationships/video"/></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9.svg" Type="http://schemas.openxmlformats.org/officeDocument/2006/relationships/image"/><Relationship Id="rId2" Target="../notesSlides/notesSlide15.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74.jpeg" Type="http://schemas.openxmlformats.org/officeDocument/2006/relationships/image"/><Relationship Id="rId6" Target="../media/image75.jpeg" Type="http://schemas.openxmlformats.org/officeDocument/2006/relationships/image"/><Relationship Id="rId7" Target="../media/image76.jpeg" Type="http://schemas.openxmlformats.org/officeDocument/2006/relationships/image"/><Relationship Id="rId8" Target="../media/image77.jpeg" Type="http://schemas.openxmlformats.org/officeDocument/2006/relationships/image"/><Relationship Id="rId9" Target="../media/image7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jpeg" Type="http://schemas.openxmlformats.org/officeDocument/2006/relationships/image"/><Relationship Id="rId12" Target="../media/image18.jpeg" Type="http://schemas.openxmlformats.org/officeDocument/2006/relationships/image"/><Relationship Id="rId13" Target="../media/image19.jpeg" Type="http://schemas.openxmlformats.org/officeDocument/2006/relationships/image"/><Relationship Id="rId14" Target="../media/image20.jpeg" Type="http://schemas.openxmlformats.org/officeDocument/2006/relationships/image"/><Relationship Id="rId2" Target="../notesSlides/notesSlide2.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11.jpe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jpeg" Type="http://schemas.openxmlformats.org/officeDocument/2006/relationships/image"/><Relationship Id="rId9" Target="../media/image15.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png" Type="http://schemas.openxmlformats.org/officeDocument/2006/relationships/image"/><Relationship Id="rId11" Target="../media/image26.png" Type="http://schemas.openxmlformats.org/officeDocument/2006/relationships/image"/><Relationship Id="rId12" Target="../media/image16.png" Type="http://schemas.openxmlformats.org/officeDocument/2006/relationships/image"/><Relationship Id="rId13" Target="../media/image27.jpeg" Type="http://schemas.openxmlformats.org/officeDocument/2006/relationships/image"/><Relationship Id="rId14" Target="../media/image28.jpeg" Type="http://schemas.openxmlformats.org/officeDocument/2006/relationships/image"/><Relationship Id="rId15" Target="../media/image29.png" Type="http://schemas.openxmlformats.org/officeDocument/2006/relationships/image"/><Relationship Id="rId16" Target="../media/image30.png" Type="http://schemas.openxmlformats.org/officeDocument/2006/relationships/image"/><Relationship Id="rId17" Target="../media/image31.png" Type="http://schemas.openxmlformats.org/officeDocument/2006/relationships/image"/><Relationship Id="rId2" Target="../notesSlides/notesSlide3.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21.png" Type="http://schemas.openxmlformats.org/officeDocument/2006/relationships/image"/><Relationship Id="rId6" Target="../media/image22.jpeg" Type="http://schemas.openxmlformats.org/officeDocument/2006/relationships/image"/><Relationship Id="rId7" Target="../media/image23.png" Type="http://schemas.openxmlformats.org/officeDocument/2006/relationships/image"/><Relationship Id="rId8" Target="../media/image24.jpeg" Type="http://schemas.openxmlformats.org/officeDocument/2006/relationships/image"/><Relationship Id="rId9" Target="../media/image25.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32.jpeg" Type="http://schemas.openxmlformats.org/officeDocument/2006/relationships/image"/><Relationship Id="rId4" Target="https://www.youtube.com/watch?v=Lh6loYOoeNk" TargetMode="External" Type="http://schemas.openxmlformats.org/officeDocument/2006/relationships/video"/></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33.png" Type="http://schemas.openxmlformats.org/officeDocument/2006/relationships/image"/><Relationship Id="rId4" Target="../media/image34.svg" Type="http://schemas.openxmlformats.org/officeDocument/2006/relationships/image"/><Relationship Id="rId5" Target="../media/image35.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38.jpeg" Type="http://schemas.openxmlformats.org/officeDocument/2006/relationships/image"/><Relationship Id="rId7" Target="../media/image39.jpeg" Type="http://schemas.openxmlformats.org/officeDocument/2006/relationships/image"/><Relationship Id="rId8" Target="../media/image4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41.jpeg" Type="http://schemas.openxmlformats.org/officeDocument/2006/relationships/image"/><Relationship Id="rId6" Target="../media/image42.jpeg" Type="http://schemas.openxmlformats.org/officeDocument/2006/relationships/image"/><Relationship Id="rId7" Target="../media/image43.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png" Type="http://schemas.openxmlformats.org/officeDocument/2006/relationships/image"/><Relationship Id="rId11" Target="../media/image13.png" Type="http://schemas.openxmlformats.org/officeDocument/2006/relationships/image"/><Relationship Id="rId12" Target="../media/image48.jpeg" Type="http://schemas.openxmlformats.org/officeDocument/2006/relationships/image"/><Relationship Id="rId13" Target="../media/image14.jpeg" Type="http://schemas.openxmlformats.org/officeDocument/2006/relationships/image"/><Relationship Id="rId2" Target="../notesSlides/notesSlide8.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44.jpeg" Type="http://schemas.openxmlformats.org/officeDocument/2006/relationships/image"/><Relationship Id="rId7" Target="../media/image45.jpeg" Type="http://schemas.openxmlformats.org/officeDocument/2006/relationships/image"/><Relationship Id="rId8" Target="../media/image16.png" Type="http://schemas.openxmlformats.org/officeDocument/2006/relationships/image"/><Relationship Id="rId9" Target="../media/image46.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49.jpeg" Type="http://schemas.openxmlformats.org/officeDocument/2006/relationships/image"/><Relationship Id="rId6" Target="../media/image12.png" Type="http://schemas.openxmlformats.org/officeDocument/2006/relationships/image"/><Relationship Id="rId7" Target="../media/image50.jpeg" Type="http://schemas.openxmlformats.org/officeDocument/2006/relationships/image"/><Relationship Id="rId8" Target="../media/image51.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B3E0DA"/>
        </a:solidFill>
      </p:bgPr>
    </p:bg>
    <p:spTree>
      <p:nvGrpSpPr>
        <p:cNvPr id="1" name=""/>
        <p:cNvGrpSpPr/>
        <p:nvPr/>
      </p:nvGrpSpPr>
      <p:grpSpPr>
        <a:xfrm>
          <a:off x="0" y="0"/>
          <a:ext cx="0" cy="0"/>
          <a:chOff x="0" y="0"/>
          <a:chExt cx="0" cy="0"/>
        </a:xfrm>
      </p:grpSpPr>
      <p:sp>
        <p:nvSpPr>
          <p:cNvPr name="Freeform 2" id="2"/>
          <p:cNvSpPr/>
          <p:nvPr/>
        </p:nvSpPr>
        <p:spPr>
          <a:xfrm flipH="false" flipV="false" rot="-1052460">
            <a:off x="6446125" y="1655162"/>
            <a:ext cx="16543779" cy="14065792"/>
          </a:xfrm>
          <a:custGeom>
            <a:avLst/>
            <a:gdLst/>
            <a:ahLst/>
            <a:cxnLst/>
            <a:rect r="r" b="b" t="t" l="l"/>
            <a:pathLst>
              <a:path h="14065792" w="16543779">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3" id="3"/>
          <p:cNvSpPr/>
          <p:nvPr/>
        </p:nvSpPr>
        <p:spPr>
          <a:xfrm flipH="false" flipV="false" rot="6438190">
            <a:off x="-1906092" y="-3425651"/>
            <a:ext cx="10478157" cy="8908701"/>
          </a:xfrm>
          <a:custGeom>
            <a:avLst/>
            <a:gdLst/>
            <a:ahLst/>
            <a:cxnLst/>
            <a:rect r="r" b="b" t="t" l="l"/>
            <a:pathLst>
              <a:path h="8908701" w="10478157">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4" id="4"/>
          <p:cNvSpPr/>
          <p:nvPr/>
        </p:nvSpPr>
        <p:spPr>
          <a:xfrm flipH="false" flipV="false" rot="-1052460">
            <a:off x="9478936" y="4479629"/>
            <a:ext cx="10478157" cy="8908701"/>
          </a:xfrm>
          <a:custGeom>
            <a:avLst/>
            <a:gdLst/>
            <a:ahLst/>
            <a:cxnLst/>
            <a:rect r="r" b="b" t="t" l="l"/>
            <a:pathLst>
              <a:path h="8908701" w="10478157">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t="0" r="0" b="-17275"/>
            </a:stretch>
          </a:blipFill>
        </p:spPr>
      </p:sp>
      <p:sp>
        <p:nvSpPr>
          <p:cNvPr name="Freeform 5" id="5"/>
          <p:cNvSpPr/>
          <p:nvPr/>
        </p:nvSpPr>
        <p:spPr>
          <a:xfrm flipH="false" flipV="false" rot="0">
            <a:off x="7020852" y="6401332"/>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4122993">
            <a:off x="9582038" y="3350456"/>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3451784">
            <a:off x="13365524" y="1499537"/>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8337656">
            <a:off x="16883205" y="1103978"/>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10023606" y="8072076"/>
            <a:ext cx="7744281" cy="1885731"/>
          </a:xfrm>
          <a:prstGeom prst="rect">
            <a:avLst/>
          </a:prstGeom>
        </p:spPr>
        <p:txBody>
          <a:bodyPr anchor="t" rtlCol="false" tIns="0" lIns="0" bIns="0" rIns="0">
            <a:spAutoFit/>
          </a:bodyPr>
          <a:lstStyle/>
          <a:p>
            <a:pPr algn="r" marL="0" indent="0" lvl="0">
              <a:lnSpc>
                <a:spcPts val="7267"/>
              </a:lnSpc>
              <a:spcBef>
                <a:spcPct val="0"/>
              </a:spcBef>
            </a:pPr>
            <a:r>
              <a:rPr lang="en-US" sz="7492" spc="344">
                <a:solidFill>
                  <a:srgbClr val="596F92"/>
                </a:solidFill>
                <a:latin typeface="Lucky Bones"/>
                <a:ea typeface="Lucky Bones"/>
                <a:cs typeface="Lucky Bones"/>
                <a:sym typeface="Lucky Bones"/>
              </a:rPr>
              <a:t>EFFECTS OF PLASTIC</a:t>
            </a:r>
          </a:p>
        </p:txBody>
      </p:sp>
      <p:sp>
        <p:nvSpPr>
          <p:cNvPr name="Freeform 10" id="10"/>
          <p:cNvSpPr/>
          <p:nvPr/>
        </p:nvSpPr>
        <p:spPr>
          <a:xfrm flipH="false" flipV="false" rot="0">
            <a:off x="434451" y="478723"/>
            <a:ext cx="5797070" cy="4664777"/>
          </a:xfrm>
          <a:custGeom>
            <a:avLst/>
            <a:gdLst/>
            <a:ahLst/>
            <a:cxnLst/>
            <a:rect r="r" b="b" t="t" l="l"/>
            <a:pathLst>
              <a:path h="4664777" w="5797070">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296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DISEASE </a:t>
            </a:r>
          </a:p>
          <a:p>
            <a:pPr algn="ctr" marL="0" indent="0" lvl="0">
              <a:lnSpc>
                <a:spcPts val="6999"/>
              </a:lnSpc>
            </a:pPr>
            <a:r>
              <a:rPr lang="en-US" sz="6999" spc="321">
                <a:solidFill>
                  <a:srgbClr val="596F92"/>
                </a:solidFill>
                <a:latin typeface="Lucky Bones"/>
                <a:ea typeface="Lucky Bones"/>
                <a:cs typeface="Lucky Bones"/>
                <a:sym typeface="Lucky Bones"/>
              </a:rPr>
              <a:t>TRANSMISSION</a:t>
            </a:r>
            <a:r>
              <a:rPr lang="en-US" sz="6999" spc="321">
                <a:solidFill>
                  <a:srgbClr val="596F92"/>
                </a:solidFill>
                <a:latin typeface="Lucky Bones"/>
                <a:ea typeface="Lucky Bones"/>
                <a:cs typeface="Lucky Bones"/>
                <a:sym typeface="Lucky Bones"/>
              </a:rPr>
              <a:t> </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140410">
            <a:off x="8526568" y="6574641"/>
            <a:ext cx="4493849" cy="3157678"/>
            <a:chOff x="0" y="0"/>
            <a:chExt cx="4572000" cy="3212592"/>
          </a:xfrm>
        </p:grpSpPr>
        <p:sp>
          <p:nvSpPr>
            <p:cNvPr name="Freeform 6" id="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20173" t="0" r="-20173" b="0"/>
              </a:stretch>
            </a:blipFill>
          </p:spPr>
        </p:sp>
        <p:sp>
          <p:nvSpPr>
            <p:cNvPr name="Freeform 7" id="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8" id="8"/>
          <p:cNvGrpSpPr>
            <a:grpSpLocks noChangeAspect="true"/>
          </p:cNvGrpSpPr>
          <p:nvPr/>
        </p:nvGrpSpPr>
        <p:grpSpPr>
          <a:xfrm rot="0">
            <a:off x="656794" y="4469911"/>
            <a:ext cx="3415459" cy="2443507"/>
            <a:chOff x="0" y="0"/>
            <a:chExt cx="4584192" cy="3279648"/>
          </a:xfrm>
        </p:grpSpPr>
        <p:sp>
          <p:nvSpPr>
            <p:cNvPr name="Freeform 9" id="9"/>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7"/>
              <a:stretch>
                <a:fillRect l="-29" t="0" r="-29" b="0"/>
              </a:stretch>
            </a:blipFill>
          </p:spPr>
        </p:sp>
        <p:sp>
          <p:nvSpPr>
            <p:cNvPr name="Freeform 10" id="10"/>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8"/>
              <a:stretch>
                <a:fillRect l="-2920" t="0" r="-2920" b="0"/>
              </a:stretch>
            </a:blipFill>
          </p:spPr>
        </p:sp>
      </p:grpSp>
      <p:grpSp>
        <p:nvGrpSpPr>
          <p:cNvPr name="Group 11" id="11"/>
          <p:cNvGrpSpPr>
            <a:grpSpLocks noChangeAspect="true"/>
          </p:cNvGrpSpPr>
          <p:nvPr/>
        </p:nvGrpSpPr>
        <p:grpSpPr>
          <a:xfrm rot="0">
            <a:off x="13634678" y="4469911"/>
            <a:ext cx="3893672" cy="4247642"/>
            <a:chOff x="0" y="0"/>
            <a:chExt cx="4191000" cy="4572000"/>
          </a:xfrm>
        </p:grpSpPr>
        <p:sp>
          <p:nvSpPr>
            <p:cNvPr name="Freeform 12" id="12"/>
            <p:cNvSpPr/>
            <p:nvPr/>
          </p:nvSpPr>
          <p:spPr>
            <a:xfrm flipH="false" flipV="false" rot="0">
              <a:off x="-64187" y="-46790"/>
              <a:ext cx="4273220" cy="4649923"/>
            </a:xfrm>
            <a:custGeom>
              <a:avLst/>
              <a:gdLst/>
              <a:ahLst/>
              <a:cxnLst/>
              <a:rect r="r" b="b" t="t" l="l"/>
              <a:pathLst>
                <a:path h="4649923" w="4273220">
                  <a:moveTo>
                    <a:pt x="3283197" y="3832621"/>
                  </a:moveTo>
                  <a:cubicBezTo>
                    <a:pt x="3385716" y="3676732"/>
                    <a:pt x="3484630" y="3518579"/>
                    <a:pt x="3589125" y="3363907"/>
                  </a:cubicBezTo>
                  <a:cubicBezTo>
                    <a:pt x="3724486" y="3159944"/>
                    <a:pt x="3861933" y="2957577"/>
                    <a:pt x="3986089" y="2746485"/>
                  </a:cubicBezTo>
                  <a:cubicBezTo>
                    <a:pt x="4110014" y="2535915"/>
                    <a:pt x="4222944" y="2311151"/>
                    <a:pt x="4248082" y="2068108"/>
                  </a:cubicBezTo>
                  <a:cubicBezTo>
                    <a:pt x="4273220" y="1825066"/>
                    <a:pt x="4194990" y="1558724"/>
                    <a:pt x="3998169" y="1413972"/>
                  </a:cubicBezTo>
                  <a:cubicBezTo>
                    <a:pt x="3780942" y="1254213"/>
                    <a:pt x="3476123" y="1273296"/>
                    <a:pt x="3242451" y="1138737"/>
                  </a:cubicBezTo>
                  <a:cubicBezTo>
                    <a:pt x="3069906" y="1039378"/>
                    <a:pt x="2953818" y="866668"/>
                    <a:pt x="2853097" y="694900"/>
                  </a:cubicBezTo>
                  <a:cubicBezTo>
                    <a:pt x="2752376" y="523133"/>
                    <a:pt x="2657766" y="342442"/>
                    <a:pt x="2509590" y="209440"/>
                  </a:cubicBezTo>
                  <a:cubicBezTo>
                    <a:pt x="2361412" y="76438"/>
                    <a:pt x="2142574" y="0"/>
                    <a:pt x="1959540" y="78370"/>
                  </a:cubicBezTo>
                  <a:cubicBezTo>
                    <a:pt x="1759750" y="163915"/>
                    <a:pt x="1670822" y="393114"/>
                    <a:pt x="1522514" y="551995"/>
                  </a:cubicBezTo>
                  <a:cubicBezTo>
                    <a:pt x="1219201" y="876929"/>
                    <a:pt x="690287" y="885482"/>
                    <a:pt x="360031" y="1182985"/>
                  </a:cubicBezTo>
                  <a:cubicBezTo>
                    <a:pt x="76437" y="1438455"/>
                    <a:pt x="0" y="1876865"/>
                    <a:pt x="123913" y="2237908"/>
                  </a:cubicBezTo>
                  <a:cubicBezTo>
                    <a:pt x="247825" y="2598952"/>
                    <a:pt x="545248" y="2882634"/>
                    <a:pt x="886959" y="3052674"/>
                  </a:cubicBezTo>
                  <a:cubicBezTo>
                    <a:pt x="1065407" y="3141473"/>
                    <a:pt x="1263275" y="3207133"/>
                    <a:pt x="1400344" y="3351855"/>
                  </a:cubicBezTo>
                  <a:cubicBezTo>
                    <a:pt x="1634975" y="3599586"/>
                    <a:pt x="1619291" y="3996824"/>
                    <a:pt x="1804156" y="4283623"/>
                  </a:cubicBezTo>
                  <a:cubicBezTo>
                    <a:pt x="1953732" y="4515674"/>
                    <a:pt x="2228929" y="4649923"/>
                    <a:pt x="2504159" y="4612602"/>
                  </a:cubicBezTo>
                  <a:cubicBezTo>
                    <a:pt x="2818136" y="4570028"/>
                    <a:pt x="2986294" y="4263118"/>
                    <a:pt x="3151167" y="4027804"/>
                  </a:cubicBezTo>
                  <a:cubicBezTo>
                    <a:pt x="3196272" y="3963431"/>
                    <a:pt x="3240054" y="3898226"/>
                    <a:pt x="3283197" y="3832621"/>
                  </a:cubicBezTo>
                  <a:close/>
                </a:path>
              </a:pathLst>
            </a:custGeom>
            <a:blipFill>
              <a:blip r:embed="rId9"/>
              <a:stretch>
                <a:fillRect l="-32224" t="0" r="-32224" b="0"/>
              </a:stretch>
            </a:blipFill>
          </p:spPr>
        </p:sp>
        <p:sp>
          <p:nvSpPr>
            <p:cNvPr name="Freeform 13" id="13"/>
            <p:cNvSpPr/>
            <p:nvPr/>
          </p:nvSpPr>
          <p:spPr>
            <a:xfrm flipH="false" flipV="false" rot="0">
              <a:off x="2447" y="0"/>
              <a:ext cx="4188553" cy="4572000"/>
            </a:xfrm>
            <a:custGeom>
              <a:avLst/>
              <a:gdLst/>
              <a:ahLst/>
              <a:cxnLst/>
              <a:rect r="r" b="b" t="t" l="l"/>
              <a:pathLst>
                <a:path h="4572000" w="4188553">
                  <a:moveTo>
                    <a:pt x="4188553" y="4572000"/>
                  </a:moveTo>
                  <a:lnTo>
                    <a:pt x="0" y="4572000"/>
                  </a:lnTo>
                  <a:lnTo>
                    <a:pt x="0" y="0"/>
                  </a:lnTo>
                  <a:lnTo>
                    <a:pt x="4188553" y="0"/>
                  </a:lnTo>
                  <a:lnTo>
                    <a:pt x="4188553" y="4572000"/>
                  </a:lnTo>
                  <a:close/>
                </a:path>
              </a:pathLst>
            </a:custGeom>
            <a:blipFill>
              <a:blip r:embed="rId10"/>
              <a:stretch>
                <a:fillRect l="-74" t="0" r="-74" b="0"/>
              </a:stretch>
            </a:blipFill>
          </p:spPr>
        </p:sp>
      </p:grpSp>
      <p:grpSp>
        <p:nvGrpSpPr>
          <p:cNvPr name="Group 14" id="14"/>
          <p:cNvGrpSpPr/>
          <p:nvPr/>
        </p:nvGrpSpPr>
        <p:grpSpPr>
          <a:xfrm rot="0">
            <a:off x="2908290" y="7342042"/>
            <a:ext cx="4593399" cy="1985458"/>
            <a:chOff x="0" y="0"/>
            <a:chExt cx="12407900" cy="5363210"/>
          </a:xfrm>
        </p:grpSpPr>
        <p:sp>
          <p:nvSpPr>
            <p:cNvPr name="Freeform 15" id="15"/>
            <p:cNvSpPr/>
            <p:nvPr/>
          </p:nvSpPr>
          <p:spPr>
            <a:xfrm flipH="false" flipV="false" rot="0">
              <a:off x="-1188720" y="-1299210"/>
              <a:ext cx="14579600" cy="7821930"/>
            </a:xfrm>
            <a:custGeom>
              <a:avLst/>
              <a:gdLst/>
              <a:ahLst/>
              <a:cxnLst/>
              <a:rect r="r" b="b" t="t" l="l"/>
              <a:pathLst>
                <a:path h="7821930" w="14579600">
                  <a:moveTo>
                    <a:pt x="1446530" y="2216150"/>
                  </a:moveTo>
                  <a:cubicBezTo>
                    <a:pt x="2578100" y="0"/>
                    <a:pt x="6996430" y="2960370"/>
                    <a:pt x="8751570" y="1879600"/>
                  </a:cubicBezTo>
                  <a:cubicBezTo>
                    <a:pt x="11271250" y="328930"/>
                    <a:pt x="14579600" y="2044700"/>
                    <a:pt x="13321030" y="5191760"/>
                  </a:cubicBezTo>
                  <a:cubicBezTo>
                    <a:pt x="12679680" y="6795770"/>
                    <a:pt x="9763760" y="5523230"/>
                    <a:pt x="8426450" y="6164580"/>
                  </a:cubicBezTo>
                  <a:cubicBezTo>
                    <a:pt x="4964430" y="7821930"/>
                    <a:pt x="0" y="5048250"/>
                    <a:pt x="1446530" y="2216150"/>
                  </a:cubicBezTo>
                  <a:close/>
                </a:path>
              </a:pathLst>
            </a:custGeom>
            <a:blipFill>
              <a:blip r:embed="rId11"/>
              <a:stretch>
                <a:fillRect l="0" t="-7842" r="0" b="-7842"/>
              </a:stretch>
            </a:blipFill>
          </p:spPr>
        </p:sp>
      </p:grpSp>
      <p:sp>
        <p:nvSpPr>
          <p:cNvPr name="TextBox 16" id="16"/>
          <p:cNvSpPr txBox="true"/>
          <p:nvPr/>
        </p:nvSpPr>
        <p:spPr>
          <a:xfrm rot="0">
            <a:off x="5204989" y="3161491"/>
            <a:ext cx="7878022"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PLASTIC CAN SPREAD DISEASE</a:t>
            </a:r>
          </a:p>
        </p:txBody>
      </p:sp>
      <p:sp>
        <p:nvSpPr>
          <p:cNvPr name="TextBox 17" id="17"/>
          <p:cNvSpPr txBox="true"/>
          <p:nvPr/>
        </p:nvSpPr>
        <p:spPr>
          <a:xfrm rot="0">
            <a:off x="5204989" y="4221890"/>
            <a:ext cx="7878022"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BACTERIA Attaches to plastic surfaces, which float through the ocean</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ALTERED </a:t>
            </a:r>
          </a:p>
          <a:p>
            <a:pPr algn="ctr" marL="0" indent="0" lvl="0">
              <a:lnSpc>
                <a:spcPts val="6999"/>
              </a:lnSpc>
            </a:pPr>
            <a:r>
              <a:rPr lang="en-US" sz="6999" spc="321">
                <a:solidFill>
                  <a:srgbClr val="596F92"/>
                </a:solidFill>
                <a:latin typeface="Lucky Bones"/>
                <a:ea typeface="Lucky Bones"/>
                <a:cs typeface="Lucky Bones"/>
                <a:sym typeface="Lucky Bones"/>
              </a:rPr>
              <a:t>BEHAVIOUR</a:t>
            </a:r>
            <a:r>
              <a:rPr lang="en-US" sz="6999" spc="321">
                <a:solidFill>
                  <a:srgbClr val="596F92"/>
                </a:solidFill>
                <a:latin typeface="Lucky Bones"/>
                <a:ea typeface="Lucky Bones"/>
                <a:cs typeface="Lucky Bones"/>
                <a:sym typeface="Lucky Bones"/>
              </a:rPr>
              <a:t> </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1560759" y="4988808"/>
            <a:ext cx="4570956" cy="4399585"/>
            <a:chOff x="30480" y="591820"/>
            <a:chExt cx="12736830" cy="12259310"/>
          </a:xfrm>
        </p:grpSpPr>
        <p:sp>
          <p:nvSpPr>
            <p:cNvPr name="Freeform 6" id="6"/>
            <p:cNvSpPr/>
            <p:nvPr/>
          </p:nvSpPr>
          <p:spPr>
            <a:xfrm flipH="false" flipV="false" rot="0">
              <a:off x="0" y="0"/>
              <a:ext cx="12736830" cy="12259310"/>
            </a:xfrm>
            <a:custGeom>
              <a:avLst/>
              <a:gdLst/>
              <a:ahLst/>
              <a:cxnLst/>
              <a:rect r="r" b="b" t="t" l="l"/>
              <a:pathLst>
                <a:path h="12259310" w="1273683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5"/>
              <a:stretch>
                <a:fillRect l="-38215" t="0" r="0" b="0"/>
              </a:stretch>
            </a:blipFill>
          </p:spPr>
        </p:sp>
      </p:grpSp>
      <p:grpSp>
        <p:nvGrpSpPr>
          <p:cNvPr name="Group 7" id="7"/>
          <p:cNvGrpSpPr/>
          <p:nvPr/>
        </p:nvGrpSpPr>
        <p:grpSpPr>
          <a:xfrm rot="0">
            <a:off x="6798110" y="5520206"/>
            <a:ext cx="4300919" cy="4311659"/>
            <a:chOff x="0" y="0"/>
            <a:chExt cx="5594350" cy="5608320"/>
          </a:xfrm>
        </p:grpSpPr>
        <p:sp>
          <p:nvSpPr>
            <p:cNvPr name="Freeform 8" id="8"/>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6"/>
              <a:stretch>
                <a:fillRect l="0" t="-21004" r="0" b="-21004"/>
              </a:stretch>
            </a:blipFill>
          </p:spPr>
        </p:sp>
      </p:grpSp>
      <p:grpSp>
        <p:nvGrpSpPr>
          <p:cNvPr name="Group 9" id="9"/>
          <p:cNvGrpSpPr>
            <a:grpSpLocks noChangeAspect="true"/>
          </p:cNvGrpSpPr>
          <p:nvPr/>
        </p:nvGrpSpPr>
        <p:grpSpPr>
          <a:xfrm rot="0">
            <a:off x="11442628" y="6001787"/>
            <a:ext cx="6120377" cy="3386607"/>
            <a:chOff x="0" y="0"/>
            <a:chExt cx="4572000" cy="2529839"/>
          </a:xfrm>
        </p:grpSpPr>
        <p:sp>
          <p:nvSpPr>
            <p:cNvPr name="Freeform 10" id="10"/>
            <p:cNvSpPr/>
            <p:nvPr/>
          </p:nvSpPr>
          <p:spPr>
            <a:xfrm flipH="false" flipV="false" rot="0">
              <a:off x="-22950" y="-378"/>
              <a:ext cx="4665471" cy="2565352"/>
            </a:xfrm>
            <a:custGeom>
              <a:avLst/>
              <a:gdLst/>
              <a:ahLst/>
              <a:cxnLst/>
              <a:rect r="r" b="b" t="t" l="l"/>
              <a:pathLst>
                <a:path h="2565352" w="4665471">
                  <a:moveTo>
                    <a:pt x="3161896" y="1601376"/>
                  </a:moveTo>
                  <a:cubicBezTo>
                    <a:pt x="2912021" y="1654596"/>
                    <a:pt x="2701290" y="1785489"/>
                    <a:pt x="2473042" y="1892926"/>
                  </a:cubicBezTo>
                  <a:cubicBezTo>
                    <a:pt x="2014959" y="2108550"/>
                    <a:pt x="1523332" y="2338106"/>
                    <a:pt x="1023570" y="2256971"/>
                  </a:cubicBezTo>
                  <a:cubicBezTo>
                    <a:pt x="493720" y="2170952"/>
                    <a:pt x="47847" y="1690879"/>
                    <a:pt x="23924" y="1154705"/>
                  </a:cubicBezTo>
                  <a:cubicBezTo>
                    <a:pt x="0" y="618533"/>
                    <a:pt x="419209" y="91441"/>
                    <a:pt x="950620" y="15656"/>
                  </a:cubicBezTo>
                  <a:cubicBezTo>
                    <a:pt x="1025878" y="4923"/>
                    <a:pt x="1101924" y="461"/>
                    <a:pt x="1177913" y="379"/>
                  </a:cubicBezTo>
                  <a:cubicBezTo>
                    <a:pt x="1536843" y="0"/>
                    <a:pt x="1889885" y="91409"/>
                    <a:pt x="2235183" y="179989"/>
                  </a:cubicBezTo>
                  <a:cubicBezTo>
                    <a:pt x="2566878" y="265079"/>
                    <a:pt x="2883222" y="280092"/>
                    <a:pt x="3222486" y="230948"/>
                  </a:cubicBezTo>
                  <a:cubicBezTo>
                    <a:pt x="3470021" y="195092"/>
                    <a:pt x="3743517" y="101807"/>
                    <a:pt x="3994303" y="154063"/>
                  </a:cubicBezTo>
                  <a:cubicBezTo>
                    <a:pt x="4261838" y="209810"/>
                    <a:pt x="4500596" y="416655"/>
                    <a:pt x="4571368" y="683849"/>
                  </a:cubicBezTo>
                  <a:cubicBezTo>
                    <a:pt x="4665471" y="1039120"/>
                    <a:pt x="4471576" y="1431513"/>
                    <a:pt x="4105766" y="1517392"/>
                  </a:cubicBezTo>
                  <a:cubicBezTo>
                    <a:pt x="4067119" y="1526465"/>
                    <a:pt x="4028167" y="1533535"/>
                    <a:pt x="3988981" y="1539093"/>
                  </a:cubicBezTo>
                  <a:cubicBezTo>
                    <a:pt x="3716967" y="1577685"/>
                    <a:pt x="3433631" y="1543499"/>
                    <a:pt x="3161896" y="1601376"/>
                  </a:cubicBezTo>
                  <a:close/>
                  <a:moveTo>
                    <a:pt x="3717619" y="2239481"/>
                  </a:moveTo>
                  <a:cubicBezTo>
                    <a:pt x="3742238" y="2130997"/>
                    <a:pt x="3700129" y="2012529"/>
                    <a:pt x="3611683" y="1939483"/>
                  </a:cubicBezTo>
                  <a:cubicBezTo>
                    <a:pt x="3525186" y="1868045"/>
                    <a:pt x="3405285" y="1843275"/>
                    <a:pt x="3294691" y="1862124"/>
                  </a:cubicBezTo>
                  <a:cubicBezTo>
                    <a:pt x="3184095" y="1880975"/>
                    <a:pt x="3082903" y="1940496"/>
                    <a:pt x="3002724" y="2018957"/>
                  </a:cubicBezTo>
                  <a:cubicBezTo>
                    <a:pt x="2919060" y="2100826"/>
                    <a:pt x="2853887" y="2219759"/>
                    <a:pt x="2886531" y="2332163"/>
                  </a:cubicBezTo>
                  <a:cubicBezTo>
                    <a:pt x="2911702" y="2418833"/>
                    <a:pt x="2991486" y="2481715"/>
                    <a:pt x="3077995" y="2507482"/>
                  </a:cubicBezTo>
                  <a:cubicBezTo>
                    <a:pt x="3272291" y="2565351"/>
                    <a:pt x="3569296" y="2505673"/>
                    <a:pt x="3682988" y="2323591"/>
                  </a:cubicBezTo>
                  <a:cubicBezTo>
                    <a:pt x="3699600" y="2296987"/>
                    <a:pt x="3711012" y="2268594"/>
                    <a:pt x="3717619" y="2239481"/>
                  </a:cubicBezTo>
                  <a:close/>
                </a:path>
              </a:pathLst>
            </a:custGeom>
            <a:blipFill>
              <a:blip r:embed="rId7"/>
              <a:stretch>
                <a:fillRect l="0" t="-10237" r="0" b="-10237"/>
              </a:stretch>
            </a:blipFill>
          </p:spPr>
        </p:sp>
        <p:sp>
          <p:nvSpPr>
            <p:cNvPr name="Freeform 11" id="11"/>
            <p:cNvSpPr/>
            <p:nvPr/>
          </p:nvSpPr>
          <p:spPr>
            <a:xfrm flipH="false" flipV="false" rot="0">
              <a:off x="0" y="720"/>
              <a:ext cx="4572000" cy="2528399"/>
            </a:xfrm>
            <a:custGeom>
              <a:avLst/>
              <a:gdLst/>
              <a:ahLst/>
              <a:cxnLst/>
              <a:rect r="r" b="b" t="t" l="l"/>
              <a:pathLst>
                <a:path h="2528399" w="4572000">
                  <a:moveTo>
                    <a:pt x="4572000" y="2528399"/>
                  </a:moveTo>
                  <a:lnTo>
                    <a:pt x="0" y="2528399"/>
                  </a:lnTo>
                  <a:lnTo>
                    <a:pt x="0" y="0"/>
                  </a:lnTo>
                  <a:lnTo>
                    <a:pt x="4572000" y="0"/>
                  </a:lnTo>
                  <a:lnTo>
                    <a:pt x="4572000" y="2528399"/>
                  </a:lnTo>
                  <a:close/>
                </a:path>
              </a:pathLst>
            </a:custGeom>
            <a:blipFill>
              <a:blip r:embed="rId8"/>
              <a:stretch>
                <a:fillRect l="0" t="-66" r="0" b="-66"/>
              </a:stretch>
            </a:blipFill>
          </p:spPr>
        </p:sp>
      </p:grpSp>
      <p:sp>
        <p:nvSpPr>
          <p:cNvPr name="TextBox 12" id="12"/>
          <p:cNvSpPr txBox="true"/>
          <p:nvPr/>
        </p:nvSpPr>
        <p:spPr>
          <a:xfrm rot="0">
            <a:off x="4316380" y="3404201"/>
            <a:ext cx="9655240"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Plastic debris can alter feeding, movement and predator-prey interactions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201672" y="634930"/>
            <a:ext cx="17884656" cy="930415"/>
          </a:xfrm>
          <a:prstGeom prst="rect">
            <a:avLst/>
          </a:prstGeom>
        </p:spPr>
        <p:txBody>
          <a:bodyPr anchor="t" rtlCol="false" tIns="0" lIns="0" bIns="0" rIns="0">
            <a:spAutoFit/>
          </a:bodyPr>
          <a:lstStyle/>
          <a:p>
            <a:pPr algn="ctr" marL="0" indent="0" lvl="0">
              <a:lnSpc>
                <a:spcPts val="6857"/>
              </a:lnSpc>
              <a:spcBef>
                <a:spcPct val="0"/>
              </a:spcBef>
            </a:pPr>
            <a:r>
              <a:rPr lang="en-US" sz="7070" spc="325">
                <a:solidFill>
                  <a:srgbClr val="596F92"/>
                </a:solidFill>
                <a:latin typeface="Lucky Bones"/>
                <a:ea typeface="Lucky Bones"/>
                <a:cs typeface="Lucky Bones"/>
                <a:sym typeface="Lucky Bones"/>
              </a:rPr>
              <a:t>IMAGINE BEING STUCK IN A PLASTIC BAG</a:t>
            </a:r>
          </a:p>
        </p:txBody>
      </p:sp>
      <p:pic>
        <p:nvPicPr>
          <p:cNvPr name="Picture 3" id="3"/>
          <p:cNvPicPr>
            <a:picLocks noChangeAspect="true"/>
          </p:cNvPicPr>
          <p:nvPr>
            <a:videoFile r:link="rId4"/>
          </p:nvPr>
        </p:nvPicPr>
        <p:blipFill>
          <a:blip r:embed="rId3"/>
          <a:stretch>
            <a:fillRect/>
          </a:stretch>
        </p:blipFill>
        <p:spPr>
          <a:xfrm rot="0">
            <a:off x="1893860" y="2158516"/>
            <a:ext cx="14903197" cy="7503951"/>
          </a:xfrm>
          <a:prstGeom prst="rect">
            <a:avLst/>
          </a:prstGeom>
        </p:spPr>
      </p:pic>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6216632">
            <a:off x="148943" y="3921545"/>
            <a:ext cx="6045603" cy="4670228"/>
          </a:xfrm>
          <a:custGeom>
            <a:avLst/>
            <a:gdLst/>
            <a:ahLst/>
            <a:cxnLst/>
            <a:rect r="r" b="b" t="t" l="l"/>
            <a:pathLst>
              <a:path h="4670228" w="6045603">
                <a:moveTo>
                  <a:pt x="0" y="0"/>
                </a:moveTo>
                <a:lnTo>
                  <a:pt x="6045603" y="0"/>
                </a:lnTo>
                <a:lnTo>
                  <a:pt x="6045603" y="4670229"/>
                </a:lnTo>
                <a:lnTo>
                  <a:pt x="0" y="46702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5409486" y="3617506"/>
            <a:ext cx="7201711" cy="6013429"/>
          </a:xfrm>
          <a:custGeom>
            <a:avLst/>
            <a:gdLst/>
            <a:ahLst/>
            <a:cxnLst/>
            <a:rect r="r" b="b" t="t" l="l"/>
            <a:pathLst>
              <a:path h="6013429" w="7201711">
                <a:moveTo>
                  <a:pt x="0" y="0"/>
                </a:moveTo>
                <a:lnTo>
                  <a:pt x="7201711" y="0"/>
                </a:lnTo>
                <a:lnTo>
                  <a:pt x="7201711" y="6013429"/>
                </a:lnTo>
                <a:lnTo>
                  <a:pt x="0" y="60134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 id="4"/>
          <p:cNvSpPr/>
          <p:nvPr/>
        </p:nvSpPr>
        <p:spPr>
          <a:xfrm flipH="false" flipV="false" rot="0">
            <a:off x="11501401" y="3617506"/>
            <a:ext cx="6424272" cy="5372298"/>
          </a:xfrm>
          <a:custGeom>
            <a:avLst/>
            <a:gdLst/>
            <a:ahLst/>
            <a:cxnLst/>
            <a:rect r="r" b="b" t="t" l="l"/>
            <a:pathLst>
              <a:path h="5372298" w="6424272">
                <a:moveTo>
                  <a:pt x="0" y="0"/>
                </a:moveTo>
                <a:lnTo>
                  <a:pt x="6424272" y="0"/>
                </a:lnTo>
                <a:lnTo>
                  <a:pt x="6424272" y="5372298"/>
                </a:lnTo>
                <a:lnTo>
                  <a:pt x="0" y="537229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5" id="5"/>
          <p:cNvSpPr/>
          <p:nvPr/>
        </p:nvSpPr>
        <p:spPr>
          <a:xfrm flipH="false" flipV="false" rot="0">
            <a:off x="7379800" y="4451914"/>
            <a:ext cx="2576159" cy="2482480"/>
          </a:xfrm>
          <a:custGeom>
            <a:avLst/>
            <a:gdLst/>
            <a:ahLst/>
            <a:cxnLst/>
            <a:rect r="r" b="b" t="t" l="l"/>
            <a:pathLst>
              <a:path h="2482480" w="2576159">
                <a:moveTo>
                  <a:pt x="0" y="0"/>
                </a:moveTo>
                <a:lnTo>
                  <a:pt x="2576158" y="0"/>
                </a:lnTo>
                <a:lnTo>
                  <a:pt x="2576158" y="2482480"/>
                </a:lnTo>
                <a:lnTo>
                  <a:pt x="0" y="248248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6" id="6"/>
          <p:cNvSpPr/>
          <p:nvPr/>
        </p:nvSpPr>
        <p:spPr>
          <a:xfrm flipH="false" flipV="false" rot="0">
            <a:off x="12743682" y="4654363"/>
            <a:ext cx="4156014" cy="2077581"/>
          </a:xfrm>
          <a:custGeom>
            <a:avLst/>
            <a:gdLst/>
            <a:ahLst/>
            <a:cxnLst/>
            <a:rect r="r" b="b" t="t" l="l"/>
            <a:pathLst>
              <a:path h="2077581" w="4156014">
                <a:moveTo>
                  <a:pt x="0" y="0"/>
                </a:moveTo>
                <a:lnTo>
                  <a:pt x="4156014" y="0"/>
                </a:lnTo>
                <a:lnTo>
                  <a:pt x="4156014" y="2077582"/>
                </a:lnTo>
                <a:lnTo>
                  <a:pt x="0" y="2077582"/>
                </a:lnTo>
                <a:lnTo>
                  <a:pt x="0" y="0"/>
                </a:lnTo>
                <a:close/>
              </a:path>
            </a:pathLst>
          </a:custGeom>
          <a:blipFill>
            <a:blip r:embed="rId11">
              <a:extLst>
                <a:ext uri="{96DAC541-7B7A-43D3-8B79-37D633B846F1}">
                  <asvg:svgBlip xmlns:asvg="http://schemas.microsoft.com/office/drawing/2016/SVG/main" r:embed="rId12"/>
                </a:ext>
              </a:extLst>
            </a:blip>
            <a:stretch>
              <a:fillRect l="0" t="0" r="0" b="-46939"/>
            </a:stretch>
          </a:blipFill>
        </p:spPr>
      </p:sp>
      <p:sp>
        <p:nvSpPr>
          <p:cNvPr name="Freeform 7" id="7"/>
          <p:cNvSpPr/>
          <p:nvPr/>
        </p:nvSpPr>
        <p:spPr>
          <a:xfrm flipH="false" flipV="false" rot="0">
            <a:off x="2043926" y="4197929"/>
            <a:ext cx="2335457" cy="2335457"/>
          </a:xfrm>
          <a:custGeom>
            <a:avLst/>
            <a:gdLst/>
            <a:ahLst/>
            <a:cxnLst/>
            <a:rect r="r" b="b" t="t" l="l"/>
            <a:pathLst>
              <a:path h="2335457" w="2335457">
                <a:moveTo>
                  <a:pt x="0" y="0"/>
                </a:moveTo>
                <a:lnTo>
                  <a:pt x="2335456" y="0"/>
                </a:lnTo>
                <a:lnTo>
                  <a:pt x="2335456" y="2335457"/>
                </a:lnTo>
                <a:lnTo>
                  <a:pt x="0" y="2335457"/>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8" id="8"/>
          <p:cNvSpPr/>
          <p:nvPr/>
        </p:nvSpPr>
        <p:spPr>
          <a:xfrm flipH="false" flipV="false" rot="0">
            <a:off x="8762623" y="6073412"/>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9" id="9"/>
          <p:cNvSpPr/>
          <p:nvPr/>
        </p:nvSpPr>
        <p:spPr>
          <a:xfrm flipH="false" flipV="false" rot="0">
            <a:off x="8365341" y="4791855"/>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10" id="10"/>
          <p:cNvSpPr/>
          <p:nvPr/>
        </p:nvSpPr>
        <p:spPr>
          <a:xfrm flipH="false" flipV="false" rot="0">
            <a:off x="2235850" y="-5424075"/>
            <a:ext cx="14249251" cy="8193319"/>
          </a:xfrm>
          <a:custGeom>
            <a:avLst/>
            <a:gdLst/>
            <a:ahLst/>
            <a:cxnLst/>
            <a:rect r="r" b="b" t="t" l="l"/>
            <a:pathLst>
              <a:path h="8193319" w="14249251">
                <a:moveTo>
                  <a:pt x="0" y="0"/>
                </a:moveTo>
                <a:lnTo>
                  <a:pt x="14249251" y="0"/>
                </a:lnTo>
                <a:lnTo>
                  <a:pt x="14249251" y="8193319"/>
                </a:lnTo>
                <a:lnTo>
                  <a:pt x="0" y="8193319"/>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1" id="11"/>
          <p:cNvSpPr txBox="true"/>
          <p:nvPr/>
        </p:nvSpPr>
        <p:spPr>
          <a:xfrm rot="0">
            <a:off x="3260918" y="469274"/>
            <a:ext cx="11766164" cy="1766570"/>
          </a:xfrm>
          <a:prstGeom prst="rect">
            <a:avLst/>
          </a:prstGeom>
        </p:spPr>
        <p:txBody>
          <a:bodyPr anchor="t" rtlCol="false" tIns="0" lIns="0" bIns="0" rIns="0">
            <a:spAutoFit/>
          </a:bodyPr>
          <a:lstStyle/>
          <a:p>
            <a:pPr algn="ctr" marL="0" indent="0" lvl="0">
              <a:lnSpc>
                <a:spcPts val="6789"/>
              </a:lnSpc>
            </a:pPr>
            <a:r>
              <a:rPr lang="en-US" sz="6999" spc="48">
                <a:solidFill>
                  <a:srgbClr val="596F92"/>
                </a:solidFill>
                <a:latin typeface="Lucky Bones"/>
                <a:ea typeface="Lucky Bones"/>
                <a:cs typeface="Lucky Bones"/>
                <a:sym typeface="Lucky Bones"/>
              </a:rPr>
              <a:t>MICROPLASTICS CAN CAUSE ISSUES TOO... </a:t>
            </a:r>
          </a:p>
        </p:txBody>
      </p:sp>
      <p:sp>
        <p:nvSpPr>
          <p:cNvPr name="TextBox 12" id="12"/>
          <p:cNvSpPr txBox="true"/>
          <p:nvPr/>
        </p:nvSpPr>
        <p:spPr>
          <a:xfrm rot="0">
            <a:off x="12611197" y="7359708"/>
            <a:ext cx="4212578" cy="8950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it can effect their population </a:t>
            </a:r>
          </a:p>
        </p:txBody>
      </p:sp>
      <p:sp>
        <p:nvSpPr>
          <p:cNvPr name="TextBox 13" id="13"/>
          <p:cNvSpPr txBox="true"/>
          <p:nvPr/>
        </p:nvSpPr>
        <p:spPr>
          <a:xfrm rot="0">
            <a:off x="1082413" y="6943405"/>
            <a:ext cx="3957702" cy="873252"/>
          </a:xfrm>
          <a:prstGeom prst="rect">
            <a:avLst/>
          </a:prstGeom>
        </p:spPr>
        <p:txBody>
          <a:bodyPr anchor="t" rtlCol="false" tIns="0" lIns="0" bIns="0" rIns="0">
            <a:spAutoFit/>
          </a:bodyPr>
          <a:lstStyle/>
          <a:p>
            <a:pPr algn="ctr">
              <a:lnSpc>
                <a:spcPts val="3233"/>
              </a:lnSpc>
            </a:pPr>
            <a:r>
              <a:rPr lang="en-US" sz="3300">
                <a:solidFill>
                  <a:srgbClr val="596F92"/>
                </a:solidFill>
                <a:latin typeface="Sailors"/>
                <a:ea typeface="Sailors"/>
                <a:cs typeface="Sailors"/>
                <a:sym typeface="Sailors"/>
              </a:rPr>
              <a:t>it effects their cells </a:t>
            </a:r>
          </a:p>
        </p:txBody>
      </p:sp>
      <p:sp>
        <p:nvSpPr>
          <p:cNvPr name="TextBox 14" id="14"/>
          <p:cNvSpPr txBox="true"/>
          <p:nvPr/>
        </p:nvSpPr>
        <p:spPr>
          <a:xfrm rot="0">
            <a:off x="6681598" y="7312210"/>
            <a:ext cx="3730371" cy="4759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they can die</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pic>
        <p:nvPicPr>
          <p:cNvPr name="Picture 2" id="2"/>
          <p:cNvPicPr>
            <a:picLocks noChangeAspect="true"/>
          </p:cNvPicPr>
          <p:nvPr>
            <a:videoFile r:link="rId4"/>
          </p:nvPr>
        </p:nvPicPr>
        <p:blipFill>
          <a:blip r:embed="rId3"/>
          <a:stretch>
            <a:fillRect/>
          </a:stretch>
        </p:blipFill>
        <p:spPr>
          <a:xfrm rot="0">
            <a:off x="1615749" y="1363016"/>
            <a:ext cx="15056503" cy="8462671"/>
          </a:xfrm>
          <a:prstGeom prst="rect">
            <a:avLst/>
          </a:prstGeom>
        </p:spPr>
      </p:pic>
      <p:sp>
        <p:nvSpPr>
          <p:cNvPr name="TextBox 3" id="3"/>
          <p:cNvSpPr txBox="true"/>
          <p:nvPr/>
        </p:nvSpPr>
        <p:spPr>
          <a:xfrm rot="0">
            <a:off x="3260918" y="328595"/>
            <a:ext cx="11766164" cy="909320"/>
          </a:xfrm>
          <a:prstGeom prst="rect">
            <a:avLst/>
          </a:prstGeom>
        </p:spPr>
        <p:txBody>
          <a:bodyPr anchor="t" rtlCol="false" tIns="0" lIns="0" bIns="0" rIns="0">
            <a:spAutoFit/>
          </a:bodyPr>
          <a:lstStyle/>
          <a:p>
            <a:pPr algn="ctr" marL="0" indent="0" lvl="0">
              <a:lnSpc>
                <a:spcPts val="6789"/>
              </a:lnSpc>
            </a:pPr>
            <a:r>
              <a:rPr lang="en-US" sz="6999" spc="48">
                <a:solidFill>
                  <a:srgbClr val="596F92"/>
                </a:solidFill>
                <a:latin typeface="Lucky Bones"/>
                <a:ea typeface="Lucky Bones"/>
                <a:cs typeface="Lucky Bones"/>
                <a:sym typeface="Lucky Bones"/>
              </a:rPr>
              <a:t>MICROPLASTICS IN SEAFOOD</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1833581" y="-5937285"/>
            <a:ext cx="14183041" cy="8155249"/>
          </a:xfrm>
          <a:custGeom>
            <a:avLst/>
            <a:gdLst/>
            <a:ahLst/>
            <a:cxnLst/>
            <a:rect r="r" b="b" t="t" l="l"/>
            <a:pathLst>
              <a:path h="8155249" w="14183041">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9337470" y="2485586"/>
            <a:ext cx="3471913" cy="3391553"/>
            <a:chOff x="0" y="0"/>
            <a:chExt cx="4828540" cy="4716780"/>
          </a:xfrm>
        </p:grpSpPr>
        <p:sp>
          <p:nvSpPr>
            <p:cNvPr name="Freeform 4" id="4"/>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5"/>
              <a:stretch>
                <a:fillRect l="0" t="-11054" r="0" b="-25510"/>
              </a:stretch>
            </a:blipFill>
          </p:spPr>
        </p:sp>
      </p:grpSp>
      <p:grpSp>
        <p:nvGrpSpPr>
          <p:cNvPr name="Group 5" id="5"/>
          <p:cNvGrpSpPr/>
          <p:nvPr/>
        </p:nvGrpSpPr>
        <p:grpSpPr>
          <a:xfrm rot="0">
            <a:off x="13375246" y="2485586"/>
            <a:ext cx="3471913" cy="3391553"/>
            <a:chOff x="0" y="0"/>
            <a:chExt cx="4828540" cy="4716780"/>
          </a:xfrm>
        </p:grpSpPr>
        <p:sp>
          <p:nvSpPr>
            <p:cNvPr name="Freeform 6" id="6"/>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6"/>
              <a:stretch>
                <a:fillRect l="0" t="-18282" r="0" b="-18282"/>
              </a:stretch>
            </a:blipFill>
          </p:spPr>
        </p:sp>
      </p:grpSp>
      <p:grpSp>
        <p:nvGrpSpPr>
          <p:cNvPr name="Group 7" id="7"/>
          <p:cNvGrpSpPr/>
          <p:nvPr/>
        </p:nvGrpSpPr>
        <p:grpSpPr>
          <a:xfrm rot="0">
            <a:off x="9337470" y="6347258"/>
            <a:ext cx="3471913" cy="3391553"/>
            <a:chOff x="0" y="0"/>
            <a:chExt cx="4828540" cy="4716780"/>
          </a:xfrm>
        </p:grpSpPr>
        <p:sp>
          <p:nvSpPr>
            <p:cNvPr name="Freeform 8" id="8"/>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l="0" t="-18282" r="0" b="-18282"/>
              </a:stretch>
            </a:blipFill>
          </p:spPr>
        </p:sp>
      </p:grpSp>
      <p:grpSp>
        <p:nvGrpSpPr>
          <p:cNvPr name="Group 9" id="9"/>
          <p:cNvGrpSpPr/>
          <p:nvPr/>
        </p:nvGrpSpPr>
        <p:grpSpPr>
          <a:xfrm rot="0">
            <a:off x="13375246" y="6347258"/>
            <a:ext cx="3471913" cy="3391553"/>
            <a:chOff x="0" y="0"/>
            <a:chExt cx="4828540" cy="4716780"/>
          </a:xfrm>
        </p:grpSpPr>
        <p:sp>
          <p:nvSpPr>
            <p:cNvPr name="Freeform 10" id="10"/>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8"/>
              <a:stretch>
                <a:fillRect l="-17360" t="0" r="-2561" b="-14077"/>
              </a:stretch>
            </a:blipFill>
          </p:spPr>
        </p:sp>
      </p:grpSp>
      <p:sp>
        <p:nvSpPr>
          <p:cNvPr name="Freeform 11" id="11"/>
          <p:cNvSpPr/>
          <p:nvPr/>
        </p:nvSpPr>
        <p:spPr>
          <a:xfrm flipH="false" flipV="false" rot="0">
            <a:off x="678237" y="3214346"/>
            <a:ext cx="7948887" cy="2585373"/>
          </a:xfrm>
          <a:custGeom>
            <a:avLst/>
            <a:gdLst/>
            <a:ahLst/>
            <a:cxnLst/>
            <a:rect r="r" b="b" t="t" l="l"/>
            <a:pathLst>
              <a:path h="2585373" w="7948887">
                <a:moveTo>
                  <a:pt x="0" y="0"/>
                </a:moveTo>
                <a:lnTo>
                  <a:pt x="7948887" y="0"/>
                </a:lnTo>
                <a:lnTo>
                  <a:pt x="7948887" y="2585372"/>
                </a:lnTo>
                <a:lnTo>
                  <a:pt x="0" y="258537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2" id="12"/>
          <p:cNvSpPr/>
          <p:nvPr/>
        </p:nvSpPr>
        <p:spPr>
          <a:xfrm flipH="false" flipV="false" rot="0">
            <a:off x="826608" y="6672927"/>
            <a:ext cx="7948887" cy="2585373"/>
          </a:xfrm>
          <a:custGeom>
            <a:avLst/>
            <a:gdLst/>
            <a:ahLst/>
            <a:cxnLst/>
            <a:rect r="r" b="b" t="t" l="l"/>
            <a:pathLst>
              <a:path h="2585373" w="7948887">
                <a:moveTo>
                  <a:pt x="0" y="0"/>
                </a:moveTo>
                <a:lnTo>
                  <a:pt x="7948887" y="0"/>
                </a:lnTo>
                <a:lnTo>
                  <a:pt x="7948887" y="2585373"/>
                </a:lnTo>
                <a:lnTo>
                  <a:pt x="0" y="258537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3" id="13"/>
          <p:cNvSpPr txBox="true"/>
          <p:nvPr/>
        </p:nvSpPr>
        <p:spPr>
          <a:xfrm rot="0">
            <a:off x="5166604" y="569728"/>
            <a:ext cx="7954791" cy="1089393"/>
          </a:xfrm>
          <a:prstGeom prst="rect">
            <a:avLst/>
          </a:prstGeom>
        </p:spPr>
        <p:txBody>
          <a:bodyPr anchor="t" rtlCol="false" tIns="0" lIns="0" bIns="0" rIns="0">
            <a:spAutoFit/>
          </a:bodyPr>
          <a:lstStyle/>
          <a:p>
            <a:pPr algn="ctr" marL="0" indent="0" lvl="0">
              <a:lnSpc>
                <a:spcPts val="8025"/>
              </a:lnSpc>
              <a:spcBef>
                <a:spcPct val="0"/>
              </a:spcBef>
            </a:pPr>
            <a:r>
              <a:rPr lang="en-US" sz="8273" spc="380">
                <a:solidFill>
                  <a:srgbClr val="596F92"/>
                </a:solidFill>
                <a:latin typeface="Lucky Bones"/>
                <a:ea typeface="Lucky Bones"/>
                <a:cs typeface="Lucky Bones"/>
                <a:sym typeface="Lucky Bones"/>
              </a:rPr>
              <a:t>ART PRACTICAL</a:t>
            </a:r>
          </a:p>
        </p:txBody>
      </p:sp>
      <p:sp>
        <p:nvSpPr>
          <p:cNvPr name="TextBox 14" id="14"/>
          <p:cNvSpPr txBox="true"/>
          <p:nvPr/>
        </p:nvSpPr>
        <p:spPr>
          <a:xfrm rot="0">
            <a:off x="1226011" y="3725947"/>
            <a:ext cx="6853340" cy="1910512"/>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draw or paint something inspired by ‘keep our oceans clean’ </a:t>
            </a:r>
          </a:p>
        </p:txBody>
      </p:sp>
      <p:sp>
        <p:nvSpPr>
          <p:cNvPr name="TextBox 15" id="15"/>
          <p:cNvSpPr txBox="true"/>
          <p:nvPr/>
        </p:nvSpPr>
        <p:spPr>
          <a:xfrm rot="0">
            <a:off x="4366707" y="5952008"/>
            <a:ext cx="571946" cy="578155"/>
          </a:xfrm>
          <a:prstGeom prst="rect">
            <a:avLst/>
          </a:prstGeom>
        </p:spPr>
        <p:txBody>
          <a:bodyPr anchor="t" rtlCol="false" tIns="0" lIns="0" bIns="0" rIns="0">
            <a:spAutoFit/>
          </a:bodyPr>
          <a:lstStyle/>
          <a:p>
            <a:pPr algn="ctr">
              <a:lnSpc>
                <a:spcPts val="4235"/>
              </a:lnSpc>
              <a:spcBef>
                <a:spcPct val="0"/>
              </a:spcBef>
            </a:pPr>
            <a:r>
              <a:rPr lang="en-US" sz="3885">
                <a:solidFill>
                  <a:srgbClr val="596F92"/>
                </a:solidFill>
                <a:latin typeface="Sailors"/>
                <a:ea typeface="Sailors"/>
                <a:cs typeface="Sailors"/>
                <a:sym typeface="Sailors"/>
              </a:rPr>
              <a:t>or</a:t>
            </a:r>
          </a:p>
        </p:txBody>
      </p:sp>
      <p:sp>
        <p:nvSpPr>
          <p:cNvPr name="TextBox 16" id="16"/>
          <p:cNvSpPr txBox="true"/>
          <p:nvPr/>
        </p:nvSpPr>
        <p:spPr>
          <a:xfrm rot="0">
            <a:off x="2212728" y="7324683"/>
            <a:ext cx="5176647" cy="1291387"/>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use plastics to create a collage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724477" y="2641158"/>
            <a:ext cx="4407085" cy="3096712"/>
            <a:chOff x="0" y="0"/>
            <a:chExt cx="4572000" cy="3212592"/>
          </a:xfrm>
        </p:grpSpPr>
        <p:sp>
          <p:nvSpPr>
            <p:cNvPr name="Freeform 4" id="4"/>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0" t="-3439" r="0" b="-3439"/>
              </a:stretch>
            </a:blipFill>
          </p:spPr>
        </p:sp>
        <p:sp>
          <p:nvSpPr>
            <p:cNvPr name="Freeform 5" id="5"/>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6" id="6"/>
          <p:cNvGrpSpPr>
            <a:grpSpLocks noChangeAspect="true"/>
          </p:cNvGrpSpPr>
          <p:nvPr/>
        </p:nvGrpSpPr>
        <p:grpSpPr>
          <a:xfrm rot="0">
            <a:off x="4866335" y="2447282"/>
            <a:ext cx="4695416" cy="4519653"/>
            <a:chOff x="0" y="0"/>
            <a:chExt cx="4559807" cy="4389120"/>
          </a:xfrm>
        </p:grpSpPr>
        <p:sp>
          <p:nvSpPr>
            <p:cNvPr name="Freeform 7" id="7"/>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7"/>
              <a:stretch>
                <a:fillRect l="-3" t="0" r="-3" b="0"/>
              </a:stretch>
            </a:blipFill>
          </p:spPr>
        </p:sp>
        <p:sp>
          <p:nvSpPr>
            <p:cNvPr name="Freeform 8" id="8"/>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8"/>
              <a:stretch>
                <a:fillRect l="-22149" t="0" r="-22149" b="0"/>
              </a:stretch>
            </a:blipFill>
          </p:spPr>
        </p:sp>
      </p:grpSp>
      <p:grpSp>
        <p:nvGrpSpPr>
          <p:cNvPr name="Group 9" id="9"/>
          <p:cNvGrpSpPr>
            <a:grpSpLocks noChangeAspect="true"/>
          </p:cNvGrpSpPr>
          <p:nvPr/>
        </p:nvGrpSpPr>
        <p:grpSpPr>
          <a:xfrm rot="-1163119">
            <a:off x="591737" y="5627254"/>
            <a:ext cx="3998664" cy="3950679"/>
            <a:chOff x="0" y="0"/>
            <a:chExt cx="4572000" cy="4517135"/>
          </a:xfrm>
        </p:grpSpPr>
        <p:sp>
          <p:nvSpPr>
            <p:cNvPr name="Freeform 10" id="10"/>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9"/>
              <a:stretch>
                <a:fillRect l="-24130" t="0" r="-24130" b="0"/>
              </a:stretch>
            </a:blipFill>
          </p:spPr>
        </p:sp>
        <p:sp>
          <p:nvSpPr>
            <p:cNvPr name="Freeform 11" id="11"/>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0"/>
              <a:stretch>
                <a:fillRect l="-25" t="0" r="-25" b="0"/>
              </a:stretch>
            </a:blipFill>
          </p:spPr>
        </p:sp>
      </p:grpSp>
      <p:grpSp>
        <p:nvGrpSpPr>
          <p:cNvPr name="Group 12" id="12"/>
          <p:cNvGrpSpPr/>
          <p:nvPr/>
        </p:nvGrpSpPr>
        <p:grpSpPr>
          <a:xfrm rot="0">
            <a:off x="4866335" y="7243160"/>
            <a:ext cx="5788829" cy="2502172"/>
            <a:chOff x="0" y="0"/>
            <a:chExt cx="12407900" cy="5363210"/>
          </a:xfrm>
        </p:grpSpPr>
        <p:sp>
          <p:nvSpPr>
            <p:cNvPr name="Freeform 13" id="13"/>
            <p:cNvSpPr/>
            <p:nvPr/>
          </p:nvSpPr>
          <p:spPr>
            <a:xfrm flipH="false" flipV="false" rot="0">
              <a:off x="-1188720" y="-1299210"/>
              <a:ext cx="14579600" cy="7821930"/>
            </a:xfrm>
            <a:custGeom>
              <a:avLst/>
              <a:gdLst/>
              <a:ahLst/>
              <a:cxnLst/>
              <a:rect r="r" b="b" t="t" l="l"/>
              <a:pathLst>
                <a:path h="7821930" w="14579600">
                  <a:moveTo>
                    <a:pt x="1446530" y="2216150"/>
                  </a:moveTo>
                  <a:cubicBezTo>
                    <a:pt x="2578100" y="0"/>
                    <a:pt x="6996430" y="2960370"/>
                    <a:pt x="8751570" y="1879600"/>
                  </a:cubicBezTo>
                  <a:cubicBezTo>
                    <a:pt x="11271250" y="328930"/>
                    <a:pt x="14579600" y="2044700"/>
                    <a:pt x="13321030" y="5191760"/>
                  </a:cubicBezTo>
                  <a:cubicBezTo>
                    <a:pt x="12679680" y="6795770"/>
                    <a:pt x="9763760" y="5523230"/>
                    <a:pt x="8426450" y="6164580"/>
                  </a:cubicBezTo>
                  <a:cubicBezTo>
                    <a:pt x="4964430" y="7821930"/>
                    <a:pt x="0" y="5048250"/>
                    <a:pt x="1446530" y="2216150"/>
                  </a:cubicBezTo>
                  <a:close/>
                </a:path>
              </a:pathLst>
            </a:custGeom>
            <a:blipFill>
              <a:blip r:embed="rId11"/>
              <a:stretch>
                <a:fillRect l="0" t="-27075" r="0" b="-27075"/>
              </a:stretch>
            </a:blipFill>
          </p:spPr>
        </p:sp>
      </p:grpSp>
      <p:grpSp>
        <p:nvGrpSpPr>
          <p:cNvPr name="Group 14" id="14"/>
          <p:cNvGrpSpPr/>
          <p:nvPr/>
        </p:nvGrpSpPr>
        <p:grpSpPr>
          <a:xfrm rot="0">
            <a:off x="9834576" y="2641158"/>
            <a:ext cx="4227870" cy="3693208"/>
            <a:chOff x="0" y="0"/>
            <a:chExt cx="5975350" cy="5219700"/>
          </a:xfrm>
        </p:grpSpPr>
        <p:sp>
          <p:nvSpPr>
            <p:cNvPr name="Freeform 15" id="15"/>
            <p:cNvSpPr/>
            <p:nvPr/>
          </p:nvSpPr>
          <p:spPr>
            <a:xfrm flipH="false" flipV="false" rot="0">
              <a:off x="-519430" y="-910590"/>
              <a:ext cx="7381240" cy="6188710"/>
            </a:xfrm>
            <a:custGeom>
              <a:avLst/>
              <a:gdLst/>
              <a:ahLst/>
              <a:cxnLst/>
              <a:rect r="r" b="b" t="t" l="l"/>
              <a:pathLst>
                <a:path h="6188710" w="7381240">
                  <a:moveTo>
                    <a:pt x="2861310" y="5034280"/>
                  </a:moveTo>
                  <a:cubicBezTo>
                    <a:pt x="4353560" y="5034280"/>
                    <a:pt x="3549650" y="6188710"/>
                    <a:pt x="5092700" y="6121400"/>
                  </a:cubicBezTo>
                  <a:cubicBezTo>
                    <a:pt x="6408420" y="6064250"/>
                    <a:pt x="7381240" y="3489960"/>
                    <a:pt x="5207000" y="2288540"/>
                  </a:cubicBezTo>
                  <a:cubicBezTo>
                    <a:pt x="3470910" y="1328420"/>
                    <a:pt x="629920" y="0"/>
                    <a:pt x="1029970" y="1830070"/>
                  </a:cubicBezTo>
                  <a:cubicBezTo>
                    <a:pt x="1430020" y="3660140"/>
                    <a:pt x="0" y="4232910"/>
                    <a:pt x="744220" y="5205730"/>
                  </a:cubicBezTo>
                  <a:cubicBezTo>
                    <a:pt x="1488440" y="6178550"/>
                    <a:pt x="1544320" y="5034280"/>
                    <a:pt x="2861310" y="5034280"/>
                  </a:cubicBezTo>
                  <a:close/>
                </a:path>
              </a:pathLst>
            </a:custGeom>
            <a:blipFill>
              <a:blip r:embed="rId12"/>
              <a:stretch>
                <a:fillRect l="-15532" t="0" r="-15532" b="0"/>
              </a:stretch>
            </a:blipFill>
          </p:spPr>
        </p:sp>
      </p:grpSp>
      <p:grpSp>
        <p:nvGrpSpPr>
          <p:cNvPr name="Group 16" id="16"/>
          <p:cNvGrpSpPr/>
          <p:nvPr/>
        </p:nvGrpSpPr>
        <p:grpSpPr>
          <a:xfrm rot="0">
            <a:off x="11948510" y="4707109"/>
            <a:ext cx="5144007" cy="5246370"/>
            <a:chOff x="0" y="0"/>
            <a:chExt cx="6062980" cy="6183630"/>
          </a:xfrm>
        </p:grpSpPr>
        <p:sp>
          <p:nvSpPr>
            <p:cNvPr name="Freeform 17" id="17"/>
            <p:cNvSpPr/>
            <p:nvPr/>
          </p:nvSpPr>
          <p:spPr>
            <a:xfrm flipH="false" flipV="false" rot="0">
              <a:off x="-257810" y="-427990"/>
              <a:ext cx="6739890" cy="7203440"/>
            </a:xfrm>
            <a:custGeom>
              <a:avLst/>
              <a:gdLst/>
              <a:ahLst/>
              <a:cxnLst/>
              <a:rect r="r" b="b" t="t" l="l"/>
              <a:pathLst>
                <a:path h="7203440" w="6739890">
                  <a:moveTo>
                    <a:pt x="3602990" y="1123950"/>
                  </a:moveTo>
                  <a:cubicBezTo>
                    <a:pt x="3155950" y="1784350"/>
                    <a:pt x="3209290" y="2346960"/>
                    <a:pt x="2705100" y="2646680"/>
                  </a:cubicBezTo>
                  <a:cubicBezTo>
                    <a:pt x="1689100" y="3252470"/>
                    <a:pt x="647700" y="2674620"/>
                    <a:pt x="327660" y="3713480"/>
                  </a:cubicBezTo>
                  <a:cubicBezTo>
                    <a:pt x="0" y="4777740"/>
                    <a:pt x="839470" y="5806440"/>
                    <a:pt x="2597150" y="6450330"/>
                  </a:cubicBezTo>
                  <a:cubicBezTo>
                    <a:pt x="4646930" y="7203440"/>
                    <a:pt x="6739890" y="5153660"/>
                    <a:pt x="6248400" y="3628390"/>
                  </a:cubicBezTo>
                  <a:cubicBezTo>
                    <a:pt x="5842000" y="2364740"/>
                    <a:pt x="6545580" y="1811020"/>
                    <a:pt x="6122670" y="1123950"/>
                  </a:cubicBezTo>
                  <a:cubicBezTo>
                    <a:pt x="5429250" y="0"/>
                    <a:pt x="4081780" y="415290"/>
                    <a:pt x="3602990" y="1123950"/>
                  </a:cubicBezTo>
                  <a:close/>
                </a:path>
              </a:pathLst>
            </a:custGeom>
            <a:blipFill>
              <a:blip r:embed="rId13"/>
              <a:stretch>
                <a:fillRect l="-26391" t="0" r="-26391" b="0"/>
              </a:stretch>
            </a:blipFill>
          </p:spPr>
        </p:sp>
      </p:grpSp>
      <p:grpSp>
        <p:nvGrpSpPr>
          <p:cNvPr name="Group 18" id="18"/>
          <p:cNvGrpSpPr/>
          <p:nvPr/>
        </p:nvGrpSpPr>
        <p:grpSpPr>
          <a:xfrm rot="0">
            <a:off x="13768570" y="2289462"/>
            <a:ext cx="4140338" cy="1900052"/>
            <a:chOff x="-161290" y="232410"/>
            <a:chExt cx="12611100" cy="5787390"/>
          </a:xfrm>
        </p:grpSpPr>
        <p:sp>
          <p:nvSpPr>
            <p:cNvPr name="Freeform 19" id="19"/>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4"/>
              <a:stretch>
                <a:fillRect l="0" t="-21124" r="0" b="-21124"/>
              </a:stretch>
            </a:blipFill>
          </p:spPr>
        </p:sp>
      </p:grpSp>
      <p:sp>
        <p:nvSpPr>
          <p:cNvPr name="TextBox 20" id="20"/>
          <p:cNvSpPr txBox="true"/>
          <p:nvPr/>
        </p:nvSpPr>
        <p:spPr>
          <a:xfrm rot="0">
            <a:off x="514350" y="397996"/>
            <a:ext cx="17259300" cy="939804"/>
          </a:xfrm>
          <a:prstGeom prst="rect">
            <a:avLst/>
          </a:prstGeom>
        </p:spPr>
        <p:txBody>
          <a:bodyPr anchor="t" rtlCol="false" tIns="0" lIns="0" bIns="0" rIns="0">
            <a:spAutoFit/>
          </a:bodyPr>
          <a:lstStyle/>
          <a:p>
            <a:pPr algn="ctr" marL="0" indent="0" lvl="0">
              <a:lnSpc>
                <a:spcPts val="7000"/>
              </a:lnSpc>
            </a:pPr>
            <a:r>
              <a:rPr lang="en-US" sz="7000" spc="322">
                <a:solidFill>
                  <a:srgbClr val="596F92"/>
                </a:solidFill>
                <a:latin typeface="Lucky Bones"/>
                <a:ea typeface="Lucky Bones"/>
                <a:cs typeface="Lucky Bones"/>
                <a:sym typeface="Lucky Bones"/>
              </a:rPr>
              <a:t>PLASTICS AND THE ENVIRONMENT</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12751167" y="2360367"/>
            <a:ext cx="5106239" cy="3653133"/>
            <a:chOff x="0" y="0"/>
            <a:chExt cx="4584192" cy="3279648"/>
          </a:xfrm>
        </p:grpSpPr>
        <p:sp>
          <p:nvSpPr>
            <p:cNvPr name="Freeform 4" id="4"/>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5" id="5"/>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6" id="6"/>
          <p:cNvGrpSpPr>
            <a:grpSpLocks noChangeAspect="true"/>
          </p:cNvGrpSpPr>
          <p:nvPr/>
        </p:nvGrpSpPr>
        <p:grpSpPr>
          <a:xfrm rot="0">
            <a:off x="10198048" y="6094512"/>
            <a:ext cx="4575449" cy="3688219"/>
            <a:chOff x="0" y="0"/>
            <a:chExt cx="4605527" cy="3712464"/>
          </a:xfrm>
        </p:grpSpPr>
        <p:sp>
          <p:nvSpPr>
            <p:cNvPr name="Freeform 7" id="7"/>
            <p:cNvSpPr/>
            <p:nvPr/>
          </p:nvSpPr>
          <p:spPr>
            <a:xfrm flipH="false" flipV="false" rot="0">
              <a:off x="0" y="0"/>
              <a:ext cx="4605527" cy="3712464"/>
            </a:xfrm>
            <a:custGeom>
              <a:avLst/>
              <a:gdLst/>
              <a:ahLst/>
              <a:cxnLst/>
              <a:rect r="r" b="b" t="t" l="l"/>
              <a:pathLst>
                <a:path h="3712464" w="4605527">
                  <a:moveTo>
                    <a:pt x="4605527" y="3712464"/>
                  </a:moveTo>
                  <a:lnTo>
                    <a:pt x="0" y="3712464"/>
                  </a:lnTo>
                  <a:lnTo>
                    <a:pt x="0" y="0"/>
                  </a:lnTo>
                  <a:lnTo>
                    <a:pt x="4605527" y="0"/>
                  </a:lnTo>
                  <a:lnTo>
                    <a:pt x="4605527" y="3712464"/>
                  </a:lnTo>
                  <a:close/>
                </a:path>
              </a:pathLst>
            </a:custGeom>
            <a:blipFill>
              <a:blip r:embed="rId7"/>
              <a:stretch>
                <a:fillRect l="-67" t="0" r="-67" b="0"/>
              </a:stretch>
            </a:blipFill>
          </p:spPr>
        </p:sp>
        <p:sp>
          <p:nvSpPr>
            <p:cNvPr name="Freeform 8" id="8"/>
            <p:cNvSpPr/>
            <p:nvPr/>
          </p:nvSpPr>
          <p:spPr>
            <a:xfrm flipH="false" flipV="false" rot="0">
              <a:off x="44741" y="-24384"/>
              <a:ext cx="4526947" cy="3651107"/>
            </a:xfrm>
            <a:custGeom>
              <a:avLst/>
              <a:gdLst/>
              <a:ahLst/>
              <a:cxnLst/>
              <a:rect r="r" b="b" t="t" l="l"/>
              <a:pathLst>
                <a:path h="3651107" w="452694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t="0" r="-9921" b="0"/>
              </a:stretch>
            </a:blipFill>
          </p:spPr>
        </p:sp>
      </p:grpSp>
      <p:grpSp>
        <p:nvGrpSpPr>
          <p:cNvPr name="Group 9" id="9"/>
          <p:cNvGrpSpPr>
            <a:grpSpLocks noChangeAspect="true"/>
          </p:cNvGrpSpPr>
          <p:nvPr/>
        </p:nvGrpSpPr>
        <p:grpSpPr>
          <a:xfrm rot="1161392">
            <a:off x="14672351" y="6539918"/>
            <a:ext cx="4415967" cy="3102953"/>
            <a:chOff x="0" y="0"/>
            <a:chExt cx="4572000" cy="3212592"/>
          </a:xfrm>
        </p:grpSpPr>
        <p:sp>
          <p:nvSpPr>
            <p:cNvPr name="Freeform 10" id="10"/>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t="0" r="-2662" b="0"/>
              </a:stretch>
            </a:blipFill>
          </p:spPr>
        </p:sp>
        <p:sp>
          <p:nvSpPr>
            <p:cNvPr name="Freeform 11" id="11"/>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2" id="12"/>
          <p:cNvGrpSpPr>
            <a:grpSpLocks noChangeAspect="true"/>
          </p:cNvGrpSpPr>
          <p:nvPr/>
        </p:nvGrpSpPr>
        <p:grpSpPr>
          <a:xfrm rot="393586">
            <a:off x="6276534" y="6380016"/>
            <a:ext cx="3794937" cy="3749397"/>
            <a:chOff x="0" y="0"/>
            <a:chExt cx="4572000" cy="4517135"/>
          </a:xfrm>
        </p:grpSpPr>
        <p:sp>
          <p:nvSpPr>
            <p:cNvPr name="Freeform 13" id="13"/>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b="0"/>
              </a:stretch>
            </a:blipFill>
          </p:spPr>
        </p:sp>
        <p:sp>
          <p:nvSpPr>
            <p:cNvPr name="Freeform 14" id="14"/>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2"/>
              <a:stretch>
                <a:fillRect l="-25" t="0" r="-25" b="0"/>
              </a:stretch>
            </a:blipFill>
          </p:spPr>
        </p:sp>
      </p:grpSp>
      <p:grpSp>
        <p:nvGrpSpPr>
          <p:cNvPr name="Group 15" id="15"/>
          <p:cNvGrpSpPr>
            <a:grpSpLocks noChangeAspect="true"/>
          </p:cNvGrpSpPr>
          <p:nvPr/>
        </p:nvGrpSpPr>
        <p:grpSpPr>
          <a:xfrm rot="9602501">
            <a:off x="434237" y="5933903"/>
            <a:ext cx="5706030" cy="4009437"/>
            <a:chOff x="0" y="0"/>
            <a:chExt cx="4572000" cy="3212592"/>
          </a:xfrm>
        </p:grpSpPr>
        <p:sp>
          <p:nvSpPr>
            <p:cNvPr name="Freeform 16" id="1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t="0" r="-2662" b="0"/>
              </a:stretch>
            </a:blipFill>
          </p:spPr>
        </p:sp>
        <p:sp>
          <p:nvSpPr>
            <p:cNvPr name="Freeform 17" id="1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8" id="18"/>
          <p:cNvGrpSpPr>
            <a:grpSpLocks noChangeAspect="true"/>
          </p:cNvGrpSpPr>
          <p:nvPr/>
        </p:nvGrpSpPr>
        <p:grpSpPr>
          <a:xfrm rot="0">
            <a:off x="-1830553" y="2930825"/>
            <a:ext cx="5812068" cy="2512217"/>
            <a:chOff x="0" y="0"/>
            <a:chExt cx="12407900" cy="5363210"/>
          </a:xfrm>
        </p:grpSpPr>
        <p:sp>
          <p:nvSpPr>
            <p:cNvPr name="Freeform 19" id="19"/>
            <p:cNvSpPr/>
            <p:nvPr/>
          </p:nvSpPr>
          <p:spPr>
            <a:xfrm flipH="true" flipV="false" rot="0">
              <a:off x="-982116" y="-1299210"/>
              <a:ext cx="14579600" cy="7821930"/>
            </a:xfrm>
            <a:custGeom>
              <a:avLst/>
              <a:gdLst/>
              <a:ahLst/>
              <a:cxnLst/>
              <a:rect r="r" b="b" t="t" l="l"/>
              <a:pathLst>
                <a:path h="7821930" w="1457960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l="0" t="-48613" r="0" b="-5537"/>
              </a:stretch>
            </a:blipFill>
          </p:spPr>
        </p:sp>
      </p:grpSp>
      <p:grpSp>
        <p:nvGrpSpPr>
          <p:cNvPr name="Group 20" id="20"/>
          <p:cNvGrpSpPr>
            <a:grpSpLocks noChangeAspect="true"/>
          </p:cNvGrpSpPr>
          <p:nvPr/>
        </p:nvGrpSpPr>
        <p:grpSpPr>
          <a:xfrm rot="0">
            <a:off x="6913597" y="2812902"/>
            <a:ext cx="5739492" cy="3262124"/>
            <a:chOff x="0" y="0"/>
            <a:chExt cx="4547616" cy="2584704"/>
          </a:xfrm>
        </p:grpSpPr>
        <p:sp>
          <p:nvSpPr>
            <p:cNvPr name="Freeform 21" id="21"/>
            <p:cNvSpPr/>
            <p:nvPr/>
          </p:nvSpPr>
          <p:spPr>
            <a:xfrm flipH="false" flipV="false" rot="0">
              <a:off x="0" y="0"/>
              <a:ext cx="4547616" cy="2584704"/>
            </a:xfrm>
            <a:custGeom>
              <a:avLst/>
              <a:gdLst/>
              <a:ahLst/>
              <a:cxnLst/>
              <a:rect r="r" b="b" t="t" l="l"/>
              <a:pathLst>
                <a:path h="2584704" w="4547616">
                  <a:moveTo>
                    <a:pt x="4547616" y="2584704"/>
                  </a:moveTo>
                  <a:lnTo>
                    <a:pt x="0" y="2584704"/>
                  </a:lnTo>
                  <a:lnTo>
                    <a:pt x="0" y="0"/>
                  </a:lnTo>
                  <a:lnTo>
                    <a:pt x="4547616" y="0"/>
                  </a:lnTo>
                  <a:lnTo>
                    <a:pt x="4547616" y="2584704"/>
                  </a:lnTo>
                  <a:close/>
                </a:path>
              </a:pathLst>
            </a:custGeom>
            <a:blipFill>
              <a:blip r:embed="rId15"/>
              <a:stretch>
                <a:fillRect l="0" t="-33" r="0" b="-33"/>
              </a:stretch>
            </a:blipFill>
          </p:spPr>
        </p:sp>
        <p:sp>
          <p:nvSpPr>
            <p:cNvPr name="Freeform 22" id="22"/>
            <p:cNvSpPr/>
            <p:nvPr/>
          </p:nvSpPr>
          <p:spPr>
            <a:xfrm flipH="false" flipV="false" rot="0">
              <a:off x="38418" y="49420"/>
              <a:ext cx="4473128" cy="2451241"/>
            </a:xfrm>
            <a:custGeom>
              <a:avLst/>
              <a:gdLst/>
              <a:ahLst/>
              <a:cxnLst/>
              <a:rect r="r" b="b" t="t" l="l"/>
              <a:pathLst>
                <a:path h="2451241" w="4473128">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l="0" t="-17915" r="0" b="-17915"/>
              </a:stretch>
            </a:blipFill>
          </p:spPr>
        </p:sp>
      </p:grpSp>
      <p:grpSp>
        <p:nvGrpSpPr>
          <p:cNvPr name="Group 23" id="23"/>
          <p:cNvGrpSpPr>
            <a:grpSpLocks noChangeAspect="true"/>
          </p:cNvGrpSpPr>
          <p:nvPr/>
        </p:nvGrpSpPr>
        <p:grpSpPr>
          <a:xfrm rot="0">
            <a:off x="4244094" y="3917467"/>
            <a:ext cx="2569238" cy="2325997"/>
            <a:chOff x="0" y="0"/>
            <a:chExt cx="5580380" cy="5052060"/>
          </a:xfrm>
        </p:grpSpPr>
        <p:sp>
          <p:nvSpPr>
            <p:cNvPr name="Freeform 24" id="24"/>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t="0" r="-25366" b="0"/>
              </a:stretch>
            </a:blipFill>
          </p:spPr>
        </p:sp>
      </p:grpSp>
      <p:sp>
        <p:nvSpPr>
          <p:cNvPr name="TextBox 25" id="25"/>
          <p:cNvSpPr txBox="true"/>
          <p:nvPr/>
        </p:nvSpPr>
        <p:spPr>
          <a:xfrm rot="0">
            <a:off x="514350" y="407521"/>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PLASTICS AND MARINE LIFE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735753"/>
            <a:ext cx="17259300" cy="920997"/>
          </a:xfrm>
          <a:prstGeom prst="rect">
            <a:avLst/>
          </a:prstGeom>
        </p:spPr>
        <p:txBody>
          <a:bodyPr anchor="t" rtlCol="false" tIns="0" lIns="0" bIns="0" rIns="0">
            <a:spAutoFit/>
          </a:bodyPr>
          <a:lstStyle/>
          <a:p>
            <a:pPr algn="ctr" marL="0" indent="0" lvl="0">
              <a:lnSpc>
                <a:spcPts val="6861"/>
              </a:lnSpc>
              <a:spcBef>
                <a:spcPct val="0"/>
              </a:spcBef>
            </a:pPr>
            <a:r>
              <a:rPr lang="en-US" sz="7073" spc="325">
                <a:solidFill>
                  <a:srgbClr val="596F92"/>
                </a:solidFill>
                <a:latin typeface="Lucky Bones"/>
                <a:ea typeface="Lucky Bones"/>
                <a:cs typeface="Lucky Bones"/>
                <a:sym typeface="Lucky Bones"/>
              </a:rPr>
              <a:t>SEA TURTLES AND PLASTIC POLLUTION</a:t>
            </a:r>
          </a:p>
        </p:txBody>
      </p:sp>
      <p:pic>
        <p:nvPicPr>
          <p:cNvPr name="Picture 3" id="3"/>
          <p:cNvPicPr>
            <a:picLocks noChangeAspect="true"/>
          </p:cNvPicPr>
          <p:nvPr>
            <a:videoFile r:link="rId4"/>
          </p:nvPr>
        </p:nvPicPr>
        <p:blipFill>
          <a:blip r:embed="rId3"/>
          <a:stretch>
            <a:fillRect/>
          </a:stretch>
        </p:blipFill>
        <p:spPr>
          <a:xfrm rot="0">
            <a:off x="1396697" y="1908373"/>
            <a:ext cx="15494606" cy="7801734"/>
          </a:xfrm>
          <a:prstGeom prst="rect">
            <a:avLst/>
          </a:prstGeom>
        </p:spPr>
      </p:pic>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3650004" y="3626799"/>
            <a:ext cx="10987992" cy="2153246"/>
          </a:xfrm>
          <a:prstGeom prst="rect">
            <a:avLst/>
          </a:prstGeom>
        </p:spPr>
        <p:txBody>
          <a:bodyPr anchor="t" rtlCol="false" tIns="0" lIns="0" bIns="0" rIns="0">
            <a:spAutoFit/>
          </a:bodyPr>
          <a:lstStyle/>
          <a:p>
            <a:pPr algn="ctr" marL="0" indent="0" lvl="0">
              <a:lnSpc>
                <a:spcPts val="8273"/>
              </a:lnSpc>
            </a:pPr>
            <a:r>
              <a:rPr lang="en-US" sz="8273" spc="380">
                <a:solidFill>
                  <a:srgbClr val="596F92"/>
                </a:solidFill>
                <a:latin typeface="Lucky Bones"/>
                <a:ea typeface="Lucky Bones"/>
                <a:cs typeface="Lucky Bones"/>
                <a:sym typeface="Lucky Bones"/>
              </a:rPr>
              <a:t>EFFECTS OF PLASTIC ON MARINE ANIMALS</a:t>
            </a:r>
          </a:p>
        </p:txBody>
      </p:sp>
      <p:sp>
        <p:nvSpPr>
          <p:cNvPr name="Freeform 3" id="3"/>
          <p:cNvSpPr/>
          <p:nvPr/>
        </p:nvSpPr>
        <p:spPr>
          <a:xfrm flipH="false" flipV="false" rot="0">
            <a:off x="0" y="0"/>
            <a:ext cx="4130289" cy="4114800"/>
          </a:xfrm>
          <a:custGeom>
            <a:avLst/>
            <a:gdLst/>
            <a:ahLst/>
            <a:cxnLst/>
            <a:rect r="r" b="b" t="t" l="l"/>
            <a:pathLst>
              <a:path h="4114800" w="4130289">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true" rot="0">
            <a:off x="0" y="6172200"/>
            <a:ext cx="4130289" cy="4114800"/>
          </a:xfrm>
          <a:custGeom>
            <a:avLst/>
            <a:gdLst/>
            <a:ahLst/>
            <a:cxnLst/>
            <a:rect r="r" b="b" t="t" l="l"/>
            <a:pathLst>
              <a:path h="4114800" w="4130289">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true" flipV="false" rot="0">
            <a:off x="14157711" y="0"/>
            <a:ext cx="4130289" cy="4114800"/>
          </a:xfrm>
          <a:custGeom>
            <a:avLst/>
            <a:gdLst/>
            <a:ahLst/>
            <a:cxnLst/>
            <a:rect r="r" b="b" t="t" l="l"/>
            <a:pathLst>
              <a:path h="4114800" w="4130289">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true" flipV="true" rot="0">
            <a:off x="14157711" y="6172200"/>
            <a:ext cx="4130289" cy="4114800"/>
          </a:xfrm>
          <a:custGeom>
            <a:avLst/>
            <a:gdLst/>
            <a:ahLst/>
            <a:cxnLst/>
            <a:rect r="r" b="b" t="t" l="l"/>
            <a:pathLst>
              <a:path h="4114800" w="4130289">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6985428" y="6172200"/>
            <a:ext cx="4046021" cy="2948538"/>
          </a:xfrm>
          <a:custGeom>
            <a:avLst/>
            <a:gdLst/>
            <a:ahLst/>
            <a:cxnLst/>
            <a:rect r="r" b="b" t="t" l="l"/>
            <a:pathLst>
              <a:path h="2948538" w="4046021">
                <a:moveTo>
                  <a:pt x="0" y="0"/>
                </a:moveTo>
                <a:lnTo>
                  <a:pt x="4046021" y="0"/>
                </a:lnTo>
                <a:lnTo>
                  <a:pt x="4046021" y="2948538"/>
                </a:lnTo>
                <a:lnTo>
                  <a:pt x="0" y="2948538"/>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ENTANGLEMENT</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12660923" y="5803931"/>
            <a:ext cx="4837150" cy="3460621"/>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8" id="8"/>
          <p:cNvGrpSpPr/>
          <p:nvPr/>
        </p:nvGrpSpPr>
        <p:grpSpPr>
          <a:xfrm rot="0">
            <a:off x="757041" y="5599685"/>
            <a:ext cx="3655737" cy="3664866"/>
            <a:chOff x="0" y="0"/>
            <a:chExt cx="5594350" cy="5608320"/>
          </a:xfrm>
        </p:grpSpPr>
        <p:sp>
          <p:nvSpPr>
            <p:cNvPr name="Freeform 9" id="9"/>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7"/>
              <a:stretch>
                <a:fillRect l="0" t="0" r="-50453" b="0"/>
              </a:stretch>
            </a:blipFill>
          </p:spPr>
        </p:sp>
      </p:grpSp>
      <p:grpSp>
        <p:nvGrpSpPr>
          <p:cNvPr name="Group 10" id="10"/>
          <p:cNvGrpSpPr/>
          <p:nvPr/>
        </p:nvGrpSpPr>
        <p:grpSpPr>
          <a:xfrm rot="0">
            <a:off x="6297886" y="6951750"/>
            <a:ext cx="5039744" cy="2312801"/>
            <a:chOff x="-161290" y="232410"/>
            <a:chExt cx="12611100" cy="5787390"/>
          </a:xfrm>
        </p:grpSpPr>
        <p:sp>
          <p:nvSpPr>
            <p:cNvPr name="Freeform 11" id="11"/>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8"/>
              <a:stretch>
                <a:fillRect l="0" t="-21524" r="0" b="-21524"/>
              </a:stretch>
            </a:blipFill>
          </p:spPr>
        </p:sp>
      </p:grpSp>
      <p:sp>
        <p:nvSpPr>
          <p:cNvPr name="TextBox 12" id="12"/>
          <p:cNvSpPr txBox="true"/>
          <p:nvPr/>
        </p:nvSpPr>
        <p:spPr>
          <a:xfrm rot="0">
            <a:off x="4961220" y="2572711"/>
            <a:ext cx="8365559" cy="32431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Marine life can get caught and tangled in plastic </a:t>
            </a:r>
          </a:p>
          <a:p>
            <a:pPr algn="ctr">
              <a:lnSpc>
                <a:spcPts val="4228"/>
              </a:lnSpc>
            </a:pPr>
          </a:p>
          <a:p>
            <a:pPr algn="ctr">
              <a:lnSpc>
                <a:spcPts val="4228"/>
              </a:lnSpc>
            </a:pPr>
            <a:r>
              <a:rPr lang="en-US" sz="3741">
                <a:solidFill>
                  <a:srgbClr val="596F92"/>
                </a:solidFill>
                <a:latin typeface="Sailors"/>
                <a:ea typeface="Sailors"/>
                <a:cs typeface="Sailors"/>
                <a:sym typeface="Sailors"/>
              </a:rPr>
              <a:t>This limits their movement and can prevent animals from being able to eat and avoid PREDATORS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1000534"/>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INGESTION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851368" y="5332204"/>
            <a:ext cx="4376933" cy="3962548"/>
            <a:chOff x="0" y="0"/>
            <a:chExt cx="5580380" cy="5052060"/>
          </a:xfrm>
        </p:grpSpPr>
        <p:sp>
          <p:nvSpPr>
            <p:cNvPr name="Freeform 6" id="6"/>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5"/>
              <a:stretch>
                <a:fillRect l="-17943" t="0" r="-17943" b="0"/>
              </a:stretch>
            </a:blipFill>
          </p:spPr>
        </p:sp>
      </p:grpSp>
      <p:grpSp>
        <p:nvGrpSpPr>
          <p:cNvPr name="Group 7" id="7"/>
          <p:cNvGrpSpPr/>
          <p:nvPr/>
        </p:nvGrpSpPr>
        <p:grpSpPr>
          <a:xfrm rot="0">
            <a:off x="13166610" y="5104979"/>
            <a:ext cx="4072285" cy="4153321"/>
            <a:chOff x="0" y="0"/>
            <a:chExt cx="6062980" cy="6183630"/>
          </a:xfrm>
        </p:grpSpPr>
        <p:sp>
          <p:nvSpPr>
            <p:cNvPr name="Freeform 8" id="8"/>
            <p:cNvSpPr/>
            <p:nvPr/>
          </p:nvSpPr>
          <p:spPr>
            <a:xfrm flipH="false" flipV="false" rot="0">
              <a:off x="-257810" y="-427990"/>
              <a:ext cx="6739890" cy="7203440"/>
            </a:xfrm>
            <a:custGeom>
              <a:avLst/>
              <a:gdLst/>
              <a:ahLst/>
              <a:cxnLst/>
              <a:rect r="r" b="b" t="t" l="l"/>
              <a:pathLst>
                <a:path h="7203440" w="6739890">
                  <a:moveTo>
                    <a:pt x="3602990" y="1123950"/>
                  </a:moveTo>
                  <a:cubicBezTo>
                    <a:pt x="3155950" y="1784350"/>
                    <a:pt x="3209290" y="2346960"/>
                    <a:pt x="2705100" y="2646680"/>
                  </a:cubicBezTo>
                  <a:cubicBezTo>
                    <a:pt x="1689100" y="3252470"/>
                    <a:pt x="647700" y="2674620"/>
                    <a:pt x="327660" y="3713480"/>
                  </a:cubicBezTo>
                  <a:cubicBezTo>
                    <a:pt x="0" y="4777740"/>
                    <a:pt x="839470" y="5806440"/>
                    <a:pt x="2597150" y="6450330"/>
                  </a:cubicBezTo>
                  <a:cubicBezTo>
                    <a:pt x="4646930" y="7203440"/>
                    <a:pt x="6739890" y="5153660"/>
                    <a:pt x="6248400" y="3628390"/>
                  </a:cubicBezTo>
                  <a:cubicBezTo>
                    <a:pt x="5842000" y="2364740"/>
                    <a:pt x="6545580" y="1811020"/>
                    <a:pt x="6122670" y="1123950"/>
                  </a:cubicBezTo>
                  <a:cubicBezTo>
                    <a:pt x="5429250" y="0"/>
                    <a:pt x="4081780" y="415290"/>
                    <a:pt x="3602990" y="1123950"/>
                  </a:cubicBezTo>
                  <a:close/>
                </a:path>
              </a:pathLst>
            </a:custGeom>
            <a:blipFill>
              <a:blip r:embed="rId6"/>
              <a:stretch>
                <a:fillRect l="-41822" t="0" r="-11247" b="0"/>
              </a:stretch>
            </a:blipFill>
          </p:spPr>
        </p:sp>
      </p:grpSp>
      <p:grpSp>
        <p:nvGrpSpPr>
          <p:cNvPr name="Group 9" id="9"/>
          <p:cNvGrpSpPr/>
          <p:nvPr/>
        </p:nvGrpSpPr>
        <p:grpSpPr>
          <a:xfrm rot="0">
            <a:off x="7035389" y="5429730"/>
            <a:ext cx="4060657" cy="4060657"/>
            <a:chOff x="0" y="0"/>
            <a:chExt cx="12700000" cy="12700000"/>
          </a:xfrm>
        </p:grpSpPr>
        <p:sp>
          <p:nvSpPr>
            <p:cNvPr name="Freeform 10" id="10"/>
            <p:cNvSpPr/>
            <p:nvPr/>
          </p:nvSpPr>
          <p:spPr>
            <a:xfrm flipH="false" flipV="false" rot="0">
              <a:off x="-11430" y="857250"/>
              <a:ext cx="13009880" cy="11644630"/>
            </a:xfrm>
            <a:custGeom>
              <a:avLst/>
              <a:gdLst/>
              <a:ahLst/>
              <a:cxnLst/>
              <a:rect r="r" b="b" t="t" l="l"/>
              <a:pathLst>
                <a:path h="11644630" w="1300988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7"/>
              <a:stretch>
                <a:fillRect l="-32504" t="0" r="-32504" b="0"/>
              </a:stretch>
            </a:blipFill>
          </p:spPr>
        </p:sp>
      </p:grpSp>
      <p:sp>
        <p:nvSpPr>
          <p:cNvPr name="TextBox 11" id="11"/>
          <p:cNvSpPr txBox="true"/>
          <p:nvPr/>
        </p:nvSpPr>
        <p:spPr>
          <a:xfrm rot="0">
            <a:off x="4964825" y="2274062"/>
            <a:ext cx="7878022"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WHEN MARINE LIFE eAT PLASTIC</a:t>
            </a:r>
          </a:p>
        </p:txBody>
      </p:sp>
      <p:sp>
        <p:nvSpPr>
          <p:cNvPr name="TextBox 12" id="12"/>
          <p:cNvSpPr txBox="true"/>
          <p:nvPr/>
        </p:nvSpPr>
        <p:spPr>
          <a:xfrm rot="0">
            <a:off x="4964825" y="3441359"/>
            <a:ext cx="8201784"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The plastic they consume fills their stomach, leaving no room for real food and can lead to starvation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HABITAT</a:t>
            </a:r>
          </a:p>
          <a:p>
            <a:pPr algn="ctr" marL="0" indent="0" lvl="0">
              <a:lnSpc>
                <a:spcPts val="6999"/>
              </a:lnSpc>
            </a:pPr>
            <a:r>
              <a:rPr lang="en-US" sz="6999" spc="321">
                <a:solidFill>
                  <a:srgbClr val="596F92"/>
                </a:solidFill>
                <a:latin typeface="Lucky Bones"/>
                <a:ea typeface="Lucky Bones"/>
                <a:cs typeface="Lucky Bones"/>
                <a:sym typeface="Lucky Bones"/>
              </a:rPr>
              <a:t>DESTRUCTION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2704470" y="6748267"/>
            <a:ext cx="4227815" cy="3024687"/>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5525" t="0" r="-5525" b="0"/>
              </a:stretch>
            </a:blipFill>
          </p:spPr>
        </p:sp>
      </p:grpSp>
      <p:grpSp>
        <p:nvGrpSpPr>
          <p:cNvPr name="Group 8" id="8"/>
          <p:cNvGrpSpPr>
            <a:grpSpLocks noChangeAspect="true"/>
          </p:cNvGrpSpPr>
          <p:nvPr/>
        </p:nvGrpSpPr>
        <p:grpSpPr>
          <a:xfrm rot="0">
            <a:off x="514350" y="4699738"/>
            <a:ext cx="2615289" cy="2583904"/>
            <a:chOff x="0" y="0"/>
            <a:chExt cx="4572000" cy="4517135"/>
          </a:xfrm>
        </p:grpSpPr>
        <p:sp>
          <p:nvSpPr>
            <p:cNvPr name="Freeform 9" id="9"/>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7"/>
              <a:stretch>
                <a:fillRect l="-24130" t="0" r="-24130" b="0"/>
              </a:stretch>
            </a:blipFill>
          </p:spPr>
        </p:sp>
        <p:sp>
          <p:nvSpPr>
            <p:cNvPr name="Freeform 10" id="10"/>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8"/>
              <a:stretch>
                <a:fillRect l="-25" t="0" r="-25" b="0"/>
              </a:stretch>
            </a:blipFill>
          </p:spPr>
        </p:sp>
      </p:grpSp>
      <p:grpSp>
        <p:nvGrpSpPr>
          <p:cNvPr name="Group 11" id="11"/>
          <p:cNvGrpSpPr>
            <a:grpSpLocks noChangeAspect="true"/>
          </p:cNvGrpSpPr>
          <p:nvPr/>
        </p:nvGrpSpPr>
        <p:grpSpPr>
          <a:xfrm rot="2334130">
            <a:off x="7378646" y="6230533"/>
            <a:ext cx="2976634" cy="3247237"/>
            <a:chOff x="0" y="0"/>
            <a:chExt cx="4191000" cy="4572000"/>
          </a:xfrm>
        </p:grpSpPr>
        <p:sp>
          <p:nvSpPr>
            <p:cNvPr name="Freeform 12" id="12"/>
            <p:cNvSpPr/>
            <p:nvPr/>
          </p:nvSpPr>
          <p:spPr>
            <a:xfrm flipH="false" flipV="false" rot="0">
              <a:off x="-64187" y="-46790"/>
              <a:ext cx="4273220" cy="4649923"/>
            </a:xfrm>
            <a:custGeom>
              <a:avLst/>
              <a:gdLst/>
              <a:ahLst/>
              <a:cxnLst/>
              <a:rect r="r" b="b" t="t" l="l"/>
              <a:pathLst>
                <a:path h="4649923" w="4273220">
                  <a:moveTo>
                    <a:pt x="3283197" y="3832621"/>
                  </a:moveTo>
                  <a:cubicBezTo>
                    <a:pt x="3385716" y="3676732"/>
                    <a:pt x="3484630" y="3518579"/>
                    <a:pt x="3589125" y="3363907"/>
                  </a:cubicBezTo>
                  <a:cubicBezTo>
                    <a:pt x="3724486" y="3159944"/>
                    <a:pt x="3861933" y="2957577"/>
                    <a:pt x="3986089" y="2746485"/>
                  </a:cubicBezTo>
                  <a:cubicBezTo>
                    <a:pt x="4110014" y="2535915"/>
                    <a:pt x="4222944" y="2311151"/>
                    <a:pt x="4248082" y="2068108"/>
                  </a:cubicBezTo>
                  <a:cubicBezTo>
                    <a:pt x="4273220" y="1825066"/>
                    <a:pt x="4194990" y="1558724"/>
                    <a:pt x="3998169" y="1413972"/>
                  </a:cubicBezTo>
                  <a:cubicBezTo>
                    <a:pt x="3780942" y="1254213"/>
                    <a:pt x="3476123" y="1273296"/>
                    <a:pt x="3242451" y="1138737"/>
                  </a:cubicBezTo>
                  <a:cubicBezTo>
                    <a:pt x="3069906" y="1039378"/>
                    <a:pt x="2953818" y="866668"/>
                    <a:pt x="2853097" y="694900"/>
                  </a:cubicBezTo>
                  <a:cubicBezTo>
                    <a:pt x="2752376" y="523133"/>
                    <a:pt x="2657766" y="342442"/>
                    <a:pt x="2509590" y="209440"/>
                  </a:cubicBezTo>
                  <a:cubicBezTo>
                    <a:pt x="2361412" y="76438"/>
                    <a:pt x="2142574" y="0"/>
                    <a:pt x="1959540" y="78370"/>
                  </a:cubicBezTo>
                  <a:cubicBezTo>
                    <a:pt x="1759750" y="163915"/>
                    <a:pt x="1670822" y="393114"/>
                    <a:pt x="1522514" y="551995"/>
                  </a:cubicBezTo>
                  <a:cubicBezTo>
                    <a:pt x="1219201" y="876929"/>
                    <a:pt x="690287" y="885482"/>
                    <a:pt x="360031" y="1182985"/>
                  </a:cubicBezTo>
                  <a:cubicBezTo>
                    <a:pt x="76437" y="1438455"/>
                    <a:pt x="0" y="1876865"/>
                    <a:pt x="123913" y="2237908"/>
                  </a:cubicBezTo>
                  <a:cubicBezTo>
                    <a:pt x="247825" y="2598952"/>
                    <a:pt x="545248" y="2882634"/>
                    <a:pt x="886959" y="3052674"/>
                  </a:cubicBezTo>
                  <a:cubicBezTo>
                    <a:pt x="1065407" y="3141473"/>
                    <a:pt x="1263275" y="3207133"/>
                    <a:pt x="1400344" y="3351855"/>
                  </a:cubicBezTo>
                  <a:cubicBezTo>
                    <a:pt x="1634975" y="3599586"/>
                    <a:pt x="1619291" y="3996824"/>
                    <a:pt x="1804156" y="4283623"/>
                  </a:cubicBezTo>
                  <a:cubicBezTo>
                    <a:pt x="1953732" y="4515674"/>
                    <a:pt x="2228929" y="4649923"/>
                    <a:pt x="2504159" y="4612602"/>
                  </a:cubicBezTo>
                  <a:cubicBezTo>
                    <a:pt x="2818136" y="4570028"/>
                    <a:pt x="2986294" y="4263118"/>
                    <a:pt x="3151167" y="4027804"/>
                  </a:cubicBezTo>
                  <a:cubicBezTo>
                    <a:pt x="3196272" y="3963431"/>
                    <a:pt x="3240054" y="3898226"/>
                    <a:pt x="3283197" y="3832621"/>
                  </a:cubicBezTo>
                  <a:close/>
                </a:path>
              </a:pathLst>
            </a:custGeom>
            <a:blipFill>
              <a:blip r:embed="rId9"/>
              <a:stretch>
                <a:fillRect l="-31813" t="0" r="-31813" b="0"/>
              </a:stretch>
            </a:blipFill>
          </p:spPr>
        </p:sp>
        <p:sp>
          <p:nvSpPr>
            <p:cNvPr name="Freeform 13" id="13"/>
            <p:cNvSpPr/>
            <p:nvPr/>
          </p:nvSpPr>
          <p:spPr>
            <a:xfrm flipH="false" flipV="false" rot="0">
              <a:off x="2447" y="0"/>
              <a:ext cx="4188553" cy="4572000"/>
            </a:xfrm>
            <a:custGeom>
              <a:avLst/>
              <a:gdLst/>
              <a:ahLst/>
              <a:cxnLst/>
              <a:rect r="r" b="b" t="t" l="l"/>
              <a:pathLst>
                <a:path h="4572000" w="4188553">
                  <a:moveTo>
                    <a:pt x="4188553" y="4572000"/>
                  </a:moveTo>
                  <a:lnTo>
                    <a:pt x="0" y="4572000"/>
                  </a:lnTo>
                  <a:lnTo>
                    <a:pt x="0" y="0"/>
                  </a:lnTo>
                  <a:lnTo>
                    <a:pt x="4188553" y="0"/>
                  </a:lnTo>
                  <a:lnTo>
                    <a:pt x="4188553" y="4572000"/>
                  </a:lnTo>
                  <a:close/>
                </a:path>
              </a:pathLst>
            </a:custGeom>
            <a:blipFill>
              <a:blip r:embed="rId10"/>
              <a:stretch>
                <a:fillRect l="-74" t="0" r="-74" b="0"/>
              </a:stretch>
            </a:blipFill>
          </p:spPr>
        </p:sp>
      </p:grpSp>
      <p:grpSp>
        <p:nvGrpSpPr>
          <p:cNvPr name="Group 14" id="14"/>
          <p:cNvGrpSpPr>
            <a:grpSpLocks noChangeAspect="true"/>
          </p:cNvGrpSpPr>
          <p:nvPr/>
        </p:nvGrpSpPr>
        <p:grpSpPr>
          <a:xfrm rot="0">
            <a:off x="14171271" y="4449218"/>
            <a:ext cx="3204912" cy="3084943"/>
            <a:chOff x="0" y="0"/>
            <a:chExt cx="4559807" cy="4389120"/>
          </a:xfrm>
        </p:grpSpPr>
        <p:sp>
          <p:nvSpPr>
            <p:cNvPr name="Freeform 15" id="15"/>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11"/>
              <a:stretch>
                <a:fillRect l="-3" t="0" r="-3" b="0"/>
              </a:stretch>
            </a:blipFill>
          </p:spPr>
        </p:sp>
        <p:sp>
          <p:nvSpPr>
            <p:cNvPr name="Freeform 16" id="16"/>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12"/>
              <a:stretch>
                <a:fillRect l="-42894" t="0" r="-1404" b="0"/>
              </a:stretch>
            </a:blipFill>
          </p:spPr>
        </p:sp>
      </p:grpSp>
      <p:grpSp>
        <p:nvGrpSpPr>
          <p:cNvPr name="Group 17" id="17"/>
          <p:cNvGrpSpPr/>
          <p:nvPr/>
        </p:nvGrpSpPr>
        <p:grpSpPr>
          <a:xfrm rot="0">
            <a:off x="10783186" y="7534162"/>
            <a:ext cx="4878475" cy="2238793"/>
            <a:chOff x="-161290" y="232410"/>
            <a:chExt cx="12611100" cy="5787390"/>
          </a:xfrm>
        </p:grpSpPr>
        <p:sp>
          <p:nvSpPr>
            <p:cNvPr name="Freeform 18" id="18"/>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3"/>
              <a:stretch>
                <a:fillRect l="0" t="-21124" r="0" b="-21124"/>
              </a:stretch>
            </a:blipFill>
          </p:spPr>
        </p:sp>
      </p:grpSp>
      <p:sp>
        <p:nvSpPr>
          <p:cNvPr name="TextBox 19" id="19"/>
          <p:cNvSpPr txBox="true"/>
          <p:nvPr/>
        </p:nvSpPr>
        <p:spPr>
          <a:xfrm rot="0">
            <a:off x="4116729" y="3067531"/>
            <a:ext cx="10054543"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PLASTIC CAN Interfere WITH NATURAL habitats</a:t>
            </a:r>
          </a:p>
        </p:txBody>
      </p:sp>
      <p:sp>
        <p:nvSpPr>
          <p:cNvPr name="TextBox 20" id="20"/>
          <p:cNvSpPr txBox="true"/>
          <p:nvPr/>
        </p:nvSpPr>
        <p:spPr>
          <a:xfrm rot="0">
            <a:off x="4818378" y="4091121"/>
            <a:ext cx="8966282"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Plastic covering the ocean floor can inhibit species that require hard surfaces to attach and grow on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CHEMICAL </a:t>
            </a:r>
          </a:p>
          <a:p>
            <a:pPr algn="ctr" marL="0" indent="0" lvl="0">
              <a:lnSpc>
                <a:spcPts val="6999"/>
              </a:lnSpc>
            </a:pPr>
            <a:r>
              <a:rPr lang="en-US" sz="6999" spc="321">
                <a:solidFill>
                  <a:srgbClr val="596F92"/>
                </a:solidFill>
                <a:latin typeface="Lucky Bones"/>
                <a:ea typeface="Lucky Bones"/>
                <a:cs typeface="Lucky Bones"/>
                <a:sym typeface="Lucky Bones"/>
              </a:rPr>
              <a:t>CONTAMINATION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7349210" y="6426716"/>
            <a:ext cx="4614746" cy="3242629"/>
            <a:chOff x="0" y="0"/>
            <a:chExt cx="4572000" cy="3212592"/>
          </a:xfrm>
        </p:grpSpPr>
        <p:sp>
          <p:nvSpPr>
            <p:cNvPr name="Freeform 6" id="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2662" t="0" r="-2662" b="0"/>
              </a:stretch>
            </a:blipFill>
          </p:spPr>
        </p:sp>
        <p:sp>
          <p:nvSpPr>
            <p:cNvPr name="Freeform 7" id="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8" id="8"/>
          <p:cNvGrpSpPr/>
          <p:nvPr/>
        </p:nvGrpSpPr>
        <p:grpSpPr>
          <a:xfrm rot="0">
            <a:off x="13257906" y="5959476"/>
            <a:ext cx="3417425" cy="3425959"/>
            <a:chOff x="0" y="0"/>
            <a:chExt cx="5594350" cy="5608320"/>
          </a:xfrm>
        </p:grpSpPr>
        <p:sp>
          <p:nvSpPr>
            <p:cNvPr name="Freeform 9" id="9"/>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7"/>
              <a:stretch>
                <a:fillRect l="-23417" t="0" r="-27036" b="0"/>
              </a:stretch>
            </a:blipFill>
          </p:spPr>
        </p:sp>
      </p:grpSp>
      <p:grpSp>
        <p:nvGrpSpPr>
          <p:cNvPr name="Group 10" id="10"/>
          <p:cNvGrpSpPr/>
          <p:nvPr/>
        </p:nvGrpSpPr>
        <p:grpSpPr>
          <a:xfrm rot="0">
            <a:off x="1682288" y="6051544"/>
            <a:ext cx="3789004" cy="3430281"/>
            <a:chOff x="0" y="0"/>
            <a:chExt cx="5580380" cy="5052060"/>
          </a:xfrm>
        </p:grpSpPr>
        <p:sp>
          <p:nvSpPr>
            <p:cNvPr name="Freeform 11" id="11"/>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8"/>
              <a:stretch>
                <a:fillRect l="-1634" t="0" r="-33998" b="0"/>
              </a:stretch>
            </a:blipFill>
          </p:spPr>
        </p:sp>
      </p:grpSp>
      <p:sp>
        <p:nvSpPr>
          <p:cNvPr name="TextBox 12" id="12"/>
          <p:cNvSpPr txBox="true"/>
          <p:nvPr/>
        </p:nvSpPr>
        <p:spPr>
          <a:xfrm rot="0">
            <a:off x="4984242" y="3018801"/>
            <a:ext cx="7878022"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Chemicals found in plastic can be harmful for marine life </a:t>
            </a:r>
          </a:p>
        </p:txBody>
      </p:sp>
      <p:sp>
        <p:nvSpPr>
          <p:cNvPr name="TextBox 13" id="13"/>
          <p:cNvSpPr txBox="true"/>
          <p:nvPr/>
        </p:nvSpPr>
        <p:spPr>
          <a:xfrm rot="0">
            <a:off x="4763494" y="4536215"/>
            <a:ext cx="8319516"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The chemicals can effect sea life when ingested or through leaching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DAGVru2aR_A</dc:identifier>
  <dcterms:modified xsi:type="dcterms:W3CDTF">2011-08-01T06:04:30Z</dcterms:modified>
  <cp:revision>1</cp:revision>
  <dc:title>4. Effects of plastic E</dc:title>
</cp:coreProperties>
</file>