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18"/>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Lst>
  <p:sldSz cx="18288000" cy="10287000"/>
  <p:notesSz cx="6858000" cy="9144000"/>
  <p:embeddedFontLst>
    <p:embeddedFont>
      <p:font typeface="Lucky Bones" panose="020B0604020202020204" charset="0"/>
      <p:regular r:id="rId19"/>
    </p:embeddedFont>
    <p:embeddedFont>
      <p:font typeface="Sailors" panose="02000000000000000000" charset="0"/>
      <p:regular r:id="rId20"/>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autoAdjust="0"/>
    <p:restoredTop sz="94622" autoAdjust="0"/>
  </p:normalViewPr>
  <p:slideViewPr>
    <p:cSldViewPr>
      <p:cViewPr varScale="1">
        <p:scale>
          <a:sx n="71" d="100"/>
          <a:sy n="71" d="100"/>
        </p:scale>
        <p:origin x="714" y="7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font" Target="fonts/font2.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font" Target="fonts/font1.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07.02.2025</a:t>
            </a:fld>
            <a:endParaRPr lang="cs-CZ"/>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cs-CZ"/>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a:t>
            </a:fld>
            <a:endParaRPr lang="cs-CZ"/>
          </a:p>
        </p:txBody>
      </p:sp>
    </p:spTree>
    <p:extLst>
      <p:ext uri="{BB962C8B-B14F-4D97-AF65-F5344CB8AC3E}">
        <p14:creationId xmlns:p14="http://schemas.microsoft.com/office/powerpoint/2010/main" val="179888911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This session will provide information to the students on the theory behind plastic recycling. We discuss the difference between biodegradable and compostable plastic, the circular economy and mechanical and chemical recycling. </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Like anything in life, there are limitations to recycling. </a:t>
            </a:r>
          </a:p>
          <a:p>
            <a:endParaRPr lang="en-US"/>
          </a:p>
          <a:p>
            <a:r>
              <a:rPr lang="en-US"/>
              <a:t>Students could discuss some of the reasons why these limitations exist. </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But… in many cases, the benefits of recycling plastic outweigh some of the limitations. </a:t>
            </a:r>
          </a:p>
          <a:p>
            <a:endParaRPr lang="en-US"/>
          </a:p>
          <a:p>
            <a:r>
              <a:rPr lang="en-US"/>
              <a:t>This includes reducing waste, giving plastic a new life, saving costs and helping the environment.</a:t>
            </a:r>
          </a:p>
          <a:p>
            <a:endParaRPr lang="en-US"/>
          </a:p>
          <a:p>
            <a:r>
              <a:rPr lang="en-US"/>
              <a:t>Students could be asked to think of ways to combat some of the limitations listed previously so that recycling can still occur. </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There are lots of easy things to do that will help keep the environment clean too. One of these is waste disposal.</a:t>
            </a:r>
          </a:p>
          <a:p>
            <a:endParaRPr lang="en-US"/>
          </a:p>
          <a:p>
            <a:r>
              <a:rPr lang="en-US"/>
              <a:t>By putting our waste in the correct bins, we can keep the environment clean, and help keep the community healthy. </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There are many innovative solutions that scientists and engineers are coming up with to help recycle.</a:t>
            </a:r>
          </a:p>
          <a:p>
            <a:endParaRPr lang="en-US"/>
          </a:p>
          <a:p>
            <a:r>
              <a:rPr lang="en-US"/>
              <a:t>All the items in this slide are able to be created with recycled plastics.</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On a larger scale, plastic has been used in the furniture and building industry. </a:t>
            </a:r>
          </a:p>
          <a:p>
            <a:endParaRPr lang="en-US"/>
          </a:p>
          <a:p>
            <a:r>
              <a:rPr lang="en-US"/>
              <a:t>The exciting part is, that recycling technology is quickly advancing, so soon we will hopefully be able to provide recycled products for most things that we need plastic for!</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Students can discuss items that can commonly be recycled</a:t>
            </a:r>
          </a:p>
          <a:p>
            <a:endParaRPr lang="en-US"/>
          </a:p>
          <a:p>
            <a:r>
              <a:rPr lang="en-US"/>
              <a:t>What items are recycled around the school?</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Students can work in groups to design a recycling facility.</a:t>
            </a:r>
          </a:p>
          <a:p>
            <a:endParaRPr lang="en-US"/>
          </a:p>
          <a:p>
            <a:r>
              <a:rPr lang="en-US"/>
              <a:t>They should think about if they want it to be a mechanical or chemical recycling facility and what items they want to create. They should consider some of the limitations and benefits of recycling and how to make sure these are accounted for. </a:t>
            </a:r>
          </a:p>
          <a:p>
            <a:endParaRPr lang="en-US"/>
          </a:p>
          <a:p>
            <a:r>
              <a:rPr lang="en-US"/>
              <a:t>There is an activity sheet explaining in further detail included in the lesson pack. </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This video can be played to provide another style of learning for the students. Audio will be required, however there are audio cues available.  The video goes for 1 minute. </a:t>
            </a:r>
          </a:p>
          <a:p>
            <a:endParaRPr lang="en-US"/>
          </a:p>
          <a:p>
            <a:r>
              <a:rPr lang="en-US"/>
              <a:t>https://www.youtube.com/watch?v=aTcMPy6L88E&amp;ab_channel=EllenMacArthurFoundation</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The best way we can stop plastic pollution is by stopping using plastic.</a:t>
            </a:r>
          </a:p>
          <a:p>
            <a:endParaRPr lang="en-US"/>
          </a:p>
          <a:p>
            <a:r>
              <a:rPr lang="en-US"/>
              <a:t>We start here by providing some common alternatives that students may easily be able to swap into their lives. </a:t>
            </a:r>
          </a:p>
          <a:p>
            <a:endParaRPr lang="en-US"/>
          </a:p>
          <a:p>
            <a:r>
              <a:rPr lang="en-US"/>
              <a:t>Students could be asked if they are already using any of these alternatives? What kind of alternatives do they have? Were they easy to buy? </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Compostable vs. Biodegradable Plastic</a:t>
            </a:r>
          </a:p>
          <a:p>
            <a:endParaRPr lang="en-US"/>
          </a:p>
          <a:p>
            <a:r>
              <a:rPr lang="en-US"/>
              <a:t>Biodegradable Plastic: Breaks down naturally by microorganisms like bacteria and fungi into water, carbon dioxide, and biomass. Time to decompose varies from months to years.</a:t>
            </a:r>
          </a:p>
          <a:p>
            <a:endParaRPr lang="en-US"/>
          </a:p>
          <a:p>
            <a:r>
              <a:rPr lang="en-US"/>
              <a:t>Compostable Plastic: A type of biodegradable plastic that breaks down into non-toxic, nutrient-rich compost in a composting environment, typically within 90-180 days.</a:t>
            </a:r>
          </a:p>
          <a:p>
            <a:endParaRPr lang="en-US"/>
          </a:p>
          <a:p>
            <a:r>
              <a:rPr lang="en-US"/>
              <a:t>Key Difference:</a:t>
            </a:r>
          </a:p>
          <a:p>
            <a:r>
              <a:rPr lang="en-US"/>
              <a:t>All compostable plastics are biodegradable, but not all biodegradable plastics are compostable. Compostable plastics require specific conditions to break down and leave no harmful residues.</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A group discussion can be had with students about plastic alternatives, and what is already been used?</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This video can be played to provide another style of learning for the students. Audio will be required, however there are audio cues available.  The video goes for 1 minute and 30 seconds. </a:t>
            </a:r>
          </a:p>
          <a:p>
            <a:endParaRPr lang="en-US"/>
          </a:p>
          <a:p>
            <a:r>
              <a:rPr lang="en-US"/>
              <a:t>https://www.youtube.com/watch?v=aqeulFxqT1Y&amp;ab_channel=EllenMacArthurFoundation</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In a circular economy, products and materials remain in use for as long as possible through processes such as maintenance, reuse, refurbishment, remanufacturing, recycling, and composting. When applied to plastics, the circular economy focuses on:</a:t>
            </a:r>
          </a:p>
          <a:p>
            <a:endParaRPr lang="en-US"/>
          </a:p>
          <a:p>
            <a:r>
              <a:rPr lang="en-US"/>
              <a:t>- Creating durable and recyclable products in the first place. </a:t>
            </a:r>
          </a:p>
          <a:p>
            <a:endParaRPr lang="en-US"/>
          </a:p>
          <a:p>
            <a:r>
              <a:rPr lang="en-US"/>
              <a:t>- Collecting used plastics to make new products, reducing waste.</a:t>
            </a:r>
          </a:p>
          <a:p>
            <a:endParaRPr lang="en-US"/>
          </a:p>
          <a:p>
            <a:r>
              <a:rPr lang="en-US"/>
              <a:t>- Closing the loop by keeping any plastic that is ever produced by recycling it. </a:t>
            </a:r>
          </a:p>
          <a:p>
            <a:endParaRPr lang="en-US"/>
          </a:p>
          <a:p>
            <a:r>
              <a:rPr lang="en-US"/>
              <a:t>- Reducing the amount of plastic waste and pollution.</a:t>
            </a:r>
          </a:p>
          <a:p>
            <a:endParaRPr lang="en-US"/>
          </a:p>
          <a:p>
            <a:r>
              <a:rPr lang="en-US"/>
              <a:t>- Overall, it’s about keeping plastics in the system and reducing environmental impact.</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There are two main recycling methods. The first one is mechanical.</a:t>
            </a:r>
          </a:p>
          <a:p>
            <a:endParaRPr lang="en-US"/>
          </a:p>
          <a:p>
            <a:r>
              <a:rPr lang="en-US"/>
              <a:t>This process keeps the polymer, just reshapes into new plastic.</a:t>
            </a:r>
          </a:p>
          <a:p>
            <a:endParaRPr lang="en-US"/>
          </a:p>
          <a:p>
            <a:r>
              <a:rPr lang="en-US"/>
              <a:t>One of the limitations of this process is that it has limited life and can only be recycled so many times</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The second plastic recycling method is chemical, which can also be referred to as advanced recycling. </a:t>
            </a:r>
          </a:p>
          <a:p>
            <a:endParaRPr lang="en-US"/>
          </a:p>
          <a:p>
            <a:r>
              <a:rPr lang="en-US"/>
              <a:t>Chemical process separates material into monomers, and creates virgin plastic.  </a:t>
            </a:r>
          </a:p>
          <a:p>
            <a:endParaRPr lang="en-US"/>
          </a:p>
          <a:p>
            <a:r>
              <a:rPr lang="en-US"/>
              <a:t>While mechanical recycling involves processing plastic waste into secondary raw materials or products without significantly altering the material's chemical structure, chemical recycling converts polymeric waste back into secondary raw materials or recycled feedstocks, reducing the need for virgin fossil resources.</a:t>
            </a:r>
          </a:p>
          <a:p>
            <a:endParaRPr lang="en-US"/>
          </a:p>
          <a:p>
            <a:r>
              <a:rPr lang="en-US"/>
              <a:t>Benefits:</a:t>
            </a:r>
          </a:p>
          <a:p>
            <a:r>
              <a:rPr lang="en-US"/>
              <a:t>- can recycle mixed materials </a:t>
            </a:r>
          </a:p>
          <a:p>
            <a:r>
              <a:rPr lang="en-US"/>
              <a:t>- gives raw/virgin material</a:t>
            </a:r>
          </a:p>
          <a:p>
            <a:r>
              <a:rPr lang="en-US"/>
              <a:t>- can be done over and over again, does not impact plastic quality</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2/7/2025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2/7/2025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2/7/2025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2/7/2025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2/7/2025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2/7/2025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2/7/2025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2/7/2025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2/7/2025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2/7/2025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2/7/2025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2/7/2025</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png"/><Relationship Id="rId7" Type="http://schemas.openxmlformats.org/officeDocument/2006/relationships/image" Target="../media/image5.svg"/><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image" Target="../media/image4.png"/><Relationship Id="rId11" Type="http://schemas.openxmlformats.org/officeDocument/2006/relationships/image" Target="../media/image9.svg"/><Relationship Id="rId5" Type="http://schemas.openxmlformats.org/officeDocument/2006/relationships/image" Target="../media/image3.png"/><Relationship Id="rId10" Type="http://schemas.openxmlformats.org/officeDocument/2006/relationships/image" Target="../media/image8.png"/><Relationship Id="rId4" Type="http://schemas.openxmlformats.org/officeDocument/2006/relationships/image" Target="../media/image2.svg"/><Relationship Id="rId9" Type="http://schemas.openxmlformats.org/officeDocument/2006/relationships/image" Target="../media/image7.svg"/></Relationships>
</file>

<file path=ppt/slides/_rels/slide10.xml.rels><?xml version="1.0" encoding="UTF-8" standalone="yes"?>
<Relationships xmlns="http://schemas.openxmlformats.org/package/2006/relationships"><Relationship Id="rId8" Type="http://schemas.openxmlformats.org/officeDocument/2006/relationships/image" Target="../media/image44.svg"/><Relationship Id="rId3" Type="http://schemas.openxmlformats.org/officeDocument/2006/relationships/image" Target="../media/image66.png"/><Relationship Id="rId7" Type="http://schemas.openxmlformats.org/officeDocument/2006/relationships/image" Target="../media/image43.png"/><Relationship Id="rId2" Type="http://schemas.openxmlformats.org/officeDocument/2006/relationships/notesSlide" Target="../notesSlides/notesSlide10.xml"/><Relationship Id="rId1" Type="http://schemas.openxmlformats.org/officeDocument/2006/relationships/slideLayout" Target="../slideLayouts/slideLayout7.xml"/><Relationship Id="rId6" Type="http://schemas.openxmlformats.org/officeDocument/2006/relationships/image" Target="../media/image69.svg"/><Relationship Id="rId5" Type="http://schemas.openxmlformats.org/officeDocument/2006/relationships/image" Target="../media/image68.png"/><Relationship Id="rId4" Type="http://schemas.openxmlformats.org/officeDocument/2006/relationships/image" Target="../media/image67.svg"/></Relationships>
</file>

<file path=ppt/slides/_rels/slide11.xml.rels><?xml version="1.0" encoding="UTF-8" standalone="yes"?>
<Relationships xmlns="http://schemas.openxmlformats.org/package/2006/relationships"><Relationship Id="rId8" Type="http://schemas.openxmlformats.org/officeDocument/2006/relationships/image" Target="../media/image71.svg"/><Relationship Id="rId3" Type="http://schemas.openxmlformats.org/officeDocument/2006/relationships/image" Target="../media/image4.png"/><Relationship Id="rId7" Type="http://schemas.openxmlformats.org/officeDocument/2006/relationships/image" Target="../media/image70.png"/><Relationship Id="rId12" Type="http://schemas.openxmlformats.org/officeDocument/2006/relationships/image" Target="../media/image75.svg"/><Relationship Id="rId2" Type="http://schemas.openxmlformats.org/officeDocument/2006/relationships/notesSlide" Target="../notesSlides/notesSlide11.xml"/><Relationship Id="rId1" Type="http://schemas.openxmlformats.org/officeDocument/2006/relationships/slideLayout" Target="../slideLayouts/slideLayout7.xml"/><Relationship Id="rId6" Type="http://schemas.openxmlformats.org/officeDocument/2006/relationships/image" Target="../media/image67.svg"/><Relationship Id="rId11" Type="http://schemas.openxmlformats.org/officeDocument/2006/relationships/image" Target="../media/image74.png"/><Relationship Id="rId5" Type="http://schemas.openxmlformats.org/officeDocument/2006/relationships/image" Target="../media/image66.png"/><Relationship Id="rId10" Type="http://schemas.openxmlformats.org/officeDocument/2006/relationships/image" Target="../media/image73.svg"/><Relationship Id="rId4" Type="http://schemas.openxmlformats.org/officeDocument/2006/relationships/image" Target="../media/image5.svg"/><Relationship Id="rId9" Type="http://schemas.openxmlformats.org/officeDocument/2006/relationships/image" Target="../media/image72.png"/></Relationships>
</file>

<file path=ppt/slides/_rels/slide12.xml.rels><?xml version="1.0" encoding="UTF-8" standalone="yes"?>
<Relationships xmlns="http://schemas.openxmlformats.org/package/2006/relationships"><Relationship Id="rId8" Type="http://schemas.openxmlformats.org/officeDocument/2006/relationships/image" Target="../media/image81.svg"/><Relationship Id="rId3" Type="http://schemas.openxmlformats.org/officeDocument/2006/relationships/image" Target="../media/image76.png"/><Relationship Id="rId7" Type="http://schemas.openxmlformats.org/officeDocument/2006/relationships/image" Target="../media/image80.png"/><Relationship Id="rId2" Type="http://schemas.openxmlformats.org/officeDocument/2006/relationships/notesSlide" Target="../notesSlides/notesSlide12.xml"/><Relationship Id="rId1" Type="http://schemas.openxmlformats.org/officeDocument/2006/relationships/slideLayout" Target="../slideLayouts/slideLayout7.xml"/><Relationship Id="rId6" Type="http://schemas.openxmlformats.org/officeDocument/2006/relationships/image" Target="../media/image79.svg"/><Relationship Id="rId5" Type="http://schemas.openxmlformats.org/officeDocument/2006/relationships/image" Target="../media/image78.png"/><Relationship Id="rId4" Type="http://schemas.openxmlformats.org/officeDocument/2006/relationships/image" Target="../media/image77.svg"/></Relationships>
</file>

<file path=ppt/slides/_rels/slide13.xml.rels><?xml version="1.0" encoding="UTF-8" standalone="yes"?>
<Relationships xmlns="http://schemas.openxmlformats.org/package/2006/relationships"><Relationship Id="rId13" Type="http://schemas.openxmlformats.org/officeDocument/2006/relationships/image" Target="../media/image92.png"/><Relationship Id="rId18" Type="http://schemas.openxmlformats.org/officeDocument/2006/relationships/image" Target="../media/image97.svg"/><Relationship Id="rId26" Type="http://schemas.openxmlformats.org/officeDocument/2006/relationships/image" Target="../media/image105.png"/><Relationship Id="rId3" Type="http://schemas.openxmlformats.org/officeDocument/2006/relationships/image" Target="../media/image82.png"/><Relationship Id="rId21" Type="http://schemas.openxmlformats.org/officeDocument/2006/relationships/image" Target="../media/image100.png"/><Relationship Id="rId34" Type="http://schemas.openxmlformats.org/officeDocument/2006/relationships/image" Target="../media/image113.png"/><Relationship Id="rId7" Type="http://schemas.openxmlformats.org/officeDocument/2006/relationships/image" Target="../media/image86.png"/><Relationship Id="rId12" Type="http://schemas.openxmlformats.org/officeDocument/2006/relationships/image" Target="../media/image91.svg"/><Relationship Id="rId17" Type="http://schemas.openxmlformats.org/officeDocument/2006/relationships/image" Target="../media/image96.png"/><Relationship Id="rId25" Type="http://schemas.openxmlformats.org/officeDocument/2006/relationships/image" Target="../media/image104.svg"/><Relationship Id="rId33" Type="http://schemas.openxmlformats.org/officeDocument/2006/relationships/image" Target="../media/image112.svg"/><Relationship Id="rId2" Type="http://schemas.openxmlformats.org/officeDocument/2006/relationships/notesSlide" Target="../notesSlides/notesSlide13.xml"/><Relationship Id="rId16" Type="http://schemas.openxmlformats.org/officeDocument/2006/relationships/image" Target="../media/image95.svg"/><Relationship Id="rId20" Type="http://schemas.openxmlformats.org/officeDocument/2006/relationships/image" Target="../media/image99.svg"/><Relationship Id="rId29" Type="http://schemas.openxmlformats.org/officeDocument/2006/relationships/image" Target="../media/image108.svg"/><Relationship Id="rId1" Type="http://schemas.openxmlformats.org/officeDocument/2006/relationships/slideLayout" Target="../slideLayouts/slideLayout7.xml"/><Relationship Id="rId6" Type="http://schemas.openxmlformats.org/officeDocument/2006/relationships/image" Target="../media/image85.svg"/><Relationship Id="rId11" Type="http://schemas.openxmlformats.org/officeDocument/2006/relationships/image" Target="../media/image90.png"/><Relationship Id="rId24" Type="http://schemas.openxmlformats.org/officeDocument/2006/relationships/image" Target="../media/image103.png"/><Relationship Id="rId32" Type="http://schemas.openxmlformats.org/officeDocument/2006/relationships/image" Target="../media/image111.png"/><Relationship Id="rId5" Type="http://schemas.openxmlformats.org/officeDocument/2006/relationships/image" Target="../media/image84.png"/><Relationship Id="rId15" Type="http://schemas.openxmlformats.org/officeDocument/2006/relationships/image" Target="../media/image94.png"/><Relationship Id="rId23" Type="http://schemas.openxmlformats.org/officeDocument/2006/relationships/image" Target="../media/image102.png"/><Relationship Id="rId28" Type="http://schemas.openxmlformats.org/officeDocument/2006/relationships/image" Target="../media/image107.png"/><Relationship Id="rId10" Type="http://schemas.openxmlformats.org/officeDocument/2006/relationships/image" Target="../media/image89.svg"/><Relationship Id="rId19" Type="http://schemas.openxmlformats.org/officeDocument/2006/relationships/image" Target="../media/image98.png"/><Relationship Id="rId31" Type="http://schemas.openxmlformats.org/officeDocument/2006/relationships/image" Target="../media/image110.svg"/><Relationship Id="rId4" Type="http://schemas.openxmlformats.org/officeDocument/2006/relationships/image" Target="../media/image83.svg"/><Relationship Id="rId9" Type="http://schemas.openxmlformats.org/officeDocument/2006/relationships/image" Target="../media/image88.png"/><Relationship Id="rId14" Type="http://schemas.openxmlformats.org/officeDocument/2006/relationships/image" Target="../media/image93.svg"/><Relationship Id="rId22" Type="http://schemas.openxmlformats.org/officeDocument/2006/relationships/image" Target="../media/image101.svg"/><Relationship Id="rId27" Type="http://schemas.openxmlformats.org/officeDocument/2006/relationships/image" Target="../media/image106.svg"/><Relationship Id="rId30" Type="http://schemas.openxmlformats.org/officeDocument/2006/relationships/image" Target="../media/image109.png"/><Relationship Id="rId35" Type="http://schemas.openxmlformats.org/officeDocument/2006/relationships/image" Target="../media/image114.svg"/><Relationship Id="rId8" Type="http://schemas.openxmlformats.org/officeDocument/2006/relationships/image" Target="../media/image87.svg"/></Relationships>
</file>

<file path=ppt/slides/_rels/slide14.xml.rels><?xml version="1.0" encoding="UTF-8" standalone="yes"?>
<Relationships xmlns="http://schemas.openxmlformats.org/package/2006/relationships"><Relationship Id="rId8" Type="http://schemas.openxmlformats.org/officeDocument/2006/relationships/image" Target="../media/image118.svg"/><Relationship Id="rId3" Type="http://schemas.openxmlformats.org/officeDocument/2006/relationships/image" Target="../media/image82.png"/><Relationship Id="rId7" Type="http://schemas.openxmlformats.org/officeDocument/2006/relationships/image" Target="../media/image117.png"/><Relationship Id="rId2" Type="http://schemas.openxmlformats.org/officeDocument/2006/relationships/notesSlide" Target="../notesSlides/notesSlide14.xml"/><Relationship Id="rId1" Type="http://schemas.openxmlformats.org/officeDocument/2006/relationships/slideLayout" Target="../slideLayouts/slideLayout7.xml"/><Relationship Id="rId6" Type="http://schemas.openxmlformats.org/officeDocument/2006/relationships/image" Target="../media/image116.svg"/><Relationship Id="rId5" Type="http://schemas.openxmlformats.org/officeDocument/2006/relationships/image" Target="../media/image115.png"/><Relationship Id="rId10" Type="http://schemas.openxmlformats.org/officeDocument/2006/relationships/image" Target="../media/image120.svg"/><Relationship Id="rId4" Type="http://schemas.openxmlformats.org/officeDocument/2006/relationships/image" Target="../media/image83.svg"/><Relationship Id="rId9" Type="http://schemas.openxmlformats.org/officeDocument/2006/relationships/image" Target="../media/image119.png"/></Relationships>
</file>

<file path=ppt/slides/_rels/slide15.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15.xml"/><Relationship Id="rId1" Type="http://schemas.openxmlformats.org/officeDocument/2006/relationships/slideLayout" Target="../slideLayouts/slideLayout7.xml"/><Relationship Id="rId4" Type="http://schemas.openxmlformats.org/officeDocument/2006/relationships/image" Target="../media/image36.svg"/></Relationships>
</file>

<file path=ppt/slides/_rels/slide16.xml.rels><?xml version="1.0" encoding="UTF-8" standalone="yes"?>
<Relationships xmlns="http://schemas.openxmlformats.org/package/2006/relationships"><Relationship Id="rId8" Type="http://schemas.openxmlformats.org/officeDocument/2006/relationships/image" Target="../media/image124.svg"/><Relationship Id="rId3" Type="http://schemas.openxmlformats.org/officeDocument/2006/relationships/image" Target="../media/image41.png"/><Relationship Id="rId7" Type="http://schemas.openxmlformats.org/officeDocument/2006/relationships/image" Target="../media/image123.png"/><Relationship Id="rId2" Type="http://schemas.openxmlformats.org/officeDocument/2006/relationships/notesSlide" Target="../notesSlides/notesSlide16.xml"/><Relationship Id="rId1" Type="http://schemas.openxmlformats.org/officeDocument/2006/relationships/slideLayout" Target="../slideLayouts/slideLayout7.xml"/><Relationship Id="rId6" Type="http://schemas.openxmlformats.org/officeDocument/2006/relationships/image" Target="../media/image122.svg"/><Relationship Id="rId5" Type="http://schemas.openxmlformats.org/officeDocument/2006/relationships/image" Target="../media/image121.png"/><Relationship Id="rId4" Type="http://schemas.openxmlformats.org/officeDocument/2006/relationships/image" Target="../media/image42.sv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7.xml"/><Relationship Id="rId1" Type="http://schemas.openxmlformats.org/officeDocument/2006/relationships/video" Target="https://www.youtube.com/watch?v=aTcMPy6L88E&amp;ab_channel=EllenMacArthurFoundation" TargetMode="External"/><Relationship Id="rId4" Type="http://schemas.openxmlformats.org/officeDocument/2006/relationships/image" Target="../media/image10.jpeg"/></Relationships>
</file>

<file path=ppt/slides/_rels/slide3.xml.rels><?xml version="1.0" encoding="UTF-8" standalone="yes"?>
<Relationships xmlns="http://schemas.openxmlformats.org/package/2006/relationships"><Relationship Id="rId8" Type="http://schemas.openxmlformats.org/officeDocument/2006/relationships/image" Target="../media/image14.png"/><Relationship Id="rId13" Type="http://schemas.openxmlformats.org/officeDocument/2006/relationships/image" Target="../media/image19.png"/><Relationship Id="rId18" Type="http://schemas.openxmlformats.org/officeDocument/2006/relationships/image" Target="../media/image24.png"/><Relationship Id="rId26" Type="http://schemas.openxmlformats.org/officeDocument/2006/relationships/image" Target="../media/image32.png"/><Relationship Id="rId3" Type="http://schemas.openxmlformats.org/officeDocument/2006/relationships/image" Target="../media/image4.png"/><Relationship Id="rId21" Type="http://schemas.openxmlformats.org/officeDocument/2006/relationships/image" Target="../media/image27.svg"/><Relationship Id="rId7" Type="http://schemas.openxmlformats.org/officeDocument/2006/relationships/image" Target="../media/image13.png"/><Relationship Id="rId12" Type="http://schemas.openxmlformats.org/officeDocument/2006/relationships/image" Target="../media/image18.svg"/><Relationship Id="rId17" Type="http://schemas.openxmlformats.org/officeDocument/2006/relationships/image" Target="../media/image23.png"/><Relationship Id="rId25" Type="http://schemas.openxmlformats.org/officeDocument/2006/relationships/image" Target="../media/image31.svg"/><Relationship Id="rId2" Type="http://schemas.openxmlformats.org/officeDocument/2006/relationships/notesSlide" Target="../notesSlides/notesSlide3.xml"/><Relationship Id="rId16" Type="http://schemas.openxmlformats.org/officeDocument/2006/relationships/image" Target="../media/image22.png"/><Relationship Id="rId20" Type="http://schemas.openxmlformats.org/officeDocument/2006/relationships/image" Target="../media/image26.png"/><Relationship Id="rId1" Type="http://schemas.openxmlformats.org/officeDocument/2006/relationships/slideLayout" Target="../slideLayouts/slideLayout7.xml"/><Relationship Id="rId6" Type="http://schemas.openxmlformats.org/officeDocument/2006/relationships/image" Target="../media/image12.svg"/><Relationship Id="rId11" Type="http://schemas.openxmlformats.org/officeDocument/2006/relationships/image" Target="../media/image17.png"/><Relationship Id="rId24" Type="http://schemas.openxmlformats.org/officeDocument/2006/relationships/image" Target="../media/image30.png"/><Relationship Id="rId5" Type="http://schemas.openxmlformats.org/officeDocument/2006/relationships/image" Target="../media/image11.png"/><Relationship Id="rId15" Type="http://schemas.openxmlformats.org/officeDocument/2006/relationships/image" Target="../media/image21.png"/><Relationship Id="rId23" Type="http://schemas.openxmlformats.org/officeDocument/2006/relationships/image" Target="../media/image29.svg"/><Relationship Id="rId28" Type="http://schemas.openxmlformats.org/officeDocument/2006/relationships/image" Target="../media/image34.svg"/><Relationship Id="rId10" Type="http://schemas.openxmlformats.org/officeDocument/2006/relationships/image" Target="../media/image16.png"/><Relationship Id="rId19" Type="http://schemas.openxmlformats.org/officeDocument/2006/relationships/image" Target="../media/image25.svg"/><Relationship Id="rId4" Type="http://schemas.openxmlformats.org/officeDocument/2006/relationships/image" Target="../media/image5.svg"/><Relationship Id="rId9" Type="http://schemas.openxmlformats.org/officeDocument/2006/relationships/image" Target="../media/image15.svg"/><Relationship Id="rId14" Type="http://schemas.openxmlformats.org/officeDocument/2006/relationships/image" Target="../media/image20.svg"/><Relationship Id="rId22" Type="http://schemas.openxmlformats.org/officeDocument/2006/relationships/image" Target="../media/image28.png"/><Relationship Id="rId27" Type="http://schemas.openxmlformats.org/officeDocument/2006/relationships/image" Target="../media/image33.png"/></Relationships>
</file>

<file path=ppt/slides/_rels/slide4.xml.rels><?xml version="1.0" encoding="UTF-8" standalone="yes"?>
<Relationships xmlns="http://schemas.openxmlformats.org/package/2006/relationships"><Relationship Id="rId8" Type="http://schemas.openxmlformats.org/officeDocument/2006/relationships/image" Target="../media/image40.svg"/><Relationship Id="rId3" Type="http://schemas.openxmlformats.org/officeDocument/2006/relationships/image" Target="../media/image35.png"/><Relationship Id="rId7" Type="http://schemas.openxmlformats.org/officeDocument/2006/relationships/image" Target="../media/image39.png"/><Relationship Id="rId2" Type="http://schemas.openxmlformats.org/officeDocument/2006/relationships/notesSlide" Target="../notesSlides/notesSlide4.xml"/><Relationship Id="rId1" Type="http://schemas.openxmlformats.org/officeDocument/2006/relationships/slideLayout" Target="../slideLayouts/slideLayout7.xml"/><Relationship Id="rId6" Type="http://schemas.openxmlformats.org/officeDocument/2006/relationships/image" Target="../media/image38.svg"/><Relationship Id="rId5" Type="http://schemas.openxmlformats.org/officeDocument/2006/relationships/image" Target="../media/image37.png"/><Relationship Id="rId4" Type="http://schemas.openxmlformats.org/officeDocument/2006/relationships/image" Target="../media/image36.svg"/></Relationships>
</file>

<file path=ppt/slides/_rels/slide5.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5.xml"/><Relationship Id="rId1" Type="http://schemas.openxmlformats.org/officeDocument/2006/relationships/slideLayout" Target="../slideLayouts/slideLayout7.xml"/><Relationship Id="rId6" Type="http://schemas.openxmlformats.org/officeDocument/2006/relationships/image" Target="../media/image44.svg"/><Relationship Id="rId5" Type="http://schemas.openxmlformats.org/officeDocument/2006/relationships/image" Target="../media/image43.png"/><Relationship Id="rId4" Type="http://schemas.openxmlformats.org/officeDocument/2006/relationships/image" Target="../media/image42.sv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7.xml"/><Relationship Id="rId1" Type="http://schemas.openxmlformats.org/officeDocument/2006/relationships/video" Target="https://www.youtube.com/watch?v=aqeulFxqT1Y&amp;ab_channel=EllenMacArthurFoundation" TargetMode="External"/><Relationship Id="rId4" Type="http://schemas.openxmlformats.org/officeDocument/2006/relationships/image" Target="../media/image10.jpeg"/></Relationships>
</file>

<file path=ppt/slides/_rels/slide7.xml.rels><?xml version="1.0" encoding="UTF-8" standalone="yes"?>
<Relationships xmlns="http://schemas.openxmlformats.org/package/2006/relationships"><Relationship Id="rId8" Type="http://schemas.openxmlformats.org/officeDocument/2006/relationships/image" Target="../media/image48.svg"/><Relationship Id="rId13" Type="http://schemas.openxmlformats.org/officeDocument/2006/relationships/image" Target="../media/image53.svg"/><Relationship Id="rId3" Type="http://schemas.openxmlformats.org/officeDocument/2006/relationships/image" Target="../media/image35.png"/><Relationship Id="rId7" Type="http://schemas.openxmlformats.org/officeDocument/2006/relationships/image" Target="../media/image47.png"/><Relationship Id="rId12" Type="http://schemas.openxmlformats.org/officeDocument/2006/relationships/image" Target="../media/image52.png"/><Relationship Id="rId2" Type="http://schemas.openxmlformats.org/officeDocument/2006/relationships/notesSlide" Target="../notesSlides/notesSlide7.xml"/><Relationship Id="rId1" Type="http://schemas.openxmlformats.org/officeDocument/2006/relationships/slideLayout" Target="../slideLayouts/slideLayout7.xml"/><Relationship Id="rId6" Type="http://schemas.openxmlformats.org/officeDocument/2006/relationships/image" Target="../media/image46.svg"/><Relationship Id="rId11" Type="http://schemas.openxmlformats.org/officeDocument/2006/relationships/image" Target="../media/image51.svg"/><Relationship Id="rId5" Type="http://schemas.openxmlformats.org/officeDocument/2006/relationships/image" Target="../media/image45.png"/><Relationship Id="rId10" Type="http://schemas.openxmlformats.org/officeDocument/2006/relationships/image" Target="../media/image50.png"/><Relationship Id="rId4" Type="http://schemas.openxmlformats.org/officeDocument/2006/relationships/image" Target="../media/image36.svg"/><Relationship Id="rId9" Type="http://schemas.openxmlformats.org/officeDocument/2006/relationships/image" Target="../media/image49.svg"/></Relationships>
</file>

<file path=ppt/slides/_rels/slide8.xml.rels><?xml version="1.0" encoding="UTF-8" standalone="yes"?>
<Relationships xmlns="http://schemas.openxmlformats.org/package/2006/relationships"><Relationship Id="rId8" Type="http://schemas.openxmlformats.org/officeDocument/2006/relationships/image" Target="../media/image57.png"/><Relationship Id="rId3" Type="http://schemas.openxmlformats.org/officeDocument/2006/relationships/image" Target="../media/image35.png"/><Relationship Id="rId7" Type="http://schemas.openxmlformats.org/officeDocument/2006/relationships/image" Target="../media/image56.png"/><Relationship Id="rId12" Type="http://schemas.openxmlformats.org/officeDocument/2006/relationships/image" Target="../media/image60.svg"/><Relationship Id="rId2" Type="http://schemas.openxmlformats.org/officeDocument/2006/relationships/notesSlide" Target="../notesSlides/notesSlide8.xml"/><Relationship Id="rId1" Type="http://schemas.openxmlformats.org/officeDocument/2006/relationships/slideLayout" Target="../slideLayouts/slideLayout7.xml"/><Relationship Id="rId6" Type="http://schemas.openxmlformats.org/officeDocument/2006/relationships/image" Target="../media/image55.png"/><Relationship Id="rId11" Type="http://schemas.openxmlformats.org/officeDocument/2006/relationships/image" Target="../media/image26.png"/><Relationship Id="rId5" Type="http://schemas.openxmlformats.org/officeDocument/2006/relationships/image" Target="../media/image54.png"/><Relationship Id="rId10" Type="http://schemas.openxmlformats.org/officeDocument/2006/relationships/image" Target="../media/image59.png"/><Relationship Id="rId4" Type="http://schemas.openxmlformats.org/officeDocument/2006/relationships/image" Target="../media/image36.svg"/><Relationship Id="rId9" Type="http://schemas.openxmlformats.org/officeDocument/2006/relationships/image" Target="../media/image58.png"/></Relationships>
</file>

<file path=ppt/slides/_rels/slide9.xml.rels><?xml version="1.0" encoding="UTF-8" standalone="yes"?>
<Relationships xmlns="http://schemas.openxmlformats.org/package/2006/relationships"><Relationship Id="rId8" Type="http://schemas.openxmlformats.org/officeDocument/2006/relationships/image" Target="../media/image63.png"/><Relationship Id="rId3" Type="http://schemas.openxmlformats.org/officeDocument/2006/relationships/image" Target="../media/image35.png"/><Relationship Id="rId7" Type="http://schemas.openxmlformats.org/officeDocument/2006/relationships/image" Target="../media/image62.png"/><Relationship Id="rId12" Type="http://schemas.openxmlformats.org/officeDocument/2006/relationships/image" Target="../media/image60.svg"/><Relationship Id="rId2" Type="http://schemas.openxmlformats.org/officeDocument/2006/relationships/notesSlide" Target="../notesSlides/notesSlide9.xml"/><Relationship Id="rId1" Type="http://schemas.openxmlformats.org/officeDocument/2006/relationships/slideLayout" Target="../slideLayouts/slideLayout7.xml"/><Relationship Id="rId6" Type="http://schemas.openxmlformats.org/officeDocument/2006/relationships/image" Target="../media/image55.png"/><Relationship Id="rId11" Type="http://schemas.openxmlformats.org/officeDocument/2006/relationships/image" Target="../media/image26.png"/><Relationship Id="rId5" Type="http://schemas.openxmlformats.org/officeDocument/2006/relationships/image" Target="../media/image61.png"/><Relationship Id="rId10" Type="http://schemas.openxmlformats.org/officeDocument/2006/relationships/image" Target="../media/image65.png"/><Relationship Id="rId4" Type="http://schemas.openxmlformats.org/officeDocument/2006/relationships/image" Target="../media/image36.svg"/><Relationship Id="rId9" Type="http://schemas.openxmlformats.org/officeDocument/2006/relationships/image" Target="../media/image64.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B3E0DA"/>
        </a:solidFill>
        <a:effectLst/>
      </p:bgPr>
    </p:bg>
    <p:spTree>
      <p:nvGrpSpPr>
        <p:cNvPr id="1" name=""/>
        <p:cNvGrpSpPr/>
        <p:nvPr/>
      </p:nvGrpSpPr>
      <p:grpSpPr>
        <a:xfrm>
          <a:off x="0" y="0"/>
          <a:ext cx="0" cy="0"/>
          <a:chOff x="0" y="0"/>
          <a:chExt cx="0" cy="0"/>
        </a:xfrm>
      </p:grpSpPr>
      <p:sp>
        <p:nvSpPr>
          <p:cNvPr id="2" name="Freeform 2"/>
          <p:cNvSpPr/>
          <p:nvPr/>
        </p:nvSpPr>
        <p:spPr>
          <a:xfrm rot="6438190">
            <a:off x="-1906092" y="-3425651"/>
            <a:ext cx="10478157" cy="8908701"/>
          </a:xfrm>
          <a:custGeom>
            <a:avLst/>
            <a:gdLst/>
            <a:ahLst/>
            <a:cxnLst/>
            <a:rect l="l" t="t" r="r" b="b"/>
            <a:pathLst>
              <a:path w="10478157" h="8908701">
                <a:moveTo>
                  <a:pt x="0" y="0"/>
                </a:moveTo>
                <a:lnTo>
                  <a:pt x="10478157" y="0"/>
                </a:lnTo>
                <a:lnTo>
                  <a:pt x="10478157" y="8908702"/>
                </a:lnTo>
                <a:lnTo>
                  <a:pt x="0" y="8908702"/>
                </a:lnTo>
                <a:lnTo>
                  <a:pt x="0" y="0"/>
                </a:lnTo>
                <a:close/>
              </a:path>
            </a:pathLst>
          </a:custGeom>
          <a:blipFill>
            <a:blip r:embed="rId3">
              <a:extLst>
                <a:ext uri="{96DAC541-7B7A-43D3-8B79-37D633B846F1}">
                  <asvg:svgBlip xmlns:asvg="http://schemas.microsoft.com/office/drawing/2016/SVG/main" r:embed="rId4"/>
                </a:ext>
              </a:extLst>
            </a:blip>
            <a:stretch>
              <a:fillRect l="-18525" b="-17275"/>
            </a:stretch>
          </a:blipFill>
        </p:spPr>
        <p:txBody>
          <a:bodyPr/>
          <a:lstStyle/>
          <a:p>
            <a:endParaRPr lang="en-AU"/>
          </a:p>
        </p:txBody>
      </p:sp>
      <p:sp>
        <p:nvSpPr>
          <p:cNvPr id="3" name="Freeform 3"/>
          <p:cNvSpPr/>
          <p:nvPr/>
        </p:nvSpPr>
        <p:spPr>
          <a:xfrm>
            <a:off x="629001" y="478723"/>
            <a:ext cx="5796377" cy="4664777"/>
          </a:xfrm>
          <a:custGeom>
            <a:avLst/>
            <a:gdLst/>
            <a:ahLst/>
            <a:cxnLst/>
            <a:rect l="l" t="t" r="r" b="b"/>
            <a:pathLst>
              <a:path w="5796377" h="4664777">
                <a:moveTo>
                  <a:pt x="0" y="0"/>
                </a:moveTo>
                <a:lnTo>
                  <a:pt x="5796377" y="0"/>
                </a:lnTo>
                <a:lnTo>
                  <a:pt x="5796377" y="4664777"/>
                </a:lnTo>
                <a:lnTo>
                  <a:pt x="0" y="4664777"/>
                </a:lnTo>
                <a:lnTo>
                  <a:pt x="0" y="0"/>
                </a:lnTo>
                <a:close/>
              </a:path>
            </a:pathLst>
          </a:custGeom>
          <a:blipFill>
            <a:blip r:embed="rId5"/>
            <a:stretch>
              <a:fillRect l="-8253" r="-10729" b="-2741"/>
            </a:stretch>
          </a:blipFill>
        </p:spPr>
        <p:txBody>
          <a:bodyPr/>
          <a:lstStyle/>
          <a:p>
            <a:endParaRPr lang="en-AU"/>
          </a:p>
        </p:txBody>
      </p:sp>
      <p:sp>
        <p:nvSpPr>
          <p:cNvPr id="4" name="Freeform 4"/>
          <p:cNvSpPr/>
          <p:nvPr/>
        </p:nvSpPr>
        <p:spPr>
          <a:xfrm rot="6438190">
            <a:off x="-1753692" y="-3273251"/>
            <a:ext cx="10478157" cy="8908701"/>
          </a:xfrm>
          <a:custGeom>
            <a:avLst/>
            <a:gdLst/>
            <a:ahLst/>
            <a:cxnLst/>
            <a:rect l="l" t="t" r="r" b="b"/>
            <a:pathLst>
              <a:path w="10478157" h="8908701">
                <a:moveTo>
                  <a:pt x="0" y="0"/>
                </a:moveTo>
                <a:lnTo>
                  <a:pt x="10478157" y="0"/>
                </a:lnTo>
                <a:lnTo>
                  <a:pt x="10478157" y="8908702"/>
                </a:lnTo>
                <a:lnTo>
                  <a:pt x="0" y="8908702"/>
                </a:lnTo>
                <a:lnTo>
                  <a:pt x="0" y="0"/>
                </a:lnTo>
                <a:close/>
              </a:path>
            </a:pathLst>
          </a:custGeom>
          <a:blipFill>
            <a:blip r:embed="rId3">
              <a:extLst>
                <a:ext uri="{96DAC541-7B7A-43D3-8B79-37D633B846F1}">
                  <asvg:svgBlip xmlns:asvg="http://schemas.microsoft.com/office/drawing/2016/SVG/main" r:embed="rId4"/>
                </a:ext>
              </a:extLst>
            </a:blip>
            <a:stretch>
              <a:fillRect l="-18525" b="-17275"/>
            </a:stretch>
          </a:blipFill>
        </p:spPr>
        <p:txBody>
          <a:bodyPr/>
          <a:lstStyle/>
          <a:p>
            <a:endParaRPr lang="en-AU"/>
          </a:p>
        </p:txBody>
      </p:sp>
      <p:sp>
        <p:nvSpPr>
          <p:cNvPr id="5" name="Freeform 5"/>
          <p:cNvSpPr/>
          <p:nvPr/>
        </p:nvSpPr>
        <p:spPr>
          <a:xfrm rot="-1052460">
            <a:off x="6598525" y="1807562"/>
            <a:ext cx="16543779" cy="14065792"/>
          </a:xfrm>
          <a:custGeom>
            <a:avLst/>
            <a:gdLst/>
            <a:ahLst/>
            <a:cxnLst/>
            <a:rect l="l" t="t" r="r" b="b"/>
            <a:pathLst>
              <a:path w="16543779" h="14065792">
                <a:moveTo>
                  <a:pt x="0" y="0"/>
                </a:moveTo>
                <a:lnTo>
                  <a:pt x="16543780" y="0"/>
                </a:lnTo>
                <a:lnTo>
                  <a:pt x="16543780" y="14065792"/>
                </a:lnTo>
                <a:lnTo>
                  <a:pt x="0" y="14065792"/>
                </a:lnTo>
                <a:lnTo>
                  <a:pt x="0" y="0"/>
                </a:lnTo>
                <a:close/>
              </a:path>
            </a:pathLst>
          </a:custGeom>
          <a:blipFill>
            <a:blip r:embed="rId3">
              <a:extLst>
                <a:ext uri="{96DAC541-7B7A-43D3-8B79-37D633B846F1}">
                  <asvg:svgBlip xmlns:asvg="http://schemas.microsoft.com/office/drawing/2016/SVG/main" r:embed="rId4"/>
                </a:ext>
              </a:extLst>
            </a:blip>
            <a:stretch>
              <a:fillRect l="-18525" b="-17275"/>
            </a:stretch>
          </a:blipFill>
        </p:spPr>
        <p:txBody>
          <a:bodyPr/>
          <a:lstStyle/>
          <a:p>
            <a:endParaRPr lang="en-AU"/>
          </a:p>
        </p:txBody>
      </p:sp>
      <p:sp>
        <p:nvSpPr>
          <p:cNvPr id="6" name="Freeform 6"/>
          <p:cNvSpPr/>
          <p:nvPr/>
        </p:nvSpPr>
        <p:spPr>
          <a:xfrm rot="-1052460">
            <a:off x="9631336" y="4632029"/>
            <a:ext cx="10478157" cy="8908701"/>
          </a:xfrm>
          <a:custGeom>
            <a:avLst/>
            <a:gdLst/>
            <a:ahLst/>
            <a:cxnLst/>
            <a:rect l="l" t="t" r="r" b="b"/>
            <a:pathLst>
              <a:path w="10478157" h="8908701">
                <a:moveTo>
                  <a:pt x="0" y="0"/>
                </a:moveTo>
                <a:lnTo>
                  <a:pt x="10478158" y="0"/>
                </a:lnTo>
                <a:lnTo>
                  <a:pt x="10478158" y="8908701"/>
                </a:lnTo>
                <a:lnTo>
                  <a:pt x="0" y="8908701"/>
                </a:lnTo>
                <a:lnTo>
                  <a:pt x="0" y="0"/>
                </a:lnTo>
                <a:close/>
              </a:path>
            </a:pathLst>
          </a:custGeom>
          <a:blipFill>
            <a:blip r:embed="rId6">
              <a:extLst>
                <a:ext uri="{96DAC541-7B7A-43D3-8B79-37D633B846F1}">
                  <asvg:svgBlip xmlns:asvg="http://schemas.microsoft.com/office/drawing/2016/SVG/main" r:embed="rId7"/>
                </a:ext>
              </a:extLst>
            </a:blip>
            <a:stretch>
              <a:fillRect l="-18525" b="-17275"/>
            </a:stretch>
          </a:blipFill>
        </p:spPr>
        <p:txBody>
          <a:bodyPr/>
          <a:lstStyle/>
          <a:p>
            <a:endParaRPr lang="en-AU"/>
          </a:p>
        </p:txBody>
      </p:sp>
      <p:sp>
        <p:nvSpPr>
          <p:cNvPr id="7" name="Freeform 7"/>
          <p:cNvSpPr/>
          <p:nvPr/>
        </p:nvSpPr>
        <p:spPr>
          <a:xfrm>
            <a:off x="7173252" y="6553732"/>
            <a:ext cx="1769364" cy="4114800"/>
          </a:xfrm>
          <a:custGeom>
            <a:avLst/>
            <a:gdLst/>
            <a:ahLst/>
            <a:cxnLst/>
            <a:rect l="l" t="t" r="r" b="b"/>
            <a:pathLst>
              <a:path w="1769364" h="4114800">
                <a:moveTo>
                  <a:pt x="0" y="0"/>
                </a:moveTo>
                <a:lnTo>
                  <a:pt x="1769364" y="0"/>
                </a:lnTo>
                <a:lnTo>
                  <a:pt x="1769364" y="4114800"/>
                </a:lnTo>
                <a:lnTo>
                  <a:pt x="0" y="4114800"/>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AU"/>
          </a:p>
        </p:txBody>
      </p:sp>
      <p:sp>
        <p:nvSpPr>
          <p:cNvPr id="8" name="Freeform 8"/>
          <p:cNvSpPr/>
          <p:nvPr/>
        </p:nvSpPr>
        <p:spPr>
          <a:xfrm rot="4122993">
            <a:off x="9734438" y="3502856"/>
            <a:ext cx="1769364" cy="4114800"/>
          </a:xfrm>
          <a:custGeom>
            <a:avLst/>
            <a:gdLst/>
            <a:ahLst/>
            <a:cxnLst/>
            <a:rect l="l" t="t" r="r" b="b"/>
            <a:pathLst>
              <a:path w="1769364" h="4114800">
                <a:moveTo>
                  <a:pt x="0" y="0"/>
                </a:moveTo>
                <a:lnTo>
                  <a:pt x="1769364" y="0"/>
                </a:lnTo>
                <a:lnTo>
                  <a:pt x="1769364" y="4114800"/>
                </a:lnTo>
                <a:lnTo>
                  <a:pt x="0" y="4114800"/>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AU"/>
          </a:p>
        </p:txBody>
      </p:sp>
      <p:sp>
        <p:nvSpPr>
          <p:cNvPr id="9" name="Freeform 9"/>
          <p:cNvSpPr/>
          <p:nvPr/>
        </p:nvSpPr>
        <p:spPr>
          <a:xfrm rot="3451784">
            <a:off x="13517924" y="1651937"/>
            <a:ext cx="1769364" cy="4114800"/>
          </a:xfrm>
          <a:custGeom>
            <a:avLst/>
            <a:gdLst/>
            <a:ahLst/>
            <a:cxnLst/>
            <a:rect l="l" t="t" r="r" b="b"/>
            <a:pathLst>
              <a:path w="1769364" h="4114800">
                <a:moveTo>
                  <a:pt x="0" y="0"/>
                </a:moveTo>
                <a:lnTo>
                  <a:pt x="1769364" y="0"/>
                </a:lnTo>
                <a:lnTo>
                  <a:pt x="1769364" y="4114800"/>
                </a:lnTo>
                <a:lnTo>
                  <a:pt x="0" y="4114800"/>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AU"/>
          </a:p>
        </p:txBody>
      </p:sp>
      <p:sp>
        <p:nvSpPr>
          <p:cNvPr id="10" name="Freeform 10"/>
          <p:cNvSpPr/>
          <p:nvPr/>
        </p:nvSpPr>
        <p:spPr>
          <a:xfrm rot="8337656">
            <a:off x="17035605" y="1256378"/>
            <a:ext cx="1769364" cy="4114800"/>
          </a:xfrm>
          <a:custGeom>
            <a:avLst/>
            <a:gdLst/>
            <a:ahLst/>
            <a:cxnLst/>
            <a:rect l="l" t="t" r="r" b="b"/>
            <a:pathLst>
              <a:path w="1769364" h="4114800">
                <a:moveTo>
                  <a:pt x="0" y="0"/>
                </a:moveTo>
                <a:lnTo>
                  <a:pt x="1769364" y="0"/>
                </a:lnTo>
                <a:lnTo>
                  <a:pt x="1769364" y="4114800"/>
                </a:lnTo>
                <a:lnTo>
                  <a:pt x="0" y="4114800"/>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AU"/>
          </a:p>
        </p:txBody>
      </p:sp>
      <p:sp>
        <p:nvSpPr>
          <p:cNvPr id="11" name="TextBox 11"/>
          <p:cNvSpPr txBox="1"/>
          <p:nvPr/>
        </p:nvSpPr>
        <p:spPr>
          <a:xfrm>
            <a:off x="10110025" y="7187235"/>
            <a:ext cx="7800737" cy="2904944"/>
          </a:xfrm>
          <a:prstGeom prst="rect">
            <a:avLst/>
          </a:prstGeom>
        </p:spPr>
        <p:txBody>
          <a:bodyPr lIns="0" tIns="0" rIns="0" bIns="0" rtlCol="0" anchor="t">
            <a:spAutoFit/>
          </a:bodyPr>
          <a:lstStyle/>
          <a:p>
            <a:pPr algn="r">
              <a:lnSpc>
                <a:spcPts val="7567"/>
              </a:lnSpc>
            </a:pPr>
            <a:r>
              <a:rPr lang="en-US" sz="7492" spc="344">
                <a:solidFill>
                  <a:srgbClr val="356B58"/>
                </a:solidFill>
                <a:latin typeface="Lucky Bones"/>
                <a:ea typeface="Lucky Bones"/>
                <a:cs typeface="Lucky Bones"/>
                <a:sym typeface="Lucky Bones"/>
              </a:rPr>
              <a:t>PLASTIC RECYCLING AND ALTERNATIVES</a:t>
            </a:r>
          </a:p>
        </p:txBody>
      </p:sp>
      <p:sp>
        <p:nvSpPr>
          <p:cNvPr id="12" name="Freeform 12"/>
          <p:cNvSpPr/>
          <p:nvPr/>
        </p:nvSpPr>
        <p:spPr>
          <a:xfrm>
            <a:off x="434451" y="478723"/>
            <a:ext cx="5797070" cy="4664777"/>
          </a:xfrm>
          <a:custGeom>
            <a:avLst/>
            <a:gdLst/>
            <a:ahLst/>
            <a:cxnLst/>
            <a:rect l="l" t="t" r="r" b="b"/>
            <a:pathLst>
              <a:path w="5797070" h="4664777">
                <a:moveTo>
                  <a:pt x="0" y="0"/>
                </a:moveTo>
                <a:lnTo>
                  <a:pt x="5797071" y="0"/>
                </a:lnTo>
                <a:lnTo>
                  <a:pt x="5797071" y="4664777"/>
                </a:lnTo>
                <a:lnTo>
                  <a:pt x="0" y="4664777"/>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AU"/>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E3F1F0"/>
        </a:solidFill>
        <a:effectLst/>
      </p:bgPr>
    </p:bg>
    <p:spTree>
      <p:nvGrpSpPr>
        <p:cNvPr id="1" name=""/>
        <p:cNvGrpSpPr/>
        <p:nvPr/>
      </p:nvGrpSpPr>
      <p:grpSpPr>
        <a:xfrm>
          <a:off x="0" y="0"/>
          <a:ext cx="0" cy="0"/>
          <a:chOff x="0" y="0"/>
          <a:chExt cx="0" cy="0"/>
        </a:xfrm>
      </p:grpSpPr>
      <p:sp>
        <p:nvSpPr>
          <p:cNvPr id="2" name="Freeform 2"/>
          <p:cNvSpPr/>
          <p:nvPr/>
        </p:nvSpPr>
        <p:spPr>
          <a:xfrm rot="2516232">
            <a:off x="2303240" y="6155115"/>
            <a:ext cx="3981153" cy="3891577"/>
          </a:xfrm>
          <a:custGeom>
            <a:avLst/>
            <a:gdLst/>
            <a:ahLst/>
            <a:cxnLst/>
            <a:rect l="l" t="t" r="r" b="b"/>
            <a:pathLst>
              <a:path w="3981153" h="3891577">
                <a:moveTo>
                  <a:pt x="0" y="0"/>
                </a:moveTo>
                <a:lnTo>
                  <a:pt x="3981154" y="0"/>
                </a:lnTo>
                <a:lnTo>
                  <a:pt x="3981154" y="3891577"/>
                </a:lnTo>
                <a:lnTo>
                  <a:pt x="0" y="3891577"/>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AU"/>
          </a:p>
        </p:txBody>
      </p:sp>
      <p:sp>
        <p:nvSpPr>
          <p:cNvPr id="3" name="Freeform 3"/>
          <p:cNvSpPr/>
          <p:nvPr/>
        </p:nvSpPr>
        <p:spPr>
          <a:xfrm rot="2775093">
            <a:off x="8920505" y="6483957"/>
            <a:ext cx="3632347" cy="3550619"/>
          </a:xfrm>
          <a:custGeom>
            <a:avLst/>
            <a:gdLst/>
            <a:ahLst/>
            <a:cxnLst/>
            <a:rect l="l" t="t" r="r" b="b"/>
            <a:pathLst>
              <a:path w="3632347" h="3550619">
                <a:moveTo>
                  <a:pt x="0" y="0"/>
                </a:moveTo>
                <a:lnTo>
                  <a:pt x="3632347" y="0"/>
                </a:lnTo>
                <a:lnTo>
                  <a:pt x="3632347" y="3550619"/>
                </a:lnTo>
                <a:lnTo>
                  <a:pt x="0" y="3550619"/>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AU"/>
          </a:p>
        </p:txBody>
      </p:sp>
      <p:sp>
        <p:nvSpPr>
          <p:cNvPr id="4" name="Freeform 4"/>
          <p:cNvSpPr/>
          <p:nvPr/>
        </p:nvSpPr>
        <p:spPr>
          <a:xfrm rot="-8433978">
            <a:off x="13863571" y="5241443"/>
            <a:ext cx="3558855" cy="3478780"/>
          </a:xfrm>
          <a:custGeom>
            <a:avLst/>
            <a:gdLst/>
            <a:ahLst/>
            <a:cxnLst/>
            <a:rect l="l" t="t" r="r" b="b"/>
            <a:pathLst>
              <a:path w="3558855" h="3478780">
                <a:moveTo>
                  <a:pt x="0" y="0"/>
                </a:moveTo>
                <a:lnTo>
                  <a:pt x="3558855" y="0"/>
                </a:lnTo>
                <a:lnTo>
                  <a:pt x="3558855" y="3478780"/>
                </a:lnTo>
                <a:lnTo>
                  <a:pt x="0" y="347878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AU"/>
          </a:p>
        </p:txBody>
      </p:sp>
      <p:sp>
        <p:nvSpPr>
          <p:cNvPr id="5" name="Freeform 5"/>
          <p:cNvSpPr/>
          <p:nvPr/>
        </p:nvSpPr>
        <p:spPr>
          <a:xfrm rot="2516232">
            <a:off x="12841372" y="292079"/>
            <a:ext cx="3981153" cy="3891577"/>
          </a:xfrm>
          <a:custGeom>
            <a:avLst/>
            <a:gdLst/>
            <a:ahLst/>
            <a:cxnLst/>
            <a:rect l="l" t="t" r="r" b="b"/>
            <a:pathLst>
              <a:path w="3981153" h="3891577">
                <a:moveTo>
                  <a:pt x="0" y="0"/>
                </a:moveTo>
                <a:lnTo>
                  <a:pt x="3981153" y="0"/>
                </a:lnTo>
                <a:lnTo>
                  <a:pt x="3981153" y="3891577"/>
                </a:lnTo>
                <a:lnTo>
                  <a:pt x="0" y="3891577"/>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AU"/>
          </a:p>
        </p:txBody>
      </p:sp>
      <p:sp>
        <p:nvSpPr>
          <p:cNvPr id="6" name="Freeform 6"/>
          <p:cNvSpPr/>
          <p:nvPr/>
        </p:nvSpPr>
        <p:spPr>
          <a:xfrm rot="-9258212">
            <a:off x="8668000" y="448346"/>
            <a:ext cx="2849837" cy="2785715"/>
          </a:xfrm>
          <a:custGeom>
            <a:avLst/>
            <a:gdLst/>
            <a:ahLst/>
            <a:cxnLst/>
            <a:rect l="l" t="t" r="r" b="b"/>
            <a:pathLst>
              <a:path w="2849837" h="2785715">
                <a:moveTo>
                  <a:pt x="0" y="0"/>
                </a:moveTo>
                <a:lnTo>
                  <a:pt x="2849837" y="0"/>
                </a:lnTo>
                <a:lnTo>
                  <a:pt x="2849837" y="2785715"/>
                </a:lnTo>
                <a:lnTo>
                  <a:pt x="0" y="2785715"/>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AU"/>
          </a:p>
        </p:txBody>
      </p:sp>
      <p:sp>
        <p:nvSpPr>
          <p:cNvPr id="7" name="Freeform 7"/>
          <p:cNvSpPr/>
          <p:nvPr/>
        </p:nvSpPr>
        <p:spPr>
          <a:xfrm rot="2516232">
            <a:off x="3607371" y="-67716"/>
            <a:ext cx="3510556" cy="3431569"/>
          </a:xfrm>
          <a:custGeom>
            <a:avLst/>
            <a:gdLst/>
            <a:ahLst/>
            <a:cxnLst/>
            <a:rect l="l" t="t" r="r" b="b"/>
            <a:pathLst>
              <a:path w="3510556" h="3431569">
                <a:moveTo>
                  <a:pt x="0" y="0"/>
                </a:moveTo>
                <a:lnTo>
                  <a:pt x="3510556" y="0"/>
                </a:lnTo>
                <a:lnTo>
                  <a:pt x="3510556" y="3431569"/>
                </a:lnTo>
                <a:lnTo>
                  <a:pt x="0" y="3431569"/>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AU"/>
          </a:p>
        </p:txBody>
      </p:sp>
      <p:sp>
        <p:nvSpPr>
          <p:cNvPr id="8" name="Freeform 8"/>
          <p:cNvSpPr/>
          <p:nvPr/>
        </p:nvSpPr>
        <p:spPr>
          <a:xfrm rot="-9160314">
            <a:off x="532145" y="2934937"/>
            <a:ext cx="3510556" cy="3431569"/>
          </a:xfrm>
          <a:custGeom>
            <a:avLst/>
            <a:gdLst/>
            <a:ahLst/>
            <a:cxnLst/>
            <a:rect l="l" t="t" r="r" b="b"/>
            <a:pathLst>
              <a:path w="3510556" h="3431569">
                <a:moveTo>
                  <a:pt x="0" y="0"/>
                </a:moveTo>
                <a:lnTo>
                  <a:pt x="3510556" y="0"/>
                </a:lnTo>
                <a:lnTo>
                  <a:pt x="3510556" y="3431569"/>
                </a:lnTo>
                <a:lnTo>
                  <a:pt x="0" y="3431569"/>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AU"/>
          </a:p>
        </p:txBody>
      </p:sp>
      <p:sp>
        <p:nvSpPr>
          <p:cNvPr id="9" name="Freeform 9"/>
          <p:cNvSpPr/>
          <p:nvPr/>
        </p:nvSpPr>
        <p:spPr>
          <a:xfrm>
            <a:off x="6406544" y="5878772"/>
            <a:ext cx="703135" cy="1328950"/>
          </a:xfrm>
          <a:custGeom>
            <a:avLst/>
            <a:gdLst/>
            <a:ahLst/>
            <a:cxnLst/>
            <a:rect l="l" t="t" r="r" b="b"/>
            <a:pathLst>
              <a:path w="703135" h="1328950">
                <a:moveTo>
                  <a:pt x="0" y="0"/>
                </a:moveTo>
                <a:lnTo>
                  <a:pt x="703136" y="0"/>
                </a:lnTo>
                <a:lnTo>
                  <a:pt x="703136" y="1328950"/>
                </a:lnTo>
                <a:lnTo>
                  <a:pt x="0" y="1328950"/>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AU"/>
          </a:p>
        </p:txBody>
      </p:sp>
      <p:sp>
        <p:nvSpPr>
          <p:cNvPr id="10" name="TextBox 10"/>
          <p:cNvSpPr txBox="1"/>
          <p:nvPr/>
        </p:nvSpPr>
        <p:spPr>
          <a:xfrm>
            <a:off x="12786087" y="1321446"/>
            <a:ext cx="4206633" cy="2059165"/>
          </a:xfrm>
          <a:prstGeom prst="rect">
            <a:avLst/>
          </a:prstGeom>
        </p:spPr>
        <p:txBody>
          <a:bodyPr lIns="0" tIns="0" rIns="0" bIns="0" rtlCol="0" anchor="t">
            <a:spAutoFit/>
          </a:bodyPr>
          <a:lstStyle/>
          <a:p>
            <a:pPr algn="ctr">
              <a:lnSpc>
                <a:spcPts val="3918"/>
              </a:lnSpc>
            </a:pPr>
            <a:r>
              <a:rPr lang="en-US" sz="4168">
                <a:solidFill>
                  <a:srgbClr val="356B58"/>
                </a:solidFill>
                <a:latin typeface="Sailors"/>
                <a:ea typeface="Sailors"/>
                <a:cs typeface="Sailors"/>
                <a:sym typeface="Sailors"/>
              </a:rPr>
              <a:t>can only be recycled a limited number of times </a:t>
            </a:r>
          </a:p>
        </p:txBody>
      </p:sp>
      <p:sp>
        <p:nvSpPr>
          <p:cNvPr id="11" name="TextBox 11"/>
          <p:cNvSpPr txBox="1"/>
          <p:nvPr/>
        </p:nvSpPr>
        <p:spPr>
          <a:xfrm>
            <a:off x="3401748" y="1189433"/>
            <a:ext cx="3998003" cy="1562115"/>
          </a:xfrm>
          <a:prstGeom prst="rect">
            <a:avLst/>
          </a:prstGeom>
        </p:spPr>
        <p:txBody>
          <a:bodyPr lIns="0" tIns="0" rIns="0" bIns="0" rtlCol="0" anchor="t">
            <a:spAutoFit/>
          </a:bodyPr>
          <a:lstStyle/>
          <a:p>
            <a:pPr algn="ctr">
              <a:lnSpc>
                <a:spcPts val="3918"/>
              </a:lnSpc>
            </a:pPr>
            <a:r>
              <a:rPr lang="en-US" sz="4168">
                <a:solidFill>
                  <a:srgbClr val="356B58"/>
                </a:solidFill>
                <a:latin typeface="Sailors"/>
                <a:ea typeface="Sailors"/>
                <a:cs typeface="Sailors"/>
                <a:sym typeface="Sailors"/>
              </a:rPr>
              <a:t>Some plastics cannot be recycled</a:t>
            </a:r>
          </a:p>
        </p:txBody>
      </p:sp>
      <p:sp>
        <p:nvSpPr>
          <p:cNvPr id="12" name="TextBox 12"/>
          <p:cNvSpPr txBox="1"/>
          <p:nvPr/>
        </p:nvSpPr>
        <p:spPr>
          <a:xfrm>
            <a:off x="13892576" y="6041738"/>
            <a:ext cx="3481796" cy="2059165"/>
          </a:xfrm>
          <a:prstGeom prst="rect">
            <a:avLst/>
          </a:prstGeom>
        </p:spPr>
        <p:txBody>
          <a:bodyPr lIns="0" tIns="0" rIns="0" bIns="0" rtlCol="0" anchor="t">
            <a:spAutoFit/>
          </a:bodyPr>
          <a:lstStyle/>
          <a:p>
            <a:pPr algn="ctr">
              <a:lnSpc>
                <a:spcPts val="3918"/>
              </a:lnSpc>
            </a:pPr>
            <a:r>
              <a:rPr lang="en-US" sz="4168">
                <a:solidFill>
                  <a:srgbClr val="356B58"/>
                </a:solidFill>
                <a:latin typeface="Sailors"/>
                <a:ea typeface="Sailors"/>
                <a:cs typeface="Sailors"/>
                <a:sym typeface="Sailors"/>
              </a:rPr>
              <a:t>PROCESS is extremely energy intensive</a:t>
            </a:r>
          </a:p>
        </p:txBody>
      </p:sp>
      <p:sp>
        <p:nvSpPr>
          <p:cNvPr id="13" name="TextBox 13"/>
          <p:cNvSpPr txBox="1"/>
          <p:nvPr/>
        </p:nvSpPr>
        <p:spPr>
          <a:xfrm>
            <a:off x="2173301" y="7373944"/>
            <a:ext cx="4403723" cy="2059165"/>
          </a:xfrm>
          <a:prstGeom prst="rect">
            <a:avLst/>
          </a:prstGeom>
        </p:spPr>
        <p:txBody>
          <a:bodyPr lIns="0" tIns="0" rIns="0" bIns="0" rtlCol="0" anchor="t">
            <a:spAutoFit/>
          </a:bodyPr>
          <a:lstStyle/>
          <a:p>
            <a:pPr algn="ctr">
              <a:lnSpc>
                <a:spcPts val="3918"/>
              </a:lnSpc>
            </a:pPr>
            <a:r>
              <a:rPr lang="en-US" sz="4168">
                <a:solidFill>
                  <a:srgbClr val="356B58"/>
                </a:solidFill>
                <a:latin typeface="Sailors"/>
                <a:ea typeface="Sailors"/>
                <a:cs typeface="Sailors"/>
                <a:sym typeface="Sailors"/>
              </a:rPr>
              <a:t>downcycling: mixing plastic can reduce quality</a:t>
            </a:r>
          </a:p>
        </p:txBody>
      </p:sp>
      <p:sp>
        <p:nvSpPr>
          <p:cNvPr id="14" name="TextBox 14"/>
          <p:cNvSpPr txBox="1"/>
          <p:nvPr/>
        </p:nvSpPr>
        <p:spPr>
          <a:xfrm>
            <a:off x="7661935" y="1573903"/>
            <a:ext cx="4861966" cy="568015"/>
          </a:xfrm>
          <a:prstGeom prst="rect">
            <a:avLst/>
          </a:prstGeom>
        </p:spPr>
        <p:txBody>
          <a:bodyPr lIns="0" tIns="0" rIns="0" bIns="0" rtlCol="0" anchor="t">
            <a:spAutoFit/>
          </a:bodyPr>
          <a:lstStyle/>
          <a:p>
            <a:pPr algn="ctr">
              <a:lnSpc>
                <a:spcPts val="3918"/>
              </a:lnSpc>
            </a:pPr>
            <a:r>
              <a:rPr lang="en-US" sz="4168">
                <a:solidFill>
                  <a:srgbClr val="356B58"/>
                </a:solidFill>
                <a:latin typeface="Sailors"/>
                <a:ea typeface="Sailors"/>
                <a:cs typeface="Sailors"/>
                <a:sym typeface="Sailors"/>
              </a:rPr>
              <a:t>costs</a:t>
            </a:r>
          </a:p>
        </p:txBody>
      </p:sp>
      <p:sp>
        <p:nvSpPr>
          <p:cNvPr id="15" name="TextBox 15"/>
          <p:cNvSpPr txBox="1"/>
          <p:nvPr/>
        </p:nvSpPr>
        <p:spPr>
          <a:xfrm>
            <a:off x="9144000" y="7852249"/>
            <a:ext cx="3257118" cy="1065065"/>
          </a:xfrm>
          <a:prstGeom prst="rect">
            <a:avLst/>
          </a:prstGeom>
        </p:spPr>
        <p:txBody>
          <a:bodyPr lIns="0" tIns="0" rIns="0" bIns="0" rtlCol="0" anchor="t">
            <a:spAutoFit/>
          </a:bodyPr>
          <a:lstStyle/>
          <a:p>
            <a:pPr algn="ctr">
              <a:lnSpc>
                <a:spcPts val="3918"/>
              </a:lnSpc>
            </a:pPr>
            <a:r>
              <a:rPr lang="en-US" sz="4168">
                <a:solidFill>
                  <a:srgbClr val="356B58"/>
                </a:solidFill>
                <a:latin typeface="Sailors"/>
                <a:ea typeface="Sailors"/>
                <a:cs typeface="Sailors"/>
                <a:sym typeface="Sailors"/>
              </a:rPr>
              <a:t>Remote locations</a:t>
            </a:r>
          </a:p>
        </p:txBody>
      </p:sp>
      <p:sp>
        <p:nvSpPr>
          <p:cNvPr id="16" name="TextBox 16"/>
          <p:cNvSpPr txBox="1"/>
          <p:nvPr/>
        </p:nvSpPr>
        <p:spPr>
          <a:xfrm>
            <a:off x="598093" y="3864452"/>
            <a:ext cx="3378661" cy="1562115"/>
          </a:xfrm>
          <a:prstGeom prst="rect">
            <a:avLst/>
          </a:prstGeom>
        </p:spPr>
        <p:txBody>
          <a:bodyPr lIns="0" tIns="0" rIns="0" bIns="0" rtlCol="0" anchor="t">
            <a:spAutoFit/>
          </a:bodyPr>
          <a:lstStyle/>
          <a:p>
            <a:pPr algn="ctr">
              <a:lnSpc>
                <a:spcPts val="3918"/>
              </a:lnSpc>
            </a:pPr>
            <a:r>
              <a:rPr lang="en-US" sz="4168">
                <a:solidFill>
                  <a:srgbClr val="356B58"/>
                </a:solidFill>
                <a:latin typeface="Sailors"/>
                <a:ea typeface="Sailors"/>
                <a:cs typeface="Sailors"/>
                <a:sym typeface="Sailors"/>
              </a:rPr>
              <a:t>Requires sorting by hand first</a:t>
            </a:r>
          </a:p>
        </p:txBody>
      </p:sp>
      <p:sp>
        <p:nvSpPr>
          <p:cNvPr id="17" name="Freeform 17"/>
          <p:cNvSpPr/>
          <p:nvPr/>
        </p:nvSpPr>
        <p:spPr>
          <a:xfrm flipH="1">
            <a:off x="8440865" y="5719680"/>
            <a:ext cx="703135" cy="1328950"/>
          </a:xfrm>
          <a:custGeom>
            <a:avLst/>
            <a:gdLst/>
            <a:ahLst/>
            <a:cxnLst/>
            <a:rect l="l" t="t" r="r" b="b"/>
            <a:pathLst>
              <a:path w="703135" h="1328950">
                <a:moveTo>
                  <a:pt x="703135" y="0"/>
                </a:moveTo>
                <a:lnTo>
                  <a:pt x="0" y="0"/>
                </a:lnTo>
                <a:lnTo>
                  <a:pt x="0" y="1328950"/>
                </a:lnTo>
                <a:lnTo>
                  <a:pt x="703135" y="1328950"/>
                </a:lnTo>
                <a:lnTo>
                  <a:pt x="703135"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AU"/>
          </a:p>
        </p:txBody>
      </p:sp>
      <p:sp>
        <p:nvSpPr>
          <p:cNvPr id="18" name="Freeform 18"/>
          <p:cNvSpPr/>
          <p:nvPr/>
        </p:nvSpPr>
        <p:spPr>
          <a:xfrm rot="-5715346" flipH="1">
            <a:off x="12157117" y="3425282"/>
            <a:ext cx="801213" cy="1514319"/>
          </a:xfrm>
          <a:custGeom>
            <a:avLst/>
            <a:gdLst/>
            <a:ahLst/>
            <a:cxnLst/>
            <a:rect l="l" t="t" r="r" b="b"/>
            <a:pathLst>
              <a:path w="801213" h="1514319">
                <a:moveTo>
                  <a:pt x="801212" y="0"/>
                </a:moveTo>
                <a:lnTo>
                  <a:pt x="0" y="0"/>
                </a:lnTo>
                <a:lnTo>
                  <a:pt x="0" y="1514320"/>
                </a:lnTo>
                <a:lnTo>
                  <a:pt x="801212" y="1514320"/>
                </a:lnTo>
                <a:lnTo>
                  <a:pt x="801212"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AU"/>
          </a:p>
        </p:txBody>
      </p:sp>
      <p:sp>
        <p:nvSpPr>
          <p:cNvPr id="19" name="Freeform 19"/>
          <p:cNvSpPr/>
          <p:nvPr/>
        </p:nvSpPr>
        <p:spPr>
          <a:xfrm rot="-5715346">
            <a:off x="12463382" y="4877123"/>
            <a:ext cx="961226" cy="1816750"/>
          </a:xfrm>
          <a:custGeom>
            <a:avLst/>
            <a:gdLst/>
            <a:ahLst/>
            <a:cxnLst/>
            <a:rect l="l" t="t" r="r" b="b"/>
            <a:pathLst>
              <a:path w="961226" h="1816750">
                <a:moveTo>
                  <a:pt x="0" y="0"/>
                </a:moveTo>
                <a:lnTo>
                  <a:pt x="961226" y="0"/>
                </a:lnTo>
                <a:lnTo>
                  <a:pt x="961226" y="1816750"/>
                </a:lnTo>
                <a:lnTo>
                  <a:pt x="0" y="1816750"/>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AU"/>
          </a:p>
        </p:txBody>
      </p:sp>
      <p:sp>
        <p:nvSpPr>
          <p:cNvPr id="20" name="Freeform 20"/>
          <p:cNvSpPr/>
          <p:nvPr/>
        </p:nvSpPr>
        <p:spPr>
          <a:xfrm rot="10297014" flipH="1">
            <a:off x="6961044" y="2823991"/>
            <a:ext cx="801213" cy="1514319"/>
          </a:xfrm>
          <a:custGeom>
            <a:avLst/>
            <a:gdLst/>
            <a:ahLst/>
            <a:cxnLst/>
            <a:rect l="l" t="t" r="r" b="b"/>
            <a:pathLst>
              <a:path w="801213" h="1514319">
                <a:moveTo>
                  <a:pt x="801213" y="0"/>
                </a:moveTo>
                <a:lnTo>
                  <a:pt x="0" y="0"/>
                </a:lnTo>
                <a:lnTo>
                  <a:pt x="0" y="1514319"/>
                </a:lnTo>
                <a:lnTo>
                  <a:pt x="801213" y="1514319"/>
                </a:lnTo>
                <a:lnTo>
                  <a:pt x="801213"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AU"/>
          </a:p>
        </p:txBody>
      </p:sp>
      <p:sp>
        <p:nvSpPr>
          <p:cNvPr id="21" name="Freeform 21"/>
          <p:cNvSpPr/>
          <p:nvPr/>
        </p:nvSpPr>
        <p:spPr>
          <a:xfrm rot="3118992">
            <a:off x="4844735" y="3816861"/>
            <a:ext cx="997210" cy="1884762"/>
          </a:xfrm>
          <a:custGeom>
            <a:avLst/>
            <a:gdLst/>
            <a:ahLst/>
            <a:cxnLst/>
            <a:rect l="l" t="t" r="r" b="b"/>
            <a:pathLst>
              <a:path w="997210" h="1884762">
                <a:moveTo>
                  <a:pt x="0" y="0"/>
                </a:moveTo>
                <a:lnTo>
                  <a:pt x="997211" y="0"/>
                </a:lnTo>
                <a:lnTo>
                  <a:pt x="997211" y="1884762"/>
                </a:lnTo>
                <a:lnTo>
                  <a:pt x="0" y="1884762"/>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AU"/>
          </a:p>
        </p:txBody>
      </p:sp>
      <p:sp>
        <p:nvSpPr>
          <p:cNvPr id="22" name="Freeform 22"/>
          <p:cNvSpPr/>
          <p:nvPr/>
        </p:nvSpPr>
        <p:spPr>
          <a:xfrm rot="-8670821" flipH="1">
            <a:off x="10254685" y="3049688"/>
            <a:ext cx="703135" cy="1328950"/>
          </a:xfrm>
          <a:custGeom>
            <a:avLst/>
            <a:gdLst/>
            <a:ahLst/>
            <a:cxnLst/>
            <a:rect l="l" t="t" r="r" b="b"/>
            <a:pathLst>
              <a:path w="703135" h="1328950">
                <a:moveTo>
                  <a:pt x="703136" y="0"/>
                </a:moveTo>
                <a:lnTo>
                  <a:pt x="0" y="0"/>
                </a:lnTo>
                <a:lnTo>
                  <a:pt x="0" y="1328950"/>
                </a:lnTo>
                <a:lnTo>
                  <a:pt x="703136" y="1328950"/>
                </a:lnTo>
                <a:lnTo>
                  <a:pt x="703136"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AU"/>
          </a:p>
        </p:txBody>
      </p:sp>
      <p:grpSp>
        <p:nvGrpSpPr>
          <p:cNvPr id="23" name="Group 23"/>
          <p:cNvGrpSpPr/>
          <p:nvPr/>
        </p:nvGrpSpPr>
        <p:grpSpPr>
          <a:xfrm>
            <a:off x="5638815" y="3581150"/>
            <a:ext cx="7010369" cy="2728383"/>
            <a:chOff x="0" y="0"/>
            <a:chExt cx="9347159" cy="3637844"/>
          </a:xfrm>
        </p:grpSpPr>
        <p:sp>
          <p:nvSpPr>
            <p:cNvPr id="24" name="Freeform 24"/>
            <p:cNvSpPr/>
            <p:nvPr/>
          </p:nvSpPr>
          <p:spPr>
            <a:xfrm>
              <a:off x="410090" y="0"/>
              <a:ext cx="8133391" cy="3637844"/>
            </a:xfrm>
            <a:custGeom>
              <a:avLst/>
              <a:gdLst/>
              <a:ahLst/>
              <a:cxnLst/>
              <a:rect l="l" t="t" r="r" b="b"/>
              <a:pathLst>
                <a:path w="8133391" h="3637844">
                  <a:moveTo>
                    <a:pt x="0" y="0"/>
                  </a:moveTo>
                  <a:lnTo>
                    <a:pt x="8133390" y="0"/>
                  </a:lnTo>
                  <a:lnTo>
                    <a:pt x="8133390" y="3637844"/>
                  </a:lnTo>
                  <a:lnTo>
                    <a:pt x="0" y="3637844"/>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AU"/>
            </a:p>
          </p:txBody>
        </p:sp>
        <p:sp>
          <p:nvSpPr>
            <p:cNvPr id="25" name="TextBox 25"/>
            <p:cNvSpPr txBox="1"/>
            <p:nvPr/>
          </p:nvSpPr>
          <p:spPr>
            <a:xfrm>
              <a:off x="0" y="734345"/>
              <a:ext cx="9347159" cy="2321554"/>
            </a:xfrm>
            <a:prstGeom prst="rect">
              <a:avLst/>
            </a:prstGeom>
          </p:spPr>
          <p:txBody>
            <a:bodyPr lIns="0" tIns="0" rIns="0" bIns="0" rtlCol="0" anchor="t">
              <a:spAutoFit/>
            </a:bodyPr>
            <a:lstStyle/>
            <a:p>
              <a:pPr marL="0" lvl="0" indent="0" algn="ctr">
                <a:lnSpc>
                  <a:spcPts val="6578"/>
                </a:lnSpc>
                <a:spcBef>
                  <a:spcPct val="0"/>
                </a:spcBef>
              </a:pPr>
              <a:r>
                <a:rPr lang="en-US" sz="6782" spc="311">
                  <a:solidFill>
                    <a:srgbClr val="356B58"/>
                  </a:solidFill>
                  <a:latin typeface="Lucky Bones"/>
                  <a:ea typeface="Lucky Bones"/>
                  <a:cs typeface="Lucky Bones"/>
                  <a:sym typeface="Lucky Bones"/>
                </a:rPr>
                <a:t>RECYCLING LIMITATIONS </a:t>
              </a:r>
            </a:p>
          </p:txBody>
        </p:sp>
      </p:gr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E3F1F0"/>
        </a:solidFill>
        <a:effectLst/>
      </p:bgPr>
    </p:bg>
    <p:spTree>
      <p:nvGrpSpPr>
        <p:cNvPr id="1" name=""/>
        <p:cNvGrpSpPr/>
        <p:nvPr/>
      </p:nvGrpSpPr>
      <p:grpSpPr>
        <a:xfrm>
          <a:off x="0" y="0"/>
          <a:ext cx="0" cy="0"/>
          <a:chOff x="0" y="0"/>
          <a:chExt cx="0" cy="0"/>
        </a:xfrm>
      </p:grpSpPr>
      <p:sp>
        <p:nvSpPr>
          <p:cNvPr id="2" name="Freeform 2"/>
          <p:cNvSpPr/>
          <p:nvPr/>
        </p:nvSpPr>
        <p:spPr>
          <a:xfrm rot="-10121898">
            <a:off x="-2667398" y="-3782864"/>
            <a:ext cx="10589838" cy="8908701"/>
          </a:xfrm>
          <a:custGeom>
            <a:avLst/>
            <a:gdLst/>
            <a:ahLst/>
            <a:cxnLst/>
            <a:rect l="l" t="t" r="r" b="b"/>
            <a:pathLst>
              <a:path w="10589838" h="8908701">
                <a:moveTo>
                  <a:pt x="0" y="0"/>
                </a:moveTo>
                <a:lnTo>
                  <a:pt x="10589838" y="0"/>
                </a:lnTo>
                <a:lnTo>
                  <a:pt x="10589838" y="8908702"/>
                </a:lnTo>
                <a:lnTo>
                  <a:pt x="0" y="8908702"/>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AU"/>
          </a:p>
        </p:txBody>
      </p:sp>
      <p:sp>
        <p:nvSpPr>
          <p:cNvPr id="3" name="Freeform 3"/>
          <p:cNvSpPr/>
          <p:nvPr/>
        </p:nvSpPr>
        <p:spPr>
          <a:xfrm rot="2516232">
            <a:off x="4875454" y="5957096"/>
            <a:ext cx="4225323" cy="4130253"/>
          </a:xfrm>
          <a:custGeom>
            <a:avLst/>
            <a:gdLst/>
            <a:ahLst/>
            <a:cxnLst/>
            <a:rect l="l" t="t" r="r" b="b"/>
            <a:pathLst>
              <a:path w="4225323" h="4130253">
                <a:moveTo>
                  <a:pt x="0" y="0"/>
                </a:moveTo>
                <a:lnTo>
                  <a:pt x="4225323" y="0"/>
                </a:lnTo>
                <a:lnTo>
                  <a:pt x="4225323" y="4130253"/>
                </a:lnTo>
                <a:lnTo>
                  <a:pt x="0" y="4130253"/>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AU"/>
          </a:p>
        </p:txBody>
      </p:sp>
      <p:sp>
        <p:nvSpPr>
          <p:cNvPr id="4" name="Freeform 4"/>
          <p:cNvSpPr/>
          <p:nvPr/>
        </p:nvSpPr>
        <p:spPr>
          <a:xfrm rot="2775093">
            <a:off x="9293851" y="636210"/>
            <a:ext cx="3023688" cy="2955655"/>
          </a:xfrm>
          <a:custGeom>
            <a:avLst/>
            <a:gdLst/>
            <a:ahLst/>
            <a:cxnLst/>
            <a:rect l="l" t="t" r="r" b="b"/>
            <a:pathLst>
              <a:path w="3023688" h="2955655">
                <a:moveTo>
                  <a:pt x="0" y="0"/>
                </a:moveTo>
                <a:lnTo>
                  <a:pt x="3023687" y="0"/>
                </a:lnTo>
                <a:lnTo>
                  <a:pt x="3023687" y="2955655"/>
                </a:lnTo>
                <a:lnTo>
                  <a:pt x="0" y="2955655"/>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AU"/>
          </a:p>
        </p:txBody>
      </p:sp>
      <p:sp>
        <p:nvSpPr>
          <p:cNvPr id="5" name="Freeform 5"/>
          <p:cNvSpPr/>
          <p:nvPr/>
        </p:nvSpPr>
        <p:spPr>
          <a:xfrm rot="-8433978">
            <a:off x="10843456" y="3894808"/>
            <a:ext cx="6613954" cy="6465140"/>
          </a:xfrm>
          <a:custGeom>
            <a:avLst/>
            <a:gdLst/>
            <a:ahLst/>
            <a:cxnLst/>
            <a:rect l="l" t="t" r="r" b="b"/>
            <a:pathLst>
              <a:path w="6613954" h="6465140">
                <a:moveTo>
                  <a:pt x="0" y="0"/>
                </a:moveTo>
                <a:lnTo>
                  <a:pt x="6613954" y="0"/>
                </a:lnTo>
                <a:lnTo>
                  <a:pt x="6613954" y="6465140"/>
                </a:lnTo>
                <a:lnTo>
                  <a:pt x="0" y="6465140"/>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AU"/>
          </a:p>
        </p:txBody>
      </p:sp>
      <p:sp>
        <p:nvSpPr>
          <p:cNvPr id="6" name="Freeform 6"/>
          <p:cNvSpPr/>
          <p:nvPr/>
        </p:nvSpPr>
        <p:spPr>
          <a:xfrm rot="2516232">
            <a:off x="13516276" y="-69954"/>
            <a:ext cx="3981153" cy="3891577"/>
          </a:xfrm>
          <a:custGeom>
            <a:avLst/>
            <a:gdLst/>
            <a:ahLst/>
            <a:cxnLst/>
            <a:rect l="l" t="t" r="r" b="b"/>
            <a:pathLst>
              <a:path w="3981153" h="3891577">
                <a:moveTo>
                  <a:pt x="0" y="0"/>
                </a:moveTo>
                <a:lnTo>
                  <a:pt x="3981154" y="0"/>
                </a:lnTo>
                <a:lnTo>
                  <a:pt x="3981154" y="3891578"/>
                </a:lnTo>
                <a:lnTo>
                  <a:pt x="0" y="3891578"/>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AU"/>
          </a:p>
        </p:txBody>
      </p:sp>
      <p:sp>
        <p:nvSpPr>
          <p:cNvPr id="7" name="Freeform 7"/>
          <p:cNvSpPr/>
          <p:nvPr/>
        </p:nvSpPr>
        <p:spPr>
          <a:xfrm rot="2516232">
            <a:off x="6326071" y="2781529"/>
            <a:ext cx="3194074" cy="3122208"/>
          </a:xfrm>
          <a:custGeom>
            <a:avLst/>
            <a:gdLst/>
            <a:ahLst/>
            <a:cxnLst/>
            <a:rect l="l" t="t" r="r" b="b"/>
            <a:pathLst>
              <a:path w="3194074" h="3122208">
                <a:moveTo>
                  <a:pt x="0" y="0"/>
                </a:moveTo>
                <a:lnTo>
                  <a:pt x="3194074" y="0"/>
                </a:lnTo>
                <a:lnTo>
                  <a:pt x="3194074" y="3122208"/>
                </a:lnTo>
                <a:lnTo>
                  <a:pt x="0" y="3122208"/>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AU"/>
          </a:p>
        </p:txBody>
      </p:sp>
      <p:sp>
        <p:nvSpPr>
          <p:cNvPr id="8" name="Freeform 8"/>
          <p:cNvSpPr/>
          <p:nvPr/>
        </p:nvSpPr>
        <p:spPr>
          <a:xfrm rot="-9160314">
            <a:off x="591789" y="4938375"/>
            <a:ext cx="3510556" cy="3431569"/>
          </a:xfrm>
          <a:custGeom>
            <a:avLst/>
            <a:gdLst/>
            <a:ahLst/>
            <a:cxnLst/>
            <a:rect l="l" t="t" r="r" b="b"/>
            <a:pathLst>
              <a:path w="3510556" h="3431569">
                <a:moveTo>
                  <a:pt x="0" y="0"/>
                </a:moveTo>
                <a:lnTo>
                  <a:pt x="3510556" y="0"/>
                </a:lnTo>
                <a:lnTo>
                  <a:pt x="3510556" y="3431568"/>
                </a:lnTo>
                <a:lnTo>
                  <a:pt x="0" y="3431568"/>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AU"/>
          </a:p>
        </p:txBody>
      </p:sp>
      <p:sp>
        <p:nvSpPr>
          <p:cNvPr id="9" name="Freeform 9"/>
          <p:cNvSpPr/>
          <p:nvPr/>
        </p:nvSpPr>
        <p:spPr>
          <a:xfrm>
            <a:off x="10726246" y="5069978"/>
            <a:ext cx="6811551" cy="4114800"/>
          </a:xfrm>
          <a:custGeom>
            <a:avLst/>
            <a:gdLst/>
            <a:ahLst/>
            <a:cxnLst/>
            <a:rect l="l" t="t" r="r" b="b"/>
            <a:pathLst>
              <a:path w="6811551" h="4114800">
                <a:moveTo>
                  <a:pt x="0" y="0"/>
                </a:moveTo>
                <a:lnTo>
                  <a:pt x="6811552" y="0"/>
                </a:lnTo>
                <a:lnTo>
                  <a:pt x="6811552" y="4114800"/>
                </a:lnTo>
                <a:lnTo>
                  <a:pt x="0" y="4114800"/>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AU"/>
          </a:p>
        </p:txBody>
      </p:sp>
      <p:sp>
        <p:nvSpPr>
          <p:cNvPr id="10" name="Freeform 10"/>
          <p:cNvSpPr/>
          <p:nvPr/>
        </p:nvSpPr>
        <p:spPr>
          <a:xfrm>
            <a:off x="11040062" y="5386235"/>
            <a:ext cx="5977862" cy="904152"/>
          </a:xfrm>
          <a:custGeom>
            <a:avLst/>
            <a:gdLst/>
            <a:ahLst/>
            <a:cxnLst/>
            <a:rect l="l" t="t" r="r" b="b"/>
            <a:pathLst>
              <a:path w="5977862" h="904152">
                <a:moveTo>
                  <a:pt x="0" y="0"/>
                </a:moveTo>
                <a:lnTo>
                  <a:pt x="5977862" y="0"/>
                </a:lnTo>
                <a:lnTo>
                  <a:pt x="5977862" y="904152"/>
                </a:lnTo>
                <a:lnTo>
                  <a:pt x="0" y="904152"/>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AU"/>
          </a:p>
        </p:txBody>
      </p:sp>
      <p:sp>
        <p:nvSpPr>
          <p:cNvPr id="11" name="TextBox 11"/>
          <p:cNvSpPr txBox="1"/>
          <p:nvPr/>
        </p:nvSpPr>
        <p:spPr>
          <a:xfrm>
            <a:off x="11425692" y="6319677"/>
            <a:ext cx="5449481" cy="2893676"/>
          </a:xfrm>
          <a:prstGeom prst="rect">
            <a:avLst/>
          </a:prstGeom>
        </p:spPr>
        <p:txBody>
          <a:bodyPr lIns="0" tIns="0" rIns="0" bIns="0" rtlCol="0" anchor="t">
            <a:spAutoFit/>
          </a:bodyPr>
          <a:lstStyle/>
          <a:p>
            <a:pPr algn="ctr">
              <a:lnSpc>
                <a:spcPts val="7281"/>
              </a:lnSpc>
            </a:pPr>
            <a:r>
              <a:rPr lang="en-US" sz="7746">
                <a:solidFill>
                  <a:srgbClr val="356B58"/>
                </a:solidFill>
                <a:latin typeface="Sailors"/>
                <a:ea typeface="Sailors"/>
                <a:cs typeface="Sailors"/>
                <a:sym typeface="Sailors"/>
              </a:rPr>
              <a:t>helps keep OUR oceans clean</a:t>
            </a:r>
          </a:p>
        </p:txBody>
      </p:sp>
      <p:sp>
        <p:nvSpPr>
          <p:cNvPr id="12" name="Freeform 12"/>
          <p:cNvSpPr/>
          <p:nvPr/>
        </p:nvSpPr>
        <p:spPr>
          <a:xfrm rot="9193310">
            <a:off x="11696054" y="8369949"/>
            <a:ext cx="907288" cy="759159"/>
          </a:xfrm>
          <a:custGeom>
            <a:avLst/>
            <a:gdLst/>
            <a:ahLst/>
            <a:cxnLst/>
            <a:rect l="l" t="t" r="r" b="b"/>
            <a:pathLst>
              <a:path w="907288" h="759159">
                <a:moveTo>
                  <a:pt x="0" y="0"/>
                </a:moveTo>
                <a:lnTo>
                  <a:pt x="907287" y="0"/>
                </a:lnTo>
                <a:lnTo>
                  <a:pt x="907287" y="759159"/>
                </a:lnTo>
                <a:lnTo>
                  <a:pt x="0" y="759159"/>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AU"/>
          </a:p>
        </p:txBody>
      </p:sp>
      <p:sp>
        <p:nvSpPr>
          <p:cNvPr id="13" name="TextBox 13"/>
          <p:cNvSpPr txBox="1"/>
          <p:nvPr/>
        </p:nvSpPr>
        <p:spPr>
          <a:xfrm>
            <a:off x="6280073" y="3941894"/>
            <a:ext cx="3286071" cy="1208009"/>
          </a:xfrm>
          <a:prstGeom prst="rect">
            <a:avLst/>
          </a:prstGeom>
        </p:spPr>
        <p:txBody>
          <a:bodyPr lIns="0" tIns="0" rIns="0" bIns="0" rtlCol="0" anchor="t">
            <a:spAutoFit/>
          </a:bodyPr>
          <a:lstStyle/>
          <a:p>
            <a:pPr algn="ctr">
              <a:lnSpc>
                <a:spcPts val="4479"/>
              </a:lnSpc>
            </a:pPr>
            <a:r>
              <a:rPr lang="en-US" sz="4765">
                <a:solidFill>
                  <a:srgbClr val="356B58"/>
                </a:solidFill>
                <a:latin typeface="Sailors"/>
                <a:ea typeface="Sailors"/>
                <a:cs typeface="Sailors"/>
                <a:sym typeface="Sailors"/>
              </a:rPr>
              <a:t>reduces waste</a:t>
            </a:r>
          </a:p>
        </p:txBody>
      </p:sp>
      <p:sp>
        <p:nvSpPr>
          <p:cNvPr id="14" name="TextBox 14"/>
          <p:cNvSpPr txBox="1"/>
          <p:nvPr/>
        </p:nvSpPr>
        <p:spPr>
          <a:xfrm>
            <a:off x="4852179" y="7422155"/>
            <a:ext cx="4291821" cy="1562115"/>
          </a:xfrm>
          <a:prstGeom prst="rect">
            <a:avLst/>
          </a:prstGeom>
        </p:spPr>
        <p:txBody>
          <a:bodyPr lIns="0" tIns="0" rIns="0" bIns="0" rtlCol="0" anchor="t">
            <a:spAutoFit/>
          </a:bodyPr>
          <a:lstStyle/>
          <a:p>
            <a:pPr algn="ctr">
              <a:lnSpc>
                <a:spcPts val="3918"/>
              </a:lnSpc>
            </a:pPr>
            <a:r>
              <a:rPr lang="en-US" sz="4168">
                <a:solidFill>
                  <a:srgbClr val="356B58"/>
                </a:solidFill>
                <a:latin typeface="Sailors"/>
                <a:ea typeface="Sailors"/>
                <a:cs typeface="Sailors"/>
                <a:sym typeface="Sailors"/>
              </a:rPr>
              <a:t>avoids plastic ending up in the environment</a:t>
            </a:r>
          </a:p>
        </p:txBody>
      </p:sp>
      <p:sp>
        <p:nvSpPr>
          <p:cNvPr id="15" name="TextBox 15"/>
          <p:cNvSpPr txBox="1"/>
          <p:nvPr/>
        </p:nvSpPr>
        <p:spPr>
          <a:xfrm>
            <a:off x="13075870" y="1289809"/>
            <a:ext cx="4861966" cy="1562115"/>
          </a:xfrm>
          <a:prstGeom prst="rect">
            <a:avLst/>
          </a:prstGeom>
        </p:spPr>
        <p:txBody>
          <a:bodyPr lIns="0" tIns="0" rIns="0" bIns="0" rtlCol="0" anchor="t">
            <a:spAutoFit/>
          </a:bodyPr>
          <a:lstStyle/>
          <a:p>
            <a:pPr algn="ctr">
              <a:lnSpc>
                <a:spcPts val="3918"/>
              </a:lnSpc>
            </a:pPr>
            <a:r>
              <a:rPr lang="en-US" sz="4168">
                <a:solidFill>
                  <a:srgbClr val="356B58"/>
                </a:solidFill>
                <a:latin typeface="Sailors"/>
                <a:ea typeface="Sailors"/>
                <a:cs typeface="Sailors"/>
                <a:sym typeface="Sailors"/>
              </a:rPr>
              <a:t>cheaper than producing new plastic</a:t>
            </a:r>
          </a:p>
        </p:txBody>
      </p:sp>
      <p:sp>
        <p:nvSpPr>
          <p:cNvPr id="16" name="TextBox 16"/>
          <p:cNvSpPr txBox="1"/>
          <p:nvPr/>
        </p:nvSpPr>
        <p:spPr>
          <a:xfrm>
            <a:off x="9354463" y="1366318"/>
            <a:ext cx="2743566" cy="1562115"/>
          </a:xfrm>
          <a:prstGeom prst="rect">
            <a:avLst/>
          </a:prstGeom>
        </p:spPr>
        <p:txBody>
          <a:bodyPr lIns="0" tIns="0" rIns="0" bIns="0" rtlCol="0" anchor="t">
            <a:spAutoFit/>
          </a:bodyPr>
          <a:lstStyle/>
          <a:p>
            <a:pPr algn="ctr">
              <a:lnSpc>
                <a:spcPts val="3918"/>
              </a:lnSpc>
            </a:pPr>
            <a:r>
              <a:rPr lang="en-US" sz="4168">
                <a:solidFill>
                  <a:srgbClr val="356B58"/>
                </a:solidFill>
                <a:latin typeface="Sailors"/>
                <a:ea typeface="Sailors"/>
                <a:cs typeface="Sailors"/>
                <a:sym typeface="Sailors"/>
              </a:rPr>
              <a:t>gives plastic a new life</a:t>
            </a:r>
          </a:p>
        </p:txBody>
      </p:sp>
      <p:sp>
        <p:nvSpPr>
          <p:cNvPr id="17" name="TextBox 17"/>
          <p:cNvSpPr txBox="1"/>
          <p:nvPr/>
        </p:nvSpPr>
        <p:spPr>
          <a:xfrm>
            <a:off x="453521" y="406555"/>
            <a:ext cx="7010369" cy="2881878"/>
          </a:xfrm>
          <a:prstGeom prst="rect">
            <a:avLst/>
          </a:prstGeom>
        </p:spPr>
        <p:txBody>
          <a:bodyPr lIns="0" tIns="0" rIns="0" bIns="0" rtlCol="0" anchor="t">
            <a:spAutoFit/>
          </a:bodyPr>
          <a:lstStyle/>
          <a:p>
            <a:pPr marL="0" lvl="0" indent="0" algn="l">
              <a:lnSpc>
                <a:spcPts val="7451"/>
              </a:lnSpc>
              <a:spcBef>
                <a:spcPct val="0"/>
              </a:spcBef>
            </a:pPr>
            <a:r>
              <a:rPr lang="en-US" sz="7682" spc="353">
                <a:solidFill>
                  <a:srgbClr val="356B58"/>
                </a:solidFill>
                <a:latin typeface="Lucky Bones"/>
                <a:ea typeface="Lucky Bones"/>
                <a:cs typeface="Lucky Bones"/>
                <a:sym typeface="Lucky Bones"/>
              </a:rPr>
              <a:t>BENEFITS OF RECYCLING PLASTIC </a:t>
            </a:r>
          </a:p>
        </p:txBody>
      </p:sp>
      <p:grpSp>
        <p:nvGrpSpPr>
          <p:cNvPr id="18" name="Group 18"/>
          <p:cNvGrpSpPr/>
          <p:nvPr/>
        </p:nvGrpSpPr>
        <p:grpSpPr>
          <a:xfrm>
            <a:off x="657736" y="5677349"/>
            <a:ext cx="3378661" cy="2125840"/>
            <a:chOff x="0" y="0"/>
            <a:chExt cx="4504881" cy="2834454"/>
          </a:xfrm>
        </p:grpSpPr>
        <p:sp>
          <p:nvSpPr>
            <p:cNvPr id="19" name="TextBox 19"/>
            <p:cNvSpPr txBox="1"/>
            <p:nvPr/>
          </p:nvSpPr>
          <p:spPr>
            <a:xfrm>
              <a:off x="0" y="66675"/>
              <a:ext cx="4504881" cy="2767779"/>
            </a:xfrm>
            <a:prstGeom prst="rect">
              <a:avLst/>
            </a:prstGeom>
          </p:spPr>
          <p:txBody>
            <a:bodyPr lIns="0" tIns="0" rIns="0" bIns="0" rtlCol="0" anchor="t">
              <a:spAutoFit/>
            </a:bodyPr>
            <a:lstStyle/>
            <a:p>
              <a:pPr algn="ctr">
                <a:lnSpc>
                  <a:spcPts val="3918"/>
                </a:lnSpc>
              </a:pPr>
              <a:r>
                <a:rPr lang="en-US" sz="4168">
                  <a:solidFill>
                    <a:srgbClr val="356B58"/>
                  </a:solidFill>
                  <a:latin typeface="Sailors"/>
                  <a:ea typeface="Sailors"/>
                  <a:cs typeface="Sailors"/>
                  <a:sym typeface="Sailors"/>
                </a:rPr>
                <a:t>less CO emissions than new plastic</a:t>
              </a:r>
            </a:p>
          </p:txBody>
        </p:sp>
        <p:sp>
          <p:nvSpPr>
            <p:cNvPr id="20" name="TextBox 20"/>
            <p:cNvSpPr txBox="1"/>
            <p:nvPr/>
          </p:nvSpPr>
          <p:spPr>
            <a:xfrm>
              <a:off x="3254957" y="304488"/>
              <a:ext cx="601817" cy="427885"/>
            </a:xfrm>
            <a:prstGeom prst="rect">
              <a:avLst/>
            </a:prstGeom>
          </p:spPr>
          <p:txBody>
            <a:bodyPr lIns="0" tIns="0" rIns="0" bIns="0" rtlCol="0" anchor="t">
              <a:spAutoFit/>
            </a:bodyPr>
            <a:lstStyle/>
            <a:p>
              <a:pPr algn="ctr">
                <a:lnSpc>
                  <a:spcPts val="2157"/>
                </a:lnSpc>
              </a:pPr>
              <a:r>
                <a:rPr lang="en-US" sz="2295">
                  <a:solidFill>
                    <a:srgbClr val="356B58"/>
                  </a:solidFill>
                  <a:latin typeface="Sailors"/>
                  <a:ea typeface="Sailors"/>
                  <a:cs typeface="Sailors"/>
                  <a:sym typeface="Sailors"/>
                </a:rPr>
                <a:t>2</a:t>
              </a:r>
            </a:p>
          </p:txBody>
        </p:sp>
      </p:grpSp>
      <p:sp>
        <p:nvSpPr>
          <p:cNvPr id="21" name="Freeform 21"/>
          <p:cNvSpPr/>
          <p:nvPr/>
        </p:nvSpPr>
        <p:spPr>
          <a:xfrm rot="3261834">
            <a:off x="15724400" y="8361430"/>
            <a:ext cx="669489" cy="560184"/>
          </a:xfrm>
          <a:custGeom>
            <a:avLst/>
            <a:gdLst/>
            <a:ahLst/>
            <a:cxnLst/>
            <a:rect l="l" t="t" r="r" b="b"/>
            <a:pathLst>
              <a:path w="669489" h="560184">
                <a:moveTo>
                  <a:pt x="0" y="0"/>
                </a:moveTo>
                <a:lnTo>
                  <a:pt x="669488" y="0"/>
                </a:lnTo>
                <a:lnTo>
                  <a:pt x="669488" y="560184"/>
                </a:lnTo>
                <a:lnTo>
                  <a:pt x="0" y="560184"/>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AU"/>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E3F1F0"/>
        </a:solidFill>
        <a:effectLst/>
      </p:bgPr>
    </p:bg>
    <p:spTree>
      <p:nvGrpSpPr>
        <p:cNvPr id="1" name=""/>
        <p:cNvGrpSpPr/>
        <p:nvPr/>
      </p:nvGrpSpPr>
      <p:grpSpPr>
        <a:xfrm>
          <a:off x="0" y="0"/>
          <a:ext cx="0" cy="0"/>
          <a:chOff x="0" y="0"/>
          <a:chExt cx="0" cy="0"/>
        </a:xfrm>
      </p:grpSpPr>
      <p:sp>
        <p:nvSpPr>
          <p:cNvPr id="2" name="TextBox 2"/>
          <p:cNvSpPr txBox="1"/>
          <p:nvPr/>
        </p:nvSpPr>
        <p:spPr>
          <a:xfrm>
            <a:off x="3875641" y="859441"/>
            <a:ext cx="10536717" cy="2077846"/>
          </a:xfrm>
          <a:prstGeom prst="rect">
            <a:avLst/>
          </a:prstGeom>
        </p:spPr>
        <p:txBody>
          <a:bodyPr lIns="0" tIns="0" rIns="0" bIns="0" rtlCol="0" anchor="t">
            <a:spAutoFit/>
          </a:bodyPr>
          <a:lstStyle/>
          <a:p>
            <a:pPr marL="0" lvl="0" indent="0" algn="ctr">
              <a:lnSpc>
                <a:spcPts val="7953"/>
              </a:lnSpc>
              <a:spcBef>
                <a:spcPct val="0"/>
              </a:spcBef>
            </a:pPr>
            <a:r>
              <a:rPr lang="en-US" sz="8199" spc="377">
                <a:solidFill>
                  <a:srgbClr val="356B58"/>
                </a:solidFill>
                <a:latin typeface="Lucky Bones"/>
                <a:ea typeface="Lucky Bones"/>
                <a:cs typeface="Lucky Bones"/>
                <a:sym typeface="Lucky Bones"/>
              </a:rPr>
              <a:t>IMPORTANCE OF WASTE DISPOSAL</a:t>
            </a:r>
          </a:p>
        </p:txBody>
      </p:sp>
      <p:sp>
        <p:nvSpPr>
          <p:cNvPr id="3" name="Freeform 3"/>
          <p:cNvSpPr/>
          <p:nvPr/>
        </p:nvSpPr>
        <p:spPr>
          <a:xfrm>
            <a:off x="0" y="0"/>
            <a:ext cx="4927904" cy="4114800"/>
          </a:xfrm>
          <a:custGeom>
            <a:avLst/>
            <a:gdLst/>
            <a:ahLst/>
            <a:cxnLst/>
            <a:rect l="l" t="t" r="r" b="b"/>
            <a:pathLst>
              <a:path w="4927904" h="4114800">
                <a:moveTo>
                  <a:pt x="0" y="0"/>
                </a:moveTo>
                <a:lnTo>
                  <a:pt x="4927904" y="0"/>
                </a:lnTo>
                <a:lnTo>
                  <a:pt x="4927904"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AU"/>
          </a:p>
        </p:txBody>
      </p:sp>
      <p:sp>
        <p:nvSpPr>
          <p:cNvPr id="4" name="Freeform 4"/>
          <p:cNvSpPr/>
          <p:nvPr/>
        </p:nvSpPr>
        <p:spPr>
          <a:xfrm flipH="1">
            <a:off x="13360096" y="0"/>
            <a:ext cx="4927904" cy="4114800"/>
          </a:xfrm>
          <a:custGeom>
            <a:avLst/>
            <a:gdLst/>
            <a:ahLst/>
            <a:cxnLst/>
            <a:rect l="l" t="t" r="r" b="b"/>
            <a:pathLst>
              <a:path w="4927904" h="4114800">
                <a:moveTo>
                  <a:pt x="4927904" y="0"/>
                </a:moveTo>
                <a:lnTo>
                  <a:pt x="0" y="0"/>
                </a:lnTo>
                <a:lnTo>
                  <a:pt x="0" y="4114800"/>
                </a:lnTo>
                <a:lnTo>
                  <a:pt x="4927904" y="4114800"/>
                </a:lnTo>
                <a:lnTo>
                  <a:pt x="4927904"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AU"/>
          </a:p>
        </p:txBody>
      </p:sp>
      <p:sp>
        <p:nvSpPr>
          <p:cNvPr id="5" name="Freeform 5"/>
          <p:cNvSpPr/>
          <p:nvPr/>
        </p:nvSpPr>
        <p:spPr>
          <a:xfrm>
            <a:off x="13083871" y="4931676"/>
            <a:ext cx="2975823" cy="4114800"/>
          </a:xfrm>
          <a:custGeom>
            <a:avLst/>
            <a:gdLst/>
            <a:ahLst/>
            <a:cxnLst/>
            <a:rect l="l" t="t" r="r" b="b"/>
            <a:pathLst>
              <a:path w="2975823" h="4114800">
                <a:moveTo>
                  <a:pt x="0" y="0"/>
                </a:moveTo>
                <a:lnTo>
                  <a:pt x="2975823" y="0"/>
                </a:lnTo>
                <a:lnTo>
                  <a:pt x="2975823" y="4114800"/>
                </a:lnTo>
                <a:lnTo>
                  <a:pt x="0" y="4114800"/>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AU"/>
          </a:p>
        </p:txBody>
      </p:sp>
      <p:sp>
        <p:nvSpPr>
          <p:cNvPr id="6" name="Freeform 6"/>
          <p:cNvSpPr/>
          <p:nvPr/>
        </p:nvSpPr>
        <p:spPr>
          <a:xfrm>
            <a:off x="2070530" y="4931676"/>
            <a:ext cx="3332988" cy="4114800"/>
          </a:xfrm>
          <a:custGeom>
            <a:avLst/>
            <a:gdLst/>
            <a:ahLst/>
            <a:cxnLst/>
            <a:rect l="l" t="t" r="r" b="b"/>
            <a:pathLst>
              <a:path w="3332988" h="4114800">
                <a:moveTo>
                  <a:pt x="0" y="0"/>
                </a:moveTo>
                <a:lnTo>
                  <a:pt x="3332988" y="0"/>
                </a:lnTo>
                <a:lnTo>
                  <a:pt x="3332988" y="4114800"/>
                </a:lnTo>
                <a:lnTo>
                  <a:pt x="0" y="4114800"/>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AU"/>
          </a:p>
        </p:txBody>
      </p:sp>
      <p:sp>
        <p:nvSpPr>
          <p:cNvPr id="7" name="TextBox 7"/>
          <p:cNvSpPr txBox="1"/>
          <p:nvPr/>
        </p:nvSpPr>
        <p:spPr>
          <a:xfrm>
            <a:off x="6312472" y="4327291"/>
            <a:ext cx="5663056" cy="1968530"/>
          </a:xfrm>
          <a:prstGeom prst="rect">
            <a:avLst/>
          </a:prstGeom>
        </p:spPr>
        <p:txBody>
          <a:bodyPr lIns="0" tIns="0" rIns="0" bIns="0" rtlCol="0" anchor="t">
            <a:spAutoFit/>
          </a:bodyPr>
          <a:lstStyle/>
          <a:p>
            <a:pPr algn="ctr">
              <a:lnSpc>
                <a:spcPts val="4941"/>
              </a:lnSpc>
            </a:pPr>
            <a:r>
              <a:rPr lang="en-US" sz="5257">
                <a:solidFill>
                  <a:srgbClr val="356B58"/>
                </a:solidFill>
                <a:latin typeface="Sailors"/>
                <a:ea typeface="Sailors"/>
                <a:cs typeface="Sailors"/>
                <a:sym typeface="Sailors"/>
              </a:rPr>
              <a:t>helps to keep the environment clean</a:t>
            </a:r>
          </a:p>
        </p:txBody>
      </p:sp>
      <p:sp>
        <p:nvSpPr>
          <p:cNvPr id="8" name="TextBox 8"/>
          <p:cNvSpPr txBox="1"/>
          <p:nvPr/>
        </p:nvSpPr>
        <p:spPr>
          <a:xfrm>
            <a:off x="6312472" y="7389992"/>
            <a:ext cx="5663056" cy="1968530"/>
          </a:xfrm>
          <a:prstGeom prst="rect">
            <a:avLst/>
          </a:prstGeom>
        </p:spPr>
        <p:txBody>
          <a:bodyPr lIns="0" tIns="0" rIns="0" bIns="0" rtlCol="0" anchor="t">
            <a:spAutoFit/>
          </a:bodyPr>
          <a:lstStyle/>
          <a:p>
            <a:pPr algn="ctr">
              <a:lnSpc>
                <a:spcPts val="4941"/>
              </a:lnSpc>
            </a:pPr>
            <a:r>
              <a:rPr lang="en-US" sz="5257">
                <a:solidFill>
                  <a:srgbClr val="356B58"/>
                </a:solidFill>
                <a:latin typeface="Sailors"/>
                <a:ea typeface="Sailors"/>
                <a:cs typeface="Sailors"/>
                <a:sym typeface="Sailors"/>
              </a:rPr>
              <a:t>Helps the community stay healthy</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E3F1F0"/>
        </a:solidFill>
        <a:effectLst/>
      </p:bgPr>
    </p:bg>
    <p:spTree>
      <p:nvGrpSpPr>
        <p:cNvPr id="1" name=""/>
        <p:cNvGrpSpPr/>
        <p:nvPr/>
      </p:nvGrpSpPr>
      <p:grpSpPr>
        <a:xfrm>
          <a:off x="0" y="0"/>
          <a:ext cx="0" cy="0"/>
          <a:chOff x="0" y="0"/>
          <a:chExt cx="0" cy="0"/>
        </a:xfrm>
      </p:grpSpPr>
      <p:sp>
        <p:nvSpPr>
          <p:cNvPr id="2" name="Freeform 2"/>
          <p:cNvSpPr/>
          <p:nvPr/>
        </p:nvSpPr>
        <p:spPr>
          <a:xfrm rot="-10605927">
            <a:off x="-4874865" y="-4501747"/>
            <a:ext cx="26534531" cy="7164323"/>
          </a:xfrm>
          <a:custGeom>
            <a:avLst/>
            <a:gdLst/>
            <a:ahLst/>
            <a:cxnLst/>
            <a:rect l="l" t="t" r="r" b="b"/>
            <a:pathLst>
              <a:path w="26534531" h="7164323">
                <a:moveTo>
                  <a:pt x="0" y="0"/>
                </a:moveTo>
                <a:lnTo>
                  <a:pt x="26534531" y="0"/>
                </a:lnTo>
                <a:lnTo>
                  <a:pt x="26534531" y="7164323"/>
                </a:lnTo>
                <a:lnTo>
                  <a:pt x="0" y="7164323"/>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AU"/>
          </a:p>
        </p:txBody>
      </p:sp>
      <p:sp>
        <p:nvSpPr>
          <p:cNvPr id="3" name="Freeform 3"/>
          <p:cNvSpPr/>
          <p:nvPr/>
        </p:nvSpPr>
        <p:spPr>
          <a:xfrm rot="1392607">
            <a:off x="15707401" y="3136770"/>
            <a:ext cx="1545784" cy="3444645"/>
          </a:xfrm>
          <a:custGeom>
            <a:avLst/>
            <a:gdLst/>
            <a:ahLst/>
            <a:cxnLst/>
            <a:rect l="l" t="t" r="r" b="b"/>
            <a:pathLst>
              <a:path w="1545784" h="3444645">
                <a:moveTo>
                  <a:pt x="0" y="0"/>
                </a:moveTo>
                <a:lnTo>
                  <a:pt x="1545785" y="0"/>
                </a:lnTo>
                <a:lnTo>
                  <a:pt x="1545785" y="3444645"/>
                </a:lnTo>
                <a:lnTo>
                  <a:pt x="0" y="3444645"/>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AU"/>
          </a:p>
        </p:txBody>
      </p:sp>
      <p:sp>
        <p:nvSpPr>
          <p:cNvPr id="4" name="Freeform 4"/>
          <p:cNvSpPr/>
          <p:nvPr/>
        </p:nvSpPr>
        <p:spPr>
          <a:xfrm rot="-888473">
            <a:off x="14228463" y="3177048"/>
            <a:ext cx="1425222" cy="3444645"/>
          </a:xfrm>
          <a:custGeom>
            <a:avLst/>
            <a:gdLst/>
            <a:ahLst/>
            <a:cxnLst/>
            <a:rect l="l" t="t" r="r" b="b"/>
            <a:pathLst>
              <a:path w="1425222" h="3444645">
                <a:moveTo>
                  <a:pt x="0" y="0"/>
                </a:moveTo>
                <a:lnTo>
                  <a:pt x="1425222" y="0"/>
                </a:lnTo>
                <a:lnTo>
                  <a:pt x="1425222" y="3444645"/>
                </a:lnTo>
                <a:lnTo>
                  <a:pt x="0" y="3444645"/>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AU"/>
          </a:p>
        </p:txBody>
      </p:sp>
      <p:sp>
        <p:nvSpPr>
          <p:cNvPr id="5" name="Freeform 5"/>
          <p:cNvSpPr/>
          <p:nvPr/>
        </p:nvSpPr>
        <p:spPr>
          <a:xfrm>
            <a:off x="1028700" y="5489945"/>
            <a:ext cx="3357822" cy="4432768"/>
          </a:xfrm>
          <a:custGeom>
            <a:avLst/>
            <a:gdLst/>
            <a:ahLst/>
            <a:cxnLst/>
            <a:rect l="l" t="t" r="r" b="b"/>
            <a:pathLst>
              <a:path w="3357822" h="4432768">
                <a:moveTo>
                  <a:pt x="0" y="0"/>
                </a:moveTo>
                <a:lnTo>
                  <a:pt x="3357822" y="0"/>
                </a:lnTo>
                <a:lnTo>
                  <a:pt x="3357822" y="4432768"/>
                </a:lnTo>
                <a:lnTo>
                  <a:pt x="0" y="4432768"/>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AU"/>
          </a:p>
        </p:txBody>
      </p:sp>
      <p:sp>
        <p:nvSpPr>
          <p:cNvPr id="6" name="Freeform 6"/>
          <p:cNvSpPr/>
          <p:nvPr/>
        </p:nvSpPr>
        <p:spPr>
          <a:xfrm rot="479784">
            <a:off x="521562" y="3049926"/>
            <a:ext cx="2251529" cy="1319959"/>
          </a:xfrm>
          <a:custGeom>
            <a:avLst/>
            <a:gdLst/>
            <a:ahLst/>
            <a:cxnLst/>
            <a:rect l="l" t="t" r="r" b="b"/>
            <a:pathLst>
              <a:path w="2251529" h="1319959">
                <a:moveTo>
                  <a:pt x="0" y="0"/>
                </a:moveTo>
                <a:lnTo>
                  <a:pt x="2251529" y="0"/>
                </a:lnTo>
                <a:lnTo>
                  <a:pt x="2251529" y="1319959"/>
                </a:lnTo>
                <a:lnTo>
                  <a:pt x="0" y="1319959"/>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AU"/>
          </a:p>
        </p:txBody>
      </p:sp>
      <p:sp>
        <p:nvSpPr>
          <p:cNvPr id="7" name="Freeform 7"/>
          <p:cNvSpPr/>
          <p:nvPr/>
        </p:nvSpPr>
        <p:spPr>
          <a:xfrm rot="479784">
            <a:off x="2089434" y="2437565"/>
            <a:ext cx="2208936" cy="1421751"/>
          </a:xfrm>
          <a:custGeom>
            <a:avLst/>
            <a:gdLst/>
            <a:ahLst/>
            <a:cxnLst/>
            <a:rect l="l" t="t" r="r" b="b"/>
            <a:pathLst>
              <a:path w="2208936" h="1421751">
                <a:moveTo>
                  <a:pt x="0" y="0"/>
                </a:moveTo>
                <a:lnTo>
                  <a:pt x="2208936" y="0"/>
                </a:lnTo>
                <a:lnTo>
                  <a:pt x="2208936" y="1421751"/>
                </a:lnTo>
                <a:lnTo>
                  <a:pt x="0" y="1421751"/>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AU"/>
          </a:p>
        </p:txBody>
      </p:sp>
      <p:sp>
        <p:nvSpPr>
          <p:cNvPr id="8" name="Freeform 8"/>
          <p:cNvSpPr/>
          <p:nvPr/>
        </p:nvSpPr>
        <p:spPr>
          <a:xfrm rot="-1640776">
            <a:off x="15286671" y="7707298"/>
            <a:ext cx="2155515" cy="1778300"/>
          </a:xfrm>
          <a:custGeom>
            <a:avLst/>
            <a:gdLst/>
            <a:ahLst/>
            <a:cxnLst/>
            <a:rect l="l" t="t" r="r" b="b"/>
            <a:pathLst>
              <a:path w="2155515" h="1778300">
                <a:moveTo>
                  <a:pt x="0" y="0"/>
                </a:moveTo>
                <a:lnTo>
                  <a:pt x="2155515" y="0"/>
                </a:lnTo>
                <a:lnTo>
                  <a:pt x="2155515" y="1778300"/>
                </a:lnTo>
                <a:lnTo>
                  <a:pt x="0" y="1778300"/>
                </a:lnTo>
                <a:lnTo>
                  <a:pt x="0" y="0"/>
                </a:lnTo>
                <a:close/>
              </a:path>
            </a:pathLst>
          </a:custGeom>
          <a:blipFill>
            <a:blip r:embed="rId15">
              <a:extLst>
                <a:ext uri="{96DAC541-7B7A-43D3-8B79-37D633B846F1}">
                  <asvg:svgBlip xmlns:asvg="http://schemas.microsoft.com/office/drawing/2016/SVG/main" r:embed="rId16"/>
                </a:ext>
              </a:extLst>
            </a:blip>
            <a:stretch>
              <a:fillRect/>
            </a:stretch>
          </a:blipFill>
        </p:spPr>
        <p:txBody>
          <a:bodyPr/>
          <a:lstStyle/>
          <a:p>
            <a:endParaRPr lang="en-AU"/>
          </a:p>
        </p:txBody>
      </p:sp>
      <p:sp>
        <p:nvSpPr>
          <p:cNvPr id="9" name="Freeform 9"/>
          <p:cNvSpPr/>
          <p:nvPr/>
        </p:nvSpPr>
        <p:spPr>
          <a:xfrm flipH="1">
            <a:off x="12452170" y="7848354"/>
            <a:ext cx="2834420" cy="1750254"/>
          </a:xfrm>
          <a:custGeom>
            <a:avLst/>
            <a:gdLst/>
            <a:ahLst/>
            <a:cxnLst/>
            <a:rect l="l" t="t" r="r" b="b"/>
            <a:pathLst>
              <a:path w="2834420" h="1750254">
                <a:moveTo>
                  <a:pt x="2834420" y="0"/>
                </a:moveTo>
                <a:lnTo>
                  <a:pt x="0" y="0"/>
                </a:lnTo>
                <a:lnTo>
                  <a:pt x="0" y="1750254"/>
                </a:lnTo>
                <a:lnTo>
                  <a:pt x="2834420" y="1750254"/>
                </a:lnTo>
                <a:lnTo>
                  <a:pt x="2834420" y="0"/>
                </a:lnTo>
                <a:close/>
              </a:path>
            </a:pathLst>
          </a:custGeom>
          <a:blipFill>
            <a:blip r:embed="rId17">
              <a:extLst>
                <a:ext uri="{96DAC541-7B7A-43D3-8B79-37D633B846F1}">
                  <asvg:svgBlip xmlns:asvg="http://schemas.microsoft.com/office/drawing/2016/SVG/main" r:embed="rId18"/>
                </a:ext>
              </a:extLst>
            </a:blip>
            <a:stretch>
              <a:fillRect/>
            </a:stretch>
          </a:blipFill>
        </p:spPr>
        <p:txBody>
          <a:bodyPr/>
          <a:lstStyle/>
          <a:p>
            <a:endParaRPr lang="en-AU"/>
          </a:p>
        </p:txBody>
      </p:sp>
      <p:sp>
        <p:nvSpPr>
          <p:cNvPr id="10" name="Freeform 10"/>
          <p:cNvSpPr/>
          <p:nvPr/>
        </p:nvSpPr>
        <p:spPr>
          <a:xfrm rot="-984893">
            <a:off x="5255366" y="3305214"/>
            <a:ext cx="1618919" cy="1759694"/>
          </a:xfrm>
          <a:custGeom>
            <a:avLst/>
            <a:gdLst/>
            <a:ahLst/>
            <a:cxnLst/>
            <a:rect l="l" t="t" r="r" b="b"/>
            <a:pathLst>
              <a:path w="1618919" h="1759694">
                <a:moveTo>
                  <a:pt x="0" y="0"/>
                </a:moveTo>
                <a:lnTo>
                  <a:pt x="1618919" y="0"/>
                </a:lnTo>
                <a:lnTo>
                  <a:pt x="1618919" y="1759695"/>
                </a:lnTo>
                <a:lnTo>
                  <a:pt x="0" y="1759695"/>
                </a:lnTo>
                <a:lnTo>
                  <a:pt x="0" y="0"/>
                </a:lnTo>
                <a:close/>
              </a:path>
            </a:pathLst>
          </a:custGeom>
          <a:blipFill>
            <a:blip r:embed="rId19">
              <a:extLst>
                <a:ext uri="{96DAC541-7B7A-43D3-8B79-37D633B846F1}">
                  <asvg:svgBlip xmlns:asvg="http://schemas.microsoft.com/office/drawing/2016/SVG/main" r:embed="rId20"/>
                </a:ext>
              </a:extLst>
            </a:blip>
            <a:stretch>
              <a:fillRect/>
            </a:stretch>
          </a:blipFill>
        </p:spPr>
        <p:txBody>
          <a:bodyPr/>
          <a:lstStyle/>
          <a:p>
            <a:endParaRPr lang="en-AU"/>
          </a:p>
        </p:txBody>
      </p:sp>
      <p:sp>
        <p:nvSpPr>
          <p:cNvPr id="11" name="Freeform 11"/>
          <p:cNvSpPr/>
          <p:nvPr/>
        </p:nvSpPr>
        <p:spPr>
          <a:xfrm rot="1711536">
            <a:off x="11673193" y="3076976"/>
            <a:ext cx="615900" cy="1955239"/>
          </a:xfrm>
          <a:custGeom>
            <a:avLst/>
            <a:gdLst/>
            <a:ahLst/>
            <a:cxnLst/>
            <a:rect l="l" t="t" r="r" b="b"/>
            <a:pathLst>
              <a:path w="615900" h="1955239">
                <a:moveTo>
                  <a:pt x="0" y="0"/>
                </a:moveTo>
                <a:lnTo>
                  <a:pt x="615900" y="0"/>
                </a:lnTo>
                <a:lnTo>
                  <a:pt x="615900" y="1955239"/>
                </a:lnTo>
                <a:lnTo>
                  <a:pt x="0" y="1955239"/>
                </a:lnTo>
                <a:lnTo>
                  <a:pt x="0" y="0"/>
                </a:lnTo>
                <a:close/>
              </a:path>
            </a:pathLst>
          </a:custGeom>
          <a:blipFill>
            <a:blip r:embed="rId21">
              <a:extLst>
                <a:ext uri="{96DAC541-7B7A-43D3-8B79-37D633B846F1}">
                  <asvg:svgBlip xmlns:asvg="http://schemas.microsoft.com/office/drawing/2016/SVG/main" r:embed="rId22"/>
                </a:ext>
              </a:extLst>
            </a:blip>
            <a:stretch>
              <a:fillRect/>
            </a:stretch>
          </a:blipFill>
        </p:spPr>
        <p:txBody>
          <a:bodyPr/>
          <a:lstStyle/>
          <a:p>
            <a:endParaRPr lang="en-AU"/>
          </a:p>
        </p:txBody>
      </p:sp>
      <p:sp>
        <p:nvSpPr>
          <p:cNvPr id="12" name="Freeform 12"/>
          <p:cNvSpPr/>
          <p:nvPr/>
        </p:nvSpPr>
        <p:spPr>
          <a:xfrm rot="-2181996">
            <a:off x="10175512" y="4218575"/>
            <a:ext cx="745874" cy="1332192"/>
          </a:xfrm>
          <a:custGeom>
            <a:avLst/>
            <a:gdLst/>
            <a:ahLst/>
            <a:cxnLst/>
            <a:rect l="l" t="t" r="r" b="b"/>
            <a:pathLst>
              <a:path w="745874" h="1332192">
                <a:moveTo>
                  <a:pt x="0" y="0"/>
                </a:moveTo>
                <a:lnTo>
                  <a:pt x="745874" y="0"/>
                </a:lnTo>
                <a:lnTo>
                  <a:pt x="745874" y="1332192"/>
                </a:lnTo>
                <a:lnTo>
                  <a:pt x="0" y="1332192"/>
                </a:lnTo>
                <a:lnTo>
                  <a:pt x="0" y="0"/>
                </a:lnTo>
                <a:close/>
              </a:path>
            </a:pathLst>
          </a:custGeom>
          <a:blipFill>
            <a:blip r:embed="rId23"/>
            <a:stretch>
              <a:fillRect/>
            </a:stretch>
          </a:blipFill>
        </p:spPr>
        <p:txBody>
          <a:bodyPr/>
          <a:lstStyle/>
          <a:p>
            <a:endParaRPr lang="en-AU"/>
          </a:p>
        </p:txBody>
      </p:sp>
      <p:sp>
        <p:nvSpPr>
          <p:cNvPr id="13" name="Freeform 13"/>
          <p:cNvSpPr/>
          <p:nvPr/>
        </p:nvSpPr>
        <p:spPr>
          <a:xfrm rot="1180857">
            <a:off x="7253140" y="4323660"/>
            <a:ext cx="880787" cy="1122021"/>
          </a:xfrm>
          <a:custGeom>
            <a:avLst/>
            <a:gdLst/>
            <a:ahLst/>
            <a:cxnLst/>
            <a:rect l="l" t="t" r="r" b="b"/>
            <a:pathLst>
              <a:path w="880787" h="1122021">
                <a:moveTo>
                  <a:pt x="0" y="0"/>
                </a:moveTo>
                <a:lnTo>
                  <a:pt x="880787" y="0"/>
                </a:lnTo>
                <a:lnTo>
                  <a:pt x="880787" y="1122022"/>
                </a:lnTo>
                <a:lnTo>
                  <a:pt x="0" y="1122022"/>
                </a:lnTo>
                <a:lnTo>
                  <a:pt x="0" y="0"/>
                </a:lnTo>
                <a:close/>
              </a:path>
            </a:pathLst>
          </a:custGeom>
          <a:blipFill>
            <a:blip r:embed="rId24">
              <a:extLst>
                <a:ext uri="{96DAC541-7B7A-43D3-8B79-37D633B846F1}">
                  <asvg:svgBlip xmlns:asvg="http://schemas.microsoft.com/office/drawing/2016/SVG/main" r:embed="rId25"/>
                </a:ext>
              </a:extLst>
            </a:blip>
            <a:stretch>
              <a:fillRect/>
            </a:stretch>
          </a:blipFill>
        </p:spPr>
        <p:txBody>
          <a:bodyPr/>
          <a:lstStyle/>
          <a:p>
            <a:endParaRPr lang="en-AU"/>
          </a:p>
        </p:txBody>
      </p:sp>
      <p:sp>
        <p:nvSpPr>
          <p:cNvPr id="14" name="Freeform 14"/>
          <p:cNvSpPr/>
          <p:nvPr/>
        </p:nvSpPr>
        <p:spPr>
          <a:xfrm>
            <a:off x="8297138" y="4624401"/>
            <a:ext cx="1490332" cy="1266783"/>
          </a:xfrm>
          <a:custGeom>
            <a:avLst/>
            <a:gdLst/>
            <a:ahLst/>
            <a:cxnLst/>
            <a:rect l="l" t="t" r="r" b="b"/>
            <a:pathLst>
              <a:path w="1490332" h="1266783">
                <a:moveTo>
                  <a:pt x="0" y="0"/>
                </a:moveTo>
                <a:lnTo>
                  <a:pt x="1490333" y="0"/>
                </a:lnTo>
                <a:lnTo>
                  <a:pt x="1490333" y="1266783"/>
                </a:lnTo>
                <a:lnTo>
                  <a:pt x="0" y="1266783"/>
                </a:lnTo>
                <a:lnTo>
                  <a:pt x="0" y="0"/>
                </a:lnTo>
                <a:close/>
              </a:path>
            </a:pathLst>
          </a:custGeom>
          <a:blipFill>
            <a:blip r:embed="rId26">
              <a:extLst>
                <a:ext uri="{96DAC541-7B7A-43D3-8B79-37D633B846F1}">
                  <asvg:svgBlip xmlns:asvg="http://schemas.microsoft.com/office/drawing/2016/SVG/main" r:embed="rId27"/>
                </a:ext>
              </a:extLst>
            </a:blip>
            <a:stretch>
              <a:fillRect/>
            </a:stretch>
          </a:blipFill>
        </p:spPr>
        <p:txBody>
          <a:bodyPr/>
          <a:lstStyle/>
          <a:p>
            <a:endParaRPr lang="en-AU"/>
          </a:p>
        </p:txBody>
      </p:sp>
      <p:sp>
        <p:nvSpPr>
          <p:cNvPr id="15" name="Freeform 15"/>
          <p:cNvSpPr/>
          <p:nvPr/>
        </p:nvSpPr>
        <p:spPr>
          <a:xfrm rot="-1159371">
            <a:off x="5638179" y="6771583"/>
            <a:ext cx="652582" cy="1728695"/>
          </a:xfrm>
          <a:custGeom>
            <a:avLst/>
            <a:gdLst/>
            <a:ahLst/>
            <a:cxnLst/>
            <a:rect l="l" t="t" r="r" b="b"/>
            <a:pathLst>
              <a:path w="652582" h="1728695">
                <a:moveTo>
                  <a:pt x="0" y="0"/>
                </a:moveTo>
                <a:lnTo>
                  <a:pt x="652582" y="0"/>
                </a:lnTo>
                <a:lnTo>
                  <a:pt x="652582" y="1728695"/>
                </a:lnTo>
                <a:lnTo>
                  <a:pt x="0" y="1728695"/>
                </a:lnTo>
                <a:lnTo>
                  <a:pt x="0" y="0"/>
                </a:lnTo>
                <a:close/>
              </a:path>
            </a:pathLst>
          </a:custGeom>
          <a:blipFill>
            <a:blip r:embed="rId28">
              <a:extLst>
                <a:ext uri="{96DAC541-7B7A-43D3-8B79-37D633B846F1}">
                  <asvg:svgBlip xmlns:asvg="http://schemas.microsoft.com/office/drawing/2016/SVG/main" r:embed="rId29"/>
                </a:ext>
              </a:extLst>
            </a:blip>
            <a:stretch>
              <a:fillRect/>
            </a:stretch>
          </a:blipFill>
        </p:spPr>
        <p:txBody>
          <a:bodyPr/>
          <a:lstStyle/>
          <a:p>
            <a:endParaRPr lang="en-AU"/>
          </a:p>
        </p:txBody>
      </p:sp>
      <p:sp>
        <p:nvSpPr>
          <p:cNvPr id="16" name="Freeform 16"/>
          <p:cNvSpPr/>
          <p:nvPr/>
        </p:nvSpPr>
        <p:spPr>
          <a:xfrm rot="1872842">
            <a:off x="6918747" y="7857492"/>
            <a:ext cx="1027507" cy="1589953"/>
          </a:xfrm>
          <a:custGeom>
            <a:avLst/>
            <a:gdLst/>
            <a:ahLst/>
            <a:cxnLst/>
            <a:rect l="l" t="t" r="r" b="b"/>
            <a:pathLst>
              <a:path w="1027507" h="1589953">
                <a:moveTo>
                  <a:pt x="0" y="0"/>
                </a:moveTo>
                <a:lnTo>
                  <a:pt x="1027508" y="0"/>
                </a:lnTo>
                <a:lnTo>
                  <a:pt x="1027508" y="1589953"/>
                </a:lnTo>
                <a:lnTo>
                  <a:pt x="0" y="1589953"/>
                </a:lnTo>
                <a:lnTo>
                  <a:pt x="0" y="0"/>
                </a:lnTo>
                <a:close/>
              </a:path>
            </a:pathLst>
          </a:custGeom>
          <a:blipFill>
            <a:blip r:embed="rId30">
              <a:extLst>
                <a:ext uri="{96DAC541-7B7A-43D3-8B79-37D633B846F1}">
                  <asvg:svgBlip xmlns:asvg="http://schemas.microsoft.com/office/drawing/2016/SVG/main" r:embed="rId31"/>
                </a:ext>
              </a:extLst>
            </a:blip>
            <a:stretch>
              <a:fillRect/>
            </a:stretch>
          </a:blipFill>
        </p:spPr>
        <p:txBody>
          <a:bodyPr/>
          <a:lstStyle/>
          <a:p>
            <a:endParaRPr lang="en-AU"/>
          </a:p>
        </p:txBody>
      </p:sp>
      <p:sp>
        <p:nvSpPr>
          <p:cNvPr id="17" name="Freeform 17"/>
          <p:cNvSpPr/>
          <p:nvPr/>
        </p:nvSpPr>
        <p:spPr>
          <a:xfrm rot="2070677">
            <a:off x="10432233" y="6901186"/>
            <a:ext cx="1364693" cy="1967125"/>
          </a:xfrm>
          <a:custGeom>
            <a:avLst/>
            <a:gdLst/>
            <a:ahLst/>
            <a:cxnLst/>
            <a:rect l="l" t="t" r="r" b="b"/>
            <a:pathLst>
              <a:path w="1364693" h="1967125">
                <a:moveTo>
                  <a:pt x="0" y="0"/>
                </a:moveTo>
                <a:lnTo>
                  <a:pt x="1364693" y="0"/>
                </a:lnTo>
                <a:lnTo>
                  <a:pt x="1364693" y="1967124"/>
                </a:lnTo>
                <a:lnTo>
                  <a:pt x="0" y="1967124"/>
                </a:lnTo>
                <a:lnTo>
                  <a:pt x="0" y="0"/>
                </a:lnTo>
                <a:close/>
              </a:path>
            </a:pathLst>
          </a:custGeom>
          <a:blipFill>
            <a:blip r:embed="rId32">
              <a:extLst>
                <a:ext uri="{96DAC541-7B7A-43D3-8B79-37D633B846F1}">
                  <asvg:svgBlip xmlns:asvg="http://schemas.microsoft.com/office/drawing/2016/SVG/main" r:embed="rId33"/>
                </a:ext>
              </a:extLst>
            </a:blip>
            <a:stretch>
              <a:fillRect/>
            </a:stretch>
          </a:blipFill>
        </p:spPr>
        <p:txBody>
          <a:bodyPr/>
          <a:lstStyle/>
          <a:p>
            <a:endParaRPr lang="en-AU"/>
          </a:p>
        </p:txBody>
      </p:sp>
      <p:sp>
        <p:nvSpPr>
          <p:cNvPr id="18" name="Freeform 18"/>
          <p:cNvSpPr/>
          <p:nvPr/>
        </p:nvSpPr>
        <p:spPr>
          <a:xfrm rot="-1428041">
            <a:off x="8485271" y="8139298"/>
            <a:ext cx="1515422" cy="1204761"/>
          </a:xfrm>
          <a:custGeom>
            <a:avLst/>
            <a:gdLst/>
            <a:ahLst/>
            <a:cxnLst/>
            <a:rect l="l" t="t" r="r" b="b"/>
            <a:pathLst>
              <a:path w="1515422" h="1204761">
                <a:moveTo>
                  <a:pt x="0" y="0"/>
                </a:moveTo>
                <a:lnTo>
                  <a:pt x="1515422" y="0"/>
                </a:lnTo>
                <a:lnTo>
                  <a:pt x="1515422" y="1204760"/>
                </a:lnTo>
                <a:lnTo>
                  <a:pt x="0" y="1204760"/>
                </a:lnTo>
                <a:lnTo>
                  <a:pt x="0" y="0"/>
                </a:lnTo>
                <a:close/>
              </a:path>
            </a:pathLst>
          </a:custGeom>
          <a:blipFill>
            <a:blip r:embed="rId34">
              <a:extLst>
                <a:ext uri="{96DAC541-7B7A-43D3-8B79-37D633B846F1}">
                  <asvg:svgBlip xmlns:asvg="http://schemas.microsoft.com/office/drawing/2016/SVG/main" r:embed="rId35"/>
                </a:ext>
              </a:extLst>
            </a:blip>
            <a:stretch>
              <a:fillRect/>
            </a:stretch>
          </a:blipFill>
        </p:spPr>
        <p:txBody>
          <a:bodyPr/>
          <a:lstStyle/>
          <a:p>
            <a:endParaRPr lang="en-AU"/>
          </a:p>
        </p:txBody>
      </p:sp>
      <p:sp>
        <p:nvSpPr>
          <p:cNvPr id="19" name="TextBox 19"/>
          <p:cNvSpPr txBox="1"/>
          <p:nvPr/>
        </p:nvSpPr>
        <p:spPr>
          <a:xfrm>
            <a:off x="2447326" y="424605"/>
            <a:ext cx="13393348" cy="1068196"/>
          </a:xfrm>
          <a:prstGeom prst="rect">
            <a:avLst/>
          </a:prstGeom>
        </p:spPr>
        <p:txBody>
          <a:bodyPr lIns="0" tIns="0" rIns="0" bIns="0" rtlCol="0" anchor="t">
            <a:spAutoFit/>
          </a:bodyPr>
          <a:lstStyle/>
          <a:p>
            <a:pPr marL="0" lvl="0" indent="0" algn="ctr">
              <a:lnSpc>
                <a:spcPts val="7953"/>
              </a:lnSpc>
              <a:spcBef>
                <a:spcPct val="0"/>
              </a:spcBef>
            </a:pPr>
            <a:r>
              <a:rPr lang="en-US" sz="8199" spc="377">
                <a:solidFill>
                  <a:srgbClr val="356B58"/>
                </a:solidFill>
                <a:latin typeface="Lucky Bones"/>
                <a:ea typeface="Lucky Bones"/>
                <a:cs typeface="Lucky Bones"/>
                <a:sym typeface="Lucky Bones"/>
              </a:rPr>
              <a:t>INNOVATIVE SOLUTIONS</a:t>
            </a:r>
          </a:p>
        </p:txBody>
      </p:sp>
      <p:sp>
        <p:nvSpPr>
          <p:cNvPr id="20" name="TextBox 20"/>
          <p:cNvSpPr txBox="1"/>
          <p:nvPr/>
        </p:nvSpPr>
        <p:spPr>
          <a:xfrm rot="-849373">
            <a:off x="1171118" y="5251921"/>
            <a:ext cx="2750887" cy="540699"/>
          </a:xfrm>
          <a:prstGeom prst="rect">
            <a:avLst/>
          </a:prstGeom>
        </p:spPr>
        <p:txBody>
          <a:bodyPr lIns="0" tIns="0" rIns="0" bIns="0" rtlCol="0" anchor="t">
            <a:spAutoFit/>
          </a:bodyPr>
          <a:lstStyle/>
          <a:p>
            <a:pPr algn="ctr">
              <a:lnSpc>
                <a:spcPts val="3749"/>
              </a:lnSpc>
            </a:pPr>
            <a:r>
              <a:rPr lang="en-US" sz="3988">
                <a:solidFill>
                  <a:srgbClr val="356B58"/>
                </a:solidFill>
                <a:latin typeface="Sailors"/>
                <a:ea typeface="Sailors"/>
                <a:cs typeface="Sailors"/>
                <a:sym typeface="Sailors"/>
              </a:rPr>
              <a:t>CLOTHING</a:t>
            </a:r>
          </a:p>
        </p:txBody>
      </p:sp>
      <p:sp>
        <p:nvSpPr>
          <p:cNvPr id="21" name="TextBox 21"/>
          <p:cNvSpPr txBox="1"/>
          <p:nvPr/>
        </p:nvSpPr>
        <p:spPr>
          <a:xfrm rot="371056">
            <a:off x="14260542" y="2621672"/>
            <a:ext cx="2750887" cy="540699"/>
          </a:xfrm>
          <a:prstGeom prst="rect">
            <a:avLst/>
          </a:prstGeom>
        </p:spPr>
        <p:txBody>
          <a:bodyPr lIns="0" tIns="0" rIns="0" bIns="0" rtlCol="0" anchor="t">
            <a:spAutoFit/>
          </a:bodyPr>
          <a:lstStyle/>
          <a:p>
            <a:pPr algn="ctr">
              <a:lnSpc>
                <a:spcPts val="3749"/>
              </a:lnSpc>
            </a:pPr>
            <a:r>
              <a:rPr lang="en-US" sz="3988">
                <a:solidFill>
                  <a:srgbClr val="356B58"/>
                </a:solidFill>
                <a:latin typeface="Sailors"/>
                <a:ea typeface="Sailors"/>
                <a:cs typeface="Sailors"/>
                <a:sym typeface="Sailors"/>
              </a:rPr>
              <a:t>WETSUITS</a:t>
            </a:r>
          </a:p>
        </p:txBody>
      </p:sp>
      <p:sp>
        <p:nvSpPr>
          <p:cNvPr id="22" name="TextBox 22"/>
          <p:cNvSpPr txBox="1"/>
          <p:nvPr/>
        </p:nvSpPr>
        <p:spPr>
          <a:xfrm rot="-804057">
            <a:off x="374951" y="2324246"/>
            <a:ext cx="2750887" cy="540699"/>
          </a:xfrm>
          <a:prstGeom prst="rect">
            <a:avLst/>
          </a:prstGeom>
        </p:spPr>
        <p:txBody>
          <a:bodyPr lIns="0" tIns="0" rIns="0" bIns="0" rtlCol="0" anchor="t">
            <a:spAutoFit/>
          </a:bodyPr>
          <a:lstStyle/>
          <a:p>
            <a:pPr algn="ctr">
              <a:lnSpc>
                <a:spcPts val="3749"/>
              </a:lnSpc>
            </a:pPr>
            <a:r>
              <a:rPr lang="en-US" sz="3988">
                <a:solidFill>
                  <a:srgbClr val="356B58"/>
                </a:solidFill>
                <a:latin typeface="Sailors"/>
                <a:ea typeface="Sailors"/>
                <a:cs typeface="Sailors"/>
                <a:sym typeface="Sailors"/>
              </a:rPr>
              <a:t>SHOES</a:t>
            </a:r>
          </a:p>
        </p:txBody>
      </p:sp>
      <p:sp>
        <p:nvSpPr>
          <p:cNvPr id="23" name="TextBox 23"/>
          <p:cNvSpPr txBox="1"/>
          <p:nvPr/>
        </p:nvSpPr>
        <p:spPr>
          <a:xfrm>
            <a:off x="13869380" y="7304467"/>
            <a:ext cx="2301529" cy="1016356"/>
          </a:xfrm>
          <a:prstGeom prst="rect">
            <a:avLst/>
          </a:prstGeom>
        </p:spPr>
        <p:txBody>
          <a:bodyPr lIns="0" tIns="0" rIns="0" bIns="0" rtlCol="0" anchor="t">
            <a:spAutoFit/>
          </a:bodyPr>
          <a:lstStyle/>
          <a:p>
            <a:pPr algn="ctr">
              <a:lnSpc>
                <a:spcPts val="3749"/>
              </a:lnSpc>
            </a:pPr>
            <a:r>
              <a:rPr lang="en-US" sz="3988">
                <a:solidFill>
                  <a:srgbClr val="356B58"/>
                </a:solidFill>
                <a:latin typeface="Sailors"/>
                <a:ea typeface="Sailors"/>
                <a:cs typeface="Sailors"/>
                <a:sym typeface="Sailors"/>
              </a:rPr>
              <a:t>YOGA MATS</a:t>
            </a:r>
          </a:p>
        </p:txBody>
      </p:sp>
      <p:sp>
        <p:nvSpPr>
          <p:cNvPr id="24" name="TextBox 24"/>
          <p:cNvSpPr txBox="1"/>
          <p:nvPr/>
        </p:nvSpPr>
        <p:spPr>
          <a:xfrm>
            <a:off x="6776242" y="3038240"/>
            <a:ext cx="4933481" cy="1016356"/>
          </a:xfrm>
          <a:prstGeom prst="rect">
            <a:avLst/>
          </a:prstGeom>
        </p:spPr>
        <p:txBody>
          <a:bodyPr lIns="0" tIns="0" rIns="0" bIns="0" rtlCol="0" anchor="t">
            <a:spAutoFit/>
          </a:bodyPr>
          <a:lstStyle/>
          <a:p>
            <a:pPr algn="ctr">
              <a:lnSpc>
                <a:spcPts val="3749"/>
              </a:lnSpc>
            </a:pPr>
            <a:r>
              <a:rPr lang="en-US" sz="3988">
                <a:solidFill>
                  <a:srgbClr val="356B58"/>
                </a:solidFill>
                <a:latin typeface="Sailors"/>
                <a:ea typeface="Sailors"/>
                <a:cs typeface="Sailors"/>
                <a:sym typeface="Sailors"/>
              </a:rPr>
              <a:t>reusable containers, bottles &amp; cutlery</a:t>
            </a:r>
          </a:p>
        </p:txBody>
      </p:sp>
      <p:sp>
        <p:nvSpPr>
          <p:cNvPr id="25" name="TextBox 25"/>
          <p:cNvSpPr txBox="1"/>
          <p:nvPr/>
        </p:nvSpPr>
        <p:spPr>
          <a:xfrm>
            <a:off x="6558386" y="6689973"/>
            <a:ext cx="3990201" cy="1016356"/>
          </a:xfrm>
          <a:prstGeom prst="rect">
            <a:avLst/>
          </a:prstGeom>
        </p:spPr>
        <p:txBody>
          <a:bodyPr lIns="0" tIns="0" rIns="0" bIns="0" rtlCol="0" anchor="t">
            <a:spAutoFit/>
          </a:bodyPr>
          <a:lstStyle/>
          <a:p>
            <a:pPr algn="ctr">
              <a:lnSpc>
                <a:spcPts val="3749"/>
              </a:lnSpc>
            </a:pPr>
            <a:r>
              <a:rPr lang="en-US" sz="3988">
                <a:solidFill>
                  <a:srgbClr val="356B58"/>
                </a:solidFill>
                <a:latin typeface="Sailors"/>
                <a:ea typeface="Sailors"/>
                <a:cs typeface="Sailors"/>
                <a:sym typeface="Sailors"/>
              </a:rPr>
              <a:t>SOAP &amp; cleaning product bottles</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E3F1F0"/>
        </a:solidFill>
        <a:effectLst/>
      </p:bgPr>
    </p:bg>
    <p:spTree>
      <p:nvGrpSpPr>
        <p:cNvPr id="1" name=""/>
        <p:cNvGrpSpPr/>
        <p:nvPr/>
      </p:nvGrpSpPr>
      <p:grpSpPr>
        <a:xfrm>
          <a:off x="0" y="0"/>
          <a:ext cx="0" cy="0"/>
          <a:chOff x="0" y="0"/>
          <a:chExt cx="0" cy="0"/>
        </a:xfrm>
      </p:grpSpPr>
      <p:sp>
        <p:nvSpPr>
          <p:cNvPr id="2" name="Freeform 2"/>
          <p:cNvSpPr/>
          <p:nvPr/>
        </p:nvSpPr>
        <p:spPr>
          <a:xfrm rot="-10605927">
            <a:off x="-4874865" y="-4501747"/>
            <a:ext cx="26534531" cy="7164323"/>
          </a:xfrm>
          <a:custGeom>
            <a:avLst/>
            <a:gdLst/>
            <a:ahLst/>
            <a:cxnLst/>
            <a:rect l="l" t="t" r="r" b="b"/>
            <a:pathLst>
              <a:path w="26534531" h="7164323">
                <a:moveTo>
                  <a:pt x="0" y="0"/>
                </a:moveTo>
                <a:lnTo>
                  <a:pt x="26534531" y="0"/>
                </a:lnTo>
                <a:lnTo>
                  <a:pt x="26534531" y="7164323"/>
                </a:lnTo>
                <a:lnTo>
                  <a:pt x="0" y="7164323"/>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AU"/>
          </a:p>
        </p:txBody>
      </p:sp>
      <p:sp>
        <p:nvSpPr>
          <p:cNvPr id="3" name="Freeform 3"/>
          <p:cNvSpPr/>
          <p:nvPr/>
        </p:nvSpPr>
        <p:spPr>
          <a:xfrm>
            <a:off x="7873334" y="4633624"/>
            <a:ext cx="11508145" cy="5653376"/>
          </a:xfrm>
          <a:custGeom>
            <a:avLst/>
            <a:gdLst/>
            <a:ahLst/>
            <a:cxnLst/>
            <a:rect l="l" t="t" r="r" b="b"/>
            <a:pathLst>
              <a:path w="11508145" h="5653376">
                <a:moveTo>
                  <a:pt x="0" y="0"/>
                </a:moveTo>
                <a:lnTo>
                  <a:pt x="11508145" y="0"/>
                </a:lnTo>
                <a:lnTo>
                  <a:pt x="11508145" y="5653376"/>
                </a:lnTo>
                <a:lnTo>
                  <a:pt x="0" y="5653376"/>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AU"/>
          </a:p>
        </p:txBody>
      </p:sp>
      <p:sp>
        <p:nvSpPr>
          <p:cNvPr id="4" name="Freeform 4"/>
          <p:cNvSpPr/>
          <p:nvPr/>
        </p:nvSpPr>
        <p:spPr>
          <a:xfrm>
            <a:off x="-800168" y="4340714"/>
            <a:ext cx="7315200" cy="3044952"/>
          </a:xfrm>
          <a:custGeom>
            <a:avLst/>
            <a:gdLst/>
            <a:ahLst/>
            <a:cxnLst/>
            <a:rect l="l" t="t" r="r" b="b"/>
            <a:pathLst>
              <a:path w="7315200" h="3044952">
                <a:moveTo>
                  <a:pt x="0" y="0"/>
                </a:moveTo>
                <a:lnTo>
                  <a:pt x="7315200" y="0"/>
                </a:lnTo>
                <a:lnTo>
                  <a:pt x="7315200" y="3044952"/>
                </a:lnTo>
                <a:lnTo>
                  <a:pt x="0" y="3044952"/>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AU"/>
          </a:p>
        </p:txBody>
      </p:sp>
      <p:sp>
        <p:nvSpPr>
          <p:cNvPr id="5" name="Freeform 5"/>
          <p:cNvSpPr/>
          <p:nvPr/>
        </p:nvSpPr>
        <p:spPr>
          <a:xfrm>
            <a:off x="-866443" y="7523304"/>
            <a:ext cx="7315200" cy="3044952"/>
          </a:xfrm>
          <a:custGeom>
            <a:avLst/>
            <a:gdLst/>
            <a:ahLst/>
            <a:cxnLst/>
            <a:rect l="l" t="t" r="r" b="b"/>
            <a:pathLst>
              <a:path w="7315200" h="3044952">
                <a:moveTo>
                  <a:pt x="0" y="0"/>
                </a:moveTo>
                <a:lnTo>
                  <a:pt x="7315200" y="0"/>
                </a:lnTo>
                <a:lnTo>
                  <a:pt x="7315200" y="3044952"/>
                </a:lnTo>
                <a:lnTo>
                  <a:pt x="0" y="3044952"/>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AU"/>
          </a:p>
        </p:txBody>
      </p:sp>
      <p:sp>
        <p:nvSpPr>
          <p:cNvPr id="6" name="Freeform 6"/>
          <p:cNvSpPr/>
          <p:nvPr/>
        </p:nvSpPr>
        <p:spPr>
          <a:xfrm>
            <a:off x="7873334" y="2872686"/>
            <a:ext cx="4967442" cy="2781767"/>
          </a:xfrm>
          <a:custGeom>
            <a:avLst/>
            <a:gdLst/>
            <a:ahLst/>
            <a:cxnLst/>
            <a:rect l="l" t="t" r="r" b="b"/>
            <a:pathLst>
              <a:path w="4967442" h="2781767">
                <a:moveTo>
                  <a:pt x="0" y="0"/>
                </a:moveTo>
                <a:lnTo>
                  <a:pt x="4967442" y="0"/>
                </a:lnTo>
                <a:lnTo>
                  <a:pt x="4967442" y="2781768"/>
                </a:lnTo>
                <a:lnTo>
                  <a:pt x="0" y="2781768"/>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AU"/>
          </a:p>
        </p:txBody>
      </p:sp>
      <p:sp>
        <p:nvSpPr>
          <p:cNvPr id="7" name="TextBox 7"/>
          <p:cNvSpPr txBox="1"/>
          <p:nvPr/>
        </p:nvSpPr>
        <p:spPr>
          <a:xfrm>
            <a:off x="2447326" y="424605"/>
            <a:ext cx="13393348" cy="1068196"/>
          </a:xfrm>
          <a:prstGeom prst="rect">
            <a:avLst/>
          </a:prstGeom>
        </p:spPr>
        <p:txBody>
          <a:bodyPr lIns="0" tIns="0" rIns="0" bIns="0" rtlCol="0" anchor="t">
            <a:spAutoFit/>
          </a:bodyPr>
          <a:lstStyle/>
          <a:p>
            <a:pPr marL="0" lvl="0" indent="0" algn="ctr">
              <a:lnSpc>
                <a:spcPts val="7953"/>
              </a:lnSpc>
              <a:spcBef>
                <a:spcPct val="0"/>
              </a:spcBef>
            </a:pPr>
            <a:r>
              <a:rPr lang="en-US" sz="8199" spc="377">
                <a:solidFill>
                  <a:srgbClr val="356B58"/>
                </a:solidFill>
                <a:latin typeface="Lucky Bones"/>
                <a:ea typeface="Lucky Bones"/>
                <a:cs typeface="Lucky Bones"/>
                <a:sym typeface="Lucky Bones"/>
              </a:rPr>
              <a:t>INNOVATIVE SOLUTIONS</a:t>
            </a:r>
          </a:p>
        </p:txBody>
      </p:sp>
      <p:sp>
        <p:nvSpPr>
          <p:cNvPr id="8" name="TextBox 8"/>
          <p:cNvSpPr txBox="1"/>
          <p:nvPr/>
        </p:nvSpPr>
        <p:spPr>
          <a:xfrm>
            <a:off x="14034025" y="8893709"/>
            <a:ext cx="3998003" cy="568015"/>
          </a:xfrm>
          <a:prstGeom prst="rect">
            <a:avLst/>
          </a:prstGeom>
        </p:spPr>
        <p:txBody>
          <a:bodyPr lIns="0" tIns="0" rIns="0" bIns="0" rtlCol="0" anchor="t">
            <a:spAutoFit/>
          </a:bodyPr>
          <a:lstStyle/>
          <a:p>
            <a:pPr algn="ctr">
              <a:lnSpc>
                <a:spcPts val="3918"/>
              </a:lnSpc>
            </a:pPr>
            <a:r>
              <a:rPr lang="en-US" sz="4168">
                <a:solidFill>
                  <a:srgbClr val="356B58"/>
                </a:solidFill>
                <a:latin typeface="Sailors"/>
                <a:ea typeface="Sailors"/>
                <a:cs typeface="Sailors"/>
                <a:sym typeface="Sailors"/>
              </a:rPr>
              <a:t>building roads</a:t>
            </a:r>
          </a:p>
        </p:txBody>
      </p:sp>
      <p:sp>
        <p:nvSpPr>
          <p:cNvPr id="9" name="TextBox 9"/>
          <p:cNvSpPr txBox="1"/>
          <p:nvPr/>
        </p:nvSpPr>
        <p:spPr>
          <a:xfrm>
            <a:off x="280686" y="2939361"/>
            <a:ext cx="5474463" cy="1065065"/>
          </a:xfrm>
          <a:prstGeom prst="rect">
            <a:avLst/>
          </a:prstGeom>
        </p:spPr>
        <p:txBody>
          <a:bodyPr lIns="0" tIns="0" rIns="0" bIns="0" rtlCol="0" anchor="t">
            <a:spAutoFit/>
          </a:bodyPr>
          <a:lstStyle/>
          <a:p>
            <a:pPr algn="ctr">
              <a:lnSpc>
                <a:spcPts val="3918"/>
              </a:lnSpc>
            </a:pPr>
            <a:r>
              <a:rPr lang="en-US" sz="4168">
                <a:solidFill>
                  <a:srgbClr val="356B58"/>
                </a:solidFill>
                <a:latin typeface="Sailors"/>
                <a:ea typeface="Sailors"/>
                <a:cs typeface="Sailors"/>
                <a:sym typeface="Sailors"/>
              </a:rPr>
              <a:t>building supplies: e.g. bricks and pavers</a:t>
            </a:r>
          </a:p>
        </p:txBody>
      </p:sp>
      <p:sp>
        <p:nvSpPr>
          <p:cNvPr id="10" name="TextBox 10"/>
          <p:cNvSpPr txBox="1"/>
          <p:nvPr/>
        </p:nvSpPr>
        <p:spPr>
          <a:xfrm>
            <a:off x="7526304" y="5155258"/>
            <a:ext cx="3998003" cy="1065065"/>
          </a:xfrm>
          <a:prstGeom prst="rect">
            <a:avLst/>
          </a:prstGeom>
        </p:spPr>
        <p:txBody>
          <a:bodyPr lIns="0" tIns="0" rIns="0" bIns="0" rtlCol="0" anchor="t">
            <a:spAutoFit/>
          </a:bodyPr>
          <a:lstStyle/>
          <a:p>
            <a:pPr algn="ctr">
              <a:lnSpc>
                <a:spcPts val="3918"/>
              </a:lnSpc>
            </a:pPr>
            <a:r>
              <a:rPr lang="en-US" sz="4168">
                <a:solidFill>
                  <a:srgbClr val="356B58"/>
                </a:solidFill>
                <a:latin typeface="Sailors"/>
                <a:ea typeface="Sailors"/>
                <a:cs typeface="Sailors"/>
                <a:sym typeface="Sailors"/>
              </a:rPr>
              <a:t>MAKING FURNITURE</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E3F1F0"/>
        </a:solidFill>
        <a:effectLst/>
      </p:bgPr>
    </p:bg>
    <p:spTree>
      <p:nvGrpSpPr>
        <p:cNvPr id="1" name=""/>
        <p:cNvGrpSpPr/>
        <p:nvPr/>
      </p:nvGrpSpPr>
      <p:grpSpPr>
        <a:xfrm>
          <a:off x="0" y="0"/>
          <a:ext cx="0" cy="0"/>
          <a:chOff x="0" y="0"/>
          <a:chExt cx="0" cy="0"/>
        </a:xfrm>
      </p:grpSpPr>
      <p:sp>
        <p:nvSpPr>
          <p:cNvPr id="2" name="Freeform 2"/>
          <p:cNvSpPr/>
          <p:nvPr/>
        </p:nvSpPr>
        <p:spPr>
          <a:xfrm rot="-10800000">
            <a:off x="1833581" y="-5937285"/>
            <a:ext cx="14183041" cy="8155249"/>
          </a:xfrm>
          <a:custGeom>
            <a:avLst/>
            <a:gdLst/>
            <a:ahLst/>
            <a:cxnLst/>
            <a:rect l="l" t="t" r="r" b="b"/>
            <a:pathLst>
              <a:path w="14183041" h="8155249">
                <a:moveTo>
                  <a:pt x="0" y="0"/>
                </a:moveTo>
                <a:lnTo>
                  <a:pt x="14183042" y="0"/>
                </a:lnTo>
                <a:lnTo>
                  <a:pt x="14183042" y="8155248"/>
                </a:lnTo>
                <a:lnTo>
                  <a:pt x="0" y="8155248"/>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AU"/>
          </a:p>
        </p:txBody>
      </p:sp>
      <p:sp>
        <p:nvSpPr>
          <p:cNvPr id="3" name="TextBox 3"/>
          <p:cNvSpPr txBox="1"/>
          <p:nvPr/>
        </p:nvSpPr>
        <p:spPr>
          <a:xfrm>
            <a:off x="2432580" y="4905374"/>
            <a:ext cx="13422840" cy="1586859"/>
          </a:xfrm>
          <a:prstGeom prst="rect">
            <a:avLst/>
          </a:prstGeom>
        </p:spPr>
        <p:txBody>
          <a:bodyPr lIns="0" tIns="0" rIns="0" bIns="0" rtlCol="0" anchor="t">
            <a:spAutoFit/>
          </a:bodyPr>
          <a:lstStyle/>
          <a:p>
            <a:pPr algn="ctr">
              <a:lnSpc>
                <a:spcPts val="5856"/>
              </a:lnSpc>
            </a:pPr>
            <a:r>
              <a:rPr lang="en-US" sz="6230">
                <a:solidFill>
                  <a:srgbClr val="356B58"/>
                </a:solidFill>
                <a:latin typeface="Sailors"/>
                <a:ea typeface="Sailors"/>
                <a:cs typeface="Sailors"/>
                <a:sym typeface="Sailors"/>
              </a:rPr>
              <a:t>What are some items that you commonly recycle?</a:t>
            </a:r>
          </a:p>
        </p:txBody>
      </p:sp>
      <p:sp>
        <p:nvSpPr>
          <p:cNvPr id="4" name="TextBox 4"/>
          <p:cNvSpPr txBox="1"/>
          <p:nvPr/>
        </p:nvSpPr>
        <p:spPr>
          <a:xfrm>
            <a:off x="3641830" y="421926"/>
            <a:ext cx="11004340" cy="1089393"/>
          </a:xfrm>
          <a:prstGeom prst="rect">
            <a:avLst/>
          </a:prstGeom>
        </p:spPr>
        <p:txBody>
          <a:bodyPr lIns="0" tIns="0" rIns="0" bIns="0" rtlCol="0" anchor="t">
            <a:spAutoFit/>
          </a:bodyPr>
          <a:lstStyle/>
          <a:p>
            <a:pPr marL="0" lvl="0" indent="0" algn="ctr">
              <a:lnSpc>
                <a:spcPts val="8025"/>
              </a:lnSpc>
              <a:spcBef>
                <a:spcPct val="0"/>
              </a:spcBef>
            </a:pPr>
            <a:r>
              <a:rPr lang="en-US" sz="8273" spc="413">
                <a:solidFill>
                  <a:srgbClr val="356B58"/>
                </a:solidFill>
                <a:latin typeface="Lucky Bones"/>
                <a:ea typeface="Lucky Bones"/>
                <a:cs typeface="Lucky Bones"/>
                <a:sym typeface="Lucky Bones"/>
              </a:rPr>
              <a:t>DISCUSSION POINT</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E3F1F0"/>
        </a:solidFill>
        <a:effectLst/>
      </p:bgPr>
    </p:bg>
    <p:spTree>
      <p:nvGrpSpPr>
        <p:cNvPr id="1" name=""/>
        <p:cNvGrpSpPr/>
        <p:nvPr/>
      </p:nvGrpSpPr>
      <p:grpSpPr>
        <a:xfrm>
          <a:off x="0" y="0"/>
          <a:ext cx="0" cy="0"/>
          <a:chOff x="0" y="0"/>
          <a:chExt cx="0" cy="0"/>
        </a:xfrm>
      </p:grpSpPr>
      <p:sp>
        <p:nvSpPr>
          <p:cNvPr id="2" name="Freeform 2"/>
          <p:cNvSpPr/>
          <p:nvPr/>
        </p:nvSpPr>
        <p:spPr>
          <a:xfrm>
            <a:off x="12660923" y="2686"/>
            <a:ext cx="5627077" cy="4114800"/>
          </a:xfrm>
          <a:custGeom>
            <a:avLst/>
            <a:gdLst/>
            <a:ahLst/>
            <a:cxnLst/>
            <a:rect l="l" t="t" r="r" b="b"/>
            <a:pathLst>
              <a:path w="5627077" h="4114800">
                <a:moveTo>
                  <a:pt x="0" y="0"/>
                </a:moveTo>
                <a:lnTo>
                  <a:pt x="5627077" y="0"/>
                </a:lnTo>
                <a:lnTo>
                  <a:pt x="5627077"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AU"/>
          </a:p>
        </p:txBody>
      </p:sp>
      <p:sp>
        <p:nvSpPr>
          <p:cNvPr id="3" name="Freeform 3"/>
          <p:cNvSpPr/>
          <p:nvPr/>
        </p:nvSpPr>
        <p:spPr>
          <a:xfrm flipH="1">
            <a:off x="0" y="2686"/>
            <a:ext cx="5627077" cy="4114800"/>
          </a:xfrm>
          <a:custGeom>
            <a:avLst/>
            <a:gdLst/>
            <a:ahLst/>
            <a:cxnLst/>
            <a:rect l="l" t="t" r="r" b="b"/>
            <a:pathLst>
              <a:path w="5627077" h="4114800">
                <a:moveTo>
                  <a:pt x="5627077" y="0"/>
                </a:moveTo>
                <a:lnTo>
                  <a:pt x="0" y="0"/>
                </a:lnTo>
                <a:lnTo>
                  <a:pt x="0" y="4114800"/>
                </a:lnTo>
                <a:lnTo>
                  <a:pt x="5627077" y="4114800"/>
                </a:lnTo>
                <a:lnTo>
                  <a:pt x="5627077"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AU"/>
          </a:p>
        </p:txBody>
      </p:sp>
      <p:sp>
        <p:nvSpPr>
          <p:cNvPr id="4" name="Freeform 4"/>
          <p:cNvSpPr/>
          <p:nvPr/>
        </p:nvSpPr>
        <p:spPr>
          <a:xfrm>
            <a:off x="5591151" y="2810832"/>
            <a:ext cx="7105698" cy="1758660"/>
          </a:xfrm>
          <a:custGeom>
            <a:avLst/>
            <a:gdLst/>
            <a:ahLst/>
            <a:cxnLst/>
            <a:rect l="l" t="t" r="r" b="b"/>
            <a:pathLst>
              <a:path w="7105698" h="1758660">
                <a:moveTo>
                  <a:pt x="0" y="0"/>
                </a:moveTo>
                <a:lnTo>
                  <a:pt x="7105698" y="0"/>
                </a:lnTo>
                <a:lnTo>
                  <a:pt x="7105698" y="1758660"/>
                </a:lnTo>
                <a:lnTo>
                  <a:pt x="0" y="1758660"/>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AU"/>
          </a:p>
        </p:txBody>
      </p:sp>
      <p:sp>
        <p:nvSpPr>
          <p:cNvPr id="5" name="TextBox 5"/>
          <p:cNvSpPr txBox="1"/>
          <p:nvPr/>
        </p:nvSpPr>
        <p:spPr>
          <a:xfrm>
            <a:off x="6147501" y="3231191"/>
            <a:ext cx="5992998" cy="1089393"/>
          </a:xfrm>
          <a:prstGeom prst="rect">
            <a:avLst/>
          </a:prstGeom>
        </p:spPr>
        <p:txBody>
          <a:bodyPr lIns="0" tIns="0" rIns="0" bIns="0" rtlCol="0" anchor="t">
            <a:spAutoFit/>
          </a:bodyPr>
          <a:lstStyle/>
          <a:p>
            <a:pPr marL="0" lvl="0" indent="0" algn="ctr">
              <a:lnSpc>
                <a:spcPts val="8025"/>
              </a:lnSpc>
              <a:spcBef>
                <a:spcPct val="0"/>
              </a:spcBef>
            </a:pPr>
            <a:r>
              <a:rPr lang="en-US" sz="8273" spc="380">
                <a:solidFill>
                  <a:srgbClr val="356B58"/>
                </a:solidFill>
                <a:latin typeface="Lucky Bones"/>
                <a:ea typeface="Lucky Bones"/>
                <a:cs typeface="Lucky Bones"/>
                <a:sym typeface="Lucky Bones"/>
              </a:rPr>
              <a:t>PRACTICAL</a:t>
            </a:r>
          </a:p>
        </p:txBody>
      </p:sp>
      <p:sp>
        <p:nvSpPr>
          <p:cNvPr id="6" name="Freeform 6"/>
          <p:cNvSpPr/>
          <p:nvPr/>
        </p:nvSpPr>
        <p:spPr>
          <a:xfrm rot="-10800000">
            <a:off x="0" y="6172200"/>
            <a:ext cx="5627077" cy="4114800"/>
          </a:xfrm>
          <a:custGeom>
            <a:avLst/>
            <a:gdLst/>
            <a:ahLst/>
            <a:cxnLst/>
            <a:rect l="l" t="t" r="r" b="b"/>
            <a:pathLst>
              <a:path w="5627077" h="4114800">
                <a:moveTo>
                  <a:pt x="0" y="0"/>
                </a:moveTo>
                <a:lnTo>
                  <a:pt x="5627077" y="0"/>
                </a:lnTo>
                <a:lnTo>
                  <a:pt x="5627077"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AU"/>
          </a:p>
        </p:txBody>
      </p:sp>
      <p:sp>
        <p:nvSpPr>
          <p:cNvPr id="7" name="Freeform 7"/>
          <p:cNvSpPr/>
          <p:nvPr/>
        </p:nvSpPr>
        <p:spPr>
          <a:xfrm rot="-10800000" flipH="1">
            <a:off x="12660923" y="6172200"/>
            <a:ext cx="5627077" cy="4114800"/>
          </a:xfrm>
          <a:custGeom>
            <a:avLst/>
            <a:gdLst/>
            <a:ahLst/>
            <a:cxnLst/>
            <a:rect l="l" t="t" r="r" b="b"/>
            <a:pathLst>
              <a:path w="5627077" h="4114800">
                <a:moveTo>
                  <a:pt x="5627077" y="0"/>
                </a:moveTo>
                <a:lnTo>
                  <a:pt x="0" y="0"/>
                </a:lnTo>
                <a:lnTo>
                  <a:pt x="0" y="4114800"/>
                </a:lnTo>
                <a:lnTo>
                  <a:pt x="5627077" y="4114800"/>
                </a:lnTo>
                <a:lnTo>
                  <a:pt x="5627077"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AU"/>
          </a:p>
        </p:txBody>
      </p:sp>
      <p:sp>
        <p:nvSpPr>
          <p:cNvPr id="8" name="TextBox 8"/>
          <p:cNvSpPr txBox="1"/>
          <p:nvPr/>
        </p:nvSpPr>
        <p:spPr>
          <a:xfrm>
            <a:off x="3781409" y="5153025"/>
            <a:ext cx="10725181" cy="735000"/>
          </a:xfrm>
          <a:prstGeom prst="rect">
            <a:avLst/>
          </a:prstGeom>
        </p:spPr>
        <p:txBody>
          <a:bodyPr lIns="0" tIns="0" rIns="0" bIns="0" rtlCol="0" anchor="t">
            <a:spAutoFit/>
          </a:bodyPr>
          <a:lstStyle/>
          <a:p>
            <a:pPr algn="ctr">
              <a:lnSpc>
                <a:spcPts val="5325"/>
              </a:lnSpc>
              <a:spcBef>
                <a:spcPct val="0"/>
              </a:spcBef>
            </a:pPr>
            <a:r>
              <a:rPr lang="en-US" sz="4885">
                <a:solidFill>
                  <a:srgbClr val="356B58"/>
                </a:solidFill>
                <a:latin typeface="Sailors"/>
                <a:ea typeface="Sailors"/>
                <a:cs typeface="Sailors"/>
                <a:sym typeface="Sailors"/>
              </a:rPr>
              <a:t>DESIGN A NEW RECYCLING facility</a:t>
            </a:r>
          </a:p>
        </p:txBody>
      </p:sp>
      <p:sp>
        <p:nvSpPr>
          <p:cNvPr id="9" name="Freeform 9"/>
          <p:cNvSpPr/>
          <p:nvPr/>
        </p:nvSpPr>
        <p:spPr>
          <a:xfrm>
            <a:off x="8197958" y="6549835"/>
            <a:ext cx="1892085" cy="1892085"/>
          </a:xfrm>
          <a:custGeom>
            <a:avLst/>
            <a:gdLst/>
            <a:ahLst/>
            <a:cxnLst/>
            <a:rect l="l" t="t" r="r" b="b"/>
            <a:pathLst>
              <a:path w="1892085" h="1892085">
                <a:moveTo>
                  <a:pt x="0" y="0"/>
                </a:moveTo>
                <a:lnTo>
                  <a:pt x="1892084" y="0"/>
                </a:lnTo>
                <a:lnTo>
                  <a:pt x="1892084" y="1892085"/>
                </a:lnTo>
                <a:lnTo>
                  <a:pt x="0" y="1892085"/>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AU"/>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E3F1F0"/>
        </a:solidFill>
        <a:effectLst/>
      </p:bgPr>
    </p:bg>
    <p:spTree>
      <p:nvGrpSpPr>
        <p:cNvPr id="1" name=""/>
        <p:cNvGrpSpPr/>
        <p:nvPr/>
      </p:nvGrpSpPr>
      <p:grpSpPr>
        <a:xfrm>
          <a:off x="0" y="0"/>
          <a:ext cx="0" cy="0"/>
          <a:chOff x="0" y="0"/>
          <a:chExt cx="0" cy="0"/>
        </a:xfrm>
      </p:grpSpPr>
      <p:pic>
        <p:nvPicPr>
          <p:cNvPr id="2" name="Picture 2"/>
          <p:cNvPicPr>
            <a:picLocks noChangeAspect="1"/>
          </p:cNvPicPr>
          <p:nvPr>
            <a:videoFile r:link="rId1"/>
          </p:nvPr>
        </p:nvPicPr>
        <p:blipFill>
          <a:blip r:embed="rId4"/>
          <a:stretch>
            <a:fillRect/>
          </a:stretch>
        </p:blipFill>
        <p:spPr>
          <a:xfrm>
            <a:off x="1193714" y="1646590"/>
            <a:ext cx="16065586" cy="8089229"/>
          </a:xfrm>
          <a:prstGeom prst="rect">
            <a:avLst/>
          </a:prstGeom>
        </p:spPr>
      </p:pic>
      <p:sp>
        <p:nvSpPr>
          <p:cNvPr id="3" name="TextBox 3"/>
          <p:cNvSpPr txBox="1"/>
          <p:nvPr/>
        </p:nvSpPr>
        <p:spPr>
          <a:xfrm>
            <a:off x="596857" y="325484"/>
            <a:ext cx="17259300" cy="1017642"/>
          </a:xfrm>
          <a:prstGeom prst="rect">
            <a:avLst/>
          </a:prstGeom>
        </p:spPr>
        <p:txBody>
          <a:bodyPr lIns="0" tIns="0" rIns="0" bIns="0" rtlCol="0" anchor="t">
            <a:spAutoFit/>
          </a:bodyPr>
          <a:lstStyle/>
          <a:p>
            <a:pPr marL="0" lvl="0" indent="0" algn="ctr">
              <a:lnSpc>
                <a:spcPts val="7540"/>
              </a:lnSpc>
              <a:spcBef>
                <a:spcPct val="0"/>
              </a:spcBef>
            </a:pPr>
            <a:r>
              <a:rPr lang="en-US" sz="7773" spc="357">
                <a:solidFill>
                  <a:srgbClr val="356B58"/>
                </a:solidFill>
                <a:latin typeface="Lucky Bones"/>
                <a:ea typeface="Lucky Bones"/>
                <a:cs typeface="Lucky Bones"/>
                <a:sym typeface="Lucky Bones"/>
              </a:rPr>
              <a:t>SOLUTIONS FOR PLASTIC WASTE</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E3F1F0"/>
        </a:solidFill>
        <a:effectLst/>
      </p:bgPr>
    </p:bg>
    <p:spTree>
      <p:nvGrpSpPr>
        <p:cNvPr id="1" name=""/>
        <p:cNvGrpSpPr/>
        <p:nvPr/>
      </p:nvGrpSpPr>
      <p:grpSpPr>
        <a:xfrm>
          <a:off x="0" y="0"/>
          <a:ext cx="0" cy="0"/>
          <a:chOff x="0" y="0"/>
          <a:chExt cx="0" cy="0"/>
        </a:xfrm>
      </p:grpSpPr>
      <p:sp>
        <p:nvSpPr>
          <p:cNvPr id="2" name="Freeform 2"/>
          <p:cNvSpPr/>
          <p:nvPr/>
        </p:nvSpPr>
        <p:spPr>
          <a:xfrm rot="9908765" flipH="1">
            <a:off x="-1749112" y="-4888004"/>
            <a:ext cx="10589838" cy="8908701"/>
          </a:xfrm>
          <a:custGeom>
            <a:avLst/>
            <a:gdLst/>
            <a:ahLst/>
            <a:cxnLst/>
            <a:rect l="l" t="t" r="r" b="b"/>
            <a:pathLst>
              <a:path w="10589838" h="8908701">
                <a:moveTo>
                  <a:pt x="10589837" y="0"/>
                </a:moveTo>
                <a:lnTo>
                  <a:pt x="0" y="0"/>
                </a:lnTo>
                <a:lnTo>
                  <a:pt x="0" y="8908701"/>
                </a:lnTo>
                <a:lnTo>
                  <a:pt x="10589837" y="8908701"/>
                </a:lnTo>
                <a:lnTo>
                  <a:pt x="10589837"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AU"/>
          </a:p>
        </p:txBody>
      </p:sp>
      <p:sp>
        <p:nvSpPr>
          <p:cNvPr id="3" name="Freeform 3"/>
          <p:cNvSpPr/>
          <p:nvPr/>
        </p:nvSpPr>
        <p:spPr>
          <a:xfrm rot="-2149525">
            <a:off x="967643" y="4332996"/>
            <a:ext cx="884909" cy="2631699"/>
          </a:xfrm>
          <a:custGeom>
            <a:avLst/>
            <a:gdLst/>
            <a:ahLst/>
            <a:cxnLst/>
            <a:rect l="l" t="t" r="r" b="b"/>
            <a:pathLst>
              <a:path w="884909" h="2631699">
                <a:moveTo>
                  <a:pt x="0" y="0"/>
                </a:moveTo>
                <a:lnTo>
                  <a:pt x="884909" y="0"/>
                </a:lnTo>
                <a:lnTo>
                  <a:pt x="884909" y="2631700"/>
                </a:lnTo>
                <a:lnTo>
                  <a:pt x="0" y="2631700"/>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AU"/>
          </a:p>
        </p:txBody>
      </p:sp>
      <p:sp>
        <p:nvSpPr>
          <p:cNvPr id="4" name="Freeform 4"/>
          <p:cNvSpPr/>
          <p:nvPr/>
        </p:nvSpPr>
        <p:spPr>
          <a:xfrm rot="-377621">
            <a:off x="2686150" y="4011325"/>
            <a:ext cx="1252566" cy="2752891"/>
          </a:xfrm>
          <a:custGeom>
            <a:avLst/>
            <a:gdLst/>
            <a:ahLst/>
            <a:cxnLst/>
            <a:rect l="l" t="t" r="r" b="b"/>
            <a:pathLst>
              <a:path w="1252566" h="2752891">
                <a:moveTo>
                  <a:pt x="0" y="0"/>
                </a:moveTo>
                <a:lnTo>
                  <a:pt x="1252565" y="0"/>
                </a:lnTo>
                <a:lnTo>
                  <a:pt x="1252565" y="2752891"/>
                </a:lnTo>
                <a:lnTo>
                  <a:pt x="0" y="2752891"/>
                </a:lnTo>
                <a:lnTo>
                  <a:pt x="0" y="0"/>
                </a:lnTo>
                <a:close/>
              </a:path>
            </a:pathLst>
          </a:custGeom>
          <a:blipFill>
            <a:blip r:embed="rId7"/>
            <a:stretch>
              <a:fillRect/>
            </a:stretch>
          </a:blipFill>
        </p:spPr>
        <p:txBody>
          <a:bodyPr/>
          <a:lstStyle/>
          <a:p>
            <a:endParaRPr lang="en-AU"/>
          </a:p>
        </p:txBody>
      </p:sp>
      <p:sp>
        <p:nvSpPr>
          <p:cNvPr id="5" name="Freeform 5"/>
          <p:cNvSpPr/>
          <p:nvPr/>
        </p:nvSpPr>
        <p:spPr>
          <a:xfrm>
            <a:off x="4726378" y="5462159"/>
            <a:ext cx="1784672" cy="2183085"/>
          </a:xfrm>
          <a:custGeom>
            <a:avLst/>
            <a:gdLst/>
            <a:ahLst/>
            <a:cxnLst/>
            <a:rect l="l" t="t" r="r" b="b"/>
            <a:pathLst>
              <a:path w="1784672" h="2183085">
                <a:moveTo>
                  <a:pt x="0" y="0"/>
                </a:moveTo>
                <a:lnTo>
                  <a:pt x="1784673" y="0"/>
                </a:lnTo>
                <a:lnTo>
                  <a:pt x="1784673" y="2183086"/>
                </a:lnTo>
                <a:lnTo>
                  <a:pt x="0" y="2183086"/>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AU"/>
          </a:p>
        </p:txBody>
      </p:sp>
      <p:sp>
        <p:nvSpPr>
          <p:cNvPr id="6" name="Freeform 6"/>
          <p:cNvSpPr/>
          <p:nvPr/>
        </p:nvSpPr>
        <p:spPr>
          <a:xfrm>
            <a:off x="4540786" y="7878179"/>
            <a:ext cx="2740901" cy="1529860"/>
          </a:xfrm>
          <a:custGeom>
            <a:avLst/>
            <a:gdLst/>
            <a:ahLst/>
            <a:cxnLst/>
            <a:rect l="l" t="t" r="r" b="b"/>
            <a:pathLst>
              <a:path w="2740901" h="1529860">
                <a:moveTo>
                  <a:pt x="0" y="0"/>
                </a:moveTo>
                <a:lnTo>
                  <a:pt x="2740902" y="0"/>
                </a:lnTo>
                <a:lnTo>
                  <a:pt x="2740902" y="1529860"/>
                </a:lnTo>
                <a:lnTo>
                  <a:pt x="0" y="1529860"/>
                </a:lnTo>
                <a:lnTo>
                  <a:pt x="0" y="0"/>
                </a:lnTo>
                <a:close/>
              </a:path>
            </a:pathLst>
          </a:custGeom>
          <a:blipFill>
            <a:blip r:embed="rId10"/>
            <a:stretch>
              <a:fillRect l="-5538" r="-5538"/>
            </a:stretch>
          </a:blipFill>
        </p:spPr>
        <p:txBody>
          <a:bodyPr/>
          <a:lstStyle/>
          <a:p>
            <a:endParaRPr lang="en-AU"/>
          </a:p>
        </p:txBody>
      </p:sp>
      <p:sp>
        <p:nvSpPr>
          <p:cNvPr id="7" name="Freeform 7"/>
          <p:cNvSpPr/>
          <p:nvPr/>
        </p:nvSpPr>
        <p:spPr>
          <a:xfrm>
            <a:off x="12656190" y="2957816"/>
            <a:ext cx="2370054" cy="2005658"/>
          </a:xfrm>
          <a:custGeom>
            <a:avLst/>
            <a:gdLst/>
            <a:ahLst/>
            <a:cxnLst/>
            <a:rect l="l" t="t" r="r" b="b"/>
            <a:pathLst>
              <a:path w="2370054" h="2005658">
                <a:moveTo>
                  <a:pt x="0" y="0"/>
                </a:moveTo>
                <a:lnTo>
                  <a:pt x="2370053" y="0"/>
                </a:lnTo>
                <a:lnTo>
                  <a:pt x="2370053" y="2005658"/>
                </a:lnTo>
                <a:lnTo>
                  <a:pt x="0" y="2005658"/>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AU"/>
          </a:p>
        </p:txBody>
      </p:sp>
      <p:sp>
        <p:nvSpPr>
          <p:cNvPr id="8" name="Freeform 8"/>
          <p:cNvSpPr/>
          <p:nvPr/>
        </p:nvSpPr>
        <p:spPr>
          <a:xfrm rot="841371">
            <a:off x="15769226" y="3028571"/>
            <a:ext cx="1868135" cy="2240642"/>
          </a:xfrm>
          <a:custGeom>
            <a:avLst/>
            <a:gdLst/>
            <a:ahLst/>
            <a:cxnLst/>
            <a:rect l="l" t="t" r="r" b="b"/>
            <a:pathLst>
              <a:path w="1868135" h="2240642">
                <a:moveTo>
                  <a:pt x="0" y="0"/>
                </a:moveTo>
                <a:lnTo>
                  <a:pt x="1868136" y="0"/>
                </a:lnTo>
                <a:lnTo>
                  <a:pt x="1868136" y="2240642"/>
                </a:lnTo>
                <a:lnTo>
                  <a:pt x="0" y="2240642"/>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AU"/>
          </a:p>
        </p:txBody>
      </p:sp>
      <p:sp>
        <p:nvSpPr>
          <p:cNvPr id="9" name="Freeform 9"/>
          <p:cNvSpPr/>
          <p:nvPr/>
        </p:nvSpPr>
        <p:spPr>
          <a:xfrm rot="-1327352">
            <a:off x="11336907" y="600616"/>
            <a:ext cx="2180105" cy="2360060"/>
          </a:xfrm>
          <a:custGeom>
            <a:avLst/>
            <a:gdLst/>
            <a:ahLst/>
            <a:cxnLst/>
            <a:rect l="l" t="t" r="r" b="b"/>
            <a:pathLst>
              <a:path w="2180105" h="2360060">
                <a:moveTo>
                  <a:pt x="0" y="0"/>
                </a:moveTo>
                <a:lnTo>
                  <a:pt x="2180105" y="0"/>
                </a:lnTo>
                <a:lnTo>
                  <a:pt x="2180105" y="2360059"/>
                </a:lnTo>
                <a:lnTo>
                  <a:pt x="0" y="2360059"/>
                </a:lnTo>
                <a:lnTo>
                  <a:pt x="0" y="0"/>
                </a:lnTo>
                <a:close/>
              </a:path>
            </a:pathLst>
          </a:custGeom>
          <a:blipFill>
            <a:blip r:embed="rId15"/>
            <a:stretch>
              <a:fillRect/>
            </a:stretch>
          </a:blipFill>
        </p:spPr>
        <p:txBody>
          <a:bodyPr/>
          <a:lstStyle/>
          <a:p>
            <a:endParaRPr lang="en-AU"/>
          </a:p>
        </p:txBody>
      </p:sp>
      <p:grpSp>
        <p:nvGrpSpPr>
          <p:cNvPr id="10" name="Group 10"/>
          <p:cNvGrpSpPr/>
          <p:nvPr/>
        </p:nvGrpSpPr>
        <p:grpSpPr>
          <a:xfrm>
            <a:off x="9614737" y="493730"/>
            <a:ext cx="2812222" cy="3590155"/>
            <a:chOff x="0" y="0"/>
            <a:chExt cx="3749630" cy="4786873"/>
          </a:xfrm>
        </p:grpSpPr>
        <p:sp>
          <p:nvSpPr>
            <p:cNvPr id="11" name="Freeform 11"/>
            <p:cNvSpPr/>
            <p:nvPr/>
          </p:nvSpPr>
          <p:spPr>
            <a:xfrm>
              <a:off x="1104149" y="339813"/>
              <a:ext cx="1186832" cy="4335461"/>
            </a:xfrm>
            <a:custGeom>
              <a:avLst/>
              <a:gdLst/>
              <a:ahLst/>
              <a:cxnLst/>
              <a:rect l="l" t="t" r="r" b="b"/>
              <a:pathLst>
                <a:path w="1186832" h="4335461">
                  <a:moveTo>
                    <a:pt x="0" y="0"/>
                  </a:moveTo>
                  <a:lnTo>
                    <a:pt x="1186833" y="0"/>
                  </a:lnTo>
                  <a:lnTo>
                    <a:pt x="1186833" y="4335461"/>
                  </a:lnTo>
                  <a:lnTo>
                    <a:pt x="0" y="4335461"/>
                  </a:lnTo>
                  <a:lnTo>
                    <a:pt x="0" y="0"/>
                  </a:lnTo>
                  <a:close/>
                </a:path>
              </a:pathLst>
            </a:custGeom>
            <a:blipFill>
              <a:blip r:embed="rId16"/>
              <a:stretch>
                <a:fillRect/>
              </a:stretch>
            </a:blipFill>
          </p:spPr>
          <p:txBody>
            <a:bodyPr/>
            <a:lstStyle/>
            <a:p>
              <a:endParaRPr lang="en-AU"/>
            </a:p>
          </p:txBody>
        </p:sp>
        <p:sp>
          <p:nvSpPr>
            <p:cNvPr id="12" name="Freeform 12"/>
            <p:cNvSpPr/>
            <p:nvPr/>
          </p:nvSpPr>
          <p:spPr>
            <a:xfrm rot="-1585873">
              <a:off x="858691" y="225706"/>
              <a:ext cx="2032247" cy="4335461"/>
            </a:xfrm>
            <a:custGeom>
              <a:avLst/>
              <a:gdLst/>
              <a:ahLst/>
              <a:cxnLst/>
              <a:rect l="l" t="t" r="r" b="b"/>
              <a:pathLst>
                <a:path w="2032247" h="4335461">
                  <a:moveTo>
                    <a:pt x="0" y="0"/>
                  </a:moveTo>
                  <a:lnTo>
                    <a:pt x="2032248" y="0"/>
                  </a:lnTo>
                  <a:lnTo>
                    <a:pt x="2032248" y="4335461"/>
                  </a:lnTo>
                  <a:lnTo>
                    <a:pt x="0" y="4335461"/>
                  </a:lnTo>
                  <a:lnTo>
                    <a:pt x="0" y="0"/>
                  </a:lnTo>
                  <a:close/>
                </a:path>
              </a:pathLst>
            </a:custGeom>
            <a:blipFill>
              <a:blip r:embed="rId17"/>
              <a:stretch>
                <a:fillRect/>
              </a:stretch>
            </a:blipFill>
          </p:spPr>
          <p:txBody>
            <a:bodyPr/>
            <a:lstStyle/>
            <a:p>
              <a:endParaRPr lang="en-AU"/>
            </a:p>
          </p:txBody>
        </p:sp>
      </p:grpSp>
      <p:sp>
        <p:nvSpPr>
          <p:cNvPr id="13" name="Freeform 13"/>
          <p:cNvSpPr/>
          <p:nvPr/>
        </p:nvSpPr>
        <p:spPr>
          <a:xfrm>
            <a:off x="701929" y="7657272"/>
            <a:ext cx="3154680" cy="1971675"/>
          </a:xfrm>
          <a:custGeom>
            <a:avLst/>
            <a:gdLst/>
            <a:ahLst/>
            <a:cxnLst/>
            <a:rect l="l" t="t" r="r" b="b"/>
            <a:pathLst>
              <a:path w="3154680" h="1971675">
                <a:moveTo>
                  <a:pt x="0" y="0"/>
                </a:moveTo>
                <a:lnTo>
                  <a:pt x="3154680" y="0"/>
                </a:lnTo>
                <a:lnTo>
                  <a:pt x="3154680" y="1971675"/>
                </a:lnTo>
                <a:lnTo>
                  <a:pt x="0" y="1971675"/>
                </a:lnTo>
                <a:lnTo>
                  <a:pt x="0" y="0"/>
                </a:lnTo>
                <a:close/>
              </a:path>
            </a:pathLst>
          </a:custGeom>
          <a:blipFill>
            <a:blip r:embed="rId18">
              <a:extLst>
                <a:ext uri="{96DAC541-7B7A-43D3-8B79-37D633B846F1}">
                  <asvg:svgBlip xmlns:asvg="http://schemas.microsoft.com/office/drawing/2016/SVG/main" r:embed="rId19"/>
                </a:ext>
              </a:extLst>
            </a:blip>
            <a:stretch>
              <a:fillRect/>
            </a:stretch>
          </a:blipFill>
        </p:spPr>
        <p:txBody>
          <a:bodyPr/>
          <a:lstStyle/>
          <a:p>
            <a:endParaRPr lang="en-AU"/>
          </a:p>
        </p:txBody>
      </p:sp>
      <p:sp>
        <p:nvSpPr>
          <p:cNvPr id="14" name="Freeform 14"/>
          <p:cNvSpPr/>
          <p:nvPr/>
        </p:nvSpPr>
        <p:spPr>
          <a:xfrm>
            <a:off x="14261481" y="600407"/>
            <a:ext cx="3154680" cy="1971675"/>
          </a:xfrm>
          <a:custGeom>
            <a:avLst/>
            <a:gdLst/>
            <a:ahLst/>
            <a:cxnLst/>
            <a:rect l="l" t="t" r="r" b="b"/>
            <a:pathLst>
              <a:path w="3154680" h="1971675">
                <a:moveTo>
                  <a:pt x="0" y="0"/>
                </a:moveTo>
                <a:lnTo>
                  <a:pt x="3154680" y="0"/>
                </a:lnTo>
                <a:lnTo>
                  <a:pt x="3154680" y="1971675"/>
                </a:lnTo>
                <a:lnTo>
                  <a:pt x="0" y="1971675"/>
                </a:lnTo>
                <a:lnTo>
                  <a:pt x="0" y="0"/>
                </a:lnTo>
                <a:close/>
              </a:path>
            </a:pathLst>
          </a:custGeom>
          <a:blipFill>
            <a:blip r:embed="rId18">
              <a:extLst>
                <a:ext uri="{96DAC541-7B7A-43D3-8B79-37D633B846F1}">
                  <asvg:svgBlip xmlns:asvg="http://schemas.microsoft.com/office/drawing/2016/SVG/main" r:embed="rId19"/>
                </a:ext>
              </a:extLst>
            </a:blip>
            <a:stretch>
              <a:fillRect/>
            </a:stretch>
          </a:blipFill>
        </p:spPr>
        <p:txBody>
          <a:bodyPr/>
          <a:lstStyle/>
          <a:p>
            <a:endParaRPr lang="en-AU"/>
          </a:p>
        </p:txBody>
      </p:sp>
      <p:sp>
        <p:nvSpPr>
          <p:cNvPr id="15" name="Freeform 15"/>
          <p:cNvSpPr/>
          <p:nvPr/>
        </p:nvSpPr>
        <p:spPr>
          <a:xfrm>
            <a:off x="9460813" y="6243588"/>
            <a:ext cx="3154680" cy="1971675"/>
          </a:xfrm>
          <a:custGeom>
            <a:avLst/>
            <a:gdLst/>
            <a:ahLst/>
            <a:cxnLst/>
            <a:rect l="l" t="t" r="r" b="b"/>
            <a:pathLst>
              <a:path w="3154680" h="1971675">
                <a:moveTo>
                  <a:pt x="0" y="0"/>
                </a:moveTo>
                <a:lnTo>
                  <a:pt x="3154680" y="0"/>
                </a:lnTo>
                <a:lnTo>
                  <a:pt x="3154680" y="1971675"/>
                </a:lnTo>
                <a:lnTo>
                  <a:pt x="0" y="1971675"/>
                </a:lnTo>
                <a:lnTo>
                  <a:pt x="0" y="0"/>
                </a:lnTo>
                <a:close/>
              </a:path>
            </a:pathLst>
          </a:custGeom>
          <a:blipFill>
            <a:blip r:embed="rId18">
              <a:extLst>
                <a:ext uri="{96DAC541-7B7A-43D3-8B79-37D633B846F1}">
                  <asvg:svgBlip xmlns:asvg="http://schemas.microsoft.com/office/drawing/2016/SVG/main" r:embed="rId19"/>
                </a:ext>
              </a:extLst>
            </a:blip>
            <a:stretch>
              <a:fillRect/>
            </a:stretch>
          </a:blipFill>
        </p:spPr>
        <p:txBody>
          <a:bodyPr/>
          <a:lstStyle/>
          <a:p>
            <a:endParaRPr lang="en-AU"/>
          </a:p>
        </p:txBody>
      </p:sp>
      <p:sp>
        <p:nvSpPr>
          <p:cNvPr id="16" name="Freeform 16"/>
          <p:cNvSpPr/>
          <p:nvPr/>
        </p:nvSpPr>
        <p:spPr>
          <a:xfrm>
            <a:off x="1410098" y="4420776"/>
            <a:ext cx="1079880" cy="386057"/>
          </a:xfrm>
          <a:custGeom>
            <a:avLst/>
            <a:gdLst/>
            <a:ahLst/>
            <a:cxnLst/>
            <a:rect l="l" t="t" r="r" b="b"/>
            <a:pathLst>
              <a:path w="1079880" h="386057">
                <a:moveTo>
                  <a:pt x="0" y="0"/>
                </a:moveTo>
                <a:lnTo>
                  <a:pt x="1079880" y="0"/>
                </a:lnTo>
                <a:lnTo>
                  <a:pt x="1079880" y="386057"/>
                </a:lnTo>
                <a:lnTo>
                  <a:pt x="0" y="386057"/>
                </a:lnTo>
                <a:lnTo>
                  <a:pt x="0" y="0"/>
                </a:lnTo>
                <a:close/>
              </a:path>
            </a:pathLst>
          </a:custGeom>
          <a:blipFill>
            <a:blip r:embed="rId20">
              <a:extLst>
                <a:ext uri="{96DAC541-7B7A-43D3-8B79-37D633B846F1}">
                  <asvg:svgBlip xmlns:asvg="http://schemas.microsoft.com/office/drawing/2016/SVG/main" r:embed="rId21"/>
                </a:ext>
              </a:extLst>
            </a:blip>
            <a:stretch>
              <a:fillRect/>
            </a:stretch>
          </a:blipFill>
        </p:spPr>
        <p:txBody>
          <a:bodyPr/>
          <a:lstStyle/>
          <a:p>
            <a:endParaRPr lang="en-AU"/>
          </a:p>
        </p:txBody>
      </p:sp>
      <p:sp>
        <p:nvSpPr>
          <p:cNvPr id="17" name="Freeform 17"/>
          <p:cNvSpPr/>
          <p:nvPr/>
        </p:nvSpPr>
        <p:spPr>
          <a:xfrm rot="3632848" flipH="1">
            <a:off x="6567940" y="7346763"/>
            <a:ext cx="1079880" cy="386057"/>
          </a:xfrm>
          <a:custGeom>
            <a:avLst/>
            <a:gdLst/>
            <a:ahLst/>
            <a:cxnLst/>
            <a:rect l="l" t="t" r="r" b="b"/>
            <a:pathLst>
              <a:path w="1079880" h="386057">
                <a:moveTo>
                  <a:pt x="1079880" y="0"/>
                </a:moveTo>
                <a:lnTo>
                  <a:pt x="0" y="0"/>
                </a:lnTo>
                <a:lnTo>
                  <a:pt x="0" y="386057"/>
                </a:lnTo>
                <a:lnTo>
                  <a:pt x="1079880" y="386057"/>
                </a:lnTo>
                <a:lnTo>
                  <a:pt x="1079880" y="0"/>
                </a:lnTo>
                <a:close/>
              </a:path>
            </a:pathLst>
          </a:custGeom>
          <a:blipFill>
            <a:blip r:embed="rId20">
              <a:extLst>
                <a:ext uri="{96DAC541-7B7A-43D3-8B79-37D633B846F1}">
                  <asvg:svgBlip xmlns:asvg="http://schemas.microsoft.com/office/drawing/2016/SVG/main" r:embed="rId21"/>
                </a:ext>
              </a:extLst>
            </a:blip>
            <a:stretch>
              <a:fillRect/>
            </a:stretch>
          </a:blipFill>
        </p:spPr>
        <p:txBody>
          <a:bodyPr/>
          <a:lstStyle/>
          <a:p>
            <a:endParaRPr lang="en-AU"/>
          </a:p>
        </p:txBody>
      </p:sp>
      <p:sp>
        <p:nvSpPr>
          <p:cNvPr id="18" name="Freeform 18"/>
          <p:cNvSpPr/>
          <p:nvPr/>
        </p:nvSpPr>
        <p:spPr>
          <a:xfrm rot="1533098" flipH="1">
            <a:off x="11209199" y="964410"/>
            <a:ext cx="1079880" cy="386057"/>
          </a:xfrm>
          <a:custGeom>
            <a:avLst/>
            <a:gdLst/>
            <a:ahLst/>
            <a:cxnLst/>
            <a:rect l="l" t="t" r="r" b="b"/>
            <a:pathLst>
              <a:path w="1079880" h="386057">
                <a:moveTo>
                  <a:pt x="1079880" y="0"/>
                </a:moveTo>
                <a:lnTo>
                  <a:pt x="0" y="0"/>
                </a:lnTo>
                <a:lnTo>
                  <a:pt x="0" y="386057"/>
                </a:lnTo>
                <a:lnTo>
                  <a:pt x="1079880" y="386057"/>
                </a:lnTo>
                <a:lnTo>
                  <a:pt x="1079880" y="0"/>
                </a:lnTo>
                <a:close/>
              </a:path>
            </a:pathLst>
          </a:custGeom>
          <a:blipFill>
            <a:blip r:embed="rId20">
              <a:extLst>
                <a:ext uri="{96DAC541-7B7A-43D3-8B79-37D633B846F1}">
                  <asvg:svgBlip xmlns:asvg="http://schemas.microsoft.com/office/drawing/2016/SVG/main" r:embed="rId21"/>
                </a:ext>
              </a:extLst>
            </a:blip>
            <a:stretch>
              <a:fillRect/>
            </a:stretch>
          </a:blipFill>
        </p:spPr>
        <p:txBody>
          <a:bodyPr/>
          <a:lstStyle/>
          <a:p>
            <a:endParaRPr lang="en-AU"/>
          </a:p>
        </p:txBody>
      </p:sp>
      <p:sp>
        <p:nvSpPr>
          <p:cNvPr id="19" name="Freeform 19"/>
          <p:cNvSpPr/>
          <p:nvPr/>
        </p:nvSpPr>
        <p:spPr>
          <a:xfrm>
            <a:off x="14804705" y="2976866"/>
            <a:ext cx="1079880" cy="386057"/>
          </a:xfrm>
          <a:custGeom>
            <a:avLst/>
            <a:gdLst/>
            <a:ahLst/>
            <a:cxnLst/>
            <a:rect l="l" t="t" r="r" b="b"/>
            <a:pathLst>
              <a:path w="1079880" h="386057">
                <a:moveTo>
                  <a:pt x="0" y="0"/>
                </a:moveTo>
                <a:lnTo>
                  <a:pt x="1079880" y="0"/>
                </a:lnTo>
                <a:lnTo>
                  <a:pt x="1079880" y="386057"/>
                </a:lnTo>
                <a:lnTo>
                  <a:pt x="0" y="386057"/>
                </a:lnTo>
                <a:lnTo>
                  <a:pt x="0" y="0"/>
                </a:lnTo>
                <a:close/>
              </a:path>
            </a:pathLst>
          </a:custGeom>
          <a:blipFill>
            <a:blip r:embed="rId20">
              <a:extLst>
                <a:ext uri="{96DAC541-7B7A-43D3-8B79-37D633B846F1}">
                  <asvg:svgBlip xmlns:asvg="http://schemas.microsoft.com/office/drawing/2016/SVG/main" r:embed="rId21"/>
                </a:ext>
              </a:extLst>
            </a:blip>
            <a:stretch>
              <a:fillRect/>
            </a:stretch>
          </a:blipFill>
        </p:spPr>
        <p:txBody>
          <a:bodyPr/>
          <a:lstStyle/>
          <a:p>
            <a:endParaRPr lang="en-AU"/>
          </a:p>
        </p:txBody>
      </p:sp>
      <p:sp>
        <p:nvSpPr>
          <p:cNvPr id="20" name="Freeform 20"/>
          <p:cNvSpPr/>
          <p:nvPr/>
        </p:nvSpPr>
        <p:spPr>
          <a:xfrm rot="1237824">
            <a:off x="15428284" y="7703412"/>
            <a:ext cx="1516215" cy="2062878"/>
          </a:xfrm>
          <a:custGeom>
            <a:avLst/>
            <a:gdLst/>
            <a:ahLst/>
            <a:cxnLst/>
            <a:rect l="l" t="t" r="r" b="b"/>
            <a:pathLst>
              <a:path w="1516215" h="2062878">
                <a:moveTo>
                  <a:pt x="0" y="0"/>
                </a:moveTo>
                <a:lnTo>
                  <a:pt x="1516216" y="0"/>
                </a:lnTo>
                <a:lnTo>
                  <a:pt x="1516216" y="2062878"/>
                </a:lnTo>
                <a:lnTo>
                  <a:pt x="0" y="2062878"/>
                </a:lnTo>
                <a:lnTo>
                  <a:pt x="0" y="0"/>
                </a:lnTo>
                <a:close/>
              </a:path>
            </a:pathLst>
          </a:custGeom>
          <a:blipFill>
            <a:blip r:embed="rId22">
              <a:extLst>
                <a:ext uri="{96DAC541-7B7A-43D3-8B79-37D633B846F1}">
                  <asvg:svgBlip xmlns:asvg="http://schemas.microsoft.com/office/drawing/2016/SVG/main" r:embed="rId23"/>
                </a:ext>
              </a:extLst>
            </a:blip>
            <a:stretch>
              <a:fillRect/>
            </a:stretch>
          </a:blipFill>
        </p:spPr>
        <p:txBody>
          <a:bodyPr/>
          <a:lstStyle/>
          <a:p>
            <a:endParaRPr lang="en-AU"/>
          </a:p>
        </p:txBody>
      </p:sp>
      <p:sp>
        <p:nvSpPr>
          <p:cNvPr id="21" name="Freeform 21"/>
          <p:cNvSpPr/>
          <p:nvPr/>
        </p:nvSpPr>
        <p:spPr>
          <a:xfrm>
            <a:off x="13522965" y="6473745"/>
            <a:ext cx="1526217" cy="2057400"/>
          </a:xfrm>
          <a:custGeom>
            <a:avLst/>
            <a:gdLst/>
            <a:ahLst/>
            <a:cxnLst/>
            <a:rect l="l" t="t" r="r" b="b"/>
            <a:pathLst>
              <a:path w="1526217" h="2057400">
                <a:moveTo>
                  <a:pt x="0" y="0"/>
                </a:moveTo>
                <a:lnTo>
                  <a:pt x="1526216" y="0"/>
                </a:lnTo>
                <a:lnTo>
                  <a:pt x="1526216" y="2057400"/>
                </a:lnTo>
                <a:lnTo>
                  <a:pt x="0" y="2057400"/>
                </a:lnTo>
                <a:lnTo>
                  <a:pt x="0" y="0"/>
                </a:lnTo>
                <a:close/>
              </a:path>
            </a:pathLst>
          </a:custGeom>
          <a:blipFill>
            <a:blip r:embed="rId24">
              <a:extLst>
                <a:ext uri="{96DAC541-7B7A-43D3-8B79-37D633B846F1}">
                  <asvg:svgBlip xmlns:asvg="http://schemas.microsoft.com/office/drawing/2016/SVG/main" r:embed="rId25"/>
                </a:ext>
              </a:extLst>
            </a:blip>
            <a:stretch>
              <a:fillRect/>
            </a:stretch>
          </a:blipFill>
        </p:spPr>
        <p:txBody>
          <a:bodyPr/>
          <a:lstStyle/>
          <a:p>
            <a:endParaRPr lang="en-AU"/>
          </a:p>
        </p:txBody>
      </p:sp>
      <p:sp>
        <p:nvSpPr>
          <p:cNvPr id="22" name="Freeform 22"/>
          <p:cNvSpPr/>
          <p:nvPr/>
        </p:nvSpPr>
        <p:spPr>
          <a:xfrm rot="1823944">
            <a:off x="15211300" y="6917971"/>
            <a:ext cx="1079880" cy="386057"/>
          </a:xfrm>
          <a:custGeom>
            <a:avLst/>
            <a:gdLst/>
            <a:ahLst/>
            <a:cxnLst/>
            <a:rect l="l" t="t" r="r" b="b"/>
            <a:pathLst>
              <a:path w="1079880" h="386057">
                <a:moveTo>
                  <a:pt x="0" y="0"/>
                </a:moveTo>
                <a:lnTo>
                  <a:pt x="1079880" y="0"/>
                </a:lnTo>
                <a:lnTo>
                  <a:pt x="1079880" y="386057"/>
                </a:lnTo>
                <a:lnTo>
                  <a:pt x="0" y="386057"/>
                </a:lnTo>
                <a:lnTo>
                  <a:pt x="0" y="0"/>
                </a:lnTo>
                <a:close/>
              </a:path>
            </a:pathLst>
          </a:custGeom>
          <a:blipFill>
            <a:blip r:embed="rId20">
              <a:extLst>
                <a:ext uri="{96DAC541-7B7A-43D3-8B79-37D633B846F1}">
                  <asvg:svgBlip xmlns:asvg="http://schemas.microsoft.com/office/drawing/2016/SVG/main" r:embed="rId21"/>
                </a:ext>
              </a:extLst>
            </a:blip>
            <a:stretch>
              <a:fillRect/>
            </a:stretch>
          </a:blipFill>
        </p:spPr>
        <p:txBody>
          <a:bodyPr/>
          <a:lstStyle/>
          <a:p>
            <a:endParaRPr lang="en-AU"/>
          </a:p>
        </p:txBody>
      </p:sp>
      <p:sp>
        <p:nvSpPr>
          <p:cNvPr id="23" name="Freeform 23"/>
          <p:cNvSpPr/>
          <p:nvPr/>
        </p:nvSpPr>
        <p:spPr>
          <a:xfrm rot="6979651">
            <a:off x="10086184" y="8057206"/>
            <a:ext cx="1944635" cy="1905742"/>
          </a:xfrm>
          <a:custGeom>
            <a:avLst/>
            <a:gdLst/>
            <a:ahLst/>
            <a:cxnLst/>
            <a:rect l="l" t="t" r="r" b="b"/>
            <a:pathLst>
              <a:path w="1944635" h="1905742">
                <a:moveTo>
                  <a:pt x="0" y="0"/>
                </a:moveTo>
                <a:lnTo>
                  <a:pt x="1944635" y="0"/>
                </a:lnTo>
                <a:lnTo>
                  <a:pt x="1944635" y="1905742"/>
                </a:lnTo>
                <a:lnTo>
                  <a:pt x="0" y="1905742"/>
                </a:lnTo>
                <a:lnTo>
                  <a:pt x="0" y="0"/>
                </a:lnTo>
                <a:close/>
              </a:path>
            </a:pathLst>
          </a:custGeom>
          <a:blipFill>
            <a:blip r:embed="rId26"/>
            <a:stretch>
              <a:fillRect/>
            </a:stretch>
          </a:blipFill>
        </p:spPr>
        <p:txBody>
          <a:bodyPr/>
          <a:lstStyle/>
          <a:p>
            <a:endParaRPr lang="en-AU"/>
          </a:p>
        </p:txBody>
      </p:sp>
      <p:sp>
        <p:nvSpPr>
          <p:cNvPr id="24" name="Freeform 24"/>
          <p:cNvSpPr/>
          <p:nvPr/>
        </p:nvSpPr>
        <p:spPr>
          <a:xfrm rot="3833996">
            <a:off x="11657160" y="8449053"/>
            <a:ext cx="1026456" cy="2394067"/>
          </a:xfrm>
          <a:custGeom>
            <a:avLst/>
            <a:gdLst/>
            <a:ahLst/>
            <a:cxnLst/>
            <a:rect l="l" t="t" r="r" b="b"/>
            <a:pathLst>
              <a:path w="1026456" h="2394067">
                <a:moveTo>
                  <a:pt x="0" y="0"/>
                </a:moveTo>
                <a:lnTo>
                  <a:pt x="1026456" y="0"/>
                </a:lnTo>
                <a:lnTo>
                  <a:pt x="1026456" y="2394067"/>
                </a:lnTo>
                <a:lnTo>
                  <a:pt x="0" y="2394067"/>
                </a:lnTo>
                <a:lnTo>
                  <a:pt x="0" y="0"/>
                </a:lnTo>
                <a:close/>
              </a:path>
            </a:pathLst>
          </a:custGeom>
          <a:blipFill>
            <a:blip r:embed="rId27">
              <a:extLst>
                <a:ext uri="{96DAC541-7B7A-43D3-8B79-37D633B846F1}">
                  <asvg:svgBlip xmlns:asvg="http://schemas.microsoft.com/office/drawing/2016/SVG/main" r:embed="rId28"/>
                </a:ext>
              </a:extLst>
            </a:blip>
            <a:stretch>
              <a:fillRect/>
            </a:stretch>
          </a:blipFill>
        </p:spPr>
        <p:txBody>
          <a:bodyPr/>
          <a:lstStyle/>
          <a:p>
            <a:endParaRPr lang="en-AU"/>
          </a:p>
        </p:txBody>
      </p:sp>
      <p:sp>
        <p:nvSpPr>
          <p:cNvPr id="25" name="TextBox 25"/>
          <p:cNvSpPr txBox="1"/>
          <p:nvPr/>
        </p:nvSpPr>
        <p:spPr>
          <a:xfrm>
            <a:off x="1146760" y="545590"/>
            <a:ext cx="7744281" cy="1885731"/>
          </a:xfrm>
          <a:prstGeom prst="rect">
            <a:avLst/>
          </a:prstGeom>
        </p:spPr>
        <p:txBody>
          <a:bodyPr lIns="0" tIns="0" rIns="0" bIns="0" rtlCol="0" anchor="t">
            <a:spAutoFit/>
          </a:bodyPr>
          <a:lstStyle/>
          <a:p>
            <a:pPr marL="0" lvl="0" indent="0" algn="just">
              <a:lnSpc>
                <a:spcPts val="7267"/>
              </a:lnSpc>
              <a:spcBef>
                <a:spcPct val="0"/>
              </a:spcBef>
            </a:pPr>
            <a:r>
              <a:rPr lang="en-US" sz="7492" spc="344">
                <a:solidFill>
                  <a:srgbClr val="356B58"/>
                </a:solidFill>
                <a:latin typeface="Lucky Bones"/>
                <a:ea typeface="Lucky Bones"/>
                <a:cs typeface="Lucky Bones"/>
                <a:sym typeface="Lucky Bones"/>
              </a:rPr>
              <a:t>COMMON ALTERNATIVES</a:t>
            </a:r>
          </a:p>
        </p:txBody>
      </p:sp>
      <p:sp>
        <p:nvSpPr>
          <p:cNvPr id="26" name="TextBox 26"/>
          <p:cNvSpPr txBox="1"/>
          <p:nvPr/>
        </p:nvSpPr>
        <p:spPr>
          <a:xfrm>
            <a:off x="701929" y="8302898"/>
            <a:ext cx="3195376" cy="934402"/>
          </a:xfrm>
          <a:prstGeom prst="rect">
            <a:avLst/>
          </a:prstGeom>
        </p:spPr>
        <p:txBody>
          <a:bodyPr lIns="0" tIns="0" rIns="0" bIns="0" rtlCol="0" anchor="t">
            <a:spAutoFit/>
          </a:bodyPr>
          <a:lstStyle/>
          <a:p>
            <a:pPr marL="0" lvl="0" indent="0" algn="ctr">
              <a:lnSpc>
                <a:spcPts val="6674"/>
              </a:lnSpc>
              <a:spcBef>
                <a:spcPct val="0"/>
              </a:spcBef>
            </a:pPr>
            <a:r>
              <a:rPr lang="en-US" sz="6880" spc="316">
                <a:solidFill>
                  <a:srgbClr val="356B58"/>
                </a:solidFill>
                <a:latin typeface="Sailors"/>
                <a:ea typeface="Sailors"/>
                <a:cs typeface="Sailors"/>
                <a:sym typeface="Sailors"/>
              </a:rPr>
              <a:t>METAL</a:t>
            </a:r>
          </a:p>
        </p:txBody>
      </p:sp>
      <p:sp>
        <p:nvSpPr>
          <p:cNvPr id="27" name="TextBox 27"/>
          <p:cNvSpPr txBox="1"/>
          <p:nvPr/>
        </p:nvSpPr>
        <p:spPr>
          <a:xfrm>
            <a:off x="14261481" y="1246033"/>
            <a:ext cx="3195376" cy="934402"/>
          </a:xfrm>
          <a:prstGeom prst="rect">
            <a:avLst/>
          </a:prstGeom>
        </p:spPr>
        <p:txBody>
          <a:bodyPr lIns="0" tIns="0" rIns="0" bIns="0" rtlCol="0" anchor="t">
            <a:spAutoFit/>
          </a:bodyPr>
          <a:lstStyle/>
          <a:p>
            <a:pPr marL="0" lvl="0" indent="0" algn="ctr">
              <a:lnSpc>
                <a:spcPts val="6674"/>
              </a:lnSpc>
              <a:spcBef>
                <a:spcPct val="0"/>
              </a:spcBef>
            </a:pPr>
            <a:r>
              <a:rPr lang="en-US" sz="6880" spc="316">
                <a:solidFill>
                  <a:srgbClr val="356B58"/>
                </a:solidFill>
                <a:latin typeface="Sailors"/>
                <a:ea typeface="Sailors"/>
                <a:cs typeface="Sailors"/>
                <a:sym typeface="Sailors"/>
              </a:rPr>
              <a:t>PAPER</a:t>
            </a:r>
          </a:p>
        </p:txBody>
      </p:sp>
      <p:sp>
        <p:nvSpPr>
          <p:cNvPr id="28" name="TextBox 28"/>
          <p:cNvSpPr txBox="1"/>
          <p:nvPr/>
        </p:nvSpPr>
        <p:spPr>
          <a:xfrm>
            <a:off x="9460813" y="6889214"/>
            <a:ext cx="3195376" cy="934402"/>
          </a:xfrm>
          <a:prstGeom prst="rect">
            <a:avLst/>
          </a:prstGeom>
        </p:spPr>
        <p:txBody>
          <a:bodyPr lIns="0" tIns="0" rIns="0" bIns="0" rtlCol="0" anchor="t">
            <a:spAutoFit/>
          </a:bodyPr>
          <a:lstStyle/>
          <a:p>
            <a:pPr marL="0" lvl="0" indent="0" algn="ctr">
              <a:lnSpc>
                <a:spcPts val="6674"/>
              </a:lnSpc>
              <a:spcBef>
                <a:spcPct val="0"/>
              </a:spcBef>
            </a:pPr>
            <a:r>
              <a:rPr lang="en-US" sz="6880" spc="316">
                <a:solidFill>
                  <a:srgbClr val="356B58"/>
                </a:solidFill>
                <a:latin typeface="Sailors"/>
                <a:ea typeface="Sailors"/>
                <a:cs typeface="Sailors"/>
                <a:sym typeface="Sailors"/>
              </a:rPr>
              <a:t>wood</a:t>
            </a:r>
          </a:p>
        </p:txBody>
      </p:sp>
      <p:sp>
        <p:nvSpPr>
          <p:cNvPr id="29" name="Freeform 29"/>
          <p:cNvSpPr/>
          <p:nvPr/>
        </p:nvSpPr>
        <p:spPr>
          <a:xfrm rot="2087606">
            <a:off x="12429472" y="8541823"/>
            <a:ext cx="1079880" cy="386057"/>
          </a:xfrm>
          <a:custGeom>
            <a:avLst/>
            <a:gdLst/>
            <a:ahLst/>
            <a:cxnLst/>
            <a:rect l="l" t="t" r="r" b="b"/>
            <a:pathLst>
              <a:path w="1079880" h="386057">
                <a:moveTo>
                  <a:pt x="0" y="0"/>
                </a:moveTo>
                <a:lnTo>
                  <a:pt x="1079880" y="0"/>
                </a:lnTo>
                <a:lnTo>
                  <a:pt x="1079880" y="386057"/>
                </a:lnTo>
                <a:lnTo>
                  <a:pt x="0" y="386057"/>
                </a:lnTo>
                <a:lnTo>
                  <a:pt x="0" y="0"/>
                </a:lnTo>
                <a:close/>
              </a:path>
            </a:pathLst>
          </a:custGeom>
          <a:blipFill>
            <a:blip r:embed="rId20">
              <a:extLst>
                <a:ext uri="{96DAC541-7B7A-43D3-8B79-37D633B846F1}">
                  <asvg:svgBlip xmlns:asvg="http://schemas.microsoft.com/office/drawing/2016/SVG/main" r:embed="rId21"/>
                </a:ext>
              </a:extLst>
            </a:blip>
            <a:stretch>
              <a:fillRect/>
            </a:stretch>
          </a:blipFill>
        </p:spPr>
        <p:txBody>
          <a:bodyPr/>
          <a:lstStyle/>
          <a:p>
            <a:endParaRPr lang="en-AU"/>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E3F1F0"/>
        </a:solidFill>
        <a:effectLst/>
      </p:bgPr>
    </p:bg>
    <p:spTree>
      <p:nvGrpSpPr>
        <p:cNvPr id="1" name=""/>
        <p:cNvGrpSpPr/>
        <p:nvPr/>
      </p:nvGrpSpPr>
      <p:grpSpPr>
        <a:xfrm>
          <a:off x="0" y="0"/>
          <a:ext cx="0" cy="0"/>
          <a:chOff x="0" y="0"/>
          <a:chExt cx="0" cy="0"/>
        </a:xfrm>
      </p:grpSpPr>
      <p:sp>
        <p:nvSpPr>
          <p:cNvPr id="2" name="Freeform 2"/>
          <p:cNvSpPr/>
          <p:nvPr/>
        </p:nvSpPr>
        <p:spPr>
          <a:xfrm rot="-10800000">
            <a:off x="527976" y="-7271187"/>
            <a:ext cx="16731324" cy="9620511"/>
          </a:xfrm>
          <a:custGeom>
            <a:avLst/>
            <a:gdLst/>
            <a:ahLst/>
            <a:cxnLst/>
            <a:rect l="l" t="t" r="r" b="b"/>
            <a:pathLst>
              <a:path w="16731324" h="9620511">
                <a:moveTo>
                  <a:pt x="0" y="0"/>
                </a:moveTo>
                <a:lnTo>
                  <a:pt x="16731324" y="0"/>
                </a:lnTo>
                <a:lnTo>
                  <a:pt x="16731324" y="9620511"/>
                </a:lnTo>
                <a:lnTo>
                  <a:pt x="0" y="9620511"/>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AU"/>
          </a:p>
        </p:txBody>
      </p:sp>
      <p:sp>
        <p:nvSpPr>
          <p:cNvPr id="3" name="Freeform 3"/>
          <p:cNvSpPr/>
          <p:nvPr/>
        </p:nvSpPr>
        <p:spPr>
          <a:xfrm rot="-5400000">
            <a:off x="2610353" y="3019282"/>
            <a:ext cx="5253046" cy="6535672"/>
          </a:xfrm>
          <a:custGeom>
            <a:avLst/>
            <a:gdLst/>
            <a:ahLst/>
            <a:cxnLst/>
            <a:rect l="l" t="t" r="r" b="b"/>
            <a:pathLst>
              <a:path w="5253046" h="6535672">
                <a:moveTo>
                  <a:pt x="0" y="0"/>
                </a:moveTo>
                <a:lnTo>
                  <a:pt x="5253047" y="0"/>
                </a:lnTo>
                <a:lnTo>
                  <a:pt x="5253047" y="6535672"/>
                </a:lnTo>
                <a:lnTo>
                  <a:pt x="0" y="6535672"/>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AU"/>
          </a:p>
        </p:txBody>
      </p:sp>
      <p:sp>
        <p:nvSpPr>
          <p:cNvPr id="4" name="Freeform 4"/>
          <p:cNvSpPr/>
          <p:nvPr/>
        </p:nvSpPr>
        <p:spPr>
          <a:xfrm rot="-5400000">
            <a:off x="10439779" y="3019282"/>
            <a:ext cx="5253046" cy="6535672"/>
          </a:xfrm>
          <a:custGeom>
            <a:avLst/>
            <a:gdLst/>
            <a:ahLst/>
            <a:cxnLst/>
            <a:rect l="l" t="t" r="r" b="b"/>
            <a:pathLst>
              <a:path w="5253046" h="6535672">
                <a:moveTo>
                  <a:pt x="0" y="0"/>
                </a:moveTo>
                <a:lnTo>
                  <a:pt x="5253047" y="0"/>
                </a:lnTo>
                <a:lnTo>
                  <a:pt x="5253047" y="6535672"/>
                </a:lnTo>
                <a:lnTo>
                  <a:pt x="0" y="6535672"/>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AU"/>
          </a:p>
        </p:txBody>
      </p:sp>
      <p:sp>
        <p:nvSpPr>
          <p:cNvPr id="5" name="TextBox 5"/>
          <p:cNvSpPr txBox="1"/>
          <p:nvPr/>
        </p:nvSpPr>
        <p:spPr>
          <a:xfrm>
            <a:off x="1285215" y="430802"/>
            <a:ext cx="15717571" cy="971331"/>
          </a:xfrm>
          <a:prstGeom prst="rect">
            <a:avLst/>
          </a:prstGeom>
        </p:spPr>
        <p:txBody>
          <a:bodyPr lIns="0" tIns="0" rIns="0" bIns="0" rtlCol="0" anchor="t">
            <a:spAutoFit/>
          </a:bodyPr>
          <a:lstStyle/>
          <a:p>
            <a:pPr marL="0" lvl="0" indent="0" algn="ctr">
              <a:lnSpc>
                <a:spcPts val="7267"/>
              </a:lnSpc>
              <a:spcBef>
                <a:spcPct val="0"/>
              </a:spcBef>
            </a:pPr>
            <a:r>
              <a:rPr lang="en-US" sz="7492" spc="344">
                <a:solidFill>
                  <a:srgbClr val="356B58"/>
                </a:solidFill>
                <a:latin typeface="Lucky Bones"/>
                <a:ea typeface="Lucky Bones"/>
                <a:cs typeface="Lucky Bones"/>
                <a:sym typeface="Lucky Bones"/>
              </a:rPr>
              <a:t>COMPOSTABLE ALTERNATIVES</a:t>
            </a:r>
          </a:p>
        </p:txBody>
      </p:sp>
      <p:sp>
        <p:nvSpPr>
          <p:cNvPr id="6" name="TextBox 6"/>
          <p:cNvSpPr txBox="1"/>
          <p:nvPr/>
        </p:nvSpPr>
        <p:spPr>
          <a:xfrm>
            <a:off x="10045112" y="4292562"/>
            <a:ext cx="6289027" cy="722982"/>
          </a:xfrm>
          <a:prstGeom prst="rect">
            <a:avLst/>
          </a:prstGeom>
        </p:spPr>
        <p:txBody>
          <a:bodyPr lIns="0" tIns="0" rIns="0" bIns="0" rtlCol="0" anchor="t">
            <a:spAutoFit/>
          </a:bodyPr>
          <a:lstStyle/>
          <a:p>
            <a:pPr marL="0" lvl="0" indent="0" algn="ctr">
              <a:lnSpc>
                <a:spcPts val="5430"/>
              </a:lnSpc>
              <a:spcBef>
                <a:spcPct val="0"/>
              </a:spcBef>
            </a:pPr>
            <a:r>
              <a:rPr lang="en-US" sz="5598" spc="257">
                <a:solidFill>
                  <a:srgbClr val="356B58"/>
                </a:solidFill>
                <a:latin typeface="Lucky Bones"/>
                <a:ea typeface="Lucky Bones"/>
                <a:cs typeface="Lucky Bones"/>
                <a:sym typeface="Lucky Bones"/>
              </a:rPr>
              <a:t>COMPOSTABLE </a:t>
            </a:r>
          </a:p>
        </p:txBody>
      </p:sp>
      <p:sp>
        <p:nvSpPr>
          <p:cNvPr id="7" name="TextBox 7"/>
          <p:cNvSpPr txBox="1"/>
          <p:nvPr/>
        </p:nvSpPr>
        <p:spPr>
          <a:xfrm>
            <a:off x="2042975" y="4292562"/>
            <a:ext cx="6289027" cy="722982"/>
          </a:xfrm>
          <a:prstGeom prst="rect">
            <a:avLst/>
          </a:prstGeom>
        </p:spPr>
        <p:txBody>
          <a:bodyPr lIns="0" tIns="0" rIns="0" bIns="0" rtlCol="0" anchor="t">
            <a:spAutoFit/>
          </a:bodyPr>
          <a:lstStyle/>
          <a:p>
            <a:pPr marL="0" lvl="0" indent="0" algn="ctr">
              <a:lnSpc>
                <a:spcPts val="5430"/>
              </a:lnSpc>
              <a:spcBef>
                <a:spcPct val="0"/>
              </a:spcBef>
            </a:pPr>
            <a:r>
              <a:rPr lang="en-US" sz="5598" spc="257">
                <a:solidFill>
                  <a:srgbClr val="356B58"/>
                </a:solidFill>
                <a:latin typeface="Lucky Bones"/>
                <a:ea typeface="Lucky Bones"/>
                <a:cs typeface="Lucky Bones"/>
                <a:sym typeface="Lucky Bones"/>
              </a:rPr>
              <a:t>BIODEGRADABLE</a:t>
            </a:r>
          </a:p>
        </p:txBody>
      </p:sp>
      <p:sp>
        <p:nvSpPr>
          <p:cNvPr id="8" name="TextBox 8"/>
          <p:cNvSpPr txBox="1"/>
          <p:nvPr/>
        </p:nvSpPr>
        <p:spPr>
          <a:xfrm>
            <a:off x="3093955" y="5490634"/>
            <a:ext cx="4384620" cy="1129283"/>
          </a:xfrm>
          <a:prstGeom prst="rect">
            <a:avLst/>
          </a:prstGeom>
        </p:spPr>
        <p:txBody>
          <a:bodyPr lIns="0" tIns="0" rIns="0" bIns="0" rtlCol="0" anchor="t">
            <a:spAutoFit/>
          </a:bodyPr>
          <a:lstStyle/>
          <a:p>
            <a:pPr algn="ctr">
              <a:lnSpc>
                <a:spcPts val="4210"/>
              </a:lnSpc>
            </a:pPr>
            <a:r>
              <a:rPr lang="en-US" sz="4168">
                <a:solidFill>
                  <a:srgbClr val="356B58"/>
                </a:solidFill>
                <a:latin typeface="Sailors"/>
                <a:ea typeface="Sailors"/>
                <a:cs typeface="Sailors"/>
                <a:sym typeface="Sailors"/>
              </a:rPr>
              <a:t>Breaks down naturally </a:t>
            </a:r>
          </a:p>
        </p:txBody>
      </p:sp>
      <p:sp>
        <p:nvSpPr>
          <p:cNvPr id="9" name="TextBox 9"/>
          <p:cNvSpPr txBox="1"/>
          <p:nvPr/>
        </p:nvSpPr>
        <p:spPr>
          <a:xfrm>
            <a:off x="2995178" y="7187404"/>
            <a:ext cx="4384620" cy="595883"/>
          </a:xfrm>
          <a:prstGeom prst="rect">
            <a:avLst/>
          </a:prstGeom>
        </p:spPr>
        <p:txBody>
          <a:bodyPr lIns="0" tIns="0" rIns="0" bIns="0" rtlCol="0" anchor="t">
            <a:spAutoFit/>
          </a:bodyPr>
          <a:lstStyle/>
          <a:p>
            <a:pPr algn="ctr">
              <a:lnSpc>
                <a:spcPts val="4210"/>
              </a:lnSpc>
            </a:pPr>
            <a:r>
              <a:rPr lang="en-US" sz="4168">
                <a:solidFill>
                  <a:srgbClr val="356B58"/>
                </a:solidFill>
                <a:latin typeface="Sailors"/>
                <a:ea typeface="Sailors"/>
                <a:cs typeface="Sailors"/>
                <a:sym typeface="Sailors"/>
              </a:rPr>
              <a:t>months - years</a:t>
            </a:r>
          </a:p>
        </p:txBody>
      </p:sp>
      <p:sp>
        <p:nvSpPr>
          <p:cNvPr id="10" name="TextBox 10"/>
          <p:cNvSpPr txBox="1"/>
          <p:nvPr/>
        </p:nvSpPr>
        <p:spPr>
          <a:xfrm>
            <a:off x="11025784" y="7338119"/>
            <a:ext cx="4384620" cy="595883"/>
          </a:xfrm>
          <a:prstGeom prst="rect">
            <a:avLst/>
          </a:prstGeom>
        </p:spPr>
        <p:txBody>
          <a:bodyPr lIns="0" tIns="0" rIns="0" bIns="0" rtlCol="0" anchor="t">
            <a:spAutoFit/>
          </a:bodyPr>
          <a:lstStyle/>
          <a:p>
            <a:pPr algn="ctr">
              <a:lnSpc>
                <a:spcPts val="4210"/>
              </a:lnSpc>
            </a:pPr>
            <a:r>
              <a:rPr lang="en-US" sz="4168">
                <a:solidFill>
                  <a:srgbClr val="356B58"/>
                </a:solidFill>
                <a:latin typeface="Sailors"/>
                <a:ea typeface="Sailors"/>
                <a:cs typeface="Sailors"/>
                <a:sym typeface="Sailors"/>
              </a:rPr>
              <a:t>90-180 days</a:t>
            </a:r>
          </a:p>
        </p:txBody>
      </p:sp>
      <p:sp>
        <p:nvSpPr>
          <p:cNvPr id="11" name="TextBox 11"/>
          <p:cNvSpPr txBox="1"/>
          <p:nvPr/>
        </p:nvSpPr>
        <p:spPr>
          <a:xfrm>
            <a:off x="10707022" y="5320344"/>
            <a:ext cx="5022144" cy="1662683"/>
          </a:xfrm>
          <a:prstGeom prst="rect">
            <a:avLst/>
          </a:prstGeom>
        </p:spPr>
        <p:txBody>
          <a:bodyPr lIns="0" tIns="0" rIns="0" bIns="0" rtlCol="0" anchor="t">
            <a:spAutoFit/>
          </a:bodyPr>
          <a:lstStyle/>
          <a:p>
            <a:pPr algn="ctr">
              <a:lnSpc>
                <a:spcPts val="4210"/>
              </a:lnSpc>
            </a:pPr>
            <a:r>
              <a:rPr lang="en-US" sz="4168">
                <a:solidFill>
                  <a:srgbClr val="356B58"/>
                </a:solidFill>
                <a:latin typeface="Sailors"/>
                <a:ea typeface="Sailors"/>
                <a:cs typeface="Sailors"/>
                <a:sym typeface="Sailors"/>
              </a:rPr>
              <a:t>breaks down into non-toxic &amp; nurtrient rich</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E3F1F0"/>
        </a:solidFill>
        <a:effectLst/>
      </p:bgPr>
    </p:bg>
    <p:spTree>
      <p:nvGrpSpPr>
        <p:cNvPr id="1" name=""/>
        <p:cNvGrpSpPr/>
        <p:nvPr/>
      </p:nvGrpSpPr>
      <p:grpSpPr>
        <a:xfrm>
          <a:off x="0" y="0"/>
          <a:ext cx="0" cy="0"/>
          <a:chOff x="0" y="0"/>
          <a:chExt cx="0" cy="0"/>
        </a:xfrm>
      </p:grpSpPr>
      <p:sp>
        <p:nvSpPr>
          <p:cNvPr id="2" name="TextBox 2"/>
          <p:cNvSpPr txBox="1"/>
          <p:nvPr/>
        </p:nvSpPr>
        <p:spPr>
          <a:xfrm>
            <a:off x="4096974" y="6879323"/>
            <a:ext cx="10020561" cy="1347591"/>
          </a:xfrm>
          <a:prstGeom prst="rect">
            <a:avLst/>
          </a:prstGeom>
        </p:spPr>
        <p:txBody>
          <a:bodyPr lIns="0" tIns="0" rIns="0" bIns="0" rtlCol="0" anchor="t">
            <a:spAutoFit/>
          </a:bodyPr>
          <a:lstStyle/>
          <a:p>
            <a:pPr algn="ctr">
              <a:lnSpc>
                <a:spcPts val="5010"/>
              </a:lnSpc>
            </a:pPr>
            <a:r>
              <a:rPr lang="en-US" sz="5330">
                <a:solidFill>
                  <a:srgbClr val="356B58"/>
                </a:solidFill>
                <a:latin typeface="Sailors"/>
                <a:ea typeface="Sailors"/>
                <a:cs typeface="Sailors"/>
                <a:sym typeface="Sailors"/>
              </a:rPr>
              <a:t>What plastic alternatives are you already using? </a:t>
            </a:r>
          </a:p>
        </p:txBody>
      </p:sp>
      <p:sp>
        <p:nvSpPr>
          <p:cNvPr id="3" name="Freeform 3"/>
          <p:cNvSpPr/>
          <p:nvPr/>
        </p:nvSpPr>
        <p:spPr>
          <a:xfrm>
            <a:off x="12660923" y="0"/>
            <a:ext cx="5627077" cy="4114800"/>
          </a:xfrm>
          <a:custGeom>
            <a:avLst/>
            <a:gdLst/>
            <a:ahLst/>
            <a:cxnLst/>
            <a:rect l="l" t="t" r="r" b="b"/>
            <a:pathLst>
              <a:path w="5627077" h="4114800">
                <a:moveTo>
                  <a:pt x="0" y="0"/>
                </a:moveTo>
                <a:lnTo>
                  <a:pt x="5627077" y="0"/>
                </a:lnTo>
                <a:lnTo>
                  <a:pt x="5627077"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AU"/>
          </a:p>
        </p:txBody>
      </p:sp>
      <p:sp>
        <p:nvSpPr>
          <p:cNvPr id="4" name="Freeform 4"/>
          <p:cNvSpPr/>
          <p:nvPr/>
        </p:nvSpPr>
        <p:spPr>
          <a:xfrm flipH="1">
            <a:off x="0" y="0"/>
            <a:ext cx="5627077" cy="4114800"/>
          </a:xfrm>
          <a:custGeom>
            <a:avLst/>
            <a:gdLst/>
            <a:ahLst/>
            <a:cxnLst/>
            <a:rect l="l" t="t" r="r" b="b"/>
            <a:pathLst>
              <a:path w="5627077" h="4114800">
                <a:moveTo>
                  <a:pt x="5627077" y="0"/>
                </a:moveTo>
                <a:lnTo>
                  <a:pt x="0" y="0"/>
                </a:lnTo>
                <a:lnTo>
                  <a:pt x="0" y="4114800"/>
                </a:lnTo>
                <a:lnTo>
                  <a:pt x="5627077" y="4114800"/>
                </a:lnTo>
                <a:lnTo>
                  <a:pt x="5627077"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AU"/>
          </a:p>
        </p:txBody>
      </p:sp>
      <p:sp>
        <p:nvSpPr>
          <p:cNvPr id="5" name="Freeform 5"/>
          <p:cNvSpPr/>
          <p:nvPr/>
        </p:nvSpPr>
        <p:spPr>
          <a:xfrm rot="-10800000">
            <a:off x="0" y="6169514"/>
            <a:ext cx="5627077" cy="4114800"/>
          </a:xfrm>
          <a:custGeom>
            <a:avLst/>
            <a:gdLst/>
            <a:ahLst/>
            <a:cxnLst/>
            <a:rect l="l" t="t" r="r" b="b"/>
            <a:pathLst>
              <a:path w="5627077" h="4114800">
                <a:moveTo>
                  <a:pt x="0" y="0"/>
                </a:moveTo>
                <a:lnTo>
                  <a:pt x="5627077" y="0"/>
                </a:lnTo>
                <a:lnTo>
                  <a:pt x="5627077"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AU"/>
          </a:p>
        </p:txBody>
      </p:sp>
      <p:sp>
        <p:nvSpPr>
          <p:cNvPr id="6" name="Freeform 6"/>
          <p:cNvSpPr/>
          <p:nvPr/>
        </p:nvSpPr>
        <p:spPr>
          <a:xfrm rot="-10800000" flipH="1">
            <a:off x="12660923" y="6169514"/>
            <a:ext cx="5627077" cy="4114800"/>
          </a:xfrm>
          <a:custGeom>
            <a:avLst/>
            <a:gdLst/>
            <a:ahLst/>
            <a:cxnLst/>
            <a:rect l="l" t="t" r="r" b="b"/>
            <a:pathLst>
              <a:path w="5627077" h="4114800">
                <a:moveTo>
                  <a:pt x="5627077" y="0"/>
                </a:moveTo>
                <a:lnTo>
                  <a:pt x="0" y="0"/>
                </a:lnTo>
                <a:lnTo>
                  <a:pt x="0" y="4114800"/>
                </a:lnTo>
                <a:lnTo>
                  <a:pt x="5627077" y="4114800"/>
                </a:lnTo>
                <a:lnTo>
                  <a:pt x="5627077"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AU"/>
          </a:p>
        </p:txBody>
      </p:sp>
      <p:sp>
        <p:nvSpPr>
          <p:cNvPr id="7" name="Freeform 7"/>
          <p:cNvSpPr/>
          <p:nvPr/>
        </p:nvSpPr>
        <p:spPr>
          <a:xfrm>
            <a:off x="6024720" y="1357333"/>
            <a:ext cx="6165069" cy="2757467"/>
          </a:xfrm>
          <a:custGeom>
            <a:avLst/>
            <a:gdLst/>
            <a:ahLst/>
            <a:cxnLst/>
            <a:rect l="l" t="t" r="r" b="b"/>
            <a:pathLst>
              <a:path w="6165069" h="2757467">
                <a:moveTo>
                  <a:pt x="0" y="0"/>
                </a:moveTo>
                <a:lnTo>
                  <a:pt x="6165069" y="0"/>
                </a:lnTo>
                <a:lnTo>
                  <a:pt x="6165069" y="2757467"/>
                </a:lnTo>
                <a:lnTo>
                  <a:pt x="0" y="2757467"/>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AU"/>
          </a:p>
        </p:txBody>
      </p:sp>
      <p:sp>
        <p:nvSpPr>
          <p:cNvPr id="8" name="TextBox 8"/>
          <p:cNvSpPr txBox="1"/>
          <p:nvPr/>
        </p:nvSpPr>
        <p:spPr>
          <a:xfrm>
            <a:off x="6341357" y="2357163"/>
            <a:ext cx="5605286" cy="908522"/>
          </a:xfrm>
          <a:prstGeom prst="rect">
            <a:avLst/>
          </a:prstGeom>
        </p:spPr>
        <p:txBody>
          <a:bodyPr lIns="0" tIns="0" rIns="0" bIns="0" rtlCol="0" anchor="t">
            <a:spAutoFit/>
          </a:bodyPr>
          <a:lstStyle/>
          <a:p>
            <a:pPr marL="0" lvl="0" indent="0" algn="ctr">
              <a:lnSpc>
                <a:spcPts val="6763"/>
              </a:lnSpc>
              <a:spcBef>
                <a:spcPct val="0"/>
              </a:spcBef>
            </a:pPr>
            <a:r>
              <a:rPr lang="en-US" sz="6972" spc="320">
                <a:solidFill>
                  <a:srgbClr val="356B58"/>
                </a:solidFill>
                <a:latin typeface="Lucky Bones"/>
                <a:ea typeface="Lucky Bones"/>
                <a:cs typeface="Lucky Bones"/>
                <a:sym typeface="Lucky Bones"/>
              </a:rPr>
              <a:t>DISCUSSION</a:t>
            </a:r>
          </a:p>
        </p:txBody>
      </p:sp>
      <p:sp>
        <p:nvSpPr>
          <p:cNvPr id="9" name="TextBox 9"/>
          <p:cNvSpPr txBox="1"/>
          <p:nvPr/>
        </p:nvSpPr>
        <p:spPr>
          <a:xfrm>
            <a:off x="4133719" y="4821923"/>
            <a:ext cx="10020561" cy="1347591"/>
          </a:xfrm>
          <a:prstGeom prst="rect">
            <a:avLst/>
          </a:prstGeom>
        </p:spPr>
        <p:txBody>
          <a:bodyPr lIns="0" tIns="0" rIns="0" bIns="0" rtlCol="0" anchor="t">
            <a:spAutoFit/>
          </a:bodyPr>
          <a:lstStyle/>
          <a:p>
            <a:pPr algn="ctr">
              <a:lnSpc>
                <a:spcPts val="5010"/>
              </a:lnSpc>
            </a:pPr>
            <a:r>
              <a:rPr lang="en-US" sz="5330">
                <a:solidFill>
                  <a:srgbClr val="356B58"/>
                </a:solidFill>
                <a:latin typeface="Sailors"/>
                <a:ea typeface="Sailors"/>
                <a:cs typeface="Sailors"/>
                <a:sym typeface="Sailors"/>
              </a:rPr>
              <a:t>CAN YOU THINK OF OTHER PLASTIC ALTERNATIVES?</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E3F1F0"/>
        </a:solidFill>
        <a:effectLst/>
      </p:bgPr>
    </p:bg>
    <p:spTree>
      <p:nvGrpSpPr>
        <p:cNvPr id="1" name=""/>
        <p:cNvGrpSpPr/>
        <p:nvPr/>
      </p:nvGrpSpPr>
      <p:grpSpPr>
        <a:xfrm>
          <a:off x="0" y="0"/>
          <a:ext cx="0" cy="0"/>
          <a:chOff x="0" y="0"/>
          <a:chExt cx="0" cy="0"/>
        </a:xfrm>
      </p:grpSpPr>
      <p:sp>
        <p:nvSpPr>
          <p:cNvPr id="2" name="TextBox 2"/>
          <p:cNvSpPr txBox="1"/>
          <p:nvPr/>
        </p:nvSpPr>
        <p:spPr>
          <a:xfrm>
            <a:off x="596857" y="325484"/>
            <a:ext cx="17259300" cy="1017642"/>
          </a:xfrm>
          <a:prstGeom prst="rect">
            <a:avLst/>
          </a:prstGeom>
        </p:spPr>
        <p:txBody>
          <a:bodyPr lIns="0" tIns="0" rIns="0" bIns="0" rtlCol="0" anchor="t">
            <a:spAutoFit/>
          </a:bodyPr>
          <a:lstStyle/>
          <a:p>
            <a:pPr marL="0" lvl="0" indent="0" algn="ctr">
              <a:lnSpc>
                <a:spcPts val="7540"/>
              </a:lnSpc>
              <a:spcBef>
                <a:spcPct val="0"/>
              </a:spcBef>
            </a:pPr>
            <a:r>
              <a:rPr lang="en-US" sz="7773" spc="357">
                <a:solidFill>
                  <a:srgbClr val="356B58"/>
                </a:solidFill>
                <a:latin typeface="Lucky Bones"/>
                <a:ea typeface="Lucky Bones"/>
                <a:cs typeface="Lucky Bones"/>
                <a:sym typeface="Lucky Bones"/>
              </a:rPr>
              <a:t>CIRCULAR ECONOMY</a:t>
            </a:r>
          </a:p>
        </p:txBody>
      </p:sp>
      <p:pic>
        <p:nvPicPr>
          <p:cNvPr id="3" name="Picture 3"/>
          <p:cNvPicPr>
            <a:picLocks noChangeAspect="1"/>
          </p:cNvPicPr>
          <p:nvPr>
            <a:videoFile r:link="rId1"/>
          </p:nvPr>
        </p:nvPicPr>
        <p:blipFill>
          <a:blip r:embed="rId4"/>
          <a:stretch>
            <a:fillRect/>
          </a:stretch>
        </p:blipFill>
        <p:spPr>
          <a:xfrm>
            <a:off x="1111207" y="1669912"/>
            <a:ext cx="16065586" cy="8089229"/>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E3F1F0"/>
        </a:solidFill>
        <a:effectLst/>
      </p:bgPr>
    </p:bg>
    <p:spTree>
      <p:nvGrpSpPr>
        <p:cNvPr id="1" name=""/>
        <p:cNvGrpSpPr/>
        <p:nvPr/>
      </p:nvGrpSpPr>
      <p:grpSpPr>
        <a:xfrm>
          <a:off x="0" y="0"/>
          <a:ext cx="0" cy="0"/>
          <a:chOff x="0" y="0"/>
          <a:chExt cx="0" cy="0"/>
        </a:xfrm>
      </p:grpSpPr>
      <p:sp>
        <p:nvSpPr>
          <p:cNvPr id="13" name="Freeform 13"/>
          <p:cNvSpPr/>
          <p:nvPr/>
        </p:nvSpPr>
        <p:spPr>
          <a:xfrm rot="-10800000">
            <a:off x="527976" y="-7461696"/>
            <a:ext cx="16731324" cy="9620511"/>
          </a:xfrm>
          <a:custGeom>
            <a:avLst/>
            <a:gdLst/>
            <a:ahLst/>
            <a:cxnLst/>
            <a:rect l="l" t="t" r="r" b="b"/>
            <a:pathLst>
              <a:path w="16731324" h="9620511">
                <a:moveTo>
                  <a:pt x="0" y="0"/>
                </a:moveTo>
                <a:lnTo>
                  <a:pt x="16731324" y="0"/>
                </a:lnTo>
                <a:lnTo>
                  <a:pt x="16731324" y="9620511"/>
                </a:lnTo>
                <a:lnTo>
                  <a:pt x="0" y="9620511"/>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AU"/>
          </a:p>
        </p:txBody>
      </p:sp>
      <p:sp>
        <p:nvSpPr>
          <p:cNvPr id="14" name="TextBox 14"/>
          <p:cNvSpPr txBox="1"/>
          <p:nvPr/>
        </p:nvSpPr>
        <p:spPr>
          <a:xfrm>
            <a:off x="1998885" y="331911"/>
            <a:ext cx="14402647" cy="1068196"/>
          </a:xfrm>
          <a:prstGeom prst="rect">
            <a:avLst/>
          </a:prstGeom>
        </p:spPr>
        <p:txBody>
          <a:bodyPr lIns="0" tIns="0" rIns="0" bIns="0" rtlCol="0" anchor="t">
            <a:spAutoFit/>
          </a:bodyPr>
          <a:lstStyle/>
          <a:p>
            <a:pPr algn="ctr">
              <a:lnSpc>
                <a:spcPts val="7953"/>
              </a:lnSpc>
            </a:pPr>
            <a:r>
              <a:rPr lang="en-US" sz="8199" spc="377">
                <a:solidFill>
                  <a:srgbClr val="356B58"/>
                </a:solidFill>
                <a:latin typeface="Lucky Bones"/>
                <a:ea typeface="Lucky Bones"/>
                <a:cs typeface="Lucky Bones"/>
                <a:sym typeface="Lucky Bones"/>
              </a:rPr>
              <a:t>CIRCULAR ECONOMY</a:t>
            </a:r>
          </a:p>
        </p:txBody>
      </p:sp>
      <p:sp>
        <p:nvSpPr>
          <p:cNvPr id="24" name="Freeform 2">
            <a:extLst>
              <a:ext uri="{FF2B5EF4-FFF2-40B4-BE49-F238E27FC236}">
                <a16:creationId xmlns:a16="http://schemas.microsoft.com/office/drawing/2014/main" id="{822629A1-BBB5-63B9-D34D-03C4734F2950}"/>
              </a:ext>
            </a:extLst>
          </p:cNvPr>
          <p:cNvSpPr/>
          <p:nvPr/>
        </p:nvSpPr>
        <p:spPr>
          <a:xfrm rot="-2420093">
            <a:off x="7643756" y="2496494"/>
            <a:ext cx="6750210" cy="6896767"/>
          </a:xfrm>
          <a:custGeom>
            <a:avLst/>
            <a:gdLst/>
            <a:ahLst/>
            <a:cxnLst/>
            <a:rect l="l" t="t" r="r" b="b"/>
            <a:pathLst>
              <a:path w="6750210" h="6896767">
                <a:moveTo>
                  <a:pt x="0" y="0"/>
                </a:moveTo>
                <a:lnTo>
                  <a:pt x="6750211" y="0"/>
                </a:lnTo>
                <a:lnTo>
                  <a:pt x="6750211" y="6896766"/>
                </a:lnTo>
                <a:lnTo>
                  <a:pt x="0" y="6896766"/>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AU"/>
          </a:p>
        </p:txBody>
      </p:sp>
      <p:sp>
        <p:nvSpPr>
          <p:cNvPr id="25" name="TextBox 3">
            <a:extLst>
              <a:ext uri="{FF2B5EF4-FFF2-40B4-BE49-F238E27FC236}">
                <a16:creationId xmlns:a16="http://schemas.microsoft.com/office/drawing/2014/main" id="{3CA56B55-3FBE-2156-EF77-2034284FD1AB}"/>
              </a:ext>
            </a:extLst>
          </p:cNvPr>
          <p:cNvSpPr txBox="1"/>
          <p:nvPr/>
        </p:nvSpPr>
        <p:spPr>
          <a:xfrm rot="-5083566">
            <a:off x="8081761" y="4998085"/>
            <a:ext cx="2433548" cy="1670915"/>
          </a:xfrm>
          <a:prstGeom prst="rect">
            <a:avLst/>
          </a:prstGeom>
        </p:spPr>
        <p:txBody>
          <a:bodyPr lIns="0" tIns="0" rIns="0" bIns="0" rtlCol="0" anchor="t">
            <a:prstTxWarp prst="textArchUp">
              <a:avLst/>
            </a:prstTxWarp>
            <a:spAutoFit/>
          </a:bodyPr>
          <a:lstStyle/>
          <a:p>
            <a:pPr algn="ctr">
              <a:lnSpc>
                <a:spcPts val="4104"/>
              </a:lnSpc>
              <a:spcBef>
                <a:spcPct val="0"/>
              </a:spcBef>
            </a:pPr>
            <a:r>
              <a:rPr lang="en-US" sz="3765" dirty="0">
                <a:solidFill>
                  <a:srgbClr val="FFFFFF"/>
                </a:solidFill>
                <a:latin typeface="Sailors"/>
                <a:ea typeface="Sailors"/>
                <a:cs typeface="Sailors"/>
                <a:sym typeface="Sailors"/>
              </a:rPr>
              <a:t>Recycling</a:t>
            </a:r>
          </a:p>
        </p:txBody>
      </p:sp>
      <p:sp>
        <p:nvSpPr>
          <p:cNvPr id="26" name="TextBox 4">
            <a:extLst>
              <a:ext uri="{FF2B5EF4-FFF2-40B4-BE49-F238E27FC236}">
                <a16:creationId xmlns:a16="http://schemas.microsoft.com/office/drawing/2014/main" id="{F4B36E95-19BE-20AC-DDE0-C7B6EF126CDC}"/>
              </a:ext>
            </a:extLst>
          </p:cNvPr>
          <p:cNvSpPr txBox="1"/>
          <p:nvPr/>
        </p:nvSpPr>
        <p:spPr>
          <a:xfrm rot="2489047">
            <a:off x="9947687" y="4034627"/>
            <a:ext cx="3439356" cy="2090259"/>
          </a:xfrm>
          <a:prstGeom prst="rect">
            <a:avLst/>
          </a:prstGeom>
        </p:spPr>
        <p:txBody>
          <a:bodyPr lIns="0" tIns="0" rIns="0" bIns="0" rtlCol="0" anchor="t">
            <a:prstTxWarp prst="textArchUp">
              <a:avLst/>
            </a:prstTxWarp>
            <a:spAutoFit/>
          </a:bodyPr>
          <a:lstStyle/>
          <a:p>
            <a:pPr algn="ctr">
              <a:lnSpc>
                <a:spcPts val="4104"/>
              </a:lnSpc>
              <a:spcBef>
                <a:spcPct val="0"/>
              </a:spcBef>
            </a:pPr>
            <a:r>
              <a:rPr lang="en-US" sz="3765" dirty="0">
                <a:solidFill>
                  <a:srgbClr val="FFFFFF"/>
                </a:solidFill>
                <a:latin typeface="Sailors"/>
                <a:ea typeface="Sailors"/>
                <a:cs typeface="Sailors"/>
                <a:sym typeface="Sailors"/>
              </a:rPr>
              <a:t>Manufacturing</a:t>
            </a:r>
          </a:p>
        </p:txBody>
      </p:sp>
      <p:sp>
        <p:nvSpPr>
          <p:cNvPr id="27" name="TextBox 5">
            <a:extLst>
              <a:ext uri="{FF2B5EF4-FFF2-40B4-BE49-F238E27FC236}">
                <a16:creationId xmlns:a16="http://schemas.microsoft.com/office/drawing/2014/main" id="{D1DE7861-C4F9-AD3F-71E7-11F3D655980D}"/>
              </a:ext>
            </a:extLst>
          </p:cNvPr>
          <p:cNvSpPr txBox="1"/>
          <p:nvPr/>
        </p:nvSpPr>
        <p:spPr>
          <a:xfrm rot="-879985">
            <a:off x="9716623" y="6524644"/>
            <a:ext cx="3005126" cy="1625273"/>
          </a:xfrm>
          <a:prstGeom prst="rect">
            <a:avLst/>
          </a:prstGeom>
        </p:spPr>
        <p:txBody>
          <a:bodyPr lIns="0" tIns="0" rIns="0" bIns="0" rtlCol="0" anchor="t">
            <a:prstTxWarp prst="textArchDown">
              <a:avLst/>
            </a:prstTxWarp>
            <a:spAutoFit/>
          </a:bodyPr>
          <a:lstStyle/>
          <a:p>
            <a:pPr algn="ctr">
              <a:lnSpc>
                <a:spcPts val="4104"/>
              </a:lnSpc>
              <a:spcBef>
                <a:spcPct val="0"/>
              </a:spcBef>
            </a:pPr>
            <a:r>
              <a:rPr lang="en-US" sz="3765" dirty="0">
                <a:solidFill>
                  <a:srgbClr val="FFFFFF"/>
                </a:solidFill>
                <a:latin typeface="Sailors"/>
                <a:ea typeface="Sailors"/>
                <a:cs typeface="Sailors"/>
                <a:sym typeface="Sailors"/>
              </a:rPr>
              <a:t>CONSUMPTION</a:t>
            </a:r>
          </a:p>
        </p:txBody>
      </p:sp>
      <p:sp>
        <p:nvSpPr>
          <p:cNvPr id="28" name="Freeform 6">
            <a:extLst>
              <a:ext uri="{FF2B5EF4-FFF2-40B4-BE49-F238E27FC236}">
                <a16:creationId xmlns:a16="http://schemas.microsoft.com/office/drawing/2014/main" id="{47771BF6-E361-3CC2-70E3-5F57DB315483}"/>
              </a:ext>
            </a:extLst>
          </p:cNvPr>
          <p:cNvSpPr/>
          <p:nvPr/>
        </p:nvSpPr>
        <p:spPr>
          <a:xfrm flipV="1">
            <a:off x="6560868" y="3215085"/>
            <a:ext cx="2639340" cy="943564"/>
          </a:xfrm>
          <a:custGeom>
            <a:avLst/>
            <a:gdLst/>
            <a:ahLst/>
            <a:cxnLst/>
            <a:rect l="l" t="t" r="r" b="b"/>
            <a:pathLst>
              <a:path w="2639340" h="943564">
                <a:moveTo>
                  <a:pt x="0" y="943564"/>
                </a:moveTo>
                <a:lnTo>
                  <a:pt x="2639340" y="943564"/>
                </a:lnTo>
                <a:lnTo>
                  <a:pt x="2639340" y="0"/>
                </a:lnTo>
                <a:lnTo>
                  <a:pt x="0" y="0"/>
                </a:lnTo>
                <a:lnTo>
                  <a:pt x="0" y="943564"/>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AU"/>
          </a:p>
        </p:txBody>
      </p:sp>
      <p:sp>
        <p:nvSpPr>
          <p:cNvPr id="29" name="Freeform 7">
            <a:extLst>
              <a:ext uri="{FF2B5EF4-FFF2-40B4-BE49-F238E27FC236}">
                <a16:creationId xmlns:a16="http://schemas.microsoft.com/office/drawing/2014/main" id="{E63B5A86-29A7-4CA1-DC2E-65E8F5914433}"/>
              </a:ext>
            </a:extLst>
          </p:cNvPr>
          <p:cNvSpPr/>
          <p:nvPr/>
        </p:nvSpPr>
        <p:spPr>
          <a:xfrm rot="-10294184" flipV="1">
            <a:off x="6921648" y="7925555"/>
            <a:ext cx="2639340" cy="943564"/>
          </a:xfrm>
          <a:custGeom>
            <a:avLst/>
            <a:gdLst/>
            <a:ahLst/>
            <a:cxnLst/>
            <a:rect l="l" t="t" r="r" b="b"/>
            <a:pathLst>
              <a:path w="2639340" h="943564">
                <a:moveTo>
                  <a:pt x="0" y="943564"/>
                </a:moveTo>
                <a:lnTo>
                  <a:pt x="2639340" y="943564"/>
                </a:lnTo>
                <a:lnTo>
                  <a:pt x="2639340" y="0"/>
                </a:lnTo>
                <a:lnTo>
                  <a:pt x="0" y="0"/>
                </a:lnTo>
                <a:lnTo>
                  <a:pt x="0" y="943564"/>
                </a:lnTo>
                <a:close/>
              </a:path>
            </a:pathLst>
          </a:custGeom>
          <a:blipFill>
            <a:blip r:embed="rId7">
              <a:extLst>
                <a:ext uri="{96DAC541-7B7A-43D3-8B79-37D633B846F1}">
                  <asvg:svgBlip xmlns:asvg="http://schemas.microsoft.com/office/drawing/2016/SVG/main" r:embed="rId9"/>
                </a:ext>
              </a:extLst>
            </a:blip>
            <a:stretch>
              <a:fillRect/>
            </a:stretch>
          </a:blipFill>
        </p:spPr>
        <p:txBody>
          <a:bodyPr/>
          <a:lstStyle/>
          <a:p>
            <a:endParaRPr lang="en-AU"/>
          </a:p>
        </p:txBody>
      </p:sp>
      <p:sp>
        <p:nvSpPr>
          <p:cNvPr id="30" name="Freeform 8">
            <a:extLst>
              <a:ext uri="{FF2B5EF4-FFF2-40B4-BE49-F238E27FC236}">
                <a16:creationId xmlns:a16="http://schemas.microsoft.com/office/drawing/2014/main" id="{3E9E91B9-D56F-2777-5682-8C77F8E41DDE}"/>
              </a:ext>
            </a:extLst>
          </p:cNvPr>
          <p:cNvSpPr/>
          <p:nvPr/>
        </p:nvSpPr>
        <p:spPr>
          <a:xfrm>
            <a:off x="3868905" y="6857977"/>
            <a:ext cx="2882575" cy="1520558"/>
          </a:xfrm>
          <a:custGeom>
            <a:avLst/>
            <a:gdLst/>
            <a:ahLst/>
            <a:cxnLst/>
            <a:rect l="l" t="t" r="r" b="b"/>
            <a:pathLst>
              <a:path w="2882575" h="1520558">
                <a:moveTo>
                  <a:pt x="0" y="0"/>
                </a:moveTo>
                <a:lnTo>
                  <a:pt x="2882575" y="0"/>
                </a:lnTo>
                <a:lnTo>
                  <a:pt x="2882575" y="1520558"/>
                </a:lnTo>
                <a:lnTo>
                  <a:pt x="0" y="1520558"/>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AU"/>
          </a:p>
        </p:txBody>
      </p:sp>
      <p:sp>
        <p:nvSpPr>
          <p:cNvPr id="31" name="Freeform 9">
            <a:extLst>
              <a:ext uri="{FF2B5EF4-FFF2-40B4-BE49-F238E27FC236}">
                <a16:creationId xmlns:a16="http://schemas.microsoft.com/office/drawing/2014/main" id="{ADB77207-0A29-4699-7670-6AF94AFB991C}"/>
              </a:ext>
            </a:extLst>
          </p:cNvPr>
          <p:cNvSpPr/>
          <p:nvPr/>
        </p:nvSpPr>
        <p:spPr>
          <a:xfrm>
            <a:off x="3868905" y="2945992"/>
            <a:ext cx="2568797" cy="2074304"/>
          </a:xfrm>
          <a:custGeom>
            <a:avLst/>
            <a:gdLst/>
            <a:ahLst/>
            <a:cxnLst/>
            <a:rect l="l" t="t" r="r" b="b"/>
            <a:pathLst>
              <a:path w="2568797" h="2074304">
                <a:moveTo>
                  <a:pt x="0" y="0"/>
                </a:moveTo>
                <a:lnTo>
                  <a:pt x="2568798" y="0"/>
                </a:lnTo>
                <a:lnTo>
                  <a:pt x="2568798" y="2074304"/>
                </a:lnTo>
                <a:lnTo>
                  <a:pt x="0" y="207430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AU"/>
          </a:p>
        </p:txBody>
      </p:sp>
      <p:sp>
        <p:nvSpPr>
          <p:cNvPr id="2" name="TextBox 11">
            <a:extLst>
              <a:ext uri="{FF2B5EF4-FFF2-40B4-BE49-F238E27FC236}">
                <a16:creationId xmlns:a16="http://schemas.microsoft.com/office/drawing/2014/main" id="{A4D1F70F-D9B9-A656-7A3B-D2C364FCEC0D}"/>
              </a:ext>
            </a:extLst>
          </p:cNvPr>
          <p:cNvSpPr txBox="1"/>
          <p:nvPr/>
        </p:nvSpPr>
        <p:spPr>
          <a:xfrm>
            <a:off x="3223355" y="5221856"/>
            <a:ext cx="3859899" cy="572913"/>
          </a:xfrm>
          <a:prstGeom prst="rect">
            <a:avLst/>
          </a:prstGeom>
        </p:spPr>
        <p:txBody>
          <a:bodyPr lIns="0" tIns="0" rIns="0" bIns="0" rtlCol="0" anchor="t">
            <a:spAutoFit/>
          </a:bodyPr>
          <a:lstStyle/>
          <a:p>
            <a:pPr algn="ctr">
              <a:lnSpc>
                <a:spcPts val="4103"/>
              </a:lnSpc>
              <a:spcBef>
                <a:spcPct val="0"/>
              </a:spcBef>
            </a:pPr>
            <a:r>
              <a:rPr lang="en-US" sz="3765" dirty="0">
                <a:solidFill>
                  <a:srgbClr val="488DAF"/>
                </a:solidFill>
                <a:latin typeface="Sailors"/>
                <a:ea typeface="Sailors"/>
                <a:cs typeface="Sailors"/>
                <a:sym typeface="Sailors"/>
              </a:rPr>
              <a:t>RESOURCES</a:t>
            </a:r>
          </a:p>
        </p:txBody>
      </p:sp>
      <p:sp>
        <p:nvSpPr>
          <p:cNvPr id="3" name="TextBox 12">
            <a:extLst>
              <a:ext uri="{FF2B5EF4-FFF2-40B4-BE49-F238E27FC236}">
                <a16:creationId xmlns:a16="http://schemas.microsoft.com/office/drawing/2014/main" id="{A4F2A5AA-A9B6-9B53-8898-714154009E57}"/>
              </a:ext>
            </a:extLst>
          </p:cNvPr>
          <p:cNvSpPr txBox="1"/>
          <p:nvPr/>
        </p:nvSpPr>
        <p:spPr>
          <a:xfrm>
            <a:off x="3750523" y="8578560"/>
            <a:ext cx="3119340" cy="572913"/>
          </a:xfrm>
          <a:prstGeom prst="rect">
            <a:avLst/>
          </a:prstGeom>
        </p:spPr>
        <p:txBody>
          <a:bodyPr lIns="0" tIns="0" rIns="0" bIns="0" rtlCol="0" anchor="t">
            <a:spAutoFit/>
          </a:bodyPr>
          <a:lstStyle/>
          <a:p>
            <a:pPr algn="ctr">
              <a:lnSpc>
                <a:spcPts val="4103"/>
              </a:lnSpc>
              <a:spcBef>
                <a:spcPct val="0"/>
              </a:spcBef>
            </a:pPr>
            <a:r>
              <a:rPr lang="en-US" sz="3765" dirty="0">
                <a:solidFill>
                  <a:srgbClr val="488DAF"/>
                </a:solidFill>
                <a:latin typeface="Sailors"/>
                <a:ea typeface="Sailors"/>
                <a:cs typeface="Sailors"/>
                <a:sym typeface="Sailors"/>
              </a:rPr>
              <a:t>WASTE</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E3F1F0"/>
        </a:solidFill>
        <a:effectLst/>
      </p:bgPr>
    </p:bg>
    <p:spTree>
      <p:nvGrpSpPr>
        <p:cNvPr id="1" name=""/>
        <p:cNvGrpSpPr/>
        <p:nvPr/>
      </p:nvGrpSpPr>
      <p:grpSpPr>
        <a:xfrm>
          <a:off x="0" y="0"/>
          <a:ext cx="0" cy="0"/>
          <a:chOff x="0" y="0"/>
          <a:chExt cx="0" cy="0"/>
        </a:xfrm>
      </p:grpSpPr>
      <p:sp>
        <p:nvSpPr>
          <p:cNvPr id="14" name="Freeform 14"/>
          <p:cNvSpPr/>
          <p:nvPr/>
        </p:nvSpPr>
        <p:spPr>
          <a:xfrm rot="-10800000" flipV="1">
            <a:off x="-3996319" y="-13067937"/>
            <a:ext cx="25699028" cy="14776941"/>
          </a:xfrm>
          <a:custGeom>
            <a:avLst/>
            <a:gdLst/>
            <a:ahLst/>
            <a:cxnLst/>
            <a:rect l="l" t="t" r="r" b="b"/>
            <a:pathLst>
              <a:path w="25699028" h="14776941">
                <a:moveTo>
                  <a:pt x="0" y="14776942"/>
                </a:moveTo>
                <a:lnTo>
                  <a:pt x="25699028" y="14776942"/>
                </a:lnTo>
                <a:lnTo>
                  <a:pt x="25699028" y="0"/>
                </a:lnTo>
                <a:lnTo>
                  <a:pt x="0" y="0"/>
                </a:lnTo>
                <a:lnTo>
                  <a:pt x="0" y="14776942"/>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AU"/>
          </a:p>
        </p:txBody>
      </p:sp>
      <p:grpSp>
        <p:nvGrpSpPr>
          <p:cNvPr id="22" name="Group 22"/>
          <p:cNvGrpSpPr/>
          <p:nvPr/>
        </p:nvGrpSpPr>
        <p:grpSpPr>
          <a:xfrm>
            <a:off x="5202648" y="1864151"/>
            <a:ext cx="7882704" cy="794052"/>
            <a:chOff x="0" y="0"/>
            <a:chExt cx="2076103" cy="209133"/>
          </a:xfrm>
        </p:grpSpPr>
        <p:sp>
          <p:nvSpPr>
            <p:cNvPr id="23" name="Freeform 23"/>
            <p:cNvSpPr/>
            <p:nvPr/>
          </p:nvSpPr>
          <p:spPr>
            <a:xfrm>
              <a:off x="0" y="0"/>
              <a:ext cx="2076103" cy="209133"/>
            </a:xfrm>
            <a:custGeom>
              <a:avLst/>
              <a:gdLst/>
              <a:ahLst/>
              <a:cxnLst/>
              <a:rect l="l" t="t" r="r" b="b"/>
              <a:pathLst>
                <a:path w="2076103" h="209133">
                  <a:moveTo>
                    <a:pt x="50089" y="0"/>
                  </a:moveTo>
                  <a:lnTo>
                    <a:pt x="2026014" y="0"/>
                  </a:lnTo>
                  <a:cubicBezTo>
                    <a:pt x="2053677" y="0"/>
                    <a:pt x="2076103" y="22426"/>
                    <a:pt x="2076103" y="50089"/>
                  </a:cubicBezTo>
                  <a:lnTo>
                    <a:pt x="2076103" y="159044"/>
                  </a:lnTo>
                  <a:cubicBezTo>
                    <a:pt x="2076103" y="186707"/>
                    <a:pt x="2053677" y="209133"/>
                    <a:pt x="2026014" y="209133"/>
                  </a:cubicBezTo>
                  <a:lnTo>
                    <a:pt x="50089" y="209133"/>
                  </a:lnTo>
                  <a:cubicBezTo>
                    <a:pt x="22426" y="209133"/>
                    <a:pt x="0" y="186707"/>
                    <a:pt x="0" y="159044"/>
                  </a:cubicBezTo>
                  <a:lnTo>
                    <a:pt x="0" y="50089"/>
                  </a:lnTo>
                  <a:cubicBezTo>
                    <a:pt x="0" y="22426"/>
                    <a:pt x="22426" y="0"/>
                    <a:pt x="50089" y="0"/>
                  </a:cubicBezTo>
                  <a:close/>
                </a:path>
              </a:pathLst>
            </a:custGeom>
            <a:solidFill>
              <a:srgbClr val="9AD6AD"/>
            </a:solidFill>
          </p:spPr>
          <p:txBody>
            <a:bodyPr/>
            <a:lstStyle/>
            <a:p>
              <a:endParaRPr lang="en-AU"/>
            </a:p>
          </p:txBody>
        </p:sp>
        <p:sp>
          <p:nvSpPr>
            <p:cNvPr id="24" name="TextBox 24"/>
            <p:cNvSpPr txBox="1"/>
            <p:nvPr/>
          </p:nvSpPr>
          <p:spPr>
            <a:xfrm>
              <a:off x="0" y="38100"/>
              <a:ext cx="2076103" cy="171033"/>
            </a:xfrm>
            <a:prstGeom prst="rect">
              <a:avLst/>
            </a:prstGeom>
          </p:spPr>
          <p:txBody>
            <a:bodyPr lIns="50800" tIns="50800" rIns="50800" bIns="50800" rtlCol="0" anchor="ctr"/>
            <a:lstStyle/>
            <a:p>
              <a:pPr algn="ctr">
                <a:lnSpc>
                  <a:spcPts val="2157"/>
                </a:lnSpc>
              </a:pPr>
              <a:endParaRPr/>
            </a:p>
          </p:txBody>
        </p:sp>
      </p:grpSp>
      <p:sp>
        <p:nvSpPr>
          <p:cNvPr id="25" name="TextBox 25"/>
          <p:cNvSpPr txBox="1"/>
          <p:nvPr/>
        </p:nvSpPr>
        <p:spPr>
          <a:xfrm>
            <a:off x="570923" y="343792"/>
            <a:ext cx="17146154" cy="833314"/>
          </a:xfrm>
          <a:prstGeom prst="rect">
            <a:avLst/>
          </a:prstGeom>
        </p:spPr>
        <p:txBody>
          <a:bodyPr lIns="0" tIns="0" rIns="0" bIns="0" rtlCol="0" anchor="t">
            <a:spAutoFit/>
          </a:bodyPr>
          <a:lstStyle/>
          <a:p>
            <a:pPr marL="0" lvl="0" indent="0" algn="ctr">
              <a:lnSpc>
                <a:spcPts val="6213"/>
              </a:lnSpc>
              <a:spcBef>
                <a:spcPct val="0"/>
              </a:spcBef>
            </a:pPr>
            <a:r>
              <a:rPr lang="en-US" sz="6405" spc="294">
                <a:solidFill>
                  <a:srgbClr val="356B58"/>
                </a:solidFill>
                <a:latin typeface="Lucky Bones"/>
                <a:ea typeface="Lucky Bones"/>
                <a:cs typeface="Lucky Bones"/>
                <a:sym typeface="Lucky Bones"/>
              </a:rPr>
              <a:t>RECYCLING PROCESSES - MECHANICAL</a:t>
            </a:r>
          </a:p>
        </p:txBody>
      </p:sp>
      <p:sp>
        <p:nvSpPr>
          <p:cNvPr id="30" name="TextBox 30"/>
          <p:cNvSpPr txBox="1"/>
          <p:nvPr/>
        </p:nvSpPr>
        <p:spPr>
          <a:xfrm>
            <a:off x="5266805" y="2078194"/>
            <a:ext cx="7754390" cy="423116"/>
          </a:xfrm>
          <a:prstGeom prst="rect">
            <a:avLst/>
          </a:prstGeom>
        </p:spPr>
        <p:txBody>
          <a:bodyPr lIns="0" tIns="0" rIns="0" bIns="0" rtlCol="0" anchor="t">
            <a:spAutoFit/>
          </a:bodyPr>
          <a:lstStyle/>
          <a:p>
            <a:pPr algn="ctr">
              <a:lnSpc>
                <a:spcPts val="2990"/>
              </a:lnSpc>
            </a:pPr>
            <a:r>
              <a:rPr lang="en-US" sz="3181">
                <a:solidFill>
                  <a:srgbClr val="356B58"/>
                </a:solidFill>
                <a:latin typeface="Sailors"/>
                <a:ea typeface="Sailors"/>
                <a:cs typeface="Sailors"/>
                <a:sym typeface="Sailors"/>
              </a:rPr>
              <a:t>MECHANICAL = Same polymer, new form</a:t>
            </a:r>
          </a:p>
        </p:txBody>
      </p:sp>
      <p:grpSp>
        <p:nvGrpSpPr>
          <p:cNvPr id="31" name="Group 2">
            <a:extLst>
              <a:ext uri="{FF2B5EF4-FFF2-40B4-BE49-F238E27FC236}">
                <a16:creationId xmlns:a16="http://schemas.microsoft.com/office/drawing/2014/main" id="{ACF8AF86-88F5-F4C9-7B30-24EFADDC41C5}"/>
              </a:ext>
            </a:extLst>
          </p:cNvPr>
          <p:cNvGrpSpPr/>
          <p:nvPr/>
        </p:nvGrpSpPr>
        <p:grpSpPr>
          <a:xfrm>
            <a:off x="6506676" y="3544978"/>
            <a:ext cx="2900767" cy="2900767"/>
            <a:chOff x="0" y="0"/>
            <a:chExt cx="812800" cy="812800"/>
          </a:xfrm>
        </p:grpSpPr>
        <p:sp>
          <p:nvSpPr>
            <p:cNvPr id="32" name="Freeform 3">
              <a:extLst>
                <a:ext uri="{FF2B5EF4-FFF2-40B4-BE49-F238E27FC236}">
                  <a16:creationId xmlns:a16="http://schemas.microsoft.com/office/drawing/2014/main" id="{E40D9541-38DF-DFBC-DE3D-EF06A643CB64}"/>
                </a:ext>
              </a:extLst>
            </p:cNvPr>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blipFill>
              <a:blip r:embed="rId5"/>
              <a:stretch>
                <a:fillRect l="-4469" t="-4469" r="-3277" b="-3277"/>
              </a:stretch>
            </a:blipFill>
          </p:spPr>
          <p:txBody>
            <a:bodyPr/>
            <a:lstStyle/>
            <a:p>
              <a:endParaRPr lang="en-AU"/>
            </a:p>
          </p:txBody>
        </p:sp>
      </p:grpSp>
      <p:grpSp>
        <p:nvGrpSpPr>
          <p:cNvPr id="33" name="Group 4">
            <a:extLst>
              <a:ext uri="{FF2B5EF4-FFF2-40B4-BE49-F238E27FC236}">
                <a16:creationId xmlns:a16="http://schemas.microsoft.com/office/drawing/2014/main" id="{B08A57DE-FB77-DD01-1157-8E3E1EDFE388}"/>
              </a:ext>
            </a:extLst>
          </p:cNvPr>
          <p:cNvGrpSpPr/>
          <p:nvPr/>
        </p:nvGrpSpPr>
        <p:grpSpPr>
          <a:xfrm>
            <a:off x="1875056" y="3544978"/>
            <a:ext cx="2900767" cy="2900767"/>
            <a:chOff x="0" y="0"/>
            <a:chExt cx="812800" cy="812800"/>
          </a:xfrm>
        </p:grpSpPr>
        <p:sp>
          <p:nvSpPr>
            <p:cNvPr id="34" name="Freeform 5">
              <a:extLst>
                <a:ext uri="{FF2B5EF4-FFF2-40B4-BE49-F238E27FC236}">
                  <a16:creationId xmlns:a16="http://schemas.microsoft.com/office/drawing/2014/main" id="{026CD514-C19B-E5D0-2B8A-D89E25114910}"/>
                </a:ext>
              </a:extLst>
            </p:cNvPr>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blipFill>
              <a:blip r:embed="rId6"/>
              <a:stretch>
                <a:fillRect l="-5512" t="-6406" r="-4767" b="-3873"/>
              </a:stretch>
            </a:blipFill>
          </p:spPr>
          <p:txBody>
            <a:bodyPr/>
            <a:lstStyle/>
            <a:p>
              <a:endParaRPr lang="en-AU"/>
            </a:p>
          </p:txBody>
        </p:sp>
      </p:grpSp>
      <p:grpSp>
        <p:nvGrpSpPr>
          <p:cNvPr id="35" name="Group 6">
            <a:extLst>
              <a:ext uri="{FF2B5EF4-FFF2-40B4-BE49-F238E27FC236}">
                <a16:creationId xmlns:a16="http://schemas.microsoft.com/office/drawing/2014/main" id="{B86F1372-236A-BD85-E3AA-8A744CCA40F3}"/>
              </a:ext>
            </a:extLst>
          </p:cNvPr>
          <p:cNvGrpSpPr/>
          <p:nvPr/>
        </p:nvGrpSpPr>
        <p:grpSpPr>
          <a:xfrm>
            <a:off x="13299641" y="6786581"/>
            <a:ext cx="2900767" cy="2900767"/>
            <a:chOff x="0" y="0"/>
            <a:chExt cx="812800" cy="812800"/>
          </a:xfrm>
        </p:grpSpPr>
        <p:sp>
          <p:nvSpPr>
            <p:cNvPr id="36" name="Freeform 7">
              <a:extLst>
                <a:ext uri="{FF2B5EF4-FFF2-40B4-BE49-F238E27FC236}">
                  <a16:creationId xmlns:a16="http://schemas.microsoft.com/office/drawing/2014/main" id="{8921B388-CD30-ACEF-FBE0-434BD7A952F6}"/>
                </a:ext>
              </a:extLst>
            </p:cNvPr>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blipFill>
              <a:blip r:embed="rId7"/>
              <a:stretch>
                <a:fillRect l="-4469" t="-4171" r="-3873" b="-4171"/>
              </a:stretch>
            </a:blipFill>
          </p:spPr>
          <p:txBody>
            <a:bodyPr/>
            <a:lstStyle/>
            <a:p>
              <a:endParaRPr lang="en-AU"/>
            </a:p>
          </p:txBody>
        </p:sp>
      </p:grpSp>
      <p:grpSp>
        <p:nvGrpSpPr>
          <p:cNvPr id="37" name="Group 8">
            <a:extLst>
              <a:ext uri="{FF2B5EF4-FFF2-40B4-BE49-F238E27FC236}">
                <a16:creationId xmlns:a16="http://schemas.microsoft.com/office/drawing/2014/main" id="{0852AEEA-CCBE-A108-B601-7FEB1D2426FA}"/>
              </a:ext>
            </a:extLst>
          </p:cNvPr>
          <p:cNvGrpSpPr/>
          <p:nvPr/>
        </p:nvGrpSpPr>
        <p:grpSpPr>
          <a:xfrm>
            <a:off x="11135607" y="3515780"/>
            <a:ext cx="2900767" cy="2900767"/>
            <a:chOff x="0" y="0"/>
            <a:chExt cx="812800" cy="812800"/>
          </a:xfrm>
        </p:grpSpPr>
        <p:sp>
          <p:nvSpPr>
            <p:cNvPr id="38" name="Freeform 9">
              <a:extLst>
                <a:ext uri="{FF2B5EF4-FFF2-40B4-BE49-F238E27FC236}">
                  <a16:creationId xmlns:a16="http://schemas.microsoft.com/office/drawing/2014/main" id="{9EC46927-EB70-7BA1-519C-770BB04A023C}"/>
                </a:ext>
              </a:extLst>
            </p:cNvPr>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blipFill>
              <a:blip r:embed="rId8"/>
              <a:stretch>
                <a:fillRect l="-4171" t="-4320" r="-3724" b="-3575"/>
              </a:stretch>
            </a:blipFill>
          </p:spPr>
          <p:txBody>
            <a:bodyPr/>
            <a:lstStyle/>
            <a:p>
              <a:endParaRPr lang="en-AU"/>
            </a:p>
          </p:txBody>
        </p:sp>
      </p:grpSp>
      <p:grpSp>
        <p:nvGrpSpPr>
          <p:cNvPr id="39" name="Group 10">
            <a:extLst>
              <a:ext uri="{FF2B5EF4-FFF2-40B4-BE49-F238E27FC236}">
                <a16:creationId xmlns:a16="http://schemas.microsoft.com/office/drawing/2014/main" id="{9FEAF997-1295-9BA0-33EE-D69D18F26EDC}"/>
              </a:ext>
            </a:extLst>
          </p:cNvPr>
          <p:cNvGrpSpPr/>
          <p:nvPr/>
        </p:nvGrpSpPr>
        <p:grpSpPr>
          <a:xfrm>
            <a:off x="8688874" y="6786581"/>
            <a:ext cx="2900767" cy="2900767"/>
            <a:chOff x="0" y="0"/>
            <a:chExt cx="812800" cy="812800"/>
          </a:xfrm>
        </p:grpSpPr>
        <p:sp>
          <p:nvSpPr>
            <p:cNvPr id="40" name="Freeform 11">
              <a:extLst>
                <a:ext uri="{FF2B5EF4-FFF2-40B4-BE49-F238E27FC236}">
                  <a16:creationId xmlns:a16="http://schemas.microsoft.com/office/drawing/2014/main" id="{32A5C057-4A64-EAC6-1F73-590BA9886C6A}"/>
                </a:ext>
              </a:extLst>
            </p:cNvPr>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blipFill>
              <a:blip r:embed="rId9"/>
              <a:stretch>
                <a:fillRect l="-4320" t="-4618" r="-4171" b="-3873"/>
              </a:stretch>
            </a:blipFill>
          </p:spPr>
          <p:txBody>
            <a:bodyPr/>
            <a:lstStyle/>
            <a:p>
              <a:endParaRPr lang="en-AU"/>
            </a:p>
          </p:txBody>
        </p:sp>
      </p:grpSp>
      <p:grpSp>
        <p:nvGrpSpPr>
          <p:cNvPr id="41" name="Group 12">
            <a:extLst>
              <a:ext uri="{FF2B5EF4-FFF2-40B4-BE49-F238E27FC236}">
                <a16:creationId xmlns:a16="http://schemas.microsoft.com/office/drawing/2014/main" id="{A88D4C33-2EA3-20D1-31B9-921389E42C9A}"/>
              </a:ext>
            </a:extLst>
          </p:cNvPr>
          <p:cNvGrpSpPr/>
          <p:nvPr/>
        </p:nvGrpSpPr>
        <p:grpSpPr>
          <a:xfrm>
            <a:off x="4076093" y="6829058"/>
            <a:ext cx="2900767" cy="2900767"/>
            <a:chOff x="0" y="0"/>
            <a:chExt cx="812800" cy="812800"/>
          </a:xfrm>
        </p:grpSpPr>
        <p:sp>
          <p:nvSpPr>
            <p:cNvPr id="42" name="Freeform 13">
              <a:extLst>
                <a:ext uri="{FF2B5EF4-FFF2-40B4-BE49-F238E27FC236}">
                  <a16:creationId xmlns:a16="http://schemas.microsoft.com/office/drawing/2014/main" id="{4E82631D-5DA8-0FB4-2D5D-9DA5C83D668E}"/>
                </a:ext>
              </a:extLst>
            </p:cNvPr>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blipFill>
              <a:blip r:embed="rId10"/>
              <a:stretch>
                <a:fillRect l="-4320" t="-5214" r="-4171" b="-3277"/>
              </a:stretch>
            </a:blipFill>
          </p:spPr>
          <p:txBody>
            <a:bodyPr/>
            <a:lstStyle/>
            <a:p>
              <a:endParaRPr lang="en-AU"/>
            </a:p>
          </p:txBody>
        </p:sp>
      </p:grpSp>
      <p:sp>
        <p:nvSpPr>
          <p:cNvPr id="43" name="Freeform 15">
            <a:extLst>
              <a:ext uri="{FF2B5EF4-FFF2-40B4-BE49-F238E27FC236}">
                <a16:creationId xmlns:a16="http://schemas.microsoft.com/office/drawing/2014/main" id="{50C96823-DA09-7ED1-D0CA-E30F865402C6}"/>
              </a:ext>
            </a:extLst>
          </p:cNvPr>
          <p:cNvSpPr/>
          <p:nvPr/>
        </p:nvSpPr>
        <p:spPr>
          <a:xfrm rot="1969492">
            <a:off x="4775823" y="5591144"/>
            <a:ext cx="982745" cy="351331"/>
          </a:xfrm>
          <a:custGeom>
            <a:avLst/>
            <a:gdLst/>
            <a:ahLst/>
            <a:cxnLst/>
            <a:rect l="l" t="t" r="r" b="b"/>
            <a:pathLst>
              <a:path w="982745" h="351331">
                <a:moveTo>
                  <a:pt x="0" y="0"/>
                </a:moveTo>
                <a:lnTo>
                  <a:pt x="982745" y="0"/>
                </a:lnTo>
                <a:lnTo>
                  <a:pt x="982745" y="351332"/>
                </a:lnTo>
                <a:lnTo>
                  <a:pt x="0" y="351332"/>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AU"/>
          </a:p>
        </p:txBody>
      </p:sp>
      <p:sp>
        <p:nvSpPr>
          <p:cNvPr id="44" name="TextBox 16">
            <a:extLst>
              <a:ext uri="{FF2B5EF4-FFF2-40B4-BE49-F238E27FC236}">
                <a16:creationId xmlns:a16="http://schemas.microsoft.com/office/drawing/2014/main" id="{4EB8685F-FFE4-D340-DC29-9811723D48F5}"/>
              </a:ext>
            </a:extLst>
          </p:cNvPr>
          <p:cNvSpPr txBox="1"/>
          <p:nvPr/>
        </p:nvSpPr>
        <p:spPr>
          <a:xfrm>
            <a:off x="13263059" y="6604485"/>
            <a:ext cx="2898209" cy="2272815"/>
          </a:xfrm>
          <a:prstGeom prst="rect">
            <a:avLst/>
          </a:prstGeom>
        </p:spPr>
        <p:txBody>
          <a:bodyPr lIns="0" tIns="0" rIns="0" bIns="0" rtlCol="0" anchor="t">
            <a:prstTxWarp prst="textArchUp">
              <a:avLst/>
            </a:prstTxWarp>
            <a:spAutoFit/>
          </a:bodyPr>
          <a:lstStyle/>
          <a:p>
            <a:pPr algn="ctr">
              <a:lnSpc>
                <a:spcPts val="4802"/>
              </a:lnSpc>
              <a:spcBef>
                <a:spcPct val="0"/>
              </a:spcBef>
            </a:pPr>
            <a:r>
              <a:rPr lang="en-US" sz="3430" dirty="0">
                <a:solidFill>
                  <a:srgbClr val="356B58"/>
                </a:solidFill>
                <a:latin typeface="Sailors"/>
                <a:ea typeface="Sailors"/>
                <a:cs typeface="Sailors"/>
                <a:sym typeface="Sailors"/>
              </a:rPr>
              <a:t>new products</a:t>
            </a:r>
          </a:p>
        </p:txBody>
      </p:sp>
      <p:sp>
        <p:nvSpPr>
          <p:cNvPr id="45" name="TextBox 17">
            <a:extLst>
              <a:ext uri="{FF2B5EF4-FFF2-40B4-BE49-F238E27FC236}">
                <a16:creationId xmlns:a16="http://schemas.microsoft.com/office/drawing/2014/main" id="{F9B2511A-F13C-CD8C-BBB3-A086A9816F34}"/>
              </a:ext>
            </a:extLst>
          </p:cNvPr>
          <p:cNvSpPr txBox="1"/>
          <p:nvPr/>
        </p:nvSpPr>
        <p:spPr>
          <a:xfrm>
            <a:off x="8462536" y="6604485"/>
            <a:ext cx="3270879" cy="2900766"/>
          </a:xfrm>
          <a:prstGeom prst="rect">
            <a:avLst/>
          </a:prstGeom>
        </p:spPr>
        <p:txBody>
          <a:bodyPr lIns="0" tIns="0" rIns="0" bIns="0" rtlCol="0" anchor="t">
            <a:prstTxWarp prst="textArchUp">
              <a:avLst/>
            </a:prstTxWarp>
            <a:spAutoFit/>
          </a:bodyPr>
          <a:lstStyle/>
          <a:p>
            <a:pPr algn="ctr">
              <a:lnSpc>
                <a:spcPts val="4802"/>
              </a:lnSpc>
              <a:spcBef>
                <a:spcPct val="0"/>
              </a:spcBef>
            </a:pPr>
            <a:r>
              <a:rPr lang="en-US" sz="3430" dirty="0">
                <a:solidFill>
                  <a:srgbClr val="356B58"/>
                </a:solidFill>
                <a:latin typeface="Sailors"/>
                <a:ea typeface="Sailors"/>
                <a:cs typeface="Sailors"/>
                <a:sym typeface="Sailors"/>
              </a:rPr>
              <a:t>washing/drying</a:t>
            </a:r>
          </a:p>
        </p:txBody>
      </p:sp>
      <p:sp>
        <p:nvSpPr>
          <p:cNvPr id="46" name="Freeform 18">
            <a:extLst>
              <a:ext uri="{FF2B5EF4-FFF2-40B4-BE49-F238E27FC236}">
                <a16:creationId xmlns:a16="http://schemas.microsoft.com/office/drawing/2014/main" id="{C7FED09F-A01A-B7B4-06B4-9208423A210E}"/>
              </a:ext>
            </a:extLst>
          </p:cNvPr>
          <p:cNvSpPr/>
          <p:nvPr/>
        </p:nvSpPr>
        <p:spPr>
          <a:xfrm rot="1969492">
            <a:off x="9424210" y="5591144"/>
            <a:ext cx="982745" cy="351331"/>
          </a:xfrm>
          <a:custGeom>
            <a:avLst/>
            <a:gdLst/>
            <a:ahLst/>
            <a:cxnLst/>
            <a:rect l="l" t="t" r="r" b="b"/>
            <a:pathLst>
              <a:path w="982745" h="351331">
                <a:moveTo>
                  <a:pt x="0" y="0"/>
                </a:moveTo>
                <a:lnTo>
                  <a:pt x="982745" y="0"/>
                </a:lnTo>
                <a:lnTo>
                  <a:pt x="982745" y="351332"/>
                </a:lnTo>
                <a:lnTo>
                  <a:pt x="0" y="351332"/>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AU"/>
          </a:p>
        </p:txBody>
      </p:sp>
      <p:sp>
        <p:nvSpPr>
          <p:cNvPr id="47" name="Freeform 19">
            <a:extLst>
              <a:ext uri="{FF2B5EF4-FFF2-40B4-BE49-F238E27FC236}">
                <a16:creationId xmlns:a16="http://schemas.microsoft.com/office/drawing/2014/main" id="{1CFD1D5C-61DC-7F7A-1D40-E5ABCE14EDFC}"/>
              </a:ext>
            </a:extLst>
          </p:cNvPr>
          <p:cNvSpPr/>
          <p:nvPr/>
        </p:nvSpPr>
        <p:spPr>
          <a:xfrm rot="1969492">
            <a:off x="14053142" y="5581586"/>
            <a:ext cx="982745" cy="351331"/>
          </a:xfrm>
          <a:custGeom>
            <a:avLst/>
            <a:gdLst/>
            <a:ahLst/>
            <a:cxnLst/>
            <a:rect l="l" t="t" r="r" b="b"/>
            <a:pathLst>
              <a:path w="982745" h="351331">
                <a:moveTo>
                  <a:pt x="0" y="0"/>
                </a:moveTo>
                <a:lnTo>
                  <a:pt x="982745" y="0"/>
                </a:lnTo>
                <a:lnTo>
                  <a:pt x="982745" y="351331"/>
                </a:lnTo>
                <a:lnTo>
                  <a:pt x="0" y="351331"/>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AU"/>
          </a:p>
        </p:txBody>
      </p:sp>
      <p:sp>
        <p:nvSpPr>
          <p:cNvPr id="48" name="Freeform 20">
            <a:extLst>
              <a:ext uri="{FF2B5EF4-FFF2-40B4-BE49-F238E27FC236}">
                <a16:creationId xmlns:a16="http://schemas.microsoft.com/office/drawing/2014/main" id="{C0042A5A-5114-33E3-A122-D22E9EFC0024}"/>
              </a:ext>
            </a:extLst>
          </p:cNvPr>
          <p:cNvSpPr/>
          <p:nvPr/>
        </p:nvSpPr>
        <p:spPr>
          <a:xfrm rot="-3183052" flipV="1">
            <a:off x="6847825" y="6909623"/>
            <a:ext cx="982745" cy="351331"/>
          </a:xfrm>
          <a:custGeom>
            <a:avLst/>
            <a:gdLst/>
            <a:ahLst/>
            <a:cxnLst/>
            <a:rect l="l" t="t" r="r" b="b"/>
            <a:pathLst>
              <a:path w="982745" h="351331">
                <a:moveTo>
                  <a:pt x="0" y="351331"/>
                </a:moveTo>
                <a:lnTo>
                  <a:pt x="982745" y="351331"/>
                </a:lnTo>
                <a:lnTo>
                  <a:pt x="982745" y="0"/>
                </a:lnTo>
                <a:lnTo>
                  <a:pt x="0" y="0"/>
                </a:lnTo>
                <a:lnTo>
                  <a:pt x="0" y="351331"/>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AU"/>
          </a:p>
        </p:txBody>
      </p:sp>
      <p:sp>
        <p:nvSpPr>
          <p:cNvPr id="49" name="Freeform 21">
            <a:extLst>
              <a:ext uri="{FF2B5EF4-FFF2-40B4-BE49-F238E27FC236}">
                <a16:creationId xmlns:a16="http://schemas.microsoft.com/office/drawing/2014/main" id="{9539BD7D-81BD-42D0-3356-8AD281E62122}"/>
              </a:ext>
            </a:extLst>
          </p:cNvPr>
          <p:cNvSpPr/>
          <p:nvPr/>
        </p:nvSpPr>
        <p:spPr>
          <a:xfrm rot="-3304036" flipV="1">
            <a:off x="11528727" y="6870147"/>
            <a:ext cx="982745" cy="351331"/>
          </a:xfrm>
          <a:custGeom>
            <a:avLst/>
            <a:gdLst/>
            <a:ahLst/>
            <a:cxnLst/>
            <a:rect l="l" t="t" r="r" b="b"/>
            <a:pathLst>
              <a:path w="982745" h="351331">
                <a:moveTo>
                  <a:pt x="0" y="351331"/>
                </a:moveTo>
                <a:lnTo>
                  <a:pt x="982745" y="351331"/>
                </a:lnTo>
                <a:lnTo>
                  <a:pt x="982745" y="0"/>
                </a:lnTo>
                <a:lnTo>
                  <a:pt x="0" y="0"/>
                </a:lnTo>
                <a:lnTo>
                  <a:pt x="0" y="351331"/>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AU"/>
          </a:p>
        </p:txBody>
      </p:sp>
      <p:sp>
        <p:nvSpPr>
          <p:cNvPr id="50" name="TextBox 26">
            <a:extLst>
              <a:ext uri="{FF2B5EF4-FFF2-40B4-BE49-F238E27FC236}">
                <a16:creationId xmlns:a16="http://schemas.microsoft.com/office/drawing/2014/main" id="{D6DEE04D-D336-93C3-74FE-81A3FC806C6B}"/>
              </a:ext>
            </a:extLst>
          </p:cNvPr>
          <p:cNvSpPr txBox="1"/>
          <p:nvPr/>
        </p:nvSpPr>
        <p:spPr>
          <a:xfrm>
            <a:off x="6325792" y="3339784"/>
            <a:ext cx="3206543" cy="2831445"/>
          </a:xfrm>
          <a:prstGeom prst="rect">
            <a:avLst/>
          </a:prstGeom>
        </p:spPr>
        <p:txBody>
          <a:bodyPr lIns="0" tIns="0" rIns="0" bIns="0" rtlCol="0" anchor="t">
            <a:prstTxWarp prst="textArchUp">
              <a:avLst/>
            </a:prstTxWarp>
            <a:spAutoFit/>
          </a:bodyPr>
          <a:lstStyle/>
          <a:p>
            <a:pPr algn="ctr">
              <a:lnSpc>
                <a:spcPts val="4802"/>
              </a:lnSpc>
              <a:spcBef>
                <a:spcPct val="0"/>
              </a:spcBef>
            </a:pPr>
            <a:r>
              <a:rPr lang="en-US" sz="3430" dirty="0">
                <a:solidFill>
                  <a:srgbClr val="356B58"/>
                </a:solidFill>
                <a:latin typeface="Sailors"/>
                <a:ea typeface="Sailors"/>
                <a:cs typeface="Sailors"/>
                <a:sym typeface="Sailors"/>
              </a:rPr>
              <a:t>shredding/grinding</a:t>
            </a:r>
          </a:p>
        </p:txBody>
      </p:sp>
      <p:sp>
        <p:nvSpPr>
          <p:cNvPr id="51" name="TextBox 27">
            <a:extLst>
              <a:ext uri="{FF2B5EF4-FFF2-40B4-BE49-F238E27FC236}">
                <a16:creationId xmlns:a16="http://schemas.microsoft.com/office/drawing/2014/main" id="{4747C3F8-AA0D-10A4-DE62-B7182ADA2EA1}"/>
              </a:ext>
            </a:extLst>
          </p:cNvPr>
          <p:cNvSpPr txBox="1"/>
          <p:nvPr/>
        </p:nvSpPr>
        <p:spPr>
          <a:xfrm>
            <a:off x="1806915" y="3332342"/>
            <a:ext cx="3020283" cy="2599026"/>
          </a:xfrm>
          <a:prstGeom prst="rect">
            <a:avLst/>
          </a:prstGeom>
        </p:spPr>
        <p:txBody>
          <a:bodyPr lIns="0" tIns="0" rIns="0" bIns="0" rtlCol="0" anchor="t">
            <a:prstTxWarp prst="textArchUp">
              <a:avLst/>
            </a:prstTxWarp>
            <a:spAutoFit/>
          </a:bodyPr>
          <a:lstStyle/>
          <a:p>
            <a:pPr algn="ctr">
              <a:lnSpc>
                <a:spcPts val="4802"/>
              </a:lnSpc>
              <a:spcBef>
                <a:spcPct val="0"/>
              </a:spcBef>
            </a:pPr>
            <a:r>
              <a:rPr lang="en-US" sz="3430" dirty="0">
                <a:solidFill>
                  <a:srgbClr val="356B58"/>
                </a:solidFill>
                <a:latin typeface="Sailors"/>
                <a:ea typeface="Sailors"/>
                <a:cs typeface="Sailors"/>
                <a:sym typeface="Sailors"/>
              </a:rPr>
              <a:t>Collecting</a:t>
            </a:r>
          </a:p>
        </p:txBody>
      </p:sp>
      <p:sp>
        <p:nvSpPr>
          <p:cNvPr id="52" name="TextBox 28">
            <a:extLst>
              <a:ext uri="{FF2B5EF4-FFF2-40B4-BE49-F238E27FC236}">
                <a16:creationId xmlns:a16="http://schemas.microsoft.com/office/drawing/2014/main" id="{B70E4618-3455-24A1-B3FC-3FA2DDFFF23B}"/>
              </a:ext>
            </a:extLst>
          </p:cNvPr>
          <p:cNvSpPr txBox="1"/>
          <p:nvPr/>
        </p:nvSpPr>
        <p:spPr>
          <a:xfrm>
            <a:off x="11541242" y="3323876"/>
            <a:ext cx="2089495" cy="1307467"/>
          </a:xfrm>
          <a:prstGeom prst="rect">
            <a:avLst/>
          </a:prstGeom>
        </p:spPr>
        <p:txBody>
          <a:bodyPr lIns="0" tIns="0" rIns="0" bIns="0" rtlCol="0" anchor="t">
            <a:prstTxWarp prst="textArchUp">
              <a:avLst/>
            </a:prstTxWarp>
            <a:spAutoFit/>
          </a:bodyPr>
          <a:lstStyle/>
          <a:p>
            <a:pPr algn="ctr">
              <a:lnSpc>
                <a:spcPts val="4802"/>
              </a:lnSpc>
              <a:spcBef>
                <a:spcPct val="0"/>
              </a:spcBef>
            </a:pPr>
            <a:r>
              <a:rPr lang="en-US" sz="3430" dirty="0">
                <a:solidFill>
                  <a:srgbClr val="356B58"/>
                </a:solidFill>
                <a:latin typeface="Sailors"/>
                <a:ea typeface="Sailors"/>
                <a:cs typeface="Sailors"/>
                <a:sym typeface="Sailors"/>
              </a:rPr>
              <a:t>extrusion</a:t>
            </a:r>
          </a:p>
        </p:txBody>
      </p:sp>
      <p:sp>
        <p:nvSpPr>
          <p:cNvPr id="53" name="TextBox 29">
            <a:extLst>
              <a:ext uri="{FF2B5EF4-FFF2-40B4-BE49-F238E27FC236}">
                <a16:creationId xmlns:a16="http://schemas.microsoft.com/office/drawing/2014/main" id="{9BEB4FDA-3535-2EBD-E91F-CC28B42A12C8}"/>
              </a:ext>
            </a:extLst>
          </p:cNvPr>
          <p:cNvSpPr txBox="1"/>
          <p:nvPr/>
        </p:nvSpPr>
        <p:spPr>
          <a:xfrm>
            <a:off x="4082662" y="6604485"/>
            <a:ext cx="2900767" cy="2831445"/>
          </a:xfrm>
          <a:prstGeom prst="rect">
            <a:avLst/>
          </a:prstGeom>
        </p:spPr>
        <p:txBody>
          <a:bodyPr lIns="0" tIns="0" rIns="0" bIns="0" rtlCol="0" anchor="t">
            <a:prstTxWarp prst="textArchUp">
              <a:avLst/>
            </a:prstTxWarp>
            <a:spAutoFit/>
          </a:bodyPr>
          <a:lstStyle/>
          <a:p>
            <a:pPr algn="ctr">
              <a:lnSpc>
                <a:spcPts val="4802"/>
              </a:lnSpc>
              <a:spcBef>
                <a:spcPct val="0"/>
              </a:spcBef>
            </a:pPr>
            <a:r>
              <a:rPr lang="en-US" sz="3430" dirty="0">
                <a:solidFill>
                  <a:srgbClr val="356B58"/>
                </a:solidFill>
                <a:latin typeface="Sailors"/>
                <a:ea typeface="Sailors"/>
                <a:cs typeface="Sailors"/>
                <a:sym typeface="Sailors"/>
              </a:rPr>
              <a:t>sorting</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E3F1F0"/>
        </a:solidFill>
        <a:effectLst/>
      </p:bgPr>
    </p:bg>
    <p:spTree>
      <p:nvGrpSpPr>
        <p:cNvPr id="1" name=""/>
        <p:cNvGrpSpPr/>
        <p:nvPr/>
      </p:nvGrpSpPr>
      <p:grpSpPr>
        <a:xfrm>
          <a:off x="0" y="0"/>
          <a:ext cx="0" cy="0"/>
          <a:chOff x="0" y="0"/>
          <a:chExt cx="0" cy="0"/>
        </a:xfrm>
      </p:grpSpPr>
      <p:sp>
        <p:nvSpPr>
          <p:cNvPr id="14" name="Freeform 14"/>
          <p:cNvSpPr/>
          <p:nvPr/>
        </p:nvSpPr>
        <p:spPr>
          <a:xfrm rot="-10800000" flipV="1">
            <a:off x="-3996319" y="-13067937"/>
            <a:ext cx="25699028" cy="14776941"/>
          </a:xfrm>
          <a:custGeom>
            <a:avLst/>
            <a:gdLst/>
            <a:ahLst/>
            <a:cxnLst/>
            <a:rect l="l" t="t" r="r" b="b"/>
            <a:pathLst>
              <a:path w="25699028" h="14776941">
                <a:moveTo>
                  <a:pt x="0" y="14776942"/>
                </a:moveTo>
                <a:lnTo>
                  <a:pt x="25699028" y="14776942"/>
                </a:lnTo>
                <a:lnTo>
                  <a:pt x="25699028" y="0"/>
                </a:lnTo>
                <a:lnTo>
                  <a:pt x="0" y="0"/>
                </a:lnTo>
                <a:lnTo>
                  <a:pt x="0" y="14776942"/>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AU"/>
          </a:p>
        </p:txBody>
      </p:sp>
      <p:sp>
        <p:nvSpPr>
          <p:cNvPr id="21" name="TextBox 21"/>
          <p:cNvSpPr txBox="1"/>
          <p:nvPr/>
        </p:nvSpPr>
        <p:spPr>
          <a:xfrm>
            <a:off x="570923" y="343792"/>
            <a:ext cx="17146154" cy="833314"/>
          </a:xfrm>
          <a:prstGeom prst="rect">
            <a:avLst/>
          </a:prstGeom>
        </p:spPr>
        <p:txBody>
          <a:bodyPr lIns="0" tIns="0" rIns="0" bIns="0" rtlCol="0" anchor="t">
            <a:spAutoFit/>
          </a:bodyPr>
          <a:lstStyle/>
          <a:p>
            <a:pPr marL="0" lvl="0" indent="0" algn="ctr">
              <a:lnSpc>
                <a:spcPts val="6213"/>
              </a:lnSpc>
              <a:spcBef>
                <a:spcPct val="0"/>
              </a:spcBef>
            </a:pPr>
            <a:r>
              <a:rPr lang="en-US" sz="6405" spc="294">
                <a:solidFill>
                  <a:srgbClr val="356B58"/>
                </a:solidFill>
                <a:latin typeface="Lucky Bones"/>
                <a:ea typeface="Lucky Bones"/>
                <a:cs typeface="Lucky Bones"/>
                <a:sym typeface="Lucky Bones"/>
              </a:rPr>
              <a:t>RECYCLING PROCESSES - CHEMICAL</a:t>
            </a:r>
          </a:p>
        </p:txBody>
      </p:sp>
      <p:grpSp>
        <p:nvGrpSpPr>
          <p:cNvPr id="27" name="Group 27"/>
          <p:cNvGrpSpPr/>
          <p:nvPr/>
        </p:nvGrpSpPr>
        <p:grpSpPr>
          <a:xfrm>
            <a:off x="5202648" y="1864151"/>
            <a:ext cx="7882704" cy="794052"/>
            <a:chOff x="0" y="0"/>
            <a:chExt cx="2076103" cy="209133"/>
          </a:xfrm>
        </p:grpSpPr>
        <p:sp>
          <p:nvSpPr>
            <p:cNvPr id="28" name="Freeform 28"/>
            <p:cNvSpPr/>
            <p:nvPr/>
          </p:nvSpPr>
          <p:spPr>
            <a:xfrm>
              <a:off x="0" y="0"/>
              <a:ext cx="2076103" cy="209133"/>
            </a:xfrm>
            <a:custGeom>
              <a:avLst/>
              <a:gdLst/>
              <a:ahLst/>
              <a:cxnLst/>
              <a:rect l="l" t="t" r="r" b="b"/>
              <a:pathLst>
                <a:path w="2076103" h="209133">
                  <a:moveTo>
                    <a:pt x="50089" y="0"/>
                  </a:moveTo>
                  <a:lnTo>
                    <a:pt x="2026014" y="0"/>
                  </a:lnTo>
                  <a:cubicBezTo>
                    <a:pt x="2053677" y="0"/>
                    <a:pt x="2076103" y="22426"/>
                    <a:pt x="2076103" y="50089"/>
                  </a:cubicBezTo>
                  <a:lnTo>
                    <a:pt x="2076103" y="159044"/>
                  </a:lnTo>
                  <a:cubicBezTo>
                    <a:pt x="2076103" y="186707"/>
                    <a:pt x="2053677" y="209133"/>
                    <a:pt x="2026014" y="209133"/>
                  </a:cubicBezTo>
                  <a:lnTo>
                    <a:pt x="50089" y="209133"/>
                  </a:lnTo>
                  <a:cubicBezTo>
                    <a:pt x="22426" y="209133"/>
                    <a:pt x="0" y="186707"/>
                    <a:pt x="0" y="159044"/>
                  </a:cubicBezTo>
                  <a:lnTo>
                    <a:pt x="0" y="50089"/>
                  </a:lnTo>
                  <a:cubicBezTo>
                    <a:pt x="0" y="22426"/>
                    <a:pt x="22426" y="0"/>
                    <a:pt x="50089" y="0"/>
                  </a:cubicBezTo>
                  <a:close/>
                </a:path>
              </a:pathLst>
            </a:custGeom>
            <a:solidFill>
              <a:srgbClr val="9AD6AD"/>
            </a:solidFill>
          </p:spPr>
          <p:txBody>
            <a:bodyPr/>
            <a:lstStyle/>
            <a:p>
              <a:endParaRPr lang="en-AU"/>
            </a:p>
          </p:txBody>
        </p:sp>
        <p:sp>
          <p:nvSpPr>
            <p:cNvPr id="29" name="TextBox 29"/>
            <p:cNvSpPr txBox="1"/>
            <p:nvPr/>
          </p:nvSpPr>
          <p:spPr>
            <a:xfrm>
              <a:off x="0" y="38100"/>
              <a:ext cx="2076103" cy="171033"/>
            </a:xfrm>
            <a:prstGeom prst="rect">
              <a:avLst/>
            </a:prstGeom>
          </p:spPr>
          <p:txBody>
            <a:bodyPr lIns="50800" tIns="50800" rIns="50800" bIns="50800" rtlCol="0" anchor="ctr"/>
            <a:lstStyle/>
            <a:p>
              <a:pPr algn="ctr">
                <a:lnSpc>
                  <a:spcPts val="2157"/>
                </a:lnSpc>
              </a:pPr>
              <a:endParaRPr/>
            </a:p>
          </p:txBody>
        </p:sp>
      </p:grpSp>
      <p:sp>
        <p:nvSpPr>
          <p:cNvPr id="30" name="TextBox 30"/>
          <p:cNvSpPr txBox="1"/>
          <p:nvPr/>
        </p:nvSpPr>
        <p:spPr>
          <a:xfrm>
            <a:off x="5266805" y="2078194"/>
            <a:ext cx="7754390" cy="423116"/>
          </a:xfrm>
          <a:prstGeom prst="rect">
            <a:avLst/>
          </a:prstGeom>
        </p:spPr>
        <p:txBody>
          <a:bodyPr lIns="0" tIns="0" rIns="0" bIns="0" rtlCol="0" anchor="t">
            <a:spAutoFit/>
          </a:bodyPr>
          <a:lstStyle/>
          <a:p>
            <a:pPr algn="ctr">
              <a:lnSpc>
                <a:spcPts val="2990"/>
              </a:lnSpc>
            </a:pPr>
            <a:r>
              <a:rPr lang="en-US" sz="3181">
                <a:solidFill>
                  <a:srgbClr val="356B58"/>
                </a:solidFill>
                <a:latin typeface="Sailors"/>
                <a:ea typeface="Sailors"/>
                <a:cs typeface="Sailors"/>
                <a:sym typeface="Sailors"/>
              </a:rPr>
              <a:t>chemical = creates virgin polymer</a:t>
            </a:r>
          </a:p>
        </p:txBody>
      </p:sp>
      <p:grpSp>
        <p:nvGrpSpPr>
          <p:cNvPr id="31" name="Group 2">
            <a:extLst>
              <a:ext uri="{FF2B5EF4-FFF2-40B4-BE49-F238E27FC236}">
                <a16:creationId xmlns:a16="http://schemas.microsoft.com/office/drawing/2014/main" id="{8F86E8A8-68A7-1BE6-7827-8FCDFB3DB699}"/>
              </a:ext>
            </a:extLst>
          </p:cNvPr>
          <p:cNvGrpSpPr/>
          <p:nvPr/>
        </p:nvGrpSpPr>
        <p:grpSpPr>
          <a:xfrm>
            <a:off x="6505943" y="3548446"/>
            <a:ext cx="2900309" cy="2900309"/>
            <a:chOff x="0" y="0"/>
            <a:chExt cx="812800" cy="812800"/>
          </a:xfrm>
        </p:grpSpPr>
        <p:sp>
          <p:nvSpPr>
            <p:cNvPr id="32" name="Freeform 3">
              <a:extLst>
                <a:ext uri="{FF2B5EF4-FFF2-40B4-BE49-F238E27FC236}">
                  <a16:creationId xmlns:a16="http://schemas.microsoft.com/office/drawing/2014/main" id="{C13E0D9D-D6CF-EE6C-E835-1245782CBE51}"/>
                </a:ext>
              </a:extLst>
            </p:cNvPr>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blipFill>
              <a:blip r:embed="rId5"/>
              <a:stretch>
                <a:fillRect l="-8303" t="-11071" r="-7150" b="-4382"/>
              </a:stretch>
            </a:blipFill>
          </p:spPr>
          <p:txBody>
            <a:bodyPr/>
            <a:lstStyle/>
            <a:p>
              <a:endParaRPr lang="en-AU"/>
            </a:p>
          </p:txBody>
        </p:sp>
      </p:grpSp>
      <p:grpSp>
        <p:nvGrpSpPr>
          <p:cNvPr id="33" name="Group 4">
            <a:extLst>
              <a:ext uri="{FF2B5EF4-FFF2-40B4-BE49-F238E27FC236}">
                <a16:creationId xmlns:a16="http://schemas.microsoft.com/office/drawing/2014/main" id="{F3FEA6AE-4875-5C4D-507E-7AE34B3D0B8A}"/>
              </a:ext>
            </a:extLst>
          </p:cNvPr>
          <p:cNvGrpSpPr/>
          <p:nvPr/>
        </p:nvGrpSpPr>
        <p:grpSpPr>
          <a:xfrm>
            <a:off x="1875056" y="3548446"/>
            <a:ext cx="2900309" cy="2900309"/>
            <a:chOff x="0" y="0"/>
            <a:chExt cx="812800" cy="812800"/>
          </a:xfrm>
        </p:grpSpPr>
        <p:sp>
          <p:nvSpPr>
            <p:cNvPr id="34" name="Freeform 5">
              <a:extLst>
                <a:ext uri="{FF2B5EF4-FFF2-40B4-BE49-F238E27FC236}">
                  <a16:creationId xmlns:a16="http://schemas.microsoft.com/office/drawing/2014/main" id="{A588C7D0-AF65-E6F3-E147-A07000F055CA}"/>
                </a:ext>
              </a:extLst>
            </p:cNvPr>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blipFill>
              <a:blip r:embed="rId6"/>
              <a:stretch>
                <a:fillRect l="-5667" t="-4744" r="-4613" b="-5536"/>
              </a:stretch>
            </a:blipFill>
          </p:spPr>
          <p:txBody>
            <a:bodyPr/>
            <a:lstStyle/>
            <a:p>
              <a:endParaRPr lang="en-AU"/>
            </a:p>
          </p:txBody>
        </p:sp>
      </p:grpSp>
      <p:grpSp>
        <p:nvGrpSpPr>
          <p:cNvPr id="35" name="Group 6">
            <a:extLst>
              <a:ext uri="{FF2B5EF4-FFF2-40B4-BE49-F238E27FC236}">
                <a16:creationId xmlns:a16="http://schemas.microsoft.com/office/drawing/2014/main" id="{E1FB3493-0292-E5E8-42AF-4C4D4DE4C53E}"/>
              </a:ext>
            </a:extLst>
          </p:cNvPr>
          <p:cNvGrpSpPr/>
          <p:nvPr/>
        </p:nvGrpSpPr>
        <p:grpSpPr>
          <a:xfrm>
            <a:off x="13297834" y="6789537"/>
            <a:ext cx="2900309" cy="2900309"/>
            <a:chOff x="0" y="0"/>
            <a:chExt cx="812800" cy="812800"/>
          </a:xfrm>
        </p:grpSpPr>
        <p:sp>
          <p:nvSpPr>
            <p:cNvPr id="36" name="Freeform 7">
              <a:extLst>
                <a:ext uri="{FF2B5EF4-FFF2-40B4-BE49-F238E27FC236}">
                  <a16:creationId xmlns:a16="http://schemas.microsoft.com/office/drawing/2014/main" id="{E325935B-F1C4-8566-AC3D-B68BE40B43F4}"/>
                </a:ext>
              </a:extLst>
            </p:cNvPr>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blipFill>
              <a:blip r:embed="rId7"/>
              <a:stretch>
                <a:fillRect l="-15764" t="-15764" r="-12565" b="-12565"/>
              </a:stretch>
            </a:blipFill>
          </p:spPr>
          <p:txBody>
            <a:bodyPr/>
            <a:lstStyle/>
            <a:p>
              <a:endParaRPr lang="en-AU"/>
            </a:p>
          </p:txBody>
        </p:sp>
      </p:grpSp>
      <p:grpSp>
        <p:nvGrpSpPr>
          <p:cNvPr id="37" name="Group 8">
            <a:extLst>
              <a:ext uri="{FF2B5EF4-FFF2-40B4-BE49-F238E27FC236}">
                <a16:creationId xmlns:a16="http://schemas.microsoft.com/office/drawing/2014/main" id="{150AA216-0E38-91DE-8525-279F8B8F0CB1}"/>
              </a:ext>
            </a:extLst>
          </p:cNvPr>
          <p:cNvGrpSpPr/>
          <p:nvPr/>
        </p:nvGrpSpPr>
        <p:grpSpPr>
          <a:xfrm>
            <a:off x="11134143" y="3519253"/>
            <a:ext cx="2900309" cy="2900309"/>
            <a:chOff x="0" y="0"/>
            <a:chExt cx="812800" cy="812800"/>
          </a:xfrm>
        </p:grpSpPr>
        <p:sp>
          <p:nvSpPr>
            <p:cNvPr id="38" name="Freeform 9">
              <a:extLst>
                <a:ext uri="{FF2B5EF4-FFF2-40B4-BE49-F238E27FC236}">
                  <a16:creationId xmlns:a16="http://schemas.microsoft.com/office/drawing/2014/main" id="{C98E515B-C54B-CDF8-7D40-DFDEDFA8460D}"/>
                </a:ext>
              </a:extLst>
            </p:cNvPr>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blipFill>
              <a:blip r:embed="rId8"/>
              <a:stretch>
                <a:fillRect l="-4797" t="-5483" r="-4112" b="-3427"/>
              </a:stretch>
            </a:blipFill>
          </p:spPr>
          <p:txBody>
            <a:bodyPr/>
            <a:lstStyle/>
            <a:p>
              <a:endParaRPr lang="en-AU"/>
            </a:p>
          </p:txBody>
        </p:sp>
      </p:grpSp>
      <p:grpSp>
        <p:nvGrpSpPr>
          <p:cNvPr id="39" name="Group 10">
            <a:extLst>
              <a:ext uri="{FF2B5EF4-FFF2-40B4-BE49-F238E27FC236}">
                <a16:creationId xmlns:a16="http://schemas.microsoft.com/office/drawing/2014/main" id="{0B95F457-FE7E-50C9-1EBF-16455E47466C}"/>
              </a:ext>
            </a:extLst>
          </p:cNvPr>
          <p:cNvGrpSpPr/>
          <p:nvPr/>
        </p:nvGrpSpPr>
        <p:grpSpPr>
          <a:xfrm>
            <a:off x="8687796" y="6789537"/>
            <a:ext cx="2900309" cy="2900309"/>
            <a:chOff x="0" y="0"/>
            <a:chExt cx="812800" cy="812800"/>
          </a:xfrm>
        </p:grpSpPr>
        <p:sp>
          <p:nvSpPr>
            <p:cNvPr id="40" name="Freeform 11">
              <a:extLst>
                <a:ext uri="{FF2B5EF4-FFF2-40B4-BE49-F238E27FC236}">
                  <a16:creationId xmlns:a16="http://schemas.microsoft.com/office/drawing/2014/main" id="{F813DDCD-5D49-139B-0102-20C58295ECC6}"/>
                </a:ext>
              </a:extLst>
            </p:cNvPr>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blipFill>
              <a:blip r:embed="rId9"/>
              <a:stretch>
                <a:fillRect l="-5535" t="-6227" r="-5304" b="-4612"/>
              </a:stretch>
            </a:blipFill>
          </p:spPr>
          <p:txBody>
            <a:bodyPr/>
            <a:lstStyle/>
            <a:p>
              <a:endParaRPr lang="en-AU"/>
            </a:p>
          </p:txBody>
        </p:sp>
      </p:grpSp>
      <p:grpSp>
        <p:nvGrpSpPr>
          <p:cNvPr id="41" name="Group 12">
            <a:extLst>
              <a:ext uri="{FF2B5EF4-FFF2-40B4-BE49-F238E27FC236}">
                <a16:creationId xmlns:a16="http://schemas.microsoft.com/office/drawing/2014/main" id="{95F064CE-5B02-7D9D-A5C4-A84249E09B96}"/>
              </a:ext>
            </a:extLst>
          </p:cNvPr>
          <p:cNvGrpSpPr/>
          <p:nvPr/>
        </p:nvGrpSpPr>
        <p:grpSpPr>
          <a:xfrm>
            <a:off x="4076292" y="6826541"/>
            <a:ext cx="2900309" cy="2900309"/>
            <a:chOff x="0" y="0"/>
            <a:chExt cx="812800" cy="812800"/>
          </a:xfrm>
        </p:grpSpPr>
        <p:sp>
          <p:nvSpPr>
            <p:cNvPr id="42" name="Freeform 13">
              <a:extLst>
                <a:ext uri="{FF2B5EF4-FFF2-40B4-BE49-F238E27FC236}">
                  <a16:creationId xmlns:a16="http://schemas.microsoft.com/office/drawing/2014/main" id="{7BA37860-B87E-E72A-A814-B41E7DDCA27D}"/>
                </a:ext>
              </a:extLst>
            </p:cNvPr>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blipFill>
              <a:blip r:embed="rId10"/>
              <a:stretch>
                <a:fillRect l="-10379" t="-10379" r="-7380" b="-7380"/>
              </a:stretch>
            </a:blipFill>
          </p:spPr>
          <p:txBody>
            <a:bodyPr/>
            <a:lstStyle/>
            <a:p>
              <a:endParaRPr lang="en-AU"/>
            </a:p>
          </p:txBody>
        </p:sp>
      </p:grpSp>
      <p:sp>
        <p:nvSpPr>
          <p:cNvPr id="43" name="Freeform 15">
            <a:extLst>
              <a:ext uri="{FF2B5EF4-FFF2-40B4-BE49-F238E27FC236}">
                <a16:creationId xmlns:a16="http://schemas.microsoft.com/office/drawing/2014/main" id="{B0531566-6510-C461-5DBD-47852E4CD292}"/>
              </a:ext>
            </a:extLst>
          </p:cNvPr>
          <p:cNvSpPr/>
          <p:nvPr/>
        </p:nvSpPr>
        <p:spPr>
          <a:xfrm rot="1969492">
            <a:off x="4775364" y="5594289"/>
            <a:ext cx="982590" cy="351276"/>
          </a:xfrm>
          <a:custGeom>
            <a:avLst/>
            <a:gdLst/>
            <a:ahLst/>
            <a:cxnLst/>
            <a:rect l="l" t="t" r="r" b="b"/>
            <a:pathLst>
              <a:path w="982590" h="351276">
                <a:moveTo>
                  <a:pt x="0" y="0"/>
                </a:moveTo>
                <a:lnTo>
                  <a:pt x="982590" y="0"/>
                </a:lnTo>
                <a:lnTo>
                  <a:pt x="982590" y="351276"/>
                </a:lnTo>
                <a:lnTo>
                  <a:pt x="0" y="351276"/>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AU"/>
          </a:p>
        </p:txBody>
      </p:sp>
      <p:sp>
        <p:nvSpPr>
          <p:cNvPr id="44" name="TextBox 16">
            <a:extLst>
              <a:ext uri="{FF2B5EF4-FFF2-40B4-BE49-F238E27FC236}">
                <a16:creationId xmlns:a16="http://schemas.microsoft.com/office/drawing/2014/main" id="{2AD664DE-8487-10E4-37C2-B1110A560356}"/>
              </a:ext>
            </a:extLst>
          </p:cNvPr>
          <p:cNvSpPr txBox="1"/>
          <p:nvPr/>
        </p:nvSpPr>
        <p:spPr>
          <a:xfrm>
            <a:off x="13206014" y="6544257"/>
            <a:ext cx="3054881" cy="2773563"/>
          </a:xfrm>
          <a:prstGeom prst="rect">
            <a:avLst/>
          </a:prstGeom>
        </p:spPr>
        <p:txBody>
          <a:bodyPr wrap="square" lIns="0" tIns="0" rIns="0" bIns="0" rtlCol="0" anchor="t">
            <a:prstTxWarp prst="textArchUp">
              <a:avLst/>
            </a:prstTxWarp>
            <a:spAutoFit/>
          </a:bodyPr>
          <a:lstStyle/>
          <a:p>
            <a:pPr algn="ctr">
              <a:lnSpc>
                <a:spcPts val="4801"/>
              </a:lnSpc>
              <a:spcBef>
                <a:spcPct val="0"/>
              </a:spcBef>
            </a:pPr>
            <a:r>
              <a:rPr lang="en-US" sz="3429" dirty="0">
                <a:solidFill>
                  <a:srgbClr val="356B58"/>
                </a:solidFill>
                <a:latin typeface="Sailors"/>
                <a:ea typeface="Sailors"/>
                <a:cs typeface="Sailors"/>
                <a:sym typeface="Sailors"/>
              </a:rPr>
              <a:t>circular pellets</a:t>
            </a:r>
          </a:p>
        </p:txBody>
      </p:sp>
      <p:sp>
        <p:nvSpPr>
          <p:cNvPr id="45" name="Freeform 17">
            <a:extLst>
              <a:ext uri="{FF2B5EF4-FFF2-40B4-BE49-F238E27FC236}">
                <a16:creationId xmlns:a16="http://schemas.microsoft.com/office/drawing/2014/main" id="{8C60B781-D7B5-E902-0092-4F16E2589D30}"/>
              </a:ext>
            </a:extLst>
          </p:cNvPr>
          <p:cNvSpPr/>
          <p:nvPr/>
        </p:nvSpPr>
        <p:spPr>
          <a:xfrm rot="1969492">
            <a:off x="9423016" y="5594289"/>
            <a:ext cx="982590" cy="351276"/>
          </a:xfrm>
          <a:custGeom>
            <a:avLst/>
            <a:gdLst/>
            <a:ahLst/>
            <a:cxnLst/>
            <a:rect l="l" t="t" r="r" b="b"/>
            <a:pathLst>
              <a:path w="982590" h="351276">
                <a:moveTo>
                  <a:pt x="0" y="0"/>
                </a:moveTo>
                <a:lnTo>
                  <a:pt x="982589" y="0"/>
                </a:lnTo>
                <a:lnTo>
                  <a:pt x="982589" y="351276"/>
                </a:lnTo>
                <a:lnTo>
                  <a:pt x="0" y="351276"/>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AU"/>
          </a:p>
        </p:txBody>
      </p:sp>
      <p:sp>
        <p:nvSpPr>
          <p:cNvPr id="46" name="Freeform 18">
            <a:extLst>
              <a:ext uri="{FF2B5EF4-FFF2-40B4-BE49-F238E27FC236}">
                <a16:creationId xmlns:a16="http://schemas.microsoft.com/office/drawing/2014/main" id="{86BF8784-2224-B4C6-F1FD-97EAECFFAF69}"/>
              </a:ext>
            </a:extLst>
          </p:cNvPr>
          <p:cNvSpPr/>
          <p:nvPr/>
        </p:nvSpPr>
        <p:spPr>
          <a:xfrm rot="1969492">
            <a:off x="14051215" y="5584732"/>
            <a:ext cx="982590" cy="351276"/>
          </a:xfrm>
          <a:custGeom>
            <a:avLst/>
            <a:gdLst/>
            <a:ahLst/>
            <a:cxnLst/>
            <a:rect l="l" t="t" r="r" b="b"/>
            <a:pathLst>
              <a:path w="982590" h="351276">
                <a:moveTo>
                  <a:pt x="0" y="0"/>
                </a:moveTo>
                <a:lnTo>
                  <a:pt x="982590" y="0"/>
                </a:lnTo>
                <a:lnTo>
                  <a:pt x="982590" y="351276"/>
                </a:lnTo>
                <a:lnTo>
                  <a:pt x="0" y="351276"/>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AU"/>
          </a:p>
        </p:txBody>
      </p:sp>
      <p:sp>
        <p:nvSpPr>
          <p:cNvPr id="47" name="Freeform 19">
            <a:extLst>
              <a:ext uri="{FF2B5EF4-FFF2-40B4-BE49-F238E27FC236}">
                <a16:creationId xmlns:a16="http://schemas.microsoft.com/office/drawing/2014/main" id="{838AC062-FD48-BE0B-8E5F-24A475003F81}"/>
              </a:ext>
            </a:extLst>
          </p:cNvPr>
          <p:cNvSpPr/>
          <p:nvPr/>
        </p:nvSpPr>
        <p:spPr>
          <a:xfrm rot="-3183052" flipV="1">
            <a:off x="6847038" y="6912559"/>
            <a:ext cx="982590" cy="351276"/>
          </a:xfrm>
          <a:custGeom>
            <a:avLst/>
            <a:gdLst/>
            <a:ahLst/>
            <a:cxnLst/>
            <a:rect l="l" t="t" r="r" b="b"/>
            <a:pathLst>
              <a:path w="982590" h="351276">
                <a:moveTo>
                  <a:pt x="0" y="351276"/>
                </a:moveTo>
                <a:lnTo>
                  <a:pt x="982590" y="351276"/>
                </a:lnTo>
                <a:lnTo>
                  <a:pt x="982590" y="0"/>
                </a:lnTo>
                <a:lnTo>
                  <a:pt x="0" y="0"/>
                </a:lnTo>
                <a:lnTo>
                  <a:pt x="0" y="351276"/>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AU"/>
          </a:p>
        </p:txBody>
      </p:sp>
      <p:sp>
        <p:nvSpPr>
          <p:cNvPr id="48" name="Freeform 20">
            <a:extLst>
              <a:ext uri="{FF2B5EF4-FFF2-40B4-BE49-F238E27FC236}">
                <a16:creationId xmlns:a16="http://schemas.microsoft.com/office/drawing/2014/main" id="{1DDFB382-001F-EADF-F6F5-45DF11E51F81}"/>
              </a:ext>
            </a:extLst>
          </p:cNvPr>
          <p:cNvSpPr/>
          <p:nvPr/>
        </p:nvSpPr>
        <p:spPr>
          <a:xfrm rot="-3304036" flipV="1">
            <a:off x="11527200" y="6873090"/>
            <a:ext cx="982590" cy="351276"/>
          </a:xfrm>
          <a:custGeom>
            <a:avLst/>
            <a:gdLst/>
            <a:ahLst/>
            <a:cxnLst/>
            <a:rect l="l" t="t" r="r" b="b"/>
            <a:pathLst>
              <a:path w="982590" h="351276">
                <a:moveTo>
                  <a:pt x="0" y="351275"/>
                </a:moveTo>
                <a:lnTo>
                  <a:pt x="982590" y="351275"/>
                </a:lnTo>
                <a:lnTo>
                  <a:pt x="982590" y="0"/>
                </a:lnTo>
                <a:lnTo>
                  <a:pt x="0" y="0"/>
                </a:lnTo>
                <a:lnTo>
                  <a:pt x="0" y="351275"/>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AU"/>
          </a:p>
        </p:txBody>
      </p:sp>
      <p:sp>
        <p:nvSpPr>
          <p:cNvPr id="49" name="TextBox 22">
            <a:extLst>
              <a:ext uri="{FF2B5EF4-FFF2-40B4-BE49-F238E27FC236}">
                <a16:creationId xmlns:a16="http://schemas.microsoft.com/office/drawing/2014/main" id="{94283F82-435B-BB7B-EB22-66A9340FC6AB}"/>
              </a:ext>
            </a:extLst>
          </p:cNvPr>
          <p:cNvSpPr txBox="1"/>
          <p:nvPr/>
        </p:nvSpPr>
        <p:spPr>
          <a:xfrm>
            <a:off x="6451751" y="3314700"/>
            <a:ext cx="2997049" cy="2822418"/>
          </a:xfrm>
          <a:prstGeom prst="rect">
            <a:avLst/>
          </a:prstGeom>
        </p:spPr>
        <p:txBody>
          <a:bodyPr wrap="square" lIns="0" tIns="0" rIns="0" bIns="0" rtlCol="0" anchor="t">
            <a:prstTxWarp prst="textArchUp">
              <a:avLst/>
            </a:prstTxWarp>
            <a:spAutoFit/>
          </a:bodyPr>
          <a:lstStyle/>
          <a:p>
            <a:pPr algn="ctr">
              <a:lnSpc>
                <a:spcPts val="4801"/>
              </a:lnSpc>
              <a:spcBef>
                <a:spcPct val="0"/>
              </a:spcBef>
            </a:pPr>
            <a:r>
              <a:rPr lang="en-US" sz="3429" dirty="0">
                <a:solidFill>
                  <a:srgbClr val="356B58"/>
                </a:solidFill>
                <a:latin typeface="Sailors"/>
                <a:ea typeface="Sailors"/>
                <a:cs typeface="Sailors"/>
                <a:sym typeface="Sailors"/>
              </a:rPr>
              <a:t>pyrolysis facility</a:t>
            </a:r>
          </a:p>
        </p:txBody>
      </p:sp>
      <p:sp>
        <p:nvSpPr>
          <p:cNvPr id="50" name="TextBox 23">
            <a:extLst>
              <a:ext uri="{FF2B5EF4-FFF2-40B4-BE49-F238E27FC236}">
                <a16:creationId xmlns:a16="http://schemas.microsoft.com/office/drawing/2014/main" id="{5181AF01-F800-22E2-45D3-6511344BCE46}"/>
              </a:ext>
            </a:extLst>
          </p:cNvPr>
          <p:cNvSpPr txBox="1"/>
          <p:nvPr/>
        </p:nvSpPr>
        <p:spPr>
          <a:xfrm>
            <a:off x="1858289" y="3368515"/>
            <a:ext cx="2900309" cy="2602332"/>
          </a:xfrm>
          <a:prstGeom prst="rect">
            <a:avLst/>
          </a:prstGeom>
        </p:spPr>
        <p:txBody>
          <a:bodyPr lIns="0" tIns="0" rIns="0" bIns="0" rtlCol="0" anchor="t">
            <a:prstTxWarp prst="textArchUp">
              <a:avLst/>
            </a:prstTxWarp>
            <a:spAutoFit/>
          </a:bodyPr>
          <a:lstStyle/>
          <a:p>
            <a:pPr algn="ctr">
              <a:lnSpc>
                <a:spcPts val="4801"/>
              </a:lnSpc>
              <a:spcBef>
                <a:spcPct val="0"/>
              </a:spcBef>
            </a:pPr>
            <a:r>
              <a:rPr lang="en-US" sz="3429" dirty="0">
                <a:solidFill>
                  <a:srgbClr val="356B58"/>
                </a:solidFill>
                <a:latin typeface="Sailors"/>
                <a:ea typeface="Sailors"/>
                <a:cs typeface="Sailors"/>
                <a:sym typeface="Sailors"/>
              </a:rPr>
              <a:t>Collecting</a:t>
            </a:r>
          </a:p>
        </p:txBody>
      </p:sp>
      <p:sp>
        <p:nvSpPr>
          <p:cNvPr id="51" name="TextBox 24">
            <a:extLst>
              <a:ext uri="{FF2B5EF4-FFF2-40B4-BE49-F238E27FC236}">
                <a16:creationId xmlns:a16="http://schemas.microsoft.com/office/drawing/2014/main" id="{A8C7E560-E813-EB24-A5A6-150E5388ECEB}"/>
              </a:ext>
            </a:extLst>
          </p:cNvPr>
          <p:cNvSpPr txBox="1"/>
          <p:nvPr/>
        </p:nvSpPr>
        <p:spPr>
          <a:xfrm>
            <a:off x="11056856" y="3314700"/>
            <a:ext cx="3054881" cy="2900309"/>
          </a:xfrm>
          <a:prstGeom prst="rect">
            <a:avLst/>
          </a:prstGeom>
        </p:spPr>
        <p:txBody>
          <a:bodyPr wrap="square" lIns="0" tIns="0" rIns="0" bIns="0" rtlCol="0" anchor="t">
            <a:prstTxWarp prst="textArchUp">
              <a:avLst/>
            </a:prstTxWarp>
            <a:spAutoFit/>
          </a:bodyPr>
          <a:lstStyle/>
          <a:p>
            <a:pPr algn="ctr">
              <a:lnSpc>
                <a:spcPts val="4801"/>
              </a:lnSpc>
              <a:spcBef>
                <a:spcPct val="0"/>
              </a:spcBef>
            </a:pPr>
            <a:r>
              <a:rPr lang="en-US" sz="3429" dirty="0">
                <a:solidFill>
                  <a:srgbClr val="356B58"/>
                </a:solidFill>
                <a:latin typeface="Sailors"/>
                <a:ea typeface="Sailors"/>
                <a:cs typeface="Sailors"/>
                <a:sym typeface="Sailors"/>
              </a:rPr>
              <a:t>steam cracker</a:t>
            </a:r>
          </a:p>
        </p:txBody>
      </p:sp>
      <p:sp>
        <p:nvSpPr>
          <p:cNvPr id="52" name="TextBox 25">
            <a:extLst>
              <a:ext uri="{FF2B5EF4-FFF2-40B4-BE49-F238E27FC236}">
                <a16:creationId xmlns:a16="http://schemas.microsoft.com/office/drawing/2014/main" id="{98D68CDF-94D1-9030-D45D-52CED98DCE94}"/>
              </a:ext>
            </a:extLst>
          </p:cNvPr>
          <p:cNvSpPr txBox="1"/>
          <p:nvPr/>
        </p:nvSpPr>
        <p:spPr>
          <a:xfrm>
            <a:off x="8619432" y="6589696"/>
            <a:ext cx="3038739" cy="2556871"/>
          </a:xfrm>
          <a:prstGeom prst="rect">
            <a:avLst/>
          </a:prstGeom>
        </p:spPr>
        <p:txBody>
          <a:bodyPr wrap="square" lIns="0" tIns="0" rIns="0" bIns="0" rtlCol="0" anchor="t">
            <a:prstTxWarp prst="textArchUp">
              <a:avLst/>
            </a:prstTxWarp>
            <a:spAutoFit/>
          </a:bodyPr>
          <a:lstStyle/>
          <a:p>
            <a:pPr algn="ctr">
              <a:lnSpc>
                <a:spcPts val="4801"/>
              </a:lnSpc>
              <a:spcBef>
                <a:spcPct val="0"/>
              </a:spcBef>
            </a:pPr>
            <a:r>
              <a:rPr lang="en-US" sz="3429" dirty="0">
                <a:solidFill>
                  <a:srgbClr val="356B58"/>
                </a:solidFill>
                <a:latin typeface="Sailors"/>
                <a:ea typeface="Sailors"/>
                <a:cs typeface="Sailors"/>
                <a:sym typeface="Sailors"/>
              </a:rPr>
              <a:t>pyrolysis oil</a:t>
            </a:r>
          </a:p>
        </p:txBody>
      </p:sp>
      <p:sp>
        <p:nvSpPr>
          <p:cNvPr id="53" name="TextBox 26">
            <a:extLst>
              <a:ext uri="{FF2B5EF4-FFF2-40B4-BE49-F238E27FC236}">
                <a16:creationId xmlns:a16="http://schemas.microsoft.com/office/drawing/2014/main" id="{6A13F153-E5A4-7E75-D86C-2D1E0C29E8CC}"/>
              </a:ext>
            </a:extLst>
          </p:cNvPr>
          <p:cNvSpPr txBox="1"/>
          <p:nvPr/>
        </p:nvSpPr>
        <p:spPr>
          <a:xfrm>
            <a:off x="3961979" y="6628686"/>
            <a:ext cx="3148853" cy="2730874"/>
          </a:xfrm>
          <a:prstGeom prst="rect">
            <a:avLst/>
          </a:prstGeom>
        </p:spPr>
        <p:txBody>
          <a:bodyPr wrap="square" lIns="0" tIns="0" rIns="0" bIns="0" rtlCol="0" anchor="t">
            <a:prstTxWarp prst="textArchUp">
              <a:avLst>
                <a:gd name="adj" fmla="val 10800000"/>
              </a:avLst>
            </a:prstTxWarp>
            <a:spAutoFit/>
          </a:bodyPr>
          <a:lstStyle/>
          <a:p>
            <a:pPr algn="ctr">
              <a:lnSpc>
                <a:spcPts val="4801"/>
              </a:lnSpc>
              <a:spcBef>
                <a:spcPct val="0"/>
              </a:spcBef>
            </a:pPr>
            <a:r>
              <a:rPr lang="en-US" sz="3429" dirty="0">
                <a:solidFill>
                  <a:srgbClr val="356B58"/>
                </a:solidFill>
                <a:latin typeface="Sailors"/>
                <a:ea typeface="Sailors"/>
                <a:cs typeface="Sailors"/>
                <a:sym typeface="Sailors"/>
              </a:rPr>
              <a:t>plastic bale</a:t>
            </a: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TotalTime>
  <Words>1135</Words>
  <Application>Microsoft Office PowerPoint</Application>
  <PresentationFormat>Custom</PresentationFormat>
  <Paragraphs>177</Paragraphs>
  <Slides>16</Slides>
  <Notes>16</Notes>
  <HiddenSlides>0</HiddenSlides>
  <MMClips>2</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16</vt:i4>
      </vt:variant>
    </vt:vector>
  </HeadingPairs>
  <TitlesOfParts>
    <vt:vector size="21" baseType="lpstr">
      <vt:lpstr>Lucky Bones</vt:lpstr>
      <vt:lpstr>Sailors</vt:lpstr>
      <vt:lpstr>Calibri</vt:lpstr>
      <vt:lpstr>Arial</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5. Plastic recycling and alternatives E</dc:title>
  <cp:lastModifiedBy>Rhiannon Ashleigh Van Eck</cp:lastModifiedBy>
  <cp:revision>3</cp:revision>
  <dcterms:created xsi:type="dcterms:W3CDTF">2006-08-16T00:00:00Z</dcterms:created>
  <dcterms:modified xsi:type="dcterms:W3CDTF">2025-02-07T05:49:33Z</dcterms:modified>
  <dc:identifier>DAGVrvXuY98</dc:identifier>
</cp:coreProperties>
</file>