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Canva Sans" panose="020B0604020202020204" charset="0"/>
      <p:regular r:id="rId19"/>
    </p:embeddedFont>
    <p:embeddedFont>
      <p:font typeface="Lucky Bones" panose="020B0604020202020204" charset="0"/>
      <p:regular r:id="rId20"/>
    </p:embeddedFont>
    <p:embeddedFont>
      <p:font typeface="Sailors" panose="02000000000000000000"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1" d="100"/>
          <a:sy n="71" d="100"/>
        </p:scale>
        <p:origin x="714" y="3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todays lesson students will learn about the sources and pathways of plastic in the marine environment, as well as the life cycle of plastic.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This video showcases the efforts of Sea Shepherd and the Dhimurru rangers at Djulpan beach clean in Arnhem Land, Northern Territory in 2022. Audio will be required, although there are audio cues. </a:t>
            </a:r>
          </a:p>
          <a:p>
            <a:endParaRPr lang="en-US"/>
          </a:p>
          <a:p>
            <a:r>
              <a:rPr lang="en-US"/>
              <a:t>https://www.youtube.com/watch?v=b4mgZq4YLPA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often has a quite linear lifecycle. </a:t>
            </a:r>
          </a:p>
          <a:p>
            <a:endParaRPr lang="en-US"/>
          </a:p>
          <a:p>
            <a:r>
              <a:rPr lang="en-US"/>
              <a:t>It begins with the extraction of raw materials, which for the most part are fossil fuel based. Oil and gas are extracted from the earth and transported to refineries. </a:t>
            </a:r>
          </a:p>
          <a:p>
            <a:endParaRPr lang="en-US"/>
          </a:p>
          <a:p>
            <a:r>
              <a:rPr lang="en-US"/>
              <a:t>Here the oil and gas is transformed into plastic polymers, which are then moulded into new items such as fishing gear, or water bottles. </a:t>
            </a:r>
          </a:p>
          <a:p>
            <a:endParaRPr lang="en-US"/>
          </a:p>
          <a:p>
            <a:r>
              <a:rPr lang="en-US"/>
              <a:t>The plastic items are then used by consumers in either a single-use (e.g. food packaging) or multi-use (clothing) manner.</a:t>
            </a:r>
          </a:p>
          <a:p>
            <a:endParaRPr lang="en-US"/>
          </a:p>
          <a:p>
            <a:r>
              <a:rPr lang="en-US"/>
              <a:t>Once the items have fulfilled their purpose they are disposed of, with majority ending up in landfill. </a:t>
            </a:r>
          </a:p>
          <a:p>
            <a:endParaRPr lang="en-US"/>
          </a:p>
          <a:p>
            <a:r>
              <a:rPr lang="en-US"/>
              <a:t>Here the plastic degrades and releases harmful chemicals into the environment.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greenhouse gases and pollutants are released at every stage of the plastic life cycle. </a:t>
            </a:r>
          </a:p>
          <a:p>
            <a:endParaRPr lang="en-US"/>
          </a:p>
          <a:p>
            <a:r>
              <a:rPr lang="en-US"/>
              <a:t>The extraction process of oil and gases releases large amount of carbon dioxide and methane into the atmosphere.</a:t>
            </a:r>
          </a:p>
          <a:p>
            <a:endParaRPr lang="en-US"/>
          </a:p>
          <a:p>
            <a:r>
              <a:rPr lang="en-US"/>
              <a:t>Manufacturing plastic generates emissions through energy use and chemical processes. </a:t>
            </a:r>
          </a:p>
          <a:p>
            <a:endParaRPr lang="en-US"/>
          </a:p>
          <a:p>
            <a:r>
              <a:rPr lang="en-US"/>
              <a:t>The transportation at every stage involves burning fossil fuels. </a:t>
            </a:r>
          </a:p>
          <a:p>
            <a:endParaRPr lang="en-US"/>
          </a:p>
          <a:p>
            <a:r>
              <a:rPr lang="en-US"/>
              <a:t>Some plastics, such as those in clothing, release microplastics while they are used. </a:t>
            </a:r>
          </a:p>
          <a:p>
            <a:endParaRPr lang="en-US"/>
          </a:p>
          <a:p>
            <a:r>
              <a:rPr lang="en-US"/>
              <a:t>Once plastic has reached the end-of-life, emissions are released through either incineration or through degradation.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takes decades to century's to breakdown, and even then it still exists as micro and nano plastics. </a:t>
            </a:r>
          </a:p>
          <a:p>
            <a:endParaRPr lang="en-US"/>
          </a:p>
          <a:p>
            <a:r>
              <a:rPr lang="en-US"/>
              <a:t>This is because plastic does not biodegrade like organic materials. Plastic is made of chemicals that most bacteria cannot consume, therefore the main way for the material to break up is through processes like UV degradation and mechanical degradation. </a:t>
            </a:r>
          </a:p>
          <a:p>
            <a:endParaRPr lang="en-US"/>
          </a:p>
          <a:p>
            <a:r>
              <a:rPr lang="en-US"/>
              <a:t>This leaves behind micro and nano plastics that persist as long-term pollution, which can cause harm to the environment. </a:t>
            </a:r>
          </a:p>
          <a:p>
            <a:endParaRPr lang="en-US"/>
          </a:p>
          <a:p>
            <a:r>
              <a:rPr lang="en-US"/>
              <a:t>The life cycle of most plastic is long and linear, which is why it is important to practice 'reduce, reuse, recycle'. </a:t>
            </a:r>
          </a:p>
          <a:p>
            <a:endParaRPr lang="en-US"/>
          </a:p>
          <a:p>
            <a:r>
              <a:rPr lang="en-US"/>
              <a:t>*We will introduce the idea of circular economy in lesson 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takes a long time to break down. Different items can vary in the time they take to break down, from as little as 20 years to as long as 600 years. </a:t>
            </a:r>
          </a:p>
          <a:p>
            <a:endParaRPr lang="en-US"/>
          </a:p>
          <a:p>
            <a:r>
              <a:rPr lang="en-US"/>
              <a:t>Students can be quizzed as to how long they might think different types of plastic will take to break down. </a:t>
            </a:r>
          </a:p>
          <a:p>
            <a:endParaRPr lang="en-US"/>
          </a:p>
          <a:p>
            <a:r>
              <a:rPr lang="en-US"/>
              <a:t>A question for the students may be what is causing the different plastics to break down at different rates? Is it the plastic type? The thickness? The durability? </a:t>
            </a:r>
          </a:p>
          <a:p>
            <a:endParaRPr lang="en-US"/>
          </a:p>
          <a:p>
            <a:r>
              <a:rPr lang="en-US"/>
              <a:t>An activity idea for students would be to make a timeline of plastic items and how long they take to degrade. This can be completed with print out place cards, or if possible real life items.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4 minutes. </a:t>
            </a:r>
          </a:p>
          <a:p>
            <a:endParaRPr lang="en-US"/>
          </a:p>
          <a:p>
            <a:r>
              <a:rPr lang="en-US"/>
              <a:t>https://www.youtube.com/watch?v=_6xlNyWPpB8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Begin todays lesson by asking the students to share how they use plastic in their everyday lives. Encourage students to share items that they may not have realised are plastic until they started to think critically about it.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students require some encouragement to share different plastic uses, this slide will provide some great prompts. Students should try to think of plastic items that are both inside and outside the classroom.</a:t>
            </a:r>
          </a:p>
          <a:p>
            <a:endParaRPr lang="en-US"/>
          </a:p>
          <a:p>
            <a:r>
              <a:rPr lang="en-US"/>
              <a:t>Ask the students how they think Covid-19 may have affected the amount of plastic being used? Why might this be?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Away from the household and individual plastic items that we use. Industry is also a huge source of plastic use. </a:t>
            </a:r>
          </a:p>
          <a:p>
            <a:endParaRPr lang="en-US"/>
          </a:p>
          <a:p>
            <a:r>
              <a:rPr lang="en-US"/>
              <a:t>The largest item that is produced by industry is plastic packaging. The students can be asked to name different types of plastic packaging that they commonly use. </a:t>
            </a:r>
          </a:p>
          <a:p>
            <a:endParaRPr lang="en-US"/>
          </a:p>
          <a:p>
            <a:r>
              <a:rPr lang="en-US"/>
              <a:t>Construction, textiles, consumer good, transport and electronics are all other major sources of plastic use within industry.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Around 1% of the total plastic produced globally ends up directly in the ocean each year. </a:t>
            </a:r>
          </a:p>
          <a:p>
            <a:endParaRPr lang="en-US"/>
          </a:p>
          <a:p>
            <a:r>
              <a:rPr lang="en-US"/>
              <a:t>This is based on the estimate that approximately 8 to 10 million metric tons of plastic enter the ocean annually out of the total plastic production, which exceeds 400 million metric tons per year.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three main sources of ocean plastics. </a:t>
            </a:r>
          </a:p>
          <a:p>
            <a:endParaRPr lang="en-US"/>
          </a:p>
          <a:p>
            <a:r>
              <a:rPr lang="en-US"/>
              <a:t>The first, which is estimated to account for around ~80% of ocean marine plastic is mismanaged waste. During storms and other heavy rain events, plastic pollution can increase as much as tenfold as plastic is washed into waterways, and eventually the ocean. </a:t>
            </a:r>
          </a:p>
          <a:p>
            <a:endParaRPr lang="en-US"/>
          </a:p>
          <a:p>
            <a:r>
              <a:rPr lang="en-US"/>
              <a:t>Sea-based debris makes up the remaining ~20% of ocean plastics. This includes things like ghost nets (fishing nets which are dropped off fishing vessels), lost ropes and line and dropped fishing containers. </a:t>
            </a:r>
          </a:p>
          <a:p>
            <a:endParaRPr lang="en-US"/>
          </a:p>
          <a:p>
            <a:r>
              <a:rPr lang="en-US"/>
              <a:t>Microplastics make up the remainder of plastic entering the ocean, and although small in proportion to the other sources, can have worse effects as they are hard to remove.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examples of plastic entering the marine environment includes fishing nets, clothes and fibres from clothing.</a:t>
            </a:r>
          </a:p>
          <a:p>
            <a:endParaRPr lang="en-US"/>
          </a:p>
          <a:p>
            <a:r>
              <a:rPr lang="en-US"/>
              <a:t>To make sustainable choices to reduce the plastic entering the environment, students can think about way to reduce the amount of clothing that they buy. Trying to buy clothes made of natural fibres such as cotton and wool is a great way to attack this. Likewise, we can purchase items second hand, or only buy items that will last a long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end up in the ocean via a number of pathways. Some of these pathways are more direct than others. </a:t>
            </a:r>
          </a:p>
          <a:p>
            <a:endParaRPr lang="en-US"/>
          </a:p>
          <a:p>
            <a:r>
              <a:rPr lang="en-US"/>
              <a:t>When litter is left on the streets, it doesn't just remain there. Rain and wind transport plastic waste into streams, rivers, and eventually into drains, which flow into the ocean.</a:t>
            </a:r>
          </a:p>
          <a:p>
            <a:endParaRPr lang="en-US"/>
          </a:p>
          <a:p>
            <a:r>
              <a:rPr lang="en-US"/>
              <a:t>Everyday items like wet wipes, cotton buds, and sanitary products that we dispose of end up flushed down toilets. Additionally, microfibres are released into water bodies when we launder our clothes in washing machines.</a:t>
            </a:r>
          </a:p>
          <a:p>
            <a:endParaRPr lang="en-US"/>
          </a:p>
          <a:p>
            <a:r>
              <a:rPr lang="en-US"/>
              <a:t>Microplastics can even be evaporated up during the water cycle, entering the atmosphere and then eventually landing in the ocean.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be asked about plastic items that they have found on the beach, and if they have been able to recognise where they are from?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ideo" Target="https://www.youtube.com/watch?v=b4mgZq4YLPA" TargetMode="External"/><Relationship Id="rId4" Type="http://schemas.openxmlformats.org/officeDocument/2006/relationships/image" Target="../media/image112.jpeg"/></Relationships>
</file>

<file path=ppt/slides/_rels/slide11.xml.rels><?xml version="1.0" encoding="UTF-8" standalone="yes"?>
<Relationships xmlns="http://schemas.openxmlformats.org/package/2006/relationships"><Relationship Id="rId8" Type="http://schemas.openxmlformats.org/officeDocument/2006/relationships/image" Target="../media/image116.svg"/><Relationship Id="rId13" Type="http://schemas.openxmlformats.org/officeDocument/2006/relationships/image" Target="../media/image121.png"/><Relationship Id="rId3" Type="http://schemas.openxmlformats.org/officeDocument/2006/relationships/image" Target="../media/image9.png"/><Relationship Id="rId7" Type="http://schemas.openxmlformats.org/officeDocument/2006/relationships/image" Target="../media/image115.png"/><Relationship Id="rId12" Type="http://schemas.openxmlformats.org/officeDocument/2006/relationships/image" Target="../media/image120.svg"/><Relationship Id="rId17" Type="http://schemas.openxmlformats.org/officeDocument/2006/relationships/image" Target="../media/image125.png"/><Relationship Id="rId2" Type="http://schemas.openxmlformats.org/officeDocument/2006/relationships/notesSlide" Target="../notesSlides/notesSlide11.xml"/><Relationship Id="rId16" Type="http://schemas.openxmlformats.org/officeDocument/2006/relationships/image" Target="../media/image124.svg"/><Relationship Id="rId1" Type="http://schemas.openxmlformats.org/officeDocument/2006/relationships/slideLayout" Target="../slideLayouts/slideLayout7.xml"/><Relationship Id="rId6" Type="http://schemas.openxmlformats.org/officeDocument/2006/relationships/image" Target="../media/image114.sv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svg"/><Relationship Id="rId4" Type="http://schemas.openxmlformats.org/officeDocument/2006/relationships/image" Target="../media/image10.svg"/><Relationship Id="rId9" Type="http://schemas.openxmlformats.org/officeDocument/2006/relationships/image" Target="../media/image117.png"/><Relationship Id="rId14" Type="http://schemas.openxmlformats.org/officeDocument/2006/relationships/image" Target="../media/image122.svg"/></Relationships>
</file>

<file path=ppt/slides/_rels/slide12.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9.svg"/><Relationship Id="rId5" Type="http://schemas.openxmlformats.org/officeDocument/2006/relationships/image" Target="../media/image128.png"/><Relationship Id="rId4" Type="http://schemas.openxmlformats.org/officeDocument/2006/relationships/image" Target="../media/image127.svg"/></Relationships>
</file>

<file path=ppt/slides/_rels/slide13.xml.rels><?xml version="1.0" encoding="UTF-8" standalone="yes"?>
<Relationships xmlns="http://schemas.openxmlformats.org/package/2006/relationships"><Relationship Id="rId13" Type="http://schemas.openxmlformats.org/officeDocument/2006/relationships/image" Target="../media/image140.png"/><Relationship Id="rId18" Type="http://schemas.openxmlformats.org/officeDocument/2006/relationships/image" Target="../media/image145.svg"/><Relationship Id="rId26" Type="http://schemas.openxmlformats.org/officeDocument/2006/relationships/image" Target="../media/image153.svg"/><Relationship Id="rId39" Type="http://schemas.openxmlformats.org/officeDocument/2006/relationships/image" Target="../media/image166.png"/><Relationship Id="rId21" Type="http://schemas.openxmlformats.org/officeDocument/2006/relationships/image" Target="../media/image148.png"/><Relationship Id="rId34" Type="http://schemas.openxmlformats.org/officeDocument/2006/relationships/image" Target="../media/image161.svg"/><Relationship Id="rId42" Type="http://schemas.openxmlformats.org/officeDocument/2006/relationships/image" Target="../media/image169.svg"/><Relationship Id="rId47" Type="http://schemas.openxmlformats.org/officeDocument/2006/relationships/image" Target="../media/image174.png"/><Relationship Id="rId50" Type="http://schemas.openxmlformats.org/officeDocument/2006/relationships/image" Target="../media/image177.svg"/><Relationship Id="rId7" Type="http://schemas.openxmlformats.org/officeDocument/2006/relationships/image" Target="../media/image134.png"/><Relationship Id="rId2" Type="http://schemas.openxmlformats.org/officeDocument/2006/relationships/notesSlide" Target="../notesSlides/notesSlide13.xml"/><Relationship Id="rId16" Type="http://schemas.openxmlformats.org/officeDocument/2006/relationships/image" Target="../media/image143.svg"/><Relationship Id="rId29" Type="http://schemas.openxmlformats.org/officeDocument/2006/relationships/image" Target="../media/image156.png"/><Relationship Id="rId11" Type="http://schemas.openxmlformats.org/officeDocument/2006/relationships/image" Target="../media/image138.png"/><Relationship Id="rId24" Type="http://schemas.openxmlformats.org/officeDocument/2006/relationships/image" Target="../media/image151.svg"/><Relationship Id="rId32" Type="http://schemas.openxmlformats.org/officeDocument/2006/relationships/image" Target="../media/image159.svg"/><Relationship Id="rId37" Type="http://schemas.openxmlformats.org/officeDocument/2006/relationships/image" Target="../media/image164.png"/><Relationship Id="rId40" Type="http://schemas.openxmlformats.org/officeDocument/2006/relationships/image" Target="../media/image167.svg"/><Relationship Id="rId45" Type="http://schemas.openxmlformats.org/officeDocument/2006/relationships/image" Target="../media/image172.png"/><Relationship Id="rId5" Type="http://schemas.openxmlformats.org/officeDocument/2006/relationships/image" Target="../media/image132.png"/><Relationship Id="rId15" Type="http://schemas.openxmlformats.org/officeDocument/2006/relationships/image" Target="../media/image142.png"/><Relationship Id="rId23" Type="http://schemas.openxmlformats.org/officeDocument/2006/relationships/image" Target="../media/image150.png"/><Relationship Id="rId28" Type="http://schemas.openxmlformats.org/officeDocument/2006/relationships/image" Target="../media/image155.svg"/><Relationship Id="rId36" Type="http://schemas.openxmlformats.org/officeDocument/2006/relationships/image" Target="../media/image163.svg"/><Relationship Id="rId49" Type="http://schemas.openxmlformats.org/officeDocument/2006/relationships/image" Target="../media/image176.png"/><Relationship Id="rId10" Type="http://schemas.openxmlformats.org/officeDocument/2006/relationships/image" Target="../media/image137.svg"/><Relationship Id="rId19" Type="http://schemas.openxmlformats.org/officeDocument/2006/relationships/image" Target="../media/image146.png"/><Relationship Id="rId31" Type="http://schemas.openxmlformats.org/officeDocument/2006/relationships/image" Target="../media/image158.png"/><Relationship Id="rId44" Type="http://schemas.openxmlformats.org/officeDocument/2006/relationships/image" Target="../media/image171.svg"/><Relationship Id="rId52" Type="http://schemas.openxmlformats.org/officeDocument/2006/relationships/image" Target="../media/image10.svg"/><Relationship Id="rId4" Type="http://schemas.openxmlformats.org/officeDocument/2006/relationships/image" Target="../media/image79.svg"/><Relationship Id="rId9" Type="http://schemas.openxmlformats.org/officeDocument/2006/relationships/image" Target="../media/image136.png"/><Relationship Id="rId14" Type="http://schemas.openxmlformats.org/officeDocument/2006/relationships/image" Target="../media/image141.svg"/><Relationship Id="rId22" Type="http://schemas.openxmlformats.org/officeDocument/2006/relationships/image" Target="../media/image149.svg"/><Relationship Id="rId27" Type="http://schemas.openxmlformats.org/officeDocument/2006/relationships/image" Target="../media/image154.png"/><Relationship Id="rId30" Type="http://schemas.openxmlformats.org/officeDocument/2006/relationships/image" Target="../media/image157.svg"/><Relationship Id="rId35" Type="http://schemas.openxmlformats.org/officeDocument/2006/relationships/image" Target="../media/image162.png"/><Relationship Id="rId43" Type="http://schemas.openxmlformats.org/officeDocument/2006/relationships/image" Target="../media/image170.png"/><Relationship Id="rId48" Type="http://schemas.openxmlformats.org/officeDocument/2006/relationships/image" Target="../media/image175.svg"/><Relationship Id="rId8" Type="http://schemas.openxmlformats.org/officeDocument/2006/relationships/image" Target="../media/image135.svg"/><Relationship Id="rId51" Type="http://schemas.openxmlformats.org/officeDocument/2006/relationships/image" Target="../media/image9.png"/><Relationship Id="rId3" Type="http://schemas.openxmlformats.org/officeDocument/2006/relationships/image" Target="../media/image78.png"/><Relationship Id="rId12" Type="http://schemas.openxmlformats.org/officeDocument/2006/relationships/image" Target="../media/image139.svg"/><Relationship Id="rId17" Type="http://schemas.openxmlformats.org/officeDocument/2006/relationships/image" Target="../media/image144.png"/><Relationship Id="rId25" Type="http://schemas.openxmlformats.org/officeDocument/2006/relationships/image" Target="../media/image152.png"/><Relationship Id="rId33" Type="http://schemas.openxmlformats.org/officeDocument/2006/relationships/image" Target="../media/image160.png"/><Relationship Id="rId38" Type="http://schemas.openxmlformats.org/officeDocument/2006/relationships/image" Target="../media/image165.svg"/><Relationship Id="rId46" Type="http://schemas.openxmlformats.org/officeDocument/2006/relationships/image" Target="../media/image173.svg"/><Relationship Id="rId20" Type="http://schemas.openxmlformats.org/officeDocument/2006/relationships/image" Target="../media/image147.svg"/><Relationship Id="rId41" Type="http://schemas.openxmlformats.org/officeDocument/2006/relationships/image" Target="../media/image168.png"/><Relationship Id="rId1" Type="http://schemas.openxmlformats.org/officeDocument/2006/relationships/slideLayout" Target="../slideLayouts/slideLayout7.xml"/><Relationship Id="rId6" Type="http://schemas.openxmlformats.org/officeDocument/2006/relationships/image" Target="../media/image133.svg"/></Relationships>
</file>

<file path=ppt/slides/_rels/slide14.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185.png"/><Relationship Id="rId18" Type="http://schemas.openxmlformats.org/officeDocument/2006/relationships/image" Target="../media/image188.svg"/><Relationship Id="rId3" Type="http://schemas.openxmlformats.org/officeDocument/2006/relationships/image" Target="../media/image178.png"/><Relationship Id="rId21" Type="http://schemas.openxmlformats.org/officeDocument/2006/relationships/image" Target="../media/image191.png"/><Relationship Id="rId7" Type="http://schemas.openxmlformats.org/officeDocument/2006/relationships/image" Target="../media/image45.png"/><Relationship Id="rId12" Type="http://schemas.openxmlformats.org/officeDocument/2006/relationships/image" Target="../media/image184.svg"/><Relationship Id="rId17" Type="http://schemas.openxmlformats.org/officeDocument/2006/relationships/image" Target="../media/image187.png"/><Relationship Id="rId2" Type="http://schemas.openxmlformats.org/officeDocument/2006/relationships/notesSlide" Target="../notesSlides/notesSlide14.xml"/><Relationship Id="rId16" Type="http://schemas.openxmlformats.org/officeDocument/2006/relationships/image" Target="../media/image48.svg"/><Relationship Id="rId20" Type="http://schemas.openxmlformats.org/officeDocument/2006/relationships/image" Target="../media/image190.svg"/><Relationship Id="rId1" Type="http://schemas.openxmlformats.org/officeDocument/2006/relationships/slideLayout" Target="../slideLayouts/slideLayout7.xml"/><Relationship Id="rId6" Type="http://schemas.openxmlformats.org/officeDocument/2006/relationships/image" Target="../media/image180.png"/><Relationship Id="rId11" Type="http://schemas.openxmlformats.org/officeDocument/2006/relationships/image" Target="../media/image183.png"/><Relationship Id="rId5" Type="http://schemas.openxmlformats.org/officeDocument/2006/relationships/image" Target="../media/image44.png"/><Relationship Id="rId15" Type="http://schemas.openxmlformats.org/officeDocument/2006/relationships/image" Target="../media/image47.png"/><Relationship Id="rId10" Type="http://schemas.openxmlformats.org/officeDocument/2006/relationships/image" Target="../media/image182.svg"/><Relationship Id="rId19" Type="http://schemas.openxmlformats.org/officeDocument/2006/relationships/image" Target="../media/image189.png"/><Relationship Id="rId4" Type="http://schemas.openxmlformats.org/officeDocument/2006/relationships/image" Target="../media/image179.svg"/><Relationship Id="rId9" Type="http://schemas.openxmlformats.org/officeDocument/2006/relationships/image" Target="../media/image181.png"/><Relationship Id="rId14" Type="http://schemas.openxmlformats.org/officeDocument/2006/relationships/image" Target="../media/image186.svg"/><Relationship Id="rId22" Type="http://schemas.openxmlformats.org/officeDocument/2006/relationships/image" Target="../media/image19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watch?v=_6xlNyWPpB8" TargetMode="External"/><Relationship Id="rId4" Type="http://schemas.openxmlformats.org/officeDocument/2006/relationships/image" Target="../media/image1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194.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svg"/><Relationship Id="rId26" Type="http://schemas.openxmlformats.org/officeDocument/2006/relationships/image" Target="../media/image34.svg"/><Relationship Id="rId39" Type="http://schemas.openxmlformats.org/officeDocument/2006/relationships/image" Target="../media/image47.png"/><Relationship Id="rId21" Type="http://schemas.openxmlformats.org/officeDocument/2006/relationships/image" Target="../media/image29.png"/><Relationship Id="rId34" Type="http://schemas.openxmlformats.org/officeDocument/2006/relationships/image" Target="../media/image42.png"/><Relationship Id="rId42" Type="http://schemas.openxmlformats.org/officeDocument/2006/relationships/image" Target="../media/image50.svg"/><Relationship Id="rId47" Type="http://schemas.openxmlformats.org/officeDocument/2006/relationships/image" Target="../media/image55.png"/><Relationship Id="rId7" Type="http://schemas.openxmlformats.org/officeDocument/2006/relationships/image" Target="../media/image15.png"/><Relationship Id="rId2" Type="http://schemas.openxmlformats.org/officeDocument/2006/relationships/notesSlide" Target="../notesSlides/notesSlide3.xml"/><Relationship Id="rId16" Type="http://schemas.openxmlformats.org/officeDocument/2006/relationships/image" Target="../media/image24.svg"/><Relationship Id="rId29"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png"/><Relationship Id="rId24" Type="http://schemas.openxmlformats.org/officeDocument/2006/relationships/image" Target="../media/image32.svg"/><Relationship Id="rId32" Type="http://schemas.openxmlformats.org/officeDocument/2006/relationships/image" Target="../media/image40.svg"/><Relationship Id="rId37" Type="http://schemas.openxmlformats.org/officeDocument/2006/relationships/image" Target="../media/image45.png"/><Relationship Id="rId40" Type="http://schemas.openxmlformats.org/officeDocument/2006/relationships/image" Target="../media/image48.svg"/><Relationship Id="rId45" Type="http://schemas.openxmlformats.org/officeDocument/2006/relationships/image" Target="../media/image53.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svg"/><Relationship Id="rId36" Type="http://schemas.openxmlformats.org/officeDocument/2006/relationships/image" Target="../media/image44.png"/><Relationship Id="rId10" Type="http://schemas.openxmlformats.org/officeDocument/2006/relationships/image" Target="../media/image18.svg"/><Relationship Id="rId19" Type="http://schemas.openxmlformats.org/officeDocument/2006/relationships/image" Target="../media/image27.png"/><Relationship Id="rId31" Type="http://schemas.openxmlformats.org/officeDocument/2006/relationships/image" Target="../media/image39.png"/><Relationship Id="rId44" Type="http://schemas.openxmlformats.org/officeDocument/2006/relationships/image" Target="../media/image52.svg"/><Relationship Id="rId4" Type="http://schemas.openxmlformats.org/officeDocument/2006/relationships/image" Target="../media/image12.svg"/><Relationship Id="rId9" Type="http://schemas.openxmlformats.org/officeDocument/2006/relationships/image" Target="../media/image17.png"/><Relationship Id="rId14" Type="http://schemas.openxmlformats.org/officeDocument/2006/relationships/image" Target="../media/image22.svg"/><Relationship Id="rId22" Type="http://schemas.openxmlformats.org/officeDocument/2006/relationships/image" Target="../media/image30.svg"/><Relationship Id="rId27" Type="http://schemas.openxmlformats.org/officeDocument/2006/relationships/image" Target="../media/image35.png"/><Relationship Id="rId30" Type="http://schemas.openxmlformats.org/officeDocument/2006/relationships/image" Target="../media/image38.svg"/><Relationship Id="rId35" Type="http://schemas.openxmlformats.org/officeDocument/2006/relationships/image" Target="../media/image43.svg"/><Relationship Id="rId43" Type="http://schemas.openxmlformats.org/officeDocument/2006/relationships/image" Target="../media/image51.png"/><Relationship Id="rId48" Type="http://schemas.openxmlformats.org/officeDocument/2006/relationships/image" Target="../media/image56.svg"/><Relationship Id="rId8" Type="http://schemas.openxmlformats.org/officeDocument/2006/relationships/image" Target="../media/image16.svg"/><Relationship Id="rId3" Type="http://schemas.openxmlformats.org/officeDocument/2006/relationships/image" Target="../media/image11.png"/><Relationship Id="rId12" Type="http://schemas.openxmlformats.org/officeDocument/2006/relationships/image" Target="../media/image20.sv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41.png"/><Relationship Id="rId38" Type="http://schemas.openxmlformats.org/officeDocument/2006/relationships/image" Target="../media/image46.svg"/><Relationship Id="rId46" Type="http://schemas.openxmlformats.org/officeDocument/2006/relationships/image" Target="../media/image54.svg"/><Relationship Id="rId20" Type="http://schemas.openxmlformats.org/officeDocument/2006/relationships/image" Target="../media/image28.svg"/><Relationship Id="rId41" Type="http://schemas.openxmlformats.org/officeDocument/2006/relationships/image" Target="../media/image49.png"/></Relationships>
</file>

<file path=ppt/slides/_rels/slide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18" Type="http://schemas.openxmlformats.org/officeDocument/2006/relationships/image" Target="../media/image70.png"/><Relationship Id="rId3" Type="http://schemas.openxmlformats.org/officeDocument/2006/relationships/image" Target="../media/image9.png"/><Relationship Id="rId21" Type="http://schemas.openxmlformats.org/officeDocument/2006/relationships/image" Target="../media/image73.svg"/><Relationship Id="rId7" Type="http://schemas.openxmlformats.org/officeDocument/2006/relationships/image" Target="../media/image59.svg"/><Relationship Id="rId12" Type="http://schemas.openxmlformats.org/officeDocument/2006/relationships/image" Target="../media/image64.png"/><Relationship Id="rId17" Type="http://schemas.openxmlformats.org/officeDocument/2006/relationships/image" Target="../media/image69.svg"/><Relationship Id="rId2" Type="http://schemas.openxmlformats.org/officeDocument/2006/relationships/notesSlide" Target="../notesSlides/notesSlide4.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png"/><Relationship Id="rId15" Type="http://schemas.openxmlformats.org/officeDocument/2006/relationships/image" Target="../media/image67.svg"/><Relationship Id="rId23" Type="http://schemas.openxmlformats.org/officeDocument/2006/relationships/image" Target="../media/image75.svg"/><Relationship Id="rId10" Type="http://schemas.openxmlformats.org/officeDocument/2006/relationships/image" Target="../media/image62.png"/><Relationship Id="rId19" Type="http://schemas.openxmlformats.org/officeDocument/2006/relationships/image" Target="../media/image71.svg"/><Relationship Id="rId4" Type="http://schemas.openxmlformats.org/officeDocument/2006/relationships/image" Target="../media/image10.svg"/><Relationship Id="rId9" Type="http://schemas.openxmlformats.org/officeDocument/2006/relationships/image" Target="../media/image61.svg"/><Relationship Id="rId14" Type="http://schemas.openxmlformats.org/officeDocument/2006/relationships/image" Target="../media/image66.png"/><Relationship Id="rId22" Type="http://schemas.openxmlformats.org/officeDocument/2006/relationships/image" Target="../media/image74.png"/></Relationships>
</file>

<file path=ppt/slides/_rels/slide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9.svg"/><Relationship Id="rId5" Type="http://schemas.openxmlformats.org/officeDocument/2006/relationships/image" Target="../media/image78.png"/><Relationship Id="rId4" Type="http://schemas.openxmlformats.org/officeDocument/2006/relationships/image" Target="../media/image77.svg"/></Relationships>
</file>

<file path=ppt/slides/_rels/slide6.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png"/><Relationship Id="rId3" Type="http://schemas.openxmlformats.org/officeDocument/2006/relationships/image" Target="../media/image80.png"/><Relationship Id="rId7" Type="http://schemas.openxmlformats.org/officeDocument/2006/relationships/image" Target="../media/image84.png"/><Relationship Id="rId12" Type="http://schemas.openxmlformats.org/officeDocument/2006/relationships/image" Target="../media/image89.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3.sv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svg"/><Relationship Id="rId4" Type="http://schemas.openxmlformats.org/officeDocument/2006/relationships/image" Target="../media/image81.svg"/><Relationship Id="rId9" Type="http://schemas.openxmlformats.org/officeDocument/2006/relationships/image" Target="../media/image86.png"/><Relationship Id="rId14" Type="http://schemas.openxmlformats.org/officeDocument/2006/relationships/image" Target="../media/image91.svg"/></Relationships>
</file>

<file path=ppt/slides/_rels/slide7.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92.png"/><Relationship Id="rId7" Type="http://schemas.openxmlformats.org/officeDocument/2006/relationships/image" Target="../media/image80.png"/><Relationship Id="rId12" Type="http://schemas.openxmlformats.org/officeDocument/2006/relationships/image" Target="../media/image99.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5.svg"/><Relationship Id="rId11" Type="http://schemas.openxmlformats.org/officeDocument/2006/relationships/image" Target="../media/image98.png"/><Relationship Id="rId5" Type="http://schemas.openxmlformats.org/officeDocument/2006/relationships/image" Target="../media/image94.png"/><Relationship Id="rId10" Type="http://schemas.openxmlformats.org/officeDocument/2006/relationships/image" Target="../media/image97.svg"/><Relationship Id="rId4" Type="http://schemas.openxmlformats.org/officeDocument/2006/relationships/image" Target="../media/image93.svg"/><Relationship Id="rId9" Type="http://schemas.openxmlformats.org/officeDocument/2006/relationships/image" Target="../media/image96.png"/></Relationships>
</file>

<file path=ppt/slides/_rels/slide8.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106.png"/><Relationship Id="rId18" Type="http://schemas.openxmlformats.org/officeDocument/2006/relationships/image" Target="../media/image111.svg"/><Relationship Id="rId3" Type="http://schemas.openxmlformats.org/officeDocument/2006/relationships/image" Target="../media/image80.png"/><Relationship Id="rId7" Type="http://schemas.openxmlformats.org/officeDocument/2006/relationships/image" Target="../media/image100.png"/><Relationship Id="rId12" Type="http://schemas.openxmlformats.org/officeDocument/2006/relationships/image" Target="../media/image105.svg"/><Relationship Id="rId17" Type="http://schemas.openxmlformats.org/officeDocument/2006/relationships/image" Target="../media/image110.png"/><Relationship Id="rId2" Type="http://schemas.openxmlformats.org/officeDocument/2006/relationships/notesSlide" Target="../notesSlides/notesSlide8.xml"/><Relationship Id="rId16" Type="http://schemas.openxmlformats.org/officeDocument/2006/relationships/image" Target="../media/image109.svg"/><Relationship Id="rId1" Type="http://schemas.openxmlformats.org/officeDocument/2006/relationships/slideLayout" Target="../slideLayouts/slideLayout7.xml"/><Relationship Id="rId6" Type="http://schemas.openxmlformats.org/officeDocument/2006/relationships/image" Target="../media/image79.svg"/><Relationship Id="rId11" Type="http://schemas.openxmlformats.org/officeDocument/2006/relationships/image" Target="../media/image104.png"/><Relationship Id="rId5" Type="http://schemas.openxmlformats.org/officeDocument/2006/relationships/image" Target="../media/image78.png"/><Relationship Id="rId15" Type="http://schemas.openxmlformats.org/officeDocument/2006/relationships/image" Target="../media/image108.png"/><Relationship Id="rId10" Type="http://schemas.openxmlformats.org/officeDocument/2006/relationships/image" Target="../media/image103.svg"/><Relationship Id="rId4" Type="http://schemas.openxmlformats.org/officeDocument/2006/relationships/image" Target="../media/image81.svg"/><Relationship Id="rId9" Type="http://schemas.openxmlformats.org/officeDocument/2006/relationships/image" Target="../media/image102.png"/><Relationship Id="rId14" Type="http://schemas.openxmlformats.org/officeDocument/2006/relationships/image" Target="../media/image107.sv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10129551" y="7072935"/>
            <a:ext cx="7800737" cy="2904944"/>
          </a:xfrm>
          <a:prstGeom prst="rect">
            <a:avLst/>
          </a:prstGeom>
        </p:spPr>
        <p:txBody>
          <a:bodyPr lIns="0" tIns="0" rIns="0" bIns="0" rtlCol="0" anchor="t">
            <a:spAutoFit/>
          </a:bodyPr>
          <a:lstStyle/>
          <a:p>
            <a:pPr algn="r">
              <a:lnSpc>
                <a:spcPts val="7567"/>
              </a:lnSpc>
            </a:pPr>
            <a:r>
              <a:rPr lang="en-US" sz="7492" spc="344">
                <a:solidFill>
                  <a:srgbClr val="6E4E8B"/>
                </a:solidFill>
                <a:latin typeface="Lucky Bones"/>
                <a:ea typeface="Lucky Bones"/>
                <a:cs typeface="Lucky Bones"/>
                <a:sym typeface="Lucky Bones"/>
              </a:rPr>
              <a:t>SOURCES OF PLASTIC AND ITS LIFE CYCLE</a:t>
            </a:r>
          </a:p>
        </p:txBody>
      </p:sp>
      <p:sp>
        <p:nvSpPr>
          <p:cNvPr id="10" name="Freeform 10"/>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907003"/>
            <a:ext cx="17259300" cy="650107"/>
          </a:xfrm>
          <a:prstGeom prst="rect">
            <a:avLst/>
          </a:prstGeom>
        </p:spPr>
        <p:txBody>
          <a:bodyPr lIns="0" tIns="0" rIns="0" bIns="0" rtlCol="0" anchor="t">
            <a:spAutoFit/>
          </a:bodyPr>
          <a:lstStyle/>
          <a:p>
            <a:pPr marL="0" lvl="0" indent="0" algn="ctr">
              <a:lnSpc>
                <a:spcPts val="4824"/>
              </a:lnSpc>
              <a:spcBef>
                <a:spcPct val="0"/>
              </a:spcBef>
            </a:pPr>
            <a:r>
              <a:rPr lang="en-US" sz="4973" spc="228">
                <a:solidFill>
                  <a:srgbClr val="6E4E8B"/>
                </a:solidFill>
                <a:latin typeface="Lucky Bones"/>
                <a:ea typeface="Lucky Bones"/>
                <a:cs typeface="Lucky Bones"/>
                <a:sym typeface="Lucky Bones"/>
              </a:rPr>
              <a:t>SEA SHEPHERD &amp; DHIMURRU ABORIGINAL CORPORATION</a:t>
            </a:r>
          </a:p>
        </p:txBody>
      </p:sp>
      <p:pic>
        <p:nvPicPr>
          <p:cNvPr id="3" name="Picture 3"/>
          <p:cNvPicPr>
            <a:picLocks noChangeAspect="1"/>
          </p:cNvPicPr>
          <p:nvPr>
            <a:videoFile r:link="rId1"/>
          </p:nvPr>
        </p:nvPicPr>
        <p:blipFill>
          <a:blip r:embed="rId4"/>
          <a:stretch>
            <a:fillRect/>
          </a:stretch>
        </p:blipFill>
        <p:spPr>
          <a:xfrm>
            <a:off x="1799202" y="2158516"/>
            <a:ext cx="14689596" cy="73964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149295" y="3211441"/>
            <a:ext cx="1648505" cy="3768011"/>
          </a:xfrm>
          <a:custGeom>
            <a:avLst/>
            <a:gdLst/>
            <a:ahLst/>
            <a:cxnLst/>
            <a:rect l="l" t="t" r="r" b="b"/>
            <a:pathLst>
              <a:path w="1648505" h="3768011">
                <a:moveTo>
                  <a:pt x="0" y="0"/>
                </a:moveTo>
                <a:lnTo>
                  <a:pt x="1648505" y="0"/>
                </a:lnTo>
                <a:lnTo>
                  <a:pt x="1648505" y="3768011"/>
                </a:lnTo>
                <a:lnTo>
                  <a:pt x="0" y="37680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2747529" y="5125106"/>
            <a:ext cx="1214904" cy="809430"/>
          </a:xfrm>
          <a:custGeom>
            <a:avLst/>
            <a:gdLst/>
            <a:ahLst/>
            <a:cxnLst/>
            <a:rect l="l" t="t" r="r" b="b"/>
            <a:pathLst>
              <a:path w="1214904" h="809430">
                <a:moveTo>
                  <a:pt x="0" y="0"/>
                </a:moveTo>
                <a:lnTo>
                  <a:pt x="1214904" y="0"/>
                </a:lnTo>
                <a:lnTo>
                  <a:pt x="1214904" y="809430"/>
                </a:lnTo>
                <a:lnTo>
                  <a:pt x="0" y="8094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3772385" y="4685801"/>
            <a:ext cx="3241910" cy="2293651"/>
          </a:xfrm>
          <a:custGeom>
            <a:avLst/>
            <a:gdLst/>
            <a:ahLst/>
            <a:cxnLst/>
            <a:rect l="l" t="t" r="r" b="b"/>
            <a:pathLst>
              <a:path w="3241910" h="2293651">
                <a:moveTo>
                  <a:pt x="0" y="0"/>
                </a:moveTo>
                <a:lnTo>
                  <a:pt x="3241910" y="0"/>
                </a:lnTo>
                <a:lnTo>
                  <a:pt x="3241910" y="2293651"/>
                </a:lnTo>
                <a:lnTo>
                  <a:pt x="0" y="229365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6770054" y="5125106"/>
            <a:ext cx="1214904" cy="809430"/>
          </a:xfrm>
          <a:custGeom>
            <a:avLst/>
            <a:gdLst/>
            <a:ahLst/>
            <a:cxnLst/>
            <a:rect l="l" t="t" r="r" b="b"/>
            <a:pathLst>
              <a:path w="1214904" h="809430">
                <a:moveTo>
                  <a:pt x="0" y="0"/>
                </a:moveTo>
                <a:lnTo>
                  <a:pt x="1214904" y="0"/>
                </a:lnTo>
                <a:lnTo>
                  <a:pt x="1214904" y="809430"/>
                </a:lnTo>
                <a:lnTo>
                  <a:pt x="0" y="8094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flipH="1">
            <a:off x="8126881" y="3948875"/>
            <a:ext cx="1865883" cy="3223989"/>
          </a:xfrm>
          <a:custGeom>
            <a:avLst/>
            <a:gdLst/>
            <a:ahLst/>
            <a:cxnLst/>
            <a:rect l="l" t="t" r="r" b="b"/>
            <a:pathLst>
              <a:path w="1865883" h="3223989">
                <a:moveTo>
                  <a:pt x="1865884" y="0"/>
                </a:moveTo>
                <a:lnTo>
                  <a:pt x="0" y="0"/>
                </a:lnTo>
                <a:lnTo>
                  <a:pt x="0" y="3223989"/>
                </a:lnTo>
                <a:lnTo>
                  <a:pt x="1865884" y="3223989"/>
                </a:lnTo>
                <a:lnTo>
                  <a:pt x="18658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rot="-9086613">
            <a:off x="9495527" y="3587821"/>
            <a:ext cx="722108" cy="722108"/>
          </a:xfrm>
          <a:custGeom>
            <a:avLst/>
            <a:gdLst/>
            <a:ahLst/>
            <a:cxnLst/>
            <a:rect l="l" t="t" r="r" b="b"/>
            <a:pathLst>
              <a:path w="722108" h="722108">
                <a:moveTo>
                  <a:pt x="0" y="0"/>
                </a:moveTo>
                <a:lnTo>
                  <a:pt x="722108" y="0"/>
                </a:lnTo>
                <a:lnTo>
                  <a:pt x="722108" y="722108"/>
                </a:lnTo>
                <a:lnTo>
                  <a:pt x="0" y="7221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a:off x="9645301" y="5125106"/>
            <a:ext cx="1214904" cy="809430"/>
          </a:xfrm>
          <a:custGeom>
            <a:avLst/>
            <a:gdLst/>
            <a:ahLst/>
            <a:cxnLst/>
            <a:rect l="l" t="t" r="r" b="b"/>
            <a:pathLst>
              <a:path w="1214904" h="809430">
                <a:moveTo>
                  <a:pt x="0" y="0"/>
                </a:moveTo>
                <a:lnTo>
                  <a:pt x="1214904" y="0"/>
                </a:lnTo>
                <a:lnTo>
                  <a:pt x="1214904" y="809430"/>
                </a:lnTo>
                <a:lnTo>
                  <a:pt x="0" y="8094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13555318" y="5125106"/>
            <a:ext cx="1214904" cy="809430"/>
          </a:xfrm>
          <a:custGeom>
            <a:avLst/>
            <a:gdLst/>
            <a:ahLst/>
            <a:cxnLst/>
            <a:rect l="l" t="t" r="r" b="b"/>
            <a:pathLst>
              <a:path w="1214904" h="809430">
                <a:moveTo>
                  <a:pt x="0" y="0"/>
                </a:moveTo>
                <a:lnTo>
                  <a:pt x="1214904" y="0"/>
                </a:lnTo>
                <a:lnTo>
                  <a:pt x="1214904" y="809430"/>
                </a:lnTo>
                <a:lnTo>
                  <a:pt x="0" y="8094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1" name="Freeform 11"/>
          <p:cNvSpPr/>
          <p:nvPr/>
        </p:nvSpPr>
        <p:spPr>
          <a:xfrm>
            <a:off x="11003080" y="4195612"/>
            <a:ext cx="2504613" cy="2977251"/>
          </a:xfrm>
          <a:custGeom>
            <a:avLst/>
            <a:gdLst/>
            <a:ahLst/>
            <a:cxnLst/>
            <a:rect l="l" t="t" r="r" b="b"/>
            <a:pathLst>
              <a:path w="2504613" h="2977251">
                <a:moveTo>
                  <a:pt x="0" y="0"/>
                </a:moveTo>
                <a:lnTo>
                  <a:pt x="2504613" y="0"/>
                </a:lnTo>
                <a:lnTo>
                  <a:pt x="2504613" y="2977252"/>
                </a:lnTo>
                <a:lnTo>
                  <a:pt x="0" y="297725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2" name="TextBox 12"/>
          <p:cNvSpPr txBox="1"/>
          <p:nvPr/>
        </p:nvSpPr>
        <p:spPr>
          <a:xfrm>
            <a:off x="14853187" y="7404116"/>
            <a:ext cx="2803945" cy="548558"/>
          </a:xfrm>
          <a:prstGeom prst="rect">
            <a:avLst/>
          </a:prstGeom>
        </p:spPr>
        <p:txBody>
          <a:bodyPr lIns="0" tIns="0" rIns="0" bIns="0" rtlCol="0" anchor="t">
            <a:spAutoFit/>
          </a:bodyPr>
          <a:lstStyle/>
          <a:p>
            <a:pPr algn="ctr">
              <a:lnSpc>
                <a:spcPts val="4045"/>
              </a:lnSpc>
              <a:spcBef>
                <a:spcPct val="0"/>
              </a:spcBef>
            </a:pPr>
            <a:r>
              <a:rPr lang="en-US" sz="3711">
                <a:solidFill>
                  <a:srgbClr val="6E4E8B"/>
                </a:solidFill>
                <a:latin typeface="Sailors"/>
                <a:ea typeface="Sailors"/>
                <a:cs typeface="Sailors"/>
                <a:sym typeface="Sailors"/>
              </a:rPr>
              <a:t>degradation</a:t>
            </a:r>
          </a:p>
        </p:txBody>
      </p:sp>
      <p:sp>
        <p:nvSpPr>
          <p:cNvPr id="13" name="TextBox 13"/>
          <p:cNvSpPr txBox="1"/>
          <p:nvPr/>
        </p:nvSpPr>
        <p:spPr>
          <a:xfrm>
            <a:off x="3546100" y="605628"/>
            <a:ext cx="11507664" cy="1017595"/>
          </a:xfrm>
          <a:prstGeom prst="rect">
            <a:avLst/>
          </a:prstGeom>
        </p:spPr>
        <p:txBody>
          <a:bodyPr lIns="0" tIns="0" rIns="0" bIns="0" rtlCol="0" anchor="t">
            <a:spAutoFit/>
          </a:bodyPr>
          <a:lstStyle/>
          <a:p>
            <a:pPr marL="0" lvl="0" indent="0" algn="ctr">
              <a:lnSpc>
                <a:spcPts val="7575"/>
              </a:lnSpc>
              <a:spcBef>
                <a:spcPct val="0"/>
              </a:spcBef>
            </a:pPr>
            <a:r>
              <a:rPr lang="en-US" sz="7809" spc="359">
                <a:solidFill>
                  <a:srgbClr val="6E4E8B"/>
                </a:solidFill>
                <a:latin typeface="Lucky Bones"/>
                <a:ea typeface="Lucky Bones"/>
                <a:cs typeface="Lucky Bones"/>
                <a:sym typeface="Lucky Bones"/>
              </a:rPr>
              <a:t>LIFE CYCLE OF PLASTIC</a:t>
            </a:r>
          </a:p>
        </p:txBody>
      </p:sp>
      <p:sp>
        <p:nvSpPr>
          <p:cNvPr id="14" name="TextBox 14"/>
          <p:cNvSpPr txBox="1"/>
          <p:nvPr/>
        </p:nvSpPr>
        <p:spPr>
          <a:xfrm>
            <a:off x="630868" y="7430039"/>
            <a:ext cx="2644182" cy="2075972"/>
          </a:xfrm>
          <a:prstGeom prst="rect">
            <a:avLst/>
          </a:prstGeom>
        </p:spPr>
        <p:txBody>
          <a:bodyPr lIns="0" tIns="0" rIns="0" bIns="0" rtlCol="0" anchor="t">
            <a:spAutoFit/>
          </a:bodyPr>
          <a:lstStyle/>
          <a:p>
            <a:pPr algn="ctr">
              <a:lnSpc>
                <a:spcPts val="4047"/>
              </a:lnSpc>
            </a:pPr>
            <a:r>
              <a:rPr lang="en-US" sz="3713">
                <a:solidFill>
                  <a:srgbClr val="6E4E8B"/>
                </a:solidFill>
                <a:latin typeface="Sailors"/>
                <a:ea typeface="Sailors"/>
                <a:cs typeface="Sailors"/>
                <a:sym typeface="Sailors"/>
              </a:rPr>
              <a:t>Raw material extraction</a:t>
            </a:r>
          </a:p>
          <a:p>
            <a:pPr algn="ctr">
              <a:lnSpc>
                <a:spcPts val="4047"/>
              </a:lnSpc>
              <a:spcBef>
                <a:spcPct val="0"/>
              </a:spcBef>
            </a:pPr>
            <a:endParaRPr lang="en-US" sz="3713">
              <a:solidFill>
                <a:srgbClr val="6E4E8B"/>
              </a:solidFill>
              <a:latin typeface="Sailors"/>
              <a:ea typeface="Sailors"/>
              <a:cs typeface="Sailors"/>
              <a:sym typeface="Sailors"/>
            </a:endParaRPr>
          </a:p>
        </p:txBody>
      </p:sp>
      <p:sp>
        <p:nvSpPr>
          <p:cNvPr id="15" name="TextBox 15"/>
          <p:cNvSpPr txBox="1"/>
          <p:nvPr/>
        </p:nvSpPr>
        <p:spPr>
          <a:xfrm>
            <a:off x="4104946" y="7430039"/>
            <a:ext cx="2522596" cy="1054796"/>
          </a:xfrm>
          <a:prstGeom prst="rect">
            <a:avLst/>
          </a:prstGeom>
        </p:spPr>
        <p:txBody>
          <a:bodyPr lIns="0" tIns="0" rIns="0" bIns="0" rtlCol="0" anchor="t">
            <a:spAutoFit/>
          </a:bodyPr>
          <a:lstStyle/>
          <a:p>
            <a:pPr algn="ctr">
              <a:lnSpc>
                <a:spcPts val="4045"/>
              </a:lnSpc>
            </a:pPr>
            <a:r>
              <a:rPr lang="en-US" sz="3711">
                <a:solidFill>
                  <a:srgbClr val="6E4E8B"/>
                </a:solidFill>
                <a:latin typeface="Sailors"/>
                <a:ea typeface="Sailors"/>
                <a:cs typeface="Sailors"/>
                <a:sym typeface="Sailors"/>
              </a:rPr>
              <a:t>production</a:t>
            </a:r>
          </a:p>
          <a:p>
            <a:pPr algn="ctr">
              <a:lnSpc>
                <a:spcPts val="4045"/>
              </a:lnSpc>
              <a:spcBef>
                <a:spcPct val="0"/>
              </a:spcBef>
            </a:pPr>
            <a:endParaRPr lang="en-US" sz="3711">
              <a:solidFill>
                <a:srgbClr val="6E4E8B"/>
              </a:solidFill>
              <a:latin typeface="Sailors"/>
              <a:ea typeface="Sailors"/>
              <a:cs typeface="Sailors"/>
              <a:sym typeface="Sailors"/>
            </a:endParaRPr>
          </a:p>
        </p:txBody>
      </p:sp>
      <p:sp>
        <p:nvSpPr>
          <p:cNvPr id="16" name="TextBox 16"/>
          <p:cNvSpPr txBox="1"/>
          <p:nvPr/>
        </p:nvSpPr>
        <p:spPr>
          <a:xfrm>
            <a:off x="8410047" y="7430039"/>
            <a:ext cx="1299552" cy="1054796"/>
          </a:xfrm>
          <a:prstGeom prst="rect">
            <a:avLst/>
          </a:prstGeom>
        </p:spPr>
        <p:txBody>
          <a:bodyPr lIns="0" tIns="0" rIns="0" bIns="0" rtlCol="0" anchor="t">
            <a:spAutoFit/>
          </a:bodyPr>
          <a:lstStyle/>
          <a:p>
            <a:pPr algn="ctr">
              <a:lnSpc>
                <a:spcPts val="4045"/>
              </a:lnSpc>
              <a:spcBef>
                <a:spcPct val="0"/>
              </a:spcBef>
            </a:pPr>
            <a:r>
              <a:rPr lang="en-US" sz="3711">
                <a:solidFill>
                  <a:srgbClr val="6E4E8B"/>
                </a:solidFill>
                <a:latin typeface="Sailors"/>
                <a:ea typeface="Sailors"/>
                <a:cs typeface="Sailors"/>
                <a:sym typeface="Sailors"/>
              </a:rPr>
              <a:t>usage</a:t>
            </a:r>
          </a:p>
          <a:p>
            <a:pPr algn="ctr">
              <a:lnSpc>
                <a:spcPts val="4045"/>
              </a:lnSpc>
              <a:spcBef>
                <a:spcPct val="0"/>
              </a:spcBef>
            </a:pPr>
            <a:endParaRPr lang="en-US" sz="3711">
              <a:solidFill>
                <a:srgbClr val="6E4E8B"/>
              </a:solidFill>
              <a:latin typeface="Sailors"/>
              <a:ea typeface="Sailors"/>
              <a:cs typeface="Sailors"/>
              <a:sym typeface="Sailors"/>
            </a:endParaRPr>
          </a:p>
        </p:txBody>
      </p:sp>
      <p:sp>
        <p:nvSpPr>
          <p:cNvPr id="17" name="TextBox 17"/>
          <p:cNvSpPr txBox="1"/>
          <p:nvPr/>
        </p:nvSpPr>
        <p:spPr>
          <a:xfrm>
            <a:off x="11246038" y="7430039"/>
            <a:ext cx="1825974" cy="1054796"/>
          </a:xfrm>
          <a:prstGeom prst="rect">
            <a:avLst/>
          </a:prstGeom>
        </p:spPr>
        <p:txBody>
          <a:bodyPr lIns="0" tIns="0" rIns="0" bIns="0" rtlCol="0" anchor="t">
            <a:spAutoFit/>
          </a:bodyPr>
          <a:lstStyle/>
          <a:p>
            <a:pPr algn="ctr">
              <a:lnSpc>
                <a:spcPts val="4045"/>
              </a:lnSpc>
              <a:spcBef>
                <a:spcPct val="0"/>
              </a:spcBef>
            </a:pPr>
            <a:r>
              <a:rPr lang="en-US" sz="3711">
                <a:solidFill>
                  <a:srgbClr val="6E4E8B"/>
                </a:solidFill>
                <a:latin typeface="Sailors"/>
                <a:ea typeface="Sailors"/>
                <a:cs typeface="Sailors"/>
                <a:sym typeface="Sailors"/>
              </a:rPr>
              <a:t>disposal</a:t>
            </a:r>
          </a:p>
          <a:p>
            <a:pPr algn="ctr">
              <a:lnSpc>
                <a:spcPts val="4045"/>
              </a:lnSpc>
              <a:spcBef>
                <a:spcPct val="0"/>
              </a:spcBef>
            </a:pPr>
            <a:endParaRPr lang="en-US" sz="3711">
              <a:solidFill>
                <a:srgbClr val="6E4E8B"/>
              </a:solidFill>
              <a:latin typeface="Sailors"/>
              <a:ea typeface="Sailors"/>
              <a:cs typeface="Sailors"/>
              <a:sym typeface="Sailors"/>
            </a:endParaRPr>
          </a:p>
        </p:txBody>
      </p:sp>
      <p:pic>
        <p:nvPicPr>
          <p:cNvPr id="101" name="Picture 100" descr="A purple bottle with a black background&#10;&#10;Description automatically generated with medium confidence">
            <a:extLst>
              <a:ext uri="{FF2B5EF4-FFF2-40B4-BE49-F238E27FC236}">
                <a16:creationId xmlns:a16="http://schemas.microsoft.com/office/drawing/2014/main" id="{0D2B38CE-0538-F79B-EF7C-7AD1A0C7CA2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711299" y="4133062"/>
            <a:ext cx="2918452" cy="291845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252459" y="849584"/>
            <a:ext cx="9783082" cy="1017595"/>
          </a:xfrm>
          <a:prstGeom prst="rect">
            <a:avLst/>
          </a:prstGeom>
        </p:spPr>
        <p:txBody>
          <a:bodyPr lIns="0" tIns="0" rIns="0" bIns="0" rtlCol="0" anchor="t">
            <a:spAutoFit/>
          </a:bodyPr>
          <a:lstStyle/>
          <a:p>
            <a:pPr marL="0" lvl="0" indent="0" algn="ctr">
              <a:lnSpc>
                <a:spcPts val="7575"/>
              </a:lnSpc>
              <a:spcBef>
                <a:spcPct val="0"/>
              </a:spcBef>
            </a:pPr>
            <a:r>
              <a:rPr lang="en-US" sz="7809" spc="359">
                <a:solidFill>
                  <a:srgbClr val="6E4E8B"/>
                </a:solidFill>
                <a:latin typeface="Lucky Bones"/>
                <a:ea typeface="Lucky Bones"/>
                <a:cs typeface="Lucky Bones"/>
                <a:sym typeface="Lucky Bones"/>
              </a:rPr>
              <a:t>PLASTIC EMISSIONS</a:t>
            </a:r>
          </a:p>
        </p:txBody>
      </p:sp>
      <p:sp>
        <p:nvSpPr>
          <p:cNvPr id="3" name="Freeform 3"/>
          <p:cNvSpPr/>
          <p:nvPr/>
        </p:nvSpPr>
        <p:spPr>
          <a:xfrm>
            <a:off x="-172655" y="0"/>
            <a:ext cx="4927904" cy="4114800"/>
          </a:xfrm>
          <a:custGeom>
            <a:avLst/>
            <a:gdLst/>
            <a:ahLst/>
            <a:cxnLst/>
            <a:rect l="l" t="t" r="r" b="b"/>
            <a:pathLst>
              <a:path w="4927904" h="4114800">
                <a:moveTo>
                  <a:pt x="0" y="0"/>
                </a:moveTo>
                <a:lnTo>
                  <a:pt x="4927904" y="0"/>
                </a:lnTo>
                <a:lnTo>
                  <a:pt x="49279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3360096" y="0"/>
            <a:ext cx="4927904" cy="4114800"/>
          </a:xfrm>
          <a:custGeom>
            <a:avLst/>
            <a:gdLst/>
            <a:ahLst/>
            <a:cxnLst/>
            <a:rect l="l" t="t" r="r" b="b"/>
            <a:pathLst>
              <a:path w="4927904" h="4114800">
                <a:moveTo>
                  <a:pt x="4927904" y="0"/>
                </a:moveTo>
                <a:lnTo>
                  <a:pt x="0" y="0"/>
                </a:lnTo>
                <a:lnTo>
                  <a:pt x="0" y="4114800"/>
                </a:lnTo>
                <a:lnTo>
                  <a:pt x="4927904" y="4114800"/>
                </a:lnTo>
                <a:lnTo>
                  <a:pt x="4927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800000">
            <a:off x="4679616" y="2963723"/>
            <a:ext cx="8928767" cy="4568207"/>
          </a:xfrm>
          <a:custGeom>
            <a:avLst/>
            <a:gdLst/>
            <a:ahLst/>
            <a:cxnLst/>
            <a:rect l="l" t="t" r="r" b="b"/>
            <a:pathLst>
              <a:path w="8928767" h="4568207">
                <a:moveTo>
                  <a:pt x="0" y="0"/>
                </a:moveTo>
                <a:lnTo>
                  <a:pt x="8928768" y="0"/>
                </a:lnTo>
                <a:lnTo>
                  <a:pt x="8928768" y="4568207"/>
                </a:lnTo>
                <a:lnTo>
                  <a:pt x="0" y="45682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rot="923369">
            <a:off x="13317305" y="4188532"/>
            <a:ext cx="2270346" cy="811649"/>
          </a:xfrm>
          <a:custGeom>
            <a:avLst/>
            <a:gdLst/>
            <a:ahLst/>
            <a:cxnLst/>
            <a:rect l="l" t="t" r="r" b="b"/>
            <a:pathLst>
              <a:path w="2270346" h="811649">
                <a:moveTo>
                  <a:pt x="0" y="0"/>
                </a:moveTo>
                <a:lnTo>
                  <a:pt x="2270347" y="0"/>
                </a:lnTo>
                <a:lnTo>
                  <a:pt x="2270347" y="811649"/>
                </a:lnTo>
                <a:lnTo>
                  <a:pt x="0" y="8116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5210296" y="4641236"/>
            <a:ext cx="7867409" cy="16449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greenhouse gases and pollutants are released at every stage of the plastic life cycle</a:t>
            </a:r>
          </a:p>
        </p:txBody>
      </p:sp>
      <p:sp>
        <p:nvSpPr>
          <p:cNvPr id="8" name="TextBox 8"/>
          <p:cNvSpPr txBox="1"/>
          <p:nvPr/>
        </p:nvSpPr>
        <p:spPr>
          <a:xfrm>
            <a:off x="1282016" y="4415239"/>
            <a:ext cx="3226151"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extraction</a:t>
            </a:r>
          </a:p>
        </p:txBody>
      </p:sp>
      <p:sp>
        <p:nvSpPr>
          <p:cNvPr id="9" name="TextBox 9"/>
          <p:cNvSpPr txBox="1"/>
          <p:nvPr/>
        </p:nvSpPr>
        <p:spPr>
          <a:xfrm>
            <a:off x="1984145" y="7541455"/>
            <a:ext cx="3226151"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production</a:t>
            </a:r>
          </a:p>
        </p:txBody>
      </p:sp>
      <p:sp>
        <p:nvSpPr>
          <p:cNvPr id="10" name="TextBox 10"/>
          <p:cNvSpPr txBox="1"/>
          <p:nvPr/>
        </p:nvSpPr>
        <p:spPr>
          <a:xfrm>
            <a:off x="6945966" y="8973985"/>
            <a:ext cx="3748914"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transportation</a:t>
            </a:r>
          </a:p>
        </p:txBody>
      </p:sp>
      <p:sp>
        <p:nvSpPr>
          <p:cNvPr id="11" name="TextBox 11"/>
          <p:cNvSpPr txBox="1"/>
          <p:nvPr/>
        </p:nvSpPr>
        <p:spPr>
          <a:xfrm>
            <a:off x="12206952" y="8002693"/>
            <a:ext cx="3748914"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usage</a:t>
            </a:r>
          </a:p>
        </p:txBody>
      </p:sp>
      <p:sp>
        <p:nvSpPr>
          <p:cNvPr id="12" name="TextBox 12"/>
          <p:cNvSpPr txBox="1"/>
          <p:nvPr/>
        </p:nvSpPr>
        <p:spPr>
          <a:xfrm>
            <a:off x="13608384" y="5296406"/>
            <a:ext cx="3748914"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end-of-life</a:t>
            </a:r>
          </a:p>
        </p:txBody>
      </p:sp>
      <p:sp>
        <p:nvSpPr>
          <p:cNvPr id="13" name="Freeform 13"/>
          <p:cNvSpPr/>
          <p:nvPr/>
        </p:nvSpPr>
        <p:spPr>
          <a:xfrm rot="2197521">
            <a:off x="12224923" y="6584426"/>
            <a:ext cx="2270346" cy="811649"/>
          </a:xfrm>
          <a:custGeom>
            <a:avLst/>
            <a:gdLst/>
            <a:ahLst/>
            <a:cxnLst/>
            <a:rect l="l" t="t" r="r" b="b"/>
            <a:pathLst>
              <a:path w="2270346" h="811649">
                <a:moveTo>
                  <a:pt x="0" y="0"/>
                </a:moveTo>
                <a:lnTo>
                  <a:pt x="2270346" y="0"/>
                </a:lnTo>
                <a:lnTo>
                  <a:pt x="2270346" y="811649"/>
                </a:lnTo>
                <a:lnTo>
                  <a:pt x="0" y="8116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4" name="Freeform 14"/>
          <p:cNvSpPr/>
          <p:nvPr/>
        </p:nvSpPr>
        <p:spPr>
          <a:xfrm rot="-2500474" flipH="1">
            <a:off x="8242864" y="7419946"/>
            <a:ext cx="2270346" cy="811649"/>
          </a:xfrm>
          <a:custGeom>
            <a:avLst/>
            <a:gdLst/>
            <a:ahLst/>
            <a:cxnLst/>
            <a:rect l="l" t="t" r="r" b="b"/>
            <a:pathLst>
              <a:path w="2270346" h="811649">
                <a:moveTo>
                  <a:pt x="2270347" y="0"/>
                </a:moveTo>
                <a:lnTo>
                  <a:pt x="0" y="0"/>
                </a:lnTo>
                <a:lnTo>
                  <a:pt x="0" y="811648"/>
                </a:lnTo>
                <a:lnTo>
                  <a:pt x="2270347" y="811648"/>
                </a:lnTo>
                <a:lnTo>
                  <a:pt x="227034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5" name="Freeform 15"/>
          <p:cNvSpPr/>
          <p:nvPr/>
        </p:nvSpPr>
        <p:spPr>
          <a:xfrm rot="-955028" flipH="1">
            <a:off x="3794331" y="6424523"/>
            <a:ext cx="2270346" cy="811649"/>
          </a:xfrm>
          <a:custGeom>
            <a:avLst/>
            <a:gdLst/>
            <a:ahLst/>
            <a:cxnLst/>
            <a:rect l="l" t="t" r="r" b="b"/>
            <a:pathLst>
              <a:path w="2270346" h="811649">
                <a:moveTo>
                  <a:pt x="2270346" y="0"/>
                </a:moveTo>
                <a:lnTo>
                  <a:pt x="0" y="0"/>
                </a:lnTo>
                <a:lnTo>
                  <a:pt x="0" y="811649"/>
                </a:lnTo>
                <a:lnTo>
                  <a:pt x="2270346" y="811649"/>
                </a:lnTo>
                <a:lnTo>
                  <a:pt x="2270346"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6" name="Freeform 16"/>
          <p:cNvSpPr/>
          <p:nvPr/>
        </p:nvSpPr>
        <p:spPr>
          <a:xfrm rot="85335" flipH="1">
            <a:off x="3249713" y="3496007"/>
            <a:ext cx="2270346" cy="811649"/>
          </a:xfrm>
          <a:custGeom>
            <a:avLst/>
            <a:gdLst/>
            <a:ahLst/>
            <a:cxnLst/>
            <a:rect l="l" t="t" r="r" b="b"/>
            <a:pathLst>
              <a:path w="2270346" h="811649">
                <a:moveTo>
                  <a:pt x="2270346" y="0"/>
                </a:moveTo>
                <a:lnTo>
                  <a:pt x="0" y="0"/>
                </a:lnTo>
                <a:lnTo>
                  <a:pt x="0" y="811649"/>
                </a:lnTo>
                <a:lnTo>
                  <a:pt x="2270346" y="811649"/>
                </a:lnTo>
                <a:lnTo>
                  <a:pt x="2270346"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12007823" y="2425174"/>
            <a:ext cx="6115694" cy="5651865"/>
            <a:chOff x="0" y="0"/>
            <a:chExt cx="8154259" cy="7535820"/>
          </a:xfrm>
        </p:grpSpPr>
        <p:sp>
          <p:nvSpPr>
            <p:cNvPr id="3" name="Freeform 3"/>
            <p:cNvSpPr/>
            <p:nvPr/>
          </p:nvSpPr>
          <p:spPr>
            <a:xfrm rot="941912">
              <a:off x="673172" y="810722"/>
              <a:ext cx="6807915" cy="5914376"/>
            </a:xfrm>
            <a:custGeom>
              <a:avLst/>
              <a:gdLst/>
              <a:ahLst/>
              <a:cxnLst/>
              <a:rect l="l" t="t" r="r" b="b"/>
              <a:pathLst>
                <a:path w="6807915" h="5914376">
                  <a:moveTo>
                    <a:pt x="0" y="0"/>
                  </a:moveTo>
                  <a:lnTo>
                    <a:pt x="6807915" y="0"/>
                  </a:lnTo>
                  <a:lnTo>
                    <a:pt x="6807915" y="5914376"/>
                  </a:lnTo>
                  <a:lnTo>
                    <a:pt x="0" y="59143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1357699" y="2349377"/>
              <a:ext cx="5548708" cy="3135207"/>
            </a:xfrm>
            <a:prstGeom prst="rect">
              <a:avLst/>
            </a:prstGeom>
          </p:spPr>
          <p:txBody>
            <a:bodyPr lIns="0" tIns="0" rIns="0" bIns="0" rtlCol="0" anchor="t">
              <a:spAutoFit/>
            </a:bodyPr>
            <a:lstStyle/>
            <a:p>
              <a:pPr algn="ctr">
                <a:lnSpc>
                  <a:spcPts val="4565"/>
                </a:lnSpc>
                <a:spcBef>
                  <a:spcPct val="0"/>
                </a:spcBef>
              </a:pPr>
              <a:r>
                <a:rPr lang="en-US" sz="4188">
                  <a:solidFill>
                    <a:srgbClr val="6E4E8B"/>
                  </a:solidFill>
                  <a:latin typeface="Sailors"/>
                  <a:ea typeface="Sailors"/>
                  <a:cs typeface="Sailors"/>
                  <a:sym typeface="Sailors"/>
                </a:rPr>
                <a:t>it breaks into smaller pieces called microplAstics </a:t>
              </a:r>
            </a:p>
          </p:txBody>
        </p:sp>
      </p:grpSp>
      <p:sp>
        <p:nvSpPr>
          <p:cNvPr id="5" name="Freeform 5"/>
          <p:cNvSpPr/>
          <p:nvPr/>
        </p:nvSpPr>
        <p:spPr>
          <a:xfrm>
            <a:off x="14216962" y="2314147"/>
            <a:ext cx="739866" cy="706235"/>
          </a:xfrm>
          <a:custGeom>
            <a:avLst/>
            <a:gdLst/>
            <a:ahLst/>
            <a:cxnLst/>
            <a:rect l="l" t="t" r="r" b="b"/>
            <a:pathLst>
              <a:path w="739866" h="706235">
                <a:moveTo>
                  <a:pt x="0" y="0"/>
                </a:moveTo>
                <a:lnTo>
                  <a:pt x="739865" y="0"/>
                </a:lnTo>
                <a:lnTo>
                  <a:pt x="739865" y="706236"/>
                </a:lnTo>
                <a:lnTo>
                  <a:pt x="0" y="7062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2069571" y="3447361"/>
            <a:ext cx="632340" cy="547764"/>
          </a:xfrm>
          <a:custGeom>
            <a:avLst/>
            <a:gdLst/>
            <a:ahLst/>
            <a:cxnLst/>
            <a:rect l="l" t="t" r="r" b="b"/>
            <a:pathLst>
              <a:path w="632340" h="547764">
                <a:moveTo>
                  <a:pt x="0" y="0"/>
                </a:moveTo>
                <a:lnTo>
                  <a:pt x="632339" y="0"/>
                </a:lnTo>
                <a:lnTo>
                  <a:pt x="632339" y="547764"/>
                </a:lnTo>
                <a:lnTo>
                  <a:pt x="0" y="5477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5400000">
            <a:off x="17536764" y="3715150"/>
            <a:ext cx="567038" cy="559950"/>
          </a:xfrm>
          <a:custGeom>
            <a:avLst/>
            <a:gdLst/>
            <a:ahLst/>
            <a:cxnLst/>
            <a:rect l="l" t="t" r="r" b="b"/>
            <a:pathLst>
              <a:path w="567038" h="559950">
                <a:moveTo>
                  <a:pt x="0" y="0"/>
                </a:moveTo>
                <a:lnTo>
                  <a:pt x="567038" y="0"/>
                </a:lnTo>
                <a:lnTo>
                  <a:pt x="567038" y="559951"/>
                </a:lnTo>
                <a:lnTo>
                  <a:pt x="0" y="55995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1664935" y="5558236"/>
            <a:ext cx="685777" cy="547764"/>
          </a:xfrm>
          <a:custGeom>
            <a:avLst/>
            <a:gdLst/>
            <a:ahLst/>
            <a:cxnLst/>
            <a:rect l="l" t="t" r="r" b="b"/>
            <a:pathLst>
              <a:path w="685777" h="547764">
                <a:moveTo>
                  <a:pt x="0" y="0"/>
                </a:moveTo>
                <a:lnTo>
                  <a:pt x="685777" y="0"/>
                </a:lnTo>
                <a:lnTo>
                  <a:pt x="685777" y="547764"/>
                </a:lnTo>
                <a:lnTo>
                  <a:pt x="0" y="54776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1863412" y="4802511"/>
            <a:ext cx="412317" cy="547764"/>
          </a:xfrm>
          <a:custGeom>
            <a:avLst/>
            <a:gdLst/>
            <a:ahLst/>
            <a:cxnLst/>
            <a:rect l="l" t="t" r="r" b="b"/>
            <a:pathLst>
              <a:path w="412317" h="547764">
                <a:moveTo>
                  <a:pt x="0" y="0"/>
                </a:moveTo>
                <a:lnTo>
                  <a:pt x="412317" y="0"/>
                </a:lnTo>
                <a:lnTo>
                  <a:pt x="412317" y="547764"/>
                </a:lnTo>
                <a:lnTo>
                  <a:pt x="0" y="54776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12225164" y="3029502"/>
            <a:ext cx="1921563" cy="228186"/>
          </a:xfrm>
          <a:custGeom>
            <a:avLst/>
            <a:gdLst/>
            <a:ahLst/>
            <a:cxnLst/>
            <a:rect l="l" t="t" r="r" b="b"/>
            <a:pathLst>
              <a:path w="1921563" h="228186">
                <a:moveTo>
                  <a:pt x="0" y="0"/>
                </a:moveTo>
                <a:lnTo>
                  <a:pt x="1921563" y="0"/>
                </a:lnTo>
                <a:lnTo>
                  <a:pt x="1921563" y="228186"/>
                </a:lnTo>
                <a:lnTo>
                  <a:pt x="0" y="22818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14462765" y="7470438"/>
            <a:ext cx="685777" cy="547764"/>
          </a:xfrm>
          <a:custGeom>
            <a:avLst/>
            <a:gdLst/>
            <a:ahLst/>
            <a:cxnLst/>
            <a:rect l="l" t="t" r="r" b="b"/>
            <a:pathLst>
              <a:path w="685777" h="547764">
                <a:moveTo>
                  <a:pt x="0" y="0"/>
                </a:moveTo>
                <a:lnTo>
                  <a:pt x="685777" y="0"/>
                </a:lnTo>
                <a:lnTo>
                  <a:pt x="685777" y="547764"/>
                </a:lnTo>
                <a:lnTo>
                  <a:pt x="0" y="547764"/>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rot="-6709876">
            <a:off x="15666636" y="7683332"/>
            <a:ext cx="603227" cy="573066"/>
          </a:xfrm>
          <a:custGeom>
            <a:avLst/>
            <a:gdLst/>
            <a:ahLst/>
            <a:cxnLst/>
            <a:rect l="l" t="t" r="r" b="b"/>
            <a:pathLst>
              <a:path w="603227" h="573066">
                <a:moveTo>
                  <a:pt x="0" y="0"/>
                </a:moveTo>
                <a:lnTo>
                  <a:pt x="603227" y="0"/>
                </a:lnTo>
                <a:lnTo>
                  <a:pt x="603227" y="573065"/>
                </a:lnTo>
                <a:lnTo>
                  <a:pt x="0" y="573065"/>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rot="-6709876">
            <a:off x="16859423" y="2983806"/>
            <a:ext cx="685777" cy="547764"/>
          </a:xfrm>
          <a:custGeom>
            <a:avLst/>
            <a:gdLst/>
            <a:ahLst/>
            <a:cxnLst/>
            <a:rect l="l" t="t" r="r" b="b"/>
            <a:pathLst>
              <a:path w="685777" h="547764">
                <a:moveTo>
                  <a:pt x="0" y="0"/>
                </a:moveTo>
                <a:lnTo>
                  <a:pt x="685777" y="0"/>
                </a:lnTo>
                <a:lnTo>
                  <a:pt x="685777" y="547764"/>
                </a:lnTo>
                <a:lnTo>
                  <a:pt x="0" y="54776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4" name="Freeform 14"/>
          <p:cNvSpPr/>
          <p:nvPr/>
        </p:nvSpPr>
        <p:spPr>
          <a:xfrm rot="-6709876">
            <a:off x="16283496" y="2690582"/>
            <a:ext cx="412317" cy="547764"/>
          </a:xfrm>
          <a:custGeom>
            <a:avLst/>
            <a:gdLst/>
            <a:ahLst/>
            <a:cxnLst/>
            <a:rect l="l" t="t" r="r" b="b"/>
            <a:pathLst>
              <a:path w="412317" h="547764">
                <a:moveTo>
                  <a:pt x="0" y="0"/>
                </a:moveTo>
                <a:lnTo>
                  <a:pt x="412317" y="0"/>
                </a:lnTo>
                <a:lnTo>
                  <a:pt x="412317" y="547765"/>
                </a:lnTo>
                <a:lnTo>
                  <a:pt x="0" y="547765"/>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5" name="Freeform 15"/>
          <p:cNvSpPr/>
          <p:nvPr/>
        </p:nvSpPr>
        <p:spPr>
          <a:xfrm rot="-6709876">
            <a:off x="15296964" y="2416776"/>
            <a:ext cx="522863" cy="673575"/>
          </a:xfrm>
          <a:custGeom>
            <a:avLst/>
            <a:gdLst/>
            <a:ahLst/>
            <a:cxnLst/>
            <a:rect l="l" t="t" r="r" b="b"/>
            <a:pathLst>
              <a:path w="522863" h="673575">
                <a:moveTo>
                  <a:pt x="0" y="0"/>
                </a:moveTo>
                <a:lnTo>
                  <a:pt x="522863" y="0"/>
                </a:lnTo>
                <a:lnTo>
                  <a:pt x="522863" y="673575"/>
                </a:lnTo>
                <a:lnTo>
                  <a:pt x="0" y="673575"/>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6" name="Freeform 16"/>
          <p:cNvSpPr/>
          <p:nvPr/>
        </p:nvSpPr>
        <p:spPr>
          <a:xfrm rot="-1067306">
            <a:off x="13247735" y="7583327"/>
            <a:ext cx="969227" cy="245941"/>
          </a:xfrm>
          <a:custGeom>
            <a:avLst/>
            <a:gdLst/>
            <a:ahLst/>
            <a:cxnLst/>
            <a:rect l="l" t="t" r="r" b="b"/>
            <a:pathLst>
              <a:path w="969227" h="245941">
                <a:moveTo>
                  <a:pt x="0" y="0"/>
                </a:moveTo>
                <a:lnTo>
                  <a:pt x="969227" y="0"/>
                </a:lnTo>
                <a:lnTo>
                  <a:pt x="969227" y="245942"/>
                </a:lnTo>
                <a:lnTo>
                  <a:pt x="0" y="245942"/>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rot="8972570">
            <a:off x="12142486" y="6309101"/>
            <a:ext cx="817212" cy="806997"/>
          </a:xfrm>
          <a:custGeom>
            <a:avLst/>
            <a:gdLst/>
            <a:ahLst/>
            <a:cxnLst/>
            <a:rect l="l" t="t" r="r" b="b"/>
            <a:pathLst>
              <a:path w="817212" h="806997">
                <a:moveTo>
                  <a:pt x="0" y="0"/>
                </a:moveTo>
                <a:lnTo>
                  <a:pt x="817212" y="0"/>
                </a:lnTo>
                <a:lnTo>
                  <a:pt x="817212" y="806997"/>
                </a:lnTo>
                <a:lnTo>
                  <a:pt x="0" y="806997"/>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rot="-7227429">
            <a:off x="12979787" y="6942771"/>
            <a:ext cx="412317" cy="547764"/>
          </a:xfrm>
          <a:custGeom>
            <a:avLst/>
            <a:gdLst/>
            <a:ahLst/>
            <a:cxnLst/>
            <a:rect l="l" t="t" r="r" b="b"/>
            <a:pathLst>
              <a:path w="412317" h="547764">
                <a:moveTo>
                  <a:pt x="0" y="0"/>
                </a:moveTo>
                <a:lnTo>
                  <a:pt x="412317" y="0"/>
                </a:lnTo>
                <a:lnTo>
                  <a:pt x="412317" y="547764"/>
                </a:lnTo>
                <a:lnTo>
                  <a:pt x="0" y="54776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9" name="Freeform 19"/>
          <p:cNvSpPr/>
          <p:nvPr/>
        </p:nvSpPr>
        <p:spPr>
          <a:xfrm rot="-3351992">
            <a:off x="17299816" y="5536704"/>
            <a:ext cx="969227" cy="245941"/>
          </a:xfrm>
          <a:custGeom>
            <a:avLst/>
            <a:gdLst/>
            <a:ahLst/>
            <a:cxnLst/>
            <a:rect l="l" t="t" r="r" b="b"/>
            <a:pathLst>
              <a:path w="969227" h="245941">
                <a:moveTo>
                  <a:pt x="0" y="0"/>
                </a:moveTo>
                <a:lnTo>
                  <a:pt x="969227" y="0"/>
                </a:lnTo>
                <a:lnTo>
                  <a:pt x="969227" y="245941"/>
                </a:lnTo>
                <a:lnTo>
                  <a:pt x="0" y="245941"/>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0" name="Freeform 20"/>
          <p:cNvSpPr/>
          <p:nvPr/>
        </p:nvSpPr>
        <p:spPr>
          <a:xfrm rot="5620577">
            <a:off x="16573242" y="7066940"/>
            <a:ext cx="817212" cy="806997"/>
          </a:xfrm>
          <a:custGeom>
            <a:avLst/>
            <a:gdLst/>
            <a:ahLst/>
            <a:cxnLst/>
            <a:rect l="l" t="t" r="r" b="b"/>
            <a:pathLst>
              <a:path w="817212" h="806997">
                <a:moveTo>
                  <a:pt x="0" y="0"/>
                </a:moveTo>
                <a:lnTo>
                  <a:pt x="817212" y="0"/>
                </a:lnTo>
                <a:lnTo>
                  <a:pt x="817212" y="806997"/>
                </a:lnTo>
                <a:lnTo>
                  <a:pt x="0" y="8069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21" name="Freeform 21"/>
          <p:cNvSpPr/>
          <p:nvPr/>
        </p:nvSpPr>
        <p:spPr>
          <a:xfrm rot="-10579422">
            <a:off x="17241174" y="6622134"/>
            <a:ext cx="685777" cy="547764"/>
          </a:xfrm>
          <a:custGeom>
            <a:avLst/>
            <a:gdLst/>
            <a:ahLst/>
            <a:cxnLst/>
            <a:rect l="l" t="t" r="r" b="b"/>
            <a:pathLst>
              <a:path w="685777" h="547764">
                <a:moveTo>
                  <a:pt x="0" y="0"/>
                </a:moveTo>
                <a:lnTo>
                  <a:pt x="685777" y="0"/>
                </a:lnTo>
                <a:lnTo>
                  <a:pt x="685777" y="547765"/>
                </a:lnTo>
                <a:lnTo>
                  <a:pt x="0" y="54776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2" name="Freeform 22"/>
          <p:cNvSpPr/>
          <p:nvPr/>
        </p:nvSpPr>
        <p:spPr>
          <a:xfrm rot="-10579422">
            <a:off x="17578271" y="4537418"/>
            <a:ext cx="412317" cy="547764"/>
          </a:xfrm>
          <a:custGeom>
            <a:avLst/>
            <a:gdLst/>
            <a:ahLst/>
            <a:cxnLst/>
            <a:rect l="l" t="t" r="r" b="b"/>
            <a:pathLst>
              <a:path w="412317" h="547764">
                <a:moveTo>
                  <a:pt x="0" y="0"/>
                </a:moveTo>
                <a:lnTo>
                  <a:pt x="412317" y="0"/>
                </a:lnTo>
                <a:lnTo>
                  <a:pt x="412317" y="547764"/>
                </a:lnTo>
                <a:lnTo>
                  <a:pt x="0" y="54776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23" name="Freeform 23"/>
          <p:cNvSpPr/>
          <p:nvPr/>
        </p:nvSpPr>
        <p:spPr>
          <a:xfrm rot="-925602">
            <a:off x="9746563" y="4078698"/>
            <a:ext cx="2325495" cy="1505758"/>
          </a:xfrm>
          <a:custGeom>
            <a:avLst/>
            <a:gdLst/>
            <a:ahLst/>
            <a:cxnLst/>
            <a:rect l="l" t="t" r="r" b="b"/>
            <a:pathLst>
              <a:path w="2325495" h="1505758">
                <a:moveTo>
                  <a:pt x="0" y="0"/>
                </a:moveTo>
                <a:lnTo>
                  <a:pt x="2325495" y="0"/>
                </a:lnTo>
                <a:lnTo>
                  <a:pt x="2325495" y="1505758"/>
                </a:lnTo>
                <a:lnTo>
                  <a:pt x="0" y="150575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grpSp>
        <p:nvGrpSpPr>
          <p:cNvPr id="24" name="Group 24"/>
          <p:cNvGrpSpPr/>
          <p:nvPr/>
        </p:nvGrpSpPr>
        <p:grpSpPr>
          <a:xfrm>
            <a:off x="720356" y="2862317"/>
            <a:ext cx="6115694" cy="5651865"/>
            <a:chOff x="0" y="0"/>
            <a:chExt cx="8154259" cy="7535820"/>
          </a:xfrm>
        </p:grpSpPr>
        <p:sp>
          <p:nvSpPr>
            <p:cNvPr id="25" name="Freeform 25"/>
            <p:cNvSpPr/>
            <p:nvPr/>
          </p:nvSpPr>
          <p:spPr>
            <a:xfrm rot="941912">
              <a:off x="673172" y="810722"/>
              <a:ext cx="6807915" cy="5914376"/>
            </a:xfrm>
            <a:custGeom>
              <a:avLst/>
              <a:gdLst/>
              <a:ahLst/>
              <a:cxnLst/>
              <a:rect l="l" t="t" r="r" b="b"/>
              <a:pathLst>
                <a:path w="6807915" h="5914376">
                  <a:moveTo>
                    <a:pt x="0" y="0"/>
                  </a:moveTo>
                  <a:lnTo>
                    <a:pt x="6807915" y="0"/>
                  </a:lnTo>
                  <a:lnTo>
                    <a:pt x="6807915" y="5914376"/>
                  </a:lnTo>
                  <a:lnTo>
                    <a:pt x="0" y="59143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6" name="TextBox 26"/>
            <p:cNvSpPr txBox="1"/>
            <p:nvPr/>
          </p:nvSpPr>
          <p:spPr>
            <a:xfrm>
              <a:off x="1204581" y="2422340"/>
              <a:ext cx="5673716" cy="3135207"/>
            </a:xfrm>
            <a:prstGeom prst="rect">
              <a:avLst/>
            </a:prstGeom>
          </p:spPr>
          <p:txBody>
            <a:bodyPr lIns="0" tIns="0" rIns="0" bIns="0" rtlCol="0" anchor="t">
              <a:spAutoFit/>
            </a:bodyPr>
            <a:lstStyle/>
            <a:p>
              <a:pPr algn="ctr">
                <a:lnSpc>
                  <a:spcPts val="4565"/>
                </a:lnSpc>
                <a:spcBef>
                  <a:spcPct val="0"/>
                </a:spcBef>
              </a:pPr>
              <a:r>
                <a:rPr lang="en-US" sz="4188">
                  <a:solidFill>
                    <a:srgbClr val="6E4E8B"/>
                  </a:solidFill>
                  <a:latin typeface="Sailors"/>
                  <a:ea typeface="Sailors"/>
                  <a:cs typeface="Sailors"/>
                  <a:sym typeface="Sailors"/>
                </a:rPr>
                <a:t>Plastic can take hundreds of years to breakdown</a:t>
              </a:r>
            </a:p>
          </p:txBody>
        </p:sp>
      </p:grpSp>
      <p:sp>
        <p:nvSpPr>
          <p:cNvPr id="27" name="Freeform 27"/>
          <p:cNvSpPr/>
          <p:nvPr/>
        </p:nvSpPr>
        <p:spPr>
          <a:xfrm rot="1523970">
            <a:off x="515162" y="4023937"/>
            <a:ext cx="619938" cy="1179812"/>
          </a:xfrm>
          <a:custGeom>
            <a:avLst/>
            <a:gdLst/>
            <a:ahLst/>
            <a:cxnLst/>
            <a:rect l="l" t="t" r="r" b="b"/>
            <a:pathLst>
              <a:path w="619938" h="1179812">
                <a:moveTo>
                  <a:pt x="0" y="0"/>
                </a:moveTo>
                <a:lnTo>
                  <a:pt x="619937" y="0"/>
                </a:lnTo>
                <a:lnTo>
                  <a:pt x="619937" y="1179812"/>
                </a:lnTo>
                <a:lnTo>
                  <a:pt x="0" y="1179812"/>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8" name="Freeform 28"/>
          <p:cNvSpPr/>
          <p:nvPr/>
        </p:nvSpPr>
        <p:spPr>
          <a:xfrm rot="3706592">
            <a:off x="1670662" y="2377431"/>
            <a:ext cx="1005036" cy="1548375"/>
          </a:xfrm>
          <a:custGeom>
            <a:avLst/>
            <a:gdLst/>
            <a:ahLst/>
            <a:cxnLst/>
            <a:rect l="l" t="t" r="r" b="b"/>
            <a:pathLst>
              <a:path w="1005036" h="1548375">
                <a:moveTo>
                  <a:pt x="0" y="0"/>
                </a:moveTo>
                <a:lnTo>
                  <a:pt x="1005037" y="0"/>
                </a:lnTo>
                <a:lnTo>
                  <a:pt x="1005037" y="1548375"/>
                </a:lnTo>
                <a:lnTo>
                  <a:pt x="0" y="1548375"/>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9" name="Freeform 29"/>
          <p:cNvSpPr/>
          <p:nvPr/>
        </p:nvSpPr>
        <p:spPr>
          <a:xfrm rot="-1463594">
            <a:off x="355631" y="5951717"/>
            <a:ext cx="695233" cy="1177155"/>
          </a:xfrm>
          <a:custGeom>
            <a:avLst/>
            <a:gdLst/>
            <a:ahLst/>
            <a:cxnLst/>
            <a:rect l="l" t="t" r="r" b="b"/>
            <a:pathLst>
              <a:path w="695233" h="1177155">
                <a:moveTo>
                  <a:pt x="0" y="0"/>
                </a:moveTo>
                <a:lnTo>
                  <a:pt x="695233" y="0"/>
                </a:lnTo>
                <a:lnTo>
                  <a:pt x="695233" y="1177155"/>
                </a:lnTo>
                <a:lnTo>
                  <a:pt x="0" y="1177155"/>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30" name="Freeform 30"/>
          <p:cNvSpPr/>
          <p:nvPr/>
        </p:nvSpPr>
        <p:spPr>
          <a:xfrm rot="8278817">
            <a:off x="1451884" y="7349971"/>
            <a:ext cx="943942" cy="1165360"/>
          </a:xfrm>
          <a:custGeom>
            <a:avLst/>
            <a:gdLst/>
            <a:ahLst/>
            <a:cxnLst/>
            <a:rect l="l" t="t" r="r" b="b"/>
            <a:pathLst>
              <a:path w="943942" h="1165360">
                <a:moveTo>
                  <a:pt x="0" y="0"/>
                </a:moveTo>
                <a:lnTo>
                  <a:pt x="943941" y="0"/>
                </a:lnTo>
                <a:lnTo>
                  <a:pt x="943941" y="1165360"/>
                </a:lnTo>
                <a:lnTo>
                  <a:pt x="0" y="116536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31" name="Freeform 31"/>
          <p:cNvSpPr/>
          <p:nvPr/>
        </p:nvSpPr>
        <p:spPr>
          <a:xfrm rot="5400000">
            <a:off x="3308656" y="2456684"/>
            <a:ext cx="939093" cy="933223"/>
          </a:xfrm>
          <a:custGeom>
            <a:avLst/>
            <a:gdLst/>
            <a:ahLst/>
            <a:cxnLst/>
            <a:rect l="l" t="t" r="r" b="b"/>
            <a:pathLst>
              <a:path w="939093" h="933223">
                <a:moveTo>
                  <a:pt x="0" y="0"/>
                </a:moveTo>
                <a:lnTo>
                  <a:pt x="939093" y="0"/>
                </a:lnTo>
                <a:lnTo>
                  <a:pt x="939093" y="933224"/>
                </a:lnTo>
                <a:lnTo>
                  <a:pt x="0" y="933224"/>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grpSp>
        <p:nvGrpSpPr>
          <p:cNvPr id="32" name="Group 32"/>
          <p:cNvGrpSpPr/>
          <p:nvPr/>
        </p:nvGrpSpPr>
        <p:grpSpPr>
          <a:xfrm>
            <a:off x="6483023" y="5065968"/>
            <a:ext cx="6115694" cy="5651865"/>
            <a:chOff x="0" y="0"/>
            <a:chExt cx="8154259" cy="7535820"/>
          </a:xfrm>
        </p:grpSpPr>
        <p:sp>
          <p:nvSpPr>
            <p:cNvPr id="33" name="Freeform 33"/>
            <p:cNvSpPr/>
            <p:nvPr/>
          </p:nvSpPr>
          <p:spPr>
            <a:xfrm rot="941912">
              <a:off x="673172" y="810722"/>
              <a:ext cx="6807915" cy="5914376"/>
            </a:xfrm>
            <a:custGeom>
              <a:avLst/>
              <a:gdLst/>
              <a:ahLst/>
              <a:cxnLst/>
              <a:rect l="l" t="t" r="r" b="b"/>
              <a:pathLst>
                <a:path w="6807915" h="5914376">
                  <a:moveTo>
                    <a:pt x="0" y="0"/>
                  </a:moveTo>
                  <a:lnTo>
                    <a:pt x="6807915" y="0"/>
                  </a:lnTo>
                  <a:lnTo>
                    <a:pt x="6807915" y="5914376"/>
                  </a:lnTo>
                  <a:lnTo>
                    <a:pt x="0" y="59143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4" name="TextBox 34"/>
            <p:cNvSpPr txBox="1"/>
            <p:nvPr/>
          </p:nvSpPr>
          <p:spPr>
            <a:xfrm>
              <a:off x="1378971" y="2479327"/>
              <a:ext cx="5423699" cy="3135207"/>
            </a:xfrm>
            <a:prstGeom prst="rect">
              <a:avLst/>
            </a:prstGeom>
          </p:spPr>
          <p:txBody>
            <a:bodyPr lIns="0" tIns="0" rIns="0" bIns="0" rtlCol="0" anchor="t">
              <a:spAutoFit/>
            </a:bodyPr>
            <a:lstStyle/>
            <a:p>
              <a:pPr algn="ctr">
                <a:lnSpc>
                  <a:spcPts val="4565"/>
                </a:lnSpc>
                <a:spcBef>
                  <a:spcPct val="0"/>
                </a:spcBef>
              </a:pPr>
              <a:r>
                <a:rPr lang="en-US" sz="4188">
                  <a:solidFill>
                    <a:srgbClr val="6E4E8B"/>
                  </a:solidFill>
                  <a:latin typeface="Sailors"/>
                  <a:ea typeface="Sailors"/>
                  <a:cs typeface="Sailors"/>
                  <a:sym typeface="Sailors"/>
                </a:rPr>
                <a:t>plastic does not biodegrade like organic materials</a:t>
              </a:r>
            </a:p>
          </p:txBody>
        </p:sp>
      </p:grpSp>
      <p:sp>
        <p:nvSpPr>
          <p:cNvPr id="35" name="Freeform 35"/>
          <p:cNvSpPr/>
          <p:nvPr/>
        </p:nvSpPr>
        <p:spPr>
          <a:xfrm rot="-2932368">
            <a:off x="5024952" y="2703227"/>
            <a:ext cx="505510" cy="1287178"/>
          </a:xfrm>
          <a:custGeom>
            <a:avLst/>
            <a:gdLst/>
            <a:ahLst/>
            <a:cxnLst/>
            <a:rect l="l" t="t" r="r" b="b"/>
            <a:pathLst>
              <a:path w="505510" h="1287178">
                <a:moveTo>
                  <a:pt x="0" y="0"/>
                </a:moveTo>
                <a:lnTo>
                  <a:pt x="505510" y="0"/>
                </a:lnTo>
                <a:lnTo>
                  <a:pt x="505510" y="1287179"/>
                </a:lnTo>
                <a:lnTo>
                  <a:pt x="0" y="1287179"/>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36" name="Freeform 36"/>
          <p:cNvSpPr/>
          <p:nvPr/>
        </p:nvSpPr>
        <p:spPr>
          <a:xfrm rot="518171">
            <a:off x="6330383" y="3799751"/>
            <a:ext cx="850384" cy="754523"/>
          </a:xfrm>
          <a:custGeom>
            <a:avLst/>
            <a:gdLst/>
            <a:ahLst/>
            <a:cxnLst/>
            <a:rect l="l" t="t" r="r" b="b"/>
            <a:pathLst>
              <a:path w="850384" h="754523">
                <a:moveTo>
                  <a:pt x="0" y="0"/>
                </a:moveTo>
                <a:lnTo>
                  <a:pt x="850385" y="0"/>
                </a:lnTo>
                <a:lnTo>
                  <a:pt x="850385" y="754522"/>
                </a:lnTo>
                <a:lnTo>
                  <a:pt x="0" y="754522"/>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sp>
        <p:nvSpPr>
          <p:cNvPr id="37" name="Freeform 37"/>
          <p:cNvSpPr/>
          <p:nvPr/>
        </p:nvSpPr>
        <p:spPr>
          <a:xfrm rot="-4053628">
            <a:off x="6375271" y="5298472"/>
            <a:ext cx="1068912" cy="737549"/>
          </a:xfrm>
          <a:custGeom>
            <a:avLst/>
            <a:gdLst/>
            <a:ahLst/>
            <a:cxnLst/>
            <a:rect l="l" t="t" r="r" b="b"/>
            <a:pathLst>
              <a:path w="1068912" h="737549">
                <a:moveTo>
                  <a:pt x="0" y="0"/>
                </a:moveTo>
                <a:lnTo>
                  <a:pt x="1068912" y="0"/>
                </a:lnTo>
                <a:lnTo>
                  <a:pt x="1068912" y="737549"/>
                </a:lnTo>
                <a:lnTo>
                  <a:pt x="0" y="737549"/>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38" name="Freeform 38"/>
          <p:cNvSpPr/>
          <p:nvPr/>
        </p:nvSpPr>
        <p:spPr>
          <a:xfrm rot="2406950">
            <a:off x="6063658" y="6589053"/>
            <a:ext cx="429794" cy="1312349"/>
          </a:xfrm>
          <a:custGeom>
            <a:avLst/>
            <a:gdLst/>
            <a:ahLst/>
            <a:cxnLst/>
            <a:rect l="l" t="t" r="r" b="b"/>
            <a:pathLst>
              <a:path w="429794" h="1312349">
                <a:moveTo>
                  <a:pt x="0" y="0"/>
                </a:moveTo>
                <a:lnTo>
                  <a:pt x="429794" y="0"/>
                </a:lnTo>
                <a:lnTo>
                  <a:pt x="429794" y="1312350"/>
                </a:lnTo>
                <a:lnTo>
                  <a:pt x="0" y="131235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sp>
        <p:nvSpPr>
          <p:cNvPr id="39" name="Freeform 39"/>
          <p:cNvSpPr/>
          <p:nvPr/>
        </p:nvSpPr>
        <p:spPr>
          <a:xfrm rot="1707805">
            <a:off x="2942254" y="7994325"/>
            <a:ext cx="914496" cy="885918"/>
          </a:xfrm>
          <a:custGeom>
            <a:avLst/>
            <a:gdLst/>
            <a:ahLst/>
            <a:cxnLst/>
            <a:rect l="l" t="t" r="r" b="b"/>
            <a:pathLst>
              <a:path w="914496" h="885918">
                <a:moveTo>
                  <a:pt x="0" y="0"/>
                </a:moveTo>
                <a:lnTo>
                  <a:pt x="914496" y="0"/>
                </a:lnTo>
                <a:lnTo>
                  <a:pt x="914496" y="885919"/>
                </a:lnTo>
                <a:lnTo>
                  <a:pt x="0" y="885919"/>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txBody>
          <a:bodyPr/>
          <a:lstStyle/>
          <a:p>
            <a:endParaRPr lang="en-AU"/>
          </a:p>
        </p:txBody>
      </p:sp>
      <p:sp>
        <p:nvSpPr>
          <p:cNvPr id="40" name="Freeform 40"/>
          <p:cNvSpPr/>
          <p:nvPr/>
        </p:nvSpPr>
        <p:spPr>
          <a:xfrm rot="-10719105">
            <a:off x="-2774162" y="-11029869"/>
            <a:ext cx="22934021" cy="13187062"/>
          </a:xfrm>
          <a:custGeom>
            <a:avLst/>
            <a:gdLst/>
            <a:ahLst/>
            <a:cxnLst/>
            <a:rect l="l" t="t" r="r" b="b"/>
            <a:pathLst>
              <a:path w="22934021" h="13187062">
                <a:moveTo>
                  <a:pt x="0" y="0"/>
                </a:moveTo>
                <a:lnTo>
                  <a:pt x="22934022" y="0"/>
                </a:lnTo>
                <a:lnTo>
                  <a:pt x="22934022" y="13187062"/>
                </a:lnTo>
                <a:lnTo>
                  <a:pt x="0" y="13187062"/>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txBody>
          <a:bodyPr/>
          <a:lstStyle/>
          <a:p>
            <a:endParaRPr lang="en-AU"/>
          </a:p>
        </p:txBody>
      </p:sp>
      <p:sp>
        <p:nvSpPr>
          <p:cNvPr id="41" name="TextBox 41"/>
          <p:cNvSpPr txBox="1"/>
          <p:nvPr/>
        </p:nvSpPr>
        <p:spPr>
          <a:xfrm>
            <a:off x="292097" y="467830"/>
            <a:ext cx="17994097"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6E4E8B"/>
                </a:solidFill>
                <a:latin typeface="Lucky Bones"/>
                <a:ea typeface="Lucky Bones"/>
                <a:cs typeface="Lucky Bones"/>
                <a:sym typeface="Lucky Bones"/>
              </a:rPr>
              <a:t>THE END-OF-LIFE CYCLE OF PLASTIC</a:t>
            </a:r>
          </a:p>
        </p:txBody>
      </p:sp>
      <p:grpSp>
        <p:nvGrpSpPr>
          <p:cNvPr id="42" name="Group 42"/>
          <p:cNvGrpSpPr/>
          <p:nvPr/>
        </p:nvGrpSpPr>
        <p:grpSpPr>
          <a:xfrm rot="-658981">
            <a:off x="4439175" y="7642153"/>
            <a:ext cx="2669194" cy="2180449"/>
            <a:chOff x="166963" y="-322738"/>
            <a:chExt cx="3558925" cy="2907265"/>
          </a:xfrm>
        </p:grpSpPr>
        <p:sp>
          <p:nvSpPr>
            <p:cNvPr id="43" name="Freeform 43"/>
            <p:cNvSpPr/>
            <p:nvPr/>
          </p:nvSpPr>
          <p:spPr>
            <a:xfrm rot="-10225101" flipH="1">
              <a:off x="166963" y="280123"/>
              <a:ext cx="3558925" cy="2304404"/>
            </a:xfrm>
            <a:custGeom>
              <a:avLst/>
              <a:gdLst/>
              <a:ahLst/>
              <a:cxnLst/>
              <a:rect l="l" t="t" r="r" b="b"/>
              <a:pathLst>
                <a:path w="3558925" h="2304404">
                  <a:moveTo>
                    <a:pt x="3558925" y="0"/>
                  </a:moveTo>
                  <a:lnTo>
                    <a:pt x="0" y="0"/>
                  </a:lnTo>
                  <a:lnTo>
                    <a:pt x="0" y="2304404"/>
                  </a:lnTo>
                  <a:lnTo>
                    <a:pt x="3558925" y="2304404"/>
                  </a:lnTo>
                  <a:lnTo>
                    <a:pt x="3558925"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4" name="TextBox 44"/>
            <p:cNvSpPr txBox="1"/>
            <p:nvPr/>
          </p:nvSpPr>
          <p:spPr>
            <a:xfrm rot="3085012">
              <a:off x="656677" y="-164608"/>
              <a:ext cx="2099549" cy="1783290"/>
            </a:xfrm>
            <a:prstGeom prst="rect">
              <a:avLst/>
            </a:prstGeom>
          </p:spPr>
          <p:txBody>
            <a:bodyPr lIns="0" tIns="0" rIns="0" bIns="0" rtlCol="0" anchor="t">
              <a:prstTxWarp prst="textArchDown">
                <a:avLst/>
              </a:prstTxWarp>
              <a:spAutoFit/>
            </a:bodyPr>
            <a:lstStyle/>
            <a:p>
              <a:pPr algn="ctr">
                <a:lnSpc>
                  <a:spcPts val="2856"/>
                </a:lnSpc>
                <a:spcBef>
                  <a:spcPct val="0"/>
                </a:spcBef>
              </a:pPr>
              <a:r>
                <a:rPr lang="en-US" sz="2620" dirty="0">
                  <a:solidFill>
                    <a:srgbClr val="6E4E8B"/>
                  </a:solidFill>
                  <a:latin typeface="Sailors"/>
                  <a:ea typeface="Sailors"/>
                  <a:cs typeface="Sailors"/>
                  <a:sym typeface="Sailors"/>
                </a:rPr>
                <a:t>even THEN</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905958" y="6274127"/>
            <a:ext cx="2984173" cy="2984173"/>
          </a:xfrm>
          <a:custGeom>
            <a:avLst/>
            <a:gdLst/>
            <a:ahLst/>
            <a:cxnLst/>
            <a:rect l="l" t="t" r="r" b="b"/>
            <a:pathLst>
              <a:path w="2984173" h="2984173">
                <a:moveTo>
                  <a:pt x="0" y="0"/>
                </a:moveTo>
                <a:lnTo>
                  <a:pt x="2984172" y="0"/>
                </a:lnTo>
                <a:lnTo>
                  <a:pt x="2984172"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4287177" y="6274127"/>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7640809" y="6274127"/>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1023016" y="6274127"/>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905958" y="2482355"/>
            <a:ext cx="2984173" cy="2984173"/>
          </a:xfrm>
          <a:custGeom>
            <a:avLst/>
            <a:gdLst/>
            <a:ahLst/>
            <a:cxnLst/>
            <a:rect l="l" t="t" r="r" b="b"/>
            <a:pathLst>
              <a:path w="2984173" h="2984173">
                <a:moveTo>
                  <a:pt x="0" y="0"/>
                </a:moveTo>
                <a:lnTo>
                  <a:pt x="2984172" y="0"/>
                </a:lnTo>
                <a:lnTo>
                  <a:pt x="2984172"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4287177" y="248235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a:off x="7640809" y="248235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Freeform 9"/>
          <p:cNvSpPr/>
          <p:nvPr/>
        </p:nvSpPr>
        <p:spPr>
          <a:xfrm>
            <a:off x="11023016" y="248235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0" name="Freeform 10"/>
          <p:cNvSpPr/>
          <p:nvPr/>
        </p:nvSpPr>
        <p:spPr>
          <a:xfrm>
            <a:off x="14443324" y="6274127"/>
            <a:ext cx="2984173" cy="2984173"/>
          </a:xfrm>
          <a:custGeom>
            <a:avLst/>
            <a:gdLst/>
            <a:ahLst/>
            <a:cxnLst/>
            <a:rect l="l" t="t" r="r" b="b"/>
            <a:pathLst>
              <a:path w="2984173" h="2984173">
                <a:moveTo>
                  <a:pt x="0" y="0"/>
                </a:moveTo>
                <a:lnTo>
                  <a:pt x="2984172" y="0"/>
                </a:lnTo>
                <a:lnTo>
                  <a:pt x="2984172"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1" name="Freeform 11"/>
          <p:cNvSpPr/>
          <p:nvPr/>
        </p:nvSpPr>
        <p:spPr>
          <a:xfrm>
            <a:off x="5192333" y="2777965"/>
            <a:ext cx="1173861" cy="1549651"/>
          </a:xfrm>
          <a:custGeom>
            <a:avLst/>
            <a:gdLst/>
            <a:ahLst/>
            <a:cxnLst/>
            <a:rect l="l" t="t" r="r" b="b"/>
            <a:pathLst>
              <a:path w="1173861" h="1549651">
                <a:moveTo>
                  <a:pt x="0" y="0"/>
                </a:moveTo>
                <a:lnTo>
                  <a:pt x="1173861" y="0"/>
                </a:lnTo>
                <a:lnTo>
                  <a:pt x="1173861" y="1549651"/>
                </a:lnTo>
                <a:lnTo>
                  <a:pt x="0" y="1549651"/>
                </a:lnTo>
                <a:lnTo>
                  <a:pt x="0" y="0"/>
                </a:lnTo>
                <a:close/>
              </a:path>
            </a:pathLst>
          </a:custGeom>
          <a:blipFill>
            <a:blip r:embed="rId5"/>
            <a:stretch>
              <a:fillRect/>
            </a:stretch>
          </a:blipFill>
        </p:spPr>
        <p:txBody>
          <a:bodyPr/>
          <a:lstStyle/>
          <a:p>
            <a:endParaRPr lang="en-AU"/>
          </a:p>
        </p:txBody>
      </p:sp>
      <p:sp>
        <p:nvSpPr>
          <p:cNvPr id="12" name="Freeform 12"/>
          <p:cNvSpPr/>
          <p:nvPr/>
        </p:nvSpPr>
        <p:spPr>
          <a:xfrm>
            <a:off x="8279131" y="2628553"/>
            <a:ext cx="1707528" cy="1848474"/>
          </a:xfrm>
          <a:custGeom>
            <a:avLst/>
            <a:gdLst/>
            <a:ahLst/>
            <a:cxnLst/>
            <a:rect l="l" t="t" r="r" b="b"/>
            <a:pathLst>
              <a:path w="1707528" h="1848474">
                <a:moveTo>
                  <a:pt x="0" y="0"/>
                </a:moveTo>
                <a:lnTo>
                  <a:pt x="1707528" y="0"/>
                </a:lnTo>
                <a:lnTo>
                  <a:pt x="1707528" y="1848474"/>
                </a:lnTo>
                <a:lnTo>
                  <a:pt x="0" y="1848474"/>
                </a:lnTo>
                <a:lnTo>
                  <a:pt x="0" y="0"/>
                </a:lnTo>
                <a:close/>
              </a:path>
            </a:pathLst>
          </a:custGeom>
          <a:blipFill>
            <a:blip r:embed="rId6"/>
            <a:stretch>
              <a:fillRect/>
            </a:stretch>
          </a:blipFill>
        </p:spPr>
        <p:txBody>
          <a:bodyPr/>
          <a:lstStyle/>
          <a:p>
            <a:endParaRPr lang="en-AU"/>
          </a:p>
        </p:txBody>
      </p:sp>
      <p:sp>
        <p:nvSpPr>
          <p:cNvPr id="13" name="Freeform 13"/>
          <p:cNvSpPr/>
          <p:nvPr/>
        </p:nvSpPr>
        <p:spPr>
          <a:xfrm>
            <a:off x="1639653" y="2537903"/>
            <a:ext cx="1516782" cy="1789713"/>
          </a:xfrm>
          <a:custGeom>
            <a:avLst/>
            <a:gdLst/>
            <a:ahLst/>
            <a:cxnLst/>
            <a:rect l="l" t="t" r="r" b="b"/>
            <a:pathLst>
              <a:path w="1516782" h="1789713">
                <a:moveTo>
                  <a:pt x="0" y="0"/>
                </a:moveTo>
                <a:lnTo>
                  <a:pt x="1516782" y="0"/>
                </a:lnTo>
                <a:lnTo>
                  <a:pt x="1516782" y="1789713"/>
                </a:lnTo>
                <a:lnTo>
                  <a:pt x="0" y="178971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4" name="Freeform 14"/>
          <p:cNvSpPr/>
          <p:nvPr/>
        </p:nvSpPr>
        <p:spPr>
          <a:xfrm rot="6194337">
            <a:off x="11920343" y="2634789"/>
            <a:ext cx="1189519" cy="1873258"/>
          </a:xfrm>
          <a:custGeom>
            <a:avLst/>
            <a:gdLst/>
            <a:ahLst/>
            <a:cxnLst/>
            <a:rect l="l" t="t" r="r" b="b"/>
            <a:pathLst>
              <a:path w="1189519" h="1873258">
                <a:moveTo>
                  <a:pt x="0" y="0"/>
                </a:moveTo>
                <a:lnTo>
                  <a:pt x="1189519" y="0"/>
                </a:lnTo>
                <a:lnTo>
                  <a:pt x="1189519" y="1873258"/>
                </a:lnTo>
                <a:lnTo>
                  <a:pt x="0" y="18732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5" name="Freeform 15"/>
          <p:cNvSpPr/>
          <p:nvPr/>
        </p:nvSpPr>
        <p:spPr>
          <a:xfrm>
            <a:off x="8172888" y="6608550"/>
            <a:ext cx="1920015" cy="1392011"/>
          </a:xfrm>
          <a:custGeom>
            <a:avLst/>
            <a:gdLst/>
            <a:ahLst/>
            <a:cxnLst/>
            <a:rect l="l" t="t" r="r" b="b"/>
            <a:pathLst>
              <a:path w="1920015" h="1392011">
                <a:moveTo>
                  <a:pt x="0" y="0"/>
                </a:moveTo>
                <a:lnTo>
                  <a:pt x="1920015" y="0"/>
                </a:lnTo>
                <a:lnTo>
                  <a:pt x="1920015" y="1392012"/>
                </a:lnTo>
                <a:lnTo>
                  <a:pt x="0" y="13920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6" name="Freeform 16"/>
          <p:cNvSpPr/>
          <p:nvPr/>
        </p:nvSpPr>
        <p:spPr>
          <a:xfrm rot="1986050" flipH="1">
            <a:off x="11733256" y="6531400"/>
            <a:ext cx="1563693" cy="1924007"/>
          </a:xfrm>
          <a:custGeom>
            <a:avLst/>
            <a:gdLst/>
            <a:ahLst/>
            <a:cxnLst/>
            <a:rect l="l" t="t" r="r" b="b"/>
            <a:pathLst>
              <a:path w="1563693" h="1924007">
                <a:moveTo>
                  <a:pt x="1563693" y="0"/>
                </a:moveTo>
                <a:lnTo>
                  <a:pt x="0" y="0"/>
                </a:lnTo>
                <a:lnTo>
                  <a:pt x="0" y="1924007"/>
                </a:lnTo>
                <a:lnTo>
                  <a:pt x="1563693" y="1924007"/>
                </a:lnTo>
                <a:lnTo>
                  <a:pt x="1563693"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7" name="Freeform 17"/>
          <p:cNvSpPr/>
          <p:nvPr/>
        </p:nvSpPr>
        <p:spPr>
          <a:xfrm>
            <a:off x="14405224" y="2482355"/>
            <a:ext cx="2984173" cy="2984173"/>
          </a:xfrm>
          <a:custGeom>
            <a:avLst/>
            <a:gdLst/>
            <a:ahLst/>
            <a:cxnLst/>
            <a:rect l="l" t="t" r="r" b="b"/>
            <a:pathLst>
              <a:path w="2984173" h="2984173">
                <a:moveTo>
                  <a:pt x="0" y="0"/>
                </a:moveTo>
                <a:lnTo>
                  <a:pt x="2984172" y="0"/>
                </a:lnTo>
                <a:lnTo>
                  <a:pt x="2984172"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8" name="Freeform 18"/>
          <p:cNvSpPr/>
          <p:nvPr/>
        </p:nvSpPr>
        <p:spPr>
          <a:xfrm>
            <a:off x="15602435" y="2756593"/>
            <a:ext cx="569252" cy="1692942"/>
          </a:xfrm>
          <a:custGeom>
            <a:avLst/>
            <a:gdLst/>
            <a:ahLst/>
            <a:cxnLst/>
            <a:rect l="l" t="t" r="r" b="b"/>
            <a:pathLst>
              <a:path w="569252" h="1692942">
                <a:moveTo>
                  <a:pt x="0" y="0"/>
                </a:moveTo>
                <a:lnTo>
                  <a:pt x="569252" y="0"/>
                </a:lnTo>
                <a:lnTo>
                  <a:pt x="569252" y="1692941"/>
                </a:lnTo>
                <a:lnTo>
                  <a:pt x="0" y="169294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9" name="TextBox 19"/>
          <p:cNvSpPr txBox="1"/>
          <p:nvPr/>
        </p:nvSpPr>
        <p:spPr>
          <a:xfrm>
            <a:off x="14405224" y="4538421"/>
            <a:ext cx="296367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bottle </a:t>
            </a:r>
          </a:p>
        </p:txBody>
      </p:sp>
      <p:sp>
        <p:nvSpPr>
          <p:cNvPr id="20" name="TextBox 20"/>
          <p:cNvSpPr txBox="1"/>
          <p:nvPr/>
        </p:nvSpPr>
        <p:spPr>
          <a:xfrm>
            <a:off x="14746989" y="4952636"/>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450 years</a:t>
            </a:r>
          </a:p>
        </p:txBody>
      </p:sp>
      <p:sp>
        <p:nvSpPr>
          <p:cNvPr id="21" name="Freeform 21"/>
          <p:cNvSpPr/>
          <p:nvPr/>
        </p:nvSpPr>
        <p:spPr>
          <a:xfrm rot="4072462">
            <a:off x="15307165" y="6153398"/>
            <a:ext cx="1159792" cy="2302316"/>
          </a:xfrm>
          <a:custGeom>
            <a:avLst/>
            <a:gdLst/>
            <a:ahLst/>
            <a:cxnLst/>
            <a:rect l="l" t="t" r="r" b="b"/>
            <a:pathLst>
              <a:path w="1159792" h="2302316">
                <a:moveTo>
                  <a:pt x="0" y="0"/>
                </a:moveTo>
                <a:lnTo>
                  <a:pt x="1159792" y="0"/>
                </a:lnTo>
                <a:lnTo>
                  <a:pt x="1159792" y="2302316"/>
                </a:lnTo>
                <a:lnTo>
                  <a:pt x="0" y="23023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2" name="TextBox 22"/>
          <p:cNvSpPr txBox="1"/>
          <p:nvPr/>
        </p:nvSpPr>
        <p:spPr>
          <a:xfrm>
            <a:off x="546023" y="865780"/>
            <a:ext cx="17259300" cy="852163"/>
          </a:xfrm>
          <a:prstGeom prst="rect">
            <a:avLst/>
          </a:prstGeom>
        </p:spPr>
        <p:txBody>
          <a:bodyPr lIns="0" tIns="0" rIns="0" bIns="0" rtlCol="0" anchor="t">
            <a:spAutoFit/>
          </a:bodyPr>
          <a:lstStyle/>
          <a:p>
            <a:pPr marL="0" lvl="0" indent="0" algn="ctr">
              <a:lnSpc>
                <a:spcPts val="6473"/>
              </a:lnSpc>
              <a:spcBef>
                <a:spcPct val="0"/>
              </a:spcBef>
            </a:pPr>
            <a:r>
              <a:rPr lang="en-US" sz="6673" spc="306">
                <a:solidFill>
                  <a:srgbClr val="6E4E8B"/>
                </a:solidFill>
                <a:latin typeface="Lucky Bones"/>
                <a:ea typeface="Lucky Bones"/>
                <a:cs typeface="Lucky Bones"/>
                <a:sym typeface="Lucky Bones"/>
              </a:rPr>
              <a:t>BREAKDOWN TIMES FOR COMMON ITEMS</a:t>
            </a:r>
          </a:p>
        </p:txBody>
      </p:sp>
      <p:sp>
        <p:nvSpPr>
          <p:cNvPr id="23" name="TextBox 23"/>
          <p:cNvSpPr txBox="1"/>
          <p:nvPr/>
        </p:nvSpPr>
        <p:spPr>
          <a:xfrm>
            <a:off x="1098842" y="4538421"/>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bag</a:t>
            </a:r>
          </a:p>
        </p:txBody>
      </p:sp>
      <p:sp>
        <p:nvSpPr>
          <p:cNvPr id="24" name="TextBox 24"/>
          <p:cNvSpPr txBox="1"/>
          <p:nvPr/>
        </p:nvSpPr>
        <p:spPr>
          <a:xfrm>
            <a:off x="4480061" y="4538421"/>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coffee cup</a:t>
            </a:r>
          </a:p>
        </p:txBody>
      </p:sp>
      <p:sp>
        <p:nvSpPr>
          <p:cNvPr id="25" name="TextBox 25"/>
          <p:cNvSpPr txBox="1"/>
          <p:nvPr/>
        </p:nvSpPr>
        <p:spPr>
          <a:xfrm>
            <a:off x="7833693" y="4538421"/>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straw</a:t>
            </a:r>
          </a:p>
        </p:txBody>
      </p:sp>
      <p:sp>
        <p:nvSpPr>
          <p:cNvPr id="26" name="TextBox 26"/>
          <p:cNvSpPr txBox="1"/>
          <p:nvPr/>
        </p:nvSpPr>
        <p:spPr>
          <a:xfrm>
            <a:off x="10773184" y="4538421"/>
            <a:ext cx="3483838"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6-pack rings</a:t>
            </a:r>
          </a:p>
        </p:txBody>
      </p:sp>
      <p:sp>
        <p:nvSpPr>
          <p:cNvPr id="27" name="TextBox 27"/>
          <p:cNvSpPr txBox="1"/>
          <p:nvPr/>
        </p:nvSpPr>
        <p:spPr>
          <a:xfrm>
            <a:off x="7280875" y="8167995"/>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disposable nappy</a:t>
            </a:r>
          </a:p>
        </p:txBody>
      </p:sp>
      <p:sp>
        <p:nvSpPr>
          <p:cNvPr id="28" name="TextBox 28"/>
          <p:cNvSpPr txBox="1"/>
          <p:nvPr/>
        </p:nvSpPr>
        <p:spPr>
          <a:xfrm>
            <a:off x="10663082" y="8167995"/>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toothbrush</a:t>
            </a:r>
          </a:p>
        </p:txBody>
      </p:sp>
      <p:sp>
        <p:nvSpPr>
          <p:cNvPr id="29" name="TextBox 29"/>
          <p:cNvSpPr txBox="1"/>
          <p:nvPr/>
        </p:nvSpPr>
        <p:spPr>
          <a:xfrm>
            <a:off x="1286391" y="4952636"/>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20 years</a:t>
            </a:r>
          </a:p>
        </p:txBody>
      </p:sp>
      <p:sp>
        <p:nvSpPr>
          <p:cNvPr id="30" name="TextBox 30"/>
          <p:cNvSpPr txBox="1"/>
          <p:nvPr/>
        </p:nvSpPr>
        <p:spPr>
          <a:xfrm>
            <a:off x="4667610" y="4952636"/>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30 years</a:t>
            </a:r>
          </a:p>
        </p:txBody>
      </p:sp>
      <p:grpSp>
        <p:nvGrpSpPr>
          <p:cNvPr id="31" name="Group 31"/>
          <p:cNvGrpSpPr/>
          <p:nvPr/>
        </p:nvGrpSpPr>
        <p:grpSpPr>
          <a:xfrm>
            <a:off x="3936767" y="6607745"/>
            <a:ext cx="3704042" cy="2316938"/>
            <a:chOff x="0" y="0"/>
            <a:chExt cx="4938722" cy="3089250"/>
          </a:xfrm>
        </p:grpSpPr>
        <p:sp>
          <p:nvSpPr>
            <p:cNvPr id="32" name="Freeform 32"/>
            <p:cNvSpPr/>
            <p:nvPr/>
          </p:nvSpPr>
          <p:spPr>
            <a:xfrm>
              <a:off x="1594749" y="0"/>
              <a:ext cx="1749225" cy="1653018"/>
            </a:xfrm>
            <a:custGeom>
              <a:avLst/>
              <a:gdLst/>
              <a:ahLst/>
              <a:cxnLst/>
              <a:rect l="l" t="t" r="r" b="b"/>
              <a:pathLst>
                <a:path w="1749225" h="1653018">
                  <a:moveTo>
                    <a:pt x="0" y="0"/>
                  </a:moveTo>
                  <a:lnTo>
                    <a:pt x="1749225" y="0"/>
                  </a:lnTo>
                  <a:lnTo>
                    <a:pt x="1749225" y="1653018"/>
                  </a:lnTo>
                  <a:lnTo>
                    <a:pt x="0" y="165301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3" name="TextBox 33"/>
            <p:cNvSpPr txBox="1"/>
            <p:nvPr/>
          </p:nvSpPr>
          <p:spPr>
            <a:xfrm>
              <a:off x="0" y="2032044"/>
              <a:ext cx="4938722" cy="558075"/>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coffee pod</a:t>
              </a:r>
            </a:p>
          </p:txBody>
        </p:sp>
        <p:sp>
          <p:nvSpPr>
            <p:cNvPr id="34" name="TextBox 34"/>
            <p:cNvSpPr txBox="1"/>
            <p:nvPr/>
          </p:nvSpPr>
          <p:spPr>
            <a:xfrm>
              <a:off x="987157" y="2571630"/>
              <a:ext cx="2964409" cy="51762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grpSp>
      <p:sp>
        <p:nvSpPr>
          <p:cNvPr id="35" name="TextBox 35"/>
          <p:cNvSpPr txBox="1"/>
          <p:nvPr/>
        </p:nvSpPr>
        <p:spPr>
          <a:xfrm>
            <a:off x="8021242" y="4952636"/>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200 years</a:t>
            </a:r>
          </a:p>
        </p:txBody>
      </p:sp>
      <p:sp>
        <p:nvSpPr>
          <p:cNvPr id="36" name="TextBox 36"/>
          <p:cNvSpPr txBox="1"/>
          <p:nvPr/>
        </p:nvSpPr>
        <p:spPr>
          <a:xfrm>
            <a:off x="11403449" y="4952636"/>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400 years</a:t>
            </a:r>
          </a:p>
        </p:txBody>
      </p:sp>
      <p:grpSp>
        <p:nvGrpSpPr>
          <p:cNvPr id="37" name="Group 37"/>
          <p:cNvGrpSpPr/>
          <p:nvPr/>
        </p:nvGrpSpPr>
        <p:grpSpPr>
          <a:xfrm>
            <a:off x="546023" y="6608550"/>
            <a:ext cx="3704042" cy="2352350"/>
            <a:chOff x="0" y="0"/>
            <a:chExt cx="4938722" cy="3136467"/>
          </a:xfrm>
        </p:grpSpPr>
        <p:sp>
          <p:nvSpPr>
            <p:cNvPr id="38" name="Freeform 38"/>
            <p:cNvSpPr/>
            <p:nvPr/>
          </p:nvSpPr>
          <p:spPr>
            <a:xfrm>
              <a:off x="1851964" y="0"/>
              <a:ext cx="1234795" cy="1700234"/>
            </a:xfrm>
            <a:custGeom>
              <a:avLst/>
              <a:gdLst/>
              <a:ahLst/>
              <a:cxnLst/>
              <a:rect l="l" t="t" r="r" b="b"/>
              <a:pathLst>
                <a:path w="1234795" h="1700234">
                  <a:moveTo>
                    <a:pt x="0" y="0"/>
                  </a:moveTo>
                  <a:lnTo>
                    <a:pt x="1234795" y="0"/>
                  </a:lnTo>
                  <a:lnTo>
                    <a:pt x="1234795" y="1700234"/>
                  </a:lnTo>
                  <a:lnTo>
                    <a:pt x="0" y="170023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39" name="TextBox 39"/>
            <p:cNvSpPr txBox="1"/>
            <p:nvPr/>
          </p:nvSpPr>
          <p:spPr>
            <a:xfrm>
              <a:off x="0" y="2079260"/>
              <a:ext cx="4938722" cy="558075"/>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cup</a:t>
              </a:r>
            </a:p>
          </p:txBody>
        </p:sp>
        <p:sp>
          <p:nvSpPr>
            <p:cNvPr id="40" name="TextBox 40"/>
            <p:cNvSpPr txBox="1"/>
            <p:nvPr/>
          </p:nvSpPr>
          <p:spPr>
            <a:xfrm>
              <a:off x="987157" y="2618846"/>
              <a:ext cx="2964409" cy="51762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450 years</a:t>
              </a:r>
            </a:p>
          </p:txBody>
        </p:sp>
      </p:grpSp>
      <p:sp>
        <p:nvSpPr>
          <p:cNvPr id="41" name="TextBox 41"/>
          <p:cNvSpPr txBox="1"/>
          <p:nvPr/>
        </p:nvSpPr>
        <p:spPr>
          <a:xfrm>
            <a:off x="8021242" y="8582210"/>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sp>
        <p:nvSpPr>
          <p:cNvPr id="42" name="TextBox 42"/>
          <p:cNvSpPr txBox="1"/>
          <p:nvPr/>
        </p:nvSpPr>
        <p:spPr>
          <a:xfrm>
            <a:off x="11403449" y="8582210"/>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sp>
        <p:nvSpPr>
          <p:cNvPr id="43" name="TextBox 43"/>
          <p:cNvSpPr txBox="1"/>
          <p:nvPr/>
        </p:nvSpPr>
        <p:spPr>
          <a:xfrm>
            <a:off x="14101281" y="8167995"/>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FISHING LINE</a:t>
            </a:r>
          </a:p>
        </p:txBody>
      </p:sp>
      <p:sp>
        <p:nvSpPr>
          <p:cNvPr id="44" name="TextBox 44"/>
          <p:cNvSpPr txBox="1"/>
          <p:nvPr/>
        </p:nvSpPr>
        <p:spPr>
          <a:xfrm>
            <a:off x="14841649" y="8582210"/>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600 years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45278"/>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6E4E8B"/>
                </a:solidFill>
                <a:latin typeface="Lucky Bones"/>
                <a:ea typeface="Lucky Bones"/>
                <a:cs typeface="Lucky Bones"/>
                <a:sym typeface="Lucky Bones"/>
              </a:rPr>
              <a:t>LIFE CYCLE OF PLASTIC</a:t>
            </a:r>
          </a:p>
        </p:txBody>
      </p:sp>
      <p:pic>
        <p:nvPicPr>
          <p:cNvPr id="3" name="Picture 3"/>
          <p:cNvPicPr>
            <a:picLocks noChangeAspect="1"/>
          </p:cNvPicPr>
          <p:nvPr>
            <a:videoFile r:link="rId1"/>
          </p:nvPr>
        </p:nvPicPr>
        <p:blipFill>
          <a:blip r:embed="rId4"/>
          <a:stretch>
            <a:fillRect/>
          </a:stretch>
        </p:blipFill>
        <p:spPr>
          <a:xfrm>
            <a:off x="1893860" y="2158516"/>
            <a:ext cx="14500280" cy="730107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5591151" y="2906660"/>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TextBox 7"/>
          <p:cNvSpPr txBox="1"/>
          <p:nvPr/>
        </p:nvSpPr>
        <p:spPr>
          <a:xfrm>
            <a:off x="6147501" y="3327018"/>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PRACTICAL</a:t>
            </a:r>
          </a:p>
        </p:txBody>
      </p:sp>
      <p:sp>
        <p:nvSpPr>
          <p:cNvPr id="8" name="TextBox 8"/>
          <p:cNvSpPr txBox="1"/>
          <p:nvPr/>
        </p:nvSpPr>
        <p:spPr>
          <a:xfrm>
            <a:off x="4484935" y="5436452"/>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6E4E8B"/>
                </a:solidFill>
                <a:latin typeface="Sailors"/>
                <a:ea typeface="Sailors"/>
                <a:cs typeface="Sailors"/>
                <a:sym typeface="Sailors"/>
              </a:rPr>
              <a:t>complete the Worksheet about plastic sources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561859" y="4959402"/>
            <a:ext cx="11084311" cy="1792006"/>
          </a:xfrm>
          <a:prstGeom prst="rect">
            <a:avLst/>
          </a:prstGeom>
        </p:spPr>
        <p:txBody>
          <a:bodyPr lIns="0" tIns="0" rIns="0" bIns="0" rtlCol="0" anchor="t">
            <a:spAutoFit/>
          </a:bodyPr>
          <a:lstStyle/>
          <a:p>
            <a:pPr marL="0" lvl="0" indent="0" algn="ctr">
              <a:lnSpc>
                <a:spcPts val="6685"/>
              </a:lnSpc>
              <a:spcBef>
                <a:spcPct val="0"/>
              </a:spcBef>
            </a:pPr>
            <a:r>
              <a:rPr lang="en-US" sz="6892" spc="317">
                <a:solidFill>
                  <a:srgbClr val="6E4E8B"/>
                </a:solidFill>
                <a:latin typeface="Sailors"/>
                <a:ea typeface="Sailors"/>
                <a:cs typeface="Sailors"/>
                <a:sym typeface="Sailors"/>
              </a:rPr>
              <a:t>HOW DO WE ALL USE PLASTIC?</a:t>
            </a:r>
          </a:p>
        </p:txBody>
      </p:sp>
      <p:sp>
        <p:nvSpPr>
          <p:cNvPr id="3" name="Freeform 3"/>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6E4E8B"/>
                </a:solidFill>
                <a:latin typeface="Lucky Bones"/>
                <a:ea typeface="Lucky Bones"/>
                <a:cs typeface="Lucky Bones"/>
                <a:sym typeface="Lucky Bones"/>
              </a:rPr>
              <a:t>DISCUSSION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7592180">
            <a:off x="5861701" y="6391290"/>
            <a:ext cx="2158067" cy="2158067"/>
          </a:xfrm>
          <a:custGeom>
            <a:avLst/>
            <a:gdLst/>
            <a:ahLst/>
            <a:cxnLst/>
            <a:rect l="l" t="t" r="r" b="b"/>
            <a:pathLst>
              <a:path w="2158067" h="2158067">
                <a:moveTo>
                  <a:pt x="0" y="0"/>
                </a:moveTo>
                <a:lnTo>
                  <a:pt x="2158067" y="0"/>
                </a:lnTo>
                <a:lnTo>
                  <a:pt x="2158067" y="2158067"/>
                </a:lnTo>
                <a:lnTo>
                  <a:pt x="0" y="21580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486447">
            <a:off x="7998927" y="466371"/>
            <a:ext cx="3463831" cy="2658490"/>
          </a:xfrm>
          <a:custGeom>
            <a:avLst/>
            <a:gdLst/>
            <a:ahLst/>
            <a:cxnLst/>
            <a:rect l="l" t="t" r="r" b="b"/>
            <a:pathLst>
              <a:path w="3463831" h="2658490">
                <a:moveTo>
                  <a:pt x="0" y="0"/>
                </a:moveTo>
                <a:lnTo>
                  <a:pt x="3463831" y="0"/>
                </a:lnTo>
                <a:lnTo>
                  <a:pt x="3463831" y="2658490"/>
                </a:lnTo>
                <a:lnTo>
                  <a:pt x="0" y="26584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2989772" y="375300"/>
            <a:ext cx="2681527" cy="2074831"/>
          </a:xfrm>
          <a:custGeom>
            <a:avLst/>
            <a:gdLst/>
            <a:ahLst/>
            <a:cxnLst/>
            <a:rect l="l" t="t" r="r" b="b"/>
            <a:pathLst>
              <a:path w="2681527" h="2074831">
                <a:moveTo>
                  <a:pt x="0" y="0"/>
                </a:moveTo>
                <a:lnTo>
                  <a:pt x="2681526" y="0"/>
                </a:lnTo>
                <a:lnTo>
                  <a:pt x="2681526" y="2074831"/>
                </a:lnTo>
                <a:lnTo>
                  <a:pt x="0" y="20748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165150">
            <a:off x="3593112" y="837333"/>
            <a:ext cx="4242649" cy="3229716"/>
          </a:xfrm>
          <a:custGeom>
            <a:avLst/>
            <a:gdLst/>
            <a:ahLst/>
            <a:cxnLst/>
            <a:rect l="l" t="t" r="r" b="b"/>
            <a:pathLst>
              <a:path w="4242649" h="3229716">
                <a:moveTo>
                  <a:pt x="0" y="0"/>
                </a:moveTo>
                <a:lnTo>
                  <a:pt x="4242649" y="0"/>
                </a:lnTo>
                <a:lnTo>
                  <a:pt x="4242649" y="3229717"/>
                </a:lnTo>
                <a:lnTo>
                  <a:pt x="0" y="32297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738418" y="6843104"/>
            <a:ext cx="2564200" cy="2869035"/>
          </a:xfrm>
          <a:custGeom>
            <a:avLst/>
            <a:gdLst/>
            <a:ahLst/>
            <a:cxnLst/>
            <a:rect l="l" t="t" r="r" b="b"/>
            <a:pathLst>
              <a:path w="2564200" h="2869035">
                <a:moveTo>
                  <a:pt x="0" y="0"/>
                </a:moveTo>
                <a:lnTo>
                  <a:pt x="2564200" y="0"/>
                </a:lnTo>
                <a:lnTo>
                  <a:pt x="2564200" y="2869034"/>
                </a:lnTo>
                <a:lnTo>
                  <a:pt x="0" y="286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a:off x="5584260" y="4202298"/>
            <a:ext cx="7105698" cy="1758660"/>
          </a:xfrm>
          <a:custGeom>
            <a:avLst/>
            <a:gdLst/>
            <a:ahLst/>
            <a:cxnLst/>
            <a:rect l="l" t="t" r="r" b="b"/>
            <a:pathLst>
              <a:path w="7105698" h="1758660">
                <a:moveTo>
                  <a:pt x="0" y="0"/>
                </a:moveTo>
                <a:lnTo>
                  <a:pt x="7105698" y="0"/>
                </a:lnTo>
                <a:lnTo>
                  <a:pt x="7105698" y="1758661"/>
                </a:lnTo>
                <a:lnTo>
                  <a:pt x="0" y="17586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TextBox 8"/>
          <p:cNvSpPr txBox="1"/>
          <p:nvPr/>
        </p:nvSpPr>
        <p:spPr>
          <a:xfrm>
            <a:off x="5110793" y="4653145"/>
            <a:ext cx="8052632" cy="960160"/>
          </a:xfrm>
          <a:prstGeom prst="rect">
            <a:avLst/>
          </a:prstGeom>
        </p:spPr>
        <p:txBody>
          <a:bodyPr lIns="0" tIns="0" rIns="0" bIns="0" rtlCol="0" anchor="t">
            <a:spAutoFit/>
          </a:bodyPr>
          <a:lstStyle/>
          <a:p>
            <a:pPr marL="0" lvl="0" indent="0" algn="ctr">
              <a:lnSpc>
                <a:spcPts val="7102"/>
              </a:lnSpc>
              <a:spcBef>
                <a:spcPct val="0"/>
              </a:spcBef>
            </a:pPr>
            <a:r>
              <a:rPr lang="en-US" sz="7321" spc="336">
                <a:solidFill>
                  <a:srgbClr val="E3F1F0"/>
                </a:solidFill>
                <a:latin typeface="Lucky Bones"/>
                <a:ea typeface="Lucky Bones"/>
                <a:cs typeface="Lucky Bones"/>
                <a:sym typeface="Lucky Bones"/>
              </a:rPr>
              <a:t>PLASTIC USES</a:t>
            </a:r>
          </a:p>
        </p:txBody>
      </p:sp>
      <p:sp>
        <p:nvSpPr>
          <p:cNvPr id="9" name="Freeform 9"/>
          <p:cNvSpPr/>
          <p:nvPr/>
        </p:nvSpPr>
        <p:spPr>
          <a:xfrm rot="182067" flipH="1">
            <a:off x="12091445" y="5154696"/>
            <a:ext cx="2451770" cy="3210173"/>
          </a:xfrm>
          <a:custGeom>
            <a:avLst/>
            <a:gdLst/>
            <a:ahLst/>
            <a:cxnLst/>
            <a:rect l="l" t="t" r="r" b="b"/>
            <a:pathLst>
              <a:path w="2451770" h="3210173">
                <a:moveTo>
                  <a:pt x="2451769" y="0"/>
                </a:moveTo>
                <a:lnTo>
                  <a:pt x="0" y="0"/>
                </a:lnTo>
                <a:lnTo>
                  <a:pt x="0" y="3210173"/>
                </a:lnTo>
                <a:lnTo>
                  <a:pt x="2451769" y="3210173"/>
                </a:lnTo>
                <a:lnTo>
                  <a:pt x="245176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rot="842664">
            <a:off x="103054" y="997379"/>
            <a:ext cx="4080386" cy="2269715"/>
          </a:xfrm>
          <a:custGeom>
            <a:avLst/>
            <a:gdLst/>
            <a:ahLst/>
            <a:cxnLst/>
            <a:rect l="l" t="t" r="r" b="b"/>
            <a:pathLst>
              <a:path w="4080386" h="2269715">
                <a:moveTo>
                  <a:pt x="0" y="0"/>
                </a:moveTo>
                <a:lnTo>
                  <a:pt x="4080386" y="0"/>
                </a:lnTo>
                <a:lnTo>
                  <a:pt x="4080386" y="2269715"/>
                </a:lnTo>
                <a:lnTo>
                  <a:pt x="0" y="226971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2268569" y="382722"/>
            <a:ext cx="1566062" cy="2067409"/>
          </a:xfrm>
          <a:custGeom>
            <a:avLst/>
            <a:gdLst/>
            <a:ahLst/>
            <a:cxnLst/>
            <a:rect l="l" t="t" r="r" b="b"/>
            <a:pathLst>
              <a:path w="1566062" h="2067409">
                <a:moveTo>
                  <a:pt x="0" y="0"/>
                </a:moveTo>
                <a:lnTo>
                  <a:pt x="1566062" y="0"/>
                </a:lnTo>
                <a:lnTo>
                  <a:pt x="1566062" y="2067409"/>
                </a:lnTo>
                <a:lnTo>
                  <a:pt x="0" y="20674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1576080">
            <a:off x="289168" y="4043272"/>
            <a:ext cx="2925594" cy="1989404"/>
          </a:xfrm>
          <a:custGeom>
            <a:avLst/>
            <a:gdLst/>
            <a:ahLst/>
            <a:cxnLst/>
            <a:rect l="l" t="t" r="r" b="b"/>
            <a:pathLst>
              <a:path w="2925594" h="1989404">
                <a:moveTo>
                  <a:pt x="0" y="0"/>
                </a:moveTo>
                <a:lnTo>
                  <a:pt x="2925594" y="0"/>
                </a:lnTo>
                <a:lnTo>
                  <a:pt x="2925594" y="1989404"/>
                </a:lnTo>
                <a:lnTo>
                  <a:pt x="0" y="198940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314768">
            <a:off x="2693026" y="5677968"/>
            <a:ext cx="2653474" cy="968518"/>
          </a:xfrm>
          <a:custGeom>
            <a:avLst/>
            <a:gdLst/>
            <a:ahLst/>
            <a:cxnLst/>
            <a:rect l="l" t="t" r="r" b="b"/>
            <a:pathLst>
              <a:path w="2653474" h="968518">
                <a:moveTo>
                  <a:pt x="0" y="0"/>
                </a:moveTo>
                <a:lnTo>
                  <a:pt x="2653474" y="0"/>
                </a:lnTo>
                <a:lnTo>
                  <a:pt x="2653474" y="968518"/>
                </a:lnTo>
                <a:lnTo>
                  <a:pt x="0" y="96851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652344">
            <a:off x="5495273" y="2434598"/>
            <a:ext cx="2401035" cy="1077464"/>
          </a:xfrm>
          <a:custGeom>
            <a:avLst/>
            <a:gdLst/>
            <a:ahLst/>
            <a:cxnLst/>
            <a:rect l="l" t="t" r="r" b="b"/>
            <a:pathLst>
              <a:path w="2401035" h="1077464">
                <a:moveTo>
                  <a:pt x="0" y="0"/>
                </a:moveTo>
                <a:lnTo>
                  <a:pt x="2401035" y="0"/>
                </a:lnTo>
                <a:lnTo>
                  <a:pt x="2401035" y="1077465"/>
                </a:lnTo>
                <a:lnTo>
                  <a:pt x="0" y="1077465"/>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a:off x="11296015" y="1766020"/>
            <a:ext cx="1780909" cy="2055883"/>
          </a:xfrm>
          <a:custGeom>
            <a:avLst/>
            <a:gdLst/>
            <a:ahLst/>
            <a:cxnLst/>
            <a:rect l="l" t="t" r="r" b="b"/>
            <a:pathLst>
              <a:path w="1780909" h="2055883">
                <a:moveTo>
                  <a:pt x="0" y="0"/>
                </a:moveTo>
                <a:lnTo>
                  <a:pt x="1780909" y="0"/>
                </a:lnTo>
                <a:lnTo>
                  <a:pt x="1780909" y="2055884"/>
                </a:lnTo>
                <a:lnTo>
                  <a:pt x="0" y="2055884"/>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flipH="1">
            <a:off x="15336310" y="536201"/>
            <a:ext cx="2602611" cy="4114800"/>
          </a:xfrm>
          <a:custGeom>
            <a:avLst/>
            <a:gdLst/>
            <a:ahLst/>
            <a:cxnLst/>
            <a:rect l="l" t="t" r="r" b="b"/>
            <a:pathLst>
              <a:path w="2602611" h="4114800">
                <a:moveTo>
                  <a:pt x="2602611" y="0"/>
                </a:moveTo>
                <a:lnTo>
                  <a:pt x="0" y="0"/>
                </a:lnTo>
                <a:lnTo>
                  <a:pt x="0" y="4114800"/>
                </a:lnTo>
                <a:lnTo>
                  <a:pt x="2602611" y="4114800"/>
                </a:lnTo>
                <a:lnTo>
                  <a:pt x="2602611"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rot="1397627">
            <a:off x="13507664" y="2995681"/>
            <a:ext cx="1645743" cy="1899847"/>
          </a:xfrm>
          <a:custGeom>
            <a:avLst/>
            <a:gdLst/>
            <a:ahLst/>
            <a:cxnLst/>
            <a:rect l="l" t="t" r="r" b="b"/>
            <a:pathLst>
              <a:path w="1645743" h="1899847">
                <a:moveTo>
                  <a:pt x="0" y="0"/>
                </a:moveTo>
                <a:lnTo>
                  <a:pt x="1645742" y="0"/>
                </a:lnTo>
                <a:lnTo>
                  <a:pt x="1645742" y="1899847"/>
                </a:lnTo>
                <a:lnTo>
                  <a:pt x="0" y="189984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rot="1084085">
            <a:off x="4259354" y="6816795"/>
            <a:ext cx="1592300" cy="2921652"/>
          </a:xfrm>
          <a:custGeom>
            <a:avLst/>
            <a:gdLst/>
            <a:ahLst/>
            <a:cxnLst/>
            <a:rect l="l" t="t" r="r" b="b"/>
            <a:pathLst>
              <a:path w="1592300" h="2921652">
                <a:moveTo>
                  <a:pt x="0" y="0"/>
                </a:moveTo>
                <a:lnTo>
                  <a:pt x="1592300" y="0"/>
                </a:lnTo>
                <a:lnTo>
                  <a:pt x="1592300" y="2921652"/>
                </a:lnTo>
                <a:lnTo>
                  <a:pt x="0" y="2921652"/>
                </a:lnTo>
                <a:lnTo>
                  <a:pt x="0" y="0"/>
                </a:lnTo>
                <a:close/>
              </a:path>
            </a:pathLst>
          </a:custGeom>
          <a:blipFill>
            <a:blip r:embed="rId33"/>
            <a:stretch>
              <a:fillRect/>
            </a:stretch>
          </a:blipFill>
        </p:spPr>
        <p:txBody>
          <a:bodyPr/>
          <a:lstStyle/>
          <a:p>
            <a:endParaRPr lang="en-AU"/>
          </a:p>
        </p:txBody>
      </p:sp>
      <p:sp>
        <p:nvSpPr>
          <p:cNvPr id="19" name="Freeform 19"/>
          <p:cNvSpPr/>
          <p:nvPr/>
        </p:nvSpPr>
        <p:spPr>
          <a:xfrm rot="-10141402" flipV="1">
            <a:off x="6731797" y="8274282"/>
            <a:ext cx="1739029" cy="1968037"/>
          </a:xfrm>
          <a:custGeom>
            <a:avLst/>
            <a:gdLst/>
            <a:ahLst/>
            <a:cxnLst/>
            <a:rect l="l" t="t" r="r" b="b"/>
            <a:pathLst>
              <a:path w="1739029" h="1968037">
                <a:moveTo>
                  <a:pt x="0" y="1968036"/>
                </a:moveTo>
                <a:lnTo>
                  <a:pt x="1739029" y="1968036"/>
                </a:lnTo>
                <a:lnTo>
                  <a:pt x="1739029" y="0"/>
                </a:lnTo>
                <a:lnTo>
                  <a:pt x="0" y="0"/>
                </a:lnTo>
                <a:lnTo>
                  <a:pt x="0" y="1968036"/>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20" name="Freeform 20"/>
          <p:cNvSpPr/>
          <p:nvPr/>
        </p:nvSpPr>
        <p:spPr>
          <a:xfrm rot="-1095490">
            <a:off x="8143468" y="6356521"/>
            <a:ext cx="1574272" cy="2078247"/>
          </a:xfrm>
          <a:custGeom>
            <a:avLst/>
            <a:gdLst/>
            <a:ahLst/>
            <a:cxnLst/>
            <a:rect l="l" t="t" r="r" b="b"/>
            <a:pathLst>
              <a:path w="1574272" h="2078247">
                <a:moveTo>
                  <a:pt x="0" y="0"/>
                </a:moveTo>
                <a:lnTo>
                  <a:pt x="1574273" y="0"/>
                </a:lnTo>
                <a:lnTo>
                  <a:pt x="1574273" y="2078247"/>
                </a:lnTo>
                <a:lnTo>
                  <a:pt x="0" y="2078247"/>
                </a:lnTo>
                <a:lnTo>
                  <a:pt x="0" y="0"/>
                </a:lnTo>
                <a:close/>
              </a:path>
            </a:pathLst>
          </a:custGeom>
          <a:blipFill>
            <a:blip r:embed="rId36"/>
            <a:stretch>
              <a:fillRect/>
            </a:stretch>
          </a:blipFill>
        </p:spPr>
        <p:txBody>
          <a:bodyPr/>
          <a:lstStyle/>
          <a:p>
            <a:endParaRPr lang="en-AU"/>
          </a:p>
        </p:txBody>
      </p:sp>
      <p:sp>
        <p:nvSpPr>
          <p:cNvPr id="21" name="Freeform 21"/>
          <p:cNvSpPr/>
          <p:nvPr/>
        </p:nvSpPr>
        <p:spPr>
          <a:xfrm>
            <a:off x="15429614" y="6821458"/>
            <a:ext cx="2620366" cy="3091877"/>
          </a:xfrm>
          <a:custGeom>
            <a:avLst/>
            <a:gdLst/>
            <a:ahLst/>
            <a:cxnLst/>
            <a:rect l="l" t="t" r="r" b="b"/>
            <a:pathLst>
              <a:path w="2620366" h="3091877">
                <a:moveTo>
                  <a:pt x="0" y="0"/>
                </a:moveTo>
                <a:lnTo>
                  <a:pt x="2620366" y="0"/>
                </a:lnTo>
                <a:lnTo>
                  <a:pt x="2620366" y="3091877"/>
                </a:lnTo>
                <a:lnTo>
                  <a:pt x="0" y="309187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2" name="Freeform 22"/>
          <p:cNvSpPr/>
          <p:nvPr/>
        </p:nvSpPr>
        <p:spPr>
          <a:xfrm rot="536388">
            <a:off x="13461175" y="6236906"/>
            <a:ext cx="1165289" cy="3465542"/>
          </a:xfrm>
          <a:custGeom>
            <a:avLst/>
            <a:gdLst/>
            <a:ahLst/>
            <a:cxnLst/>
            <a:rect l="l" t="t" r="r" b="b"/>
            <a:pathLst>
              <a:path w="1165289" h="3465542">
                <a:moveTo>
                  <a:pt x="0" y="0"/>
                </a:moveTo>
                <a:lnTo>
                  <a:pt x="1165288" y="0"/>
                </a:lnTo>
                <a:lnTo>
                  <a:pt x="1165288" y="3465542"/>
                </a:lnTo>
                <a:lnTo>
                  <a:pt x="0" y="3465542"/>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23" name="Freeform 23"/>
          <p:cNvSpPr/>
          <p:nvPr/>
        </p:nvSpPr>
        <p:spPr>
          <a:xfrm>
            <a:off x="15269653" y="5037974"/>
            <a:ext cx="1873514" cy="1667428"/>
          </a:xfrm>
          <a:custGeom>
            <a:avLst/>
            <a:gdLst/>
            <a:ahLst/>
            <a:cxnLst/>
            <a:rect l="l" t="t" r="r" b="b"/>
            <a:pathLst>
              <a:path w="1873514" h="1667428">
                <a:moveTo>
                  <a:pt x="0" y="0"/>
                </a:moveTo>
                <a:lnTo>
                  <a:pt x="1873514" y="0"/>
                </a:lnTo>
                <a:lnTo>
                  <a:pt x="1873514" y="1667428"/>
                </a:lnTo>
                <a:lnTo>
                  <a:pt x="0" y="1667428"/>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24" name="Freeform 24"/>
          <p:cNvSpPr/>
          <p:nvPr/>
        </p:nvSpPr>
        <p:spPr>
          <a:xfrm rot="-550311" flipH="1">
            <a:off x="10117351" y="6280228"/>
            <a:ext cx="1605342" cy="1555175"/>
          </a:xfrm>
          <a:custGeom>
            <a:avLst/>
            <a:gdLst/>
            <a:ahLst/>
            <a:cxnLst/>
            <a:rect l="l" t="t" r="r" b="b"/>
            <a:pathLst>
              <a:path w="1605342" h="1555175">
                <a:moveTo>
                  <a:pt x="1605342" y="0"/>
                </a:moveTo>
                <a:lnTo>
                  <a:pt x="0" y="0"/>
                </a:lnTo>
                <a:lnTo>
                  <a:pt x="0" y="1555175"/>
                </a:lnTo>
                <a:lnTo>
                  <a:pt x="1605342" y="1555175"/>
                </a:lnTo>
                <a:lnTo>
                  <a:pt x="1605342"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grpSp>
        <p:nvGrpSpPr>
          <p:cNvPr id="25" name="Group 25"/>
          <p:cNvGrpSpPr/>
          <p:nvPr/>
        </p:nvGrpSpPr>
        <p:grpSpPr>
          <a:xfrm rot="-319109">
            <a:off x="9639863" y="8387525"/>
            <a:ext cx="2739664" cy="1557541"/>
            <a:chOff x="0" y="0"/>
            <a:chExt cx="3652886" cy="2076721"/>
          </a:xfrm>
        </p:grpSpPr>
        <p:sp>
          <p:nvSpPr>
            <p:cNvPr id="26" name="Freeform 26"/>
            <p:cNvSpPr/>
            <p:nvPr/>
          </p:nvSpPr>
          <p:spPr>
            <a:xfrm>
              <a:off x="0" y="0"/>
              <a:ext cx="2296714" cy="1908361"/>
            </a:xfrm>
            <a:custGeom>
              <a:avLst/>
              <a:gdLst/>
              <a:ahLst/>
              <a:cxnLst/>
              <a:rect l="l" t="t" r="r" b="b"/>
              <a:pathLst>
                <a:path w="2296714" h="1908361">
                  <a:moveTo>
                    <a:pt x="0" y="0"/>
                  </a:moveTo>
                  <a:lnTo>
                    <a:pt x="2296714" y="0"/>
                  </a:lnTo>
                  <a:lnTo>
                    <a:pt x="2296714" y="1908361"/>
                  </a:lnTo>
                  <a:lnTo>
                    <a:pt x="0" y="1908361"/>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27" name="Freeform 27"/>
            <p:cNvSpPr/>
            <p:nvPr/>
          </p:nvSpPr>
          <p:spPr>
            <a:xfrm>
              <a:off x="1936394" y="540461"/>
              <a:ext cx="1716492" cy="1536260"/>
            </a:xfrm>
            <a:custGeom>
              <a:avLst/>
              <a:gdLst/>
              <a:ahLst/>
              <a:cxnLst/>
              <a:rect l="l" t="t" r="r" b="b"/>
              <a:pathLst>
                <a:path w="1716492" h="1536260">
                  <a:moveTo>
                    <a:pt x="0" y="0"/>
                  </a:moveTo>
                  <a:lnTo>
                    <a:pt x="1716492" y="0"/>
                  </a:lnTo>
                  <a:lnTo>
                    <a:pt x="1716492" y="1536260"/>
                  </a:lnTo>
                  <a:lnTo>
                    <a:pt x="0" y="15362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719105">
            <a:off x="-788843" y="-9309963"/>
            <a:ext cx="19223706" cy="11053631"/>
          </a:xfrm>
          <a:custGeom>
            <a:avLst/>
            <a:gdLst/>
            <a:ahLst/>
            <a:cxnLst/>
            <a:rect l="l" t="t" r="r" b="b"/>
            <a:pathLst>
              <a:path w="19223706" h="11053631">
                <a:moveTo>
                  <a:pt x="0" y="0"/>
                </a:moveTo>
                <a:lnTo>
                  <a:pt x="19223707" y="0"/>
                </a:lnTo>
                <a:lnTo>
                  <a:pt x="19223707"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174428" y="393703"/>
            <a:ext cx="14130064" cy="874127"/>
          </a:xfrm>
          <a:prstGeom prst="rect">
            <a:avLst/>
          </a:prstGeom>
        </p:spPr>
        <p:txBody>
          <a:bodyPr lIns="0" tIns="0" rIns="0" bIns="0" rtlCol="0" anchor="t">
            <a:spAutoFit/>
          </a:bodyPr>
          <a:lstStyle/>
          <a:p>
            <a:pPr marL="0" lvl="0" indent="0" algn="ctr">
              <a:lnSpc>
                <a:spcPts val="6570"/>
              </a:lnSpc>
              <a:spcBef>
                <a:spcPct val="0"/>
              </a:spcBef>
            </a:pPr>
            <a:r>
              <a:rPr lang="en-US" sz="6773" spc="311">
                <a:solidFill>
                  <a:srgbClr val="6E4E8B"/>
                </a:solidFill>
                <a:latin typeface="Lucky Bones"/>
                <a:ea typeface="Lucky Bones"/>
                <a:cs typeface="Lucky Bones"/>
                <a:sym typeface="Lucky Bones"/>
              </a:rPr>
              <a:t>INDUSTRY PLASTIC PRODUCTION</a:t>
            </a:r>
          </a:p>
        </p:txBody>
      </p:sp>
      <p:pic>
        <p:nvPicPr>
          <p:cNvPr id="4" name="Picture 4"/>
          <p:cNvPicPr>
            <a:picLocks noChangeAspect="1"/>
          </p:cNvPicPr>
          <p:nvPr/>
        </p:nvPicPr>
        <p:blipFill>
          <a:blip r:embed="rId5">
            <a:alphaModFix amt="65999"/>
          </a:blip>
          <a:stretch>
            <a:fillRect/>
          </a:stretch>
        </p:blipFill>
        <p:spPr>
          <a:xfrm>
            <a:off x="2918768" y="791945"/>
            <a:ext cx="13260772" cy="10338407"/>
          </a:xfrm>
          <a:prstGeom prst="rect">
            <a:avLst/>
          </a:prstGeom>
        </p:spPr>
      </p:pic>
      <p:sp>
        <p:nvSpPr>
          <p:cNvPr id="5" name="Freeform 5"/>
          <p:cNvSpPr/>
          <p:nvPr/>
        </p:nvSpPr>
        <p:spPr>
          <a:xfrm>
            <a:off x="4843400" y="2234995"/>
            <a:ext cx="885366" cy="885366"/>
          </a:xfrm>
          <a:custGeom>
            <a:avLst/>
            <a:gdLst/>
            <a:ahLst/>
            <a:cxnLst/>
            <a:rect l="l" t="t" r="r" b="b"/>
            <a:pathLst>
              <a:path w="885366" h="885366">
                <a:moveTo>
                  <a:pt x="0" y="0"/>
                </a:moveTo>
                <a:lnTo>
                  <a:pt x="885366" y="0"/>
                </a:lnTo>
                <a:lnTo>
                  <a:pt x="885366" y="885367"/>
                </a:lnTo>
                <a:lnTo>
                  <a:pt x="0" y="88536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6" name="Freeform 6"/>
          <p:cNvSpPr/>
          <p:nvPr/>
        </p:nvSpPr>
        <p:spPr>
          <a:xfrm>
            <a:off x="6185352" y="5298395"/>
            <a:ext cx="854755" cy="854755"/>
          </a:xfrm>
          <a:custGeom>
            <a:avLst/>
            <a:gdLst/>
            <a:ahLst/>
            <a:cxnLst/>
            <a:rect l="l" t="t" r="r" b="b"/>
            <a:pathLst>
              <a:path w="854755" h="854755">
                <a:moveTo>
                  <a:pt x="0" y="0"/>
                </a:moveTo>
                <a:lnTo>
                  <a:pt x="854755" y="0"/>
                </a:lnTo>
                <a:lnTo>
                  <a:pt x="854755" y="854755"/>
                </a:lnTo>
                <a:lnTo>
                  <a:pt x="0" y="85475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7" name="Freeform 7"/>
          <p:cNvSpPr/>
          <p:nvPr/>
        </p:nvSpPr>
        <p:spPr>
          <a:xfrm>
            <a:off x="14104180" y="6571328"/>
            <a:ext cx="893157" cy="982842"/>
          </a:xfrm>
          <a:custGeom>
            <a:avLst/>
            <a:gdLst/>
            <a:ahLst/>
            <a:cxnLst/>
            <a:rect l="l" t="t" r="r" b="b"/>
            <a:pathLst>
              <a:path w="893157" h="982842">
                <a:moveTo>
                  <a:pt x="0" y="0"/>
                </a:moveTo>
                <a:lnTo>
                  <a:pt x="893157" y="0"/>
                </a:lnTo>
                <a:lnTo>
                  <a:pt x="893157" y="982842"/>
                </a:lnTo>
                <a:lnTo>
                  <a:pt x="0" y="9828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8" name="Freeform 8"/>
          <p:cNvSpPr/>
          <p:nvPr/>
        </p:nvSpPr>
        <p:spPr>
          <a:xfrm>
            <a:off x="7513444" y="5516070"/>
            <a:ext cx="836230" cy="836230"/>
          </a:xfrm>
          <a:custGeom>
            <a:avLst/>
            <a:gdLst/>
            <a:ahLst/>
            <a:cxnLst/>
            <a:rect l="l" t="t" r="r" b="b"/>
            <a:pathLst>
              <a:path w="836230" h="836230">
                <a:moveTo>
                  <a:pt x="0" y="0"/>
                </a:moveTo>
                <a:lnTo>
                  <a:pt x="836230" y="0"/>
                </a:lnTo>
                <a:lnTo>
                  <a:pt x="836230" y="836230"/>
                </a:lnTo>
                <a:lnTo>
                  <a:pt x="0" y="83623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9" name="Freeform 9"/>
          <p:cNvSpPr/>
          <p:nvPr/>
        </p:nvSpPr>
        <p:spPr>
          <a:xfrm rot="-5400000">
            <a:off x="3052257" y="5254055"/>
            <a:ext cx="4467652" cy="406554"/>
          </a:xfrm>
          <a:custGeom>
            <a:avLst/>
            <a:gdLst/>
            <a:ahLst/>
            <a:cxnLst/>
            <a:rect l="l" t="t" r="r" b="b"/>
            <a:pathLst>
              <a:path w="4467652" h="406554">
                <a:moveTo>
                  <a:pt x="0" y="0"/>
                </a:moveTo>
                <a:lnTo>
                  <a:pt x="4467652" y="0"/>
                </a:lnTo>
                <a:lnTo>
                  <a:pt x="4467652"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5537" r="-10017"/>
            </a:stretch>
          </a:blipFill>
        </p:spPr>
        <p:txBody>
          <a:bodyPr/>
          <a:lstStyle/>
          <a:p>
            <a:endParaRPr lang="en-AU"/>
          </a:p>
        </p:txBody>
      </p:sp>
      <p:sp>
        <p:nvSpPr>
          <p:cNvPr id="10" name="Freeform 10"/>
          <p:cNvSpPr/>
          <p:nvPr/>
        </p:nvSpPr>
        <p:spPr>
          <a:xfrm rot="-5400000">
            <a:off x="5860961" y="6737013"/>
            <a:ext cx="1503537" cy="406554"/>
          </a:xfrm>
          <a:custGeom>
            <a:avLst/>
            <a:gdLst/>
            <a:ahLst/>
            <a:cxnLst/>
            <a:rect l="l" t="t" r="r" b="b"/>
            <a:pathLst>
              <a:path w="1503537" h="406554">
                <a:moveTo>
                  <a:pt x="0" y="0"/>
                </a:moveTo>
                <a:lnTo>
                  <a:pt x="1503537" y="0"/>
                </a:lnTo>
                <a:lnTo>
                  <a:pt x="150353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66530" r="-176833"/>
            </a:stretch>
          </a:blipFill>
        </p:spPr>
        <p:txBody>
          <a:bodyPr/>
          <a:lstStyle/>
          <a:p>
            <a:endParaRPr lang="en-AU"/>
          </a:p>
        </p:txBody>
      </p:sp>
      <p:sp>
        <p:nvSpPr>
          <p:cNvPr id="11" name="Freeform 11"/>
          <p:cNvSpPr/>
          <p:nvPr/>
        </p:nvSpPr>
        <p:spPr>
          <a:xfrm rot="-5400000">
            <a:off x="7299390" y="6850667"/>
            <a:ext cx="1274426" cy="406554"/>
          </a:xfrm>
          <a:custGeom>
            <a:avLst/>
            <a:gdLst/>
            <a:ahLst/>
            <a:cxnLst/>
            <a:rect l="l" t="t" r="r" b="b"/>
            <a:pathLst>
              <a:path w="1274426" h="406554">
                <a:moveTo>
                  <a:pt x="0" y="0"/>
                </a:moveTo>
                <a:lnTo>
                  <a:pt x="1274426" y="0"/>
                </a:lnTo>
                <a:lnTo>
                  <a:pt x="1274426"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189441" r="-115649"/>
            </a:stretch>
          </a:blipFill>
        </p:spPr>
        <p:txBody>
          <a:bodyPr/>
          <a:lstStyle/>
          <a:p>
            <a:endParaRPr lang="en-AU"/>
          </a:p>
        </p:txBody>
      </p:sp>
      <p:sp>
        <p:nvSpPr>
          <p:cNvPr id="12" name="Freeform 12"/>
          <p:cNvSpPr/>
          <p:nvPr/>
        </p:nvSpPr>
        <p:spPr>
          <a:xfrm rot="-5400000">
            <a:off x="8912422" y="7137055"/>
            <a:ext cx="701650" cy="406554"/>
          </a:xfrm>
          <a:custGeom>
            <a:avLst/>
            <a:gdLst/>
            <a:ahLst/>
            <a:cxnLst/>
            <a:rect l="l" t="t" r="r" b="b"/>
            <a:pathLst>
              <a:path w="701650" h="406554">
                <a:moveTo>
                  <a:pt x="0" y="0"/>
                </a:moveTo>
                <a:lnTo>
                  <a:pt x="701651" y="0"/>
                </a:lnTo>
                <a:lnTo>
                  <a:pt x="701651"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493063" r="-142714"/>
            </a:stretch>
          </a:blipFill>
        </p:spPr>
        <p:txBody>
          <a:bodyPr/>
          <a:lstStyle/>
          <a:p>
            <a:endParaRPr lang="en-AU"/>
          </a:p>
        </p:txBody>
      </p:sp>
      <p:sp>
        <p:nvSpPr>
          <p:cNvPr id="13" name="Freeform 13"/>
          <p:cNvSpPr/>
          <p:nvPr/>
        </p:nvSpPr>
        <p:spPr>
          <a:xfrm>
            <a:off x="8823011" y="6061458"/>
            <a:ext cx="832898" cy="920330"/>
          </a:xfrm>
          <a:custGeom>
            <a:avLst/>
            <a:gdLst/>
            <a:ahLst/>
            <a:cxnLst/>
            <a:rect l="l" t="t" r="r" b="b"/>
            <a:pathLst>
              <a:path w="832898" h="920330">
                <a:moveTo>
                  <a:pt x="0" y="0"/>
                </a:moveTo>
                <a:lnTo>
                  <a:pt x="832898" y="0"/>
                </a:lnTo>
                <a:lnTo>
                  <a:pt x="832898" y="920330"/>
                </a:lnTo>
                <a:lnTo>
                  <a:pt x="0" y="92033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AU"/>
          </a:p>
        </p:txBody>
      </p:sp>
      <p:sp>
        <p:nvSpPr>
          <p:cNvPr id="14" name="Freeform 14"/>
          <p:cNvSpPr/>
          <p:nvPr/>
        </p:nvSpPr>
        <p:spPr>
          <a:xfrm rot="-5400000">
            <a:off x="10151335" y="7087838"/>
            <a:ext cx="801886" cy="406554"/>
          </a:xfrm>
          <a:custGeom>
            <a:avLst/>
            <a:gdLst/>
            <a:ahLst/>
            <a:cxnLst/>
            <a:rect l="l" t="t" r="r" b="b"/>
            <a:pathLst>
              <a:path w="801886" h="406554">
                <a:moveTo>
                  <a:pt x="0" y="0"/>
                </a:moveTo>
                <a:lnTo>
                  <a:pt x="801887" y="0"/>
                </a:lnTo>
                <a:lnTo>
                  <a:pt x="80188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490685" r="-53120"/>
            </a:stretch>
          </a:blipFill>
        </p:spPr>
        <p:txBody>
          <a:bodyPr/>
          <a:lstStyle/>
          <a:p>
            <a:endParaRPr lang="en-AU"/>
          </a:p>
        </p:txBody>
      </p:sp>
      <p:sp>
        <p:nvSpPr>
          <p:cNvPr id="15" name="Freeform 15"/>
          <p:cNvSpPr/>
          <p:nvPr/>
        </p:nvSpPr>
        <p:spPr>
          <a:xfrm>
            <a:off x="10134860" y="6153150"/>
            <a:ext cx="834837" cy="836357"/>
          </a:xfrm>
          <a:custGeom>
            <a:avLst/>
            <a:gdLst/>
            <a:ahLst/>
            <a:cxnLst/>
            <a:rect l="l" t="t" r="r" b="b"/>
            <a:pathLst>
              <a:path w="834837" h="836357">
                <a:moveTo>
                  <a:pt x="0" y="0"/>
                </a:moveTo>
                <a:lnTo>
                  <a:pt x="834837" y="0"/>
                </a:lnTo>
                <a:lnTo>
                  <a:pt x="834837" y="836357"/>
                </a:lnTo>
                <a:lnTo>
                  <a:pt x="0" y="83635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6" name="Freeform 16"/>
          <p:cNvSpPr/>
          <p:nvPr/>
        </p:nvSpPr>
        <p:spPr>
          <a:xfrm rot="-5400000">
            <a:off x="11721616" y="7325937"/>
            <a:ext cx="323887" cy="406554"/>
          </a:xfrm>
          <a:custGeom>
            <a:avLst/>
            <a:gdLst/>
            <a:ahLst/>
            <a:cxnLst/>
            <a:rect l="l" t="t" r="r" b="b"/>
            <a:pathLst>
              <a:path w="323887" h="406554">
                <a:moveTo>
                  <a:pt x="0" y="0"/>
                </a:moveTo>
                <a:lnTo>
                  <a:pt x="323887" y="0"/>
                </a:lnTo>
                <a:lnTo>
                  <a:pt x="32388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1363901" r="-130047"/>
            </a:stretch>
          </a:blipFill>
        </p:spPr>
        <p:txBody>
          <a:bodyPr/>
          <a:lstStyle/>
          <a:p>
            <a:endParaRPr lang="en-AU"/>
          </a:p>
        </p:txBody>
      </p:sp>
      <p:sp>
        <p:nvSpPr>
          <p:cNvPr id="17" name="Freeform 17"/>
          <p:cNvSpPr/>
          <p:nvPr/>
        </p:nvSpPr>
        <p:spPr>
          <a:xfrm>
            <a:off x="11406859" y="6758227"/>
            <a:ext cx="919466" cy="689600"/>
          </a:xfrm>
          <a:custGeom>
            <a:avLst/>
            <a:gdLst/>
            <a:ahLst/>
            <a:cxnLst/>
            <a:rect l="l" t="t" r="r" b="b"/>
            <a:pathLst>
              <a:path w="919466" h="689600">
                <a:moveTo>
                  <a:pt x="0" y="0"/>
                </a:moveTo>
                <a:lnTo>
                  <a:pt x="919466" y="0"/>
                </a:lnTo>
                <a:lnTo>
                  <a:pt x="919466" y="689599"/>
                </a:lnTo>
                <a:lnTo>
                  <a:pt x="0" y="68959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8" name="Freeform 18"/>
          <p:cNvSpPr/>
          <p:nvPr/>
        </p:nvSpPr>
        <p:spPr>
          <a:xfrm rot="-5400000">
            <a:off x="13176487" y="7450428"/>
            <a:ext cx="76706" cy="406554"/>
          </a:xfrm>
          <a:custGeom>
            <a:avLst/>
            <a:gdLst/>
            <a:ahLst/>
            <a:cxnLst/>
            <a:rect l="l" t="t" r="r" b="b"/>
            <a:pathLst>
              <a:path w="76706" h="406554">
                <a:moveTo>
                  <a:pt x="0" y="0"/>
                </a:moveTo>
                <a:lnTo>
                  <a:pt x="76707" y="0"/>
                </a:lnTo>
                <a:lnTo>
                  <a:pt x="7670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3395602" r="-3234745"/>
            </a:stretch>
          </a:blipFill>
        </p:spPr>
        <p:txBody>
          <a:bodyPr/>
          <a:lstStyle/>
          <a:p>
            <a:endParaRPr lang="en-AU"/>
          </a:p>
        </p:txBody>
      </p:sp>
      <p:sp>
        <p:nvSpPr>
          <p:cNvPr id="19" name="Freeform 19"/>
          <p:cNvSpPr/>
          <p:nvPr/>
        </p:nvSpPr>
        <p:spPr>
          <a:xfrm>
            <a:off x="12861054" y="7050670"/>
            <a:ext cx="707573" cy="579325"/>
          </a:xfrm>
          <a:custGeom>
            <a:avLst/>
            <a:gdLst/>
            <a:ahLst/>
            <a:cxnLst/>
            <a:rect l="l" t="t" r="r" b="b"/>
            <a:pathLst>
              <a:path w="707573" h="579325">
                <a:moveTo>
                  <a:pt x="0" y="0"/>
                </a:moveTo>
                <a:lnTo>
                  <a:pt x="707573" y="0"/>
                </a:lnTo>
                <a:lnTo>
                  <a:pt x="707573" y="579325"/>
                </a:lnTo>
                <a:lnTo>
                  <a:pt x="0" y="579325"/>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20" name="TextBox 20"/>
          <p:cNvSpPr txBox="1"/>
          <p:nvPr/>
        </p:nvSpPr>
        <p:spPr>
          <a:xfrm rot="-5400000">
            <a:off x="-388994" y="5011156"/>
            <a:ext cx="7540684" cy="411846"/>
          </a:xfrm>
          <a:prstGeom prst="rect">
            <a:avLst/>
          </a:prstGeom>
        </p:spPr>
        <p:txBody>
          <a:bodyPr lIns="0" tIns="0" rIns="0" bIns="0" rtlCol="0" anchor="t">
            <a:spAutoFit/>
          </a:bodyPr>
          <a:lstStyle/>
          <a:p>
            <a:pPr algn="ctr">
              <a:lnSpc>
                <a:spcPts val="3458"/>
              </a:lnSpc>
            </a:pPr>
            <a:r>
              <a:rPr lang="en-US" sz="2470" spc="61">
                <a:solidFill>
                  <a:srgbClr val="6E4E8B"/>
                </a:solidFill>
                <a:latin typeface="Canva Sans"/>
                <a:ea typeface="Canva Sans"/>
                <a:cs typeface="Canva Sans"/>
                <a:sym typeface="Canva Sans"/>
              </a:rPr>
              <a:t>Primary plastic production (Million tonnes)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3402256"/>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683695" y="764472"/>
            <a:ext cx="12920610" cy="1864615"/>
          </a:xfrm>
          <a:prstGeom prst="rect">
            <a:avLst/>
          </a:prstGeom>
        </p:spPr>
        <p:txBody>
          <a:bodyPr lIns="0" tIns="0" rIns="0" bIns="0" rtlCol="0" anchor="t">
            <a:spAutoFit/>
          </a:bodyPr>
          <a:lstStyle/>
          <a:p>
            <a:pPr marL="0" lvl="0" indent="0" algn="ctr">
              <a:lnSpc>
                <a:spcPts val="7199"/>
              </a:lnSpc>
              <a:spcBef>
                <a:spcPct val="0"/>
              </a:spcBef>
            </a:pPr>
            <a:r>
              <a:rPr lang="en-US" sz="7421" spc="341">
                <a:solidFill>
                  <a:srgbClr val="6D4E8A"/>
                </a:solidFill>
                <a:latin typeface="Lucky Bones"/>
                <a:ea typeface="Lucky Bones"/>
                <a:cs typeface="Lucky Bones"/>
                <a:sym typeface="Lucky Bones"/>
              </a:rPr>
              <a:t>BUT WHERE IS ALL THIS PLASTIC GOING? </a:t>
            </a:r>
          </a:p>
        </p:txBody>
      </p:sp>
      <p:sp>
        <p:nvSpPr>
          <p:cNvPr id="4" name="Freeform 4"/>
          <p:cNvSpPr/>
          <p:nvPr/>
        </p:nvSpPr>
        <p:spPr>
          <a:xfrm>
            <a:off x="4834590" y="5862496"/>
            <a:ext cx="4736460" cy="4114800"/>
          </a:xfrm>
          <a:custGeom>
            <a:avLst/>
            <a:gdLst/>
            <a:ahLst/>
            <a:cxnLst/>
            <a:rect l="l" t="t" r="r" b="b"/>
            <a:pathLst>
              <a:path w="4736460" h="4114800">
                <a:moveTo>
                  <a:pt x="0" y="0"/>
                </a:moveTo>
                <a:lnTo>
                  <a:pt x="4736461" y="0"/>
                </a:lnTo>
                <a:lnTo>
                  <a:pt x="473646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5018232" y="8826739"/>
            <a:ext cx="4420459" cy="541656"/>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is burnt</a:t>
            </a:r>
          </a:p>
        </p:txBody>
      </p:sp>
      <p:sp>
        <p:nvSpPr>
          <p:cNvPr id="6" name="Freeform 6"/>
          <p:cNvSpPr/>
          <p:nvPr/>
        </p:nvSpPr>
        <p:spPr>
          <a:xfrm rot="-8183446">
            <a:off x="206360" y="3486009"/>
            <a:ext cx="4736460" cy="4114800"/>
          </a:xfrm>
          <a:custGeom>
            <a:avLst/>
            <a:gdLst/>
            <a:ahLst/>
            <a:cxnLst/>
            <a:rect l="l" t="t" r="r" b="b"/>
            <a:pathLst>
              <a:path w="4736460" h="4114800">
                <a:moveTo>
                  <a:pt x="0" y="0"/>
                </a:moveTo>
                <a:lnTo>
                  <a:pt x="4736460" y="0"/>
                </a:lnTo>
                <a:lnTo>
                  <a:pt x="473646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TextBox 7"/>
          <p:cNvSpPr txBox="1"/>
          <p:nvPr/>
        </p:nvSpPr>
        <p:spPr>
          <a:xfrm>
            <a:off x="473466" y="6198838"/>
            <a:ext cx="4420459" cy="541656"/>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is recycled</a:t>
            </a:r>
          </a:p>
        </p:txBody>
      </p:sp>
      <p:sp>
        <p:nvSpPr>
          <p:cNvPr id="8" name="Freeform 8"/>
          <p:cNvSpPr/>
          <p:nvPr/>
        </p:nvSpPr>
        <p:spPr>
          <a:xfrm rot="3339603">
            <a:off x="9001749" y="3586621"/>
            <a:ext cx="4736460" cy="4114800"/>
          </a:xfrm>
          <a:custGeom>
            <a:avLst/>
            <a:gdLst/>
            <a:ahLst/>
            <a:cxnLst/>
            <a:rect l="l" t="t" r="r" b="b"/>
            <a:pathLst>
              <a:path w="4736460" h="4114800">
                <a:moveTo>
                  <a:pt x="0" y="0"/>
                </a:moveTo>
                <a:lnTo>
                  <a:pt x="4736461" y="0"/>
                </a:lnTo>
                <a:lnTo>
                  <a:pt x="473646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10077476" y="6299214"/>
            <a:ext cx="2784454" cy="939711"/>
          </a:xfrm>
          <a:prstGeom prst="rect">
            <a:avLst/>
          </a:prstGeom>
        </p:spPr>
        <p:txBody>
          <a:bodyPr lIns="0" tIns="0" rIns="0" bIns="0" rtlCol="0" anchor="t">
            <a:spAutoFit/>
          </a:bodyPr>
          <a:lstStyle/>
          <a:p>
            <a:pPr algn="ctr">
              <a:lnSpc>
                <a:spcPts val="3455"/>
              </a:lnSpc>
            </a:pPr>
            <a:r>
              <a:rPr lang="en-US" sz="3676">
                <a:solidFill>
                  <a:srgbClr val="6E4E8B"/>
                </a:solidFill>
                <a:latin typeface="Sailors"/>
                <a:ea typeface="Sailors"/>
                <a:cs typeface="Sailors"/>
                <a:sym typeface="Sailors"/>
              </a:rPr>
              <a:t>goes to landfill</a:t>
            </a:r>
          </a:p>
        </p:txBody>
      </p:sp>
      <p:sp>
        <p:nvSpPr>
          <p:cNvPr id="10" name="Freeform 10"/>
          <p:cNvSpPr/>
          <p:nvPr/>
        </p:nvSpPr>
        <p:spPr>
          <a:xfrm>
            <a:off x="13245600" y="5862496"/>
            <a:ext cx="4736460" cy="4114800"/>
          </a:xfrm>
          <a:custGeom>
            <a:avLst/>
            <a:gdLst/>
            <a:ahLst/>
            <a:cxnLst/>
            <a:rect l="l" t="t" r="r" b="b"/>
            <a:pathLst>
              <a:path w="4736460" h="4114800">
                <a:moveTo>
                  <a:pt x="0" y="0"/>
                </a:moveTo>
                <a:lnTo>
                  <a:pt x="4736460" y="0"/>
                </a:lnTo>
                <a:lnTo>
                  <a:pt x="473646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TextBox 11"/>
          <p:cNvSpPr txBox="1"/>
          <p:nvPr/>
        </p:nvSpPr>
        <p:spPr>
          <a:xfrm>
            <a:off x="14064766" y="8675242"/>
            <a:ext cx="3079078" cy="825599"/>
          </a:xfrm>
          <a:prstGeom prst="rect">
            <a:avLst/>
          </a:prstGeom>
        </p:spPr>
        <p:txBody>
          <a:bodyPr lIns="0" tIns="0" rIns="0" bIns="0" rtlCol="0" anchor="t">
            <a:spAutoFit/>
          </a:bodyPr>
          <a:lstStyle/>
          <a:p>
            <a:pPr algn="ctr">
              <a:lnSpc>
                <a:spcPts val="3027"/>
              </a:lnSpc>
            </a:pPr>
            <a:r>
              <a:rPr lang="en-US" sz="3220">
                <a:solidFill>
                  <a:srgbClr val="6E4E8B"/>
                </a:solidFill>
                <a:latin typeface="Sailors"/>
                <a:ea typeface="Sailors"/>
                <a:cs typeface="Sailors"/>
                <a:sym typeface="Sailors"/>
              </a:rPr>
              <a:t>goes into the ocean</a:t>
            </a:r>
          </a:p>
        </p:txBody>
      </p:sp>
      <p:sp>
        <p:nvSpPr>
          <p:cNvPr id="12" name="TextBox 12"/>
          <p:cNvSpPr txBox="1"/>
          <p:nvPr/>
        </p:nvSpPr>
        <p:spPr>
          <a:xfrm>
            <a:off x="149412" y="4313118"/>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9%</a:t>
            </a:r>
          </a:p>
        </p:txBody>
      </p:sp>
      <p:sp>
        <p:nvSpPr>
          <p:cNvPr id="13" name="TextBox 13"/>
          <p:cNvSpPr txBox="1"/>
          <p:nvPr/>
        </p:nvSpPr>
        <p:spPr>
          <a:xfrm>
            <a:off x="4885872" y="6941018"/>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12%</a:t>
            </a:r>
          </a:p>
        </p:txBody>
      </p:sp>
      <p:sp>
        <p:nvSpPr>
          <p:cNvPr id="14" name="TextBox 14"/>
          <p:cNvSpPr txBox="1"/>
          <p:nvPr/>
        </p:nvSpPr>
        <p:spPr>
          <a:xfrm>
            <a:off x="8924489" y="4522532"/>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78%</a:t>
            </a:r>
          </a:p>
        </p:txBody>
      </p:sp>
      <p:sp>
        <p:nvSpPr>
          <p:cNvPr id="15" name="TextBox 15"/>
          <p:cNvSpPr txBox="1"/>
          <p:nvPr/>
        </p:nvSpPr>
        <p:spPr>
          <a:xfrm>
            <a:off x="13296881" y="6731604"/>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710604" y="150204"/>
            <a:ext cx="8866791" cy="2194531"/>
          </a:xfrm>
          <a:custGeom>
            <a:avLst/>
            <a:gdLst/>
            <a:ahLst/>
            <a:cxnLst/>
            <a:rect l="l" t="t" r="r" b="b"/>
            <a:pathLst>
              <a:path w="8866791" h="2194531">
                <a:moveTo>
                  <a:pt x="0" y="0"/>
                </a:moveTo>
                <a:lnTo>
                  <a:pt x="8866792" y="0"/>
                </a:lnTo>
                <a:lnTo>
                  <a:pt x="8866792" y="2194530"/>
                </a:lnTo>
                <a:lnTo>
                  <a:pt x="0" y="219453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5633730" y="522126"/>
            <a:ext cx="7020540" cy="1603085"/>
          </a:xfrm>
          <a:prstGeom prst="rect">
            <a:avLst/>
          </a:prstGeom>
        </p:spPr>
        <p:txBody>
          <a:bodyPr lIns="0" tIns="0" rIns="0" bIns="0" rtlCol="0" anchor="t">
            <a:spAutoFit/>
          </a:bodyPr>
          <a:lstStyle/>
          <a:p>
            <a:pPr marL="0" lvl="0" indent="0" algn="ctr">
              <a:lnSpc>
                <a:spcPts val="6185"/>
              </a:lnSpc>
              <a:spcBef>
                <a:spcPct val="0"/>
              </a:spcBef>
            </a:pPr>
            <a:r>
              <a:rPr lang="en-US" sz="6376" spc="293">
                <a:solidFill>
                  <a:srgbClr val="6E4E8B"/>
                </a:solidFill>
                <a:latin typeface="Lucky Bones"/>
                <a:ea typeface="Lucky Bones"/>
                <a:cs typeface="Lucky Bones"/>
                <a:sym typeface="Lucky Bones"/>
              </a:rPr>
              <a:t>SOURCES OF OCEAN PLASTIC </a:t>
            </a:r>
          </a:p>
        </p:txBody>
      </p:sp>
      <p:sp>
        <p:nvSpPr>
          <p:cNvPr id="4" name="Freeform 4"/>
          <p:cNvSpPr/>
          <p:nvPr/>
        </p:nvSpPr>
        <p:spPr>
          <a:xfrm>
            <a:off x="521581"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10800000">
            <a:off x="6679502"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12488717" y="3218752"/>
            <a:ext cx="5253046" cy="6535672"/>
          </a:xfrm>
          <a:custGeom>
            <a:avLst/>
            <a:gdLst/>
            <a:ahLst/>
            <a:cxnLst/>
            <a:rect l="l" t="t" r="r" b="b"/>
            <a:pathLst>
              <a:path w="5253046" h="6535672">
                <a:moveTo>
                  <a:pt x="5253046" y="0"/>
                </a:moveTo>
                <a:lnTo>
                  <a:pt x="0" y="0"/>
                </a:lnTo>
                <a:lnTo>
                  <a:pt x="0" y="6535672"/>
                </a:lnTo>
                <a:lnTo>
                  <a:pt x="5253046" y="6535672"/>
                </a:lnTo>
                <a:lnTo>
                  <a:pt x="525304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a:off x="1569979" y="4117578"/>
            <a:ext cx="3741843" cy="3419109"/>
          </a:xfrm>
          <a:custGeom>
            <a:avLst/>
            <a:gdLst/>
            <a:ahLst/>
            <a:cxnLst/>
            <a:rect l="l" t="t" r="r" b="b"/>
            <a:pathLst>
              <a:path w="3741843" h="3419109">
                <a:moveTo>
                  <a:pt x="0" y="0"/>
                </a:moveTo>
                <a:lnTo>
                  <a:pt x="3741842" y="0"/>
                </a:lnTo>
                <a:lnTo>
                  <a:pt x="3741842" y="3419109"/>
                </a:lnTo>
                <a:lnTo>
                  <a:pt x="0" y="3419109"/>
                </a:lnTo>
                <a:lnTo>
                  <a:pt x="0" y="0"/>
                </a:lnTo>
                <a:close/>
              </a:path>
            </a:pathLst>
          </a:custGeom>
          <a:blipFill>
            <a:blip r:embed="rId7"/>
            <a:stretch>
              <a:fillRect/>
            </a:stretch>
          </a:blipFill>
        </p:spPr>
        <p:txBody>
          <a:bodyPr/>
          <a:lstStyle/>
          <a:p>
            <a:endParaRPr lang="en-AU"/>
          </a:p>
        </p:txBody>
      </p:sp>
      <p:sp>
        <p:nvSpPr>
          <p:cNvPr id="8" name="Freeform 8"/>
          <p:cNvSpPr/>
          <p:nvPr/>
        </p:nvSpPr>
        <p:spPr>
          <a:xfrm>
            <a:off x="7471335" y="5891972"/>
            <a:ext cx="3246795" cy="1899375"/>
          </a:xfrm>
          <a:custGeom>
            <a:avLst/>
            <a:gdLst/>
            <a:ahLst/>
            <a:cxnLst/>
            <a:rect l="l" t="t" r="r" b="b"/>
            <a:pathLst>
              <a:path w="3246795" h="1899375">
                <a:moveTo>
                  <a:pt x="0" y="0"/>
                </a:moveTo>
                <a:lnTo>
                  <a:pt x="3246795" y="0"/>
                </a:lnTo>
                <a:lnTo>
                  <a:pt x="3246795" y="1899375"/>
                </a:lnTo>
                <a:lnTo>
                  <a:pt x="0" y="1899375"/>
                </a:lnTo>
                <a:lnTo>
                  <a:pt x="0" y="0"/>
                </a:lnTo>
                <a:close/>
              </a:path>
            </a:pathLst>
          </a:custGeom>
          <a:blipFill>
            <a:blip r:embed="rId8"/>
            <a:stretch>
              <a:fillRect/>
            </a:stretch>
          </a:blipFill>
        </p:spPr>
        <p:txBody>
          <a:bodyPr/>
          <a:lstStyle/>
          <a:p>
            <a:endParaRPr lang="en-AU"/>
          </a:p>
        </p:txBody>
      </p:sp>
      <p:sp>
        <p:nvSpPr>
          <p:cNvPr id="9" name="Freeform 9"/>
          <p:cNvSpPr/>
          <p:nvPr/>
        </p:nvSpPr>
        <p:spPr>
          <a:xfrm>
            <a:off x="13181013" y="4354714"/>
            <a:ext cx="3181973" cy="3181973"/>
          </a:xfrm>
          <a:custGeom>
            <a:avLst/>
            <a:gdLst/>
            <a:ahLst/>
            <a:cxnLst/>
            <a:rect l="l" t="t" r="r" b="b"/>
            <a:pathLst>
              <a:path w="3181973" h="3181973">
                <a:moveTo>
                  <a:pt x="0" y="0"/>
                </a:moveTo>
                <a:lnTo>
                  <a:pt x="3181972" y="0"/>
                </a:lnTo>
                <a:lnTo>
                  <a:pt x="3181972" y="3181973"/>
                </a:lnTo>
                <a:lnTo>
                  <a:pt x="0" y="318197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0" name="Freeform 10"/>
          <p:cNvSpPr/>
          <p:nvPr/>
        </p:nvSpPr>
        <p:spPr>
          <a:xfrm flipH="1">
            <a:off x="8742973" y="3554129"/>
            <a:ext cx="2238484" cy="2337842"/>
          </a:xfrm>
          <a:custGeom>
            <a:avLst/>
            <a:gdLst/>
            <a:ahLst/>
            <a:cxnLst/>
            <a:rect l="l" t="t" r="r" b="b"/>
            <a:pathLst>
              <a:path w="2238484" h="2337842">
                <a:moveTo>
                  <a:pt x="2238484" y="0"/>
                </a:moveTo>
                <a:lnTo>
                  <a:pt x="0" y="0"/>
                </a:lnTo>
                <a:lnTo>
                  <a:pt x="0" y="2337843"/>
                </a:lnTo>
                <a:lnTo>
                  <a:pt x="2238484" y="2337843"/>
                </a:lnTo>
                <a:lnTo>
                  <a:pt x="22384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1" name="Freeform 11"/>
          <p:cNvSpPr/>
          <p:nvPr/>
        </p:nvSpPr>
        <p:spPr>
          <a:xfrm rot="-1748398">
            <a:off x="6811592" y="4878132"/>
            <a:ext cx="2174562" cy="1011171"/>
          </a:xfrm>
          <a:custGeom>
            <a:avLst/>
            <a:gdLst/>
            <a:ahLst/>
            <a:cxnLst/>
            <a:rect l="l" t="t" r="r" b="b"/>
            <a:pathLst>
              <a:path w="2174562" h="1011171">
                <a:moveTo>
                  <a:pt x="0" y="0"/>
                </a:moveTo>
                <a:lnTo>
                  <a:pt x="2174562" y="0"/>
                </a:lnTo>
                <a:lnTo>
                  <a:pt x="2174562" y="1011172"/>
                </a:lnTo>
                <a:lnTo>
                  <a:pt x="0" y="10111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2" name="TextBox 12"/>
          <p:cNvSpPr txBox="1"/>
          <p:nvPr/>
        </p:nvSpPr>
        <p:spPr>
          <a:xfrm>
            <a:off x="1262496" y="8010932"/>
            <a:ext cx="4049325" cy="149415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Mismanaged plastic waste (litter)</a:t>
            </a:r>
          </a:p>
        </p:txBody>
      </p:sp>
      <p:sp>
        <p:nvSpPr>
          <p:cNvPr id="13" name="TextBox 13"/>
          <p:cNvSpPr txBox="1"/>
          <p:nvPr/>
        </p:nvSpPr>
        <p:spPr>
          <a:xfrm>
            <a:off x="6878873" y="8248493"/>
            <a:ext cx="4420459" cy="101790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sea-based plastic debris</a:t>
            </a:r>
          </a:p>
        </p:txBody>
      </p:sp>
      <p:sp>
        <p:nvSpPr>
          <p:cNvPr id="14" name="TextBox 14"/>
          <p:cNvSpPr txBox="1"/>
          <p:nvPr/>
        </p:nvSpPr>
        <p:spPr>
          <a:xfrm>
            <a:off x="12838841" y="8248493"/>
            <a:ext cx="4420459" cy="54165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microplastics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5400000" flipV="1">
            <a:off x="6135707" y="3307890"/>
            <a:ext cx="6483502" cy="5704787"/>
          </a:xfrm>
          <a:custGeom>
            <a:avLst/>
            <a:gdLst/>
            <a:ahLst/>
            <a:cxnLst/>
            <a:rect l="l" t="t" r="r" b="b"/>
            <a:pathLst>
              <a:path w="6483502" h="5704787">
                <a:moveTo>
                  <a:pt x="0" y="5704786"/>
                </a:moveTo>
                <a:lnTo>
                  <a:pt x="6483502" y="5704786"/>
                </a:lnTo>
                <a:lnTo>
                  <a:pt x="6483502" y="0"/>
                </a:lnTo>
                <a:lnTo>
                  <a:pt x="0" y="0"/>
                </a:lnTo>
                <a:lnTo>
                  <a:pt x="0" y="5704786"/>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394020">
            <a:off x="11416500" y="3280908"/>
            <a:ext cx="6483502" cy="5704787"/>
          </a:xfrm>
          <a:custGeom>
            <a:avLst/>
            <a:gdLst/>
            <a:ahLst/>
            <a:cxnLst/>
            <a:rect l="l" t="t" r="r" b="b"/>
            <a:pathLst>
              <a:path w="6483502" h="5704787">
                <a:moveTo>
                  <a:pt x="0" y="0"/>
                </a:moveTo>
                <a:lnTo>
                  <a:pt x="6483503" y="0"/>
                </a:lnTo>
                <a:lnTo>
                  <a:pt x="6483503" y="5704787"/>
                </a:lnTo>
                <a:lnTo>
                  <a:pt x="0" y="57047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13899307" y="3850003"/>
            <a:ext cx="2114483" cy="2764030"/>
          </a:xfrm>
          <a:custGeom>
            <a:avLst/>
            <a:gdLst/>
            <a:ahLst/>
            <a:cxnLst/>
            <a:rect l="l" t="t" r="r" b="b"/>
            <a:pathLst>
              <a:path w="2114483" h="2764030">
                <a:moveTo>
                  <a:pt x="0" y="0"/>
                </a:moveTo>
                <a:lnTo>
                  <a:pt x="2114483" y="0"/>
                </a:lnTo>
                <a:lnTo>
                  <a:pt x="2114483" y="2764030"/>
                </a:lnTo>
                <a:lnTo>
                  <a:pt x="0" y="27640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6394020">
            <a:off x="-145909" y="3307890"/>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5285358" y="444619"/>
            <a:ext cx="7105698" cy="1758660"/>
          </a:xfrm>
          <a:custGeom>
            <a:avLst/>
            <a:gdLst/>
            <a:ahLst/>
            <a:cxnLst/>
            <a:rect l="l" t="t" r="r" b="b"/>
            <a:pathLst>
              <a:path w="7105698" h="1758660">
                <a:moveTo>
                  <a:pt x="0" y="0"/>
                </a:moveTo>
                <a:lnTo>
                  <a:pt x="7105697" y="0"/>
                </a:lnTo>
                <a:lnTo>
                  <a:pt x="7105697" y="1758660"/>
                </a:lnTo>
                <a:lnTo>
                  <a:pt x="0" y="17586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7779662" y="3627793"/>
            <a:ext cx="2728676" cy="2986239"/>
          </a:xfrm>
          <a:custGeom>
            <a:avLst/>
            <a:gdLst/>
            <a:ahLst/>
            <a:cxnLst/>
            <a:rect l="l" t="t" r="r" b="b"/>
            <a:pathLst>
              <a:path w="2728676" h="2986239">
                <a:moveTo>
                  <a:pt x="0" y="0"/>
                </a:moveTo>
                <a:lnTo>
                  <a:pt x="2728676" y="0"/>
                </a:lnTo>
                <a:lnTo>
                  <a:pt x="2728676" y="2986240"/>
                </a:lnTo>
                <a:lnTo>
                  <a:pt x="0" y="29862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1087748" flipH="1">
            <a:off x="1737830" y="3395757"/>
            <a:ext cx="3390285" cy="3284339"/>
          </a:xfrm>
          <a:custGeom>
            <a:avLst/>
            <a:gdLst/>
            <a:ahLst/>
            <a:cxnLst/>
            <a:rect l="l" t="t" r="r" b="b"/>
            <a:pathLst>
              <a:path w="3390285" h="3284339">
                <a:moveTo>
                  <a:pt x="3390286" y="0"/>
                </a:moveTo>
                <a:lnTo>
                  <a:pt x="0" y="0"/>
                </a:lnTo>
                <a:lnTo>
                  <a:pt x="0" y="3284339"/>
                </a:lnTo>
                <a:lnTo>
                  <a:pt x="3390286" y="3284339"/>
                </a:lnTo>
                <a:lnTo>
                  <a:pt x="3390286"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TextBox 9"/>
          <p:cNvSpPr txBox="1"/>
          <p:nvPr/>
        </p:nvSpPr>
        <p:spPr>
          <a:xfrm>
            <a:off x="5591151" y="864977"/>
            <a:ext cx="649411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EXAMPLES</a:t>
            </a:r>
          </a:p>
        </p:txBody>
      </p:sp>
      <p:sp>
        <p:nvSpPr>
          <p:cNvPr id="10" name="TextBox 10"/>
          <p:cNvSpPr txBox="1"/>
          <p:nvPr/>
        </p:nvSpPr>
        <p:spPr>
          <a:xfrm>
            <a:off x="13247103" y="6877947"/>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FIBRES</a:t>
            </a:r>
          </a:p>
        </p:txBody>
      </p:sp>
      <p:sp>
        <p:nvSpPr>
          <p:cNvPr id="11" name="TextBox 11"/>
          <p:cNvSpPr txBox="1"/>
          <p:nvPr/>
        </p:nvSpPr>
        <p:spPr>
          <a:xfrm>
            <a:off x="7582147" y="6797997"/>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CLOTHING</a:t>
            </a:r>
          </a:p>
        </p:txBody>
      </p:sp>
      <p:sp>
        <p:nvSpPr>
          <p:cNvPr id="12" name="TextBox 12"/>
          <p:cNvSpPr txBox="1"/>
          <p:nvPr/>
        </p:nvSpPr>
        <p:spPr>
          <a:xfrm>
            <a:off x="1676782" y="6704709"/>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fiSHing NETS</a:t>
            </a:r>
          </a:p>
        </p:txBody>
      </p:sp>
      <p:sp>
        <p:nvSpPr>
          <p:cNvPr id="13" name="TextBox 13"/>
          <p:cNvSpPr txBox="1"/>
          <p:nvPr/>
        </p:nvSpPr>
        <p:spPr>
          <a:xfrm>
            <a:off x="13110480" y="7478899"/>
            <a:ext cx="3692138" cy="1047104"/>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One million Microplastics per load of washing </a:t>
            </a:r>
          </a:p>
        </p:txBody>
      </p:sp>
      <p:sp>
        <p:nvSpPr>
          <p:cNvPr id="14" name="TextBox 14"/>
          <p:cNvSpPr txBox="1"/>
          <p:nvPr/>
        </p:nvSpPr>
        <p:spPr>
          <a:xfrm>
            <a:off x="1653258" y="7305661"/>
            <a:ext cx="3410728" cy="1380479"/>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enough lost at sea every year to circle EARTH MORE THAN 18 TIMES</a:t>
            </a:r>
          </a:p>
        </p:txBody>
      </p:sp>
      <p:sp>
        <p:nvSpPr>
          <p:cNvPr id="15" name="TextBox 15"/>
          <p:cNvSpPr txBox="1"/>
          <p:nvPr/>
        </p:nvSpPr>
        <p:spPr>
          <a:xfrm>
            <a:off x="7429680" y="7398949"/>
            <a:ext cx="3692138" cy="1047104"/>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Nearly 70 billion items are made of plastic each year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591151" y="331690"/>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5454668" y="714415"/>
            <a:ext cx="7378663"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PATHWAYS</a:t>
            </a:r>
          </a:p>
        </p:txBody>
      </p:sp>
      <p:grpSp>
        <p:nvGrpSpPr>
          <p:cNvPr id="4" name="Group 4"/>
          <p:cNvGrpSpPr/>
          <p:nvPr/>
        </p:nvGrpSpPr>
        <p:grpSpPr>
          <a:xfrm>
            <a:off x="5153547" y="5608124"/>
            <a:ext cx="4736460" cy="4114800"/>
            <a:chOff x="0" y="0"/>
            <a:chExt cx="6315281" cy="5486400"/>
          </a:xfrm>
        </p:grpSpPr>
        <p:sp>
          <p:nvSpPr>
            <p:cNvPr id="5" name="Freeform 5"/>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273882" y="569092"/>
              <a:ext cx="3346182" cy="3378560"/>
            </a:xfrm>
            <a:custGeom>
              <a:avLst/>
              <a:gdLst/>
              <a:ahLst/>
              <a:cxnLst/>
              <a:rect l="l" t="t" r="r" b="b"/>
              <a:pathLst>
                <a:path w="3346182" h="3378560">
                  <a:moveTo>
                    <a:pt x="0" y="0"/>
                  </a:moveTo>
                  <a:lnTo>
                    <a:pt x="3346182" y="0"/>
                  </a:lnTo>
                  <a:lnTo>
                    <a:pt x="3346182" y="3378560"/>
                  </a:lnTo>
                  <a:lnTo>
                    <a:pt x="0" y="33785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0" y="4263570"/>
              <a:ext cx="5893945" cy="744433"/>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rivers</a:t>
              </a:r>
            </a:p>
          </p:txBody>
        </p:sp>
      </p:grpSp>
      <p:grpSp>
        <p:nvGrpSpPr>
          <p:cNvPr id="8" name="Group 8"/>
          <p:cNvGrpSpPr/>
          <p:nvPr/>
        </p:nvGrpSpPr>
        <p:grpSpPr>
          <a:xfrm>
            <a:off x="1028700" y="331690"/>
            <a:ext cx="6267612" cy="6246273"/>
            <a:chOff x="0" y="0"/>
            <a:chExt cx="8356816" cy="8328364"/>
          </a:xfrm>
        </p:grpSpPr>
        <p:sp>
          <p:nvSpPr>
            <p:cNvPr id="9" name="Freeform 9"/>
            <p:cNvSpPr/>
            <p:nvPr/>
          </p:nvSpPr>
          <p:spPr>
            <a:xfrm rot="-8183446">
              <a:off x="1020767" y="1420982"/>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Freeform 10"/>
            <p:cNvSpPr/>
            <p:nvPr/>
          </p:nvSpPr>
          <p:spPr>
            <a:xfrm>
              <a:off x="2403365" y="2147529"/>
              <a:ext cx="3458397" cy="2873614"/>
            </a:xfrm>
            <a:custGeom>
              <a:avLst/>
              <a:gdLst/>
              <a:ahLst/>
              <a:cxnLst/>
              <a:rect l="l" t="t" r="r" b="b"/>
              <a:pathLst>
                <a:path w="3458397" h="2873614">
                  <a:moveTo>
                    <a:pt x="0" y="0"/>
                  </a:moveTo>
                  <a:lnTo>
                    <a:pt x="3458397" y="0"/>
                  </a:lnTo>
                  <a:lnTo>
                    <a:pt x="3458397" y="2873614"/>
                  </a:lnTo>
                  <a:lnTo>
                    <a:pt x="0" y="287361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TextBox 11"/>
            <p:cNvSpPr txBox="1"/>
            <p:nvPr/>
          </p:nvSpPr>
          <p:spPr>
            <a:xfrm>
              <a:off x="1507421" y="5482737"/>
              <a:ext cx="5893945" cy="744433"/>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wind</a:t>
              </a:r>
            </a:p>
          </p:txBody>
        </p:sp>
      </p:grpSp>
      <p:grpSp>
        <p:nvGrpSpPr>
          <p:cNvPr id="12" name="Group 12"/>
          <p:cNvGrpSpPr/>
          <p:nvPr/>
        </p:nvGrpSpPr>
        <p:grpSpPr>
          <a:xfrm>
            <a:off x="530600" y="5256422"/>
            <a:ext cx="4114800" cy="4736460"/>
            <a:chOff x="0" y="0"/>
            <a:chExt cx="5486400" cy="6315281"/>
          </a:xfrm>
        </p:grpSpPr>
        <p:sp>
          <p:nvSpPr>
            <p:cNvPr id="13" name="Freeform 13"/>
            <p:cNvSpPr/>
            <p:nvPr/>
          </p:nvSpPr>
          <p:spPr>
            <a:xfrm rot="5400000">
              <a:off x="-414440" y="414440"/>
              <a:ext cx="6315281" cy="5486400"/>
            </a:xfrm>
            <a:custGeom>
              <a:avLst/>
              <a:gdLst/>
              <a:ahLst/>
              <a:cxnLst/>
              <a:rect l="l" t="t" r="r" b="b"/>
              <a:pathLst>
                <a:path w="6315281" h="5486400">
                  <a:moveTo>
                    <a:pt x="0" y="0"/>
                  </a:moveTo>
                  <a:lnTo>
                    <a:pt x="6315280" y="0"/>
                  </a:lnTo>
                  <a:lnTo>
                    <a:pt x="631528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4" name="Freeform 14"/>
            <p:cNvSpPr/>
            <p:nvPr/>
          </p:nvSpPr>
          <p:spPr>
            <a:xfrm>
              <a:off x="1143733" y="918538"/>
              <a:ext cx="3198933" cy="3247648"/>
            </a:xfrm>
            <a:custGeom>
              <a:avLst/>
              <a:gdLst/>
              <a:ahLst/>
              <a:cxnLst/>
              <a:rect l="l" t="t" r="r" b="b"/>
              <a:pathLst>
                <a:path w="3198933" h="3247648">
                  <a:moveTo>
                    <a:pt x="0" y="0"/>
                  </a:moveTo>
                  <a:lnTo>
                    <a:pt x="3198934" y="0"/>
                  </a:lnTo>
                  <a:lnTo>
                    <a:pt x="3198934" y="3247648"/>
                  </a:lnTo>
                  <a:lnTo>
                    <a:pt x="0" y="324764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5" name="TextBox 15"/>
            <p:cNvSpPr txBox="1"/>
            <p:nvPr/>
          </p:nvSpPr>
          <p:spPr>
            <a:xfrm>
              <a:off x="398952" y="4531616"/>
              <a:ext cx="4940547" cy="632279"/>
            </a:xfrm>
            <a:prstGeom prst="rect">
              <a:avLst/>
            </a:prstGeom>
          </p:spPr>
          <p:txBody>
            <a:bodyPr lIns="0" tIns="0" rIns="0" bIns="0" rtlCol="0" anchor="t">
              <a:spAutoFit/>
            </a:bodyPr>
            <a:lstStyle/>
            <a:p>
              <a:pPr algn="ctr">
                <a:lnSpc>
                  <a:spcPts val="3151"/>
                </a:lnSpc>
              </a:pPr>
              <a:r>
                <a:rPr lang="en-US" sz="3352">
                  <a:solidFill>
                    <a:srgbClr val="6E4E8B"/>
                  </a:solidFill>
                  <a:latin typeface="Sailors"/>
                  <a:ea typeface="Sailors"/>
                  <a:cs typeface="Sailors"/>
                  <a:sym typeface="Sailors"/>
                </a:rPr>
                <a:t>atmosphere </a:t>
              </a:r>
            </a:p>
          </p:txBody>
        </p:sp>
      </p:grpSp>
      <p:grpSp>
        <p:nvGrpSpPr>
          <p:cNvPr id="16" name="Group 16"/>
          <p:cNvGrpSpPr/>
          <p:nvPr/>
        </p:nvGrpSpPr>
        <p:grpSpPr>
          <a:xfrm>
            <a:off x="11939411" y="5878082"/>
            <a:ext cx="4736460" cy="4114800"/>
            <a:chOff x="0" y="0"/>
            <a:chExt cx="6315281" cy="5486400"/>
          </a:xfrm>
        </p:grpSpPr>
        <p:sp>
          <p:nvSpPr>
            <p:cNvPr id="17" name="Freeform 17"/>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8" name="Freeform 18"/>
            <p:cNvSpPr/>
            <p:nvPr/>
          </p:nvSpPr>
          <p:spPr>
            <a:xfrm>
              <a:off x="1653122" y="645084"/>
              <a:ext cx="3009036" cy="2328242"/>
            </a:xfrm>
            <a:custGeom>
              <a:avLst/>
              <a:gdLst/>
              <a:ahLst/>
              <a:cxnLst/>
              <a:rect l="l" t="t" r="r" b="b"/>
              <a:pathLst>
                <a:path w="3009036" h="2328242">
                  <a:moveTo>
                    <a:pt x="0" y="0"/>
                  </a:moveTo>
                  <a:lnTo>
                    <a:pt x="3009036" y="0"/>
                  </a:lnTo>
                  <a:lnTo>
                    <a:pt x="3009036" y="2328242"/>
                  </a:lnTo>
                  <a:lnTo>
                    <a:pt x="0" y="23282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9" name="TextBox 19"/>
            <p:cNvSpPr txBox="1"/>
            <p:nvPr/>
          </p:nvSpPr>
          <p:spPr>
            <a:xfrm>
              <a:off x="186579" y="3512633"/>
              <a:ext cx="5601735" cy="1116674"/>
            </a:xfrm>
            <a:prstGeom prst="rect">
              <a:avLst/>
            </a:prstGeom>
          </p:spPr>
          <p:txBody>
            <a:bodyPr lIns="0" tIns="0" rIns="0" bIns="0" rtlCol="0" anchor="t">
              <a:spAutoFit/>
            </a:bodyPr>
            <a:lstStyle/>
            <a:p>
              <a:pPr algn="ctr">
                <a:lnSpc>
                  <a:spcPts val="3027"/>
                </a:lnSpc>
              </a:pPr>
              <a:r>
                <a:rPr lang="en-US" sz="3220">
                  <a:solidFill>
                    <a:srgbClr val="6E4E8B"/>
                  </a:solidFill>
                  <a:latin typeface="Sailors"/>
                  <a:ea typeface="Sailors"/>
                  <a:cs typeface="Sailors"/>
                  <a:sym typeface="Sailors"/>
                </a:rPr>
                <a:t>runoff (e.g. urban, ag, industry)</a:t>
              </a:r>
            </a:p>
          </p:txBody>
        </p:sp>
      </p:grpSp>
      <p:grpSp>
        <p:nvGrpSpPr>
          <p:cNvPr id="20" name="Group 20"/>
          <p:cNvGrpSpPr/>
          <p:nvPr/>
        </p:nvGrpSpPr>
        <p:grpSpPr>
          <a:xfrm>
            <a:off x="13408770" y="1211020"/>
            <a:ext cx="4736460" cy="4114800"/>
            <a:chOff x="0" y="0"/>
            <a:chExt cx="6315281" cy="5486400"/>
          </a:xfrm>
        </p:grpSpPr>
        <p:sp>
          <p:nvSpPr>
            <p:cNvPr id="21" name="Freeform 21"/>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2" name="Freeform 22"/>
            <p:cNvSpPr/>
            <p:nvPr/>
          </p:nvSpPr>
          <p:spPr>
            <a:xfrm>
              <a:off x="1962040" y="802041"/>
              <a:ext cx="3071625" cy="2975637"/>
            </a:xfrm>
            <a:custGeom>
              <a:avLst/>
              <a:gdLst/>
              <a:ahLst/>
              <a:cxnLst/>
              <a:rect l="l" t="t" r="r" b="b"/>
              <a:pathLst>
                <a:path w="3071625" h="2975637">
                  <a:moveTo>
                    <a:pt x="0" y="0"/>
                  </a:moveTo>
                  <a:lnTo>
                    <a:pt x="3071626" y="0"/>
                  </a:lnTo>
                  <a:lnTo>
                    <a:pt x="3071626" y="2975637"/>
                  </a:lnTo>
                  <a:lnTo>
                    <a:pt x="0" y="297563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23" name="TextBox 23"/>
            <p:cNvSpPr txBox="1"/>
            <p:nvPr/>
          </p:nvSpPr>
          <p:spPr>
            <a:xfrm>
              <a:off x="1191376" y="4180276"/>
              <a:ext cx="3515564" cy="599833"/>
            </a:xfrm>
            <a:prstGeom prst="rect">
              <a:avLst/>
            </a:prstGeom>
          </p:spPr>
          <p:txBody>
            <a:bodyPr lIns="0" tIns="0" rIns="0" bIns="0" rtlCol="0" anchor="t">
              <a:spAutoFit/>
            </a:bodyPr>
            <a:lstStyle/>
            <a:p>
              <a:pPr algn="ctr">
                <a:lnSpc>
                  <a:spcPts val="3001"/>
                </a:lnSpc>
              </a:pPr>
              <a:r>
                <a:rPr lang="en-US" sz="3192">
                  <a:solidFill>
                    <a:srgbClr val="6E4E8B"/>
                  </a:solidFill>
                  <a:latin typeface="Sailors"/>
                  <a:ea typeface="Sailors"/>
                  <a:cs typeface="Sailors"/>
                  <a:sym typeface="Sailors"/>
                </a:rPr>
                <a:t>wastewater</a:t>
              </a:r>
            </a:p>
          </p:txBody>
        </p:sp>
      </p:grpSp>
      <p:grpSp>
        <p:nvGrpSpPr>
          <p:cNvPr id="24" name="Group 24"/>
          <p:cNvGrpSpPr/>
          <p:nvPr/>
        </p:nvGrpSpPr>
        <p:grpSpPr>
          <a:xfrm>
            <a:off x="7949859" y="1392566"/>
            <a:ext cx="6069458" cy="6232086"/>
            <a:chOff x="0" y="0"/>
            <a:chExt cx="8092610" cy="8309448"/>
          </a:xfrm>
        </p:grpSpPr>
        <p:sp>
          <p:nvSpPr>
            <p:cNvPr id="25" name="Freeform 25"/>
            <p:cNvSpPr/>
            <p:nvPr/>
          </p:nvSpPr>
          <p:spPr>
            <a:xfrm rot="3339603">
              <a:off x="888665" y="1411524"/>
              <a:ext cx="6315281" cy="5486400"/>
            </a:xfrm>
            <a:custGeom>
              <a:avLst/>
              <a:gdLst/>
              <a:ahLst/>
              <a:cxnLst/>
              <a:rect l="l" t="t" r="r" b="b"/>
              <a:pathLst>
                <a:path w="6315281" h="5486400">
                  <a:moveTo>
                    <a:pt x="0" y="0"/>
                  </a:moveTo>
                  <a:lnTo>
                    <a:pt x="6315280" y="0"/>
                  </a:lnTo>
                  <a:lnTo>
                    <a:pt x="631528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6" name="Freeform 26"/>
            <p:cNvSpPr/>
            <p:nvPr/>
          </p:nvSpPr>
          <p:spPr>
            <a:xfrm>
              <a:off x="2678424" y="1854530"/>
              <a:ext cx="2735761" cy="2641253"/>
            </a:xfrm>
            <a:custGeom>
              <a:avLst/>
              <a:gdLst/>
              <a:ahLst/>
              <a:cxnLst/>
              <a:rect l="l" t="t" r="r" b="b"/>
              <a:pathLst>
                <a:path w="2735761" h="2641253">
                  <a:moveTo>
                    <a:pt x="0" y="0"/>
                  </a:moveTo>
                  <a:lnTo>
                    <a:pt x="2735762" y="0"/>
                  </a:lnTo>
                  <a:lnTo>
                    <a:pt x="2735762" y="2641253"/>
                  </a:lnTo>
                  <a:lnTo>
                    <a:pt x="0" y="264125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7" name="TextBox 27"/>
            <p:cNvSpPr txBox="1"/>
            <p:nvPr/>
          </p:nvSpPr>
          <p:spPr>
            <a:xfrm>
              <a:off x="2008452" y="4831743"/>
              <a:ext cx="3712605" cy="1271997"/>
            </a:xfrm>
            <a:prstGeom prst="rect">
              <a:avLst/>
            </a:prstGeom>
          </p:spPr>
          <p:txBody>
            <a:bodyPr lIns="0" tIns="0" rIns="0" bIns="0" rtlCol="0" anchor="t">
              <a:spAutoFit/>
            </a:bodyPr>
            <a:lstStyle/>
            <a:p>
              <a:pPr algn="ctr">
                <a:lnSpc>
                  <a:spcPts val="3455"/>
                </a:lnSpc>
              </a:pPr>
              <a:r>
                <a:rPr lang="en-US" sz="3676">
                  <a:solidFill>
                    <a:srgbClr val="6E4E8B"/>
                  </a:solidFill>
                  <a:latin typeface="Sailors"/>
                  <a:ea typeface="Sailors"/>
                  <a:cs typeface="Sailors"/>
                  <a:sym typeface="Sailors"/>
                </a:rPr>
                <a:t>direct input to oceans</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DISCUSSION POINTS</a:t>
            </a:r>
          </a:p>
        </p:txBody>
      </p:sp>
      <p:sp>
        <p:nvSpPr>
          <p:cNvPr id="4" name="TextBox 4"/>
          <p:cNvSpPr txBox="1"/>
          <p:nvPr/>
        </p:nvSpPr>
        <p:spPr>
          <a:xfrm>
            <a:off x="514350" y="4364352"/>
            <a:ext cx="17259300" cy="1137018"/>
          </a:xfrm>
          <a:prstGeom prst="rect">
            <a:avLst/>
          </a:prstGeom>
        </p:spPr>
        <p:txBody>
          <a:bodyPr lIns="0" tIns="0" rIns="0" bIns="0" rtlCol="0" anchor="t">
            <a:spAutoFit/>
          </a:bodyPr>
          <a:lstStyle/>
          <a:p>
            <a:pPr marL="0" lvl="0" indent="0" algn="ctr">
              <a:lnSpc>
                <a:spcPts val="8025"/>
              </a:lnSpc>
              <a:spcBef>
                <a:spcPct val="0"/>
              </a:spcBef>
            </a:pPr>
            <a:r>
              <a:rPr lang="en-US" sz="8273">
                <a:solidFill>
                  <a:srgbClr val="6E4E8B"/>
                </a:solidFill>
                <a:latin typeface="Sailors"/>
                <a:ea typeface="Sailors"/>
                <a:cs typeface="Sailors"/>
                <a:sym typeface="Sailors"/>
              </a:rPr>
              <a:t>LOCAL SOURCES </a:t>
            </a:r>
          </a:p>
        </p:txBody>
      </p:sp>
      <p:sp>
        <p:nvSpPr>
          <p:cNvPr id="5" name="TextBox 5"/>
          <p:cNvSpPr txBox="1"/>
          <p:nvPr/>
        </p:nvSpPr>
        <p:spPr>
          <a:xfrm>
            <a:off x="3641830" y="5769207"/>
            <a:ext cx="10725181" cy="16449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Has anyone ever found plastic on the beach that they can recognise the source of?</a:t>
            </a:r>
          </a:p>
          <a:p>
            <a:pPr algn="ctr">
              <a:lnSpc>
                <a:spcPts val="4235"/>
              </a:lnSpc>
              <a:spcBef>
                <a:spcPct val="0"/>
              </a:spcBef>
            </a:pPr>
            <a:endParaRPr lang="en-US" sz="3885">
              <a:solidFill>
                <a:srgbClr val="6E4E8B"/>
              </a:solidFill>
              <a:latin typeface="Sailors"/>
              <a:ea typeface="Sailors"/>
              <a:cs typeface="Sailors"/>
              <a:sym typeface="Sailor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1492</Words>
  <Application>Microsoft Office PowerPoint</Application>
  <PresentationFormat>Custom</PresentationFormat>
  <Paragraphs>187</Paragraphs>
  <Slides>16</Slides>
  <Notes>16</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Canva Sans</vt:lpstr>
      <vt:lpstr>Sailors</vt:lpstr>
      <vt:lpstr>Calibri</vt:lpstr>
      <vt:lpstr>Arial</vt:lpstr>
      <vt:lpstr>Lucky Bones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Sources and plastic life cycle E</dc:title>
  <cp:lastModifiedBy>Rhiannon Ashleigh Van Eck</cp:lastModifiedBy>
  <cp:revision>3</cp:revision>
  <dcterms:created xsi:type="dcterms:W3CDTF">2006-08-16T00:00:00Z</dcterms:created>
  <dcterms:modified xsi:type="dcterms:W3CDTF">2025-02-07T05:15:40Z</dcterms:modified>
  <dc:identifier>DAGVrkf2IVs</dc:identifier>
</cp:coreProperties>
</file>