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Lucky Bones" panose="020B0604020202020204" charset="0"/>
      <p:regular r:id="rId19"/>
    </p:embeddedFont>
    <p:embeddedFont>
      <p:font typeface="Sailors" panose="02000000000000000000"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71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lesson will empower students to be able to take action on the marine plastic pollution problem. </a:t>
            </a:r>
          </a:p>
          <a:p>
            <a:endParaRPr lang="en-US"/>
          </a:p>
          <a:p>
            <a:r>
              <a:rPr lang="en-US"/>
              <a:t>First we learn about what science is doing to help answer questions about marine plastics. Then, we learn about advocacy and action that is occurring in Australia and globally to help reduce plastics.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two major international agreements that are in place to help the reduction of plastics in the marine environment.</a:t>
            </a:r>
          </a:p>
          <a:p>
            <a:endParaRPr lang="en-US"/>
          </a:p>
          <a:p>
            <a:r>
              <a:rPr lang="en-US"/>
              <a:t>The MARPOL agreement is focused on shipping and fishing vessels. There are a number of rules in the MARPOL agreement that reduces marine debris. This includes: banning dumping (prohibits the dumping of plastics from ships), rules on waste management, and enforcement and education to  limit incorrect disposal required. This helps keep plastics from ships out of the ocean.</a:t>
            </a:r>
          </a:p>
          <a:p>
            <a:endParaRPr lang="en-US"/>
          </a:p>
          <a:p>
            <a:r>
              <a:rPr lang="en-US"/>
              <a:t>The United Nations Global Plastic Treaty is an international agreement designed to tackle plastic pollution worldwide, first developed in 2022. It sets targets for reducing plastic production and waste, promotes the use of eco-friendly alternatives, and supports better recycling practices. The treaty encourages countries to work together to share solutions and technologies, aiming for a cleaner and healthier planet.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discuss both international and local rules that they think should be enforced. This can be a group or class discussion.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An example of action that is being taken is the Toys for turtles a project which is helping to clean up the beaches around the North East Arnhem Land region. </a:t>
            </a:r>
          </a:p>
          <a:p>
            <a:endParaRPr lang="en-US"/>
          </a:p>
          <a:p>
            <a:r>
              <a:rPr lang="en-US"/>
              <a:t>Using special plastic recycling machines the project will create new toys and plastic recycled items for the community.</a:t>
            </a:r>
          </a:p>
          <a:p>
            <a:endParaRPr lang="en-US"/>
          </a:p>
          <a:p>
            <a:r>
              <a:rPr lang="en-US"/>
              <a:t>Turtles are one of the marine animals that are particularly impacted by marine plastics. So by helping to clean up the beaches around Arnhem Land we are saving the turtles from plastic pollution.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however there are audio cues available.  The video goes for 4 minutes.</a:t>
            </a:r>
          </a:p>
          <a:p>
            <a:endParaRPr lang="en-US"/>
          </a:p>
          <a:p>
            <a:r>
              <a:rPr lang="en-US"/>
              <a:t>https://www.youtube.com/watch?v=Er7AmyJzcEE&amp;ab_channel=DohaDebates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take part in a group discussion to talk about individual actions that can be taken to help reduce plastics. This includes not just reducing individual plastic use but also advocacy and encouraging others.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we would like to circle back to the solutions that were introduced at the start of the presentation series.</a:t>
            </a:r>
          </a:p>
          <a:p>
            <a:endParaRPr lang="en-US"/>
          </a:p>
          <a:p>
            <a:r>
              <a:rPr lang="en-US"/>
              <a:t>What can we all be doing to help reduce the impact that plastic waste is having?</a:t>
            </a:r>
          </a:p>
          <a:p>
            <a:endParaRPr lang="en-US"/>
          </a:p>
          <a:p>
            <a:r>
              <a:rPr lang="en-US"/>
              <a:t>We can recycle - putting the bottles and recyclable items in the correct bins. </a:t>
            </a:r>
          </a:p>
          <a:p>
            <a:endParaRPr lang="en-US"/>
          </a:p>
          <a:p>
            <a:r>
              <a:rPr lang="en-US"/>
              <a:t>We can find plastic alternatives. Using a reusable drink bottle and reusable shopping bags are a great idea.</a:t>
            </a:r>
          </a:p>
          <a:p>
            <a:endParaRPr lang="en-US"/>
          </a:p>
          <a:p>
            <a:r>
              <a:rPr lang="en-US"/>
              <a:t>We can do research by completing beach clean ups and finding out what kind of plastic is present in our area.</a:t>
            </a:r>
          </a:p>
          <a:p>
            <a:endParaRPr lang="en-US"/>
          </a:p>
          <a:p>
            <a:r>
              <a:rPr lang="en-US"/>
              <a:t>We can stay educated by sharing the information we learn with others. </a:t>
            </a:r>
          </a:p>
          <a:p>
            <a:endParaRPr lang="en-US"/>
          </a:p>
          <a:p>
            <a:r>
              <a:rPr lang="en-US"/>
              <a:t>Reduce reuse recycle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campaign poster design is open to any creative tools, including digital. </a:t>
            </a:r>
          </a:p>
          <a:p>
            <a:endParaRPr lang="en-US"/>
          </a:p>
          <a:p>
            <a:r>
              <a:rPr lang="en-US"/>
              <a:t>Some ideas for campaigns: </a:t>
            </a:r>
          </a:p>
          <a:p>
            <a:r>
              <a:rPr lang="en-US"/>
              <a:t>- Beach cleanups</a:t>
            </a:r>
          </a:p>
          <a:p>
            <a:r>
              <a:rPr lang="en-US"/>
              <a:t>- Preventing plastic in the ocean - Promoting recycling.</a:t>
            </a:r>
          </a:p>
          <a:p>
            <a:endParaRPr lang="en-US"/>
          </a:p>
          <a:p>
            <a:r>
              <a:rPr lang="en-US"/>
              <a:t>There is an activity sheet explaining in further detail included in the lesson pack.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plastic pollution is a huge environmental issue, one of the biggest of the past century.</a:t>
            </a:r>
          </a:p>
          <a:p>
            <a:endParaRPr lang="en-US"/>
          </a:p>
          <a:p>
            <a:r>
              <a:rPr lang="en-US"/>
              <a:t>Due to this, lots of scientific effort has gone into researching plastics. Scientists are looking at how much plastic is in the environment, how it is getting there, where it came from, and ways to reduce it. </a:t>
            </a:r>
          </a:p>
          <a:p>
            <a:endParaRPr lang="en-US"/>
          </a:p>
          <a:p>
            <a:r>
              <a:rPr lang="en-US"/>
              <a:t>We need scientific information about the amount of plastic, before we can really begin to tackle solutions.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 examples of scientific evidence that shows the amount and source of plastic and microplastic.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debris and plastic pollution is a huge global crisis, so lots of different types of scientists are working to help find solutions. </a:t>
            </a:r>
          </a:p>
          <a:p>
            <a:endParaRPr lang="en-US"/>
          </a:p>
          <a:p>
            <a:r>
              <a:rPr lang="en-US"/>
              <a:t>Some examples include:</a:t>
            </a:r>
          </a:p>
          <a:p>
            <a:endParaRPr lang="en-US"/>
          </a:p>
          <a:p>
            <a:r>
              <a:rPr lang="en-US"/>
              <a:t>- Environmental Scientists who study the impact of plastic pollution on ecosystems and develop strategies for managing and reducing waste.</a:t>
            </a:r>
          </a:p>
          <a:p>
            <a:endParaRPr lang="en-US"/>
          </a:p>
          <a:p>
            <a:r>
              <a:rPr lang="en-US"/>
              <a:t>- Marine Biologists who focus on how plastics affect marine life, including health, behavior, and population dynamics.</a:t>
            </a:r>
          </a:p>
          <a:p>
            <a:endParaRPr lang="en-US"/>
          </a:p>
          <a:p>
            <a:r>
              <a:rPr lang="en-US"/>
              <a:t>- Chemists who analyse the chemical composition of plastics and the toxins they release into the environment.</a:t>
            </a:r>
          </a:p>
          <a:p>
            <a:endParaRPr lang="en-US"/>
          </a:p>
          <a:p>
            <a:r>
              <a:rPr lang="en-US"/>
              <a:t>- Ecologist who examine the broader effects of plastic pollution on ecosystems, food chains, and biodiversity.</a:t>
            </a:r>
          </a:p>
          <a:p>
            <a:endParaRPr lang="en-US"/>
          </a:p>
          <a:p>
            <a:r>
              <a:rPr lang="en-US"/>
              <a:t>- Waste Management Scientists who develop and improve methods for recycling, waste reduction, and sustainable disposal of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here can work in groups or as a class to come up with the key questions that they think scientists should be trying to answer about plastic pollution.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Governments take various actions to reduce plastic pollution.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Bans and Restrictions: They may ban or limit the use of single-use plastics like straws, bags, and utensils.</a:t>
            </a:r>
          </a:p>
          <a:p>
            <a:endParaRPr lang="en-US"/>
          </a:p>
          <a:p>
            <a:r>
              <a:rPr lang="en-US"/>
              <a:t>Recycling Programs: Governments set up and promote recycling programs to help people properly dispose of and recycle plastic waste.</a:t>
            </a:r>
          </a:p>
          <a:p>
            <a:endParaRPr lang="en-US"/>
          </a:p>
          <a:p>
            <a:r>
              <a:rPr lang="en-US"/>
              <a:t>Public Awareness Campaigns: They run educational campaigns to inform people about the impact of plastic pollution and encourage sustainable practices.</a:t>
            </a:r>
          </a:p>
          <a:p>
            <a:endParaRPr lang="en-US"/>
          </a:p>
          <a:p>
            <a:r>
              <a:rPr lang="en-US"/>
              <a:t>Legislation: Governments create laws to regulate plastic production, enforce waste management practices, and support research on alternatives.</a:t>
            </a:r>
          </a:p>
          <a:p>
            <a:endParaRPr lang="en-US"/>
          </a:p>
          <a:p>
            <a:r>
              <a:rPr lang="en-US"/>
              <a:t>Support for Innovation: They fund research and support companies working on new, eco-friendly materials and technologies for reducing plastic waste.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Every state and territory has a ban on single use lightweight plastic bags. </a:t>
            </a:r>
          </a:p>
          <a:p>
            <a:endParaRPr lang="en-US"/>
          </a:p>
          <a:p>
            <a:r>
              <a:rPr lang="en-US"/>
              <a:t>Most states have banned cutlery, straws, plates and bowls, cottons buds &amp; heavy weight plastic bags.</a:t>
            </a:r>
          </a:p>
          <a:p>
            <a:endParaRPr lang="en-US"/>
          </a:p>
          <a:p>
            <a:r>
              <a:rPr lang="en-US"/>
              <a:t>There has been some movement on banning bread tags, coffee cups, confetti, fruit and veg bags, takeaway containers. This is still in its early days and needs more focus.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taxes are a great way to force big companies to have responsibility for the plastic they are using. Plastic taxes have been introduced in the UK and Europe. </a:t>
            </a:r>
          </a:p>
          <a:p>
            <a:endParaRPr lang="en-US"/>
          </a:p>
          <a:p>
            <a:r>
              <a:rPr lang="en-US"/>
              <a:t>What is it: A tax on any plastic used in packaging. </a:t>
            </a:r>
          </a:p>
          <a:p>
            <a:endParaRPr lang="en-US"/>
          </a:p>
          <a:p>
            <a:r>
              <a:rPr lang="en-US"/>
              <a:t>Examples</a:t>
            </a:r>
          </a:p>
          <a:p>
            <a:r>
              <a:rPr lang="en-US"/>
              <a:t>- Food and drink packaging </a:t>
            </a:r>
          </a:p>
          <a:p>
            <a:r>
              <a:rPr lang="en-US"/>
              <a:t>- cosmetics</a:t>
            </a:r>
          </a:p>
          <a:p>
            <a:r>
              <a:rPr lang="en-US"/>
              <a:t>- medicines</a:t>
            </a:r>
          </a:p>
          <a:p>
            <a:r>
              <a:rPr lang="en-US"/>
              <a:t>- consumer goods</a:t>
            </a:r>
          </a:p>
          <a:p>
            <a:endParaRPr lang="en-US"/>
          </a:p>
          <a:p>
            <a:r>
              <a:rPr lang="en-US"/>
              <a:t>Expected benefits are:</a:t>
            </a:r>
          </a:p>
          <a:p>
            <a:r>
              <a:rPr lang="en-US"/>
              <a:t>- Encourage recycling of plastics</a:t>
            </a:r>
          </a:p>
          <a:p>
            <a:r>
              <a:rPr lang="en-US"/>
              <a:t>- reduce virgin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1.svg"/><Relationship Id="rId5" Type="http://schemas.openxmlformats.org/officeDocument/2006/relationships/image" Target="../media/image90.png"/><Relationship Id="rId4" Type="http://schemas.openxmlformats.org/officeDocument/2006/relationships/image" Target="../media/image89.sv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3" Type="http://schemas.openxmlformats.org/officeDocument/2006/relationships/image" Target="../media/image8.png"/><Relationship Id="rId7" Type="http://schemas.openxmlformats.org/officeDocument/2006/relationships/image" Target="../media/image96.png"/><Relationship Id="rId12" Type="http://schemas.openxmlformats.org/officeDocument/2006/relationships/image" Target="../media/image101.png"/><Relationship Id="rId17" Type="http://schemas.openxmlformats.org/officeDocument/2006/relationships/image" Target="../media/image106.svg"/><Relationship Id="rId2" Type="http://schemas.openxmlformats.org/officeDocument/2006/relationships/notesSlide" Target="../notesSlides/notesSlide12.xml"/><Relationship Id="rId16" Type="http://schemas.openxmlformats.org/officeDocument/2006/relationships/image" Target="../media/image105.png"/><Relationship Id="rId1" Type="http://schemas.openxmlformats.org/officeDocument/2006/relationships/slideLayout" Target="../slideLayouts/slideLayout7.xml"/><Relationship Id="rId6" Type="http://schemas.openxmlformats.org/officeDocument/2006/relationships/image" Target="../media/image95.svg"/><Relationship Id="rId11" Type="http://schemas.openxmlformats.org/officeDocument/2006/relationships/image" Target="../media/image100.svg"/><Relationship Id="rId5" Type="http://schemas.openxmlformats.org/officeDocument/2006/relationships/image" Target="../media/image94.png"/><Relationship Id="rId15" Type="http://schemas.openxmlformats.org/officeDocument/2006/relationships/image" Target="../media/image104.svg"/><Relationship Id="rId10" Type="http://schemas.openxmlformats.org/officeDocument/2006/relationships/image" Target="../media/image99.png"/><Relationship Id="rId4" Type="http://schemas.openxmlformats.org/officeDocument/2006/relationships/image" Target="../media/image9.svg"/><Relationship Id="rId9" Type="http://schemas.openxmlformats.org/officeDocument/2006/relationships/image" Target="../media/image98.png"/><Relationship Id="rId14" Type="http://schemas.openxmlformats.org/officeDocument/2006/relationships/image" Target="../media/image10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ideo" Target="https://www.youtube.com/watch?v=Er7AmyJzcEE&amp;ab_channel=DohaDebates" TargetMode="External"/><Relationship Id="rId4" Type="http://schemas.openxmlformats.org/officeDocument/2006/relationships/image" Target="../media/image107.jpe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8" Type="http://schemas.openxmlformats.org/officeDocument/2006/relationships/image" Target="../media/image111.svg"/><Relationship Id="rId13" Type="http://schemas.openxmlformats.org/officeDocument/2006/relationships/image" Target="../media/image116.png"/><Relationship Id="rId18" Type="http://schemas.openxmlformats.org/officeDocument/2006/relationships/image" Target="../media/image121.svg"/><Relationship Id="rId26" Type="http://schemas.openxmlformats.org/officeDocument/2006/relationships/image" Target="../media/image129.svg"/><Relationship Id="rId3" Type="http://schemas.openxmlformats.org/officeDocument/2006/relationships/image" Target="../media/image94.png"/><Relationship Id="rId21" Type="http://schemas.openxmlformats.org/officeDocument/2006/relationships/image" Target="../media/image124.png"/><Relationship Id="rId7" Type="http://schemas.openxmlformats.org/officeDocument/2006/relationships/image" Target="../media/image110.png"/><Relationship Id="rId12" Type="http://schemas.openxmlformats.org/officeDocument/2006/relationships/image" Target="../media/image115.svg"/><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notesSlide" Target="../notesSlides/notesSlide15.xml"/><Relationship Id="rId16" Type="http://schemas.openxmlformats.org/officeDocument/2006/relationships/image" Target="../media/image119.svg"/><Relationship Id="rId20" Type="http://schemas.openxmlformats.org/officeDocument/2006/relationships/image" Target="../media/image123.svg"/><Relationship Id="rId29" Type="http://schemas.openxmlformats.org/officeDocument/2006/relationships/image" Target="../media/image132.png"/><Relationship Id="rId1" Type="http://schemas.openxmlformats.org/officeDocument/2006/relationships/slideLayout" Target="../slideLayouts/slideLayout7.xml"/><Relationship Id="rId6" Type="http://schemas.openxmlformats.org/officeDocument/2006/relationships/image" Target="../media/image109.svg"/><Relationship Id="rId11" Type="http://schemas.openxmlformats.org/officeDocument/2006/relationships/image" Target="../media/image114.png"/><Relationship Id="rId24" Type="http://schemas.openxmlformats.org/officeDocument/2006/relationships/image" Target="../media/image127.png"/><Relationship Id="rId32" Type="http://schemas.openxmlformats.org/officeDocument/2006/relationships/image" Target="../media/image135.svg"/><Relationship Id="rId5" Type="http://schemas.openxmlformats.org/officeDocument/2006/relationships/image" Target="../media/image108.png"/><Relationship Id="rId15" Type="http://schemas.openxmlformats.org/officeDocument/2006/relationships/image" Target="../media/image118.png"/><Relationship Id="rId23" Type="http://schemas.openxmlformats.org/officeDocument/2006/relationships/image" Target="../media/image126.svg"/><Relationship Id="rId28" Type="http://schemas.openxmlformats.org/officeDocument/2006/relationships/image" Target="../media/image131.svg"/><Relationship Id="rId10" Type="http://schemas.openxmlformats.org/officeDocument/2006/relationships/image" Target="../media/image113.svg"/><Relationship Id="rId19" Type="http://schemas.openxmlformats.org/officeDocument/2006/relationships/image" Target="../media/image122.png"/><Relationship Id="rId31" Type="http://schemas.openxmlformats.org/officeDocument/2006/relationships/image" Target="../media/image134.png"/><Relationship Id="rId4" Type="http://schemas.openxmlformats.org/officeDocument/2006/relationships/image" Target="../media/image95.svg"/><Relationship Id="rId9" Type="http://schemas.openxmlformats.org/officeDocument/2006/relationships/image" Target="../media/image112.png"/><Relationship Id="rId14" Type="http://schemas.openxmlformats.org/officeDocument/2006/relationships/image" Target="../media/image117.svg"/><Relationship Id="rId22" Type="http://schemas.openxmlformats.org/officeDocument/2006/relationships/image" Target="../media/image125.png"/><Relationship Id="rId27" Type="http://schemas.openxmlformats.org/officeDocument/2006/relationships/image" Target="../media/image130.png"/><Relationship Id="rId30" Type="http://schemas.openxmlformats.org/officeDocument/2006/relationships/image" Target="../media/image133.sv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55.svg"/></Relationships>
</file>

<file path=ppt/slides/_rels/slide2.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sv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sv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notesSlide" Target="../notesSlides/notesSlide2.xml"/><Relationship Id="rId16" Type="http://schemas.openxmlformats.org/officeDocument/2006/relationships/image" Target="../media/image23.svg"/><Relationship Id="rId20"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18.png"/><Relationship Id="rId24" Type="http://schemas.openxmlformats.org/officeDocument/2006/relationships/image" Target="../media/image31.sv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10" Type="http://schemas.openxmlformats.org/officeDocument/2006/relationships/image" Target="../media/image17.svg"/><Relationship Id="rId19" Type="http://schemas.openxmlformats.org/officeDocument/2006/relationships/image" Target="../media/image26.pn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 Id="rId22" Type="http://schemas.openxmlformats.org/officeDocument/2006/relationships/image" Target="../media/image29.svg"/></Relationships>
</file>

<file path=ppt/slides/_rels/slide3.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7.sv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 Id="rId14" Type="http://schemas.openxmlformats.org/officeDocument/2006/relationships/image" Target="../media/image45.svg"/></Relationships>
</file>

<file path=ppt/slides/_rels/slide4.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2.png"/><Relationship Id="rId3" Type="http://schemas.openxmlformats.org/officeDocument/2006/relationships/image" Target="../media/image30.png"/><Relationship Id="rId7" Type="http://schemas.openxmlformats.org/officeDocument/2006/relationships/image" Target="../media/image48.png"/><Relationship Id="rId12" Type="http://schemas.openxmlformats.org/officeDocument/2006/relationships/image" Target="../media/image51.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7.svg"/><Relationship Id="rId11" Type="http://schemas.openxmlformats.org/officeDocument/2006/relationships/image" Target="../media/image50.png"/><Relationship Id="rId5" Type="http://schemas.openxmlformats.org/officeDocument/2006/relationships/image" Target="../media/image46.png"/><Relationship Id="rId10" Type="http://schemas.openxmlformats.org/officeDocument/2006/relationships/image" Target="../media/image35.svg"/><Relationship Id="rId4" Type="http://schemas.openxmlformats.org/officeDocument/2006/relationships/image" Target="../media/image31.svg"/><Relationship Id="rId9" Type="http://schemas.openxmlformats.org/officeDocument/2006/relationships/image" Target="../media/image34.png"/><Relationship Id="rId14" Type="http://schemas.openxmlformats.org/officeDocument/2006/relationships/image" Target="../media/image53.sv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6.png"/><Relationship Id="rId18" Type="http://schemas.openxmlformats.org/officeDocument/2006/relationships/image" Target="../media/image71.sv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5.svg"/><Relationship Id="rId17" Type="http://schemas.openxmlformats.org/officeDocument/2006/relationships/image" Target="../media/image70.png"/><Relationship Id="rId2" Type="http://schemas.openxmlformats.org/officeDocument/2006/relationships/notesSlide" Target="../notesSlides/notesSlide7.xml"/><Relationship Id="rId16" Type="http://schemas.openxmlformats.org/officeDocument/2006/relationships/image" Target="../media/image69.svg"/><Relationship Id="rId1" Type="http://schemas.openxmlformats.org/officeDocument/2006/relationships/slideLayout" Target="../slideLayouts/slideLayout7.xml"/><Relationship Id="rId6" Type="http://schemas.openxmlformats.org/officeDocument/2006/relationships/image" Target="../media/image61.svg"/><Relationship Id="rId11" Type="http://schemas.openxmlformats.org/officeDocument/2006/relationships/image" Target="../media/image64.png"/><Relationship Id="rId5" Type="http://schemas.openxmlformats.org/officeDocument/2006/relationships/image" Target="../media/image60.png"/><Relationship Id="rId15" Type="http://schemas.openxmlformats.org/officeDocument/2006/relationships/image" Target="../media/image68.png"/><Relationship Id="rId10" Type="http://schemas.openxmlformats.org/officeDocument/2006/relationships/image" Target="../media/image31.svg"/><Relationship Id="rId4" Type="http://schemas.openxmlformats.org/officeDocument/2006/relationships/image" Target="../media/image59.svg"/><Relationship Id="rId9" Type="http://schemas.openxmlformats.org/officeDocument/2006/relationships/image" Target="../media/image30.png"/><Relationship Id="rId14" Type="http://schemas.openxmlformats.org/officeDocument/2006/relationships/image" Target="../media/image67.svg"/></Relationships>
</file>

<file path=ppt/slides/_rels/slide8.xml.rels><?xml version="1.0" encoding="UTF-8" standalone="yes"?>
<Relationships xmlns="http://schemas.openxmlformats.org/package/2006/relationships"><Relationship Id="rId8" Type="http://schemas.openxmlformats.org/officeDocument/2006/relationships/image" Target="../media/image73.svg"/><Relationship Id="rId13" Type="http://schemas.openxmlformats.org/officeDocument/2006/relationships/image" Target="../media/image78.svg"/><Relationship Id="rId18" Type="http://schemas.openxmlformats.org/officeDocument/2006/relationships/image" Target="../media/image83.svg"/><Relationship Id="rId3" Type="http://schemas.openxmlformats.org/officeDocument/2006/relationships/image" Target="../media/image30.png"/><Relationship Id="rId7" Type="http://schemas.openxmlformats.org/officeDocument/2006/relationships/image" Target="../media/image72.png"/><Relationship Id="rId12" Type="http://schemas.openxmlformats.org/officeDocument/2006/relationships/image" Target="../media/image77.png"/><Relationship Id="rId17" Type="http://schemas.openxmlformats.org/officeDocument/2006/relationships/image" Target="../media/image82.png"/><Relationship Id="rId2" Type="http://schemas.openxmlformats.org/officeDocument/2006/relationships/notesSlide" Target="../notesSlides/notesSlide8.xml"/><Relationship Id="rId16" Type="http://schemas.openxmlformats.org/officeDocument/2006/relationships/image" Target="../media/image81.svg"/><Relationship Id="rId1" Type="http://schemas.openxmlformats.org/officeDocument/2006/relationships/slideLayout" Target="../slideLayouts/slideLayout7.xml"/><Relationship Id="rId6" Type="http://schemas.openxmlformats.org/officeDocument/2006/relationships/image" Target="../media/image35.svg"/><Relationship Id="rId11" Type="http://schemas.openxmlformats.org/officeDocument/2006/relationships/image" Target="../media/image76.png"/><Relationship Id="rId5" Type="http://schemas.openxmlformats.org/officeDocument/2006/relationships/image" Target="../media/image34.png"/><Relationship Id="rId15" Type="http://schemas.openxmlformats.org/officeDocument/2006/relationships/image" Target="../media/image80.png"/><Relationship Id="rId10" Type="http://schemas.openxmlformats.org/officeDocument/2006/relationships/image" Target="../media/image75.svg"/><Relationship Id="rId4" Type="http://schemas.openxmlformats.org/officeDocument/2006/relationships/image" Target="../media/image31.svg"/><Relationship Id="rId9" Type="http://schemas.openxmlformats.org/officeDocument/2006/relationships/image" Target="../media/image74.png"/><Relationship Id="rId14" Type="http://schemas.openxmlformats.org/officeDocument/2006/relationships/image" Target="../media/image79.png"/></Relationships>
</file>

<file path=ppt/slides/_rels/slide9.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84.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a:off x="629001" y="478723"/>
            <a:ext cx="5796377" cy="4664777"/>
          </a:xfrm>
          <a:custGeom>
            <a:avLst/>
            <a:gdLst/>
            <a:ahLst/>
            <a:cxnLst/>
            <a:rect l="l" t="t" r="r" b="b"/>
            <a:pathLst>
              <a:path w="5796377" h="4664777">
                <a:moveTo>
                  <a:pt x="0" y="0"/>
                </a:moveTo>
                <a:lnTo>
                  <a:pt x="5796377" y="0"/>
                </a:lnTo>
                <a:lnTo>
                  <a:pt x="5796377" y="4664777"/>
                </a:lnTo>
                <a:lnTo>
                  <a:pt x="0" y="4664777"/>
                </a:lnTo>
                <a:lnTo>
                  <a:pt x="0" y="0"/>
                </a:lnTo>
                <a:close/>
              </a:path>
            </a:pathLst>
          </a:custGeom>
          <a:blipFill>
            <a:blip r:embed="rId5"/>
            <a:stretch>
              <a:fillRect l="-8253" r="-10729" b="-2741"/>
            </a:stretch>
          </a:blipFill>
        </p:spPr>
        <p:txBody>
          <a:bodyPr/>
          <a:lstStyle/>
          <a:p>
            <a:endParaRPr lang="en-AU"/>
          </a:p>
        </p:txBody>
      </p:sp>
      <p:sp>
        <p:nvSpPr>
          <p:cNvPr id="4" name="Freeform 4"/>
          <p:cNvSpPr/>
          <p:nvPr/>
        </p:nvSpPr>
        <p:spPr>
          <a:xfrm rot="6438190">
            <a:off x="-1753692" y="-32732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5" name="Freeform 5"/>
          <p:cNvSpPr/>
          <p:nvPr/>
        </p:nvSpPr>
        <p:spPr>
          <a:xfrm rot="-1052460">
            <a:off x="6598525" y="18075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6" name="Freeform 6"/>
          <p:cNvSpPr/>
          <p:nvPr/>
        </p:nvSpPr>
        <p:spPr>
          <a:xfrm rot="-1052460">
            <a:off x="9631336" y="46320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6">
              <a:extLst>
                <a:ext uri="{96DAC541-7B7A-43D3-8B79-37D633B846F1}">
                  <asvg:svgBlip xmlns:asvg="http://schemas.microsoft.com/office/drawing/2016/SVG/main" r:embed="rId7"/>
                </a:ext>
              </a:extLst>
            </a:blip>
            <a:stretch>
              <a:fillRect l="-18525" b="-17275"/>
            </a:stretch>
          </a:blipFill>
        </p:spPr>
        <p:txBody>
          <a:bodyPr/>
          <a:lstStyle/>
          <a:p>
            <a:endParaRPr lang="en-AU"/>
          </a:p>
        </p:txBody>
      </p:sp>
      <p:sp>
        <p:nvSpPr>
          <p:cNvPr id="7" name="Freeform 7"/>
          <p:cNvSpPr/>
          <p:nvPr/>
        </p:nvSpPr>
        <p:spPr>
          <a:xfrm>
            <a:off x="7173252" y="65537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8" name="Freeform 8"/>
          <p:cNvSpPr/>
          <p:nvPr/>
        </p:nvSpPr>
        <p:spPr>
          <a:xfrm rot="4122993">
            <a:off x="9734438" y="35028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9" name="Freeform 9"/>
          <p:cNvSpPr/>
          <p:nvPr/>
        </p:nvSpPr>
        <p:spPr>
          <a:xfrm rot="3451784">
            <a:off x="13517924" y="16519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0" name="Freeform 10"/>
          <p:cNvSpPr/>
          <p:nvPr/>
        </p:nvSpPr>
        <p:spPr>
          <a:xfrm rot="8337656">
            <a:off x="17035605" y="12563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1" name="TextBox 11"/>
          <p:cNvSpPr txBox="1"/>
          <p:nvPr/>
        </p:nvSpPr>
        <p:spPr>
          <a:xfrm>
            <a:off x="8559929" y="8064104"/>
            <a:ext cx="9360358" cy="1952444"/>
          </a:xfrm>
          <a:prstGeom prst="rect">
            <a:avLst/>
          </a:prstGeom>
        </p:spPr>
        <p:txBody>
          <a:bodyPr lIns="0" tIns="0" rIns="0" bIns="0" rtlCol="0" anchor="t">
            <a:spAutoFit/>
          </a:bodyPr>
          <a:lstStyle/>
          <a:p>
            <a:pPr algn="r">
              <a:lnSpc>
                <a:spcPts val="7567"/>
              </a:lnSpc>
            </a:pPr>
            <a:r>
              <a:rPr lang="en-US" sz="7492" spc="344">
                <a:solidFill>
                  <a:srgbClr val="822F55"/>
                </a:solidFill>
                <a:latin typeface="Lucky Bones"/>
                <a:ea typeface="Lucky Bones"/>
                <a:cs typeface="Lucky Bones"/>
                <a:sym typeface="Lucky Bones"/>
              </a:rPr>
              <a:t>SCIENCE AND ACTION</a:t>
            </a:r>
          </a:p>
        </p:txBody>
      </p:sp>
      <p:sp>
        <p:nvSpPr>
          <p:cNvPr id="12" name="Freeform 12"/>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1463979" y="808077"/>
            <a:ext cx="15622690" cy="932578"/>
          </a:xfrm>
          <a:prstGeom prst="rect">
            <a:avLst/>
          </a:prstGeom>
        </p:spPr>
        <p:txBody>
          <a:bodyPr lIns="0" tIns="0" rIns="0" bIns="0" rtlCol="0" anchor="t">
            <a:spAutoFit/>
          </a:bodyPr>
          <a:lstStyle/>
          <a:p>
            <a:pPr marL="0" lvl="0" indent="0" algn="ctr">
              <a:lnSpc>
                <a:spcPts val="6929"/>
              </a:lnSpc>
              <a:spcBef>
                <a:spcPct val="0"/>
              </a:spcBef>
            </a:pPr>
            <a:r>
              <a:rPr lang="en-US" sz="7144" spc="328">
                <a:solidFill>
                  <a:srgbClr val="822F55"/>
                </a:solidFill>
                <a:latin typeface="Lucky Bones"/>
                <a:ea typeface="Lucky Bones"/>
                <a:cs typeface="Lucky Bones"/>
                <a:sym typeface="Lucky Bones"/>
              </a:rPr>
              <a:t>INTERNATIONAL AGREEMENTS</a:t>
            </a:r>
          </a:p>
        </p:txBody>
      </p:sp>
      <p:sp>
        <p:nvSpPr>
          <p:cNvPr id="3" name="Freeform 3"/>
          <p:cNvSpPr/>
          <p:nvPr/>
        </p:nvSpPr>
        <p:spPr>
          <a:xfrm rot="-4682991">
            <a:off x="-1981053" y="2119288"/>
            <a:ext cx="10690726" cy="11011048"/>
          </a:xfrm>
          <a:custGeom>
            <a:avLst/>
            <a:gdLst/>
            <a:ahLst/>
            <a:cxnLst/>
            <a:rect l="l" t="t" r="r" b="b"/>
            <a:pathLst>
              <a:path w="10690726" h="11011048">
                <a:moveTo>
                  <a:pt x="0" y="0"/>
                </a:moveTo>
                <a:lnTo>
                  <a:pt x="10690727" y="0"/>
                </a:lnTo>
                <a:lnTo>
                  <a:pt x="10690727"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rot="-4682991">
            <a:off x="9610707" y="2119288"/>
            <a:ext cx="10690726" cy="11011048"/>
          </a:xfrm>
          <a:custGeom>
            <a:avLst/>
            <a:gdLst/>
            <a:ahLst/>
            <a:cxnLst/>
            <a:rect l="l" t="t" r="r" b="b"/>
            <a:pathLst>
              <a:path w="10690726" h="11011048">
                <a:moveTo>
                  <a:pt x="0" y="0"/>
                </a:moveTo>
                <a:lnTo>
                  <a:pt x="10690726" y="0"/>
                </a:lnTo>
                <a:lnTo>
                  <a:pt x="10690726"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2701361" y="6074252"/>
            <a:ext cx="3282175" cy="3687837"/>
          </a:xfrm>
          <a:custGeom>
            <a:avLst/>
            <a:gdLst/>
            <a:ahLst/>
            <a:cxnLst/>
            <a:rect l="l" t="t" r="r" b="b"/>
            <a:pathLst>
              <a:path w="3282175" h="3687837">
                <a:moveTo>
                  <a:pt x="0" y="0"/>
                </a:moveTo>
                <a:lnTo>
                  <a:pt x="3282176" y="0"/>
                </a:lnTo>
                <a:lnTo>
                  <a:pt x="3282176" y="3687837"/>
                </a:lnTo>
                <a:lnTo>
                  <a:pt x="0" y="36878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492772" y="6074252"/>
            <a:ext cx="3743076" cy="3613770"/>
          </a:xfrm>
          <a:custGeom>
            <a:avLst/>
            <a:gdLst/>
            <a:ahLst/>
            <a:cxnLst/>
            <a:rect l="l" t="t" r="r" b="b"/>
            <a:pathLst>
              <a:path w="3743076" h="3613770">
                <a:moveTo>
                  <a:pt x="0" y="0"/>
                </a:moveTo>
                <a:lnTo>
                  <a:pt x="3743076" y="0"/>
                </a:lnTo>
                <a:lnTo>
                  <a:pt x="3743076" y="3613769"/>
                </a:lnTo>
                <a:lnTo>
                  <a:pt x="0" y="36137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TextBox 7"/>
          <p:cNvSpPr txBox="1"/>
          <p:nvPr/>
        </p:nvSpPr>
        <p:spPr>
          <a:xfrm>
            <a:off x="685601" y="4125828"/>
            <a:ext cx="5357419" cy="1436713"/>
          </a:xfrm>
          <a:prstGeom prst="rect">
            <a:avLst/>
          </a:prstGeom>
        </p:spPr>
        <p:txBody>
          <a:bodyPr lIns="0" tIns="0" rIns="0" bIns="0" rtlCol="0" anchor="t">
            <a:spAutoFit/>
          </a:bodyPr>
          <a:lstStyle/>
          <a:p>
            <a:pPr marL="0" lvl="0" indent="0" algn="ctr">
              <a:lnSpc>
                <a:spcPts val="5325"/>
              </a:lnSpc>
              <a:spcBef>
                <a:spcPct val="0"/>
              </a:spcBef>
            </a:pPr>
            <a:r>
              <a:rPr lang="en-US" sz="5490">
                <a:solidFill>
                  <a:srgbClr val="822F55"/>
                </a:solidFill>
                <a:latin typeface="Sailors"/>
                <a:ea typeface="Sailors"/>
                <a:cs typeface="Sailors"/>
                <a:sym typeface="Sailors"/>
              </a:rPr>
              <a:t>MARPOL: SHIPPING AGREEMENT</a:t>
            </a:r>
          </a:p>
        </p:txBody>
      </p:sp>
      <p:sp>
        <p:nvSpPr>
          <p:cNvPr id="8" name="TextBox 8"/>
          <p:cNvSpPr txBox="1"/>
          <p:nvPr/>
        </p:nvSpPr>
        <p:spPr>
          <a:xfrm>
            <a:off x="10694534" y="4136508"/>
            <a:ext cx="7295829" cy="1426033"/>
          </a:xfrm>
          <a:prstGeom prst="rect">
            <a:avLst/>
          </a:prstGeom>
        </p:spPr>
        <p:txBody>
          <a:bodyPr lIns="0" tIns="0" rIns="0" bIns="0" rtlCol="0" anchor="t">
            <a:spAutoFit/>
          </a:bodyPr>
          <a:lstStyle/>
          <a:p>
            <a:pPr marL="0" lvl="0" indent="0" algn="ctr">
              <a:lnSpc>
                <a:spcPts val="5323"/>
              </a:lnSpc>
              <a:spcBef>
                <a:spcPct val="0"/>
              </a:spcBef>
            </a:pPr>
            <a:r>
              <a:rPr lang="en-US" sz="5487">
                <a:solidFill>
                  <a:srgbClr val="822F55"/>
                </a:solidFill>
                <a:latin typeface="Sailors"/>
                <a:ea typeface="Sailors"/>
                <a:cs typeface="Sailors"/>
                <a:sym typeface="Sailors"/>
              </a:rPr>
              <a:t>UNITED NATIONS GLOBAL PLASTIC TREATY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822F55"/>
                </a:solidFill>
                <a:latin typeface="Lucky Bones"/>
                <a:ea typeface="Lucky Bones"/>
                <a:cs typeface="Lucky Bones"/>
                <a:sym typeface="Lucky Bones"/>
              </a:rPr>
              <a:t>DISCUSSION POINTS</a:t>
            </a:r>
          </a:p>
        </p:txBody>
      </p:sp>
      <p:sp>
        <p:nvSpPr>
          <p:cNvPr id="4" name="TextBox 4"/>
          <p:cNvSpPr txBox="1"/>
          <p:nvPr/>
        </p:nvSpPr>
        <p:spPr>
          <a:xfrm>
            <a:off x="3112420" y="3801411"/>
            <a:ext cx="12063160" cy="4881986"/>
          </a:xfrm>
          <a:prstGeom prst="rect">
            <a:avLst/>
          </a:prstGeom>
        </p:spPr>
        <p:txBody>
          <a:bodyPr lIns="0" tIns="0" rIns="0" bIns="0" rtlCol="0" anchor="t">
            <a:spAutoFit/>
          </a:bodyPr>
          <a:lstStyle/>
          <a:p>
            <a:pPr algn="ctr">
              <a:lnSpc>
                <a:spcPts val="4757"/>
              </a:lnSpc>
            </a:pPr>
            <a:endParaRPr/>
          </a:p>
          <a:p>
            <a:pPr algn="ctr">
              <a:lnSpc>
                <a:spcPts val="4757"/>
              </a:lnSpc>
            </a:pPr>
            <a:r>
              <a:rPr lang="en-US" sz="5060">
                <a:solidFill>
                  <a:srgbClr val="822F55"/>
                </a:solidFill>
                <a:latin typeface="Sailors"/>
                <a:ea typeface="Sailors"/>
                <a:cs typeface="Sailors"/>
                <a:sym typeface="Sailors"/>
              </a:rPr>
              <a:t>What international agreements do you think are needed? </a:t>
            </a:r>
          </a:p>
          <a:p>
            <a:pPr algn="ctr">
              <a:lnSpc>
                <a:spcPts val="4757"/>
              </a:lnSpc>
            </a:pPr>
            <a:endParaRPr lang="en-US" sz="5060">
              <a:solidFill>
                <a:srgbClr val="822F55"/>
              </a:solidFill>
              <a:latin typeface="Sailors"/>
              <a:ea typeface="Sailors"/>
              <a:cs typeface="Sailors"/>
              <a:sym typeface="Sailors"/>
            </a:endParaRPr>
          </a:p>
          <a:p>
            <a:pPr algn="ctr">
              <a:lnSpc>
                <a:spcPts val="4757"/>
              </a:lnSpc>
            </a:pPr>
            <a:r>
              <a:rPr lang="en-US" sz="5060">
                <a:solidFill>
                  <a:srgbClr val="822F55"/>
                </a:solidFill>
                <a:latin typeface="Sailors"/>
                <a:ea typeface="Sailors"/>
                <a:cs typeface="Sailors"/>
                <a:sym typeface="Sailors"/>
              </a:rPr>
              <a:t>What local agreements or laws should be made?</a:t>
            </a:r>
          </a:p>
          <a:p>
            <a:pPr algn="ctr">
              <a:lnSpc>
                <a:spcPts val="4757"/>
              </a:lnSpc>
            </a:pPr>
            <a:endParaRPr lang="en-US" sz="5060">
              <a:solidFill>
                <a:srgbClr val="822F55"/>
              </a:solidFill>
              <a:latin typeface="Sailors"/>
              <a:ea typeface="Sailors"/>
              <a:cs typeface="Sailors"/>
              <a:sym typeface="Sailors"/>
            </a:endParaRPr>
          </a:p>
          <a:p>
            <a:pPr algn="ctr">
              <a:lnSpc>
                <a:spcPts val="4757"/>
              </a:lnSpc>
            </a:pPr>
            <a:endParaRPr lang="en-US" sz="5060">
              <a:solidFill>
                <a:srgbClr val="822F55"/>
              </a:solidFill>
              <a:latin typeface="Sailors"/>
              <a:ea typeface="Sailors"/>
              <a:cs typeface="Sailors"/>
              <a:sym typeface="Sailor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6" name="Freeform 6"/>
          <p:cNvSpPr/>
          <p:nvPr/>
        </p:nvSpPr>
        <p:spPr>
          <a:xfrm rot="62936">
            <a:off x="6612027" y="445812"/>
            <a:ext cx="4962606" cy="3993302"/>
          </a:xfrm>
          <a:custGeom>
            <a:avLst/>
            <a:gdLst/>
            <a:ahLst/>
            <a:cxnLst/>
            <a:rect l="l" t="t" r="r" b="b"/>
            <a:pathLst>
              <a:path w="4962606" h="3993302">
                <a:moveTo>
                  <a:pt x="0" y="0"/>
                </a:moveTo>
                <a:lnTo>
                  <a:pt x="4962606" y="0"/>
                </a:lnTo>
                <a:lnTo>
                  <a:pt x="4962606" y="3993302"/>
                </a:lnTo>
                <a:lnTo>
                  <a:pt x="0" y="39933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5563263" flipH="1">
            <a:off x="11435447" y="3177128"/>
            <a:ext cx="7192985" cy="5556581"/>
          </a:xfrm>
          <a:custGeom>
            <a:avLst/>
            <a:gdLst/>
            <a:ahLst/>
            <a:cxnLst/>
            <a:rect l="l" t="t" r="r" b="b"/>
            <a:pathLst>
              <a:path w="7192985" h="5556581">
                <a:moveTo>
                  <a:pt x="7192985" y="0"/>
                </a:moveTo>
                <a:lnTo>
                  <a:pt x="0" y="0"/>
                </a:lnTo>
                <a:lnTo>
                  <a:pt x="0" y="5556581"/>
                </a:lnTo>
                <a:lnTo>
                  <a:pt x="7192985" y="5556581"/>
                </a:lnTo>
                <a:lnTo>
                  <a:pt x="719298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rot="131740">
            <a:off x="13042512" y="4351796"/>
            <a:ext cx="4035432" cy="2484880"/>
          </a:xfrm>
          <a:custGeom>
            <a:avLst/>
            <a:gdLst/>
            <a:ahLst/>
            <a:cxnLst/>
            <a:rect l="l" t="t" r="r" b="b"/>
            <a:pathLst>
              <a:path w="4035432" h="2484880">
                <a:moveTo>
                  <a:pt x="0" y="0"/>
                </a:moveTo>
                <a:lnTo>
                  <a:pt x="4035432" y="0"/>
                </a:lnTo>
                <a:lnTo>
                  <a:pt x="4035432" y="2484881"/>
                </a:lnTo>
                <a:lnTo>
                  <a:pt x="0" y="2484881"/>
                </a:lnTo>
                <a:lnTo>
                  <a:pt x="0" y="0"/>
                </a:lnTo>
                <a:close/>
              </a:path>
            </a:pathLst>
          </a:custGeom>
          <a:blipFill>
            <a:blip r:embed="rId7"/>
            <a:stretch>
              <a:fillRect t="-79031" b="-37500"/>
            </a:stretch>
          </a:blipFill>
        </p:spPr>
        <p:txBody>
          <a:bodyPr/>
          <a:lstStyle/>
          <a:p>
            <a:endParaRPr lang="en-AU"/>
          </a:p>
        </p:txBody>
      </p:sp>
      <p:sp>
        <p:nvSpPr>
          <p:cNvPr id="9" name="Freeform 9"/>
          <p:cNvSpPr/>
          <p:nvPr/>
        </p:nvSpPr>
        <p:spPr>
          <a:xfrm rot="1060204">
            <a:off x="13768374" y="2567643"/>
            <a:ext cx="2527131" cy="2153588"/>
          </a:xfrm>
          <a:custGeom>
            <a:avLst/>
            <a:gdLst/>
            <a:ahLst/>
            <a:cxnLst/>
            <a:rect l="l" t="t" r="r" b="b"/>
            <a:pathLst>
              <a:path w="2527131" h="2153588">
                <a:moveTo>
                  <a:pt x="0" y="0"/>
                </a:moveTo>
                <a:lnTo>
                  <a:pt x="2527131" y="0"/>
                </a:lnTo>
                <a:lnTo>
                  <a:pt x="2527131" y="2153588"/>
                </a:lnTo>
                <a:lnTo>
                  <a:pt x="0" y="2153588"/>
                </a:lnTo>
                <a:lnTo>
                  <a:pt x="0" y="0"/>
                </a:lnTo>
                <a:close/>
              </a:path>
            </a:pathLst>
          </a:custGeom>
          <a:blipFill>
            <a:blip r:embed="rId8"/>
            <a:stretch>
              <a:fillRect l="-21668" t="-81559" r="-19946" b="-40010"/>
            </a:stretch>
          </a:blipFill>
        </p:spPr>
        <p:txBody>
          <a:bodyPr/>
          <a:lstStyle/>
          <a:p>
            <a:endParaRPr lang="en-AU"/>
          </a:p>
        </p:txBody>
      </p:sp>
      <p:sp>
        <p:nvSpPr>
          <p:cNvPr id="10" name="Freeform 10"/>
          <p:cNvSpPr/>
          <p:nvPr/>
        </p:nvSpPr>
        <p:spPr>
          <a:xfrm rot="-113943">
            <a:off x="13414988" y="6633650"/>
            <a:ext cx="3154017" cy="2641304"/>
          </a:xfrm>
          <a:custGeom>
            <a:avLst/>
            <a:gdLst/>
            <a:ahLst/>
            <a:cxnLst/>
            <a:rect l="l" t="t" r="r" b="b"/>
            <a:pathLst>
              <a:path w="3154017" h="2641304">
                <a:moveTo>
                  <a:pt x="0" y="0"/>
                </a:moveTo>
                <a:lnTo>
                  <a:pt x="3154017" y="0"/>
                </a:lnTo>
                <a:lnTo>
                  <a:pt x="3154017" y="2641305"/>
                </a:lnTo>
                <a:lnTo>
                  <a:pt x="0" y="2641305"/>
                </a:lnTo>
                <a:lnTo>
                  <a:pt x="0" y="0"/>
                </a:lnTo>
                <a:close/>
              </a:path>
            </a:pathLst>
          </a:custGeom>
          <a:blipFill>
            <a:blip r:embed="rId9"/>
            <a:stretch>
              <a:fillRect t="-39990" b="-19224"/>
            </a:stretch>
          </a:blipFill>
        </p:spPr>
        <p:txBody>
          <a:bodyPr/>
          <a:lstStyle/>
          <a:p>
            <a:endParaRPr lang="en-AU"/>
          </a:p>
        </p:txBody>
      </p:sp>
      <p:sp>
        <p:nvSpPr>
          <p:cNvPr id="11" name="Freeform 11"/>
          <p:cNvSpPr/>
          <p:nvPr/>
        </p:nvSpPr>
        <p:spPr>
          <a:xfrm rot="-2936101" flipV="1">
            <a:off x="10703467" y="5466624"/>
            <a:ext cx="1814606" cy="1723875"/>
          </a:xfrm>
          <a:custGeom>
            <a:avLst/>
            <a:gdLst/>
            <a:ahLst/>
            <a:cxnLst/>
            <a:rect l="l" t="t" r="r" b="b"/>
            <a:pathLst>
              <a:path w="1814606" h="1723875">
                <a:moveTo>
                  <a:pt x="0" y="1723875"/>
                </a:moveTo>
                <a:lnTo>
                  <a:pt x="1814605" y="1723875"/>
                </a:lnTo>
                <a:lnTo>
                  <a:pt x="1814605" y="0"/>
                </a:lnTo>
                <a:lnTo>
                  <a:pt x="0" y="0"/>
                </a:lnTo>
                <a:lnTo>
                  <a:pt x="0" y="1723875"/>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grpSp>
        <p:nvGrpSpPr>
          <p:cNvPr id="13" name="Group 13"/>
          <p:cNvGrpSpPr/>
          <p:nvPr/>
        </p:nvGrpSpPr>
        <p:grpSpPr>
          <a:xfrm>
            <a:off x="0" y="2202595"/>
            <a:ext cx="6454745" cy="7448666"/>
            <a:chOff x="0" y="0"/>
            <a:chExt cx="8606326" cy="9931555"/>
          </a:xfrm>
        </p:grpSpPr>
        <p:sp>
          <p:nvSpPr>
            <p:cNvPr id="14" name="Freeform 14"/>
            <p:cNvSpPr/>
            <p:nvPr/>
          </p:nvSpPr>
          <p:spPr>
            <a:xfrm rot="5563263" flipH="1">
              <a:off x="-116859" y="1261390"/>
              <a:ext cx="9590646" cy="7408774"/>
            </a:xfrm>
            <a:custGeom>
              <a:avLst/>
              <a:gdLst/>
              <a:ahLst/>
              <a:cxnLst/>
              <a:rect l="l" t="t" r="r" b="b"/>
              <a:pathLst>
                <a:path w="9590646" h="7408774">
                  <a:moveTo>
                    <a:pt x="9590646" y="0"/>
                  </a:moveTo>
                  <a:lnTo>
                    <a:pt x="0" y="0"/>
                  </a:lnTo>
                  <a:lnTo>
                    <a:pt x="0" y="7408774"/>
                  </a:lnTo>
                  <a:lnTo>
                    <a:pt x="9590646" y="7408774"/>
                  </a:lnTo>
                  <a:lnTo>
                    <a:pt x="9590646"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5" name="Freeform 15"/>
            <p:cNvSpPr/>
            <p:nvPr/>
          </p:nvSpPr>
          <p:spPr>
            <a:xfrm>
              <a:off x="0" y="5280751"/>
              <a:ext cx="7984649" cy="2784942"/>
            </a:xfrm>
            <a:custGeom>
              <a:avLst/>
              <a:gdLst/>
              <a:ahLst/>
              <a:cxnLst/>
              <a:rect l="l" t="t" r="r" b="b"/>
              <a:pathLst>
                <a:path w="7984649" h="2784942">
                  <a:moveTo>
                    <a:pt x="0" y="0"/>
                  </a:moveTo>
                  <a:lnTo>
                    <a:pt x="7984649" y="0"/>
                  </a:lnTo>
                  <a:lnTo>
                    <a:pt x="7984649" y="2784942"/>
                  </a:lnTo>
                  <a:lnTo>
                    <a:pt x="0" y="2784942"/>
                  </a:lnTo>
                  <a:lnTo>
                    <a:pt x="0" y="0"/>
                  </a:lnTo>
                  <a:close/>
                </a:path>
              </a:pathLst>
            </a:custGeom>
            <a:blipFill>
              <a:blip r:embed="rId12"/>
              <a:stretch>
                <a:fillRect t="-116726" r="-13387"/>
              </a:stretch>
            </a:blipFill>
          </p:spPr>
          <p:txBody>
            <a:bodyPr/>
            <a:lstStyle/>
            <a:p>
              <a:endParaRPr lang="en-AU"/>
            </a:p>
          </p:txBody>
        </p:sp>
        <p:sp>
          <p:nvSpPr>
            <p:cNvPr id="16" name="Freeform 16"/>
            <p:cNvSpPr/>
            <p:nvPr/>
          </p:nvSpPr>
          <p:spPr>
            <a:xfrm flipH="1">
              <a:off x="2119289" y="2133151"/>
              <a:ext cx="5118350" cy="2966554"/>
            </a:xfrm>
            <a:custGeom>
              <a:avLst/>
              <a:gdLst/>
              <a:ahLst/>
              <a:cxnLst/>
              <a:rect l="l" t="t" r="r" b="b"/>
              <a:pathLst>
                <a:path w="5118350" h="2966554">
                  <a:moveTo>
                    <a:pt x="5118350" y="0"/>
                  </a:moveTo>
                  <a:lnTo>
                    <a:pt x="0" y="0"/>
                  </a:lnTo>
                  <a:lnTo>
                    <a:pt x="0" y="2966554"/>
                  </a:lnTo>
                  <a:lnTo>
                    <a:pt x="5118350" y="2966554"/>
                  </a:lnTo>
                  <a:lnTo>
                    <a:pt x="5118350" y="0"/>
                  </a:lnTo>
                  <a:close/>
                </a:path>
              </a:pathLst>
            </a:custGeom>
            <a:blipFill>
              <a:blip r:embed="rId13"/>
              <a:stretch>
                <a:fillRect l="-76379" t="-94038" r="-59265" b="-77007"/>
              </a:stretch>
            </a:blipFill>
          </p:spPr>
          <p:txBody>
            <a:bodyPr/>
            <a:lstStyle/>
            <a:p>
              <a:endParaRPr lang="en-AU"/>
            </a:p>
          </p:txBody>
        </p:sp>
      </p:grpSp>
      <p:sp>
        <p:nvSpPr>
          <p:cNvPr id="17" name="Freeform 17"/>
          <p:cNvSpPr/>
          <p:nvPr/>
        </p:nvSpPr>
        <p:spPr>
          <a:xfrm rot="-8911178" flipH="1" flipV="1">
            <a:off x="5696949" y="6814378"/>
            <a:ext cx="1996871" cy="1897028"/>
          </a:xfrm>
          <a:custGeom>
            <a:avLst/>
            <a:gdLst/>
            <a:ahLst/>
            <a:cxnLst/>
            <a:rect l="l" t="t" r="r" b="b"/>
            <a:pathLst>
              <a:path w="1996871" h="1897028">
                <a:moveTo>
                  <a:pt x="1996871" y="1897028"/>
                </a:moveTo>
                <a:lnTo>
                  <a:pt x="0" y="1897028"/>
                </a:lnTo>
                <a:lnTo>
                  <a:pt x="0" y="0"/>
                </a:lnTo>
                <a:lnTo>
                  <a:pt x="1996871" y="0"/>
                </a:lnTo>
                <a:lnTo>
                  <a:pt x="1996871" y="1897028"/>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grpSp>
        <p:nvGrpSpPr>
          <p:cNvPr id="19" name="Group 2">
            <a:extLst>
              <a:ext uri="{FF2B5EF4-FFF2-40B4-BE49-F238E27FC236}">
                <a16:creationId xmlns:a16="http://schemas.microsoft.com/office/drawing/2014/main" id="{06AD5236-2460-B5BF-9459-5F40CB535213}"/>
              </a:ext>
            </a:extLst>
          </p:cNvPr>
          <p:cNvGrpSpPr/>
          <p:nvPr/>
        </p:nvGrpSpPr>
        <p:grpSpPr>
          <a:xfrm>
            <a:off x="7220896" y="4692424"/>
            <a:ext cx="3892559" cy="4344058"/>
            <a:chOff x="1316265" y="857693"/>
            <a:chExt cx="5190078" cy="5792077"/>
          </a:xfrm>
        </p:grpSpPr>
        <p:sp>
          <p:nvSpPr>
            <p:cNvPr id="20" name="Freeform 3">
              <a:extLst>
                <a:ext uri="{FF2B5EF4-FFF2-40B4-BE49-F238E27FC236}">
                  <a16:creationId xmlns:a16="http://schemas.microsoft.com/office/drawing/2014/main" id="{95F57D6B-AE61-EE7D-2877-B9B9B2748DB3}"/>
                </a:ext>
              </a:extLst>
            </p:cNvPr>
            <p:cNvSpPr/>
            <p:nvPr/>
          </p:nvSpPr>
          <p:spPr>
            <a:xfrm rot="2924511">
              <a:off x="811067" y="1362891"/>
              <a:ext cx="5792077" cy="4781681"/>
            </a:xfrm>
            <a:custGeom>
              <a:avLst/>
              <a:gdLst/>
              <a:ahLst/>
              <a:cxnLst/>
              <a:rect l="l" t="t" r="r" b="b"/>
              <a:pathLst>
                <a:path w="5792077" h="4781681">
                  <a:moveTo>
                    <a:pt x="0" y="0"/>
                  </a:moveTo>
                  <a:lnTo>
                    <a:pt x="5792077" y="0"/>
                  </a:lnTo>
                  <a:lnTo>
                    <a:pt x="5792077" y="4781681"/>
                  </a:lnTo>
                  <a:lnTo>
                    <a:pt x="0" y="4781681"/>
                  </a:lnTo>
                  <a:lnTo>
                    <a:pt x="0" y="0"/>
                  </a:lnTo>
                  <a:close/>
                </a:path>
              </a:pathLst>
            </a:custGeom>
            <a:blipFill>
              <a:blip r:embed="rId14">
                <a:extLst>
                  <a:ext uri="{96DAC541-7B7A-43D3-8B79-37D633B846F1}">
                    <asvg:svgBlip xmlns:asvg="http://schemas.microsoft.com/office/drawing/2016/SVG/main" r:embed="rId15"/>
                  </a:ext>
                </a:extLst>
              </a:blip>
              <a:stretch>
                <a:fillRect r="-10502" b="-11766"/>
              </a:stretch>
            </a:blipFill>
          </p:spPr>
          <p:txBody>
            <a:bodyPr/>
            <a:lstStyle/>
            <a:p>
              <a:endParaRPr lang="en-AU"/>
            </a:p>
          </p:txBody>
        </p:sp>
        <p:sp>
          <p:nvSpPr>
            <p:cNvPr id="21" name="Freeform 4">
              <a:extLst>
                <a:ext uri="{FF2B5EF4-FFF2-40B4-BE49-F238E27FC236}">
                  <a16:creationId xmlns:a16="http://schemas.microsoft.com/office/drawing/2014/main" id="{C1F9C293-C2DA-ACE4-49B3-320D6B46478D}"/>
                </a:ext>
              </a:extLst>
            </p:cNvPr>
            <p:cNvSpPr/>
            <p:nvPr/>
          </p:nvSpPr>
          <p:spPr>
            <a:xfrm>
              <a:off x="2494108" y="2350637"/>
              <a:ext cx="2797041" cy="2797041"/>
            </a:xfrm>
            <a:custGeom>
              <a:avLst/>
              <a:gdLst/>
              <a:ahLst/>
              <a:cxnLst/>
              <a:rect l="l" t="t" r="r" b="b"/>
              <a:pathLst>
                <a:path w="2797041" h="2797041">
                  <a:moveTo>
                    <a:pt x="0" y="0"/>
                  </a:moveTo>
                  <a:lnTo>
                    <a:pt x="2797041" y="0"/>
                  </a:lnTo>
                  <a:lnTo>
                    <a:pt x="2797041" y="2797041"/>
                  </a:lnTo>
                  <a:lnTo>
                    <a:pt x="0" y="279704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AU"/>
            </a:p>
          </p:txBody>
        </p:sp>
        <p:sp>
          <p:nvSpPr>
            <p:cNvPr id="22" name="TextBox 5">
              <a:extLst>
                <a:ext uri="{FF2B5EF4-FFF2-40B4-BE49-F238E27FC236}">
                  <a16:creationId xmlns:a16="http://schemas.microsoft.com/office/drawing/2014/main" id="{4B3E1596-DD80-2479-6469-A6631248828A}"/>
                </a:ext>
              </a:extLst>
            </p:cNvPr>
            <p:cNvSpPr txBox="1"/>
            <p:nvPr/>
          </p:nvSpPr>
          <p:spPr>
            <a:xfrm rot="123467">
              <a:off x="1426284" y="5254819"/>
              <a:ext cx="5080059" cy="1302211"/>
            </a:xfrm>
            <a:prstGeom prst="rect">
              <a:avLst/>
            </a:prstGeom>
          </p:spPr>
          <p:txBody>
            <a:bodyPr lIns="0" tIns="0" rIns="0" bIns="0" rtlCol="0" anchor="t">
              <a:prstTxWarp prst="textArchDown">
                <a:avLst/>
              </a:prstTxWarp>
              <a:spAutoFit/>
            </a:bodyPr>
            <a:lstStyle/>
            <a:p>
              <a:pPr algn="ctr">
                <a:lnSpc>
                  <a:spcPts val="4942"/>
                </a:lnSpc>
              </a:pPr>
              <a:r>
                <a:rPr lang="en-US" sz="5257" dirty="0">
                  <a:solidFill>
                    <a:srgbClr val="822F55"/>
                  </a:solidFill>
                  <a:latin typeface="Sailors"/>
                  <a:ea typeface="Sailors"/>
                  <a:cs typeface="Sailors"/>
                  <a:sym typeface="Sailors"/>
                </a:rPr>
                <a:t>recycle</a:t>
              </a:r>
            </a:p>
          </p:txBody>
        </p:sp>
      </p:grpSp>
      <p:sp>
        <p:nvSpPr>
          <p:cNvPr id="23" name="TextBox 11">
            <a:extLst>
              <a:ext uri="{FF2B5EF4-FFF2-40B4-BE49-F238E27FC236}">
                <a16:creationId xmlns:a16="http://schemas.microsoft.com/office/drawing/2014/main" id="{C3A18357-DE27-9DCD-5833-3CF3CD27EC0E}"/>
              </a:ext>
            </a:extLst>
          </p:cNvPr>
          <p:cNvSpPr txBox="1"/>
          <p:nvPr/>
        </p:nvSpPr>
        <p:spPr>
          <a:xfrm>
            <a:off x="641267" y="1901206"/>
            <a:ext cx="5579096" cy="5677650"/>
          </a:xfrm>
          <a:prstGeom prst="rect">
            <a:avLst/>
          </a:prstGeom>
        </p:spPr>
        <p:txBody>
          <a:bodyPr lIns="0" tIns="0" rIns="0" bIns="0" rtlCol="0" anchor="t">
            <a:prstTxWarp prst="textArchUp">
              <a:avLst/>
            </a:prstTxWarp>
            <a:spAutoFit/>
          </a:bodyPr>
          <a:lstStyle/>
          <a:p>
            <a:pPr algn="ctr">
              <a:lnSpc>
                <a:spcPts val="4700"/>
              </a:lnSpc>
            </a:pPr>
            <a:r>
              <a:rPr lang="en-US" sz="5000" dirty="0">
                <a:solidFill>
                  <a:srgbClr val="822F55"/>
                </a:solidFill>
                <a:latin typeface="Sailors"/>
                <a:ea typeface="Sailors"/>
                <a:cs typeface="Sailors"/>
                <a:sym typeface="Sailors"/>
              </a:rPr>
              <a:t>marine plastic debris</a:t>
            </a:r>
          </a:p>
        </p:txBody>
      </p:sp>
      <p:sp>
        <p:nvSpPr>
          <p:cNvPr id="24" name="TextBox 17">
            <a:extLst>
              <a:ext uri="{FF2B5EF4-FFF2-40B4-BE49-F238E27FC236}">
                <a16:creationId xmlns:a16="http://schemas.microsoft.com/office/drawing/2014/main" id="{E21D1342-B23B-4A1C-744C-9A6A68CC2752}"/>
              </a:ext>
            </a:extLst>
          </p:cNvPr>
          <p:cNvSpPr txBox="1"/>
          <p:nvPr/>
        </p:nvSpPr>
        <p:spPr>
          <a:xfrm>
            <a:off x="12305698" y="1904635"/>
            <a:ext cx="5341035" cy="4324218"/>
          </a:xfrm>
          <a:prstGeom prst="rect">
            <a:avLst/>
          </a:prstGeom>
        </p:spPr>
        <p:txBody>
          <a:bodyPr lIns="0" tIns="0" rIns="0" bIns="0" rtlCol="0" anchor="t">
            <a:prstTxWarp prst="textArchUp">
              <a:avLst/>
            </a:prstTxWarp>
            <a:spAutoFit/>
          </a:bodyPr>
          <a:lstStyle/>
          <a:p>
            <a:pPr algn="ctr">
              <a:lnSpc>
                <a:spcPts val="4700"/>
              </a:lnSpc>
            </a:pPr>
            <a:r>
              <a:rPr lang="en-US" sz="5000" dirty="0">
                <a:solidFill>
                  <a:srgbClr val="822F55"/>
                </a:solidFill>
                <a:latin typeface="Sailors"/>
                <a:ea typeface="Sailors"/>
                <a:cs typeface="Sailors"/>
                <a:sym typeface="Sailors"/>
              </a:rPr>
              <a:t>new toys and items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pic>
        <p:nvPicPr>
          <p:cNvPr id="2" name="Picture 2"/>
          <p:cNvPicPr>
            <a:picLocks noChangeAspect="1"/>
          </p:cNvPicPr>
          <p:nvPr>
            <a:videoFile r:link="rId1"/>
          </p:nvPr>
        </p:nvPicPr>
        <p:blipFill>
          <a:blip r:embed="rId4"/>
          <a:stretch>
            <a:fillRect/>
          </a:stretch>
        </p:blipFill>
        <p:spPr>
          <a:xfrm>
            <a:off x="2010344" y="1663444"/>
            <a:ext cx="14267312" cy="8019098"/>
          </a:xfrm>
          <a:prstGeom prst="rect">
            <a:avLst/>
          </a:prstGeom>
        </p:spPr>
      </p:pic>
      <p:sp>
        <p:nvSpPr>
          <p:cNvPr id="3" name="TextBox 3"/>
          <p:cNvSpPr txBox="1"/>
          <p:nvPr/>
        </p:nvSpPr>
        <p:spPr>
          <a:xfrm>
            <a:off x="3641830" y="393075"/>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822F55"/>
                </a:solidFill>
                <a:latin typeface="Lucky Bones"/>
                <a:ea typeface="Lucky Bones"/>
                <a:cs typeface="Lucky Bones"/>
                <a:sym typeface="Lucky Bones"/>
              </a:rPr>
              <a:t>YOUTH ACTION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822F55"/>
                </a:solidFill>
                <a:latin typeface="Lucky Bones"/>
                <a:ea typeface="Lucky Bones"/>
                <a:cs typeface="Lucky Bones"/>
                <a:sym typeface="Lucky Bones"/>
              </a:rPr>
              <a:t>DISCUSSION POINTS</a:t>
            </a:r>
          </a:p>
        </p:txBody>
      </p:sp>
      <p:sp>
        <p:nvSpPr>
          <p:cNvPr id="4" name="TextBox 4"/>
          <p:cNvSpPr txBox="1"/>
          <p:nvPr/>
        </p:nvSpPr>
        <p:spPr>
          <a:xfrm>
            <a:off x="4405579" y="5667702"/>
            <a:ext cx="9476842" cy="2172396"/>
          </a:xfrm>
          <a:prstGeom prst="rect">
            <a:avLst/>
          </a:prstGeom>
        </p:spPr>
        <p:txBody>
          <a:bodyPr lIns="0" tIns="0" rIns="0" bIns="0" rtlCol="0" anchor="t">
            <a:spAutoFit/>
          </a:bodyPr>
          <a:lstStyle/>
          <a:p>
            <a:pPr algn="ctr">
              <a:lnSpc>
                <a:spcPts val="5617"/>
              </a:lnSpc>
            </a:pPr>
            <a:r>
              <a:rPr lang="en-US" sz="5060">
                <a:solidFill>
                  <a:srgbClr val="822F55"/>
                </a:solidFill>
                <a:latin typeface="Sailors"/>
                <a:ea typeface="Sailors"/>
                <a:cs typeface="Sailors"/>
                <a:sym typeface="Sailors"/>
              </a:rPr>
              <a:t>has your behaviour towards plastic use changed since you began learning more about it?</a:t>
            </a:r>
          </a:p>
        </p:txBody>
      </p:sp>
      <p:sp>
        <p:nvSpPr>
          <p:cNvPr id="5" name="TextBox 5"/>
          <p:cNvSpPr txBox="1"/>
          <p:nvPr/>
        </p:nvSpPr>
        <p:spPr>
          <a:xfrm>
            <a:off x="4096888" y="4169330"/>
            <a:ext cx="10094224" cy="700253"/>
          </a:xfrm>
          <a:prstGeom prst="rect">
            <a:avLst/>
          </a:prstGeom>
        </p:spPr>
        <p:txBody>
          <a:bodyPr lIns="0" tIns="0" rIns="0" bIns="0" rtlCol="0" anchor="t">
            <a:spAutoFit/>
          </a:bodyPr>
          <a:lstStyle/>
          <a:p>
            <a:pPr marL="0" lvl="0" indent="0" algn="ctr">
              <a:lnSpc>
                <a:spcPts val="4908"/>
              </a:lnSpc>
              <a:spcBef>
                <a:spcPct val="0"/>
              </a:spcBef>
            </a:pPr>
            <a:r>
              <a:rPr lang="en-US" sz="5060">
                <a:solidFill>
                  <a:srgbClr val="822F55"/>
                </a:solidFill>
                <a:latin typeface="Sailors"/>
                <a:ea typeface="Sailors"/>
                <a:cs typeface="Sailors"/>
                <a:sym typeface="Sailors"/>
              </a:rPr>
              <a:t>What can you do?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551131">
            <a:off x="12703207" y="-2446446"/>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062872" flipV="1">
            <a:off x="-5526938" y="-9906717"/>
            <a:ext cx="19635797" cy="14494788"/>
          </a:xfrm>
          <a:custGeom>
            <a:avLst/>
            <a:gdLst/>
            <a:ahLst/>
            <a:cxnLst/>
            <a:rect l="l" t="t" r="r" b="b"/>
            <a:pathLst>
              <a:path w="19635797" h="14494788">
                <a:moveTo>
                  <a:pt x="0" y="14494788"/>
                </a:moveTo>
                <a:lnTo>
                  <a:pt x="19635797" y="14494788"/>
                </a:lnTo>
                <a:lnTo>
                  <a:pt x="19635797" y="0"/>
                </a:lnTo>
                <a:lnTo>
                  <a:pt x="0" y="0"/>
                </a:lnTo>
                <a:lnTo>
                  <a:pt x="0" y="1449478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773262">
            <a:off x="-1813224" y="4404197"/>
            <a:ext cx="8997142" cy="6950292"/>
          </a:xfrm>
          <a:custGeom>
            <a:avLst/>
            <a:gdLst/>
            <a:ahLst/>
            <a:cxnLst/>
            <a:rect l="l" t="t" r="r" b="b"/>
            <a:pathLst>
              <a:path w="8997142" h="6950292">
                <a:moveTo>
                  <a:pt x="0" y="0"/>
                </a:moveTo>
                <a:lnTo>
                  <a:pt x="8997141" y="0"/>
                </a:lnTo>
                <a:lnTo>
                  <a:pt x="8997141"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227533">
            <a:off x="12275728" y="4727482"/>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88918">
            <a:off x="4508642" y="6731066"/>
            <a:ext cx="1810276" cy="1796699"/>
          </a:xfrm>
          <a:custGeom>
            <a:avLst/>
            <a:gdLst/>
            <a:ahLst/>
            <a:cxnLst/>
            <a:rect l="l" t="t" r="r" b="b"/>
            <a:pathLst>
              <a:path w="1810276" h="1796699">
                <a:moveTo>
                  <a:pt x="0" y="0"/>
                </a:moveTo>
                <a:lnTo>
                  <a:pt x="1810276" y="0"/>
                </a:lnTo>
                <a:lnTo>
                  <a:pt x="1810276" y="1796699"/>
                </a:lnTo>
                <a:lnTo>
                  <a:pt x="0" y="17966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9663121" y="444548"/>
            <a:ext cx="1461047" cy="1903644"/>
          </a:xfrm>
          <a:custGeom>
            <a:avLst/>
            <a:gdLst/>
            <a:ahLst/>
            <a:cxnLst/>
            <a:rect l="l" t="t" r="r" b="b"/>
            <a:pathLst>
              <a:path w="1461047" h="1903644">
                <a:moveTo>
                  <a:pt x="0" y="0"/>
                </a:moveTo>
                <a:lnTo>
                  <a:pt x="1461047" y="0"/>
                </a:lnTo>
                <a:lnTo>
                  <a:pt x="1461047" y="1903644"/>
                </a:lnTo>
                <a:lnTo>
                  <a:pt x="0" y="19036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696358" y="7335229"/>
            <a:ext cx="3161597" cy="2287846"/>
          </a:xfrm>
          <a:custGeom>
            <a:avLst/>
            <a:gdLst/>
            <a:ahLst/>
            <a:cxnLst/>
            <a:rect l="l" t="t" r="r" b="b"/>
            <a:pathLst>
              <a:path w="3161597" h="2287846">
                <a:moveTo>
                  <a:pt x="0" y="0"/>
                </a:moveTo>
                <a:lnTo>
                  <a:pt x="3161597" y="0"/>
                </a:lnTo>
                <a:lnTo>
                  <a:pt x="3161597" y="2287847"/>
                </a:lnTo>
                <a:lnTo>
                  <a:pt x="0" y="22878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2929997" y="7182992"/>
            <a:ext cx="1766361" cy="1737457"/>
          </a:xfrm>
          <a:custGeom>
            <a:avLst/>
            <a:gdLst/>
            <a:ahLst/>
            <a:cxnLst/>
            <a:rect l="l" t="t" r="r" b="b"/>
            <a:pathLst>
              <a:path w="1766361" h="1737457">
                <a:moveTo>
                  <a:pt x="0" y="0"/>
                </a:moveTo>
                <a:lnTo>
                  <a:pt x="1766361" y="0"/>
                </a:lnTo>
                <a:lnTo>
                  <a:pt x="1766361" y="1737457"/>
                </a:lnTo>
                <a:lnTo>
                  <a:pt x="0" y="17374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a:off x="3644116" y="857003"/>
            <a:ext cx="1293689" cy="1266199"/>
          </a:xfrm>
          <a:custGeom>
            <a:avLst/>
            <a:gdLst/>
            <a:ahLst/>
            <a:cxnLst/>
            <a:rect l="l" t="t" r="r" b="b"/>
            <a:pathLst>
              <a:path w="1293689" h="1266199">
                <a:moveTo>
                  <a:pt x="0" y="0"/>
                </a:moveTo>
                <a:lnTo>
                  <a:pt x="1293689" y="0"/>
                </a:lnTo>
                <a:lnTo>
                  <a:pt x="1293689" y="1266199"/>
                </a:lnTo>
                <a:lnTo>
                  <a:pt x="0" y="12661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517944" y="6862261"/>
            <a:ext cx="3881215" cy="2881802"/>
          </a:xfrm>
          <a:custGeom>
            <a:avLst/>
            <a:gdLst/>
            <a:ahLst/>
            <a:cxnLst/>
            <a:rect l="l" t="t" r="r" b="b"/>
            <a:pathLst>
              <a:path w="3881215" h="2881802">
                <a:moveTo>
                  <a:pt x="0" y="0"/>
                </a:moveTo>
                <a:lnTo>
                  <a:pt x="3881215" y="0"/>
                </a:lnTo>
                <a:lnTo>
                  <a:pt x="3881215" y="2881802"/>
                </a:lnTo>
                <a:lnTo>
                  <a:pt x="0" y="288180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a:off x="4597458" y="599475"/>
            <a:ext cx="4941857" cy="2890987"/>
          </a:xfrm>
          <a:custGeom>
            <a:avLst/>
            <a:gdLst/>
            <a:ahLst/>
            <a:cxnLst/>
            <a:rect l="l" t="t" r="r" b="b"/>
            <a:pathLst>
              <a:path w="4941857" h="2890987">
                <a:moveTo>
                  <a:pt x="0" y="0"/>
                </a:moveTo>
                <a:lnTo>
                  <a:pt x="4941857" y="0"/>
                </a:lnTo>
                <a:lnTo>
                  <a:pt x="4941857" y="2890987"/>
                </a:lnTo>
                <a:lnTo>
                  <a:pt x="0" y="289098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3404587" y="1248888"/>
            <a:ext cx="1291770" cy="1584994"/>
          </a:xfrm>
          <a:custGeom>
            <a:avLst/>
            <a:gdLst/>
            <a:ahLst/>
            <a:cxnLst/>
            <a:rect l="l" t="t" r="r" b="b"/>
            <a:pathLst>
              <a:path w="1291770" h="1584994">
                <a:moveTo>
                  <a:pt x="0" y="0"/>
                </a:moveTo>
                <a:lnTo>
                  <a:pt x="1291771" y="0"/>
                </a:lnTo>
                <a:lnTo>
                  <a:pt x="1291771" y="1584994"/>
                </a:lnTo>
                <a:lnTo>
                  <a:pt x="0" y="1584994"/>
                </a:lnTo>
                <a:lnTo>
                  <a:pt x="0" y="0"/>
                </a:lnTo>
                <a:close/>
              </a:path>
            </a:pathLst>
          </a:custGeom>
          <a:blipFill>
            <a:blip r:embed="rId21"/>
            <a:stretch>
              <a:fillRect/>
            </a:stretch>
          </a:blipFill>
        </p:spPr>
        <p:txBody>
          <a:bodyPr/>
          <a:lstStyle/>
          <a:p>
            <a:endParaRPr lang="en-AU"/>
          </a:p>
        </p:txBody>
      </p:sp>
      <p:sp>
        <p:nvSpPr>
          <p:cNvPr id="14" name="Freeform 14"/>
          <p:cNvSpPr/>
          <p:nvPr/>
        </p:nvSpPr>
        <p:spPr>
          <a:xfrm rot="1800732">
            <a:off x="15074907" y="1296583"/>
            <a:ext cx="228083" cy="2339313"/>
          </a:xfrm>
          <a:custGeom>
            <a:avLst/>
            <a:gdLst/>
            <a:ahLst/>
            <a:cxnLst/>
            <a:rect l="l" t="t" r="r" b="b"/>
            <a:pathLst>
              <a:path w="228083" h="2339313">
                <a:moveTo>
                  <a:pt x="0" y="0"/>
                </a:moveTo>
                <a:lnTo>
                  <a:pt x="228083" y="0"/>
                </a:lnTo>
                <a:lnTo>
                  <a:pt x="228083" y="2339313"/>
                </a:lnTo>
                <a:lnTo>
                  <a:pt x="0" y="2339313"/>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5" name="Freeform 15"/>
          <p:cNvSpPr/>
          <p:nvPr/>
        </p:nvSpPr>
        <p:spPr>
          <a:xfrm>
            <a:off x="15498578" y="2123202"/>
            <a:ext cx="1557156" cy="1831948"/>
          </a:xfrm>
          <a:custGeom>
            <a:avLst/>
            <a:gdLst/>
            <a:ahLst/>
            <a:cxnLst/>
            <a:rect l="l" t="t" r="r" b="b"/>
            <a:pathLst>
              <a:path w="1557156" h="1831948">
                <a:moveTo>
                  <a:pt x="0" y="0"/>
                </a:moveTo>
                <a:lnTo>
                  <a:pt x="1557156" y="0"/>
                </a:lnTo>
                <a:lnTo>
                  <a:pt x="1557156" y="1831948"/>
                </a:lnTo>
                <a:lnTo>
                  <a:pt x="0" y="1831948"/>
                </a:lnTo>
                <a:lnTo>
                  <a:pt x="0" y="0"/>
                </a:lnTo>
                <a:close/>
              </a:path>
            </a:pathLst>
          </a:custGeom>
          <a:blipFill>
            <a:blip r:embed="rId24"/>
            <a:stretch>
              <a:fillRect/>
            </a:stretch>
          </a:blipFill>
        </p:spPr>
        <p:txBody>
          <a:bodyPr/>
          <a:lstStyle/>
          <a:p>
            <a:endParaRPr lang="en-AU"/>
          </a:p>
        </p:txBody>
      </p:sp>
      <p:sp>
        <p:nvSpPr>
          <p:cNvPr id="16" name="Freeform 16"/>
          <p:cNvSpPr/>
          <p:nvPr/>
        </p:nvSpPr>
        <p:spPr>
          <a:xfrm rot="-1202790">
            <a:off x="17201778" y="1138794"/>
            <a:ext cx="573156" cy="1812350"/>
          </a:xfrm>
          <a:custGeom>
            <a:avLst/>
            <a:gdLst/>
            <a:ahLst/>
            <a:cxnLst/>
            <a:rect l="l" t="t" r="r" b="b"/>
            <a:pathLst>
              <a:path w="573156" h="1812350">
                <a:moveTo>
                  <a:pt x="0" y="0"/>
                </a:moveTo>
                <a:lnTo>
                  <a:pt x="573156" y="0"/>
                </a:lnTo>
                <a:lnTo>
                  <a:pt x="573156" y="1812350"/>
                </a:lnTo>
                <a:lnTo>
                  <a:pt x="0" y="181235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7" name="Freeform 17"/>
          <p:cNvSpPr/>
          <p:nvPr/>
        </p:nvSpPr>
        <p:spPr>
          <a:xfrm>
            <a:off x="3802077" y="4954988"/>
            <a:ext cx="1838396" cy="1397181"/>
          </a:xfrm>
          <a:custGeom>
            <a:avLst/>
            <a:gdLst/>
            <a:ahLst/>
            <a:cxnLst/>
            <a:rect l="l" t="t" r="r" b="b"/>
            <a:pathLst>
              <a:path w="1838396" h="1397181">
                <a:moveTo>
                  <a:pt x="0" y="0"/>
                </a:moveTo>
                <a:lnTo>
                  <a:pt x="1838396" y="0"/>
                </a:lnTo>
                <a:lnTo>
                  <a:pt x="1838396" y="1397181"/>
                </a:lnTo>
                <a:lnTo>
                  <a:pt x="0" y="139718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8" name="Freeform 18"/>
          <p:cNvSpPr/>
          <p:nvPr/>
        </p:nvSpPr>
        <p:spPr>
          <a:xfrm>
            <a:off x="8603130" y="6796579"/>
            <a:ext cx="1889257" cy="1844388"/>
          </a:xfrm>
          <a:custGeom>
            <a:avLst/>
            <a:gdLst/>
            <a:ahLst/>
            <a:cxnLst/>
            <a:rect l="l" t="t" r="r" b="b"/>
            <a:pathLst>
              <a:path w="1889257" h="1844388">
                <a:moveTo>
                  <a:pt x="0" y="0"/>
                </a:moveTo>
                <a:lnTo>
                  <a:pt x="1889257" y="0"/>
                </a:lnTo>
                <a:lnTo>
                  <a:pt x="1889257" y="1844388"/>
                </a:lnTo>
                <a:lnTo>
                  <a:pt x="0" y="184438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9" name="Freeform 19"/>
          <p:cNvSpPr/>
          <p:nvPr/>
        </p:nvSpPr>
        <p:spPr>
          <a:xfrm>
            <a:off x="9539315" y="3431958"/>
            <a:ext cx="2341629" cy="2221620"/>
          </a:xfrm>
          <a:custGeom>
            <a:avLst/>
            <a:gdLst/>
            <a:ahLst/>
            <a:cxnLst/>
            <a:rect l="l" t="t" r="r" b="b"/>
            <a:pathLst>
              <a:path w="2341629" h="2221620">
                <a:moveTo>
                  <a:pt x="0" y="0"/>
                </a:moveTo>
                <a:lnTo>
                  <a:pt x="2341629" y="0"/>
                </a:lnTo>
                <a:lnTo>
                  <a:pt x="2341629" y="2221620"/>
                </a:lnTo>
                <a:lnTo>
                  <a:pt x="0" y="222162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0" name="TextBox 20"/>
          <p:cNvSpPr txBox="1"/>
          <p:nvPr/>
        </p:nvSpPr>
        <p:spPr>
          <a:xfrm>
            <a:off x="6268085" y="8905627"/>
            <a:ext cx="654246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822F55"/>
                </a:solidFill>
                <a:latin typeface="Lucky Bones"/>
                <a:ea typeface="Lucky Bones"/>
                <a:cs typeface="Lucky Bones"/>
                <a:sym typeface="Lucky Bones"/>
              </a:rPr>
              <a:t>SOLUTIONS</a:t>
            </a:r>
          </a:p>
        </p:txBody>
      </p:sp>
      <p:sp>
        <p:nvSpPr>
          <p:cNvPr id="21" name="TextBox 21"/>
          <p:cNvSpPr txBox="1"/>
          <p:nvPr/>
        </p:nvSpPr>
        <p:spPr>
          <a:xfrm>
            <a:off x="-246338" y="5839275"/>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RESEARCH</a:t>
            </a:r>
          </a:p>
        </p:txBody>
      </p:sp>
      <p:sp>
        <p:nvSpPr>
          <p:cNvPr id="22" name="TextBox 22"/>
          <p:cNvSpPr txBox="1"/>
          <p:nvPr/>
        </p:nvSpPr>
        <p:spPr>
          <a:xfrm>
            <a:off x="13662514" y="6003009"/>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EDUCATION</a:t>
            </a:r>
          </a:p>
        </p:txBody>
      </p:sp>
      <p:sp>
        <p:nvSpPr>
          <p:cNvPr id="23" name="TextBox 23"/>
          <p:cNvSpPr txBox="1"/>
          <p:nvPr/>
        </p:nvSpPr>
        <p:spPr>
          <a:xfrm>
            <a:off x="-129498" y="356795"/>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RECYCLING</a:t>
            </a:r>
          </a:p>
        </p:txBody>
      </p:sp>
      <p:sp>
        <p:nvSpPr>
          <p:cNvPr id="24" name="TextBox 24"/>
          <p:cNvSpPr txBox="1"/>
          <p:nvPr/>
        </p:nvSpPr>
        <p:spPr>
          <a:xfrm>
            <a:off x="13662514" y="295962"/>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ALTERNATIVES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644171"/>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3064530"/>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822F55"/>
                </a:solidFill>
                <a:latin typeface="Lucky Bones"/>
                <a:ea typeface="Lucky Bones"/>
                <a:cs typeface="Lucky Bones"/>
                <a:sym typeface="Lucky Bones"/>
              </a:rPr>
              <a:t>PRACTICAL</a:t>
            </a:r>
          </a:p>
        </p:txBody>
      </p:sp>
      <p:sp>
        <p:nvSpPr>
          <p:cNvPr id="6" name="Freeform 6"/>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TextBox 8"/>
          <p:cNvSpPr txBox="1"/>
          <p:nvPr/>
        </p:nvSpPr>
        <p:spPr>
          <a:xfrm>
            <a:off x="4484935" y="5635559"/>
            <a:ext cx="9318130" cy="672262"/>
          </a:xfrm>
          <a:prstGeom prst="rect">
            <a:avLst/>
          </a:prstGeom>
        </p:spPr>
        <p:txBody>
          <a:bodyPr lIns="0" tIns="0" rIns="0" bIns="0" rtlCol="0" anchor="t">
            <a:spAutoFit/>
          </a:bodyPr>
          <a:lstStyle/>
          <a:p>
            <a:pPr algn="ctr">
              <a:lnSpc>
                <a:spcPts val="4889"/>
              </a:lnSpc>
              <a:spcBef>
                <a:spcPct val="0"/>
              </a:spcBef>
            </a:pPr>
            <a:r>
              <a:rPr lang="en-US" sz="4485">
                <a:solidFill>
                  <a:srgbClr val="822F55"/>
                </a:solidFill>
                <a:latin typeface="Sailors"/>
                <a:ea typeface="Sailors"/>
                <a:cs typeface="Sailors"/>
                <a:sym typeface="Sailors"/>
              </a:rPr>
              <a:t>design A CAMPAIGN POSTER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AutoShape 2"/>
          <p:cNvSpPr/>
          <p:nvPr/>
        </p:nvSpPr>
        <p:spPr>
          <a:xfrm>
            <a:off x="9249524" y="9152776"/>
            <a:ext cx="7080836" cy="0"/>
          </a:xfrm>
          <a:prstGeom prst="line">
            <a:avLst/>
          </a:prstGeom>
          <a:ln w="209550" cap="flat">
            <a:solidFill>
              <a:srgbClr val="B3E0DA"/>
            </a:solidFill>
            <a:prstDash val="solid"/>
            <a:headEnd type="none" w="sm" len="sm"/>
            <a:tailEnd type="triangle" w="lg" len="med"/>
          </a:ln>
        </p:spPr>
        <p:txBody>
          <a:bodyPr/>
          <a:lstStyle/>
          <a:p>
            <a:endParaRPr lang="en-AU"/>
          </a:p>
        </p:txBody>
      </p:sp>
      <p:sp>
        <p:nvSpPr>
          <p:cNvPr id="3" name="AutoShape 3"/>
          <p:cNvSpPr/>
          <p:nvPr/>
        </p:nvSpPr>
        <p:spPr>
          <a:xfrm rot="-5400000">
            <a:off x="5972502" y="5875754"/>
            <a:ext cx="6554044" cy="0"/>
          </a:xfrm>
          <a:prstGeom prst="line">
            <a:avLst/>
          </a:prstGeom>
          <a:ln w="209550" cap="flat">
            <a:solidFill>
              <a:srgbClr val="B3E0DA"/>
            </a:solidFill>
            <a:prstDash val="solid"/>
            <a:headEnd type="none" w="sm" len="sm"/>
            <a:tailEnd type="triangle" w="lg" len="med"/>
          </a:ln>
        </p:spPr>
        <p:txBody>
          <a:bodyPr/>
          <a:lstStyle/>
          <a:p>
            <a:endParaRPr lang="en-AU"/>
          </a:p>
        </p:txBody>
      </p:sp>
      <p:sp>
        <p:nvSpPr>
          <p:cNvPr id="4" name="Freeform 4"/>
          <p:cNvSpPr/>
          <p:nvPr/>
        </p:nvSpPr>
        <p:spPr>
          <a:xfrm>
            <a:off x="9545246" y="7696669"/>
            <a:ext cx="1207431" cy="1225818"/>
          </a:xfrm>
          <a:custGeom>
            <a:avLst/>
            <a:gdLst/>
            <a:ahLst/>
            <a:cxnLst/>
            <a:rect l="l" t="t" r="r" b="b"/>
            <a:pathLst>
              <a:path w="1207431" h="1225818">
                <a:moveTo>
                  <a:pt x="0" y="0"/>
                </a:moveTo>
                <a:lnTo>
                  <a:pt x="1207431" y="0"/>
                </a:lnTo>
                <a:lnTo>
                  <a:pt x="1207431" y="1225818"/>
                </a:lnTo>
                <a:lnTo>
                  <a:pt x="0" y="1225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flipH="1">
            <a:off x="11144600" y="7085040"/>
            <a:ext cx="1304347" cy="983152"/>
          </a:xfrm>
          <a:custGeom>
            <a:avLst/>
            <a:gdLst/>
            <a:ahLst/>
            <a:cxnLst/>
            <a:rect l="l" t="t" r="r" b="b"/>
            <a:pathLst>
              <a:path w="1304347" h="983152">
                <a:moveTo>
                  <a:pt x="1304347" y="0"/>
                </a:moveTo>
                <a:lnTo>
                  <a:pt x="0" y="0"/>
                </a:lnTo>
                <a:lnTo>
                  <a:pt x="0" y="983151"/>
                </a:lnTo>
                <a:lnTo>
                  <a:pt x="1304347" y="983151"/>
                </a:lnTo>
                <a:lnTo>
                  <a:pt x="130434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rot="-1457619" flipH="1">
            <a:off x="10346205" y="6178521"/>
            <a:ext cx="1221841" cy="1221841"/>
          </a:xfrm>
          <a:custGeom>
            <a:avLst/>
            <a:gdLst/>
            <a:ahLst/>
            <a:cxnLst/>
            <a:rect l="l" t="t" r="r" b="b"/>
            <a:pathLst>
              <a:path w="1221841" h="1221841">
                <a:moveTo>
                  <a:pt x="1221841" y="0"/>
                </a:moveTo>
                <a:lnTo>
                  <a:pt x="0" y="0"/>
                </a:lnTo>
                <a:lnTo>
                  <a:pt x="0" y="1221841"/>
                </a:lnTo>
                <a:lnTo>
                  <a:pt x="1221841" y="1221841"/>
                </a:lnTo>
                <a:lnTo>
                  <a:pt x="122184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12134667" y="5686798"/>
            <a:ext cx="1247005" cy="1247005"/>
          </a:xfrm>
          <a:custGeom>
            <a:avLst/>
            <a:gdLst/>
            <a:ahLst/>
            <a:cxnLst/>
            <a:rect l="l" t="t" r="r" b="b"/>
            <a:pathLst>
              <a:path w="1247005" h="1247005">
                <a:moveTo>
                  <a:pt x="0" y="0"/>
                </a:moveTo>
                <a:lnTo>
                  <a:pt x="1247005" y="0"/>
                </a:lnTo>
                <a:lnTo>
                  <a:pt x="1247005" y="1247005"/>
                </a:lnTo>
                <a:lnTo>
                  <a:pt x="0" y="124700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2141338" y="4261445"/>
            <a:ext cx="693208" cy="1010140"/>
          </a:xfrm>
          <a:custGeom>
            <a:avLst/>
            <a:gdLst/>
            <a:ahLst/>
            <a:cxnLst/>
            <a:rect l="l" t="t" r="r" b="b"/>
            <a:pathLst>
              <a:path w="693208" h="1010140">
                <a:moveTo>
                  <a:pt x="0" y="0"/>
                </a:moveTo>
                <a:lnTo>
                  <a:pt x="693209" y="0"/>
                </a:lnTo>
                <a:lnTo>
                  <a:pt x="693209" y="1010140"/>
                </a:lnTo>
                <a:lnTo>
                  <a:pt x="0" y="10101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3063830" y="4624184"/>
            <a:ext cx="842204" cy="1010140"/>
          </a:xfrm>
          <a:custGeom>
            <a:avLst/>
            <a:gdLst/>
            <a:ahLst/>
            <a:cxnLst/>
            <a:rect l="l" t="t" r="r" b="b"/>
            <a:pathLst>
              <a:path w="842204" h="1010140">
                <a:moveTo>
                  <a:pt x="0" y="0"/>
                </a:moveTo>
                <a:lnTo>
                  <a:pt x="842204" y="0"/>
                </a:lnTo>
                <a:lnTo>
                  <a:pt x="842204" y="1010140"/>
                </a:lnTo>
                <a:lnTo>
                  <a:pt x="0" y="10101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rot="706425" flipH="1">
            <a:off x="11529594" y="5423421"/>
            <a:ext cx="471389" cy="1115713"/>
          </a:xfrm>
          <a:custGeom>
            <a:avLst/>
            <a:gdLst/>
            <a:ahLst/>
            <a:cxnLst/>
            <a:rect l="l" t="t" r="r" b="b"/>
            <a:pathLst>
              <a:path w="471389" h="1115713">
                <a:moveTo>
                  <a:pt x="471389" y="0"/>
                </a:moveTo>
                <a:lnTo>
                  <a:pt x="0" y="0"/>
                </a:lnTo>
                <a:lnTo>
                  <a:pt x="0" y="1115714"/>
                </a:lnTo>
                <a:lnTo>
                  <a:pt x="471389" y="1115714"/>
                </a:lnTo>
                <a:lnTo>
                  <a:pt x="47138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12927564" y="3517359"/>
            <a:ext cx="1114736" cy="744086"/>
          </a:xfrm>
          <a:custGeom>
            <a:avLst/>
            <a:gdLst/>
            <a:ahLst/>
            <a:cxnLst/>
            <a:rect l="l" t="t" r="r" b="b"/>
            <a:pathLst>
              <a:path w="1114736" h="744086">
                <a:moveTo>
                  <a:pt x="0" y="0"/>
                </a:moveTo>
                <a:lnTo>
                  <a:pt x="1114736" y="0"/>
                </a:lnTo>
                <a:lnTo>
                  <a:pt x="1114736" y="744086"/>
                </a:lnTo>
                <a:lnTo>
                  <a:pt x="0" y="74408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rot="3992082">
            <a:off x="13814664" y="3775346"/>
            <a:ext cx="1144369" cy="1185875"/>
          </a:xfrm>
          <a:custGeom>
            <a:avLst/>
            <a:gdLst/>
            <a:ahLst/>
            <a:cxnLst/>
            <a:rect l="l" t="t" r="r" b="b"/>
            <a:pathLst>
              <a:path w="1144369" h="1185875">
                <a:moveTo>
                  <a:pt x="0" y="0"/>
                </a:moveTo>
                <a:lnTo>
                  <a:pt x="1144370" y="0"/>
                </a:lnTo>
                <a:lnTo>
                  <a:pt x="1144370" y="1185876"/>
                </a:lnTo>
                <a:lnTo>
                  <a:pt x="0" y="1185876"/>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4245062" y="2971556"/>
            <a:ext cx="771743" cy="771743"/>
          </a:xfrm>
          <a:custGeom>
            <a:avLst/>
            <a:gdLst/>
            <a:ahLst/>
            <a:cxnLst/>
            <a:rect l="l" t="t" r="r" b="b"/>
            <a:pathLst>
              <a:path w="771743" h="771743">
                <a:moveTo>
                  <a:pt x="0" y="0"/>
                </a:moveTo>
                <a:lnTo>
                  <a:pt x="771743" y="0"/>
                </a:lnTo>
                <a:lnTo>
                  <a:pt x="771743" y="771743"/>
                </a:lnTo>
                <a:lnTo>
                  <a:pt x="0" y="771743"/>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4" name="Freeform 14"/>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5" name="Freeform 15"/>
          <p:cNvSpPr/>
          <p:nvPr/>
        </p:nvSpPr>
        <p:spPr>
          <a:xfrm>
            <a:off x="1523990" y="4057252"/>
            <a:ext cx="6583680" cy="4114800"/>
          </a:xfrm>
          <a:custGeom>
            <a:avLst/>
            <a:gdLst/>
            <a:ahLst/>
            <a:cxnLst/>
            <a:rect l="l" t="t" r="r" b="b"/>
            <a:pathLst>
              <a:path w="6583680" h="4114800">
                <a:moveTo>
                  <a:pt x="0" y="0"/>
                </a:moveTo>
                <a:lnTo>
                  <a:pt x="6583680" y="0"/>
                </a:lnTo>
                <a:lnTo>
                  <a:pt x="6583680" y="4114800"/>
                </a:lnTo>
                <a:lnTo>
                  <a:pt x="0" y="411480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6" name="TextBox 16"/>
          <p:cNvSpPr txBox="1"/>
          <p:nvPr/>
        </p:nvSpPr>
        <p:spPr>
          <a:xfrm>
            <a:off x="514350" y="444389"/>
            <a:ext cx="17259300" cy="909320"/>
          </a:xfrm>
          <a:prstGeom prst="rect">
            <a:avLst/>
          </a:prstGeom>
        </p:spPr>
        <p:txBody>
          <a:bodyPr lIns="0" tIns="0" rIns="0" bIns="0" rtlCol="0" anchor="t">
            <a:spAutoFit/>
          </a:bodyPr>
          <a:lstStyle/>
          <a:p>
            <a:pPr marL="0" lvl="0" indent="0" algn="ctr">
              <a:lnSpc>
                <a:spcPts val="6789"/>
              </a:lnSpc>
              <a:spcBef>
                <a:spcPct val="0"/>
              </a:spcBef>
            </a:pPr>
            <a:r>
              <a:rPr lang="en-US" sz="6999" spc="321">
                <a:solidFill>
                  <a:srgbClr val="822F55"/>
                </a:solidFill>
                <a:latin typeface="Lucky Bones"/>
                <a:ea typeface="Lucky Bones"/>
                <a:cs typeface="Lucky Bones"/>
                <a:sym typeface="Lucky Bones"/>
              </a:rPr>
              <a:t>SCIENCE ON PLASTIC</a:t>
            </a:r>
          </a:p>
        </p:txBody>
      </p:sp>
      <p:sp>
        <p:nvSpPr>
          <p:cNvPr id="17" name="TextBox 17"/>
          <p:cNvSpPr txBox="1"/>
          <p:nvPr/>
        </p:nvSpPr>
        <p:spPr>
          <a:xfrm>
            <a:off x="1960448" y="4762715"/>
            <a:ext cx="5767913" cy="2964837"/>
          </a:xfrm>
          <a:prstGeom prst="rect">
            <a:avLst/>
          </a:prstGeom>
        </p:spPr>
        <p:txBody>
          <a:bodyPr lIns="0" tIns="0" rIns="0" bIns="0" rtlCol="0" anchor="t">
            <a:spAutoFit/>
          </a:bodyPr>
          <a:lstStyle/>
          <a:p>
            <a:pPr marL="0" lvl="0" indent="0" algn="ctr">
              <a:lnSpc>
                <a:spcPts val="4583"/>
              </a:lnSpc>
              <a:spcBef>
                <a:spcPct val="0"/>
              </a:spcBef>
            </a:pPr>
            <a:r>
              <a:rPr lang="en-US" sz="4725">
                <a:solidFill>
                  <a:srgbClr val="822F55"/>
                </a:solidFill>
                <a:latin typeface="Sailors"/>
                <a:ea typeface="Sailors"/>
                <a:cs typeface="Sailors"/>
                <a:sym typeface="Sailors"/>
              </a:rPr>
              <a:t>THERE IS LOTS OF RESEARCH ON PLASTIC POLLUTION, WHICH HAS INCREASED OVER THE YEARS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6145962" flipH="1" flipV="1">
            <a:off x="6243816" y="3022475"/>
            <a:ext cx="6483502" cy="5704787"/>
          </a:xfrm>
          <a:custGeom>
            <a:avLst/>
            <a:gdLst/>
            <a:ahLst/>
            <a:cxnLst/>
            <a:rect l="l" t="t" r="r" b="b"/>
            <a:pathLst>
              <a:path w="6483502" h="5704787">
                <a:moveTo>
                  <a:pt x="6483502" y="5704786"/>
                </a:moveTo>
                <a:lnTo>
                  <a:pt x="0" y="5704786"/>
                </a:lnTo>
                <a:lnTo>
                  <a:pt x="0" y="0"/>
                </a:lnTo>
                <a:lnTo>
                  <a:pt x="6483502" y="0"/>
                </a:lnTo>
                <a:lnTo>
                  <a:pt x="6483502" y="5704786"/>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6394020">
            <a:off x="11154356" y="3163142"/>
            <a:ext cx="6483502" cy="5704787"/>
          </a:xfrm>
          <a:custGeom>
            <a:avLst/>
            <a:gdLst/>
            <a:ahLst/>
            <a:cxnLst/>
            <a:rect l="l" t="t" r="r" b="b"/>
            <a:pathLst>
              <a:path w="6483502" h="5704787">
                <a:moveTo>
                  <a:pt x="0" y="0"/>
                </a:moveTo>
                <a:lnTo>
                  <a:pt x="6483502" y="0"/>
                </a:lnTo>
                <a:lnTo>
                  <a:pt x="6483502" y="5704786"/>
                </a:lnTo>
                <a:lnTo>
                  <a:pt x="0" y="57047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rot="-6394020">
            <a:off x="38555" y="3022475"/>
            <a:ext cx="6483502" cy="5704787"/>
          </a:xfrm>
          <a:custGeom>
            <a:avLst/>
            <a:gdLst/>
            <a:ahLst/>
            <a:cxnLst/>
            <a:rect l="l" t="t" r="r" b="b"/>
            <a:pathLst>
              <a:path w="6483502" h="5704787">
                <a:moveTo>
                  <a:pt x="0" y="0"/>
                </a:moveTo>
                <a:lnTo>
                  <a:pt x="6483502" y="0"/>
                </a:lnTo>
                <a:lnTo>
                  <a:pt x="6483502" y="5704786"/>
                </a:lnTo>
                <a:lnTo>
                  <a:pt x="0" y="57047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5285358" y="444619"/>
            <a:ext cx="7105698" cy="1758660"/>
          </a:xfrm>
          <a:custGeom>
            <a:avLst/>
            <a:gdLst/>
            <a:ahLst/>
            <a:cxnLst/>
            <a:rect l="l" t="t" r="r" b="b"/>
            <a:pathLst>
              <a:path w="7105698" h="1758660">
                <a:moveTo>
                  <a:pt x="0" y="0"/>
                </a:moveTo>
                <a:lnTo>
                  <a:pt x="7105697" y="0"/>
                </a:lnTo>
                <a:lnTo>
                  <a:pt x="7105697"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936110" y="3620054"/>
            <a:ext cx="3073959" cy="1663780"/>
          </a:xfrm>
          <a:custGeom>
            <a:avLst/>
            <a:gdLst/>
            <a:ahLst/>
            <a:cxnLst/>
            <a:rect l="l" t="t" r="r" b="b"/>
            <a:pathLst>
              <a:path w="3073959" h="1663780">
                <a:moveTo>
                  <a:pt x="0" y="0"/>
                </a:moveTo>
                <a:lnTo>
                  <a:pt x="3073959" y="0"/>
                </a:lnTo>
                <a:lnTo>
                  <a:pt x="3073959" y="1663781"/>
                </a:lnTo>
                <a:lnTo>
                  <a:pt x="0" y="166378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12845497" y="3695179"/>
            <a:ext cx="1924295" cy="1724649"/>
          </a:xfrm>
          <a:custGeom>
            <a:avLst/>
            <a:gdLst/>
            <a:ahLst/>
            <a:cxnLst/>
            <a:rect l="l" t="t" r="r" b="b"/>
            <a:pathLst>
              <a:path w="1924295" h="1724649">
                <a:moveTo>
                  <a:pt x="0" y="0"/>
                </a:moveTo>
                <a:lnTo>
                  <a:pt x="1924295" y="0"/>
                </a:lnTo>
                <a:lnTo>
                  <a:pt x="1924295" y="1724650"/>
                </a:lnTo>
                <a:lnTo>
                  <a:pt x="0" y="172465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914562" y="4129475"/>
            <a:ext cx="1477580" cy="1154359"/>
          </a:xfrm>
          <a:custGeom>
            <a:avLst/>
            <a:gdLst/>
            <a:ahLst/>
            <a:cxnLst/>
            <a:rect l="l" t="t" r="r" b="b"/>
            <a:pathLst>
              <a:path w="1477580" h="1154359">
                <a:moveTo>
                  <a:pt x="0" y="0"/>
                </a:moveTo>
                <a:lnTo>
                  <a:pt x="1477579" y="0"/>
                </a:lnTo>
                <a:lnTo>
                  <a:pt x="1477579" y="1154360"/>
                </a:lnTo>
                <a:lnTo>
                  <a:pt x="0" y="11543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8838207" y="3284946"/>
            <a:ext cx="1800877" cy="1109790"/>
          </a:xfrm>
          <a:custGeom>
            <a:avLst/>
            <a:gdLst/>
            <a:ahLst/>
            <a:cxnLst/>
            <a:rect l="l" t="t" r="r" b="b"/>
            <a:pathLst>
              <a:path w="1800877" h="1109790">
                <a:moveTo>
                  <a:pt x="0" y="0"/>
                </a:moveTo>
                <a:lnTo>
                  <a:pt x="1800876" y="0"/>
                </a:lnTo>
                <a:lnTo>
                  <a:pt x="1800876" y="1109790"/>
                </a:lnTo>
                <a:lnTo>
                  <a:pt x="0" y="11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TextBox 10"/>
          <p:cNvSpPr txBox="1"/>
          <p:nvPr/>
        </p:nvSpPr>
        <p:spPr>
          <a:xfrm>
            <a:off x="7727558" y="5763634"/>
            <a:ext cx="3230905" cy="2396998"/>
          </a:xfrm>
          <a:prstGeom prst="rect">
            <a:avLst/>
          </a:prstGeom>
        </p:spPr>
        <p:txBody>
          <a:bodyPr lIns="0" tIns="0" rIns="0" bIns="0" rtlCol="0" anchor="t">
            <a:spAutoFit/>
          </a:bodyPr>
          <a:lstStyle/>
          <a:p>
            <a:pPr marL="0" lvl="0" indent="0" algn="ctr">
              <a:lnSpc>
                <a:spcPts val="3686"/>
              </a:lnSpc>
              <a:spcBef>
                <a:spcPct val="0"/>
              </a:spcBef>
            </a:pPr>
            <a:r>
              <a:rPr lang="en-US" sz="3800">
                <a:solidFill>
                  <a:srgbClr val="822F55"/>
                </a:solidFill>
                <a:latin typeface="Sailors"/>
                <a:ea typeface="Sailors"/>
                <a:cs typeface="Sailors"/>
                <a:sym typeface="Sailors"/>
              </a:rPr>
              <a:t>50% OF FISH IN AUSTRALIA HAVE PLASTIC INSIDE THEIR STOMACHS </a:t>
            </a:r>
          </a:p>
        </p:txBody>
      </p:sp>
      <p:sp>
        <p:nvSpPr>
          <p:cNvPr id="11" name="TextBox 11"/>
          <p:cNvSpPr txBox="1"/>
          <p:nvPr/>
        </p:nvSpPr>
        <p:spPr>
          <a:xfrm>
            <a:off x="5591151" y="864977"/>
            <a:ext cx="649411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822F55"/>
                </a:solidFill>
                <a:latin typeface="Lucky Bones"/>
                <a:ea typeface="Lucky Bones"/>
                <a:cs typeface="Lucky Bones"/>
                <a:sym typeface="Lucky Bones"/>
              </a:rPr>
              <a:t>EXAMPLES</a:t>
            </a:r>
          </a:p>
        </p:txBody>
      </p:sp>
      <p:sp>
        <p:nvSpPr>
          <p:cNvPr id="12" name="TextBox 12"/>
          <p:cNvSpPr txBox="1"/>
          <p:nvPr/>
        </p:nvSpPr>
        <p:spPr>
          <a:xfrm>
            <a:off x="1645880" y="5763634"/>
            <a:ext cx="3945272" cy="2396998"/>
          </a:xfrm>
          <a:prstGeom prst="rect">
            <a:avLst/>
          </a:prstGeom>
        </p:spPr>
        <p:txBody>
          <a:bodyPr lIns="0" tIns="0" rIns="0" bIns="0" rtlCol="0" anchor="t">
            <a:spAutoFit/>
          </a:bodyPr>
          <a:lstStyle/>
          <a:p>
            <a:pPr marL="0" lvl="0" indent="0" algn="ctr">
              <a:lnSpc>
                <a:spcPts val="3686"/>
              </a:lnSpc>
              <a:spcBef>
                <a:spcPct val="0"/>
              </a:spcBef>
            </a:pPr>
            <a:r>
              <a:rPr lang="en-US" sz="3800">
                <a:solidFill>
                  <a:srgbClr val="822F55"/>
                </a:solidFill>
                <a:latin typeface="Sailors"/>
                <a:ea typeface="Sailors"/>
                <a:cs typeface="Sailors"/>
                <a:sym typeface="Sailors"/>
              </a:rPr>
              <a:t>ONE RUBBISH TRUCK OF PLASTIC ENTERS THE OCEAN EVERY MINUTE GLOBALLY </a:t>
            </a:r>
          </a:p>
        </p:txBody>
      </p:sp>
      <p:sp>
        <p:nvSpPr>
          <p:cNvPr id="13" name="TextBox 13"/>
          <p:cNvSpPr txBox="1"/>
          <p:nvPr/>
        </p:nvSpPr>
        <p:spPr>
          <a:xfrm>
            <a:off x="12845497" y="5763634"/>
            <a:ext cx="3848590" cy="2863723"/>
          </a:xfrm>
          <a:prstGeom prst="rect">
            <a:avLst/>
          </a:prstGeom>
        </p:spPr>
        <p:txBody>
          <a:bodyPr lIns="0" tIns="0" rIns="0" bIns="0" rtlCol="0" anchor="t">
            <a:spAutoFit/>
          </a:bodyPr>
          <a:lstStyle/>
          <a:p>
            <a:pPr marL="0" lvl="0" indent="0" algn="ctr">
              <a:lnSpc>
                <a:spcPts val="3686"/>
              </a:lnSpc>
              <a:spcBef>
                <a:spcPct val="0"/>
              </a:spcBef>
            </a:pPr>
            <a:r>
              <a:rPr lang="en-US" sz="3800">
                <a:solidFill>
                  <a:srgbClr val="822F55"/>
                </a:solidFill>
                <a:latin typeface="Sailors"/>
                <a:ea typeface="Sailors"/>
                <a:cs typeface="Sailors"/>
                <a:sym typeface="Sailors"/>
              </a:rPr>
              <a:t>MICROPLASTICS HAVE BEEN FOUND IN THE BLOOD, LUNGS AND BREAST MILK OF HUMANS</a:t>
            </a:r>
          </a:p>
        </p:txBody>
      </p:sp>
      <p:sp>
        <p:nvSpPr>
          <p:cNvPr id="14" name="Freeform 14"/>
          <p:cNvSpPr/>
          <p:nvPr/>
        </p:nvSpPr>
        <p:spPr>
          <a:xfrm>
            <a:off x="7316518" y="4072676"/>
            <a:ext cx="1965368" cy="1211158"/>
          </a:xfrm>
          <a:custGeom>
            <a:avLst/>
            <a:gdLst/>
            <a:ahLst/>
            <a:cxnLst/>
            <a:rect l="l" t="t" r="r" b="b"/>
            <a:pathLst>
              <a:path w="1965368" h="1211158">
                <a:moveTo>
                  <a:pt x="0" y="0"/>
                </a:moveTo>
                <a:lnTo>
                  <a:pt x="1965368" y="0"/>
                </a:lnTo>
                <a:lnTo>
                  <a:pt x="1965368" y="1211159"/>
                </a:lnTo>
                <a:lnTo>
                  <a:pt x="0" y="12111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5" name="Freeform 15"/>
          <p:cNvSpPr/>
          <p:nvPr/>
        </p:nvSpPr>
        <p:spPr>
          <a:xfrm>
            <a:off x="9485567" y="4512156"/>
            <a:ext cx="1472897" cy="907673"/>
          </a:xfrm>
          <a:custGeom>
            <a:avLst/>
            <a:gdLst/>
            <a:ahLst/>
            <a:cxnLst/>
            <a:rect l="l" t="t" r="r" b="b"/>
            <a:pathLst>
              <a:path w="1472897" h="907673">
                <a:moveTo>
                  <a:pt x="0" y="0"/>
                </a:moveTo>
                <a:lnTo>
                  <a:pt x="1472897" y="0"/>
                </a:lnTo>
                <a:lnTo>
                  <a:pt x="1472897" y="907673"/>
                </a:lnTo>
                <a:lnTo>
                  <a:pt x="0" y="90767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719105">
            <a:off x="-676244" y="-8472200"/>
            <a:ext cx="19223706" cy="11053631"/>
          </a:xfrm>
          <a:custGeom>
            <a:avLst/>
            <a:gdLst/>
            <a:ahLst/>
            <a:cxnLst/>
            <a:rect l="l" t="t" r="r" b="b"/>
            <a:pathLst>
              <a:path w="19223706" h="11053631">
                <a:moveTo>
                  <a:pt x="0" y="0"/>
                </a:moveTo>
                <a:lnTo>
                  <a:pt x="19223707" y="0"/>
                </a:lnTo>
                <a:lnTo>
                  <a:pt x="19223707"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1017353" y="420996"/>
            <a:ext cx="16241947" cy="1508760"/>
          </a:xfrm>
          <a:prstGeom prst="rect">
            <a:avLst/>
          </a:prstGeom>
        </p:spPr>
        <p:txBody>
          <a:bodyPr lIns="0" tIns="0" rIns="0" bIns="0" rtlCol="0" anchor="t">
            <a:spAutoFit/>
          </a:bodyPr>
          <a:lstStyle/>
          <a:p>
            <a:pPr marL="0" lvl="0" indent="0" algn="ctr">
              <a:lnSpc>
                <a:spcPts val="5820"/>
              </a:lnSpc>
              <a:spcBef>
                <a:spcPct val="0"/>
              </a:spcBef>
            </a:pPr>
            <a:r>
              <a:rPr lang="en-US" sz="6000" spc="276">
                <a:solidFill>
                  <a:srgbClr val="822F55"/>
                </a:solidFill>
                <a:latin typeface="Lucky Bones"/>
                <a:ea typeface="Lucky Bones"/>
                <a:cs typeface="Lucky Bones"/>
                <a:sym typeface="Lucky Bones"/>
              </a:rPr>
              <a:t>WHAT TYPE OF SCIENTISTS WORK ON PLASTIC POLLUTION? </a:t>
            </a:r>
          </a:p>
        </p:txBody>
      </p:sp>
      <p:grpSp>
        <p:nvGrpSpPr>
          <p:cNvPr id="4" name="Group 4"/>
          <p:cNvGrpSpPr/>
          <p:nvPr/>
        </p:nvGrpSpPr>
        <p:grpSpPr>
          <a:xfrm>
            <a:off x="5584041" y="5579133"/>
            <a:ext cx="2032370" cy="876086"/>
            <a:chOff x="0" y="0"/>
            <a:chExt cx="2709827" cy="1168114"/>
          </a:xfrm>
        </p:grpSpPr>
        <p:sp>
          <p:nvSpPr>
            <p:cNvPr id="5" name="Freeform 5"/>
            <p:cNvSpPr/>
            <p:nvPr/>
          </p:nvSpPr>
          <p:spPr>
            <a:xfrm>
              <a:off x="339162" y="0"/>
              <a:ext cx="2031503" cy="1168114"/>
            </a:xfrm>
            <a:custGeom>
              <a:avLst/>
              <a:gdLst/>
              <a:ahLst/>
              <a:cxnLst/>
              <a:rect l="l" t="t" r="r" b="b"/>
              <a:pathLst>
                <a:path w="2031503" h="1168114">
                  <a:moveTo>
                    <a:pt x="0" y="0"/>
                  </a:moveTo>
                  <a:lnTo>
                    <a:pt x="2031503" y="0"/>
                  </a:lnTo>
                  <a:lnTo>
                    <a:pt x="2031503" y="1168114"/>
                  </a:lnTo>
                  <a:lnTo>
                    <a:pt x="0" y="11681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TextBox 6"/>
            <p:cNvSpPr txBox="1"/>
            <p:nvPr/>
          </p:nvSpPr>
          <p:spPr>
            <a:xfrm>
              <a:off x="509425" y="385775"/>
              <a:ext cx="1690977" cy="434665"/>
            </a:xfrm>
            <a:prstGeom prst="rect">
              <a:avLst/>
            </a:prstGeom>
          </p:spPr>
          <p:txBody>
            <a:bodyPr lIns="0" tIns="0" rIns="0" bIns="0" rtlCol="0" anchor="t">
              <a:spAutoFit/>
            </a:bodyPr>
            <a:lstStyle/>
            <a:p>
              <a:pPr algn="ctr">
                <a:lnSpc>
                  <a:spcPts val="2269"/>
                </a:lnSpc>
                <a:spcBef>
                  <a:spcPct val="0"/>
                </a:spcBef>
              </a:pPr>
              <a:endParaRPr/>
            </a:p>
          </p:txBody>
        </p:sp>
        <p:sp>
          <p:nvSpPr>
            <p:cNvPr id="7" name="TextBox 7"/>
            <p:cNvSpPr txBox="1"/>
            <p:nvPr/>
          </p:nvSpPr>
          <p:spPr>
            <a:xfrm>
              <a:off x="0" y="212921"/>
              <a:ext cx="2709827"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medical scientists</a:t>
              </a:r>
            </a:p>
          </p:txBody>
        </p:sp>
      </p:grpSp>
      <p:grpSp>
        <p:nvGrpSpPr>
          <p:cNvPr id="8" name="Group 8"/>
          <p:cNvGrpSpPr/>
          <p:nvPr/>
        </p:nvGrpSpPr>
        <p:grpSpPr>
          <a:xfrm>
            <a:off x="5955516" y="3046604"/>
            <a:ext cx="3555734" cy="3498267"/>
            <a:chOff x="0" y="0"/>
            <a:chExt cx="4740979" cy="4664356"/>
          </a:xfrm>
        </p:grpSpPr>
        <p:sp>
          <p:nvSpPr>
            <p:cNvPr id="9" name="Freeform 9"/>
            <p:cNvSpPr/>
            <p:nvPr/>
          </p:nvSpPr>
          <p:spPr>
            <a:xfrm rot="8384700" flipV="1">
              <a:off x="538383" y="827561"/>
              <a:ext cx="3664213" cy="3009235"/>
            </a:xfrm>
            <a:custGeom>
              <a:avLst/>
              <a:gdLst/>
              <a:ahLst/>
              <a:cxnLst/>
              <a:rect l="l" t="t" r="r" b="b"/>
              <a:pathLst>
                <a:path w="3664213" h="3009235">
                  <a:moveTo>
                    <a:pt x="0" y="3009234"/>
                  </a:moveTo>
                  <a:lnTo>
                    <a:pt x="3664213" y="3009234"/>
                  </a:lnTo>
                  <a:lnTo>
                    <a:pt x="3664213" y="0"/>
                  </a:lnTo>
                  <a:lnTo>
                    <a:pt x="0" y="0"/>
                  </a:lnTo>
                  <a:lnTo>
                    <a:pt x="0" y="3009234"/>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0" name="TextBox 10"/>
            <p:cNvSpPr txBox="1"/>
            <p:nvPr/>
          </p:nvSpPr>
          <p:spPr>
            <a:xfrm>
              <a:off x="628305" y="2003362"/>
              <a:ext cx="2984002"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oceanographers</a:t>
              </a:r>
            </a:p>
          </p:txBody>
        </p:sp>
      </p:grpSp>
      <p:grpSp>
        <p:nvGrpSpPr>
          <p:cNvPr id="11" name="Group 11"/>
          <p:cNvGrpSpPr/>
          <p:nvPr/>
        </p:nvGrpSpPr>
        <p:grpSpPr>
          <a:xfrm>
            <a:off x="4511773" y="3776846"/>
            <a:ext cx="1790127" cy="755155"/>
            <a:chOff x="0" y="0"/>
            <a:chExt cx="2386836" cy="1006874"/>
          </a:xfrm>
        </p:grpSpPr>
        <p:sp>
          <p:nvSpPr>
            <p:cNvPr id="12" name="Freeform 12"/>
            <p:cNvSpPr/>
            <p:nvPr/>
          </p:nvSpPr>
          <p:spPr>
            <a:xfrm>
              <a:off x="0" y="0"/>
              <a:ext cx="2386836" cy="1006874"/>
            </a:xfrm>
            <a:custGeom>
              <a:avLst/>
              <a:gdLst/>
              <a:ahLst/>
              <a:cxnLst/>
              <a:rect l="l" t="t" r="r" b="b"/>
              <a:pathLst>
                <a:path w="2386836" h="1006874">
                  <a:moveTo>
                    <a:pt x="0" y="0"/>
                  </a:moveTo>
                  <a:lnTo>
                    <a:pt x="2386836" y="0"/>
                  </a:lnTo>
                  <a:lnTo>
                    <a:pt x="2386836" y="1006874"/>
                  </a:lnTo>
                  <a:lnTo>
                    <a:pt x="0" y="10068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3" name="TextBox 13"/>
            <p:cNvSpPr txBox="1"/>
            <p:nvPr/>
          </p:nvSpPr>
          <p:spPr>
            <a:xfrm>
              <a:off x="181282" y="410193"/>
              <a:ext cx="1843296"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engineers</a:t>
              </a:r>
            </a:p>
          </p:txBody>
        </p:sp>
      </p:grpSp>
      <p:grpSp>
        <p:nvGrpSpPr>
          <p:cNvPr id="14" name="Group 14"/>
          <p:cNvGrpSpPr/>
          <p:nvPr/>
        </p:nvGrpSpPr>
        <p:grpSpPr>
          <a:xfrm>
            <a:off x="10394081" y="5217779"/>
            <a:ext cx="2675388" cy="1237441"/>
            <a:chOff x="0" y="0"/>
            <a:chExt cx="3567184" cy="1649921"/>
          </a:xfrm>
        </p:grpSpPr>
        <p:sp>
          <p:nvSpPr>
            <p:cNvPr id="15" name="Freeform 15"/>
            <p:cNvSpPr/>
            <p:nvPr/>
          </p:nvSpPr>
          <p:spPr>
            <a:xfrm rot="-10626386">
              <a:off x="35007" y="87329"/>
              <a:ext cx="3497170" cy="1475263"/>
            </a:xfrm>
            <a:custGeom>
              <a:avLst/>
              <a:gdLst/>
              <a:ahLst/>
              <a:cxnLst/>
              <a:rect l="l" t="t" r="r" b="b"/>
              <a:pathLst>
                <a:path w="3497170" h="1475263">
                  <a:moveTo>
                    <a:pt x="0" y="0"/>
                  </a:moveTo>
                  <a:lnTo>
                    <a:pt x="3497170" y="0"/>
                  </a:lnTo>
                  <a:lnTo>
                    <a:pt x="3497170" y="1475263"/>
                  </a:lnTo>
                  <a:lnTo>
                    <a:pt x="0" y="147526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6" name="TextBox 16"/>
            <p:cNvSpPr txBox="1"/>
            <p:nvPr/>
          </p:nvSpPr>
          <p:spPr>
            <a:xfrm>
              <a:off x="689814" y="489494"/>
              <a:ext cx="2404390"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Public Health Scientists</a:t>
              </a:r>
            </a:p>
          </p:txBody>
        </p:sp>
      </p:grpSp>
      <p:grpSp>
        <p:nvGrpSpPr>
          <p:cNvPr id="17" name="Group 17"/>
          <p:cNvGrpSpPr/>
          <p:nvPr/>
        </p:nvGrpSpPr>
        <p:grpSpPr>
          <a:xfrm>
            <a:off x="2763989" y="2616561"/>
            <a:ext cx="1747784" cy="1537863"/>
            <a:chOff x="0" y="0"/>
            <a:chExt cx="2330379" cy="2050484"/>
          </a:xfrm>
        </p:grpSpPr>
        <p:sp>
          <p:nvSpPr>
            <p:cNvPr id="18" name="Freeform 18"/>
            <p:cNvSpPr/>
            <p:nvPr/>
          </p:nvSpPr>
          <p:spPr>
            <a:xfrm>
              <a:off x="0" y="0"/>
              <a:ext cx="2330379" cy="2050484"/>
            </a:xfrm>
            <a:custGeom>
              <a:avLst/>
              <a:gdLst/>
              <a:ahLst/>
              <a:cxnLst/>
              <a:rect l="l" t="t" r="r" b="b"/>
              <a:pathLst>
                <a:path w="2330379" h="2050484">
                  <a:moveTo>
                    <a:pt x="0" y="0"/>
                  </a:moveTo>
                  <a:lnTo>
                    <a:pt x="2330379" y="0"/>
                  </a:lnTo>
                  <a:lnTo>
                    <a:pt x="2330379" y="2050484"/>
                  </a:lnTo>
                  <a:lnTo>
                    <a:pt x="0" y="20504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9" name="TextBox 19"/>
            <p:cNvSpPr txBox="1"/>
            <p:nvPr/>
          </p:nvSpPr>
          <p:spPr>
            <a:xfrm>
              <a:off x="112223" y="726256"/>
              <a:ext cx="2105933" cy="761323"/>
            </a:xfrm>
            <a:prstGeom prst="rect">
              <a:avLst/>
            </a:prstGeom>
          </p:spPr>
          <p:txBody>
            <a:bodyPr lIns="0" tIns="0" rIns="0" bIns="0" rtlCol="0" anchor="t">
              <a:spAutoFit/>
            </a:bodyPr>
            <a:lstStyle/>
            <a:p>
              <a:pPr algn="ctr">
                <a:lnSpc>
                  <a:spcPts val="2072"/>
                </a:lnSpc>
              </a:pPr>
              <a:r>
                <a:rPr lang="en-US" sz="2136">
                  <a:solidFill>
                    <a:srgbClr val="822F55"/>
                  </a:solidFill>
                  <a:latin typeface="Sailors"/>
                  <a:ea typeface="Sailors"/>
                  <a:cs typeface="Sailors"/>
                  <a:sym typeface="Sailors"/>
                </a:rPr>
                <a:t>Marine </a:t>
              </a:r>
            </a:p>
            <a:p>
              <a:pPr algn="ctr">
                <a:lnSpc>
                  <a:spcPts val="2072"/>
                </a:lnSpc>
                <a:spcBef>
                  <a:spcPct val="0"/>
                </a:spcBef>
              </a:pPr>
              <a:r>
                <a:rPr lang="en-US" sz="2136">
                  <a:solidFill>
                    <a:srgbClr val="822F55"/>
                  </a:solidFill>
                  <a:latin typeface="Sailors"/>
                  <a:ea typeface="Sailors"/>
                  <a:cs typeface="Sailors"/>
                  <a:sym typeface="Sailors"/>
                </a:rPr>
                <a:t>biologists</a:t>
              </a:r>
            </a:p>
          </p:txBody>
        </p:sp>
      </p:grpSp>
      <p:grpSp>
        <p:nvGrpSpPr>
          <p:cNvPr id="20" name="Group 20"/>
          <p:cNvGrpSpPr/>
          <p:nvPr/>
        </p:nvGrpSpPr>
        <p:grpSpPr>
          <a:xfrm>
            <a:off x="11069802" y="2708795"/>
            <a:ext cx="1897592" cy="1068051"/>
            <a:chOff x="0" y="0"/>
            <a:chExt cx="2530122" cy="1424068"/>
          </a:xfrm>
        </p:grpSpPr>
        <p:sp>
          <p:nvSpPr>
            <p:cNvPr id="21" name="Freeform 21"/>
            <p:cNvSpPr/>
            <p:nvPr/>
          </p:nvSpPr>
          <p:spPr>
            <a:xfrm rot="-10171448">
              <a:off x="71643" y="208597"/>
              <a:ext cx="2386836" cy="1006874"/>
            </a:xfrm>
            <a:custGeom>
              <a:avLst/>
              <a:gdLst/>
              <a:ahLst/>
              <a:cxnLst/>
              <a:rect l="l" t="t" r="r" b="b"/>
              <a:pathLst>
                <a:path w="2386836" h="1006874">
                  <a:moveTo>
                    <a:pt x="0" y="0"/>
                  </a:moveTo>
                  <a:lnTo>
                    <a:pt x="2386836" y="0"/>
                  </a:lnTo>
                  <a:lnTo>
                    <a:pt x="2386836" y="1006874"/>
                  </a:lnTo>
                  <a:lnTo>
                    <a:pt x="0" y="10068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2" name="TextBox 22"/>
            <p:cNvSpPr txBox="1"/>
            <p:nvPr/>
          </p:nvSpPr>
          <p:spPr>
            <a:xfrm>
              <a:off x="494118" y="515187"/>
              <a:ext cx="1776148"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doctors</a:t>
              </a:r>
            </a:p>
          </p:txBody>
        </p:sp>
      </p:grpSp>
      <p:grpSp>
        <p:nvGrpSpPr>
          <p:cNvPr id="23" name="Group 23"/>
          <p:cNvGrpSpPr/>
          <p:nvPr/>
        </p:nvGrpSpPr>
        <p:grpSpPr>
          <a:xfrm>
            <a:off x="8898896" y="3001232"/>
            <a:ext cx="2037603" cy="859552"/>
            <a:chOff x="0" y="0"/>
            <a:chExt cx="2716805" cy="1146069"/>
          </a:xfrm>
        </p:grpSpPr>
        <p:sp>
          <p:nvSpPr>
            <p:cNvPr id="24" name="Freeform 24"/>
            <p:cNvSpPr/>
            <p:nvPr/>
          </p:nvSpPr>
          <p:spPr>
            <a:xfrm>
              <a:off x="0" y="0"/>
              <a:ext cx="2716805" cy="1146069"/>
            </a:xfrm>
            <a:custGeom>
              <a:avLst/>
              <a:gdLst/>
              <a:ahLst/>
              <a:cxnLst/>
              <a:rect l="l" t="t" r="r" b="b"/>
              <a:pathLst>
                <a:path w="2716805" h="1146069">
                  <a:moveTo>
                    <a:pt x="0" y="0"/>
                  </a:moveTo>
                  <a:lnTo>
                    <a:pt x="2716805" y="0"/>
                  </a:lnTo>
                  <a:lnTo>
                    <a:pt x="2716805" y="1146069"/>
                  </a:lnTo>
                  <a:lnTo>
                    <a:pt x="0" y="1146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5" name="TextBox 25"/>
            <p:cNvSpPr txBox="1"/>
            <p:nvPr/>
          </p:nvSpPr>
          <p:spPr>
            <a:xfrm>
              <a:off x="325559" y="485290"/>
              <a:ext cx="1906691"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ecologists</a:t>
              </a:r>
            </a:p>
          </p:txBody>
        </p:sp>
      </p:grpSp>
      <p:grpSp>
        <p:nvGrpSpPr>
          <p:cNvPr id="26" name="Group 26"/>
          <p:cNvGrpSpPr/>
          <p:nvPr/>
        </p:nvGrpSpPr>
        <p:grpSpPr>
          <a:xfrm>
            <a:off x="9139695" y="4252849"/>
            <a:ext cx="1796805" cy="942861"/>
            <a:chOff x="0" y="0"/>
            <a:chExt cx="2395739" cy="1257148"/>
          </a:xfrm>
        </p:grpSpPr>
        <p:sp>
          <p:nvSpPr>
            <p:cNvPr id="27" name="Freeform 27"/>
            <p:cNvSpPr/>
            <p:nvPr/>
          </p:nvSpPr>
          <p:spPr>
            <a:xfrm>
              <a:off x="69198" y="0"/>
              <a:ext cx="2186345" cy="1257148"/>
            </a:xfrm>
            <a:custGeom>
              <a:avLst/>
              <a:gdLst/>
              <a:ahLst/>
              <a:cxnLst/>
              <a:rect l="l" t="t" r="r" b="b"/>
              <a:pathLst>
                <a:path w="2186345" h="1257148">
                  <a:moveTo>
                    <a:pt x="0" y="0"/>
                  </a:moveTo>
                  <a:lnTo>
                    <a:pt x="2186345" y="0"/>
                  </a:lnTo>
                  <a:lnTo>
                    <a:pt x="2186345" y="1257148"/>
                  </a:lnTo>
                  <a:lnTo>
                    <a:pt x="0" y="12571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8" name="TextBox 28"/>
            <p:cNvSpPr txBox="1"/>
            <p:nvPr/>
          </p:nvSpPr>
          <p:spPr>
            <a:xfrm>
              <a:off x="0" y="268653"/>
              <a:ext cx="2395739"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material scientists </a:t>
              </a:r>
            </a:p>
          </p:txBody>
        </p:sp>
      </p:grpSp>
      <p:grpSp>
        <p:nvGrpSpPr>
          <p:cNvPr id="29" name="Group 29"/>
          <p:cNvGrpSpPr/>
          <p:nvPr/>
        </p:nvGrpSpPr>
        <p:grpSpPr>
          <a:xfrm>
            <a:off x="3815979" y="5836499"/>
            <a:ext cx="1391587" cy="800162"/>
            <a:chOff x="0" y="0"/>
            <a:chExt cx="1855449" cy="1066883"/>
          </a:xfrm>
        </p:grpSpPr>
        <p:sp>
          <p:nvSpPr>
            <p:cNvPr id="30" name="Freeform 30"/>
            <p:cNvSpPr/>
            <p:nvPr/>
          </p:nvSpPr>
          <p:spPr>
            <a:xfrm>
              <a:off x="0" y="0"/>
              <a:ext cx="1855449" cy="1066883"/>
            </a:xfrm>
            <a:custGeom>
              <a:avLst/>
              <a:gdLst/>
              <a:ahLst/>
              <a:cxnLst/>
              <a:rect l="l" t="t" r="r" b="b"/>
              <a:pathLst>
                <a:path w="1855449" h="1066883">
                  <a:moveTo>
                    <a:pt x="0" y="0"/>
                  </a:moveTo>
                  <a:lnTo>
                    <a:pt x="1855449" y="0"/>
                  </a:lnTo>
                  <a:lnTo>
                    <a:pt x="1855449" y="1066883"/>
                  </a:lnTo>
                  <a:lnTo>
                    <a:pt x="0" y="106688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1" name="TextBox 31"/>
            <p:cNvSpPr txBox="1"/>
            <p:nvPr/>
          </p:nvSpPr>
          <p:spPr>
            <a:xfrm>
              <a:off x="155508" y="336595"/>
              <a:ext cx="1544433"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chemists</a:t>
              </a:r>
            </a:p>
          </p:txBody>
        </p:sp>
      </p:grpSp>
      <p:grpSp>
        <p:nvGrpSpPr>
          <p:cNvPr id="32" name="Group 32"/>
          <p:cNvGrpSpPr/>
          <p:nvPr/>
        </p:nvGrpSpPr>
        <p:grpSpPr>
          <a:xfrm>
            <a:off x="1982210" y="3628946"/>
            <a:ext cx="3239881" cy="3177666"/>
            <a:chOff x="0" y="0"/>
            <a:chExt cx="4319842" cy="4236888"/>
          </a:xfrm>
        </p:grpSpPr>
        <p:sp>
          <p:nvSpPr>
            <p:cNvPr id="33" name="Freeform 33"/>
            <p:cNvSpPr/>
            <p:nvPr/>
          </p:nvSpPr>
          <p:spPr>
            <a:xfrm rot="2361530">
              <a:off x="490747" y="747635"/>
              <a:ext cx="3338348" cy="2741618"/>
            </a:xfrm>
            <a:custGeom>
              <a:avLst/>
              <a:gdLst/>
              <a:ahLst/>
              <a:cxnLst/>
              <a:rect l="l" t="t" r="r" b="b"/>
              <a:pathLst>
                <a:path w="3338348" h="2741618">
                  <a:moveTo>
                    <a:pt x="0" y="0"/>
                  </a:moveTo>
                  <a:lnTo>
                    <a:pt x="3338348" y="0"/>
                  </a:lnTo>
                  <a:lnTo>
                    <a:pt x="3338348" y="2741618"/>
                  </a:lnTo>
                  <a:lnTo>
                    <a:pt x="0" y="27416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34" name="TextBox 34"/>
            <p:cNvSpPr txBox="1"/>
            <p:nvPr/>
          </p:nvSpPr>
          <p:spPr>
            <a:xfrm>
              <a:off x="906316" y="1769292"/>
              <a:ext cx="2984002"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Toxicologists</a:t>
              </a:r>
            </a:p>
          </p:txBody>
        </p:sp>
      </p:grpSp>
      <p:grpSp>
        <p:nvGrpSpPr>
          <p:cNvPr id="35" name="Group 35"/>
          <p:cNvGrpSpPr/>
          <p:nvPr/>
        </p:nvGrpSpPr>
        <p:grpSpPr>
          <a:xfrm>
            <a:off x="7280877" y="4252849"/>
            <a:ext cx="3236037" cy="3143611"/>
            <a:chOff x="0" y="0"/>
            <a:chExt cx="4314716" cy="4191481"/>
          </a:xfrm>
        </p:grpSpPr>
        <p:sp>
          <p:nvSpPr>
            <p:cNvPr id="36" name="Freeform 36"/>
            <p:cNvSpPr/>
            <p:nvPr/>
          </p:nvSpPr>
          <p:spPr>
            <a:xfrm rot="8603817" flipH="1">
              <a:off x="488184" y="724931"/>
              <a:ext cx="3338348" cy="2741618"/>
            </a:xfrm>
            <a:custGeom>
              <a:avLst/>
              <a:gdLst/>
              <a:ahLst/>
              <a:cxnLst/>
              <a:rect l="l" t="t" r="r" b="b"/>
              <a:pathLst>
                <a:path w="3338348" h="2741618">
                  <a:moveTo>
                    <a:pt x="3338348" y="0"/>
                  </a:moveTo>
                  <a:lnTo>
                    <a:pt x="0" y="0"/>
                  </a:lnTo>
                  <a:lnTo>
                    <a:pt x="0" y="2741618"/>
                  </a:lnTo>
                  <a:lnTo>
                    <a:pt x="3338348" y="2741618"/>
                  </a:lnTo>
                  <a:lnTo>
                    <a:pt x="333834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37" name="TextBox 37"/>
            <p:cNvSpPr txBox="1"/>
            <p:nvPr/>
          </p:nvSpPr>
          <p:spPr>
            <a:xfrm>
              <a:off x="968669" y="2068672"/>
              <a:ext cx="2984002"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Microbiologists</a:t>
              </a:r>
            </a:p>
          </p:txBody>
        </p:sp>
      </p:grpSp>
      <p:grpSp>
        <p:nvGrpSpPr>
          <p:cNvPr id="38" name="Group 38"/>
          <p:cNvGrpSpPr/>
          <p:nvPr/>
        </p:nvGrpSpPr>
        <p:grpSpPr>
          <a:xfrm>
            <a:off x="13246237" y="4599271"/>
            <a:ext cx="2274598" cy="2120264"/>
            <a:chOff x="0" y="0"/>
            <a:chExt cx="3032798" cy="2827018"/>
          </a:xfrm>
        </p:grpSpPr>
        <p:sp>
          <p:nvSpPr>
            <p:cNvPr id="39" name="Freeform 39"/>
            <p:cNvSpPr/>
            <p:nvPr/>
          </p:nvSpPr>
          <p:spPr>
            <a:xfrm rot="-972290">
              <a:off x="258836" y="306989"/>
              <a:ext cx="2515125" cy="2213040"/>
            </a:xfrm>
            <a:custGeom>
              <a:avLst/>
              <a:gdLst/>
              <a:ahLst/>
              <a:cxnLst/>
              <a:rect l="l" t="t" r="r" b="b"/>
              <a:pathLst>
                <a:path w="2515125" h="2213040">
                  <a:moveTo>
                    <a:pt x="0" y="0"/>
                  </a:moveTo>
                  <a:lnTo>
                    <a:pt x="2515125" y="0"/>
                  </a:lnTo>
                  <a:lnTo>
                    <a:pt x="2515125" y="2213040"/>
                  </a:lnTo>
                  <a:lnTo>
                    <a:pt x="0" y="22130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40" name="TextBox 40"/>
            <p:cNvSpPr txBox="1"/>
            <p:nvPr/>
          </p:nvSpPr>
          <p:spPr>
            <a:xfrm>
              <a:off x="314204" y="1116954"/>
              <a:ext cx="2404390"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Atmospheric Scientists</a:t>
              </a:r>
            </a:p>
          </p:txBody>
        </p:sp>
      </p:grpSp>
      <p:grpSp>
        <p:nvGrpSpPr>
          <p:cNvPr id="41" name="Group 41"/>
          <p:cNvGrpSpPr/>
          <p:nvPr/>
        </p:nvGrpSpPr>
        <p:grpSpPr>
          <a:xfrm>
            <a:off x="13426917" y="3308656"/>
            <a:ext cx="1920448" cy="1104258"/>
            <a:chOff x="0" y="0"/>
            <a:chExt cx="2560597" cy="1472343"/>
          </a:xfrm>
        </p:grpSpPr>
        <p:sp>
          <p:nvSpPr>
            <p:cNvPr id="42" name="Freeform 42"/>
            <p:cNvSpPr/>
            <p:nvPr/>
          </p:nvSpPr>
          <p:spPr>
            <a:xfrm>
              <a:off x="0" y="0"/>
              <a:ext cx="2560597" cy="1472343"/>
            </a:xfrm>
            <a:custGeom>
              <a:avLst/>
              <a:gdLst/>
              <a:ahLst/>
              <a:cxnLst/>
              <a:rect l="l" t="t" r="r" b="b"/>
              <a:pathLst>
                <a:path w="2560597" h="1472343">
                  <a:moveTo>
                    <a:pt x="0" y="0"/>
                  </a:moveTo>
                  <a:lnTo>
                    <a:pt x="2560597" y="0"/>
                  </a:lnTo>
                  <a:lnTo>
                    <a:pt x="2560597" y="1472343"/>
                  </a:lnTo>
                  <a:lnTo>
                    <a:pt x="0" y="14723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3" name="TextBox 43"/>
            <p:cNvSpPr txBox="1"/>
            <p:nvPr/>
          </p:nvSpPr>
          <p:spPr>
            <a:xfrm>
              <a:off x="78104" y="190746"/>
              <a:ext cx="2404390" cy="1109901"/>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Waste Management Scientists</a:t>
              </a:r>
            </a:p>
          </p:txBody>
        </p:sp>
      </p:grpSp>
      <p:grpSp>
        <p:nvGrpSpPr>
          <p:cNvPr id="44" name="Group 44"/>
          <p:cNvGrpSpPr/>
          <p:nvPr/>
        </p:nvGrpSpPr>
        <p:grpSpPr>
          <a:xfrm>
            <a:off x="6108108" y="2833355"/>
            <a:ext cx="2278572" cy="1027429"/>
            <a:chOff x="0" y="0"/>
            <a:chExt cx="3038096" cy="1369905"/>
          </a:xfrm>
        </p:grpSpPr>
        <p:sp>
          <p:nvSpPr>
            <p:cNvPr id="45" name="Freeform 45"/>
            <p:cNvSpPr/>
            <p:nvPr/>
          </p:nvSpPr>
          <p:spPr>
            <a:xfrm>
              <a:off x="0" y="0"/>
              <a:ext cx="3038096" cy="1369905"/>
            </a:xfrm>
            <a:custGeom>
              <a:avLst/>
              <a:gdLst/>
              <a:ahLst/>
              <a:cxnLst/>
              <a:rect l="l" t="t" r="r" b="b"/>
              <a:pathLst>
                <a:path w="3038096" h="1369905">
                  <a:moveTo>
                    <a:pt x="0" y="0"/>
                  </a:moveTo>
                  <a:lnTo>
                    <a:pt x="3038096" y="0"/>
                  </a:lnTo>
                  <a:lnTo>
                    <a:pt x="3038096" y="1369905"/>
                  </a:lnTo>
                  <a:lnTo>
                    <a:pt x="0" y="136990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6" name="TextBox 46"/>
            <p:cNvSpPr txBox="1"/>
            <p:nvPr/>
          </p:nvSpPr>
          <p:spPr>
            <a:xfrm>
              <a:off x="235142" y="313816"/>
              <a:ext cx="2567812"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Environmental scientists</a:t>
              </a:r>
            </a:p>
          </p:txBody>
        </p:sp>
      </p:grpSp>
      <p:grpSp>
        <p:nvGrpSpPr>
          <p:cNvPr id="47" name="Group 47"/>
          <p:cNvGrpSpPr/>
          <p:nvPr/>
        </p:nvGrpSpPr>
        <p:grpSpPr>
          <a:xfrm>
            <a:off x="11415631" y="4233552"/>
            <a:ext cx="2011286" cy="906907"/>
            <a:chOff x="0" y="0"/>
            <a:chExt cx="2681714" cy="1209209"/>
          </a:xfrm>
        </p:grpSpPr>
        <p:sp>
          <p:nvSpPr>
            <p:cNvPr id="48" name="Freeform 48"/>
            <p:cNvSpPr/>
            <p:nvPr/>
          </p:nvSpPr>
          <p:spPr>
            <a:xfrm>
              <a:off x="0" y="0"/>
              <a:ext cx="2681714" cy="1209209"/>
            </a:xfrm>
            <a:custGeom>
              <a:avLst/>
              <a:gdLst/>
              <a:ahLst/>
              <a:cxnLst/>
              <a:rect l="l" t="t" r="r" b="b"/>
              <a:pathLst>
                <a:path w="2681714" h="1209209">
                  <a:moveTo>
                    <a:pt x="0" y="0"/>
                  </a:moveTo>
                  <a:lnTo>
                    <a:pt x="2681714" y="0"/>
                  </a:lnTo>
                  <a:lnTo>
                    <a:pt x="2681714" y="1209209"/>
                  </a:lnTo>
                  <a:lnTo>
                    <a:pt x="0" y="120920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9" name="TextBox 49"/>
            <p:cNvSpPr txBox="1"/>
            <p:nvPr/>
          </p:nvSpPr>
          <p:spPr>
            <a:xfrm>
              <a:off x="138662" y="233468"/>
              <a:ext cx="2404390"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Conservation Biologists</a:t>
              </a:r>
            </a:p>
          </p:txBody>
        </p:sp>
      </p:grpSp>
      <p:sp>
        <p:nvSpPr>
          <p:cNvPr id="50" name="Freeform 50"/>
          <p:cNvSpPr/>
          <p:nvPr/>
        </p:nvSpPr>
        <p:spPr>
          <a:xfrm>
            <a:off x="5486400" y="7230671"/>
            <a:ext cx="7315200" cy="2660904"/>
          </a:xfrm>
          <a:custGeom>
            <a:avLst/>
            <a:gdLst/>
            <a:ahLst/>
            <a:cxnLst/>
            <a:rect l="l" t="t" r="r" b="b"/>
            <a:pathLst>
              <a:path w="7315200" h="2660904">
                <a:moveTo>
                  <a:pt x="0" y="0"/>
                </a:moveTo>
                <a:lnTo>
                  <a:pt x="7315200" y="0"/>
                </a:lnTo>
                <a:lnTo>
                  <a:pt x="7315200" y="2660904"/>
                </a:lnTo>
                <a:lnTo>
                  <a:pt x="0" y="266090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4206257" y="2326994"/>
            <a:ext cx="9907053" cy="2451996"/>
          </a:xfrm>
          <a:custGeom>
            <a:avLst/>
            <a:gdLst/>
            <a:ahLst/>
            <a:cxnLst/>
            <a:rect l="l" t="t" r="r" b="b"/>
            <a:pathLst>
              <a:path w="9907053" h="2451996">
                <a:moveTo>
                  <a:pt x="0" y="0"/>
                </a:moveTo>
                <a:lnTo>
                  <a:pt x="9907052" y="0"/>
                </a:lnTo>
                <a:lnTo>
                  <a:pt x="9907052" y="2451995"/>
                </a:lnTo>
                <a:lnTo>
                  <a:pt x="0" y="245199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4410330" y="3206747"/>
            <a:ext cx="9498905" cy="932578"/>
          </a:xfrm>
          <a:prstGeom prst="rect">
            <a:avLst/>
          </a:prstGeom>
        </p:spPr>
        <p:txBody>
          <a:bodyPr lIns="0" tIns="0" rIns="0" bIns="0" rtlCol="0" anchor="t">
            <a:spAutoFit/>
          </a:bodyPr>
          <a:lstStyle/>
          <a:p>
            <a:pPr marL="0" lvl="0" indent="0" algn="ctr">
              <a:lnSpc>
                <a:spcPts val="6929"/>
              </a:lnSpc>
              <a:spcBef>
                <a:spcPct val="0"/>
              </a:spcBef>
            </a:pPr>
            <a:r>
              <a:rPr lang="en-US" sz="7144" spc="328">
                <a:solidFill>
                  <a:srgbClr val="822F55"/>
                </a:solidFill>
                <a:latin typeface="Lucky Bones"/>
                <a:ea typeface="Lucky Bones"/>
                <a:cs typeface="Lucky Bones"/>
                <a:sym typeface="Lucky Bones"/>
              </a:rPr>
              <a:t>GROUP DISCUSSION</a:t>
            </a:r>
          </a:p>
        </p:txBody>
      </p:sp>
      <p:sp>
        <p:nvSpPr>
          <p:cNvPr id="4" name="TextBox 4"/>
          <p:cNvSpPr txBox="1"/>
          <p:nvPr/>
        </p:nvSpPr>
        <p:spPr>
          <a:xfrm>
            <a:off x="4096888" y="5466794"/>
            <a:ext cx="10094224" cy="2557628"/>
          </a:xfrm>
          <a:prstGeom prst="rect">
            <a:avLst/>
          </a:prstGeom>
        </p:spPr>
        <p:txBody>
          <a:bodyPr lIns="0" tIns="0" rIns="0" bIns="0" rtlCol="0" anchor="t">
            <a:spAutoFit/>
          </a:bodyPr>
          <a:lstStyle/>
          <a:p>
            <a:pPr marL="0" lvl="0" indent="0" algn="ctr">
              <a:lnSpc>
                <a:spcPts val="4908"/>
              </a:lnSpc>
              <a:spcBef>
                <a:spcPct val="0"/>
              </a:spcBef>
            </a:pPr>
            <a:r>
              <a:rPr lang="en-US" sz="5060">
                <a:solidFill>
                  <a:srgbClr val="822F55"/>
                </a:solidFill>
                <a:latin typeface="Sailors"/>
                <a:ea typeface="Sailors"/>
                <a:cs typeface="Sailors"/>
                <a:sym typeface="Sailors"/>
              </a:rPr>
              <a:t>What types of questions do you think scientists should be trying to answer about plastic pollution?</a:t>
            </a:r>
          </a:p>
        </p:txBody>
      </p:sp>
      <p:sp>
        <p:nvSpPr>
          <p:cNvPr id="5" name="Freeform 5"/>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4096888" y="2661255"/>
            <a:ext cx="9907053" cy="2451996"/>
          </a:xfrm>
          <a:custGeom>
            <a:avLst/>
            <a:gdLst/>
            <a:ahLst/>
            <a:cxnLst/>
            <a:rect l="l" t="t" r="r" b="b"/>
            <a:pathLst>
              <a:path w="9907053" h="2451996">
                <a:moveTo>
                  <a:pt x="0" y="0"/>
                </a:moveTo>
                <a:lnTo>
                  <a:pt x="9907052" y="0"/>
                </a:lnTo>
                <a:lnTo>
                  <a:pt x="9907052" y="2451995"/>
                </a:lnTo>
                <a:lnTo>
                  <a:pt x="0" y="245199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4608175" y="3504019"/>
            <a:ext cx="8884479" cy="1094368"/>
          </a:xfrm>
          <a:prstGeom prst="rect">
            <a:avLst/>
          </a:prstGeom>
        </p:spPr>
        <p:txBody>
          <a:bodyPr lIns="0" tIns="0" rIns="0" bIns="0" rtlCol="0" anchor="t">
            <a:spAutoFit/>
          </a:bodyPr>
          <a:lstStyle/>
          <a:p>
            <a:pPr marL="0" lvl="0" indent="0" algn="ctr">
              <a:lnSpc>
                <a:spcPts val="8190"/>
              </a:lnSpc>
              <a:spcBef>
                <a:spcPct val="0"/>
              </a:spcBef>
            </a:pPr>
            <a:r>
              <a:rPr lang="en-US" sz="8443" spc="388">
                <a:solidFill>
                  <a:srgbClr val="822F55"/>
                </a:solidFill>
                <a:latin typeface="Lucky Bones"/>
                <a:ea typeface="Lucky Bones"/>
                <a:cs typeface="Lucky Bones"/>
                <a:sym typeface="Lucky Bones"/>
              </a:rPr>
              <a:t>GOVERNMENT</a:t>
            </a:r>
          </a:p>
        </p:txBody>
      </p:sp>
      <p:sp>
        <p:nvSpPr>
          <p:cNvPr id="4" name="Freeform 4"/>
          <p:cNvSpPr/>
          <p:nvPr/>
        </p:nvSpPr>
        <p:spPr>
          <a:xfrm>
            <a:off x="0" y="0"/>
            <a:ext cx="4130289" cy="4114800"/>
          </a:xfrm>
          <a:custGeom>
            <a:avLst/>
            <a:gdLst/>
            <a:ahLst/>
            <a:cxnLst/>
            <a:rect l="l" t="t" r="r" b="b"/>
            <a:pathLst>
              <a:path w="4130289" h="4114800">
                <a:moveTo>
                  <a:pt x="0" y="0"/>
                </a:moveTo>
                <a:lnTo>
                  <a:pt x="4130289" y="0"/>
                </a:lnTo>
                <a:lnTo>
                  <a:pt x="4130289"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flipV="1">
            <a:off x="0" y="6172200"/>
            <a:ext cx="4130289" cy="4114800"/>
          </a:xfrm>
          <a:custGeom>
            <a:avLst/>
            <a:gdLst/>
            <a:ahLst/>
            <a:cxnLst/>
            <a:rect l="l" t="t" r="r" b="b"/>
            <a:pathLst>
              <a:path w="4130289" h="4114800">
                <a:moveTo>
                  <a:pt x="0" y="4114800"/>
                </a:moveTo>
                <a:lnTo>
                  <a:pt x="4130289" y="4114800"/>
                </a:lnTo>
                <a:lnTo>
                  <a:pt x="4130289"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a:off x="14157711" y="0"/>
            <a:ext cx="4130289" cy="4114800"/>
          </a:xfrm>
          <a:custGeom>
            <a:avLst/>
            <a:gdLst/>
            <a:ahLst/>
            <a:cxnLst/>
            <a:rect l="l" t="t" r="r" b="b"/>
            <a:pathLst>
              <a:path w="4130289" h="4114800">
                <a:moveTo>
                  <a:pt x="4130289" y="0"/>
                </a:moveTo>
                <a:lnTo>
                  <a:pt x="0" y="0"/>
                </a:lnTo>
                <a:lnTo>
                  <a:pt x="0" y="4114800"/>
                </a:lnTo>
                <a:lnTo>
                  <a:pt x="4130289" y="4114800"/>
                </a:lnTo>
                <a:lnTo>
                  <a:pt x="413028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flipH="1" flipV="1">
            <a:off x="14157711" y="6172200"/>
            <a:ext cx="4130289" cy="4114800"/>
          </a:xfrm>
          <a:custGeom>
            <a:avLst/>
            <a:gdLst/>
            <a:ahLst/>
            <a:cxnLst/>
            <a:rect l="l" t="t" r="r" b="b"/>
            <a:pathLst>
              <a:path w="4130289" h="4114800">
                <a:moveTo>
                  <a:pt x="4130289" y="4114800"/>
                </a:moveTo>
                <a:lnTo>
                  <a:pt x="0" y="4114800"/>
                </a:lnTo>
                <a:lnTo>
                  <a:pt x="0" y="0"/>
                </a:lnTo>
                <a:lnTo>
                  <a:pt x="4130289" y="0"/>
                </a:lnTo>
                <a:lnTo>
                  <a:pt x="4130289"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TextBox 8"/>
          <p:cNvSpPr txBox="1"/>
          <p:nvPr/>
        </p:nvSpPr>
        <p:spPr>
          <a:xfrm>
            <a:off x="4096888" y="5687243"/>
            <a:ext cx="10094224" cy="1938503"/>
          </a:xfrm>
          <a:prstGeom prst="rect">
            <a:avLst/>
          </a:prstGeom>
        </p:spPr>
        <p:txBody>
          <a:bodyPr lIns="0" tIns="0" rIns="0" bIns="0" rtlCol="0" anchor="t">
            <a:spAutoFit/>
          </a:bodyPr>
          <a:lstStyle/>
          <a:p>
            <a:pPr marL="0" lvl="0" indent="0" algn="ctr">
              <a:lnSpc>
                <a:spcPts val="4908"/>
              </a:lnSpc>
              <a:spcBef>
                <a:spcPct val="0"/>
              </a:spcBef>
            </a:pPr>
            <a:r>
              <a:rPr lang="en-US" sz="5060">
                <a:solidFill>
                  <a:srgbClr val="822F55"/>
                </a:solidFill>
                <a:latin typeface="Sailors"/>
                <a:ea typeface="Sailors"/>
                <a:cs typeface="Sailors"/>
                <a:sym typeface="Sailors"/>
              </a:rPr>
              <a:t>what action does the government take to reduce plastic pollution?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206143" y="2959104"/>
            <a:ext cx="2311201" cy="2311201"/>
          </a:xfrm>
          <a:custGeom>
            <a:avLst/>
            <a:gdLst/>
            <a:ahLst/>
            <a:cxnLst/>
            <a:rect l="l" t="t" r="r" b="b"/>
            <a:pathLst>
              <a:path w="2311201" h="2311201">
                <a:moveTo>
                  <a:pt x="0" y="0"/>
                </a:moveTo>
                <a:lnTo>
                  <a:pt x="2311201" y="0"/>
                </a:lnTo>
                <a:lnTo>
                  <a:pt x="2311201" y="2311201"/>
                </a:lnTo>
                <a:lnTo>
                  <a:pt x="0" y="231120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214879" y="2553759"/>
            <a:ext cx="1878712" cy="1892909"/>
          </a:xfrm>
          <a:custGeom>
            <a:avLst/>
            <a:gdLst/>
            <a:ahLst/>
            <a:cxnLst/>
            <a:rect l="l" t="t" r="r" b="b"/>
            <a:pathLst>
              <a:path w="1878712" h="1892909">
                <a:moveTo>
                  <a:pt x="0" y="0"/>
                </a:moveTo>
                <a:lnTo>
                  <a:pt x="1878713" y="0"/>
                </a:lnTo>
                <a:lnTo>
                  <a:pt x="1878713" y="1892909"/>
                </a:lnTo>
                <a:lnTo>
                  <a:pt x="0" y="18929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7546267" y="2854992"/>
            <a:ext cx="2695627" cy="2695627"/>
          </a:xfrm>
          <a:custGeom>
            <a:avLst/>
            <a:gdLst/>
            <a:ahLst/>
            <a:cxnLst/>
            <a:rect l="l" t="t" r="r" b="b"/>
            <a:pathLst>
              <a:path w="2695627" h="2695627">
                <a:moveTo>
                  <a:pt x="0" y="0"/>
                </a:moveTo>
                <a:lnTo>
                  <a:pt x="2695627" y="0"/>
                </a:lnTo>
                <a:lnTo>
                  <a:pt x="2695627" y="2695627"/>
                </a:lnTo>
                <a:lnTo>
                  <a:pt x="0" y="26956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grpSp>
        <p:nvGrpSpPr>
          <p:cNvPr id="6" name="Group 6"/>
          <p:cNvGrpSpPr/>
          <p:nvPr/>
        </p:nvGrpSpPr>
        <p:grpSpPr>
          <a:xfrm>
            <a:off x="11998352" y="2877959"/>
            <a:ext cx="5260948" cy="2598908"/>
            <a:chOff x="0" y="0"/>
            <a:chExt cx="7014598" cy="3465211"/>
          </a:xfrm>
        </p:grpSpPr>
        <p:sp>
          <p:nvSpPr>
            <p:cNvPr id="7" name="Freeform 7"/>
            <p:cNvSpPr/>
            <p:nvPr/>
          </p:nvSpPr>
          <p:spPr>
            <a:xfrm>
              <a:off x="0" y="0"/>
              <a:ext cx="7014598" cy="3465211"/>
            </a:xfrm>
            <a:custGeom>
              <a:avLst/>
              <a:gdLst/>
              <a:ahLst/>
              <a:cxnLst/>
              <a:rect l="l" t="t" r="r" b="b"/>
              <a:pathLst>
                <a:path w="7014598" h="3465211">
                  <a:moveTo>
                    <a:pt x="0" y="0"/>
                  </a:moveTo>
                  <a:lnTo>
                    <a:pt x="7014598" y="0"/>
                  </a:lnTo>
                  <a:lnTo>
                    <a:pt x="7014598" y="3465211"/>
                  </a:lnTo>
                  <a:lnTo>
                    <a:pt x="0" y="34652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nvGrpSpPr>
            <p:cNvPr id="8" name="Group 8"/>
            <p:cNvGrpSpPr/>
            <p:nvPr/>
          </p:nvGrpSpPr>
          <p:grpSpPr>
            <a:xfrm>
              <a:off x="2488054" y="195886"/>
              <a:ext cx="1233141" cy="1481300"/>
              <a:chOff x="0" y="0"/>
              <a:chExt cx="190793" cy="229189"/>
            </a:xfrm>
          </p:grpSpPr>
          <p:sp>
            <p:nvSpPr>
              <p:cNvPr id="9" name="Freeform 9"/>
              <p:cNvSpPr/>
              <p:nvPr/>
            </p:nvSpPr>
            <p:spPr>
              <a:xfrm>
                <a:off x="0" y="0"/>
                <a:ext cx="190793" cy="229189"/>
              </a:xfrm>
              <a:custGeom>
                <a:avLst/>
                <a:gdLst/>
                <a:ahLst/>
                <a:cxnLst/>
                <a:rect l="l" t="t" r="r" b="b"/>
                <a:pathLst>
                  <a:path w="190793" h="229189">
                    <a:moveTo>
                      <a:pt x="0" y="0"/>
                    </a:moveTo>
                    <a:lnTo>
                      <a:pt x="190793" y="0"/>
                    </a:lnTo>
                    <a:lnTo>
                      <a:pt x="190793" y="229189"/>
                    </a:lnTo>
                    <a:lnTo>
                      <a:pt x="0" y="229189"/>
                    </a:lnTo>
                    <a:close/>
                  </a:path>
                </a:pathLst>
              </a:custGeom>
              <a:solidFill>
                <a:srgbClr val="99BF82"/>
              </a:solidFill>
            </p:spPr>
            <p:txBody>
              <a:bodyPr/>
              <a:lstStyle/>
              <a:p>
                <a:endParaRPr lang="en-AU"/>
              </a:p>
            </p:txBody>
          </p:sp>
          <p:sp>
            <p:nvSpPr>
              <p:cNvPr id="10" name="TextBox 10"/>
              <p:cNvSpPr txBox="1"/>
              <p:nvPr/>
            </p:nvSpPr>
            <p:spPr>
              <a:xfrm>
                <a:off x="0" y="19050"/>
                <a:ext cx="190793" cy="210139"/>
              </a:xfrm>
              <a:prstGeom prst="rect">
                <a:avLst/>
              </a:prstGeom>
            </p:spPr>
            <p:txBody>
              <a:bodyPr lIns="50800" tIns="50800" rIns="50800" bIns="50800" rtlCol="0" anchor="ctr"/>
              <a:lstStyle/>
              <a:p>
                <a:pPr algn="ctr">
                  <a:lnSpc>
                    <a:spcPts val="2072"/>
                  </a:lnSpc>
                </a:pPr>
                <a:endParaRPr/>
              </a:p>
            </p:txBody>
          </p:sp>
        </p:grpSp>
        <p:grpSp>
          <p:nvGrpSpPr>
            <p:cNvPr id="11" name="Group 11"/>
            <p:cNvGrpSpPr/>
            <p:nvPr/>
          </p:nvGrpSpPr>
          <p:grpSpPr>
            <a:xfrm>
              <a:off x="3161076" y="1193324"/>
              <a:ext cx="447305" cy="670648"/>
              <a:chOff x="0" y="0"/>
              <a:chExt cx="69208" cy="103764"/>
            </a:xfrm>
          </p:grpSpPr>
          <p:sp>
            <p:nvSpPr>
              <p:cNvPr id="12" name="Freeform 12"/>
              <p:cNvSpPr/>
              <p:nvPr/>
            </p:nvSpPr>
            <p:spPr>
              <a:xfrm>
                <a:off x="0" y="0"/>
                <a:ext cx="69208" cy="103764"/>
              </a:xfrm>
              <a:custGeom>
                <a:avLst/>
                <a:gdLst/>
                <a:ahLst/>
                <a:cxnLst/>
                <a:rect l="l" t="t" r="r" b="b"/>
                <a:pathLst>
                  <a:path w="69208" h="103764">
                    <a:moveTo>
                      <a:pt x="0" y="0"/>
                    </a:moveTo>
                    <a:lnTo>
                      <a:pt x="69208" y="0"/>
                    </a:lnTo>
                    <a:lnTo>
                      <a:pt x="69208" y="103764"/>
                    </a:lnTo>
                    <a:lnTo>
                      <a:pt x="0" y="103764"/>
                    </a:lnTo>
                    <a:close/>
                  </a:path>
                </a:pathLst>
              </a:custGeom>
              <a:solidFill>
                <a:srgbClr val="99BF82"/>
              </a:solidFill>
            </p:spPr>
            <p:txBody>
              <a:bodyPr/>
              <a:lstStyle/>
              <a:p>
                <a:endParaRPr lang="en-AU"/>
              </a:p>
            </p:txBody>
          </p:sp>
          <p:sp>
            <p:nvSpPr>
              <p:cNvPr id="13" name="TextBox 13"/>
              <p:cNvSpPr txBox="1"/>
              <p:nvPr/>
            </p:nvSpPr>
            <p:spPr>
              <a:xfrm>
                <a:off x="0" y="19050"/>
                <a:ext cx="69208" cy="84714"/>
              </a:xfrm>
              <a:prstGeom prst="rect">
                <a:avLst/>
              </a:prstGeom>
            </p:spPr>
            <p:txBody>
              <a:bodyPr lIns="50800" tIns="50800" rIns="50800" bIns="50800" rtlCol="0" anchor="ctr"/>
              <a:lstStyle/>
              <a:p>
                <a:pPr algn="ctr">
                  <a:lnSpc>
                    <a:spcPts val="2072"/>
                  </a:lnSpc>
                </a:pPr>
                <a:endParaRPr/>
              </a:p>
            </p:txBody>
          </p:sp>
        </p:grpSp>
        <p:sp>
          <p:nvSpPr>
            <p:cNvPr id="14" name="Freeform 14"/>
            <p:cNvSpPr/>
            <p:nvPr/>
          </p:nvSpPr>
          <p:spPr>
            <a:xfrm>
              <a:off x="2507736" y="391706"/>
              <a:ext cx="1193779" cy="1207362"/>
            </a:xfrm>
            <a:custGeom>
              <a:avLst/>
              <a:gdLst/>
              <a:ahLst/>
              <a:cxnLst/>
              <a:rect l="l" t="t" r="r" b="b"/>
              <a:pathLst>
                <a:path w="1193779" h="1207362">
                  <a:moveTo>
                    <a:pt x="0" y="0"/>
                  </a:moveTo>
                  <a:lnTo>
                    <a:pt x="1193778" y="0"/>
                  </a:lnTo>
                  <a:lnTo>
                    <a:pt x="1193778" y="1207362"/>
                  </a:lnTo>
                  <a:lnTo>
                    <a:pt x="0" y="120736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nvGrpSpPr>
            <p:cNvPr id="15" name="Group 15"/>
            <p:cNvGrpSpPr/>
            <p:nvPr/>
          </p:nvGrpSpPr>
          <p:grpSpPr>
            <a:xfrm>
              <a:off x="3988272" y="195886"/>
              <a:ext cx="1057231" cy="1668086"/>
              <a:chOff x="0" y="0"/>
              <a:chExt cx="163576" cy="258088"/>
            </a:xfrm>
          </p:grpSpPr>
          <p:sp>
            <p:nvSpPr>
              <p:cNvPr id="16" name="Freeform 16"/>
              <p:cNvSpPr/>
              <p:nvPr/>
            </p:nvSpPr>
            <p:spPr>
              <a:xfrm>
                <a:off x="0" y="0"/>
                <a:ext cx="163576" cy="258088"/>
              </a:xfrm>
              <a:custGeom>
                <a:avLst/>
                <a:gdLst/>
                <a:ahLst/>
                <a:cxnLst/>
                <a:rect l="l" t="t" r="r" b="b"/>
                <a:pathLst>
                  <a:path w="163576" h="258088">
                    <a:moveTo>
                      <a:pt x="0" y="0"/>
                    </a:moveTo>
                    <a:lnTo>
                      <a:pt x="163576" y="0"/>
                    </a:lnTo>
                    <a:lnTo>
                      <a:pt x="163576" y="258088"/>
                    </a:lnTo>
                    <a:lnTo>
                      <a:pt x="0" y="258088"/>
                    </a:lnTo>
                    <a:close/>
                  </a:path>
                </a:pathLst>
              </a:custGeom>
              <a:solidFill>
                <a:srgbClr val="36877D"/>
              </a:solidFill>
            </p:spPr>
            <p:txBody>
              <a:bodyPr/>
              <a:lstStyle/>
              <a:p>
                <a:endParaRPr lang="en-AU"/>
              </a:p>
            </p:txBody>
          </p:sp>
          <p:sp>
            <p:nvSpPr>
              <p:cNvPr id="17" name="TextBox 17"/>
              <p:cNvSpPr txBox="1"/>
              <p:nvPr/>
            </p:nvSpPr>
            <p:spPr>
              <a:xfrm>
                <a:off x="0" y="19050"/>
                <a:ext cx="163576" cy="239038"/>
              </a:xfrm>
              <a:prstGeom prst="rect">
                <a:avLst/>
              </a:prstGeom>
            </p:spPr>
            <p:txBody>
              <a:bodyPr lIns="50800" tIns="50800" rIns="50800" bIns="50800" rtlCol="0" anchor="ctr"/>
              <a:lstStyle/>
              <a:p>
                <a:pPr algn="ctr">
                  <a:lnSpc>
                    <a:spcPts val="2072"/>
                  </a:lnSpc>
                </a:pPr>
                <a:endParaRPr/>
              </a:p>
            </p:txBody>
          </p:sp>
        </p:grpSp>
        <p:sp>
          <p:nvSpPr>
            <p:cNvPr id="18" name="Freeform 18"/>
            <p:cNvSpPr/>
            <p:nvPr/>
          </p:nvSpPr>
          <p:spPr>
            <a:xfrm>
              <a:off x="3988272" y="382672"/>
              <a:ext cx="1193779" cy="1207362"/>
            </a:xfrm>
            <a:custGeom>
              <a:avLst/>
              <a:gdLst/>
              <a:ahLst/>
              <a:cxnLst/>
              <a:rect l="l" t="t" r="r" b="b"/>
              <a:pathLst>
                <a:path w="1193779" h="1207362">
                  <a:moveTo>
                    <a:pt x="0" y="0"/>
                  </a:moveTo>
                  <a:lnTo>
                    <a:pt x="1193779" y="0"/>
                  </a:lnTo>
                  <a:lnTo>
                    <a:pt x="1193779" y="1207362"/>
                  </a:lnTo>
                  <a:lnTo>
                    <a:pt x="0" y="120736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sp>
        <p:nvSpPr>
          <p:cNvPr id="19" name="Freeform 19"/>
          <p:cNvSpPr/>
          <p:nvPr/>
        </p:nvSpPr>
        <p:spPr>
          <a:xfrm>
            <a:off x="4953895" y="6612097"/>
            <a:ext cx="2856727" cy="2561532"/>
          </a:xfrm>
          <a:custGeom>
            <a:avLst/>
            <a:gdLst/>
            <a:ahLst/>
            <a:cxnLst/>
            <a:rect l="l" t="t" r="r" b="b"/>
            <a:pathLst>
              <a:path w="2856727" h="2561532">
                <a:moveTo>
                  <a:pt x="0" y="0"/>
                </a:moveTo>
                <a:lnTo>
                  <a:pt x="2856727" y="0"/>
                </a:lnTo>
                <a:lnTo>
                  <a:pt x="2856727" y="2561532"/>
                </a:lnTo>
                <a:lnTo>
                  <a:pt x="0" y="256153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20" name="Freeform 20"/>
          <p:cNvSpPr/>
          <p:nvPr/>
        </p:nvSpPr>
        <p:spPr>
          <a:xfrm>
            <a:off x="10720068" y="6516803"/>
            <a:ext cx="2413737" cy="2527474"/>
          </a:xfrm>
          <a:custGeom>
            <a:avLst/>
            <a:gdLst/>
            <a:ahLst/>
            <a:cxnLst/>
            <a:rect l="l" t="t" r="r" b="b"/>
            <a:pathLst>
              <a:path w="2413737" h="2527474">
                <a:moveTo>
                  <a:pt x="0" y="0"/>
                </a:moveTo>
                <a:lnTo>
                  <a:pt x="2413737" y="0"/>
                </a:lnTo>
                <a:lnTo>
                  <a:pt x="2413737" y="2527474"/>
                </a:lnTo>
                <a:lnTo>
                  <a:pt x="0" y="2527474"/>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21" name="TextBox 21"/>
          <p:cNvSpPr txBox="1"/>
          <p:nvPr/>
        </p:nvSpPr>
        <p:spPr>
          <a:xfrm>
            <a:off x="9474771" y="9271272"/>
            <a:ext cx="5326204" cy="548558"/>
          </a:xfrm>
          <a:prstGeom prst="rect">
            <a:avLst/>
          </a:prstGeom>
        </p:spPr>
        <p:txBody>
          <a:bodyPr lIns="0" tIns="0" rIns="0" bIns="0" rtlCol="0" anchor="t">
            <a:spAutoFit/>
          </a:bodyPr>
          <a:lstStyle/>
          <a:p>
            <a:pPr algn="ctr">
              <a:lnSpc>
                <a:spcPts val="4045"/>
              </a:lnSpc>
              <a:spcBef>
                <a:spcPct val="0"/>
              </a:spcBef>
            </a:pPr>
            <a:r>
              <a:rPr lang="en-US" sz="3711">
                <a:solidFill>
                  <a:srgbClr val="E6A2C1"/>
                </a:solidFill>
                <a:latin typeface="Sailors"/>
                <a:ea typeface="Sailors"/>
                <a:cs typeface="Sailors"/>
                <a:sym typeface="Sailors"/>
              </a:rPr>
              <a:t>support for innovation</a:t>
            </a:r>
          </a:p>
        </p:txBody>
      </p:sp>
      <p:sp>
        <p:nvSpPr>
          <p:cNvPr id="22" name="TextBox 22"/>
          <p:cNvSpPr txBox="1"/>
          <p:nvPr/>
        </p:nvSpPr>
        <p:spPr>
          <a:xfrm>
            <a:off x="1573672" y="5354839"/>
            <a:ext cx="3039840" cy="1059160"/>
          </a:xfrm>
          <a:prstGeom prst="rect">
            <a:avLst/>
          </a:prstGeom>
        </p:spPr>
        <p:txBody>
          <a:bodyPr lIns="0" tIns="0" rIns="0" bIns="0" rtlCol="0" anchor="t">
            <a:spAutoFit/>
          </a:bodyPr>
          <a:lstStyle/>
          <a:p>
            <a:pPr algn="ctr">
              <a:lnSpc>
                <a:spcPts val="4047"/>
              </a:lnSpc>
              <a:spcBef>
                <a:spcPct val="0"/>
              </a:spcBef>
            </a:pPr>
            <a:r>
              <a:rPr lang="en-US" sz="3713">
                <a:solidFill>
                  <a:srgbClr val="E6A2C1"/>
                </a:solidFill>
                <a:latin typeface="Sailors"/>
                <a:ea typeface="Sailors"/>
                <a:cs typeface="Sailors"/>
                <a:sym typeface="Sailors"/>
              </a:rPr>
              <a:t>Bans and restrictions</a:t>
            </a:r>
          </a:p>
        </p:txBody>
      </p:sp>
      <p:sp>
        <p:nvSpPr>
          <p:cNvPr id="23" name="TextBox 23"/>
          <p:cNvSpPr txBox="1"/>
          <p:nvPr/>
        </p:nvSpPr>
        <p:spPr>
          <a:xfrm>
            <a:off x="7068093" y="5560144"/>
            <a:ext cx="3651975" cy="1051954"/>
          </a:xfrm>
          <a:prstGeom prst="rect">
            <a:avLst/>
          </a:prstGeom>
        </p:spPr>
        <p:txBody>
          <a:bodyPr lIns="0" tIns="0" rIns="0" bIns="0" rtlCol="0" anchor="t">
            <a:spAutoFit/>
          </a:bodyPr>
          <a:lstStyle/>
          <a:p>
            <a:pPr algn="ctr">
              <a:lnSpc>
                <a:spcPts val="4043"/>
              </a:lnSpc>
              <a:spcBef>
                <a:spcPct val="0"/>
              </a:spcBef>
            </a:pPr>
            <a:r>
              <a:rPr lang="en-US" sz="3710">
                <a:solidFill>
                  <a:srgbClr val="E6A2C1"/>
                </a:solidFill>
                <a:latin typeface="Sailors"/>
                <a:ea typeface="Sailors"/>
                <a:cs typeface="Sailors"/>
                <a:sym typeface="Sailors"/>
              </a:rPr>
              <a:t>recycling programs</a:t>
            </a:r>
          </a:p>
        </p:txBody>
      </p:sp>
      <p:sp>
        <p:nvSpPr>
          <p:cNvPr id="24" name="TextBox 24"/>
          <p:cNvSpPr txBox="1"/>
          <p:nvPr/>
        </p:nvSpPr>
        <p:spPr>
          <a:xfrm>
            <a:off x="11998352" y="5619926"/>
            <a:ext cx="5260948" cy="1054796"/>
          </a:xfrm>
          <a:prstGeom prst="rect">
            <a:avLst/>
          </a:prstGeom>
        </p:spPr>
        <p:txBody>
          <a:bodyPr lIns="0" tIns="0" rIns="0" bIns="0" rtlCol="0" anchor="t">
            <a:spAutoFit/>
          </a:bodyPr>
          <a:lstStyle/>
          <a:p>
            <a:pPr algn="ctr">
              <a:lnSpc>
                <a:spcPts val="4045"/>
              </a:lnSpc>
              <a:spcBef>
                <a:spcPct val="0"/>
              </a:spcBef>
            </a:pPr>
            <a:r>
              <a:rPr lang="en-US" sz="3711">
                <a:solidFill>
                  <a:srgbClr val="E6A2C1"/>
                </a:solidFill>
                <a:latin typeface="Sailors"/>
                <a:ea typeface="Sailors"/>
                <a:cs typeface="Sailors"/>
                <a:sym typeface="Sailors"/>
              </a:rPr>
              <a:t>public awareness campaigns</a:t>
            </a:r>
          </a:p>
        </p:txBody>
      </p:sp>
      <p:sp>
        <p:nvSpPr>
          <p:cNvPr id="25" name="TextBox 25"/>
          <p:cNvSpPr txBox="1"/>
          <p:nvPr/>
        </p:nvSpPr>
        <p:spPr>
          <a:xfrm>
            <a:off x="5067039" y="9271272"/>
            <a:ext cx="2479227" cy="548558"/>
          </a:xfrm>
          <a:prstGeom prst="rect">
            <a:avLst/>
          </a:prstGeom>
        </p:spPr>
        <p:txBody>
          <a:bodyPr lIns="0" tIns="0" rIns="0" bIns="0" rtlCol="0" anchor="t">
            <a:spAutoFit/>
          </a:bodyPr>
          <a:lstStyle/>
          <a:p>
            <a:pPr algn="ctr">
              <a:lnSpc>
                <a:spcPts val="4045"/>
              </a:lnSpc>
              <a:spcBef>
                <a:spcPct val="0"/>
              </a:spcBef>
            </a:pPr>
            <a:r>
              <a:rPr lang="en-US" sz="3711">
                <a:solidFill>
                  <a:srgbClr val="E6A2C1"/>
                </a:solidFill>
                <a:latin typeface="Sailors"/>
                <a:ea typeface="Sailors"/>
                <a:cs typeface="Sailors"/>
                <a:sym typeface="Sailors"/>
              </a:rPr>
              <a:t>legislation</a:t>
            </a:r>
          </a:p>
        </p:txBody>
      </p:sp>
      <p:sp>
        <p:nvSpPr>
          <p:cNvPr id="26" name="TextBox 26"/>
          <p:cNvSpPr txBox="1"/>
          <p:nvPr/>
        </p:nvSpPr>
        <p:spPr>
          <a:xfrm>
            <a:off x="3704671" y="638107"/>
            <a:ext cx="10406723" cy="933587"/>
          </a:xfrm>
          <a:prstGeom prst="rect">
            <a:avLst/>
          </a:prstGeom>
        </p:spPr>
        <p:txBody>
          <a:bodyPr lIns="0" tIns="0" rIns="0" bIns="0" rtlCol="0" anchor="t">
            <a:spAutoFit/>
          </a:bodyPr>
          <a:lstStyle/>
          <a:p>
            <a:pPr marL="0" lvl="0" indent="0" algn="ctr">
              <a:lnSpc>
                <a:spcPts val="6954"/>
              </a:lnSpc>
              <a:spcBef>
                <a:spcPct val="0"/>
              </a:spcBef>
            </a:pPr>
            <a:r>
              <a:rPr lang="en-US" sz="7169" spc="329">
                <a:solidFill>
                  <a:srgbClr val="822F55"/>
                </a:solidFill>
                <a:latin typeface="Lucky Bones"/>
                <a:ea typeface="Lucky Bones"/>
                <a:cs typeface="Lucky Bones"/>
                <a:sym typeface="Lucky Bones"/>
              </a:rPr>
              <a:t>GOVERNMENT ACTION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82623">
            <a:off x="0" y="-7732538"/>
            <a:ext cx="17481068" cy="10051614"/>
          </a:xfrm>
          <a:custGeom>
            <a:avLst/>
            <a:gdLst/>
            <a:ahLst/>
            <a:cxnLst/>
            <a:rect l="l" t="t" r="r" b="b"/>
            <a:pathLst>
              <a:path w="17481068" h="10051614">
                <a:moveTo>
                  <a:pt x="0" y="0"/>
                </a:moveTo>
                <a:lnTo>
                  <a:pt x="17481068" y="0"/>
                </a:lnTo>
                <a:lnTo>
                  <a:pt x="17481068" y="10051614"/>
                </a:lnTo>
                <a:lnTo>
                  <a:pt x="0" y="100516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6145962" flipH="1" flipV="1">
            <a:off x="414792" y="3075279"/>
            <a:ext cx="6933513" cy="6100748"/>
          </a:xfrm>
          <a:custGeom>
            <a:avLst/>
            <a:gdLst/>
            <a:ahLst/>
            <a:cxnLst/>
            <a:rect l="l" t="t" r="r" b="b"/>
            <a:pathLst>
              <a:path w="6933513" h="6100748">
                <a:moveTo>
                  <a:pt x="6933514" y="6100749"/>
                </a:moveTo>
                <a:lnTo>
                  <a:pt x="0" y="6100749"/>
                </a:lnTo>
                <a:lnTo>
                  <a:pt x="0" y="0"/>
                </a:lnTo>
                <a:lnTo>
                  <a:pt x="6933514" y="0"/>
                </a:lnTo>
                <a:lnTo>
                  <a:pt x="6933514" y="6100749"/>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4686626" flipV="1">
            <a:off x="11702876" y="3387484"/>
            <a:ext cx="6933513" cy="6100748"/>
          </a:xfrm>
          <a:custGeom>
            <a:avLst/>
            <a:gdLst/>
            <a:ahLst/>
            <a:cxnLst/>
            <a:rect l="l" t="t" r="r" b="b"/>
            <a:pathLst>
              <a:path w="6933513" h="6100748">
                <a:moveTo>
                  <a:pt x="0" y="6100748"/>
                </a:moveTo>
                <a:lnTo>
                  <a:pt x="6933514" y="6100748"/>
                </a:lnTo>
                <a:lnTo>
                  <a:pt x="6933514" y="0"/>
                </a:lnTo>
                <a:lnTo>
                  <a:pt x="0" y="0"/>
                </a:lnTo>
                <a:lnTo>
                  <a:pt x="0" y="610074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6394020">
            <a:off x="5373964" y="3225710"/>
            <a:ext cx="6933513" cy="6100748"/>
          </a:xfrm>
          <a:custGeom>
            <a:avLst/>
            <a:gdLst/>
            <a:ahLst/>
            <a:cxnLst/>
            <a:rect l="l" t="t" r="r" b="b"/>
            <a:pathLst>
              <a:path w="6933513" h="6100748">
                <a:moveTo>
                  <a:pt x="0" y="0"/>
                </a:moveTo>
                <a:lnTo>
                  <a:pt x="6933514" y="0"/>
                </a:lnTo>
                <a:lnTo>
                  <a:pt x="6933514" y="6100748"/>
                </a:lnTo>
                <a:lnTo>
                  <a:pt x="0" y="61007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2565381" y="3972760"/>
            <a:ext cx="2238067" cy="2640788"/>
          </a:xfrm>
          <a:custGeom>
            <a:avLst/>
            <a:gdLst/>
            <a:ahLst/>
            <a:cxnLst/>
            <a:rect l="l" t="t" r="r" b="b"/>
            <a:pathLst>
              <a:path w="2238067" h="2640788">
                <a:moveTo>
                  <a:pt x="0" y="0"/>
                </a:moveTo>
                <a:lnTo>
                  <a:pt x="2238067" y="0"/>
                </a:lnTo>
                <a:lnTo>
                  <a:pt x="2238067" y="2640788"/>
                </a:lnTo>
                <a:lnTo>
                  <a:pt x="0" y="264078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4283910" flipH="1">
            <a:off x="8109127" y="3997873"/>
            <a:ext cx="1665683" cy="1278412"/>
          </a:xfrm>
          <a:custGeom>
            <a:avLst/>
            <a:gdLst/>
            <a:ahLst/>
            <a:cxnLst/>
            <a:rect l="l" t="t" r="r" b="b"/>
            <a:pathLst>
              <a:path w="1665683" h="1278412">
                <a:moveTo>
                  <a:pt x="1665683" y="0"/>
                </a:moveTo>
                <a:lnTo>
                  <a:pt x="0" y="0"/>
                </a:lnTo>
                <a:lnTo>
                  <a:pt x="0" y="1278412"/>
                </a:lnTo>
                <a:lnTo>
                  <a:pt x="1665683" y="1278412"/>
                </a:lnTo>
                <a:lnTo>
                  <a:pt x="1665683"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rot="-2478142">
            <a:off x="6899178" y="4070816"/>
            <a:ext cx="1768171" cy="1914123"/>
          </a:xfrm>
          <a:custGeom>
            <a:avLst/>
            <a:gdLst/>
            <a:ahLst/>
            <a:cxnLst/>
            <a:rect l="l" t="t" r="r" b="b"/>
            <a:pathLst>
              <a:path w="1768171" h="1914123">
                <a:moveTo>
                  <a:pt x="0" y="0"/>
                </a:moveTo>
                <a:lnTo>
                  <a:pt x="1768170" y="0"/>
                </a:lnTo>
                <a:lnTo>
                  <a:pt x="1768170" y="1914122"/>
                </a:lnTo>
                <a:lnTo>
                  <a:pt x="0" y="1914122"/>
                </a:lnTo>
                <a:lnTo>
                  <a:pt x="0" y="0"/>
                </a:lnTo>
                <a:close/>
              </a:path>
            </a:pathLst>
          </a:custGeom>
          <a:blipFill>
            <a:blip r:embed="rId11"/>
            <a:stretch>
              <a:fillRect/>
            </a:stretch>
          </a:blipFill>
        </p:spPr>
        <p:txBody>
          <a:bodyPr/>
          <a:lstStyle/>
          <a:p>
            <a:endParaRPr lang="en-AU"/>
          </a:p>
        </p:txBody>
      </p:sp>
      <p:sp>
        <p:nvSpPr>
          <p:cNvPr id="9" name="Freeform 9"/>
          <p:cNvSpPr/>
          <p:nvPr/>
        </p:nvSpPr>
        <p:spPr>
          <a:xfrm rot="1476010">
            <a:off x="9632709" y="4356272"/>
            <a:ext cx="1284152" cy="1731087"/>
          </a:xfrm>
          <a:custGeom>
            <a:avLst/>
            <a:gdLst/>
            <a:ahLst/>
            <a:cxnLst/>
            <a:rect l="l" t="t" r="r" b="b"/>
            <a:pathLst>
              <a:path w="1284152" h="1731087">
                <a:moveTo>
                  <a:pt x="0" y="0"/>
                </a:moveTo>
                <a:lnTo>
                  <a:pt x="1284152" y="0"/>
                </a:lnTo>
                <a:lnTo>
                  <a:pt x="1284152" y="1731088"/>
                </a:lnTo>
                <a:lnTo>
                  <a:pt x="0" y="173108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10" name="Freeform 10"/>
          <p:cNvSpPr/>
          <p:nvPr/>
        </p:nvSpPr>
        <p:spPr>
          <a:xfrm rot="-914135">
            <a:off x="13180793" y="4962618"/>
            <a:ext cx="1155849" cy="1525873"/>
          </a:xfrm>
          <a:custGeom>
            <a:avLst/>
            <a:gdLst/>
            <a:ahLst/>
            <a:cxnLst/>
            <a:rect l="l" t="t" r="r" b="b"/>
            <a:pathLst>
              <a:path w="1155849" h="1525873">
                <a:moveTo>
                  <a:pt x="0" y="0"/>
                </a:moveTo>
                <a:lnTo>
                  <a:pt x="1155849" y="0"/>
                </a:lnTo>
                <a:lnTo>
                  <a:pt x="1155849" y="1525873"/>
                </a:lnTo>
                <a:lnTo>
                  <a:pt x="0" y="1525873"/>
                </a:lnTo>
                <a:lnTo>
                  <a:pt x="0" y="0"/>
                </a:lnTo>
                <a:close/>
              </a:path>
            </a:pathLst>
          </a:custGeom>
          <a:blipFill>
            <a:blip r:embed="rId14"/>
            <a:stretch>
              <a:fillRect/>
            </a:stretch>
          </a:blipFill>
        </p:spPr>
        <p:txBody>
          <a:bodyPr/>
          <a:lstStyle/>
          <a:p>
            <a:endParaRPr lang="en-AU"/>
          </a:p>
        </p:txBody>
      </p:sp>
      <p:sp>
        <p:nvSpPr>
          <p:cNvPr id="11" name="Freeform 11"/>
          <p:cNvSpPr/>
          <p:nvPr/>
        </p:nvSpPr>
        <p:spPr>
          <a:xfrm rot="897913">
            <a:off x="14700741" y="5686364"/>
            <a:ext cx="1932973" cy="931048"/>
          </a:xfrm>
          <a:custGeom>
            <a:avLst/>
            <a:gdLst/>
            <a:ahLst/>
            <a:cxnLst/>
            <a:rect l="l" t="t" r="r" b="b"/>
            <a:pathLst>
              <a:path w="1932973" h="931048">
                <a:moveTo>
                  <a:pt x="0" y="0"/>
                </a:moveTo>
                <a:lnTo>
                  <a:pt x="1932973" y="0"/>
                </a:lnTo>
                <a:lnTo>
                  <a:pt x="1932973" y="931049"/>
                </a:lnTo>
                <a:lnTo>
                  <a:pt x="0" y="93104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2" name="Freeform 12"/>
          <p:cNvSpPr/>
          <p:nvPr/>
        </p:nvSpPr>
        <p:spPr>
          <a:xfrm rot="1140932" flipH="1">
            <a:off x="14901037" y="3567375"/>
            <a:ext cx="1559719" cy="1859576"/>
          </a:xfrm>
          <a:custGeom>
            <a:avLst/>
            <a:gdLst/>
            <a:ahLst/>
            <a:cxnLst/>
            <a:rect l="l" t="t" r="r" b="b"/>
            <a:pathLst>
              <a:path w="1559719" h="1859576">
                <a:moveTo>
                  <a:pt x="1559719" y="0"/>
                </a:moveTo>
                <a:lnTo>
                  <a:pt x="0" y="0"/>
                </a:lnTo>
                <a:lnTo>
                  <a:pt x="0" y="1859575"/>
                </a:lnTo>
                <a:lnTo>
                  <a:pt x="1559719" y="1859575"/>
                </a:lnTo>
                <a:lnTo>
                  <a:pt x="155971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3" name="TextBox 13"/>
          <p:cNvSpPr txBox="1"/>
          <p:nvPr/>
        </p:nvSpPr>
        <p:spPr>
          <a:xfrm>
            <a:off x="1659738" y="7511954"/>
            <a:ext cx="3940023" cy="1433445"/>
          </a:xfrm>
          <a:prstGeom prst="rect">
            <a:avLst/>
          </a:prstGeom>
        </p:spPr>
        <p:txBody>
          <a:bodyPr lIns="0" tIns="0" rIns="0" bIns="0" rtlCol="0" anchor="t">
            <a:spAutoFit/>
          </a:bodyPr>
          <a:lstStyle/>
          <a:p>
            <a:pPr algn="ctr">
              <a:lnSpc>
                <a:spcPts val="2737"/>
              </a:lnSpc>
            </a:pPr>
            <a:r>
              <a:rPr lang="en-US" sz="2822">
                <a:solidFill>
                  <a:srgbClr val="822F55"/>
                </a:solidFill>
                <a:latin typeface="Sailors"/>
                <a:ea typeface="Sailors"/>
                <a:cs typeface="Sailors"/>
                <a:sym typeface="Sailors"/>
              </a:rPr>
              <a:t>BAN ON SINGLE USE LIGHTWEIGHT PLASTIC BAGS</a:t>
            </a:r>
          </a:p>
          <a:p>
            <a:pPr marL="0" lvl="0" indent="0" algn="ctr">
              <a:lnSpc>
                <a:spcPts val="2737"/>
              </a:lnSpc>
            </a:pPr>
            <a:endParaRPr lang="en-US" sz="2822">
              <a:solidFill>
                <a:srgbClr val="822F55"/>
              </a:solidFill>
              <a:latin typeface="Sailors"/>
              <a:ea typeface="Sailors"/>
              <a:cs typeface="Sailors"/>
              <a:sym typeface="Sailors"/>
            </a:endParaRPr>
          </a:p>
        </p:txBody>
      </p:sp>
      <p:sp>
        <p:nvSpPr>
          <p:cNvPr id="14" name="TextBox 14"/>
          <p:cNvSpPr txBox="1"/>
          <p:nvPr/>
        </p:nvSpPr>
        <p:spPr>
          <a:xfrm>
            <a:off x="2409042" y="522242"/>
            <a:ext cx="13469916" cy="932578"/>
          </a:xfrm>
          <a:prstGeom prst="rect">
            <a:avLst/>
          </a:prstGeom>
        </p:spPr>
        <p:txBody>
          <a:bodyPr lIns="0" tIns="0" rIns="0" bIns="0" rtlCol="0" anchor="t">
            <a:spAutoFit/>
          </a:bodyPr>
          <a:lstStyle/>
          <a:p>
            <a:pPr marL="0" lvl="0" indent="0" algn="ctr">
              <a:lnSpc>
                <a:spcPts val="6929"/>
              </a:lnSpc>
              <a:spcBef>
                <a:spcPct val="0"/>
              </a:spcBef>
            </a:pPr>
            <a:r>
              <a:rPr lang="en-US" sz="7144" spc="328">
                <a:solidFill>
                  <a:srgbClr val="822F55"/>
                </a:solidFill>
                <a:latin typeface="Lucky Bones"/>
                <a:ea typeface="Lucky Bones"/>
                <a:cs typeface="Lucky Bones"/>
                <a:sym typeface="Lucky Bones"/>
              </a:rPr>
              <a:t>LOCAL GOVERNMENT ACTION</a:t>
            </a:r>
          </a:p>
        </p:txBody>
      </p:sp>
      <p:sp>
        <p:nvSpPr>
          <p:cNvPr id="15" name="TextBox 15"/>
          <p:cNvSpPr txBox="1"/>
          <p:nvPr/>
        </p:nvSpPr>
        <p:spPr>
          <a:xfrm>
            <a:off x="12943231" y="7734306"/>
            <a:ext cx="4019149" cy="1385069"/>
          </a:xfrm>
          <a:prstGeom prst="rect">
            <a:avLst/>
          </a:prstGeom>
        </p:spPr>
        <p:txBody>
          <a:bodyPr lIns="0" tIns="0" rIns="0" bIns="0" rtlCol="0" anchor="t">
            <a:spAutoFit/>
          </a:bodyPr>
          <a:lstStyle/>
          <a:p>
            <a:pPr algn="ctr">
              <a:lnSpc>
                <a:spcPts val="2653"/>
              </a:lnSpc>
            </a:pPr>
            <a:r>
              <a:rPr lang="en-US" sz="2735">
                <a:solidFill>
                  <a:srgbClr val="822F55"/>
                </a:solidFill>
                <a:latin typeface="Sailors"/>
                <a:ea typeface="Sailors"/>
                <a:cs typeface="Sailors"/>
                <a:sym typeface="Sailors"/>
              </a:rPr>
              <a:t>bread tags, coffee cups, confetti, fruit and veg bags, takeaway containers</a:t>
            </a:r>
          </a:p>
        </p:txBody>
      </p:sp>
      <p:sp>
        <p:nvSpPr>
          <p:cNvPr id="16" name="TextBox 16"/>
          <p:cNvSpPr txBox="1"/>
          <p:nvPr/>
        </p:nvSpPr>
        <p:spPr>
          <a:xfrm>
            <a:off x="1585724" y="6922547"/>
            <a:ext cx="4088050" cy="541782"/>
          </a:xfrm>
          <a:prstGeom prst="rect">
            <a:avLst/>
          </a:prstGeom>
        </p:spPr>
        <p:txBody>
          <a:bodyPr lIns="0" tIns="0" rIns="0" bIns="0" rtlCol="0" anchor="t">
            <a:spAutoFit/>
          </a:bodyPr>
          <a:lstStyle/>
          <a:p>
            <a:pPr marL="0" lvl="0" indent="0" algn="ctr">
              <a:lnSpc>
                <a:spcPts val="4074"/>
              </a:lnSpc>
              <a:spcBef>
                <a:spcPct val="0"/>
              </a:spcBef>
            </a:pPr>
            <a:r>
              <a:rPr lang="en-US" sz="4200" spc="193">
                <a:solidFill>
                  <a:srgbClr val="822F55"/>
                </a:solidFill>
                <a:latin typeface="Lucky Bones"/>
                <a:ea typeface="Lucky Bones"/>
                <a:cs typeface="Lucky Bones"/>
                <a:sym typeface="Lucky Bones"/>
              </a:rPr>
              <a:t>PLASTIC BAGS</a:t>
            </a:r>
          </a:p>
        </p:txBody>
      </p:sp>
      <p:sp>
        <p:nvSpPr>
          <p:cNvPr id="17" name="TextBox 17"/>
          <p:cNvSpPr txBox="1"/>
          <p:nvPr/>
        </p:nvSpPr>
        <p:spPr>
          <a:xfrm>
            <a:off x="7052349" y="6485061"/>
            <a:ext cx="4163040" cy="1056132"/>
          </a:xfrm>
          <a:prstGeom prst="rect">
            <a:avLst/>
          </a:prstGeom>
        </p:spPr>
        <p:txBody>
          <a:bodyPr lIns="0" tIns="0" rIns="0" bIns="0" rtlCol="0" anchor="t">
            <a:spAutoFit/>
          </a:bodyPr>
          <a:lstStyle/>
          <a:p>
            <a:pPr marL="0" lvl="0" indent="0" algn="ctr">
              <a:lnSpc>
                <a:spcPts val="4074"/>
              </a:lnSpc>
              <a:spcBef>
                <a:spcPct val="0"/>
              </a:spcBef>
            </a:pPr>
            <a:r>
              <a:rPr lang="en-US" sz="4200" spc="193">
                <a:solidFill>
                  <a:srgbClr val="822F55"/>
                </a:solidFill>
                <a:latin typeface="Lucky Bones"/>
                <a:ea typeface="Lucky Bones"/>
                <a:cs typeface="Lucky Bones"/>
                <a:sym typeface="Lucky Bones"/>
              </a:rPr>
              <a:t>SINGLE USE PLASTIC BANS</a:t>
            </a:r>
          </a:p>
        </p:txBody>
      </p:sp>
      <p:sp>
        <p:nvSpPr>
          <p:cNvPr id="18" name="TextBox 18"/>
          <p:cNvSpPr txBox="1"/>
          <p:nvPr/>
        </p:nvSpPr>
        <p:spPr>
          <a:xfrm>
            <a:off x="11800363" y="7135374"/>
            <a:ext cx="6304885" cy="541782"/>
          </a:xfrm>
          <a:prstGeom prst="rect">
            <a:avLst/>
          </a:prstGeom>
        </p:spPr>
        <p:txBody>
          <a:bodyPr lIns="0" tIns="0" rIns="0" bIns="0" rtlCol="0" anchor="t">
            <a:spAutoFit/>
          </a:bodyPr>
          <a:lstStyle/>
          <a:p>
            <a:pPr marL="0" lvl="0" indent="0" algn="ctr">
              <a:lnSpc>
                <a:spcPts val="4074"/>
              </a:lnSpc>
              <a:spcBef>
                <a:spcPct val="0"/>
              </a:spcBef>
            </a:pPr>
            <a:r>
              <a:rPr lang="en-US" sz="4200" spc="193">
                <a:solidFill>
                  <a:srgbClr val="822F55"/>
                </a:solidFill>
                <a:latin typeface="Lucky Bones"/>
                <a:ea typeface="Lucky Bones"/>
                <a:cs typeface="Lucky Bones"/>
                <a:sym typeface="Lucky Bones"/>
              </a:rPr>
              <a:t>WORKING ON</a:t>
            </a:r>
          </a:p>
        </p:txBody>
      </p:sp>
      <p:sp>
        <p:nvSpPr>
          <p:cNvPr id="19" name="TextBox 19"/>
          <p:cNvSpPr txBox="1"/>
          <p:nvPr/>
        </p:nvSpPr>
        <p:spPr>
          <a:xfrm>
            <a:off x="7222410" y="7631109"/>
            <a:ext cx="3822918" cy="1314290"/>
          </a:xfrm>
          <a:prstGeom prst="rect">
            <a:avLst/>
          </a:prstGeom>
        </p:spPr>
        <p:txBody>
          <a:bodyPr lIns="0" tIns="0" rIns="0" bIns="0" rtlCol="0" anchor="t">
            <a:spAutoFit/>
          </a:bodyPr>
          <a:lstStyle/>
          <a:p>
            <a:pPr marL="0" lvl="0" indent="0" algn="ctr">
              <a:lnSpc>
                <a:spcPts val="2532"/>
              </a:lnSpc>
            </a:pPr>
            <a:r>
              <a:rPr lang="en-US" sz="2610">
                <a:solidFill>
                  <a:srgbClr val="822F55"/>
                </a:solidFill>
                <a:latin typeface="Sailors"/>
                <a:ea typeface="Sailors"/>
                <a:cs typeface="Sailors"/>
                <a:sym typeface="Sailors"/>
              </a:rPr>
              <a:t> CUTLERY, STRAWS, PLATES AND BOWLS, COTTONS BUDS &amp; HEAVY WEIGHT PLASTIC BAGS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0422019" y="4105153"/>
            <a:ext cx="3808256" cy="3690546"/>
          </a:xfrm>
          <a:custGeom>
            <a:avLst/>
            <a:gdLst/>
            <a:ahLst/>
            <a:cxnLst/>
            <a:rect l="l" t="t" r="r" b="b"/>
            <a:pathLst>
              <a:path w="3808256" h="3690546">
                <a:moveTo>
                  <a:pt x="0" y="0"/>
                </a:moveTo>
                <a:lnTo>
                  <a:pt x="3808256" y="0"/>
                </a:lnTo>
                <a:lnTo>
                  <a:pt x="3808256" y="3690546"/>
                </a:lnTo>
                <a:lnTo>
                  <a:pt x="0" y="369054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127370">
            <a:off x="3527008" y="3060988"/>
            <a:ext cx="6193515" cy="5380616"/>
          </a:xfrm>
          <a:custGeom>
            <a:avLst/>
            <a:gdLst/>
            <a:ahLst/>
            <a:cxnLst/>
            <a:rect l="l" t="t" r="r" b="b"/>
            <a:pathLst>
              <a:path w="6193515" h="5380616">
                <a:moveTo>
                  <a:pt x="0" y="0"/>
                </a:moveTo>
                <a:lnTo>
                  <a:pt x="6193515" y="0"/>
                </a:lnTo>
                <a:lnTo>
                  <a:pt x="6193515" y="5380616"/>
                </a:lnTo>
                <a:lnTo>
                  <a:pt x="0" y="538061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TextBox 4"/>
          <p:cNvSpPr txBox="1"/>
          <p:nvPr/>
        </p:nvSpPr>
        <p:spPr>
          <a:xfrm>
            <a:off x="4208234" y="4805022"/>
            <a:ext cx="4831062" cy="2555218"/>
          </a:xfrm>
          <a:prstGeom prst="rect">
            <a:avLst/>
          </a:prstGeom>
        </p:spPr>
        <p:txBody>
          <a:bodyPr lIns="0" tIns="0" rIns="0" bIns="0" rtlCol="0" anchor="t">
            <a:spAutoFit/>
          </a:bodyPr>
          <a:lstStyle/>
          <a:p>
            <a:pPr algn="ctr">
              <a:lnSpc>
                <a:spcPts val="6478"/>
              </a:lnSpc>
            </a:pPr>
            <a:r>
              <a:rPr lang="en-US" sz="6891">
                <a:solidFill>
                  <a:srgbClr val="822F55"/>
                </a:solidFill>
                <a:latin typeface="Sailors"/>
                <a:ea typeface="Sailors"/>
                <a:cs typeface="Sailors"/>
                <a:sym typeface="Sailors"/>
              </a:rPr>
              <a:t>introduced plastic taxes</a:t>
            </a:r>
          </a:p>
        </p:txBody>
      </p:sp>
      <p:sp>
        <p:nvSpPr>
          <p:cNvPr id="5" name="Freeform 5"/>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TextBox 6"/>
          <p:cNvSpPr txBox="1"/>
          <p:nvPr/>
        </p:nvSpPr>
        <p:spPr>
          <a:xfrm>
            <a:off x="2409042" y="454126"/>
            <a:ext cx="13469916" cy="932578"/>
          </a:xfrm>
          <a:prstGeom prst="rect">
            <a:avLst/>
          </a:prstGeom>
        </p:spPr>
        <p:txBody>
          <a:bodyPr lIns="0" tIns="0" rIns="0" bIns="0" rtlCol="0" anchor="t">
            <a:spAutoFit/>
          </a:bodyPr>
          <a:lstStyle/>
          <a:p>
            <a:pPr marL="0" lvl="0" indent="0" algn="ctr">
              <a:lnSpc>
                <a:spcPts val="6929"/>
              </a:lnSpc>
              <a:spcBef>
                <a:spcPct val="0"/>
              </a:spcBef>
            </a:pPr>
            <a:r>
              <a:rPr lang="en-US" sz="7144" spc="328">
                <a:solidFill>
                  <a:srgbClr val="822F55"/>
                </a:solidFill>
                <a:latin typeface="Lucky Bones"/>
                <a:ea typeface="Lucky Bones"/>
                <a:cs typeface="Lucky Bones"/>
                <a:sym typeface="Lucky Bones"/>
              </a:rPr>
              <a:t>ACTION OVERSEAS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1372</Words>
  <Application>Microsoft Office PowerPoint</Application>
  <PresentationFormat>Custom</PresentationFormat>
  <Paragraphs>183</Paragraphs>
  <Slides>16</Slides>
  <Notes>16</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Sailors</vt:lpstr>
      <vt:lpstr>Calibri</vt:lpstr>
      <vt:lpstr>Arial</vt:lpstr>
      <vt:lpstr>Lucky Bones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Science and action E</dc:title>
  <cp:lastModifiedBy>Rhiannon Ashleigh Van Eck</cp:lastModifiedBy>
  <cp:revision>2</cp:revision>
  <dcterms:created xsi:type="dcterms:W3CDTF">2006-08-16T00:00:00Z</dcterms:created>
  <dcterms:modified xsi:type="dcterms:W3CDTF">2025-02-07T05:01:09Z</dcterms:modified>
  <dc:identifier>DAGVrsVLZgw</dc:identifier>
</cp:coreProperties>
</file>