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8288000" cy="10287000"/>
  <p:notesSz cx="6858000" cy="9144000"/>
  <p:embeddedFontLst>
    <p:embeddedFont>
      <p:font typeface="Lucky Bones" panose="020B0604020202020204" charset="0"/>
      <p:regular r:id="rId19"/>
    </p:embeddedFont>
    <p:embeddedFont>
      <p:font typeface="Sailors" panose="02000000000000000000"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68" d="100"/>
          <a:sy n="68" d="100"/>
        </p:scale>
        <p:origin x="894"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Todays lesson is an overview of plastic pollution and the Toys for Turtles project. Students will learn about the timeline of plastic production, where plastic is used, and how it is getting into the marine environment.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three main ways that plastic can enter the marine environment.</a:t>
            </a:r>
          </a:p>
          <a:p>
            <a:endParaRPr lang="en-US"/>
          </a:p>
          <a:p>
            <a:r>
              <a:rPr lang="en-US"/>
              <a:t>1. Plastic litter. Who has ever seen plastic waste outside in the play yard?</a:t>
            </a:r>
          </a:p>
          <a:p>
            <a:endParaRPr lang="en-US"/>
          </a:p>
          <a:p>
            <a:r>
              <a:rPr lang="en-US"/>
              <a:t>2. Sea- based litter. This often comes from fishing vessels of transport vessels.</a:t>
            </a:r>
          </a:p>
          <a:p>
            <a:endParaRPr lang="en-US"/>
          </a:p>
          <a:p>
            <a:r>
              <a:rPr lang="en-US"/>
              <a:t>3. Microplastics. We will learn more about microplastics later in the series but these are small pieces of plastic that are hard to pick up and collect.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have many negative effects on marine life. </a:t>
            </a:r>
          </a:p>
          <a:p>
            <a:endParaRPr lang="en-US"/>
          </a:p>
          <a:p>
            <a:r>
              <a:rPr lang="en-US"/>
              <a:t>What effects do you think plastics might have?</a:t>
            </a:r>
          </a:p>
          <a:p>
            <a:endParaRPr lang="en-US"/>
          </a:p>
          <a:p>
            <a:r>
              <a:rPr lang="en-US"/>
              <a:t>Examples: entanglement in nets, eating the plastic, using the plastic as a shell (hermit crab)</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Although Australia has some of the most pristine and clear beaches in the world, we still face the plastic pollution crisis in Northern Australia.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Here we have NE Arnhem Land as a case study. </a:t>
            </a:r>
          </a:p>
          <a:p>
            <a:endParaRPr lang="en-US"/>
          </a:p>
          <a:p>
            <a:r>
              <a:rPr lang="en-US"/>
              <a:t>Most of the marine debris washing up on the shore is not from Australia. Majority of it is coming from other countries in the Indo-Pacific region, often Southeast Asia. The debris is carried through the ocean by tides, winds and currents, with the worst of it towards the end of the SE trade wind season (May - October).</a:t>
            </a:r>
          </a:p>
          <a:p>
            <a:endParaRPr lang="en-US"/>
          </a:p>
          <a:p>
            <a:r>
              <a:rPr lang="en-US"/>
              <a:t>Many of the countries that the plastic pollution originates from are overwhelmed with plastic pollution, and do not have the resources and tools for appropriate waste management.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What can we all be doing to help reduce the impact that plastic waste is having?</a:t>
            </a:r>
          </a:p>
          <a:p>
            <a:endParaRPr lang="en-US"/>
          </a:p>
          <a:p>
            <a:r>
              <a:rPr lang="en-US"/>
              <a:t>We can recycle - putting the bottles and recyclable items in the correct bins. </a:t>
            </a:r>
          </a:p>
          <a:p>
            <a:endParaRPr lang="en-US"/>
          </a:p>
          <a:p>
            <a:r>
              <a:rPr lang="en-US"/>
              <a:t>We can find plastic alternatives. Using a reusable drink bottle and reusable shopping bags are a great idea.</a:t>
            </a:r>
          </a:p>
          <a:p>
            <a:endParaRPr lang="en-US"/>
          </a:p>
          <a:p>
            <a:r>
              <a:rPr lang="en-US"/>
              <a:t>We can do research by completing beach clean ups and finding out what kind of plastic is present in our area.</a:t>
            </a:r>
          </a:p>
          <a:p>
            <a:endParaRPr lang="en-US"/>
          </a:p>
          <a:p>
            <a:r>
              <a:rPr lang="en-US"/>
              <a:t>We can stay educated by sharing the information we learn with others. </a:t>
            </a:r>
          </a:p>
          <a:p>
            <a:endParaRPr lang="en-US"/>
          </a:p>
          <a:p>
            <a:r>
              <a:rPr lang="en-US"/>
              <a:t>Reduce reuse recycle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Start by asking if the class already knew that there was a significant marine debris problem in Australia. </a:t>
            </a:r>
          </a:p>
          <a:p>
            <a:endParaRPr lang="en-US"/>
          </a:p>
          <a:p>
            <a:r>
              <a:rPr lang="en-US"/>
              <a:t>Talk with the class about the beaches where lots of plastic is seen. Why might this happen?</a:t>
            </a:r>
          </a:p>
          <a:p>
            <a:endParaRPr lang="en-US"/>
          </a:p>
          <a:p>
            <a:r>
              <a:rPr lang="en-US"/>
              <a:t>Has anyone ever helped with beach clean ups in the area? </a:t>
            </a:r>
          </a:p>
          <a:p>
            <a:endParaRPr lang="en-US"/>
          </a:p>
          <a:p>
            <a:r>
              <a:rPr lang="en-US"/>
              <a:t>Would you be interested in helping? </a:t>
            </a:r>
          </a:p>
          <a:p>
            <a:endParaRPr lang="en-US"/>
          </a:p>
          <a:p>
            <a:r>
              <a:rPr lang="en-US"/>
              <a:t>*Note that this can be re-directed depending on the school location. If there is a river nearby you could focus on that rather than beaches.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fill in the worksheet provided in the lesson pack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Marine debris is any human-made waste that ends up in oceans, seas, rivers, or other water bodies.</a:t>
            </a:r>
          </a:p>
          <a:p>
            <a:endParaRPr lang="en-US"/>
          </a:p>
          <a:p>
            <a:r>
              <a:rPr lang="en-US"/>
              <a:t>It includes a wide range of materials such as plastics, glass, metal, rubber, and more.</a:t>
            </a:r>
          </a:p>
          <a:p>
            <a:endParaRPr lang="en-US"/>
          </a:p>
          <a:p>
            <a:r>
              <a:rPr lang="en-US"/>
              <a:t>Common types of marine debris include plastic bottles, bags, fishing nets, cigarette butts, and food wrappers.</a:t>
            </a:r>
          </a:p>
          <a:p>
            <a:endParaRPr lang="en-US"/>
          </a:p>
          <a:p>
            <a:r>
              <a:rPr lang="en-US"/>
              <a:t>Can anyone think of any type of marine debris that they have seen?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production has increased a lot since it was first used broadly in the 1950s.</a:t>
            </a:r>
          </a:p>
          <a:p>
            <a:endParaRPr lang="en-US"/>
          </a:p>
          <a:p>
            <a:r>
              <a:rPr lang="en-US"/>
              <a:t>We now produce more than 380 million tonnes each year across the world - a lot of plastic! </a:t>
            </a:r>
          </a:p>
          <a:p>
            <a:endParaRPr lang="en-US"/>
          </a:p>
          <a:p>
            <a:r>
              <a:rPr lang="en-US"/>
              <a:t>This number is only set to continue increasing. </a:t>
            </a:r>
          </a:p>
          <a:p>
            <a:endParaRPr lang="en-US"/>
          </a:p>
          <a:p>
            <a:r>
              <a:rPr lang="en-US"/>
              <a:t>Students could be asked why is plastic production still increasing? The answer is demand and population size also increasing.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timeline shows when the first commercially used plastic was first invented (bakelite in 1907), and then the different types of plastic following.</a:t>
            </a:r>
          </a:p>
          <a:p>
            <a:endParaRPr lang="en-US"/>
          </a:p>
          <a:p>
            <a:r>
              <a:rPr lang="en-US"/>
              <a:t>Microplastics were only first discovered formally in 2004. </a:t>
            </a:r>
          </a:p>
          <a:p>
            <a:endParaRPr lang="en-US"/>
          </a:p>
          <a:p>
            <a:r>
              <a:rPr lang="en-US"/>
              <a:t>The students may be asked if they think microplastics would have still existed prior to the term being coined? In reality, microplastics made from the breaking down of larger pieces of plastic could have been occurring as early as plastic was first produced. So likely microplastics have been around since the mid 1950s.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began to grown in popularity in the 1950s, when it became commercially available. It was new and exciting, and everyone wanted it in their household. </a:t>
            </a:r>
          </a:p>
          <a:p>
            <a:endParaRPr lang="en-US"/>
          </a:p>
          <a:p>
            <a:r>
              <a:rPr lang="en-US"/>
              <a:t>Plastic started to replace expensive natural materials such as wood, metal and silk. </a:t>
            </a:r>
          </a:p>
          <a:p>
            <a:endParaRPr lang="en-US"/>
          </a:p>
          <a:p>
            <a:r>
              <a:rPr lang="en-US"/>
              <a:t>The benefits of using plastic is that it is cheap, lightweight, strong, easy to create, versatile, long lasting and sanitary. </a:t>
            </a:r>
          </a:p>
          <a:p>
            <a:endParaRPr lang="en-US"/>
          </a:p>
          <a:p>
            <a:r>
              <a:rPr lang="en-US"/>
              <a:t>On the right is an advertisement from Life magazine in 1955, promoting the throw away single use plastic culture. </a:t>
            </a:r>
          </a:p>
          <a:p>
            <a:endParaRPr lang="en-US"/>
          </a:p>
          <a:p>
            <a:r>
              <a:rPr lang="en-US"/>
              <a:t>The impact that plastic pollution would have on the environment was not known in the early days.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These videos can be played to provide another style of learning for the students. Audio will be helpful. The videos are all between 30 seconds - 2 minutes</a:t>
            </a:r>
          </a:p>
          <a:p>
            <a:endParaRPr lang="en-US"/>
          </a:p>
          <a:p>
            <a:r>
              <a:rPr lang="en-US"/>
              <a:t>Saran wrap 1953</a:t>
            </a:r>
          </a:p>
          <a:p>
            <a:r>
              <a:rPr lang="en-US"/>
              <a:t>https://www.youtube.com/watch?v=hiXGiCaBxtM</a:t>
            </a:r>
          </a:p>
          <a:p>
            <a:endParaRPr lang="en-US"/>
          </a:p>
          <a:p>
            <a:r>
              <a:rPr lang="en-US"/>
              <a:t>Tupperware 1960s</a:t>
            </a:r>
          </a:p>
          <a:p>
            <a:r>
              <a:rPr lang="en-US"/>
              <a:t>https://www.youtube.com/watch?v=FgD5uDQj9q8</a:t>
            </a:r>
          </a:p>
          <a:p>
            <a:endParaRPr lang="en-US"/>
          </a:p>
          <a:p>
            <a:r>
              <a:rPr lang="en-US"/>
              <a:t>Pepsi-cola 1978</a:t>
            </a:r>
          </a:p>
          <a:p>
            <a:r>
              <a:rPr lang="en-US"/>
              <a:t>https://www.youtube.com/watch?v=bCrkFIqZOys</a:t>
            </a:r>
          </a:p>
          <a:p>
            <a:endParaRPr lang="en-US"/>
          </a:p>
          <a:p>
            <a:r>
              <a:rPr lang="en-US"/>
              <a:t>American plastics council 1997</a:t>
            </a:r>
          </a:p>
          <a:p>
            <a:r>
              <a:rPr lang="en-US"/>
              <a:t>https://www.youtube.com/watch?v=8IJPB9LMNB0</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Activity: Class brainstorms and answers 'what can you think of that is made out of plastic in the room right now?'</a:t>
            </a:r>
          </a:p>
          <a:p>
            <a:endParaRPr lang="en-US"/>
          </a:p>
          <a:p>
            <a:r>
              <a:rPr lang="en-US"/>
              <a:t>Some great examples to give that the students may not have thought of is the clothes that they are wearing, the carpet and the computer screen.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enters the marine environment and can affect a lot of marine life. </a:t>
            </a:r>
          </a:p>
          <a:p>
            <a:endParaRPr lang="en-US"/>
          </a:p>
          <a:p>
            <a:r>
              <a:rPr lang="en-US"/>
              <a:t>It is estimated that around 8 million tonnes of plastic enters the marine environment each year. Which on average, equals out to one rubbish truck worth of plastic enters the marine environment each minute. </a:t>
            </a:r>
          </a:p>
          <a:p>
            <a:endParaRPr lang="en-US"/>
          </a:p>
          <a:p>
            <a:r>
              <a:rPr lang="en-US"/>
              <a:t>Students could be asked if they have ever seen plastic pollution in the marine environment? If so, where did they see it and what type of plastic was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although there are audio cues. The video goes for just over 3 minutes. </a:t>
            </a:r>
          </a:p>
          <a:p>
            <a:endParaRPr lang="en-US"/>
          </a:p>
          <a:p>
            <a:r>
              <a:rPr lang="en-US"/>
              <a:t>https://www.youtube.com/watch?v=vrPBYS5zzF8&amp;ab_channel=InsiderScience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34.svg"/><Relationship Id="rId13" Type="http://schemas.openxmlformats.org/officeDocument/2006/relationships/image" Target="../media/image137.png"/><Relationship Id="rId3" Type="http://schemas.openxmlformats.org/officeDocument/2006/relationships/image" Target="../media/image129.png"/><Relationship Id="rId7" Type="http://schemas.openxmlformats.org/officeDocument/2006/relationships/image" Target="../media/image133.png"/><Relationship Id="rId12" Type="http://schemas.openxmlformats.org/officeDocument/2006/relationships/image" Target="../media/image136.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32.png"/><Relationship Id="rId11" Type="http://schemas.openxmlformats.org/officeDocument/2006/relationships/image" Target="../media/image135.png"/><Relationship Id="rId5" Type="http://schemas.openxmlformats.org/officeDocument/2006/relationships/image" Target="../media/image131.png"/><Relationship Id="rId10" Type="http://schemas.openxmlformats.org/officeDocument/2006/relationships/image" Target="../media/image37.svg"/><Relationship Id="rId4" Type="http://schemas.openxmlformats.org/officeDocument/2006/relationships/image" Target="../media/image130.svg"/><Relationship Id="rId9" Type="http://schemas.openxmlformats.org/officeDocument/2006/relationships/image" Target="../media/image36.png"/><Relationship Id="rId14" Type="http://schemas.openxmlformats.org/officeDocument/2006/relationships/image" Target="../media/image138.svg"/></Relationships>
</file>

<file path=ppt/slides/_rels/slide11.xml.rels><?xml version="1.0" encoding="UTF-8" standalone="yes"?>
<Relationships xmlns="http://schemas.openxmlformats.org/package/2006/relationships"><Relationship Id="rId8" Type="http://schemas.openxmlformats.org/officeDocument/2006/relationships/image" Target="../media/image142.jpeg"/><Relationship Id="rId13" Type="http://schemas.openxmlformats.org/officeDocument/2006/relationships/image" Target="../media/image147.jpeg"/><Relationship Id="rId3" Type="http://schemas.openxmlformats.org/officeDocument/2006/relationships/image" Target="../media/image36.png"/><Relationship Id="rId7" Type="http://schemas.openxmlformats.org/officeDocument/2006/relationships/image" Target="../media/image141.png"/><Relationship Id="rId12" Type="http://schemas.openxmlformats.org/officeDocument/2006/relationships/image" Target="../media/image146.png"/><Relationship Id="rId17" Type="http://schemas.openxmlformats.org/officeDocument/2006/relationships/image" Target="../media/image151.png"/><Relationship Id="rId2" Type="http://schemas.openxmlformats.org/officeDocument/2006/relationships/notesSlide" Target="../notesSlides/notesSlide11.xml"/><Relationship Id="rId16" Type="http://schemas.openxmlformats.org/officeDocument/2006/relationships/image" Target="../media/image150.png"/><Relationship Id="rId1" Type="http://schemas.openxmlformats.org/officeDocument/2006/relationships/slideLayout" Target="../slideLayouts/slideLayout7.xml"/><Relationship Id="rId6" Type="http://schemas.openxmlformats.org/officeDocument/2006/relationships/image" Target="../media/image140.jpeg"/><Relationship Id="rId11" Type="http://schemas.openxmlformats.org/officeDocument/2006/relationships/image" Target="../media/image145.png"/><Relationship Id="rId5" Type="http://schemas.openxmlformats.org/officeDocument/2006/relationships/image" Target="../media/image139.png"/><Relationship Id="rId15" Type="http://schemas.openxmlformats.org/officeDocument/2006/relationships/image" Target="../media/image149.png"/><Relationship Id="rId10" Type="http://schemas.openxmlformats.org/officeDocument/2006/relationships/image" Target="../media/image144.png"/><Relationship Id="rId4" Type="http://schemas.openxmlformats.org/officeDocument/2006/relationships/image" Target="../media/image37.svg"/><Relationship Id="rId9" Type="http://schemas.openxmlformats.org/officeDocument/2006/relationships/image" Target="../media/image143.jpeg"/><Relationship Id="rId14" Type="http://schemas.openxmlformats.org/officeDocument/2006/relationships/image" Target="../media/image148.jpeg"/></Relationships>
</file>

<file path=ppt/slides/_rels/slide12.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152.png"/><Relationship Id="rId7" Type="http://schemas.openxmlformats.org/officeDocument/2006/relationships/image" Target="../media/image156.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svg"/><Relationship Id="rId9" Type="http://schemas.openxmlformats.org/officeDocument/2006/relationships/image" Target="../media/image158.png"/></Relationships>
</file>

<file path=ppt/slides/_rels/slide13.xml.rels><?xml version="1.0" encoding="UTF-8" standalone="yes"?>
<Relationships xmlns="http://schemas.openxmlformats.org/package/2006/relationships"><Relationship Id="rId8" Type="http://schemas.openxmlformats.org/officeDocument/2006/relationships/image" Target="../media/image162.jpeg"/><Relationship Id="rId13" Type="http://schemas.openxmlformats.org/officeDocument/2006/relationships/image" Target="../media/image167.png"/><Relationship Id="rId3" Type="http://schemas.openxmlformats.org/officeDocument/2006/relationships/image" Target="../media/image152.png"/><Relationship Id="rId7" Type="http://schemas.openxmlformats.org/officeDocument/2006/relationships/image" Target="../media/image161.jpeg"/><Relationship Id="rId12" Type="http://schemas.openxmlformats.org/officeDocument/2006/relationships/image" Target="../media/image166.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0.jpeg"/><Relationship Id="rId11" Type="http://schemas.openxmlformats.org/officeDocument/2006/relationships/image" Target="../media/image165.svg"/><Relationship Id="rId5" Type="http://schemas.openxmlformats.org/officeDocument/2006/relationships/image" Target="../media/image159.jpeg"/><Relationship Id="rId10" Type="http://schemas.openxmlformats.org/officeDocument/2006/relationships/image" Target="../media/image164.png"/><Relationship Id="rId4" Type="http://schemas.openxmlformats.org/officeDocument/2006/relationships/image" Target="../media/image153.svg"/><Relationship Id="rId9" Type="http://schemas.openxmlformats.org/officeDocument/2006/relationships/image" Target="../media/image163.jpeg"/><Relationship Id="rId14" Type="http://schemas.openxmlformats.org/officeDocument/2006/relationships/image" Target="../media/image168.svg"/></Relationships>
</file>

<file path=ppt/slides/_rels/slide14.xml.rels><?xml version="1.0" encoding="UTF-8" standalone="yes"?>
<Relationships xmlns="http://schemas.openxmlformats.org/package/2006/relationships"><Relationship Id="rId8" Type="http://schemas.openxmlformats.org/officeDocument/2006/relationships/image" Target="../media/image174.svg"/><Relationship Id="rId13" Type="http://schemas.openxmlformats.org/officeDocument/2006/relationships/image" Target="../media/image179.png"/><Relationship Id="rId18" Type="http://schemas.openxmlformats.org/officeDocument/2006/relationships/image" Target="../media/image184.svg"/><Relationship Id="rId26" Type="http://schemas.openxmlformats.org/officeDocument/2006/relationships/image" Target="../media/image192.svg"/><Relationship Id="rId3" Type="http://schemas.openxmlformats.org/officeDocument/2006/relationships/image" Target="../media/image169.png"/><Relationship Id="rId21" Type="http://schemas.openxmlformats.org/officeDocument/2006/relationships/image" Target="../media/image187.png"/><Relationship Id="rId7" Type="http://schemas.openxmlformats.org/officeDocument/2006/relationships/image" Target="../media/image173.png"/><Relationship Id="rId12" Type="http://schemas.openxmlformats.org/officeDocument/2006/relationships/image" Target="../media/image178.svg"/><Relationship Id="rId17" Type="http://schemas.openxmlformats.org/officeDocument/2006/relationships/image" Target="../media/image183.png"/><Relationship Id="rId25" Type="http://schemas.openxmlformats.org/officeDocument/2006/relationships/image" Target="../media/image191.png"/><Relationship Id="rId2" Type="http://schemas.openxmlformats.org/officeDocument/2006/relationships/notesSlide" Target="../notesSlides/notesSlide14.xml"/><Relationship Id="rId16" Type="http://schemas.openxmlformats.org/officeDocument/2006/relationships/image" Target="../media/image182.svg"/><Relationship Id="rId20" Type="http://schemas.openxmlformats.org/officeDocument/2006/relationships/image" Target="../media/image186.svg"/><Relationship Id="rId29" Type="http://schemas.openxmlformats.org/officeDocument/2006/relationships/image" Target="../media/image195.png"/><Relationship Id="rId1" Type="http://schemas.openxmlformats.org/officeDocument/2006/relationships/slideLayout" Target="../slideLayouts/slideLayout7.xml"/><Relationship Id="rId6" Type="http://schemas.openxmlformats.org/officeDocument/2006/relationships/image" Target="../media/image172.svg"/><Relationship Id="rId11" Type="http://schemas.openxmlformats.org/officeDocument/2006/relationships/image" Target="../media/image177.png"/><Relationship Id="rId24" Type="http://schemas.openxmlformats.org/officeDocument/2006/relationships/image" Target="../media/image190.png"/><Relationship Id="rId32" Type="http://schemas.openxmlformats.org/officeDocument/2006/relationships/image" Target="../media/image198.svg"/><Relationship Id="rId5" Type="http://schemas.openxmlformats.org/officeDocument/2006/relationships/image" Target="../media/image171.png"/><Relationship Id="rId15" Type="http://schemas.openxmlformats.org/officeDocument/2006/relationships/image" Target="../media/image181.png"/><Relationship Id="rId23" Type="http://schemas.openxmlformats.org/officeDocument/2006/relationships/image" Target="../media/image189.svg"/><Relationship Id="rId28" Type="http://schemas.openxmlformats.org/officeDocument/2006/relationships/image" Target="../media/image194.svg"/><Relationship Id="rId10" Type="http://schemas.openxmlformats.org/officeDocument/2006/relationships/image" Target="../media/image176.svg"/><Relationship Id="rId19" Type="http://schemas.openxmlformats.org/officeDocument/2006/relationships/image" Target="../media/image185.png"/><Relationship Id="rId31" Type="http://schemas.openxmlformats.org/officeDocument/2006/relationships/image" Target="../media/image197.png"/><Relationship Id="rId4" Type="http://schemas.openxmlformats.org/officeDocument/2006/relationships/image" Target="../media/image170.svg"/><Relationship Id="rId9" Type="http://schemas.openxmlformats.org/officeDocument/2006/relationships/image" Target="../media/image175.png"/><Relationship Id="rId14" Type="http://schemas.openxmlformats.org/officeDocument/2006/relationships/image" Target="../media/image180.svg"/><Relationship Id="rId22" Type="http://schemas.openxmlformats.org/officeDocument/2006/relationships/image" Target="../media/image188.png"/><Relationship Id="rId27" Type="http://schemas.openxmlformats.org/officeDocument/2006/relationships/image" Target="../media/image193.png"/><Relationship Id="rId30" Type="http://schemas.openxmlformats.org/officeDocument/2006/relationships/image" Target="../media/image196.sv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7.svg"/></Relationships>
</file>

<file path=ppt/slides/_rels/slide16.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02.svg"/><Relationship Id="rId5" Type="http://schemas.openxmlformats.org/officeDocument/2006/relationships/image" Target="../media/image201.png"/><Relationship Id="rId4" Type="http://schemas.openxmlformats.org/officeDocument/2006/relationships/image" Target="../media/image200.sv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18" Type="http://schemas.openxmlformats.org/officeDocument/2006/relationships/image" Target="../media/image25.svg"/><Relationship Id="rId26" Type="http://schemas.openxmlformats.org/officeDocument/2006/relationships/image" Target="../media/image33.svg"/><Relationship Id="rId3" Type="http://schemas.openxmlformats.org/officeDocument/2006/relationships/image" Target="../media/image10.png"/><Relationship Id="rId21" Type="http://schemas.openxmlformats.org/officeDocument/2006/relationships/image" Target="../media/image28.png"/><Relationship Id="rId7" Type="http://schemas.openxmlformats.org/officeDocument/2006/relationships/image" Target="../media/image14.png"/><Relationship Id="rId12" Type="http://schemas.openxmlformats.org/officeDocument/2006/relationships/image" Target="../media/image19.svg"/><Relationship Id="rId17" Type="http://schemas.openxmlformats.org/officeDocument/2006/relationships/image" Target="../media/image24.png"/><Relationship Id="rId25" Type="http://schemas.openxmlformats.org/officeDocument/2006/relationships/image" Target="../media/image32.png"/><Relationship Id="rId2" Type="http://schemas.openxmlformats.org/officeDocument/2006/relationships/notesSlide" Target="../notesSlides/notesSlide3.xml"/><Relationship Id="rId16" Type="http://schemas.openxmlformats.org/officeDocument/2006/relationships/image" Target="../media/image23.svg"/><Relationship Id="rId20" Type="http://schemas.openxmlformats.org/officeDocument/2006/relationships/image" Target="../media/image27.svg"/><Relationship Id="rId29"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13.svg"/><Relationship Id="rId11" Type="http://schemas.openxmlformats.org/officeDocument/2006/relationships/image" Target="../media/image18.png"/><Relationship Id="rId24" Type="http://schemas.openxmlformats.org/officeDocument/2006/relationships/image" Target="../media/image31.svg"/><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image" Target="../media/image30.png"/><Relationship Id="rId28" Type="http://schemas.openxmlformats.org/officeDocument/2006/relationships/image" Target="../media/image35.svg"/><Relationship Id="rId10" Type="http://schemas.openxmlformats.org/officeDocument/2006/relationships/image" Target="../media/image17.svg"/><Relationship Id="rId19" Type="http://schemas.openxmlformats.org/officeDocument/2006/relationships/image" Target="../media/image26.png"/><Relationship Id="rId4" Type="http://schemas.openxmlformats.org/officeDocument/2006/relationships/image" Target="../media/image11.svg"/><Relationship Id="rId9" Type="http://schemas.openxmlformats.org/officeDocument/2006/relationships/image" Target="../media/image16.png"/><Relationship Id="rId14" Type="http://schemas.openxmlformats.org/officeDocument/2006/relationships/image" Target="../media/image21.svg"/><Relationship Id="rId22" Type="http://schemas.openxmlformats.org/officeDocument/2006/relationships/image" Target="../media/image29.svg"/><Relationship Id="rId27" Type="http://schemas.openxmlformats.org/officeDocument/2006/relationships/image" Target="../media/image34.png"/><Relationship Id="rId30" Type="http://schemas.openxmlformats.org/officeDocument/2006/relationships/image" Target="../media/image37.svg"/></Relationships>
</file>

<file path=ppt/slides/_rels/slide4.xml.rels><?xml version="1.0" encoding="UTF-8" standalone="yes"?>
<Relationships xmlns="http://schemas.openxmlformats.org/package/2006/relationships"><Relationship Id="rId13" Type="http://schemas.openxmlformats.org/officeDocument/2006/relationships/image" Target="../media/image48.png"/><Relationship Id="rId18" Type="http://schemas.openxmlformats.org/officeDocument/2006/relationships/image" Target="../media/image53.svg"/><Relationship Id="rId26" Type="http://schemas.openxmlformats.org/officeDocument/2006/relationships/image" Target="../media/image61.svg"/><Relationship Id="rId21" Type="http://schemas.openxmlformats.org/officeDocument/2006/relationships/image" Target="../media/image56.png"/><Relationship Id="rId34" Type="http://schemas.openxmlformats.org/officeDocument/2006/relationships/image" Target="../media/image69.svg"/><Relationship Id="rId7" Type="http://schemas.openxmlformats.org/officeDocument/2006/relationships/image" Target="../media/image42.png"/><Relationship Id="rId12" Type="http://schemas.openxmlformats.org/officeDocument/2006/relationships/image" Target="../media/image47.svg"/><Relationship Id="rId17" Type="http://schemas.openxmlformats.org/officeDocument/2006/relationships/image" Target="../media/image52.png"/><Relationship Id="rId25" Type="http://schemas.openxmlformats.org/officeDocument/2006/relationships/image" Target="../media/image60.png"/><Relationship Id="rId33" Type="http://schemas.openxmlformats.org/officeDocument/2006/relationships/image" Target="../media/image68.png"/><Relationship Id="rId38" Type="http://schemas.openxmlformats.org/officeDocument/2006/relationships/image" Target="../media/image73.svg"/><Relationship Id="rId2" Type="http://schemas.openxmlformats.org/officeDocument/2006/relationships/notesSlide" Target="../notesSlides/notesSlide4.xml"/><Relationship Id="rId16" Type="http://schemas.openxmlformats.org/officeDocument/2006/relationships/image" Target="../media/image51.svg"/><Relationship Id="rId20" Type="http://schemas.openxmlformats.org/officeDocument/2006/relationships/image" Target="../media/image55.svg"/><Relationship Id="rId29"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41.svg"/><Relationship Id="rId11" Type="http://schemas.openxmlformats.org/officeDocument/2006/relationships/image" Target="../media/image46.png"/><Relationship Id="rId24" Type="http://schemas.openxmlformats.org/officeDocument/2006/relationships/image" Target="../media/image59.svg"/><Relationship Id="rId32" Type="http://schemas.openxmlformats.org/officeDocument/2006/relationships/image" Target="../media/image67.svg"/><Relationship Id="rId37" Type="http://schemas.openxmlformats.org/officeDocument/2006/relationships/image" Target="../media/image72.png"/><Relationship Id="rId5" Type="http://schemas.openxmlformats.org/officeDocument/2006/relationships/image" Target="../media/image40.png"/><Relationship Id="rId15" Type="http://schemas.openxmlformats.org/officeDocument/2006/relationships/image" Target="../media/image50.png"/><Relationship Id="rId23" Type="http://schemas.openxmlformats.org/officeDocument/2006/relationships/image" Target="../media/image58.png"/><Relationship Id="rId28" Type="http://schemas.openxmlformats.org/officeDocument/2006/relationships/image" Target="../media/image63.svg"/><Relationship Id="rId36" Type="http://schemas.openxmlformats.org/officeDocument/2006/relationships/image" Target="../media/image71.svg"/><Relationship Id="rId10" Type="http://schemas.openxmlformats.org/officeDocument/2006/relationships/image" Target="../media/image45.svg"/><Relationship Id="rId19" Type="http://schemas.openxmlformats.org/officeDocument/2006/relationships/image" Target="../media/image54.png"/><Relationship Id="rId31" Type="http://schemas.openxmlformats.org/officeDocument/2006/relationships/image" Target="../media/image66.png"/><Relationship Id="rId4" Type="http://schemas.openxmlformats.org/officeDocument/2006/relationships/image" Target="../media/image39.svg"/><Relationship Id="rId9" Type="http://schemas.openxmlformats.org/officeDocument/2006/relationships/image" Target="../media/image44.png"/><Relationship Id="rId14" Type="http://schemas.openxmlformats.org/officeDocument/2006/relationships/image" Target="../media/image49.svg"/><Relationship Id="rId22" Type="http://schemas.openxmlformats.org/officeDocument/2006/relationships/image" Target="../media/image57.svg"/><Relationship Id="rId27" Type="http://schemas.openxmlformats.org/officeDocument/2006/relationships/image" Target="../media/image62.png"/><Relationship Id="rId30" Type="http://schemas.openxmlformats.org/officeDocument/2006/relationships/image" Target="../media/image65.svg"/><Relationship Id="rId35" Type="http://schemas.openxmlformats.org/officeDocument/2006/relationships/image" Target="../media/image70.png"/><Relationship Id="rId8" Type="http://schemas.openxmlformats.org/officeDocument/2006/relationships/image" Target="../media/image43.svg"/><Relationship Id="rId3"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76.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74.jpeg"/><Relationship Id="rId4" Type="http://schemas.openxmlformats.org/officeDocument/2006/relationships/image" Target="../media/image37.svg"/></Relationships>
</file>

<file path=ppt/slides/_rels/slide6.xml.rels><?xml version="1.0" encoding="UTF-8" standalone="yes"?>
<Relationships xmlns="http://schemas.openxmlformats.org/package/2006/relationships"><Relationship Id="rId3" Type="http://schemas.openxmlformats.org/officeDocument/2006/relationships/video" Target="https://www.youtube.com/watch?v=FgD5uDQj9q8" TargetMode="External"/><Relationship Id="rId7" Type="http://schemas.openxmlformats.org/officeDocument/2006/relationships/image" Target="../media/image77.jpeg"/><Relationship Id="rId2" Type="http://schemas.openxmlformats.org/officeDocument/2006/relationships/video" Target="https://www.youtube.com/watch?v=8IJPB9LMNB0" TargetMode="External"/><Relationship Id="rId1" Type="http://schemas.openxmlformats.org/officeDocument/2006/relationships/video" Target="https://www.youtube.com/watch?v=bCrkFIqZOys" TargetMode="External"/><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video" Target="https://www.youtube.com/watch?v=hiXGiCaBxtM" TargetMode="External"/></Relationships>
</file>

<file path=ppt/slides/_rels/slide7.xml.rels><?xml version="1.0" encoding="UTF-8" standalone="yes"?>
<Relationships xmlns="http://schemas.openxmlformats.org/package/2006/relationships"><Relationship Id="rId13" Type="http://schemas.openxmlformats.org/officeDocument/2006/relationships/image" Target="../media/image88.png"/><Relationship Id="rId18" Type="http://schemas.openxmlformats.org/officeDocument/2006/relationships/image" Target="../media/image93.svg"/><Relationship Id="rId26" Type="http://schemas.openxmlformats.org/officeDocument/2006/relationships/image" Target="../media/image101.svg"/><Relationship Id="rId39" Type="http://schemas.openxmlformats.org/officeDocument/2006/relationships/image" Target="../media/image112.png"/><Relationship Id="rId21" Type="http://schemas.openxmlformats.org/officeDocument/2006/relationships/image" Target="../media/image96.png"/><Relationship Id="rId34" Type="http://schemas.openxmlformats.org/officeDocument/2006/relationships/image" Target="../media/image30.png"/><Relationship Id="rId42" Type="http://schemas.openxmlformats.org/officeDocument/2006/relationships/image" Target="../media/image115.svg"/><Relationship Id="rId47" Type="http://schemas.openxmlformats.org/officeDocument/2006/relationships/image" Target="../media/image120.png"/><Relationship Id="rId7" Type="http://schemas.openxmlformats.org/officeDocument/2006/relationships/image" Target="../media/image82.png"/><Relationship Id="rId2" Type="http://schemas.openxmlformats.org/officeDocument/2006/relationships/notesSlide" Target="../notesSlides/notesSlide7.xml"/><Relationship Id="rId16" Type="http://schemas.openxmlformats.org/officeDocument/2006/relationships/image" Target="../media/image91.svg"/><Relationship Id="rId29" Type="http://schemas.openxmlformats.org/officeDocument/2006/relationships/image" Target="../media/image104.png"/><Relationship Id="rId1" Type="http://schemas.openxmlformats.org/officeDocument/2006/relationships/slideLayout" Target="../slideLayouts/slideLayout7.xml"/><Relationship Id="rId6" Type="http://schemas.openxmlformats.org/officeDocument/2006/relationships/image" Target="../media/image81.svg"/><Relationship Id="rId11" Type="http://schemas.openxmlformats.org/officeDocument/2006/relationships/image" Target="../media/image86.png"/><Relationship Id="rId24" Type="http://schemas.openxmlformats.org/officeDocument/2006/relationships/image" Target="../media/image99.svg"/><Relationship Id="rId32" Type="http://schemas.openxmlformats.org/officeDocument/2006/relationships/image" Target="../media/image107.svg"/><Relationship Id="rId37" Type="http://schemas.openxmlformats.org/officeDocument/2006/relationships/image" Target="../media/image110.png"/><Relationship Id="rId40" Type="http://schemas.openxmlformats.org/officeDocument/2006/relationships/image" Target="../media/image113.svg"/><Relationship Id="rId45" Type="http://schemas.openxmlformats.org/officeDocument/2006/relationships/image" Target="../media/image118.png"/><Relationship Id="rId5" Type="http://schemas.openxmlformats.org/officeDocument/2006/relationships/image" Target="../media/image80.png"/><Relationship Id="rId15" Type="http://schemas.openxmlformats.org/officeDocument/2006/relationships/image" Target="../media/image90.png"/><Relationship Id="rId23" Type="http://schemas.openxmlformats.org/officeDocument/2006/relationships/image" Target="../media/image98.png"/><Relationship Id="rId28" Type="http://schemas.openxmlformats.org/officeDocument/2006/relationships/image" Target="../media/image103.svg"/><Relationship Id="rId36" Type="http://schemas.openxmlformats.org/officeDocument/2006/relationships/image" Target="../media/image109.png"/><Relationship Id="rId10" Type="http://schemas.openxmlformats.org/officeDocument/2006/relationships/image" Target="../media/image85.svg"/><Relationship Id="rId19" Type="http://schemas.openxmlformats.org/officeDocument/2006/relationships/image" Target="../media/image94.png"/><Relationship Id="rId31" Type="http://schemas.openxmlformats.org/officeDocument/2006/relationships/image" Target="../media/image106.png"/><Relationship Id="rId44" Type="http://schemas.openxmlformats.org/officeDocument/2006/relationships/image" Target="../media/image117.svg"/><Relationship Id="rId4" Type="http://schemas.openxmlformats.org/officeDocument/2006/relationships/image" Target="../media/image79.svg"/><Relationship Id="rId9" Type="http://schemas.openxmlformats.org/officeDocument/2006/relationships/image" Target="../media/image84.png"/><Relationship Id="rId14" Type="http://schemas.openxmlformats.org/officeDocument/2006/relationships/image" Target="../media/image89.svg"/><Relationship Id="rId22" Type="http://schemas.openxmlformats.org/officeDocument/2006/relationships/image" Target="../media/image97.svg"/><Relationship Id="rId27" Type="http://schemas.openxmlformats.org/officeDocument/2006/relationships/image" Target="../media/image102.png"/><Relationship Id="rId30" Type="http://schemas.openxmlformats.org/officeDocument/2006/relationships/image" Target="../media/image105.svg"/><Relationship Id="rId35" Type="http://schemas.openxmlformats.org/officeDocument/2006/relationships/image" Target="../media/image31.svg"/><Relationship Id="rId43" Type="http://schemas.openxmlformats.org/officeDocument/2006/relationships/image" Target="../media/image116.png"/><Relationship Id="rId48" Type="http://schemas.openxmlformats.org/officeDocument/2006/relationships/image" Target="../media/image121.svg"/><Relationship Id="rId8" Type="http://schemas.openxmlformats.org/officeDocument/2006/relationships/image" Target="../media/image83.svg"/><Relationship Id="rId3" Type="http://schemas.openxmlformats.org/officeDocument/2006/relationships/image" Target="../media/image78.png"/><Relationship Id="rId12" Type="http://schemas.openxmlformats.org/officeDocument/2006/relationships/image" Target="../media/image87.svg"/><Relationship Id="rId17" Type="http://schemas.openxmlformats.org/officeDocument/2006/relationships/image" Target="../media/image92.png"/><Relationship Id="rId25" Type="http://schemas.openxmlformats.org/officeDocument/2006/relationships/image" Target="../media/image100.png"/><Relationship Id="rId33" Type="http://schemas.openxmlformats.org/officeDocument/2006/relationships/image" Target="../media/image108.png"/><Relationship Id="rId38" Type="http://schemas.openxmlformats.org/officeDocument/2006/relationships/image" Target="../media/image111.svg"/><Relationship Id="rId46" Type="http://schemas.openxmlformats.org/officeDocument/2006/relationships/image" Target="../media/image119.svg"/><Relationship Id="rId20" Type="http://schemas.openxmlformats.org/officeDocument/2006/relationships/image" Target="../media/image95.svg"/><Relationship Id="rId41" Type="http://schemas.openxmlformats.org/officeDocument/2006/relationships/image" Target="../media/image114.png"/></Relationships>
</file>

<file path=ppt/slides/_rels/slide8.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36.png"/><Relationship Id="rId7" Type="http://schemas.openxmlformats.org/officeDocument/2006/relationships/image" Target="../media/image124.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23.jpeg"/><Relationship Id="rId11" Type="http://schemas.openxmlformats.org/officeDocument/2006/relationships/image" Target="../media/image128.svg"/><Relationship Id="rId5" Type="http://schemas.openxmlformats.org/officeDocument/2006/relationships/image" Target="../media/image122.jpeg"/><Relationship Id="rId10" Type="http://schemas.openxmlformats.org/officeDocument/2006/relationships/image" Target="../media/image127.png"/><Relationship Id="rId4" Type="http://schemas.openxmlformats.org/officeDocument/2006/relationships/image" Target="../media/image37.svg"/><Relationship Id="rId9" Type="http://schemas.openxmlformats.org/officeDocument/2006/relationships/image" Target="../media/image126.sv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ideo" Target="https://www.youtube.com/watch?v=vrPBYS5zzF8&amp;ab_channel=InsiderScience" TargetMode="External"/><Relationship Id="rId4" Type="http://schemas.openxmlformats.org/officeDocument/2006/relationships/image" Target="../media/image7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1052460">
            <a:off x="6446125" y="16551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4" name="Freeform 4"/>
          <p:cNvSpPr/>
          <p:nvPr/>
        </p:nvSpPr>
        <p:spPr>
          <a:xfrm rot="-1052460">
            <a:off x="9478936" y="44796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l="-18525" b="-17275"/>
            </a:stretch>
          </a:blipFill>
        </p:spPr>
        <p:txBody>
          <a:bodyPr/>
          <a:lstStyle/>
          <a:p>
            <a:endParaRPr lang="en-AU"/>
          </a:p>
        </p:txBody>
      </p:sp>
      <p:sp>
        <p:nvSpPr>
          <p:cNvPr id="5" name="Freeform 5"/>
          <p:cNvSpPr/>
          <p:nvPr/>
        </p:nvSpPr>
        <p:spPr>
          <a:xfrm>
            <a:off x="7020852" y="64013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rot="4122993">
            <a:off x="9582038" y="33504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3451784">
            <a:off x="13365524" y="14995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8" name="Freeform 8"/>
          <p:cNvSpPr/>
          <p:nvPr/>
        </p:nvSpPr>
        <p:spPr>
          <a:xfrm rot="8337656">
            <a:off x="16883205" y="11039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9" name="Freeform 9"/>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0" name="TextBox 10"/>
          <p:cNvSpPr txBox="1"/>
          <p:nvPr/>
        </p:nvSpPr>
        <p:spPr>
          <a:xfrm>
            <a:off x="10129551" y="6214628"/>
            <a:ext cx="7800737" cy="3857444"/>
          </a:xfrm>
          <a:prstGeom prst="rect">
            <a:avLst/>
          </a:prstGeom>
        </p:spPr>
        <p:txBody>
          <a:bodyPr lIns="0" tIns="0" rIns="0" bIns="0" rtlCol="0" anchor="t">
            <a:spAutoFit/>
          </a:bodyPr>
          <a:lstStyle/>
          <a:p>
            <a:pPr algn="r">
              <a:lnSpc>
                <a:spcPts val="7567"/>
              </a:lnSpc>
            </a:pPr>
            <a:r>
              <a:rPr lang="en-US" sz="7492" spc="344">
                <a:solidFill>
                  <a:srgbClr val="34897F"/>
                </a:solidFill>
                <a:latin typeface="Lucky Bones"/>
                <a:ea typeface="Lucky Bones"/>
                <a:cs typeface="Lucky Bones"/>
                <a:sym typeface="Lucky Bones"/>
              </a:rPr>
              <a:t>PLASTIC POLLUTION BACKGROUND AND OVERVIEW</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521581" y="3218752"/>
            <a:ext cx="5253046" cy="6535672"/>
          </a:xfrm>
          <a:custGeom>
            <a:avLst/>
            <a:gdLst/>
            <a:ahLst/>
            <a:cxnLst/>
            <a:rect l="l" t="t" r="r" b="b"/>
            <a:pathLst>
              <a:path w="5253046" h="6535672">
                <a:moveTo>
                  <a:pt x="0" y="0"/>
                </a:moveTo>
                <a:lnTo>
                  <a:pt x="5253046" y="0"/>
                </a:lnTo>
                <a:lnTo>
                  <a:pt x="5253046" y="6535672"/>
                </a:lnTo>
                <a:lnTo>
                  <a:pt x="0" y="65356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0800000">
            <a:off x="6679502" y="3218752"/>
            <a:ext cx="5253046" cy="6535672"/>
          </a:xfrm>
          <a:custGeom>
            <a:avLst/>
            <a:gdLst/>
            <a:ahLst/>
            <a:cxnLst/>
            <a:rect l="l" t="t" r="r" b="b"/>
            <a:pathLst>
              <a:path w="5253046" h="6535672">
                <a:moveTo>
                  <a:pt x="0" y="0"/>
                </a:moveTo>
                <a:lnTo>
                  <a:pt x="5253046" y="0"/>
                </a:lnTo>
                <a:lnTo>
                  <a:pt x="5253046" y="6535672"/>
                </a:lnTo>
                <a:lnTo>
                  <a:pt x="0" y="65356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flipH="1">
            <a:off x="12488717" y="3218752"/>
            <a:ext cx="5253046" cy="6535672"/>
          </a:xfrm>
          <a:custGeom>
            <a:avLst/>
            <a:gdLst/>
            <a:ahLst/>
            <a:cxnLst/>
            <a:rect l="l" t="t" r="r" b="b"/>
            <a:pathLst>
              <a:path w="5253046" h="6535672">
                <a:moveTo>
                  <a:pt x="5253046" y="0"/>
                </a:moveTo>
                <a:lnTo>
                  <a:pt x="0" y="0"/>
                </a:lnTo>
                <a:lnTo>
                  <a:pt x="0" y="6535672"/>
                </a:lnTo>
                <a:lnTo>
                  <a:pt x="5253046" y="6535672"/>
                </a:lnTo>
                <a:lnTo>
                  <a:pt x="5253046"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a:off x="1569979" y="4117578"/>
            <a:ext cx="3741843" cy="3419109"/>
          </a:xfrm>
          <a:custGeom>
            <a:avLst/>
            <a:gdLst/>
            <a:ahLst/>
            <a:cxnLst/>
            <a:rect l="l" t="t" r="r" b="b"/>
            <a:pathLst>
              <a:path w="3741843" h="3419109">
                <a:moveTo>
                  <a:pt x="0" y="0"/>
                </a:moveTo>
                <a:lnTo>
                  <a:pt x="3741842" y="0"/>
                </a:lnTo>
                <a:lnTo>
                  <a:pt x="3741842" y="3419109"/>
                </a:lnTo>
                <a:lnTo>
                  <a:pt x="0" y="3419109"/>
                </a:lnTo>
                <a:lnTo>
                  <a:pt x="0" y="0"/>
                </a:lnTo>
                <a:close/>
              </a:path>
            </a:pathLst>
          </a:custGeom>
          <a:blipFill>
            <a:blip r:embed="rId5"/>
            <a:stretch>
              <a:fillRect/>
            </a:stretch>
          </a:blipFill>
        </p:spPr>
        <p:txBody>
          <a:bodyPr/>
          <a:lstStyle/>
          <a:p>
            <a:endParaRPr lang="en-AU"/>
          </a:p>
        </p:txBody>
      </p:sp>
      <p:sp>
        <p:nvSpPr>
          <p:cNvPr id="6" name="Freeform 6"/>
          <p:cNvSpPr/>
          <p:nvPr/>
        </p:nvSpPr>
        <p:spPr>
          <a:xfrm>
            <a:off x="7471335" y="5891972"/>
            <a:ext cx="3246795" cy="1899375"/>
          </a:xfrm>
          <a:custGeom>
            <a:avLst/>
            <a:gdLst/>
            <a:ahLst/>
            <a:cxnLst/>
            <a:rect l="l" t="t" r="r" b="b"/>
            <a:pathLst>
              <a:path w="3246795" h="1899375">
                <a:moveTo>
                  <a:pt x="0" y="0"/>
                </a:moveTo>
                <a:lnTo>
                  <a:pt x="3246795" y="0"/>
                </a:lnTo>
                <a:lnTo>
                  <a:pt x="3246795" y="1899375"/>
                </a:lnTo>
                <a:lnTo>
                  <a:pt x="0" y="1899375"/>
                </a:lnTo>
                <a:lnTo>
                  <a:pt x="0" y="0"/>
                </a:lnTo>
                <a:close/>
              </a:path>
            </a:pathLst>
          </a:custGeom>
          <a:blipFill>
            <a:blip r:embed="rId6"/>
            <a:stretch>
              <a:fillRect/>
            </a:stretch>
          </a:blipFill>
        </p:spPr>
        <p:txBody>
          <a:bodyPr/>
          <a:lstStyle/>
          <a:p>
            <a:endParaRPr lang="en-AU"/>
          </a:p>
        </p:txBody>
      </p:sp>
      <p:sp>
        <p:nvSpPr>
          <p:cNvPr id="7" name="Freeform 7"/>
          <p:cNvSpPr/>
          <p:nvPr/>
        </p:nvSpPr>
        <p:spPr>
          <a:xfrm>
            <a:off x="13237473" y="4412677"/>
            <a:ext cx="3181973" cy="3181973"/>
          </a:xfrm>
          <a:custGeom>
            <a:avLst/>
            <a:gdLst/>
            <a:ahLst/>
            <a:cxnLst/>
            <a:rect l="l" t="t" r="r" b="b"/>
            <a:pathLst>
              <a:path w="3181973" h="3181973">
                <a:moveTo>
                  <a:pt x="0" y="0"/>
                </a:moveTo>
                <a:lnTo>
                  <a:pt x="3181973" y="0"/>
                </a:lnTo>
                <a:lnTo>
                  <a:pt x="3181973" y="3181973"/>
                </a:lnTo>
                <a:lnTo>
                  <a:pt x="0" y="318197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8" name="Freeform 8"/>
          <p:cNvSpPr/>
          <p:nvPr/>
        </p:nvSpPr>
        <p:spPr>
          <a:xfrm rot="-10719105">
            <a:off x="-522751" y="-8210385"/>
            <a:ext cx="19223706" cy="11053631"/>
          </a:xfrm>
          <a:custGeom>
            <a:avLst/>
            <a:gdLst/>
            <a:ahLst/>
            <a:cxnLst/>
            <a:rect l="l" t="t" r="r" b="b"/>
            <a:pathLst>
              <a:path w="19223706" h="11053631">
                <a:moveTo>
                  <a:pt x="0" y="0"/>
                </a:moveTo>
                <a:lnTo>
                  <a:pt x="19223706" y="0"/>
                </a:lnTo>
                <a:lnTo>
                  <a:pt x="19223706" y="11053631"/>
                </a:lnTo>
                <a:lnTo>
                  <a:pt x="0" y="1105363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9" name="Freeform 9"/>
          <p:cNvSpPr/>
          <p:nvPr/>
        </p:nvSpPr>
        <p:spPr>
          <a:xfrm flipH="1">
            <a:off x="8742973" y="3554129"/>
            <a:ext cx="2238484" cy="2337842"/>
          </a:xfrm>
          <a:custGeom>
            <a:avLst/>
            <a:gdLst/>
            <a:ahLst/>
            <a:cxnLst/>
            <a:rect l="l" t="t" r="r" b="b"/>
            <a:pathLst>
              <a:path w="2238484" h="2337842">
                <a:moveTo>
                  <a:pt x="2238484" y="0"/>
                </a:moveTo>
                <a:lnTo>
                  <a:pt x="0" y="0"/>
                </a:lnTo>
                <a:lnTo>
                  <a:pt x="0" y="2337843"/>
                </a:lnTo>
                <a:lnTo>
                  <a:pt x="2238484" y="2337843"/>
                </a:lnTo>
                <a:lnTo>
                  <a:pt x="223848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0" name="Freeform 10"/>
          <p:cNvSpPr/>
          <p:nvPr/>
        </p:nvSpPr>
        <p:spPr>
          <a:xfrm rot="-1748398">
            <a:off x="6811592" y="4878132"/>
            <a:ext cx="2174562" cy="1011171"/>
          </a:xfrm>
          <a:custGeom>
            <a:avLst/>
            <a:gdLst/>
            <a:ahLst/>
            <a:cxnLst/>
            <a:rect l="l" t="t" r="r" b="b"/>
            <a:pathLst>
              <a:path w="2174562" h="1011171">
                <a:moveTo>
                  <a:pt x="0" y="0"/>
                </a:moveTo>
                <a:lnTo>
                  <a:pt x="2174562" y="0"/>
                </a:lnTo>
                <a:lnTo>
                  <a:pt x="2174562" y="1011172"/>
                </a:lnTo>
                <a:lnTo>
                  <a:pt x="0" y="101117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1" name="TextBox 11"/>
          <p:cNvSpPr txBox="1"/>
          <p:nvPr/>
        </p:nvSpPr>
        <p:spPr>
          <a:xfrm>
            <a:off x="1070436" y="291017"/>
            <a:ext cx="16147129" cy="2014856"/>
          </a:xfrm>
          <a:prstGeom prst="rect">
            <a:avLst/>
          </a:prstGeom>
        </p:spPr>
        <p:txBody>
          <a:bodyPr lIns="0" tIns="0" rIns="0" bIns="0" rtlCol="0" anchor="t">
            <a:spAutoFit/>
          </a:bodyPr>
          <a:lstStyle/>
          <a:p>
            <a:pPr marL="0" lvl="0" indent="0" algn="ctr">
              <a:lnSpc>
                <a:spcPts val="7760"/>
              </a:lnSpc>
              <a:spcBef>
                <a:spcPct val="0"/>
              </a:spcBef>
            </a:pPr>
            <a:r>
              <a:rPr lang="en-US" sz="8000" spc="368">
                <a:solidFill>
                  <a:srgbClr val="34897F"/>
                </a:solidFill>
                <a:latin typeface="Lucky Bones"/>
                <a:ea typeface="Lucky Bones"/>
                <a:cs typeface="Lucky Bones"/>
                <a:sym typeface="Lucky Bones"/>
              </a:rPr>
              <a:t>SOURCES OF MARINE PLASTIC POLLUTION </a:t>
            </a:r>
          </a:p>
        </p:txBody>
      </p:sp>
      <p:sp>
        <p:nvSpPr>
          <p:cNvPr id="12" name="TextBox 12"/>
          <p:cNvSpPr txBox="1"/>
          <p:nvPr/>
        </p:nvSpPr>
        <p:spPr>
          <a:xfrm>
            <a:off x="1262496" y="8010932"/>
            <a:ext cx="4049325" cy="1494154"/>
          </a:xfrm>
          <a:prstGeom prst="rect">
            <a:avLst/>
          </a:prstGeom>
        </p:spPr>
        <p:txBody>
          <a:bodyPr lIns="0" tIns="0" rIns="0" bIns="0" rtlCol="0" anchor="t">
            <a:spAutoFit/>
          </a:bodyPr>
          <a:lstStyle/>
          <a:p>
            <a:pPr algn="ctr">
              <a:lnSpc>
                <a:spcPts val="3759"/>
              </a:lnSpc>
            </a:pPr>
            <a:r>
              <a:rPr lang="en-US" sz="3999">
                <a:solidFill>
                  <a:srgbClr val="34897F"/>
                </a:solidFill>
                <a:latin typeface="Sailors"/>
                <a:ea typeface="Sailors"/>
                <a:cs typeface="Sailors"/>
                <a:sym typeface="Sailors"/>
              </a:rPr>
              <a:t>Mismanaged plastic waste (litter)</a:t>
            </a:r>
          </a:p>
        </p:txBody>
      </p:sp>
      <p:sp>
        <p:nvSpPr>
          <p:cNvPr id="13" name="TextBox 13"/>
          <p:cNvSpPr txBox="1"/>
          <p:nvPr/>
        </p:nvSpPr>
        <p:spPr>
          <a:xfrm>
            <a:off x="6878873" y="8248493"/>
            <a:ext cx="4420459" cy="1017904"/>
          </a:xfrm>
          <a:prstGeom prst="rect">
            <a:avLst/>
          </a:prstGeom>
        </p:spPr>
        <p:txBody>
          <a:bodyPr lIns="0" tIns="0" rIns="0" bIns="0" rtlCol="0" anchor="t">
            <a:spAutoFit/>
          </a:bodyPr>
          <a:lstStyle/>
          <a:p>
            <a:pPr algn="ctr">
              <a:lnSpc>
                <a:spcPts val="3759"/>
              </a:lnSpc>
            </a:pPr>
            <a:r>
              <a:rPr lang="en-US" sz="3999">
                <a:solidFill>
                  <a:srgbClr val="34897F"/>
                </a:solidFill>
                <a:latin typeface="Sailors"/>
                <a:ea typeface="Sailors"/>
                <a:cs typeface="Sailors"/>
                <a:sym typeface="Sailors"/>
              </a:rPr>
              <a:t>sea-based plastic debris</a:t>
            </a:r>
          </a:p>
        </p:txBody>
      </p:sp>
      <p:sp>
        <p:nvSpPr>
          <p:cNvPr id="14" name="TextBox 14"/>
          <p:cNvSpPr txBox="1"/>
          <p:nvPr/>
        </p:nvSpPr>
        <p:spPr>
          <a:xfrm>
            <a:off x="12838841" y="8248493"/>
            <a:ext cx="4420459" cy="541654"/>
          </a:xfrm>
          <a:prstGeom prst="rect">
            <a:avLst/>
          </a:prstGeom>
        </p:spPr>
        <p:txBody>
          <a:bodyPr lIns="0" tIns="0" rIns="0" bIns="0" rtlCol="0" anchor="t">
            <a:spAutoFit/>
          </a:bodyPr>
          <a:lstStyle/>
          <a:p>
            <a:pPr algn="ctr">
              <a:lnSpc>
                <a:spcPts val="3759"/>
              </a:lnSpc>
            </a:pPr>
            <a:r>
              <a:rPr lang="en-US" sz="3999">
                <a:solidFill>
                  <a:srgbClr val="34897F"/>
                </a:solidFill>
                <a:latin typeface="Sailors"/>
                <a:ea typeface="Sailors"/>
                <a:cs typeface="Sailors"/>
                <a:sym typeface="Sailors"/>
              </a:rPr>
              <a:t>microplastics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724477" y="-7147157"/>
            <a:ext cx="16534823" cy="9507523"/>
          </a:xfrm>
          <a:custGeom>
            <a:avLst/>
            <a:gdLst/>
            <a:ahLst/>
            <a:cxnLst/>
            <a:rect l="l" t="t" r="r" b="b"/>
            <a:pathLst>
              <a:path w="16534823" h="9507523">
                <a:moveTo>
                  <a:pt x="0" y="0"/>
                </a:moveTo>
                <a:lnTo>
                  <a:pt x="16534823" y="0"/>
                </a:lnTo>
                <a:lnTo>
                  <a:pt x="16534823" y="9507524"/>
                </a:lnTo>
                <a:lnTo>
                  <a:pt x="0" y="95075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grpSp>
        <p:nvGrpSpPr>
          <p:cNvPr id="3" name="Group 3"/>
          <p:cNvGrpSpPr>
            <a:grpSpLocks noChangeAspect="1"/>
          </p:cNvGrpSpPr>
          <p:nvPr/>
        </p:nvGrpSpPr>
        <p:grpSpPr>
          <a:xfrm>
            <a:off x="12592913" y="2675672"/>
            <a:ext cx="5106239" cy="3653133"/>
            <a:chOff x="0" y="0"/>
            <a:chExt cx="4584192" cy="3279648"/>
          </a:xfrm>
        </p:grpSpPr>
        <p:sp>
          <p:nvSpPr>
            <p:cNvPr id="4" name="Freeform 4"/>
            <p:cNvSpPr/>
            <p:nvPr/>
          </p:nvSpPr>
          <p:spPr>
            <a:xfrm>
              <a:off x="0" y="0"/>
              <a:ext cx="4584192" cy="3279648"/>
            </a:xfrm>
            <a:custGeom>
              <a:avLst/>
              <a:gdLst/>
              <a:ahLst/>
              <a:cxnLst/>
              <a:rect l="l" t="t" r="r" b="b"/>
              <a:pathLst>
                <a:path w="4584192" h="3279648">
                  <a:moveTo>
                    <a:pt x="4584192" y="3279648"/>
                  </a:moveTo>
                  <a:lnTo>
                    <a:pt x="0" y="3279648"/>
                  </a:lnTo>
                  <a:lnTo>
                    <a:pt x="0" y="0"/>
                  </a:lnTo>
                  <a:lnTo>
                    <a:pt x="4584192" y="0"/>
                  </a:lnTo>
                  <a:lnTo>
                    <a:pt x="4584192" y="3279648"/>
                  </a:lnTo>
                  <a:close/>
                </a:path>
              </a:pathLst>
            </a:custGeom>
            <a:blipFill>
              <a:blip r:embed="rId5"/>
              <a:stretch>
                <a:fillRect l="-29" r="-29"/>
              </a:stretch>
            </a:blipFill>
          </p:spPr>
          <p:txBody>
            <a:bodyPr/>
            <a:lstStyle/>
            <a:p>
              <a:endParaRPr lang="en-AU"/>
            </a:p>
          </p:txBody>
        </p:sp>
        <p:sp>
          <p:nvSpPr>
            <p:cNvPr id="5" name="Freeform 5"/>
            <p:cNvSpPr/>
            <p:nvPr/>
          </p:nvSpPr>
          <p:spPr>
            <a:xfrm>
              <a:off x="63980" y="23119"/>
              <a:ext cx="4450362" cy="3189732"/>
            </a:xfrm>
            <a:custGeom>
              <a:avLst/>
              <a:gdLst/>
              <a:ahLst/>
              <a:cxnLst/>
              <a:rect l="l" t="t" r="r" b="b"/>
              <a:pathLst>
                <a:path w="4450362" h="318973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2920" r="-2920"/>
              </a:stretch>
            </a:blipFill>
          </p:spPr>
          <p:txBody>
            <a:bodyPr/>
            <a:lstStyle/>
            <a:p>
              <a:endParaRPr lang="en-AU"/>
            </a:p>
          </p:txBody>
        </p:sp>
      </p:grpSp>
      <p:grpSp>
        <p:nvGrpSpPr>
          <p:cNvPr id="6" name="Group 6"/>
          <p:cNvGrpSpPr>
            <a:grpSpLocks noChangeAspect="1"/>
          </p:cNvGrpSpPr>
          <p:nvPr/>
        </p:nvGrpSpPr>
        <p:grpSpPr>
          <a:xfrm>
            <a:off x="10039794" y="6409817"/>
            <a:ext cx="4575449" cy="3688219"/>
            <a:chOff x="0" y="0"/>
            <a:chExt cx="4605527" cy="3712464"/>
          </a:xfrm>
        </p:grpSpPr>
        <p:sp>
          <p:nvSpPr>
            <p:cNvPr id="7" name="Freeform 7"/>
            <p:cNvSpPr/>
            <p:nvPr/>
          </p:nvSpPr>
          <p:spPr>
            <a:xfrm>
              <a:off x="0" y="0"/>
              <a:ext cx="4605527" cy="3712464"/>
            </a:xfrm>
            <a:custGeom>
              <a:avLst/>
              <a:gdLst/>
              <a:ahLst/>
              <a:cxnLst/>
              <a:rect l="l" t="t" r="r" b="b"/>
              <a:pathLst>
                <a:path w="4605527" h="3712464">
                  <a:moveTo>
                    <a:pt x="4605527" y="3712464"/>
                  </a:moveTo>
                  <a:lnTo>
                    <a:pt x="0" y="3712464"/>
                  </a:lnTo>
                  <a:lnTo>
                    <a:pt x="0" y="0"/>
                  </a:lnTo>
                  <a:lnTo>
                    <a:pt x="4605527" y="0"/>
                  </a:lnTo>
                  <a:lnTo>
                    <a:pt x="4605527" y="3712464"/>
                  </a:lnTo>
                  <a:close/>
                </a:path>
              </a:pathLst>
            </a:custGeom>
            <a:blipFill>
              <a:blip r:embed="rId7"/>
              <a:stretch>
                <a:fillRect l="-67" r="-67"/>
              </a:stretch>
            </a:blipFill>
          </p:spPr>
          <p:txBody>
            <a:bodyPr/>
            <a:lstStyle/>
            <a:p>
              <a:endParaRPr lang="en-AU"/>
            </a:p>
          </p:txBody>
        </p:sp>
        <p:sp>
          <p:nvSpPr>
            <p:cNvPr id="8" name="Freeform 8"/>
            <p:cNvSpPr/>
            <p:nvPr/>
          </p:nvSpPr>
          <p:spPr>
            <a:xfrm>
              <a:off x="44741" y="-24384"/>
              <a:ext cx="4526947" cy="3651107"/>
            </a:xfrm>
            <a:custGeom>
              <a:avLst/>
              <a:gdLst/>
              <a:ahLst/>
              <a:cxnLst/>
              <a:rect l="l" t="t" r="r" b="b"/>
              <a:pathLst>
                <a:path w="4526947" h="3651107">
                  <a:moveTo>
                    <a:pt x="2641386" y="3618544"/>
                  </a:moveTo>
                  <a:cubicBezTo>
                    <a:pt x="2240620" y="3651108"/>
                    <a:pt x="1838727" y="3569536"/>
                    <a:pt x="1453413" y="3454612"/>
                  </a:cubicBezTo>
                  <a:cubicBezTo>
                    <a:pt x="1161920" y="3367672"/>
                    <a:pt x="870095" y="3257995"/>
                    <a:pt x="635273" y="3064637"/>
                  </a:cubicBezTo>
                  <a:cubicBezTo>
                    <a:pt x="300543" y="2789014"/>
                    <a:pt x="112896" y="2363359"/>
                    <a:pt x="58919" y="1933123"/>
                  </a:cubicBezTo>
                  <a:cubicBezTo>
                    <a:pt x="0" y="1463506"/>
                    <a:pt x="97051" y="962320"/>
                    <a:pt x="389363" y="590080"/>
                  </a:cubicBezTo>
                  <a:cubicBezTo>
                    <a:pt x="681674" y="217839"/>
                    <a:pt x="1184181" y="0"/>
                    <a:pt x="1644781" y="108864"/>
                  </a:cubicBezTo>
                  <a:cubicBezTo>
                    <a:pt x="1961698" y="183769"/>
                    <a:pt x="2227591" y="396412"/>
                    <a:pt x="2459922" y="624599"/>
                  </a:cubicBezTo>
                  <a:cubicBezTo>
                    <a:pt x="2692255" y="852789"/>
                    <a:pt x="2905450" y="1104561"/>
                    <a:pt x="3173128" y="1290023"/>
                  </a:cubicBezTo>
                  <a:cubicBezTo>
                    <a:pt x="3393050" y="1442396"/>
                    <a:pt x="3643019" y="1545182"/>
                    <a:pt x="3874124" y="1679990"/>
                  </a:cubicBezTo>
                  <a:cubicBezTo>
                    <a:pt x="4105232" y="1814798"/>
                    <a:pt x="4325731" y="1992340"/>
                    <a:pt x="4432106" y="2237839"/>
                  </a:cubicBezTo>
                  <a:cubicBezTo>
                    <a:pt x="4526947" y="2456722"/>
                    <a:pt x="4479206" y="2666180"/>
                    <a:pt x="4356655" y="2859725"/>
                  </a:cubicBezTo>
                  <a:cubicBezTo>
                    <a:pt x="4333250" y="2896688"/>
                    <a:pt x="4308155" y="2931855"/>
                    <a:pt x="4281520" y="2965317"/>
                  </a:cubicBezTo>
                  <a:cubicBezTo>
                    <a:pt x="3903003" y="3440859"/>
                    <a:pt x="3213362" y="3572068"/>
                    <a:pt x="2641386" y="3618544"/>
                  </a:cubicBezTo>
                  <a:close/>
                  <a:moveTo>
                    <a:pt x="4223409" y="1187779"/>
                  </a:moveTo>
                  <a:cubicBezTo>
                    <a:pt x="4291389" y="1161310"/>
                    <a:pt x="4355485" y="1108141"/>
                    <a:pt x="4362212" y="1031173"/>
                  </a:cubicBezTo>
                  <a:cubicBezTo>
                    <a:pt x="4365996" y="987881"/>
                    <a:pt x="4355004" y="944757"/>
                    <a:pt x="4342804" y="903049"/>
                  </a:cubicBezTo>
                  <a:cubicBezTo>
                    <a:pt x="4247225" y="576292"/>
                    <a:pt x="4015401" y="20573"/>
                    <a:pt x="3585291" y="86123"/>
                  </a:cubicBezTo>
                  <a:cubicBezTo>
                    <a:pt x="3477023" y="102624"/>
                    <a:pt x="3376057" y="151054"/>
                    <a:pt x="3282599" y="208149"/>
                  </a:cubicBezTo>
                  <a:cubicBezTo>
                    <a:pt x="3172632" y="275330"/>
                    <a:pt x="3062352" y="368672"/>
                    <a:pt x="3044759" y="496331"/>
                  </a:cubicBezTo>
                  <a:cubicBezTo>
                    <a:pt x="3027857" y="618964"/>
                    <a:pt x="3102238" y="735455"/>
                    <a:pt x="3186304" y="826324"/>
                  </a:cubicBezTo>
                  <a:cubicBezTo>
                    <a:pt x="3332401" y="984246"/>
                    <a:pt x="3530408" y="1091965"/>
                    <a:pt x="3737932" y="1144730"/>
                  </a:cubicBezTo>
                  <a:cubicBezTo>
                    <a:pt x="3858914" y="1175490"/>
                    <a:pt x="3992751" y="1213094"/>
                    <a:pt x="4118093" y="1209270"/>
                  </a:cubicBezTo>
                  <a:cubicBezTo>
                    <a:pt x="4153352" y="1208193"/>
                    <a:pt x="4189754" y="1200880"/>
                    <a:pt x="4223409" y="1187779"/>
                  </a:cubicBezTo>
                  <a:close/>
                </a:path>
              </a:pathLst>
            </a:custGeom>
            <a:blipFill>
              <a:blip r:embed="rId8"/>
              <a:stretch>
                <a:fillRect l="-9921" r="-9921"/>
              </a:stretch>
            </a:blipFill>
          </p:spPr>
          <p:txBody>
            <a:bodyPr/>
            <a:lstStyle/>
            <a:p>
              <a:endParaRPr lang="en-AU"/>
            </a:p>
          </p:txBody>
        </p:sp>
      </p:grpSp>
      <p:grpSp>
        <p:nvGrpSpPr>
          <p:cNvPr id="9" name="Group 9"/>
          <p:cNvGrpSpPr>
            <a:grpSpLocks noChangeAspect="1"/>
          </p:cNvGrpSpPr>
          <p:nvPr/>
        </p:nvGrpSpPr>
        <p:grpSpPr>
          <a:xfrm rot="1161392">
            <a:off x="14209176" y="6972934"/>
            <a:ext cx="4415967" cy="3102953"/>
            <a:chOff x="0" y="0"/>
            <a:chExt cx="4572000" cy="3212592"/>
          </a:xfrm>
        </p:grpSpPr>
        <p:sp>
          <p:nvSpPr>
            <p:cNvPr id="10" name="Freeform 10"/>
            <p:cNvSpPr/>
            <p:nvPr/>
          </p:nvSpPr>
          <p:spPr>
            <a:xfrm>
              <a:off x="-40875" y="-15335"/>
              <a:ext cx="4793771" cy="3267781"/>
            </a:xfrm>
            <a:custGeom>
              <a:avLst/>
              <a:gdLst/>
              <a:ahLst/>
              <a:cxnLst/>
              <a:rect l="l" t="t" r="r" b="b"/>
              <a:pathLst>
                <a:path w="4793771" h="326778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9"/>
              <a:stretch>
                <a:fillRect l="-2662" r="-2662"/>
              </a:stretch>
            </a:blipFill>
          </p:spPr>
          <p:txBody>
            <a:bodyPr/>
            <a:lstStyle/>
            <a:p>
              <a:endParaRPr lang="en-AU"/>
            </a:p>
          </p:txBody>
        </p:sp>
        <p:sp>
          <p:nvSpPr>
            <p:cNvPr id="11" name="Freeform 11"/>
            <p:cNvSpPr/>
            <p:nvPr/>
          </p:nvSpPr>
          <p:spPr>
            <a:xfrm>
              <a:off x="0" y="0"/>
              <a:ext cx="4572000" cy="3212592"/>
            </a:xfrm>
            <a:custGeom>
              <a:avLst/>
              <a:gdLst/>
              <a:ahLst/>
              <a:cxnLst/>
              <a:rect l="l" t="t" r="r" b="b"/>
              <a:pathLst>
                <a:path w="4572000" h="3212592">
                  <a:moveTo>
                    <a:pt x="4572000" y="3212592"/>
                  </a:moveTo>
                  <a:lnTo>
                    <a:pt x="0" y="3212592"/>
                  </a:lnTo>
                  <a:lnTo>
                    <a:pt x="0" y="0"/>
                  </a:lnTo>
                  <a:lnTo>
                    <a:pt x="4572000" y="0"/>
                  </a:lnTo>
                  <a:lnTo>
                    <a:pt x="4572000" y="3212592"/>
                  </a:lnTo>
                  <a:close/>
                </a:path>
              </a:pathLst>
            </a:custGeom>
            <a:blipFill>
              <a:blip r:embed="rId10"/>
              <a:stretch>
                <a:fillRect l="-11" r="-11"/>
              </a:stretch>
            </a:blipFill>
          </p:spPr>
          <p:txBody>
            <a:bodyPr/>
            <a:lstStyle/>
            <a:p>
              <a:endParaRPr lang="en-AU"/>
            </a:p>
          </p:txBody>
        </p:sp>
      </p:grpSp>
      <p:grpSp>
        <p:nvGrpSpPr>
          <p:cNvPr id="12" name="Group 12"/>
          <p:cNvGrpSpPr>
            <a:grpSpLocks noChangeAspect="1"/>
          </p:cNvGrpSpPr>
          <p:nvPr/>
        </p:nvGrpSpPr>
        <p:grpSpPr>
          <a:xfrm rot="393586">
            <a:off x="6118280" y="6695322"/>
            <a:ext cx="3794937" cy="3749397"/>
            <a:chOff x="0" y="0"/>
            <a:chExt cx="4572000" cy="4517135"/>
          </a:xfrm>
        </p:grpSpPr>
        <p:sp>
          <p:nvSpPr>
            <p:cNvPr id="13" name="Freeform 13"/>
            <p:cNvSpPr/>
            <p:nvPr/>
          </p:nvSpPr>
          <p:spPr>
            <a:xfrm>
              <a:off x="-16554" y="-2690"/>
              <a:ext cx="4639471" cy="4549489"/>
            </a:xfrm>
            <a:custGeom>
              <a:avLst/>
              <a:gdLst/>
              <a:ahLst/>
              <a:cxnLst/>
              <a:rect l="l" t="t" r="r" b="b"/>
              <a:pathLst>
                <a:path w="4639471" h="4549489">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11"/>
              <a:stretch>
                <a:fillRect l="-22262" t="-14081" r="-22262"/>
              </a:stretch>
            </a:blipFill>
          </p:spPr>
          <p:txBody>
            <a:bodyPr/>
            <a:lstStyle/>
            <a:p>
              <a:endParaRPr lang="en-AU"/>
            </a:p>
          </p:txBody>
        </p:sp>
        <p:sp>
          <p:nvSpPr>
            <p:cNvPr id="14" name="Freeform 14"/>
            <p:cNvSpPr/>
            <p:nvPr/>
          </p:nvSpPr>
          <p:spPr>
            <a:xfrm>
              <a:off x="0" y="0"/>
              <a:ext cx="4572000" cy="4517135"/>
            </a:xfrm>
            <a:custGeom>
              <a:avLst/>
              <a:gdLst/>
              <a:ahLst/>
              <a:cxnLst/>
              <a:rect l="l" t="t" r="r" b="b"/>
              <a:pathLst>
                <a:path w="4572000" h="4517135">
                  <a:moveTo>
                    <a:pt x="4572000" y="4517135"/>
                  </a:moveTo>
                  <a:lnTo>
                    <a:pt x="0" y="4517135"/>
                  </a:lnTo>
                  <a:lnTo>
                    <a:pt x="0" y="0"/>
                  </a:lnTo>
                  <a:lnTo>
                    <a:pt x="4572000" y="0"/>
                  </a:lnTo>
                  <a:lnTo>
                    <a:pt x="4572000" y="4517135"/>
                  </a:lnTo>
                  <a:close/>
                </a:path>
              </a:pathLst>
            </a:custGeom>
            <a:blipFill>
              <a:blip r:embed="rId12"/>
              <a:stretch>
                <a:fillRect l="-25" r="-25"/>
              </a:stretch>
            </a:blipFill>
          </p:spPr>
          <p:txBody>
            <a:bodyPr/>
            <a:lstStyle/>
            <a:p>
              <a:endParaRPr lang="en-AU"/>
            </a:p>
          </p:txBody>
        </p:sp>
      </p:grpSp>
      <p:grpSp>
        <p:nvGrpSpPr>
          <p:cNvPr id="15" name="Group 15"/>
          <p:cNvGrpSpPr>
            <a:grpSpLocks noChangeAspect="1"/>
          </p:cNvGrpSpPr>
          <p:nvPr/>
        </p:nvGrpSpPr>
        <p:grpSpPr>
          <a:xfrm rot="9602501">
            <a:off x="275983" y="6249208"/>
            <a:ext cx="5706030" cy="4009437"/>
            <a:chOff x="0" y="0"/>
            <a:chExt cx="4572000" cy="3212592"/>
          </a:xfrm>
        </p:grpSpPr>
        <p:sp>
          <p:nvSpPr>
            <p:cNvPr id="16" name="Freeform 16"/>
            <p:cNvSpPr/>
            <p:nvPr/>
          </p:nvSpPr>
          <p:spPr>
            <a:xfrm>
              <a:off x="-40875" y="-15335"/>
              <a:ext cx="4793771" cy="3267781"/>
            </a:xfrm>
            <a:custGeom>
              <a:avLst/>
              <a:gdLst/>
              <a:ahLst/>
              <a:cxnLst/>
              <a:rect l="l" t="t" r="r" b="b"/>
              <a:pathLst>
                <a:path w="4793771" h="326778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13"/>
              <a:stretch>
                <a:fillRect l="-2662" r="-2662"/>
              </a:stretch>
            </a:blipFill>
          </p:spPr>
          <p:txBody>
            <a:bodyPr/>
            <a:lstStyle/>
            <a:p>
              <a:endParaRPr lang="en-AU"/>
            </a:p>
          </p:txBody>
        </p:sp>
        <p:sp>
          <p:nvSpPr>
            <p:cNvPr id="17" name="Freeform 17"/>
            <p:cNvSpPr/>
            <p:nvPr/>
          </p:nvSpPr>
          <p:spPr>
            <a:xfrm>
              <a:off x="0" y="0"/>
              <a:ext cx="4572000" cy="3212592"/>
            </a:xfrm>
            <a:custGeom>
              <a:avLst/>
              <a:gdLst/>
              <a:ahLst/>
              <a:cxnLst/>
              <a:rect l="l" t="t" r="r" b="b"/>
              <a:pathLst>
                <a:path w="4572000" h="3212592">
                  <a:moveTo>
                    <a:pt x="4572000" y="3212592"/>
                  </a:moveTo>
                  <a:lnTo>
                    <a:pt x="0" y="3212592"/>
                  </a:lnTo>
                  <a:lnTo>
                    <a:pt x="0" y="0"/>
                  </a:lnTo>
                  <a:lnTo>
                    <a:pt x="4572000" y="0"/>
                  </a:lnTo>
                  <a:lnTo>
                    <a:pt x="4572000" y="3212592"/>
                  </a:lnTo>
                  <a:close/>
                </a:path>
              </a:pathLst>
            </a:custGeom>
            <a:blipFill>
              <a:blip r:embed="rId10"/>
              <a:stretch>
                <a:fillRect l="-11" r="-11"/>
              </a:stretch>
            </a:blipFill>
          </p:spPr>
          <p:txBody>
            <a:bodyPr/>
            <a:lstStyle/>
            <a:p>
              <a:endParaRPr lang="en-AU"/>
            </a:p>
          </p:txBody>
        </p:sp>
      </p:grpSp>
      <p:grpSp>
        <p:nvGrpSpPr>
          <p:cNvPr id="18" name="Group 18"/>
          <p:cNvGrpSpPr>
            <a:grpSpLocks noChangeAspect="1"/>
          </p:cNvGrpSpPr>
          <p:nvPr/>
        </p:nvGrpSpPr>
        <p:grpSpPr>
          <a:xfrm>
            <a:off x="-1988807" y="3246131"/>
            <a:ext cx="5812068" cy="2512217"/>
            <a:chOff x="0" y="0"/>
            <a:chExt cx="12407900" cy="5363210"/>
          </a:xfrm>
        </p:grpSpPr>
        <p:sp>
          <p:nvSpPr>
            <p:cNvPr id="19" name="Freeform 19"/>
            <p:cNvSpPr/>
            <p:nvPr/>
          </p:nvSpPr>
          <p:spPr>
            <a:xfrm flipH="1">
              <a:off x="-982116" y="-1299210"/>
              <a:ext cx="14579600" cy="7821930"/>
            </a:xfrm>
            <a:custGeom>
              <a:avLst/>
              <a:gdLst/>
              <a:ahLst/>
              <a:cxnLst/>
              <a:rect l="l" t="t" r="r" b="b"/>
              <a:pathLst>
                <a:path w="14579600" h="7821930">
                  <a:moveTo>
                    <a:pt x="13133070" y="2216150"/>
                  </a:moveTo>
                  <a:cubicBezTo>
                    <a:pt x="12001500" y="0"/>
                    <a:pt x="7583170" y="2960370"/>
                    <a:pt x="5828030" y="1879600"/>
                  </a:cubicBezTo>
                  <a:cubicBezTo>
                    <a:pt x="3308350" y="328930"/>
                    <a:pt x="0" y="2044700"/>
                    <a:pt x="1258570" y="5191760"/>
                  </a:cubicBezTo>
                  <a:cubicBezTo>
                    <a:pt x="1899920" y="6795770"/>
                    <a:pt x="4815841" y="5523230"/>
                    <a:pt x="6153150" y="6164580"/>
                  </a:cubicBezTo>
                  <a:cubicBezTo>
                    <a:pt x="9615170" y="7821930"/>
                    <a:pt x="14579600" y="5048250"/>
                    <a:pt x="13133069" y="2216150"/>
                  </a:cubicBezTo>
                  <a:close/>
                </a:path>
              </a:pathLst>
            </a:custGeom>
            <a:blipFill>
              <a:blip r:embed="rId14"/>
              <a:stretch>
                <a:fillRect t="-48613" b="-5537"/>
              </a:stretch>
            </a:blipFill>
          </p:spPr>
          <p:txBody>
            <a:bodyPr/>
            <a:lstStyle/>
            <a:p>
              <a:endParaRPr lang="en-AU"/>
            </a:p>
          </p:txBody>
        </p:sp>
      </p:grpSp>
      <p:grpSp>
        <p:nvGrpSpPr>
          <p:cNvPr id="20" name="Group 20"/>
          <p:cNvGrpSpPr>
            <a:grpSpLocks noChangeAspect="1"/>
          </p:cNvGrpSpPr>
          <p:nvPr/>
        </p:nvGrpSpPr>
        <p:grpSpPr>
          <a:xfrm>
            <a:off x="6755343" y="3128207"/>
            <a:ext cx="5739492" cy="3262124"/>
            <a:chOff x="0" y="0"/>
            <a:chExt cx="4547616" cy="2584704"/>
          </a:xfrm>
        </p:grpSpPr>
        <p:sp>
          <p:nvSpPr>
            <p:cNvPr id="21" name="Freeform 21"/>
            <p:cNvSpPr/>
            <p:nvPr/>
          </p:nvSpPr>
          <p:spPr>
            <a:xfrm>
              <a:off x="0" y="0"/>
              <a:ext cx="4547616" cy="2584704"/>
            </a:xfrm>
            <a:custGeom>
              <a:avLst/>
              <a:gdLst/>
              <a:ahLst/>
              <a:cxnLst/>
              <a:rect l="l" t="t" r="r" b="b"/>
              <a:pathLst>
                <a:path w="4547616" h="2584704">
                  <a:moveTo>
                    <a:pt x="4547616" y="2584704"/>
                  </a:moveTo>
                  <a:lnTo>
                    <a:pt x="0" y="2584704"/>
                  </a:lnTo>
                  <a:lnTo>
                    <a:pt x="0" y="0"/>
                  </a:lnTo>
                  <a:lnTo>
                    <a:pt x="4547616" y="0"/>
                  </a:lnTo>
                  <a:lnTo>
                    <a:pt x="4547616" y="2584704"/>
                  </a:lnTo>
                  <a:close/>
                </a:path>
              </a:pathLst>
            </a:custGeom>
            <a:blipFill>
              <a:blip r:embed="rId15"/>
              <a:stretch>
                <a:fillRect t="-33" b="-33"/>
              </a:stretch>
            </a:blipFill>
          </p:spPr>
          <p:txBody>
            <a:bodyPr/>
            <a:lstStyle/>
            <a:p>
              <a:endParaRPr lang="en-AU"/>
            </a:p>
          </p:txBody>
        </p:sp>
        <p:sp>
          <p:nvSpPr>
            <p:cNvPr id="22" name="Freeform 22"/>
            <p:cNvSpPr/>
            <p:nvPr/>
          </p:nvSpPr>
          <p:spPr>
            <a:xfrm>
              <a:off x="38418" y="49420"/>
              <a:ext cx="4473128" cy="2451241"/>
            </a:xfrm>
            <a:custGeom>
              <a:avLst/>
              <a:gdLst/>
              <a:ahLst/>
              <a:cxnLst/>
              <a:rect l="l" t="t" r="r" b="b"/>
              <a:pathLst>
                <a:path w="4473128" h="2451241">
                  <a:moveTo>
                    <a:pt x="3806137" y="2224714"/>
                  </a:moveTo>
                  <a:cubicBezTo>
                    <a:pt x="4040534" y="2160616"/>
                    <a:pt x="4250942" y="2021088"/>
                    <a:pt x="4364350" y="1794622"/>
                  </a:cubicBezTo>
                  <a:cubicBezTo>
                    <a:pt x="4473127" y="1577406"/>
                    <a:pt x="4451920" y="1287641"/>
                    <a:pt x="4276200" y="1119887"/>
                  </a:cubicBezTo>
                  <a:cubicBezTo>
                    <a:pt x="4087738" y="939970"/>
                    <a:pt x="3790734" y="940461"/>
                    <a:pt x="3565019" y="810294"/>
                  </a:cubicBezTo>
                  <a:cubicBezTo>
                    <a:pt x="3372524" y="699283"/>
                    <a:pt x="3247955" y="503663"/>
                    <a:pt x="3106075" y="332651"/>
                  </a:cubicBezTo>
                  <a:cubicBezTo>
                    <a:pt x="2964196" y="161639"/>
                    <a:pt x="2774430" y="0"/>
                    <a:pt x="2552260" y="4471"/>
                  </a:cubicBezTo>
                  <a:cubicBezTo>
                    <a:pt x="2397795" y="7580"/>
                    <a:pt x="2258303" y="90694"/>
                    <a:pt x="2119909" y="159367"/>
                  </a:cubicBezTo>
                  <a:cubicBezTo>
                    <a:pt x="1899043" y="268964"/>
                    <a:pt x="1662409" y="346727"/>
                    <a:pt x="1419584" y="389512"/>
                  </a:cubicBezTo>
                  <a:cubicBezTo>
                    <a:pt x="1028401" y="458435"/>
                    <a:pt x="588440" y="451093"/>
                    <a:pt x="293528" y="717158"/>
                  </a:cubicBezTo>
                  <a:cubicBezTo>
                    <a:pt x="90084" y="900701"/>
                    <a:pt x="0" y="1200787"/>
                    <a:pt x="68756" y="1466013"/>
                  </a:cubicBezTo>
                  <a:cubicBezTo>
                    <a:pt x="137511" y="1731237"/>
                    <a:pt x="362060" y="1949786"/>
                    <a:pt x="629074" y="2011318"/>
                  </a:cubicBezTo>
                  <a:cubicBezTo>
                    <a:pt x="813702" y="2053864"/>
                    <a:pt x="1008656" y="2025801"/>
                    <a:pt x="1194116" y="2064574"/>
                  </a:cubicBezTo>
                  <a:cubicBezTo>
                    <a:pt x="1510477" y="2130714"/>
                    <a:pt x="1769446" y="2384148"/>
                    <a:pt x="2090558" y="2420848"/>
                  </a:cubicBezTo>
                  <a:cubicBezTo>
                    <a:pt x="2356471" y="2451241"/>
                    <a:pt x="2612011" y="2327835"/>
                    <a:pt x="2867231" y="2247245"/>
                  </a:cubicBezTo>
                  <a:cubicBezTo>
                    <a:pt x="3041872" y="2192102"/>
                    <a:pt x="3227440" y="2251354"/>
                    <a:pt x="3404183" y="2263564"/>
                  </a:cubicBezTo>
                  <a:cubicBezTo>
                    <a:pt x="3537184" y="2272752"/>
                    <a:pt x="3675392" y="2260467"/>
                    <a:pt x="3806137" y="2224714"/>
                  </a:cubicBezTo>
                  <a:close/>
                </a:path>
              </a:pathLst>
            </a:custGeom>
            <a:blipFill>
              <a:blip r:embed="rId16"/>
              <a:stretch>
                <a:fillRect t="-17915" b="-17915"/>
              </a:stretch>
            </a:blipFill>
          </p:spPr>
          <p:txBody>
            <a:bodyPr/>
            <a:lstStyle/>
            <a:p>
              <a:endParaRPr lang="en-AU"/>
            </a:p>
          </p:txBody>
        </p:sp>
      </p:grpSp>
      <p:grpSp>
        <p:nvGrpSpPr>
          <p:cNvPr id="23" name="Group 23"/>
          <p:cNvGrpSpPr>
            <a:grpSpLocks noChangeAspect="1"/>
          </p:cNvGrpSpPr>
          <p:nvPr/>
        </p:nvGrpSpPr>
        <p:grpSpPr>
          <a:xfrm>
            <a:off x="4085840" y="4232773"/>
            <a:ext cx="2569238" cy="2325997"/>
            <a:chOff x="0" y="0"/>
            <a:chExt cx="5580380" cy="5052060"/>
          </a:xfrm>
        </p:grpSpPr>
        <p:sp>
          <p:nvSpPr>
            <p:cNvPr id="24" name="Freeform 24"/>
            <p:cNvSpPr/>
            <p:nvPr/>
          </p:nvSpPr>
          <p:spPr>
            <a:xfrm>
              <a:off x="-635000" y="-673100"/>
              <a:ext cx="6488430" cy="6027420"/>
            </a:xfrm>
            <a:custGeom>
              <a:avLst/>
              <a:gdLst/>
              <a:ahLst/>
              <a:cxnLst/>
              <a:rect l="l" t="t" r="r" b="b"/>
              <a:pathLst>
                <a:path w="6488430" h="602742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17"/>
              <a:stretch>
                <a:fillRect l="-25366" r="-25366"/>
              </a:stretch>
            </a:blipFill>
          </p:spPr>
          <p:txBody>
            <a:bodyPr/>
            <a:lstStyle/>
            <a:p>
              <a:endParaRPr lang="en-AU"/>
            </a:p>
          </p:txBody>
        </p:sp>
      </p:grpSp>
      <p:sp>
        <p:nvSpPr>
          <p:cNvPr id="25" name="TextBox 25"/>
          <p:cNvSpPr txBox="1"/>
          <p:nvPr/>
        </p:nvSpPr>
        <p:spPr>
          <a:xfrm>
            <a:off x="514350" y="426571"/>
            <a:ext cx="17259300" cy="1060451"/>
          </a:xfrm>
          <a:prstGeom prst="rect">
            <a:avLst/>
          </a:prstGeom>
        </p:spPr>
        <p:txBody>
          <a:bodyPr lIns="0" tIns="0" rIns="0" bIns="0" rtlCol="0" anchor="t">
            <a:spAutoFit/>
          </a:bodyPr>
          <a:lstStyle/>
          <a:p>
            <a:pPr marL="0" lvl="0" indent="0" algn="ctr">
              <a:lnSpc>
                <a:spcPts val="8000"/>
              </a:lnSpc>
            </a:pPr>
            <a:r>
              <a:rPr lang="en-US" sz="8000" spc="368">
                <a:solidFill>
                  <a:srgbClr val="34897F"/>
                </a:solidFill>
                <a:latin typeface="Lucky Bones"/>
                <a:ea typeface="Lucky Bones"/>
                <a:cs typeface="Lucky Bones"/>
                <a:sym typeface="Lucky Bones"/>
              </a:rPr>
              <a:t>PLASTICS AND MARINE LIFE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121898">
            <a:off x="-756955" y="-4118172"/>
            <a:ext cx="10589838" cy="8908701"/>
          </a:xfrm>
          <a:custGeom>
            <a:avLst/>
            <a:gdLst/>
            <a:ahLst/>
            <a:cxnLst/>
            <a:rect l="l" t="t" r="r" b="b"/>
            <a:pathLst>
              <a:path w="10589838" h="8908701">
                <a:moveTo>
                  <a:pt x="0" y="0"/>
                </a:moveTo>
                <a:lnTo>
                  <a:pt x="10589838" y="0"/>
                </a:lnTo>
                <a:lnTo>
                  <a:pt x="10589838" y="8908701"/>
                </a:lnTo>
                <a:lnTo>
                  <a:pt x="0" y="890870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5188164" y="-3507299"/>
            <a:ext cx="16353270" cy="11539932"/>
          </a:xfrm>
          <a:custGeom>
            <a:avLst/>
            <a:gdLst/>
            <a:ahLst/>
            <a:cxnLst/>
            <a:rect l="l" t="t" r="r" b="b"/>
            <a:pathLst>
              <a:path w="16353270" h="11539932">
                <a:moveTo>
                  <a:pt x="0" y="0"/>
                </a:moveTo>
                <a:lnTo>
                  <a:pt x="16353270" y="0"/>
                </a:lnTo>
                <a:lnTo>
                  <a:pt x="16353270" y="11539932"/>
                </a:lnTo>
                <a:lnTo>
                  <a:pt x="0" y="11539932"/>
                </a:lnTo>
                <a:lnTo>
                  <a:pt x="0" y="0"/>
                </a:lnTo>
                <a:close/>
              </a:path>
            </a:pathLst>
          </a:custGeom>
          <a:blipFill>
            <a:blip r:embed="rId5"/>
            <a:stretch>
              <a:fillRect l="-2924" r="-2924"/>
            </a:stretch>
          </a:blipFill>
        </p:spPr>
        <p:txBody>
          <a:bodyPr/>
          <a:lstStyle/>
          <a:p>
            <a:endParaRPr lang="en-AU"/>
          </a:p>
        </p:txBody>
      </p:sp>
      <p:sp>
        <p:nvSpPr>
          <p:cNvPr id="4" name="Freeform 4"/>
          <p:cNvSpPr/>
          <p:nvPr/>
        </p:nvSpPr>
        <p:spPr>
          <a:xfrm>
            <a:off x="14015932" y="5826754"/>
            <a:ext cx="1709045" cy="610983"/>
          </a:xfrm>
          <a:custGeom>
            <a:avLst/>
            <a:gdLst/>
            <a:ahLst/>
            <a:cxnLst/>
            <a:rect l="l" t="t" r="r" b="b"/>
            <a:pathLst>
              <a:path w="1709045" h="610983">
                <a:moveTo>
                  <a:pt x="0" y="0"/>
                </a:moveTo>
                <a:lnTo>
                  <a:pt x="1709044" y="0"/>
                </a:lnTo>
                <a:lnTo>
                  <a:pt x="1709044" y="610983"/>
                </a:lnTo>
                <a:lnTo>
                  <a:pt x="0" y="61098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5" name="TextBox 5"/>
          <p:cNvSpPr txBox="1"/>
          <p:nvPr/>
        </p:nvSpPr>
        <p:spPr>
          <a:xfrm>
            <a:off x="704699" y="493904"/>
            <a:ext cx="7147714" cy="2995931"/>
          </a:xfrm>
          <a:prstGeom prst="rect">
            <a:avLst/>
          </a:prstGeom>
        </p:spPr>
        <p:txBody>
          <a:bodyPr lIns="0" tIns="0" rIns="0" bIns="0" rtlCol="0" anchor="t">
            <a:spAutoFit/>
          </a:bodyPr>
          <a:lstStyle/>
          <a:p>
            <a:pPr marL="0" lvl="0" indent="0" algn="l">
              <a:lnSpc>
                <a:spcPts val="7760"/>
              </a:lnSpc>
              <a:spcBef>
                <a:spcPct val="0"/>
              </a:spcBef>
            </a:pPr>
            <a:r>
              <a:rPr lang="en-US" sz="8000" spc="368">
                <a:solidFill>
                  <a:srgbClr val="34897F"/>
                </a:solidFill>
                <a:latin typeface="Lucky Bones"/>
                <a:ea typeface="Lucky Bones"/>
                <a:cs typeface="Lucky Bones"/>
                <a:sym typeface="Lucky Bones"/>
              </a:rPr>
              <a:t>PLASTIC POLLUTION IN AUSTRALIA</a:t>
            </a:r>
          </a:p>
        </p:txBody>
      </p:sp>
      <p:sp>
        <p:nvSpPr>
          <p:cNvPr id="6" name="TextBox 6"/>
          <p:cNvSpPr txBox="1"/>
          <p:nvPr/>
        </p:nvSpPr>
        <p:spPr>
          <a:xfrm>
            <a:off x="9419644" y="5710730"/>
            <a:ext cx="4495082" cy="2321903"/>
          </a:xfrm>
          <a:prstGeom prst="rect">
            <a:avLst/>
          </a:prstGeom>
        </p:spPr>
        <p:txBody>
          <a:bodyPr lIns="0" tIns="0" rIns="0" bIns="0" rtlCol="0" anchor="t">
            <a:spAutoFit/>
          </a:bodyPr>
          <a:lstStyle/>
          <a:p>
            <a:pPr algn="ctr">
              <a:lnSpc>
                <a:spcPts val="4496"/>
              </a:lnSpc>
            </a:pPr>
            <a:r>
              <a:rPr lang="en-US" sz="4783">
                <a:solidFill>
                  <a:srgbClr val="34897F"/>
                </a:solidFill>
                <a:latin typeface="Sailors"/>
                <a:ea typeface="Sailors"/>
                <a:cs typeface="Sailors"/>
                <a:sym typeface="Sailors"/>
              </a:rPr>
              <a:t>All this plastic was found on Australian beaches</a:t>
            </a:r>
          </a:p>
        </p:txBody>
      </p:sp>
      <p:sp>
        <p:nvSpPr>
          <p:cNvPr id="7" name="Freeform 7"/>
          <p:cNvSpPr/>
          <p:nvPr/>
        </p:nvSpPr>
        <p:spPr>
          <a:xfrm rot="-2628979">
            <a:off x="9984564" y="4393429"/>
            <a:ext cx="1709045" cy="610983"/>
          </a:xfrm>
          <a:custGeom>
            <a:avLst/>
            <a:gdLst/>
            <a:ahLst/>
            <a:cxnLst/>
            <a:rect l="l" t="t" r="r" b="b"/>
            <a:pathLst>
              <a:path w="1709045" h="610983">
                <a:moveTo>
                  <a:pt x="0" y="0"/>
                </a:moveTo>
                <a:lnTo>
                  <a:pt x="1709045" y="0"/>
                </a:lnTo>
                <a:lnTo>
                  <a:pt x="1709045" y="610983"/>
                </a:lnTo>
                <a:lnTo>
                  <a:pt x="0" y="61098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8" name="Freeform 8"/>
          <p:cNvSpPr/>
          <p:nvPr/>
        </p:nvSpPr>
        <p:spPr>
          <a:xfrm rot="-1219351" flipH="1" flipV="1">
            <a:off x="8550440" y="7923755"/>
            <a:ext cx="1709045" cy="610983"/>
          </a:xfrm>
          <a:custGeom>
            <a:avLst/>
            <a:gdLst/>
            <a:ahLst/>
            <a:cxnLst/>
            <a:rect l="l" t="t" r="r" b="b"/>
            <a:pathLst>
              <a:path w="1709045" h="610983">
                <a:moveTo>
                  <a:pt x="1709044" y="610984"/>
                </a:moveTo>
                <a:lnTo>
                  <a:pt x="0" y="610984"/>
                </a:lnTo>
                <a:lnTo>
                  <a:pt x="0" y="0"/>
                </a:lnTo>
                <a:lnTo>
                  <a:pt x="1709044" y="0"/>
                </a:lnTo>
                <a:lnTo>
                  <a:pt x="1709044" y="610984"/>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9" name="Freeform 9"/>
          <p:cNvSpPr/>
          <p:nvPr/>
        </p:nvSpPr>
        <p:spPr>
          <a:xfrm>
            <a:off x="-1202671" y="1901382"/>
            <a:ext cx="11481269" cy="7654179"/>
          </a:xfrm>
          <a:custGeom>
            <a:avLst/>
            <a:gdLst/>
            <a:ahLst/>
            <a:cxnLst/>
            <a:rect l="l" t="t" r="r" b="b"/>
            <a:pathLst>
              <a:path w="11481269" h="7654179">
                <a:moveTo>
                  <a:pt x="0" y="0"/>
                </a:moveTo>
                <a:lnTo>
                  <a:pt x="11481269" y="0"/>
                </a:lnTo>
                <a:lnTo>
                  <a:pt x="11481269" y="7654179"/>
                </a:lnTo>
                <a:lnTo>
                  <a:pt x="0" y="7654179"/>
                </a:lnTo>
                <a:lnTo>
                  <a:pt x="0" y="0"/>
                </a:lnTo>
                <a:close/>
              </a:path>
            </a:pathLst>
          </a:custGeom>
          <a:blipFill>
            <a:blip r:embed="rId8"/>
            <a:stretch>
              <a:fillRect/>
            </a:stretch>
          </a:blipFill>
        </p:spPr>
        <p:txBody>
          <a:bodyPr/>
          <a:lstStyle/>
          <a:p>
            <a:endParaRPr lang="en-AU"/>
          </a:p>
        </p:txBody>
      </p:sp>
      <p:sp>
        <p:nvSpPr>
          <p:cNvPr id="10" name="Freeform 10"/>
          <p:cNvSpPr/>
          <p:nvPr/>
        </p:nvSpPr>
        <p:spPr>
          <a:xfrm>
            <a:off x="13652670" y="2455849"/>
            <a:ext cx="4828572" cy="8584127"/>
          </a:xfrm>
          <a:custGeom>
            <a:avLst/>
            <a:gdLst/>
            <a:ahLst/>
            <a:cxnLst/>
            <a:rect l="l" t="t" r="r" b="b"/>
            <a:pathLst>
              <a:path w="4828572" h="8584127">
                <a:moveTo>
                  <a:pt x="0" y="0"/>
                </a:moveTo>
                <a:lnTo>
                  <a:pt x="4828572" y="0"/>
                </a:lnTo>
                <a:lnTo>
                  <a:pt x="4828572" y="8584127"/>
                </a:lnTo>
                <a:lnTo>
                  <a:pt x="0" y="8584127"/>
                </a:lnTo>
                <a:lnTo>
                  <a:pt x="0" y="0"/>
                </a:lnTo>
                <a:close/>
              </a:path>
            </a:pathLst>
          </a:custGeom>
          <a:blipFill>
            <a:blip r:embed="rId9"/>
            <a:stretch>
              <a:fillRect/>
            </a:stretch>
          </a:blipFill>
        </p:spPr>
        <p:txBody>
          <a:bodyPr/>
          <a:lstStyle/>
          <a:p>
            <a:endParaRPr lang="en-AU"/>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463527">
            <a:off x="-1239400" y="-5046447"/>
            <a:ext cx="10589838" cy="8908701"/>
          </a:xfrm>
          <a:custGeom>
            <a:avLst/>
            <a:gdLst/>
            <a:ahLst/>
            <a:cxnLst/>
            <a:rect l="l" t="t" r="r" b="b"/>
            <a:pathLst>
              <a:path w="10589838" h="8908701">
                <a:moveTo>
                  <a:pt x="0" y="0"/>
                </a:moveTo>
                <a:lnTo>
                  <a:pt x="10589838" y="0"/>
                </a:lnTo>
                <a:lnTo>
                  <a:pt x="10589838"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grpSp>
        <p:nvGrpSpPr>
          <p:cNvPr id="3" name="Group 3"/>
          <p:cNvGrpSpPr/>
          <p:nvPr/>
        </p:nvGrpSpPr>
        <p:grpSpPr>
          <a:xfrm>
            <a:off x="13216014" y="5229869"/>
            <a:ext cx="4571231" cy="4399849"/>
            <a:chOff x="30480" y="591820"/>
            <a:chExt cx="12736830" cy="12259310"/>
          </a:xfrm>
        </p:grpSpPr>
        <p:sp>
          <p:nvSpPr>
            <p:cNvPr id="4" name="Freeform 4"/>
            <p:cNvSpPr/>
            <p:nvPr/>
          </p:nvSpPr>
          <p:spPr>
            <a:xfrm>
              <a:off x="0" y="0"/>
              <a:ext cx="12736830" cy="12259310"/>
            </a:xfrm>
            <a:custGeom>
              <a:avLst/>
              <a:gdLst/>
              <a:ahLst/>
              <a:cxnLst/>
              <a:rect l="l" t="t" r="r" b="b"/>
              <a:pathLst>
                <a:path w="12736830" h="12259310">
                  <a:moveTo>
                    <a:pt x="11925300" y="4271010"/>
                  </a:moveTo>
                  <a:cubicBezTo>
                    <a:pt x="10819130" y="2120900"/>
                    <a:pt x="8590280"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20"/>
                    <a:pt x="1822450" y="10811510"/>
                    <a:pt x="2842260" y="11203940"/>
                  </a:cubicBezTo>
                  <a:cubicBezTo>
                    <a:pt x="5585460" y="12259310"/>
                    <a:pt x="8953501"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5"/>
              <a:stretch>
                <a:fillRect t="-22396" b="-22396"/>
              </a:stretch>
            </a:blipFill>
          </p:spPr>
          <p:txBody>
            <a:bodyPr/>
            <a:lstStyle/>
            <a:p>
              <a:endParaRPr lang="en-AU"/>
            </a:p>
          </p:txBody>
        </p:sp>
      </p:grpSp>
      <p:grpSp>
        <p:nvGrpSpPr>
          <p:cNvPr id="5" name="Group 5"/>
          <p:cNvGrpSpPr/>
          <p:nvPr/>
        </p:nvGrpSpPr>
        <p:grpSpPr>
          <a:xfrm>
            <a:off x="5234262" y="3783419"/>
            <a:ext cx="4093427" cy="3939959"/>
            <a:chOff x="30480" y="591820"/>
            <a:chExt cx="12736830" cy="12259310"/>
          </a:xfrm>
        </p:grpSpPr>
        <p:sp>
          <p:nvSpPr>
            <p:cNvPr id="6" name="Freeform 6"/>
            <p:cNvSpPr/>
            <p:nvPr/>
          </p:nvSpPr>
          <p:spPr>
            <a:xfrm>
              <a:off x="0" y="0"/>
              <a:ext cx="12736830" cy="12259310"/>
            </a:xfrm>
            <a:custGeom>
              <a:avLst/>
              <a:gdLst/>
              <a:ahLst/>
              <a:cxnLst/>
              <a:rect l="l" t="t" r="r" b="b"/>
              <a:pathLst>
                <a:path w="12736830" h="12259310">
                  <a:moveTo>
                    <a:pt x="11925300" y="4271010"/>
                  </a:moveTo>
                  <a:cubicBezTo>
                    <a:pt x="10819130" y="2120900"/>
                    <a:pt x="8590280"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20"/>
                    <a:pt x="1822450" y="10811510"/>
                    <a:pt x="2842260" y="11203940"/>
                  </a:cubicBezTo>
                  <a:cubicBezTo>
                    <a:pt x="5585460" y="12259310"/>
                    <a:pt x="8953501"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6"/>
              <a:stretch>
                <a:fillRect t="-22396" b="-22396"/>
              </a:stretch>
            </a:blipFill>
          </p:spPr>
          <p:txBody>
            <a:bodyPr/>
            <a:lstStyle/>
            <a:p>
              <a:endParaRPr lang="en-AU"/>
            </a:p>
          </p:txBody>
        </p:sp>
      </p:grpSp>
      <p:grpSp>
        <p:nvGrpSpPr>
          <p:cNvPr id="7" name="Group 7"/>
          <p:cNvGrpSpPr/>
          <p:nvPr/>
        </p:nvGrpSpPr>
        <p:grpSpPr>
          <a:xfrm>
            <a:off x="9717552" y="3314548"/>
            <a:ext cx="3712141" cy="3830642"/>
            <a:chOff x="0" y="0"/>
            <a:chExt cx="12700000" cy="13105419"/>
          </a:xfrm>
        </p:grpSpPr>
        <p:sp>
          <p:nvSpPr>
            <p:cNvPr id="8" name="Freeform 8"/>
            <p:cNvSpPr/>
            <p:nvPr/>
          </p:nvSpPr>
          <p:spPr>
            <a:xfrm>
              <a:off x="-11430" y="884616"/>
              <a:ext cx="13009880" cy="12016359"/>
            </a:xfrm>
            <a:custGeom>
              <a:avLst/>
              <a:gdLst/>
              <a:ahLst/>
              <a:cxnLst/>
              <a:rect l="l" t="t" r="r" b="b"/>
              <a:pathLst>
                <a:path w="13009880" h="12016359">
                  <a:moveTo>
                    <a:pt x="10152380" y="968490"/>
                  </a:moveTo>
                  <a:cubicBezTo>
                    <a:pt x="8962390" y="195270"/>
                    <a:pt x="8643620" y="159886"/>
                    <a:pt x="7245350" y="0"/>
                  </a:cubicBezTo>
                  <a:cubicBezTo>
                    <a:pt x="4039870" y="39316"/>
                    <a:pt x="1441450" y="1950086"/>
                    <a:pt x="435610" y="5091455"/>
                  </a:cubicBezTo>
                  <a:cubicBezTo>
                    <a:pt x="91440" y="6166099"/>
                    <a:pt x="0" y="7367866"/>
                    <a:pt x="403860" y="8420232"/>
                  </a:cubicBezTo>
                  <a:cubicBezTo>
                    <a:pt x="934720" y="9802853"/>
                    <a:pt x="2254250" y="10739890"/>
                    <a:pt x="3648710" y="11117326"/>
                  </a:cubicBezTo>
                  <a:cubicBezTo>
                    <a:pt x="5043170" y="11496073"/>
                    <a:pt x="6578600" y="12016359"/>
                    <a:pt x="8008620" y="11836814"/>
                  </a:cubicBezTo>
                  <a:cubicBezTo>
                    <a:pt x="9123680" y="11696586"/>
                    <a:pt x="10237470" y="10855218"/>
                    <a:pt x="11071860" y="10079377"/>
                  </a:cubicBezTo>
                  <a:cubicBezTo>
                    <a:pt x="11625580" y="9564334"/>
                    <a:pt x="11971020" y="8850089"/>
                    <a:pt x="12202160" y="8118807"/>
                  </a:cubicBezTo>
                  <a:cubicBezTo>
                    <a:pt x="13009880" y="5573734"/>
                    <a:pt x="12348210" y="2396981"/>
                    <a:pt x="10152380" y="968490"/>
                  </a:cubicBezTo>
                  <a:close/>
                </a:path>
              </a:pathLst>
            </a:custGeom>
            <a:blipFill>
              <a:blip r:embed="rId7"/>
              <a:stretch>
                <a:fillRect l="-1015" t="-60279" r="-1057" b="-581"/>
              </a:stretch>
            </a:blipFill>
          </p:spPr>
          <p:txBody>
            <a:bodyPr/>
            <a:lstStyle/>
            <a:p>
              <a:endParaRPr lang="en-AU"/>
            </a:p>
          </p:txBody>
        </p:sp>
      </p:grpSp>
      <p:grpSp>
        <p:nvGrpSpPr>
          <p:cNvPr id="9" name="Group 9"/>
          <p:cNvGrpSpPr/>
          <p:nvPr/>
        </p:nvGrpSpPr>
        <p:grpSpPr>
          <a:xfrm>
            <a:off x="898047" y="4973648"/>
            <a:ext cx="4343147" cy="4773346"/>
            <a:chOff x="487680" y="-128270"/>
            <a:chExt cx="11526520" cy="12668250"/>
          </a:xfrm>
        </p:grpSpPr>
        <p:sp>
          <p:nvSpPr>
            <p:cNvPr id="10" name="Freeform 10"/>
            <p:cNvSpPr/>
            <p:nvPr/>
          </p:nvSpPr>
          <p:spPr>
            <a:xfrm>
              <a:off x="0" y="0"/>
              <a:ext cx="11526520" cy="12668250"/>
            </a:xfrm>
            <a:custGeom>
              <a:avLst/>
              <a:gdLst/>
              <a:ahLst/>
              <a:cxnLst/>
              <a:rect l="l" t="t" r="r" b="b"/>
              <a:pathLst>
                <a:path w="11526520" h="12668250">
                  <a:moveTo>
                    <a:pt x="8704580" y="1238250"/>
                  </a:moveTo>
                  <a:cubicBezTo>
                    <a:pt x="7128510" y="156210"/>
                    <a:pt x="5292090" y="0"/>
                    <a:pt x="3665220" y="645160"/>
                  </a:cubicBezTo>
                  <a:cubicBezTo>
                    <a:pt x="2532380" y="1084580"/>
                    <a:pt x="1497330" y="2092960"/>
                    <a:pt x="867410" y="3538220"/>
                  </a:cubicBezTo>
                  <a:cubicBezTo>
                    <a:pt x="91440" y="5316220"/>
                    <a:pt x="0" y="7744460"/>
                    <a:pt x="750570" y="9545320"/>
                  </a:cubicBezTo>
                  <a:cubicBezTo>
                    <a:pt x="1283970" y="10824210"/>
                    <a:pt x="2186940" y="11713210"/>
                    <a:pt x="3159760" y="12166600"/>
                  </a:cubicBezTo>
                  <a:cubicBezTo>
                    <a:pt x="4132580" y="12619990"/>
                    <a:pt x="5175250" y="12668250"/>
                    <a:pt x="6191250" y="12534900"/>
                  </a:cubicBezTo>
                  <a:cubicBezTo>
                    <a:pt x="7296150" y="12390120"/>
                    <a:pt x="8411210" y="12021820"/>
                    <a:pt x="9358630" y="11172190"/>
                  </a:cubicBezTo>
                  <a:cubicBezTo>
                    <a:pt x="10306050" y="10322560"/>
                    <a:pt x="11070590" y="8936990"/>
                    <a:pt x="11247120" y="7327900"/>
                  </a:cubicBezTo>
                  <a:cubicBezTo>
                    <a:pt x="11526520" y="4803140"/>
                    <a:pt x="10281920" y="2320290"/>
                    <a:pt x="8704580" y="1238250"/>
                  </a:cubicBezTo>
                  <a:close/>
                </a:path>
              </a:pathLst>
            </a:custGeom>
            <a:blipFill>
              <a:blip r:embed="rId8"/>
              <a:stretch>
                <a:fillRect t="-35234"/>
              </a:stretch>
            </a:blipFill>
          </p:spPr>
          <p:txBody>
            <a:bodyPr/>
            <a:lstStyle/>
            <a:p>
              <a:endParaRPr lang="en-AU"/>
            </a:p>
          </p:txBody>
        </p:sp>
      </p:grpSp>
      <p:grpSp>
        <p:nvGrpSpPr>
          <p:cNvPr id="11" name="Group 11"/>
          <p:cNvGrpSpPr/>
          <p:nvPr/>
        </p:nvGrpSpPr>
        <p:grpSpPr>
          <a:xfrm rot="-2004791">
            <a:off x="7913767" y="6870286"/>
            <a:ext cx="3068554" cy="3068554"/>
            <a:chOff x="0" y="0"/>
            <a:chExt cx="12700000" cy="12700000"/>
          </a:xfrm>
        </p:grpSpPr>
        <p:sp>
          <p:nvSpPr>
            <p:cNvPr id="12" name="Freeform 12"/>
            <p:cNvSpPr/>
            <p:nvPr/>
          </p:nvSpPr>
          <p:spPr>
            <a:xfrm>
              <a:off x="-11430" y="857250"/>
              <a:ext cx="13009880" cy="11644630"/>
            </a:xfrm>
            <a:custGeom>
              <a:avLst/>
              <a:gdLst/>
              <a:ahLst/>
              <a:cxnLst/>
              <a:rect l="l" t="t" r="r" b="b"/>
              <a:pathLst>
                <a:path w="13009880" h="11644630">
                  <a:moveTo>
                    <a:pt x="10152380" y="938530"/>
                  </a:moveTo>
                  <a:cubicBezTo>
                    <a:pt x="8962390" y="189230"/>
                    <a:pt x="8643620" y="154940"/>
                    <a:pt x="7245350" y="0"/>
                  </a:cubicBezTo>
                  <a:cubicBezTo>
                    <a:pt x="4039870" y="38100"/>
                    <a:pt x="1441450" y="1889760"/>
                    <a:pt x="435610" y="4933950"/>
                  </a:cubicBezTo>
                  <a:cubicBezTo>
                    <a:pt x="91440" y="5975350"/>
                    <a:pt x="0" y="7139940"/>
                    <a:pt x="403860" y="8159750"/>
                  </a:cubicBezTo>
                  <a:cubicBezTo>
                    <a:pt x="934720" y="9499600"/>
                    <a:pt x="2254250" y="10407650"/>
                    <a:pt x="3648710" y="10773410"/>
                  </a:cubicBezTo>
                  <a:cubicBezTo>
                    <a:pt x="5043170" y="11140440"/>
                    <a:pt x="6578600" y="11644630"/>
                    <a:pt x="8008620" y="11470640"/>
                  </a:cubicBezTo>
                  <a:cubicBezTo>
                    <a:pt x="9123680" y="11334750"/>
                    <a:pt x="10237470" y="10519410"/>
                    <a:pt x="11071860" y="9767570"/>
                  </a:cubicBezTo>
                  <a:cubicBezTo>
                    <a:pt x="11625580" y="9268460"/>
                    <a:pt x="11971020" y="8576310"/>
                    <a:pt x="12202160" y="7867650"/>
                  </a:cubicBezTo>
                  <a:cubicBezTo>
                    <a:pt x="13009880" y="5401310"/>
                    <a:pt x="12348210" y="2322830"/>
                    <a:pt x="10152380" y="938530"/>
                  </a:cubicBezTo>
                  <a:close/>
                </a:path>
              </a:pathLst>
            </a:custGeom>
            <a:blipFill>
              <a:blip r:embed="rId9"/>
              <a:stretch>
                <a:fillRect t="-4418" b="-58205"/>
              </a:stretch>
            </a:blipFill>
          </p:spPr>
          <p:txBody>
            <a:bodyPr/>
            <a:lstStyle/>
            <a:p>
              <a:endParaRPr lang="en-AU"/>
            </a:p>
          </p:txBody>
        </p:sp>
      </p:grpSp>
      <p:sp>
        <p:nvSpPr>
          <p:cNvPr id="13" name="TextBox 13"/>
          <p:cNvSpPr txBox="1"/>
          <p:nvPr/>
        </p:nvSpPr>
        <p:spPr>
          <a:xfrm>
            <a:off x="765570" y="474825"/>
            <a:ext cx="7465464" cy="2014856"/>
          </a:xfrm>
          <a:prstGeom prst="rect">
            <a:avLst/>
          </a:prstGeom>
        </p:spPr>
        <p:txBody>
          <a:bodyPr lIns="0" tIns="0" rIns="0" bIns="0" rtlCol="0" anchor="t">
            <a:spAutoFit/>
          </a:bodyPr>
          <a:lstStyle/>
          <a:p>
            <a:pPr marL="0" lvl="0" indent="0" algn="l">
              <a:lnSpc>
                <a:spcPts val="7760"/>
              </a:lnSpc>
              <a:spcBef>
                <a:spcPct val="0"/>
              </a:spcBef>
            </a:pPr>
            <a:r>
              <a:rPr lang="en-US" sz="8000" spc="368">
                <a:solidFill>
                  <a:srgbClr val="34897F"/>
                </a:solidFill>
                <a:latin typeface="Lucky Bones"/>
                <a:ea typeface="Lucky Bones"/>
                <a:cs typeface="Lucky Bones"/>
                <a:sym typeface="Lucky Bones"/>
              </a:rPr>
              <a:t>NORTHEAST ARNHEM LAND</a:t>
            </a:r>
          </a:p>
        </p:txBody>
      </p:sp>
      <p:grpSp>
        <p:nvGrpSpPr>
          <p:cNvPr id="15" name="Group 15"/>
          <p:cNvGrpSpPr/>
          <p:nvPr/>
        </p:nvGrpSpPr>
        <p:grpSpPr>
          <a:xfrm>
            <a:off x="10867908" y="255030"/>
            <a:ext cx="6919337" cy="4210718"/>
            <a:chOff x="0" y="0"/>
            <a:chExt cx="9225783" cy="5614290"/>
          </a:xfrm>
        </p:grpSpPr>
        <p:sp>
          <p:nvSpPr>
            <p:cNvPr id="16" name="Freeform 16"/>
            <p:cNvSpPr/>
            <p:nvPr/>
          </p:nvSpPr>
          <p:spPr>
            <a:xfrm>
              <a:off x="0" y="479148"/>
              <a:ext cx="4774144" cy="4302697"/>
            </a:xfrm>
            <a:custGeom>
              <a:avLst/>
              <a:gdLst/>
              <a:ahLst/>
              <a:cxnLst/>
              <a:rect l="l" t="t" r="r" b="b"/>
              <a:pathLst>
                <a:path w="4774144" h="4302697">
                  <a:moveTo>
                    <a:pt x="0" y="0"/>
                  </a:moveTo>
                  <a:lnTo>
                    <a:pt x="4774144" y="0"/>
                  </a:lnTo>
                  <a:lnTo>
                    <a:pt x="4774144" y="4302697"/>
                  </a:lnTo>
                  <a:lnTo>
                    <a:pt x="0" y="430269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
          <p:nvSpPr>
            <p:cNvPr id="17" name="Freeform 17"/>
            <p:cNvSpPr/>
            <p:nvPr/>
          </p:nvSpPr>
          <p:spPr>
            <a:xfrm>
              <a:off x="5640836" y="479148"/>
              <a:ext cx="3584947" cy="5135143"/>
            </a:xfrm>
            <a:custGeom>
              <a:avLst/>
              <a:gdLst/>
              <a:ahLst/>
              <a:cxnLst/>
              <a:rect l="l" t="t" r="r" b="b"/>
              <a:pathLst>
                <a:path w="3584947" h="5135143">
                  <a:moveTo>
                    <a:pt x="0" y="0"/>
                  </a:moveTo>
                  <a:lnTo>
                    <a:pt x="3584947" y="0"/>
                  </a:lnTo>
                  <a:lnTo>
                    <a:pt x="3584947" y="5135142"/>
                  </a:lnTo>
                  <a:lnTo>
                    <a:pt x="0" y="5135142"/>
                  </a:lnTo>
                  <a:lnTo>
                    <a:pt x="0" y="0"/>
                  </a:lnTo>
                  <a:close/>
                </a:path>
              </a:pathLst>
            </a:custGeom>
            <a:blipFill>
              <a:blip r:embed="rId12"/>
              <a:stretch>
                <a:fillRect t="-43069" b="-8284"/>
              </a:stretch>
            </a:blipFill>
          </p:spPr>
          <p:txBody>
            <a:bodyPr/>
            <a:lstStyle/>
            <a:p>
              <a:endParaRPr lang="en-AU"/>
            </a:p>
          </p:txBody>
        </p:sp>
        <p:sp>
          <p:nvSpPr>
            <p:cNvPr id="18" name="TextBox 18"/>
            <p:cNvSpPr txBox="1"/>
            <p:nvPr/>
          </p:nvSpPr>
          <p:spPr>
            <a:xfrm>
              <a:off x="5828790" y="5253219"/>
              <a:ext cx="2105360" cy="220407"/>
            </a:xfrm>
            <a:prstGeom prst="rect">
              <a:avLst/>
            </a:prstGeom>
          </p:spPr>
          <p:txBody>
            <a:bodyPr lIns="0" tIns="0" rIns="0" bIns="0" rtlCol="0" anchor="t">
              <a:spAutoFit/>
            </a:bodyPr>
            <a:lstStyle/>
            <a:p>
              <a:pPr algn="ctr">
                <a:lnSpc>
                  <a:spcPts val="1267"/>
                </a:lnSpc>
                <a:spcBef>
                  <a:spcPct val="0"/>
                </a:spcBef>
              </a:pPr>
              <a:r>
                <a:rPr lang="en-US" sz="905">
                  <a:solidFill>
                    <a:srgbClr val="B3B8B6"/>
                  </a:solidFill>
                  <a:latin typeface="Sailors"/>
                  <a:ea typeface="Sailors"/>
                  <a:cs typeface="Sailors"/>
                  <a:sym typeface="Sailors"/>
                </a:rPr>
                <a:t>© 2024 Tourism East Arnhem</a:t>
              </a:r>
            </a:p>
          </p:txBody>
        </p:sp>
        <p:sp>
          <p:nvSpPr>
            <p:cNvPr id="19" name="Freeform 19"/>
            <p:cNvSpPr/>
            <p:nvPr/>
          </p:nvSpPr>
          <p:spPr>
            <a:xfrm rot="343124" flipV="1">
              <a:off x="2944887" y="152231"/>
              <a:ext cx="3099980" cy="891244"/>
            </a:xfrm>
            <a:custGeom>
              <a:avLst/>
              <a:gdLst/>
              <a:ahLst/>
              <a:cxnLst/>
              <a:rect l="l" t="t" r="r" b="b"/>
              <a:pathLst>
                <a:path w="3099980" h="891244">
                  <a:moveTo>
                    <a:pt x="0" y="891245"/>
                  </a:moveTo>
                  <a:lnTo>
                    <a:pt x="3099981" y="891245"/>
                  </a:lnTo>
                  <a:lnTo>
                    <a:pt x="3099981" y="0"/>
                  </a:lnTo>
                  <a:lnTo>
                    <a:pt x="0" y="0"/>
                  </a:lnTo>
                  <a:lnTo>
                    <a:pt x="0" y="891245"/>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grpSp>
      <p:sp>
        <p:nvSpPr>
          <p:cNvPr id="20" name="TextBox 14">
            <a:extLst>
              <a:ext uri="{FF2B5EF4-FFF2-40B4-BE49-F238E27FC236}">
                <a16:creationId xmlns:a16="http://schemas.microsoft.com/office/drawing/2014/main" id="{4C2FEE58-A84C-E4FA-193E-0E4E48FC30AC}"/>
              </a:ext>
            </a:extLst>
          </p:cNvPr>
          <p:cNvSpPr txBox="1"/>
          <p:nvPr/>
        </p:nvSpPr>
        <p:spPr>
          <a:xfrm rot="-739768">
            <a:off x="531449" y="4819458"/>
            <a:ext cx="4634477" cy="4929625"/>
          </a:xfrm>
          <a:prstGeom prst="rect">
            <a:avLst/>
          </a:prstGeom>
        </p:spPr>
        <p:txBody>
          <a:bodyPr lIns="0" tIns="0" rIns="0" bIns="0" rtlCol="0" anchor="t">
            <a:prstTxWarp prst="textArchUp">
              <a:avLst/>
            </a:prstTxWarp>
            <a:spAutoFit/>
          </a:bodyPr>
          <a:lstStyle/>
          <a:p>
            <a:pPr algn="ctr">
              <a:lnSpc>
                <a:spcPts val="4761"/>
              </a:lnSpc>
              <a:spcBef>
                <a:spcPct val="0"/>
              </a:spcBef>
            </a:pPr>
            <a:r>
              <a:rPr lang="en-US" sz="3401" dirty="0">
                <a:solidFill>
                  <a:srgbClr val="34897F"/>
                </a:solidFill>
                <a:latin typeface="Sailors"/>
                <a:ea typeface="Sailors"/>
                <a:cs typeface="Sailors"/>
                <a:sym typeface="Sailors"/>
              </a:rPr>
              <a:t>MARINE DEBRIS on the coast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9551131">
            <a:off x="12703207" y="-2446446"/>
            <a:ext cx="8997142" cy="6950292"/>
          </a:xfrm>
          <a:custGeom>
            <a:avLst/>
            <a:gdLst/>
            <a:ahLst/>
            <a:cxnLst/>
            <a:rect l="l" t="t" r="r" b="b"/>
            <a:pathLst>
              <a:path w="8997142" h="6950292">
                <a:moveTo>
                  <a:pt x="0" y="0"/>
                </a:moveTo>
                <a:lnTo>
                  <a:pt x="8997142" y="0"/>
                </a:lnTo>
                <a:lnTo>
                  <a:pt x="8997142"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0062872" flipV="1">
            <a:off x="-5526938" y="-9906717"/>
            <a:ext cx="19635797" cy="14494788"/>
          </a:xfrm>
          <a:custGeom>
            <a:avLst/>
            <a:gdLst/>
            <a:ahLst/>
            <a:cxnLst/>
            <a:rect l="l" t="t" r="r" b="b"/>
            <a:pathLst>
              <a:path w="19635797" h="14494788">
                <a:moveTo>
                  <a:pt x="0" y="14494788"/>
                </a:moveTo>
                <a:lnTo>
                  <a:pt x="19635797" y="14494788"/>
                </a:lnTo>
                <a:lnTo>
                  <a:pt x="19635797" y="0"/>
                </a:lnTo>
                <a:lnTo>
                  <a:pt x="0" y="0"/>
                </a:lnTo>
                <a:lnTo>
                  <a:pt x="0" y="14494788"/>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1773262">
            <a:off x="-1813224" y="4404197"/>
            <a:ext cx="8997142" cy="6950292"/>
          </a:xfrm>
          <a:custGeom>
            <a:avLst/>
            <a:gdLst/>
            <a:ahLst/>
            <a:cxnLst/>
            <a:rect l="l" t="t" r="r" b="b"/>
            <a:pathLst>
              <a:path w="8997142" h="6950292">
                <a:moveTo>
                  <a:pt x="0" y="0"/>
                </a:moveTo>
                <a:lnTo>
                  <a:pt x="8997141" y="0"/>
                </a:lnTo>
                <a:lnTo>
                  <a:pt x="8997141"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10227533">
            <a:off x="12275728" y="4727482"/>
            <a:ext cx="8997142" cy="6950292"/>
          </a:xfrm>
          <a:custGeom>
            <a:avLst/>
            <a:gdLst/>
            <a:ahLst/>
            <a:cxnLst/>
            <a:rect l="l" t="t" r="r" b="b"/>
            <a:pathLst>
              <a:path w="8997142" h="6950292">
                <a:moveTo>
                  <a:pt x="0" y="0"/>
                </a:moveTo>
                <a:lnTo>
                  <a:pt x="8997142" y="0"/>
                </a:lnTo>
                <a:lnTo>
                  <a:pt x="8997142"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rot="-988918">
            <a:off x="4508642" y="6731066"/>
            <a:ext cx="1810276" cy="1796699"/>
          </a:xfrm>
          <a:custGeom>
            <a:avLst/>
            <a:gdLst/>
            <a:ahLst/>
            <a:cxnLst/>
            <a:rect l="l" t="t" r="r" b="b"/>
            <a:pathLst>
              <a:path w="1810276" h="1796699">
                <a:moveTo>
                  <a:pt x="0" y="0"/>
                </a:moveTo>
                <a:lnTo>
                  <a:pt x="1810276" y="0"/>
                </a:lnTo>
                <a:lnTo>
                  <a:pt x="1810276" y="1796699"/>
                </a:lnTo>
                <a:lnTo>
                  <a:pt x="0" y="179669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a:off x="9663121" y="444548"/>
            <a:ext cx="1461047" cy="1903644"/>
          </a:xfrm>
          <a:custGeom>
            <a:avLst/>
            <a:gdLst/>
            <a:ahLst/>
            <a:cxnLst/>
            <a:rect l="l" t="t" r="r" b="b"/>
            <a:pathLst>
              <a:path w="1461047" h="1903644">
                <a:moveTo>
                  <a:pt x="0" y="0"/>
                </a:moveTo>
                <a:lnTo>
                  <a:pt x="1461047" y="0"/>
                </a:lnTo>
                <a:lnTo>
                  <a:pt x="1461047" y="1903644"/>
                </a:lnTo>
                <a:lnTo>
                  <a:pt x="0" y="190364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14696358" y="7335229"/>
            <a:ext cx="3161597" cy="2287846"/>
          </a:xfrm>
          <a:custGeom>
            <a:avLst/>
            <a:gdLst/>
            <a:ahLst/>
            <a:cxnLst/>
            <a:rect l="l" t="t" r="r" b="b"/>
            <a:pathLst>
              <a:path w="3161597" h="2287846">
                <a:moveTo>
                  <a:pt x="0" y="0"/>
                </a:moveTo>
                <a:lnTo>
                  <a:pt x="3161597" y="0"/>
                </a:lnTo>
                <a:lnTo>
                  <a:pt x="3161597" y="2287847"/>
                </a:lnTo>
                <a:lnTo>
                  <a:pt x="0" y="228784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a:off x="12929997" y="7182992"/>
            <a:ext cx="1766361" cy="1737457"/>
          </a:xfrm>
          <a:custGeom>
            <a:avLst/>
            <a:gdLst/>
            <a:ahLst/>
            <a:cxnLst/>
            <a:rect l="l" t="t" r="r" b="b"/>
            <a:pathLst>
              <a:path w="1766361" h="1737457">
                <a:moveTo>
                  <a:pt x="0" y="0"/>
                </a:moveTo>
                <a:lnTo>
                  <a:pt x="1766361" y="0"/>
                </a:lnTo>
                <a:lnTo>
                  <a:pt x="1766361" y="1737457"/>
                </a:lnTo>
                <a:lnTo>
                  <a:pt x="0" y="173745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0" name="Freeform 10"/>
          <p:cNvSpPr/>
          <p:nvPr/>
        </p:nvSpPr>
        <p:spPr>
          <a:xfrm>
            <a:off x="3644116" y="857003"/>
            <a:ext cx="1293689" cy="1266199"/>
          </a:xfrm>
          <a:custGeom>
            <a:avLst/>
            <a:gdLst/>
            <a:ahLst/>
            <a:cxnLst/>
            <a:rect l="l" t="t" r="r" b="b"/>
            <a:pathLst>
              <a:path w="1293689" h="1266199">
                <a:moveTo>
                  <a:pt x="0" y="0"/>
                </a:moveTo>
                <a:lnTo>
                  <a:pt x="1293689" y="0"/>
                </a:lnTo>
                <a:lnTo>
                  <a:pt x="1293689" y="1266199"/>
                </a:lnTo>
                <a:lnTo>
                  <a:pt x="0" y="126619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1" name="Freeform 11"/>
          <p:cNvSpPr/>
          <p:nvPr/>
        </p:nvSpPr>
        <p:spPr>
          <a:xfrm>
            <a:off x="517944" y="6862261"/>
            <a:ext cx="3881215" cy="2881802"/>
          </a:xfrm>
          <a:custGeom>
            <a:avLst/>
            <a:gdLst/>
            <a:ahLst/>
            <a:cxnLst/>
            <a:rect l="l" t="t" r="r" b="b"/>
            <a:pathLst>
              <a:path w="3881215" h="2881802">
                <a:moveTo>
                  <a:pt x="0" y="0"/>
                </a:moveTo>
                <a:lnTo>
                  <a:pt x="3881215" y="0"/>
                </a:lnTo>
                <a:lnTo>
                  <a:pt x="3881215" y="2881802"/>
                </a:lnTo>
                <a:lnTo>
                  <a:pt x="0" y="288180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2" name="Freeform 12"/>
          <p:cNvSpPr/>
          <p:nvPr/>
        </p:nvSpPr>
        <p:spPr>
          <a:xfrm>
            <a:off x="4597458" y="599475"/>
            <a:ext cx="4941857" cy="2890987"/>
          </a:xfrm>
          <a:custGeom>
            <a:avLst/>
            <a:gdLst/>
            <a:ahLst/>
            <a:cxnLst/>
            <a:rect l="l" t="t" r="r" b="b"/>
            <a:pathLst>
              <a:path w="4941857" h="2890987">
                <a:moveTo>
                  <a:pt x="0" y="0"/>
                </a:moveTo>
                <a:lnTo>
                  <a:pt x="4941857" y="0"/>
                </a:lnTo>
                <a:lnTo>
                  <a:pt x="4941857" y="2890987"/>
                </a:lnTo>
                <a:lnTo>
                  <a:pt x="0" y="289098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3" name="Freeform 13"/>
          <p:cNvSpPr/>
          <p:nvPr/>
        </p:nvSpPr>
        <p:spPr>
          <a:xfrm>
            <a:off x="13404587" y="1248888"/>
            <a:ext cx="1291770" cy="1584994"/>
          </a:xfrm>
          <a:custGeom>
            <a:avLst/>
            <a:gdLst/>
            <a:ahLst/>
            <a:cxnLst/>
            <a:rect l="l" t="t" r="r" b="b"/>
            <a:pathLst>
              <a:path w="1291770" h="1584994">
                <a:moveTo>
                  <a:pt x="0" y="0"/>
                </a:moveTo>
                <a:lnTo>
                  <a:pt x="1291771" y="0"/>
                </a:lnTo>
                <a:lnTo>
                  <a:pt x="1291771" y="1584994"/>
                </a:lnTo>
                <a:lnTo>
                  <a:pt x="0" y="1584994"/>
                </a:lnTo>
                <a:lnTo>
                  <a:pt x="0" y="0"/>
                </a:lnTo>
                <a:close/>
              </a:path>
            </a:pathLst>
          </a:custGeom>
          <a:blipFill>
            <a:blip r:embed="rId21"/>
            <a:stretch>
              <a:fillRect/>
            </a:stretch>
          </a:blipFill>
        </p:spPr>
        <p:txBody>
          <a:bodyPr/>
          <a:lstStyle/>
          <a:p>
            <a:endParaRPr lang="en-AU"/>
          </a:p>
        </p:txBody>
      </p:sp>
      <p:sp>
        <p:nvSpPr>
          <p:cNvPr id="14" name="Freeform 14"/>
          <p:cNvSpPr/>
          <p:nvPr/>
        </p:nvSpPr>
        <p:spPr>
          <a:xfrm rot="1800732">
            <a:off x="15074907" y="1296583"/>
            <a:ext cx="228083" cy="2339313"/>
          </a:xfrm>
          <a:custGeom>
            <a:avLst/>
            <a:gdLst/>
            <a:ahLst/>
            <a:cxnLst/>
            <a:rect l="l" t="t" r="r" b="b"/>
            <a:pathLst>
              <a:path w="228083" h="2339313">
                <a:moveTo>
                  <a:pt x="0" y="0"/>
                </a:moveTo>
                <a:lnTo>
                  <a:pt x="228083" y="0"/>
                </a:lnTo>
                <a:lnTo>
                  <a:pt x="228083" y="2339313"/>
                </a:lnTo>
                <a:lnTo>
                  <a:pt x="0" y="2339313"/>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AU"/>
          </a:p>
        </p:txBody>
      </p:sp>
      <p:sp>
        <p:nvSpPr>
          <p:cNvPr id="15" name="Freeform 15"/>
          <p:cNvSpPr/>
          <p:nvPr/>
        </p:nvSpPr>
        <p:spPr>
          <a:xfrm>
            <a:off x="15498578" y="2123202"/>
            <a:ext cx="1557156" cy="1831948"/>
          </a:xfrm>
          <a:custGeom>
            <a:avLst/>
            <a:gdLst/>
            <a:ahLst/>
            <a:cxnLst/>
            <a:rect l="l" t="t" r="r" b="b"/>
            <a:pathLst>
              <a:path w="1557156" h="1831948">
                <a:moveTo>
                  <a:pt x="0" y="0"/>
                </a:moveTo>
                <a:lnTo>
                  <a:pt x="1557156" y="0"/>
                </a:lnTo>
                <a:lnTo>
                  <a:pt x="1557156" y="1831948"/>
                </a:lnTo>
                <a:lnTo>
                  <a:pt x="0" y="1831948"/>
                </a:lnTo>
                <a:lnTo>
                  <a:pt x="0" y="0"/>
                </a:lnTo>
                <a:close/>
              </a:path>
            </a:pathLst>
          </a:custGeom>
          <a:blipFill>
            <a:blip r:embed="rId24"/>
            <a:stretch>
              <a:fillRect/>
            </a:stretch>
          </a:blipFill>
        </p:spPr>
        <p:txBody>
          <a:bodyPr/>
          <a:lstStyle/>
          <a:p>
            <a:endParaRPr lang="en-AU"/>
          </a:p>
        </p:txBody>
      </p:sp>
      <p:sp>
        <p:nvSpPr>
          <p:cNvPr id="16" name="Freeform 16"/>
          <p:cNvSpPr/>
          <p:nvPr/>
        </p:nvSpPr>
        <p:spPr>
          <a:xfrm rot="-1202790">
            <a:off x="17201778" y="1138794"/>
            <a:ext cx="573156" cy="1812350"/>
          </a:xfrm>
          <a:custGeom>
            <a:avLst/>
            <a:gdLst/>
            <a:ahLst/>
            <a:cxnLst/>
            <a:rect l="l" t="t" r="r" b="b"/>
            <a:pathLst>
              <a:path w="573156" h="1812350">
                <a:moveTo>
                  <a:pt x="0" y="0"/>
                </a:moveTo>
                <a:lnTo>
                  <a:pt x="573156" y="0"/>
                </a:lnTo>
                <a:lnTo>
                  <a:pt x="573156" y="1812350"/>
                </a:lnTo>
                <a:lnTo>
                  <a:pt x="0" y="181235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7" name="Freeform 17"/>
          <p:cNvSpPr/>
          <p:nvPr/>
        </p:nvSpPr>
        <p:spPr>
          <a:xfrm>
            <a:off x="3802077" y="4954988"/>
            <a:ext cx="1838396" cy="1397181"/>
          </a:xfrm>
          <a:custGeom>
            <a:avLst/>
            <a:gdLst/>
            <a:ahLst/>
            <a:cxnLst/>
            <a:rect l="l" t="t" r="r" b="b"/>
            <a:pathLst>
              <a:path w="1838396" h="1397181">
                <a:moveTo>
                  <a:pt x="0" y="0"/>
                </a:moveTo>
                <a:lnTo>
                  <a:pt x="1838396" y="0"/>
                </a:lnTo>
                <a:lnTo>
                  <a:pt x="1838396" y="1397181"/>
                </a:lnTo>
                <a:lnTo>
                  <a:pt x="0" y="1397181"/>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8" name="Freeform 18"/>
          <p:cNvSpPr/>
          <p:nvPr/>
        </p:nvSpPr>
        <p:spPr>
          <a:xfrm>
            <a:off x="8603130" y="6796579"/>
            <a:ext cx="1889257" cy="1844388"/>
          </a:xfrm>
          <a:custGeom>
            <a:avLst/>
            <a:gdLst/>
            <a:ahLst/>
            <a:cxnLst/>
            <a:rect l="l" t="t" r="r" b="b"/>
            <a:pathLst>
              <a:path w="1889257" h="1844388">
                <a:moveTo>
                  <a:pt x="0" y="0"/>
                </a:moveTo>
                <a:lnTo>
                  <a:pt x="1889257" y="0"/>
                </a:lnTo>
                <a:lnTo>
                  <a:pt x="1889257" y="1844388"/>
                </a:lnTo>
                <a:lnTo>
                  <a:pt x="0" y="1844388"/>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9" name="Freeform 19"/>
          <p:cNvSpPr/>
          <p:nvPr/>
        </p:nvSpPr>
        <p:spPr>
          <a:xfrm>
            <a:off x="9539315" y="3431958"/>
            <a:ext cx="2341629" cy="2221620"/>
          </a:xfrm>
          <a:custGeom>
            <a:avLst/>
            <a:gdLst/>
            <a:ahLst/>
            <a:cxnLst/>
            <a:rect l="l" t="t" r="r" b="b"/>
            <a:pathLst>
              <a:path w="2341629" h="2221620">
                <a:moveTo>
                  <a:pt x="0" y="0"/>
                </a:moveTo>
                <a:lnTo>
                  <a:pt x="2341629" y="0"/>
                </a:lnTo>
                <a:lnTo>
                  <a:pt x="2341629" y="2221620"/>
                </a:lnTo>
                <a:lnTo>
                  <a:pt x="0" y="222162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20" name="TextBox 20"/>
          <p:cNvSpPr txBox="1"/>
          <p:nvPr/>
        </p:nvSpPr>
        <p:spPr>
          <a:xfrm>
            <a:off x="6268085" y="8905627"/>
            <a:ext cx="6542461"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34897F"/>
                </a:solidFill>
                <a:latin typeface="Lucky Bones"/>
                <a:ea typeface="Lucky Bones"/>
                <a:cs typeface="Lucky Bones"/>
                <a:sym typeface="Lucky Bones"/>
              </a:rPr>
              <a:t>SOLUTIONS</a:t>
            </a:r>
          </a:p>
        </p:txBody>
      </p:sp>
      <p:sp>
        <p:nvSpPr>
          <p:cNvPr id="21" name="TextBox 21"/>
          <p:cNvSpPr txBox="1"/>
          <p:nvPr/>
        </p:nvSpPr>
        <p:spPr>
          <a:xfrm>
            <a:off x="-246338" y="5839275"/>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RESEARCH</a:t>
            </a:r>
          </a:p>
        </p:txBody>
      </p:sp>
      <p:sp>
        <p:nvSpPr>
          <p:cNvPr id="22" name="TextBox 22"/>
          <p:cNvSpPr txBox="1"/>
          <p:nvPr/>
        </p:nvSpPr>
        <p:spPr>
          <a:xfrm>
            <a:off x="13662514" y="6003009"/>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EDUCATION</a:t>
            </a:r>
          </a:p>
        </p:txBody>
      </p:sp>
      <p:sp>
        <p:nvSpPr>
          <p:cNvPr id="23" name="TextBox 23"/>
          <p:cNvSpPr txBox="1"/>
          <p:nvPr/>
        </p:nvSpPr>
        <p:spPr>
          <a:xfrm>
            <a:off x="-129498" y="356795"/>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RECYCLING</a:t>
            </a:r>
          </a:p>
        </p:txBody>
      </p:sp>
      <p:sp>
        <p:nvSpPr>
          <p:cNvPr id="24" name="TextBox 24"/>
          <p:cNvSpPr txBox="1"/>
          <p:nvPr/>
        </p:nvSpPr>
        <p:spPr>
          <a:xfrm>
            <a:off x="13662514" y="295962"/>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ALTERNATIVES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432580" y="4016462"/>
            <a:ext cx="13422840" cy="4441057"/>
          </a:xfrm>
          <a:prstGeom prst="rect">
            <a:avLst/>
          </a:prstGeom>
        </p:spPr>
        <p:txBody>
          <a:bodyPr lIns="0" tIns="0" rIns="0" bIns="0" rtlCol="0" anchor="t">
            <a:spAutoFit/>
          </a:bodyPr>
          <a:lstStyle/>
          <a:p>
            <a:pPr algn="ctr">
              <a:lnSpc>
                <a:spcPts val="5762"/>
              </a:lnSpc>
            </a:pPr>
            <a:r>
              <a:rPr lang="en-US" sz="6130">
                <a:solidFill>
                  <a:srgbClr val="34897F"/>
                </a:solidFill>
                <a:latin typeface="Sailors"/>
                <a:ea typeface="Sailors"/>
                <a:cs typeface="Sailors"/>
                <a:sym typeface="Sailors"/>
              </a:rPr>
              <a:t>What beaches in the area have you seen plastic?</a:t>
            </a:r>
          </a:p>
          <a:p>
            <a:pPr algn="ctr">
              <a:lnSpc>
                <a:spcPts val="5762"/>
              </a:lnSpc>
            </a:pPr>
            <a:endParaRPr lang="en-US" sz="6130">
              <a:solidFill>
                <a:srgbClr val="34897F"/>
              </a:solidFill>
              <a:latin typeface="Sailors"/>
              <a:ea typeface="Sailors"/>
              <a:cs typeface="Sailors"/>
              <a:sym typeface="Sailors"/>
            </a:endParaRPr>
          </a:p>
          <a:p>
            <a:pPr algn="ctr">
              <a:lnSpc>
                <a:spcPts val="5762"/>
              </a:lnSpc>
            </a:pPr>
            <a:r>
              <a:rPr lang="en-US" sz="6130">
                <a:solidFill>
                  <a:srgbClr val="34897F"/>
                </a:solidFill>
                <a:latin typeface="Sailors"/>
                <a:ea typeface="Sailors"/>
                <a:cs typeface="Sailors"/>
                <a:sym typeface="Sailors"/>
              </a:rPr>
              <a:t>Has anyone ever helped or wants to help with a beach clean? </a:t>
            </a:r>
          </a:p>
          <a:p>
            <a:pPr algn="ctr">
              <a:lnSpc>
                <a:spcPts val="5762"/>
              </a:lnSpc>
            </a:pPr>
            <a:endParaRPr lang="en-US" sz="6130">
              <a:solidFill>
                <a:srgbClr val="34897F"/>
              </a:solidFill>
              <a:latin typeface="Sailors"/>
              <a:ea typeface="Sailors"/>
              <a:cs typeface="Sailors"/>
              <a:sym typeface="Sailors"/>
            </a:endParaRPr>
          </a:p>
        </p:txBody>
      </p:sp>
      <p:sp>
        <p:nvSpPr>
          <p:cNvPr id="4" name="TextBox 4"/>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34897F"/>
                </a:solidFill>
                <a:latin typeface="Lucky Bones"/>
                <a:ea typeface="Lucky Bones"/>
                <a:cs typeface="Lucky Bones"/>
                <a:sym typeface="Lucky Bones"/>
              </a:rPr>
              <a:t>DISCUSSION POINTS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5591151" y="2810832"/>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a:off x="6147501" y="3231191"/>
            <a:ext cx="5992998"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34897F"/>
                </a:solidFill>
                <a:latin typeface="Lucky Bones"/>
                <a:ea typeface="Lucky Bones"/>
                <a:cs typeface="Lucky Bones"/>
                <a:sym typeface="Lucky Bones"/>
              </a:rPr>
              <a:t>PRACTICAL</a:t>
            </a:r>
          </a:p>
        </p:txBody>
      </p:sp>
      <p:sp>
        <p:nvSpPr>
          <p:cNvPr id="6" name="TextBox 6"/>
          <p:cNvSpPr txBox="1"/>
          <p:nvPr/>
        </p:nvSpPr>
        <p:spPr>
          <a:xfrm>
            <a:off x="4484935" y="5436452"/>
            <a:ext cx="9318130" cy="1291387"/>
          </a:xfrm>
          <a:prstGeom prst="rect">
            <a:avLst/>
          </a:prstGeom>
        </p:spPr>
        <p:txBody>
          <a:bodyPr lIns="0" tIns="0" rIns="0" bIns="0" rtlCol="0" anchor="t">
            <a:spAutoFit/>
          </a:bodyPr>
          <a:lstStyle/>
          <a:p>
            <a:pPr algn="ctr">
              <a:lnSpc>
                <a:spcPts val="4889"/>
              </a:lnSpc>
              <a:spcBef>
                <a:spcPct val="0"/>
              </a:spcBef>
            </a:pPr>
            <a:r>
              <a:rPr lang="en-US" sz="4485">
                <a:solidFill>
                  <a:srgbClr val="34897F"/>
                </a:solidFill>
                <a:latin typeface="Sailors"/>
                <a:ea typeface="Sailors"/>
                <a:cs typeface="Sailors"/>
                <a:sym typeface="Sailors"/>
              </a:rPr>
              <a:t>complete the Worksheet about plastic pollution</a:t>
            </a:r>
          </a:p>
        </p:txBody>
      </p:sp>
      <p:sp>
        <p:nvSpPr>
          <p:cNvPr id="7" name="Freeform 7"/>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Freeform 8"/>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461891" y="1612972"/>
            <a:ext cx="17364219" cy="1067423"/>
          </a:xfrm>
          <a:prstGeom prst="rect">
            <a:avLst/>
          </a:prstGeom>
        </p:spPr>
        <p:txBody>
          <a:bodyPr lIns="0" tIns="0" rIns="0" bIns="0" rtlCol="0" anchor="t">
            <a:spAutoFit/>
          </a:bodyPr>
          <a:lstStyle/>
          <a:p>
            <a:pPr marL="0" lvl="0" indent="0" algn="ctr">
              <a:lnSpc>
                <a:spcPts val="7928"/>
              </a:lnSpc>
              <a:spcBef>
                <a:spcPct val="0"/>
              </a:spcBef>
            </a:pPr>
            <a:r>
              <a:rPr lang="en-US" sz="8173" spc="375">
                <a:solidFill>
                  <a:srgbClr val="34897F"/>
                </a:solidFill>
                <a:latin typeface="Lucky Bones"/>
                <a:ea typeface="Lucky Bones"/>
                <a:cs typeface="Lucky Bones"/>
                <a:sym typeface="Lucky Bones"/>
              </a:rPr>
              <a:t>WHAT IS MARINE DEBRIS?</a:t>
            </a:r>
          </a:p>
        </p:txBody>
      </p:sp>
      <p:sp>
        <p:nvSpPr>
          <p:cNvPr id="3" name="Freeform 3"/>
          <p:cNvSpPr/>
          <p:nvPr/>
        </p:nvSpPr>
        <p:spPr>
          <a:xfrm>
            <a:off x="0" y="3817000"/>
            <a:ext cx="18288000" cy="7001777"/>
          </a:xfrm>
          <a:custGeom>
            <a:avLst/>
            <a:gdLst/>
            <a:ahLst/>
            <a:cxnLst/>
            <a:rect l="l" t="t" r="r" b="b"/>
            <a:pathLst>
              <a:path w="18288000" h="7001777">
                <a:moveTo>
                  <a:pt x="0" y="0"/>
                </a:moveTo>
                <a:lnTo>
                  <a:pt x="18288000" y="0"/>
                </a:lnTo>
                <a:lnTo>
                  <a:pt x="18288000" y="7001777"/>
                </a:lnTo>
                <a:lnTo>
                  <a:pt x="0" y="7001777"/>
                </a:lnTo>
                <a:lnTo>
                  <a:pt x="0" y="0"/>
                </a:lnTo>
                <a:close/>
              </a:path>
            </a:pathLst>
          </a:custGeom>
          <a:blipFill>
            <a:blip r:embed="rId3"/>
            <a:stretch>
              <a:fillRect t="-48320" b="-25371"/>
            </a:stretch>
          </a:blipFill>
        </p:spPr>
        <p:txBody>
          <a:bodyPr/>
          <a:lstStyle/>
          <a:p>
            <a:endParaRPr lang="en-A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grpSp>
        <p:nvGrpSpPr>
          <p:cNvPr id="2" name="Group 2"/>
          <p:cNvGrpSpPr/>
          <p:nvPr/>
        </p:nvGrpSpPr>
        <p:grpSpPr>
          <a:xfrm>
            <a:off x="1816512" y="3495214"/>
            <a:ext cx="6014894" cy="5554981"/>
            <a:chOff x="0" y="0"/>
            <a:chExt cx="8019859" cy="7406641"/>
          </a:xfrm>
        </p:grpSpPr>
        <p:sp>
          <p:nvSpPr>
            <p:cNvPr id="3" name="Freeform 3"/>
            <p:cNvSpPr/>
            <p:nvPr/>
          </p:nvSpPr>
          <p:spPr>
            <a:xfrm>
              <a:off x="0" y="137400"/>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TextBox 4"/>
            <p:cNvSpPr txBox="1"/>
            <p:nvPr/>
          </p:nvSpPr>
          <p:spPr>
            <a:xfrm>
              <a:off x="630783" y="47625"/>
              <a:ext cx="7389076" cy="7359016"/>
            </a:xfrm>
            <a:prstGeom prst="rect">
              <a:avLst/>
            </a:prstGeom>
          </p:spPr>
          <p:txBody>
            <a:bodyPr lIns="0" tIns="0" rIns="0" bIns="0" rtlCol="0" anchor="t">
              <a:spAutoFit/>
            </a:bodyPr>
            <a:lstStyle/>
            <a:p>
              <a:pPr algn="l">
                <a:lnSpc>
                  <a:spcPts val="3960"/>
                </a:lnSpc>
              </a:pPr>
              <a:r>
                <a:rPr lang="en-US" sz="4000">
                  <a:solidFill>
                    <a:srgbClr val="34897F"/>
                  </a:solidFill>
                  <a:latin typeface="Sailors"/>
                  <a:ea typeface="Sailors"/>
                  <a:cs typeface="Sailors"/>
                  <a:sym typeface="Sailors"/>
                </a:rPr>
                <a:t>Plastic was first produced commercially in the early 1950</a:t>
              </a:r>
            </a:p>
            <a:p>
              <a:pPr algn="l">
                <a:lnSpc>
                  <a:spcPts val="3960"/>
                </a:lnSpc>
              </a:pPr>
              <a:endParaRPr lang="en-US" sz="4000">
                <a:solidFill>
                  <a:srgbClr val="34897F"/>
                </a:solidFill>
                <a:latin typeface="Sailors"/>
                <a:ea typeface="Sailors"/>
                <a:cs typeface="Sailors"/>
                <a:sym typeface="Sailors"/>
              </a:endParaRPr>
            </a:p>
            <a:p>
              <a:pPr algn="l">
                <a:lnSpc>
                  <a:spcPts val="3960"/>
                </a:lnSpc>
              </a:pPr>
              <a:r>
                <a:rPr lang="en-US" sz="4000">
                  <a:solidFill>
                    <a:srgbClr val="34897F"/>
                  </a:solidFill>
                  <a:latin typeface="Sailors"/>
                  <a:ea typeface="Sailors"/>
                  <a:cs typeface="Sailors"/>
                  <a:sym typeface="Sailors"/>
                </a:rPr>
                <a:t>Since then, plastic production has grown </a:t>
              </a:r>
            </a:p>
            <a:p>
              <a:pPr algn="l">
                <a:lnSpc>
                  <a:spcPts val="3960"/>
                </a:lnSpc>
              </a:pPr>
              <a:endParaRPr lang="en-US" sz="4000">
                <a:solidFill>
                  <a:srgbClr val="34897F"/>
                </a:solidFill>
                <a:latin typeface="Sailors"/>
                <a:ea typeface="Sailors"/>
                <a:cs typeface="Sailors"/>
                <a:sym typeface="Sailors"/>
              </a:endParaRPr>
            </a:p>
            <a:p>
              <a:pPr algn="l">
                <a:lnSpc>
                  <a:spcPts val="3960"/>
                </a:lnSpc>
              </a:pPr>
              <a:r>
                <a:rPr lang="en-US" sz="4000">
                  <a:solidFill>
                    <a:srgbClr val="34897F"/>
                  </a:solidFill>
                  <a:latin typeface="Sailors"/>
                  <a:ea typeface="Sailors"/>
                  <a:cs typeface="Sailors"/>
                  <a:sym typeface="Sailors"/>
                </a:rPr>
                <a:t>Now, we produce more thaN 380 million tonnes each year  </a:t>
              </a:r>
            </a:p>
          </p:txBody>
        </p:sp>
        <p:sp>
          <p:nvSpPr>
            <p:cNvPr id="5" name="Freeform 5"/>
            <p:cNvSpPr/>
            <p:nvPr/>
          </p:nvSpPr>
          <p:spPr>
            <a:xfrm>
              <a:off x="0" y="3453599"/>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a:off x="0" y="5455101"/>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TextBox 7"/>
            <p:cNvSpPr txBox="1"/>
            <p:nvPr/>
          </p:nvSpPr>
          <p:spPr>
            <a:xfrm>
              <a:off x="4009930" y="2131040"/>
              <a:ext cx="192683" cy="566209"/>
            </a:xfrm>
            <a:prstGeom prst="rect">
              <a:avLst/>
            </a:prstGeom>
          </p:spPr>
          <p:txBody>
            <a:bodyPr lIns="0" tIns="0" rIns="0" bIns="0" rtlCol="0" anchor="t">
              <a:spAutoFit/>
            </a:bodyPr>
            <a:lstStyle/>
            <a:p>
              <a:pPr algn="ctr">
                <a:lnSpc>
                  <a:spcPts val="3499"/>
                </a:lnSpc>
              </a:pPr>
              <a:r>
                <a:rPr lang="en-US" sz="2499">
                  <a:solidFill>
                    <a:srgbClr val="33897E"/>
                  </a:solidFill>
                  <a:latin typeface="Sailors"/>
                  <a:ea typeface="Sailors"/>
                  <a:cs typeface="Sailors"/>
                  <a:sym typeface="Sailors"/>
                </a:rPr>
                <a:t>s</a:t>
              </a:r>
            </a:p>
          </p:txBody>
        </p:sp>
      </p:grpSp>
      <p:sp>
        <p:nvSpPr>
          <p:cNvPr id="8" name="AutoShape 8"/>
          <p:cNvSpPr/>
          <p:nvPr/>
        </p:nvSpPr>
        <p:spPr>
          <a:xfrm>
            <a:off x="9085316" y="9046754"/>
            <a:ext cx="7030576" cy="0"/>
          </a:xfrm>
          <a:prstGeom prst="line">
            <a:avLst/>
          </a:prstGeom>
          <a:ln w="209550" cap="flat">
            <a:solidFill>
              <a:srgbClr val="8286DB"/>
            </a:solidFill>
            <a:prstDash val="solid"/>
            <a:headEnd type="none" w="sm" len="sm"/>
            <a:tailEnd type="triangle" w="lg" len="med"/>
          </a:ln>
        </p:spPr>
        <p:txBody>
          <a:bodyPr/>
          <a:lstStyle/>
          <a:p>
            <a:endParaRPr lang="en-AU"/>
          </a:p>
        </p:txBody>
      </p:sp>
      <p:sp>
        <p:nvSpPr>
          <p:cNvPr id="9" name="AutoShape 9"/>
          <p:cNvSpPr/>
          <p:nvPr/>
        </p:nvSpPr>
        <p:spPr>
          <a:xfrm rot="-5400000">
            <a:off x="5831554" y="5900201"/>
            <a:ext cx="6507524" cy="0"/>
          </a:xfrm>
          <a:prstGeom prst="line">
            <a:avLst/>
          </a:prstGeom>
          <a:ln w="209550" cap="flat">
            <a:solidFill>
              <a:srgbClr val="8286DB"/>
            </a:solidFill>
            <a:prstDash val="solid"/>
            <a:headEnd type="none" w="sm" len="sm"/>
            <a:tailEnd type="triangle" w="lg" len="med"/>
          </a:ln>
        </p:spPr>
        <p:txBody>
          <a:bodyPr/>
          <a:lstStyle/>
          <a:p>
            <a:endParaRPr lang="en-AU"/>
          </a:p>
        </p:txBody>
      </p:sp>
      <p:sp>
        <p:nvSpPr>
          <p:cNvPr id="10" name="Freeform 10"/>
          <p:cNvSpPr/>
          <p:nvPr/>
        </p:nvSpPr>
        <p:spPr>
          <a:xfrm rot="-788790">
            <a:off x="9454097" y="7734870"/>
            <a:ext cx="664605" cy="1046621"/>
          </a:xfrm>
          <a:custGeom>
            <a:avLst/>
            <a:gdLst/>
            <a:ahLst/>
            <a:cxnLst/>
            <a:rect l="l" t="t" r="r" b="b"/>
            <a:pathLst>
              <a:path w="664605" h="1046621">
                <a:moveTo>
                  <a:pt x="0" y="0"/>
                </a:moveTo>
                <a:lnTo>
                  <a:pt x="664604" y="0"/>
                </a:lnTo>
                <a:lnTo>
                  <a:pt x="664604" y="1046622"/>
                </a:lnTo>
                <a:lnTo>
                  <a:pt x="0" y="10466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1" name="Freeform 11"/>
          <p:cNvSpPr/>
          <p:nvPr/>
        </p:nvSpPr>
        <p:spPr>
          <a:xfrm rot="-5249504">
            <a:off x="10556426" y="5959380"/>
            <a:ext cx="1072801" cy="1381828"/>
          </a:xfrm>
          <a:custGeom>
            <a:avLst/>
            <a:gdLst/>
            <a:ahLst/>
            <a:cxnLst/>
            <a:rect l="l" t="t" r="r" b="b"/>
            <a:pathLst>
              <a:path w="1072801" h="1381828">
                <a:moveTo>
                  <a:pt x="0" y="0"/>
                </a:moveTo>
                <a:lnTo>
                  <a:pt x="1072802" y="0"/>
                </a:lnTo>
                <a:lnTo>
                  <a:pt x="1072802" y="1381829"/>
                </a:lnTo>
                <a:lnTo>
                  <a:pt x="0" y="138182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2" name="Freeform 12"/>
          <p:cNvSpPr/>
          <p:nvPr/>
        </p:nvSpPr>
        <p:spPr>
          <a:xfrm>
            <a:off x="11263035" y="6495597"/>
            <a:ext cx="1087038" cy="1441641"/>
          </a:xfrm>
          <a:custGeom>
            <a:avLst/>
            <a:gdLst/>
            <a:ahLst/>
            <a:cxnLst/>
            <a:rect l="l" t="t" r="r" b="b"/>
            <a:pathLst>
              <a:path w="1087038" h="1441641">
                <a:moveTo>
                  <a:pt x="0" y="0"/>
                </a:moveTo>
                <a:lnTo>
                  <a:pt x="1087038" y="0"/>
                </a:lnTo>
                <a:lnTo>
                  <a:pt x="1087038" y="1441642"/>
                </a:lnTo>
                <a:lnTo>
                  <a:pt x="0" y="1441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3" name="Freeform 13"/>
          <p:cNvSpPr/>
          <p:nvPr/>
        </p:nvSpPr>
        <p:spPr>
          <a:xfrm rot="2535802">
            <a:off x="12769388" y="6488286"/>
            <a:ext cx="626446" cy="986530"/>
          </a:xfrm>
          <a:custGeom>
            <a:avLst/>
            <a:gdLst/>
            <a:ahLst/>
            <a:cxnLst/>
            <a:rect l="l" t="t" r="r" b="b"/>
            <a:pathLst>
              <a:path w="626446" h="986530">
                <a:moveTo>
                  <a:pt x="0" y="0"/>
                </a:moveTo>
                <a:lnTo>
                  <a:pt x="626446" y="0"/>
                </a:lnTo>
                <a:lnTo>
                  <a:pt x="626446" y="986530"/>
                </a:lnTo>
                <a:lnTo>
                  <a:pt x="0" y="98653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4" name="Freeform 14"/>
          <p:cNvSpPr/>
          <p:nvPr/>
        </p:nvSpPr>
        <p:spPr>
          <a:xfrm>
            <a:off x="12688216" y="4904694"/>
            <a:ext cx="788789" cy="1501156"/>
          </a:xfrm>
          <a:custGeom>
            <a:avLst/>
            <a:gdLst/>
            <a:ahLst/>
            <a:cxnLst/>
            <a:rect l="l" t="t" r="r" b="b"/>
            <a:pathLst>
              <a:path w="788789" h="1501156">
                <a:moveTo>
                  <a:pt x="0" y="0"/>
                </a:moveTo>
                <a:lnTo>
                  <a:pt x="788790" y="0"/>
                </a:lnTo>
                <a:lnTo>
                  <a:pt x="788790" y="1501156"/>
                </a:lnTo>
                <a:lnTo>
                  <a:pt x="0" y="150115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5" name="Freeform 15"/>
          <p:cNvSpPr/>
          <p:nvPr/>
        </p:nvSpPr>
        <p:spPr>
          <a:xfrm>
            <a:off x="13331108" y="5512494"/>
            <a:ext cx="1384579" cy="1062664"/>
          </a:xfrm>
          <a:custGeom>
            <a:avLst/>
            <a:gdLst/>
            <a:ahLst/>
            <a:cxnLst/>
            <a:rect l="l" t="t" r="r" b="b"/>
            <a:pathLst>
              <a:path w="1384579" h="1062664">
                <a:moveTo>
                  <a:pt x="0" y="0"/>
                </a:moveTo>
                <a:lnTo>
                  <a:pt x="1384579" y="0"/>
                </a:lnTo>
                <a:lnTo>
                  <a:pt x="1384579" y="1062665"/>
                </a:lnTo>
                <a:lnTo>
                  <a:pt x="0" y="106266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6" name="Freeform 16"/>
          <p:cNvSpPr/>
          <p:nvPr/>
        </p:nvSpPr>
        <p:spPr>
          <a:xfrm>
            <a:off x="13395771" y="4435788"/>
            <a:ext cx="627626" cy="939098"/>
          </a:xfrm>
          <a:custGeom>
            <a:avLst/>
            <a:gdLst/>
            <a:ahLst/>
            <a:cxnLst/>
            <a:rect l="l" t="t" r="r" b="b"/>
            <a:pathLst>
              <a:path w="627626" h="939098">
                <a:moveTo>
                  <a:pt x="0" y="0"/>
                </a:moveTo>
                <a:lnTo>
                  <a:pt x="627626" y="0"/>
                </a:lnTo>
                <a:lnTo>
                  <a:pt x="627626" y="939097"/>
                </a:lnTo>
                <a:lnTo>
                  <a:pt x="0" y="939097"/>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7" name="Freeform 17"/>
          <p:cNvSpPr/>
          <p:nvPr/>
        </p:nvSpPr>
        <p:spPr>
          <a:xfrm rot="-1607295">
            <a:off x="14355353" y="4435145"/>
            <a:ext cx="435470" cy="1209639"/>
          </a:xfrm>
          <a:custGeom>
            <a:avLst/>
            <a:gdLst/>
            <a:ahLst/>
            <a:cxnLst/>
            <a:rect l="l" t="t" r="r" b="b"/>
            <a:pathLst>
              <a:path w="435470" h="1209639">
                <a:moveTo>
                  <a:pt x="0" y="0"/>
                </a:moveTo>
                <a:lnTo>
                  <a:pt x="435470" y="0"/>
                </a:lnTo>
                <a:lnTo>
                  <a:pt x="435470" y="1209639"/>
                </a:lnTo>
                <a:lnTo>
                  <a:pt x="0" y="120963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8" name="Freeform 18"/>
          <p:cNvSpPr/>
          <p:nvPr/>
        </p:nvSpPr>
        <p:spPr>
          <a:xfrm>
            <a:off x="13917837" y="3270102"/>
            <a:ext cx="1028077" cy="1028077"/>
          </a:xfrm>
          <a:custGeom>
            <a:avLst/>
            <a:gdLst/>
            <a:ahLst/>
            <a:cxnLst/>
            <a:rect l="l" t="t" r="r" b="b"/>
            <a:pathLst>
              <a:path w="1028077" h="1028077">
                <a:moveTo>
                  <a:pt x="0" y="0"/>
                </a:moveTo>
                <a:lnTo>
                  <a:pt x="1028077" y="0"/>
                </a:lnTo>
                <a:lnTo>
                  <a:pt x="1028077" y="1028077"/>
                </a:lnTo>
                <a:lnTo>
                  <a:pt x="0" y="1028077"/>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9" name="Freeform 19"/>
          <p:cNvSpPr/>
          <p:nvPr/>
        </p:nvSpPr>
        <p:spPr>
          <a:xfrm rot="3593245">
            <a:off x="14671383" y="3420149"/>
            <a:ext cx="996584" cy="1127821"/>
          </a:xfrm>
          <a:custGeom>
            <a:avLst/>
            <a:gdLst/>
            <a:ahLst/>
            <a:cxnLst/>
            <a:rect l="l" t="t" r="r" b="b"/>
            <a:pathLst>
              <a:path w="996584" h="1127821">
                <a:moveTo>
                  <a:pt x="0" y="0"/>
                </a:moveTo>
                <a:lnTo>
                  <a:pt x="996584" y="0"/>
                </a:lnTo>
                <a:lnTo>
                  <a:pt x="996584" y="1127821"/>
                </a:lnTo>
                <a:lnTo>
                  <a:pt x="0" y="1127821"/>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20" name="Freeform 20"/>
          <p:cNvSpPr/>
          <p:nvPr/>
        </p:nvSpPr>
        <p:spPr>
          <a:xfrm rot="574225">
            <a:off x="10313630" y="7294690"/>
            <a:ext cx="1034020" cy="1104427"/>
          </a:xfrm>
          <a:custGeom>
            <a:avLst/>
            <a:gdLst/>
            <a:ahLst/>
            <a:cxnLst/>
            <a:rect l="l" t="t" r="r" b="b"/>
            <a:pathLst>
              <a:path w="1034020" h="1104427">
                <a:moveTo>
                  <a:pt x="0" y="0"/>
                </a:moveTo>
                <a:lnTo>
                  <a:pt x="1034020" y="0"/>
                </a:lnTo>
                <a:lnTo>
                  <a:pt x="1034020" y="1104428"/>
                </a:lnTo>
                <a:lnTo>
                  <a:pt x="0" y="1104428"/>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21" name="Freeform 21"/>
          <p:cNvSpPr/>
          <p:nvPr/>
        </p:nvSpPr>
        <p:spPr>
          <a:xfrm rot="-750682">
            <a:off x="12149907" y="5315877"/>
            <a:ext cx="394314" cy="1372614"/>
          </a:xfrm>
          <a:custGeom>
            <a:avLst/>
            <a:gdLst/>
            <a:ahLst/>
            <a:cxnLst/>
            <a:rect l="l" t="t" r="r" b="b"/>
            <a:pathLst>
              <a:path w="394314" h="1372614">
                <a:moveTo>
                  <a:pt x="0" y="0"/>
                </a:moveTo>
                <a:lnTo>
                  <a:pt x="394314" y="0"/>
                </a:lnTo>
                <a:lnTo>
                  <a:pt x="394314" y="1372613"/>
                </a:lnTo>
                <a:lnTo>
                  <a:pt x="0" y="1372613"/>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22" name="Freeform 22"/>
          <p:cNvSpPr/>
          <p:nvPr/>
        </p:nvSpPr>
        <p:spPr>
          <a:xfrm rot="-10800000">
            <a:off x="1816512" y="-5948332"/>
            <a:ext cx="14183041" cy="8155249"/>
          </a:xfrm>
          <a:custGeom>
            <a:avLst/>
            <a:gdLst/>
            <a:ahLst/>
            <a:cxnLst/>
            <a:rect l="l" t="t" r="r" b="b"/>
            <a:pathLst>
              <a:path w="14183041" h="8155249">
                <a:moveTo>
                  <a:pt x="0" y="0"/>
                </a:moveTo>
                <a:lnTo>
                  <a:pt x="14183041" y="0"/>
                </a:lnTo>
                <a:lnTo>
                  <a:pt x="14183041" y="8155249"/>
                </a:lnTo>
                <a:lnTo>
                  <a:pt x="0" y="8155249"/>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23" name="TextBox 23"/>
          <p:cNvSpPr txBox="1"/>
          <p:nvPr/>
        </p:nvSpPr>
        <p:spPr>
          <a:xfrm>
            <a:off x="514350" y="580765"/>
            <a:ext cx="17259300" cy="1067320"/>
          </a:xfrm>
          <a:prstGeom prst="rect">
            <a:avLst/>
          </a:prstGeom>
        </p:spPr>
        <p:txBody>
          <a:bodyPr lIns="0" tIns="0" rIns="0" bIns="0" rtlCol="0" anchor="t">
            <a:spAutoFit/>
          </a:bodyPr>
          <a:lstStyle/>
          <a:p>
            <a:pPr marL="0" lvl="0" indent="0" algn="ctr">
              <a:lnSpc>
                <a:spcPts val="7924"/>
              </a:lnSpc>
              <a:spcBef>
                <a:spcPct val="0"/>
              </a:spcBef>
            </a:pPr>
            <a:r>
              <a:rPr lang="en-US" sz="8169" spc="375">
                <a:solidFill>
                  <a:srgbClr val="34897F"/>
                </a:solidFill>
                <a:latin typeface="Lucky Bones"/>
                <a:ea typeface="Lucky Bones"/>
                <a:cs typeface="Lucky Bones"/>
                <a:sym typeface="Lucky Bones"/>
              </a:rPr>
              <a:t>PLASTIC PRODUCTION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396541">
            <a:off x="-2314472" y="6213868"/>
            <a:ext cx="7359948" cy="6145557"/>
          </a:xfrm>
          <a:custGeom>
            <a:avLst/>
            <a:gdLst/>
            <a:ahLst/>
            <a:cxnLst/>
            <a:rect l="l" t="t" r="r" b="b"/>
            <a:pathLst>
              <a:path w="7359948" h="6145557">
                <a:moveTo>
                  <a:pt x="0" y="0"/>
                </a:moveTo>
                <a:lnTo>
                  <a:pt x="7359949" y="0"/>
                </a:lnTo>
                <a:lnTo>
                  <a:pt x="7359949" y="6145557"/>
                </a:lnTo>
                <a:lnTo>
                  <a:pt x="0" y="614555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86896" y="8614080"/>
            <a:ext cx="4075490" cy="1468957"/>
          </a:xfrm>
          <a:prstGeom prst="rect">
            <a:avLst/>
          </a:prstGeom>
        </p:spPr>
        <p:txBody>
          <a:bodyPr lIns="0" tIns="0" rIns="0" bIns="0" rtlCol="0" anchor="t">
            <a:spAutoFit/>
          </a:bodyPr>
          <a:lstStyle/>
          <a:p>
            <a:pPr marL="0" lvl="0" indent="0" algn="l">
              <a:lnSpc>
                <a:spcPts val="5635"/>
              </a:lnSpc>
              <a:spcBef>
                <a:spcPct val="0"/>
              </a:spcBef>
            </a:pPr>
            <a:r>
              <a:rPr lang="en-US" sz="5810" spc="267">
                <a:solidFill>
                  <a:srgbClr val="34897F"/>
                </a:solidFill>
                <a:latin typeface="Lucky Bones"/>
                <a:ea typeface="Lucky Bones"/>
                <a:cs typeface="Lucky Bones"/>
                <a:sym typeface="Lucky Bones"/>
              </a:rPr>
              <a:t>PLASTIC TIMELINE</a:t>
            </a:r>
          </a:p>
        </p:txBody>
      </p:sp>
      <p:sp>
        <p:nvSpPr>
          <p:cNvPr id="4" name="Freeform 4"/>
          <p:cNvSpPr/>
          <p:nvPr/>
        </p:nvSpPr>
        <p:spPr>
          <a:xfrm>
            <a:off x="2370430" y="4968644"/>
            <a:ext cx="14657281" cy="329789"/>
          </a:xfrm>
          <a:custGeom>
            <a:avLst/>
            <a:gdLst/>
            <a:ahLst/>
            <a:cxnLst/>
            <a:rect l="l" t="t" r="r" b="b"/>
            <a:pathLst>
              <a:path w="14657281" h="329789">
                <a:moveTo>
                  <a:pt x="0" y="0"/>
                </a:moveTo>
                <a:lnTo>
                  <a:pt x="14657281" y="0"/>
                </a:lnTo>
                <a:lnTo>
                  <a:pt x="14657281" y="329789"/>
                </a:lnTo>
                <a:lnTo>
                  <a:pt x="0" y="3297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a:off x="16642649" y="4845993"/>
            <a:ext cx="1114947" cy="574198"/>
          </a:xfrm>
          <a:custGeom>
            <a:avLst/>
            <a:gdLst/>
            <a:ahLst/>
            <a:cxnLst/>
            <a:rect l="l" t="t" r="r" b="b"/>
            <a:pathLst>
              <a:path w="1114947" h="574198">
                <a:moveTo>
                  <a:pt x="0" y="0"/>
                </a:moveTo>
                <a:lnTo>
                  <a:pt x="1114946" y="0"/>
                </a:lnTo>
                <a:lnTo>
                  <a:pt x="1114946" y="574198"/>
                </a:lnTo>
                <a:lnTo>
                  <a:pt x="0" y="57419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rot="-5400000">
            <a:off x="2244471" y="4094630"/>
            <a:ext cx="1576576" cy="171453"/>
          </a:xfrm>
          <a:custGeom>
            <a:avLst/>
            <a:gdLst/>
            <a:ahLst/>
            <a:cxnLst/>
            <a:rect l="l" t="t" r="r" b="b"/>
            <a:pathLst>
              <a:path w="1576576" h="171453">
                <a:moveTo>
                  <a:pt x="0" y="0"/>
                </a:moveTo>
                <a:lnTo>
                  <a:pt x="1576576" y="0"/>
                </a:lnTo>
                <a:lnTo>
                  <a:pt x="1576576" y="171453"/>
                </a:lnTo>
                <a:lnTo>
                  <a:pt x="0" y="1714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7" name="Freeform 7"/>
          <p:cNvSpPr/>
          <p:nvPr/>
        </p:nvSpPr>
        <p:spPr>
          <a:xfrm rot="-5400000">
            <a:off x="3961762" y="6000995"/>
            <a:ext cx="1576576" cy="171453"/>
          </a:xfrm>
          <a:custGeom>
            <a:avLst/>
            <a:gdLst/>
            <a:ahLst/>
            <a:cxnLst/>
            <a:rect l="l" t="t" r="r" b="b"/>
            <a:pathLst>
              <a:path w="1576576" h="171453">
                <a:moveTo>
                  <a:pt x="0" y="0"/>
                </a:moveTo>
                <a:lnTo>
                  <a:pt x="1576576" y="0"/>
                </a:lnTo>
                <a:lnTo>
                  <a:pt x="1576576" y="171452"/>
                </a:lnTo>
                <a:lnTo>
                  <a:pt x="0" y="1714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rot="-5400000">
            <a:off x="5112571" y="4094630"/>
            <a:ext cx="1576576" cy="171453"/>
          </a:xfrm>
          <a:custGeom>
            <a:avLst/>
            <a:gdLst/>
            <a:ahLst/>
            <a:cxnLst/>
            <a:rect l="l" t="t" r="r" b="b"/>
            <a:pathLst>
              <a:path w="1576576" h="171453">
                <a:moveTo>
                  <a:pt x="0" y="0"/>
                </a:moveTo>
                <a:lnTo>
                  <a:pt x="1576576" y="0"/>
                </a:lnTo>
                <a:lnTo>
                  <a:pt x="1576576" y="171453"/>
                </a:lnTo>
                <a:lnTo>
                  <a:pt x="0" y="17145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rot="-5400000">
            <a:off x="6665461" y="6000995"/>
            <a:ext cx="1576576" cy="171453"/>
          </a:xfrm>
          <a:custGeom>
            <a:avLst/>
            <a:gdLst/>
            <a:ahLst/>
            <a:cxnLst/>
            <a:rect l="l" t="t" r="r" b="b"/>
            <a:pathLst>
              <a:path w="1576576" h="171453">
                <a:moveTo>
                  <a:pt x="0" y="0"/>
                </a:moveTo>
                <a:lnTo>
                  <a:pt x="1576576" y="0"/>
                </a:lnTo>
                <a:lnTo>
                  <a:pt x="1576576" y="171452"/>
                </a:lnTo>
                <a:lnTo>
                  <a:pt x="0" y="17145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0" name="Freeform 10"/>
          <p:cNvSpPr/>
          <p:nvPr/>
        </p:nvSpPr>
        <p:spPr>
          <a:xfrm rot="-5400000">
            <a:off x="7980672" y="4094630"/>
            <a:ext cx="1576576" cy="171453"/>
          </a:xfrm>
          <a:custGeom>
            <a:avLst/>
            <a:gdLst/>
            <a:ahLst/>
            <a:cxnLst/>
            <a:rect l="l" t="t" r="r" b="b"/>
            <a:pathLst>
              <a:path w="1576576" h="171453">
                <a:moveTo>
                  <a:pt x="0" y="0"/>
                </a:moveTo>
                <a:lnTo>
                  <a:pt x="1576575" y="0"/>
                </a:lnTo>
                <a:lnTo>
                  <a:pt x="1576575" y="171453"/>
                </a:lnTo>
                <a:lnTo>
                  <a:pt x="0" y="17145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1" name="Freeform 11"/>
          <p:cNvSpPr/>
          <p:nvPr/>
        </p:nvSpPr>
        <p:spPr>
          <a:xfrm rot="-5400000">
            <a:off x="9363807" y="6000995"/>
            <a:ext cx="1576576" cy="171453"/>
          </a:xfrm>
          <a:custGeom>
            <a:avLst/>
            <a:gdLst/>
            <a:ahLst/>
            <a:cxnLst/>
            <a:rect l="l" t="t" r="r" b="b"/>
            <a:pathLst>
              <a:path w="1576576" h="171453">
                <a:moveTo>
                  <a:pt x="0" y="0"/>
                </a:moveTo>
                <a:lnTo>
                  <a:pt x="1576575" y="0"/>
                </a:lnTo>
                <a:lnTo>
                  <a:pt x="1576575" y="171452"/>
                </a:lnTo>
                <a:lnTo>
                  <a:pt x="0" y="17145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2" name="Freeform 12"/>
          <p:cNvSpPr/>
          <p:nvPr/>
        </p:nvSpPr>
        <p:spPr>
          <a:xfrm rot="-5400000">
            <a:off x="10386959" y="4094630"/>
            <a:ext cx="1576576" cy="171453"/>
          </a:xfrm>
          <a:custGeom>
            <a:avLst/>
            <a:gdLst/>
            <a:ahLst/>
            <a:cxnLst/>
            <a:rect l="l" t="t" r="r" b="b"/>
            <a:pathLst>
              <a:path w="1576576" h="171453">
                <a:moveTo>
                  <a:pt x="0" y="0"/>
                </a:moveTo>
                <a:lnTo>
                  <a:pt x="1576576" y="0"/>
                </a:lnTo>
                <a:lnTo>
                  <a:pt x="1576576" y="171453"/>
                </a:lnTo>
                <a:lnTo>
                  <a:pt x="0" y="17145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3" name="Freeform 13"/>
          <p:cNvSpPr/>
          <p:nvPr/>
        </p:nvSpPr>
        <p:spPr>
          <a:xfrm rot="-5400000">
            <a:off x="12062152" y="6000995"/>
            <a:ext cx="1576576" cy="171453"/>
          </a:xfrm>
          <a:custGeom>
            <a:avLst/>
            <a:gdLst/>
            <a:ahLst/>
            <a:cxnLst/>
            <a:rect l="l" t="t" r="r" b="b"/>
            <a:pathLst>
              <a:path w="1576576" h="171453">
                <a:moveTo>
                  <a:pt x="0" y="0"/>
                </a:moveTo>
                <a:lnTo>
                  <a:pt x="1576576" y="0"/>
                </a:lnTo>
                <a:lnTo>
                  <a:pt x="1576576" y="171452"/>
                </a:lnTo>
                <a:lnTo>
                  <a:pt x="0" y="17145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4" name="Freeform 14"/>
          <p:cNvSpPr/>
          <p:nvPr/>
        </p:nvSpPr>
        <p:spPr>
          <a:xfrm rot="-5400000">
            <a:off x="13089691" y="4094630"/>
            <a:ext cx="1576576" cy="171453"/>
          </a:xfrm>
          <a:custGeom>
            <a:avLst/>
            <a:gdLst/>
            <a:ahLst/>
            <a:cxnLst/>
            <a:rect l="l" t="t" r="r" b="b"/>
            <a:pathLst>
              <a:path w="1576576" h="171453">
                <a:moveTo>
                  <a:pt x="0" y="0"/>
                </a:moveTo>
                <a:lnTo>
                  <a:pt x="1576576" y="0"/>
                </a:lnTo>
                <a:lnTo>
                  <a:pt x="1576576" y="171453"/>
                </a:lnTo>
                <a:lnTo>
                  <a:pt x="0" y="17145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5" name="Freeform 15"/>
          <p:cNvSpPr/>
          <p:nvPr/>
        </p:nvSpPr>
        <p:spPr>
          <a:xfrm rot="-5400000">
            <a:off x="14870099" y="6000995"/>
            <a:ext cx="1576576" cy="171453"/>
          </a:xfrm>
          <a:custGeom>
            <a:avLst/>
            <a:gdLst/>
            <a:ahLst/>
            <a:cxnLst/>
            <a:rect l="l" t="t" r="r" b="b"/>
            <a:pathLst>
              <a:path w="1576576" h="171453">
                <a:moveTo>
                  <a:pt x="0" y="0"/>
                </a:moveTo>
                <a:lnTo>
                  <a:pt x="1576575" y="0"/>
                </a:lnTo>
                <a:lnTo>
                  <a:pt x="1576575" y="171452"/>
                </a:lnTo>
                <a:lnTo>
                  <a:pt x="0" y="17145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6" name="Freeform 16"/>
          <p:cNvSpPr/>
          <p:nvPr/>
        </p:nvSpPr>
        <p:spPr>
          <a:xfrm>
            <a:off x="2955059" y="621707"/>
            <a:ext cx="1085031" cy="939908"/>
          </a:xfrm>
          <a:custGeom>
            <a:avLst/>
            <a:gdLst/>
            <a:ahLst/>
            <a:cxnLst/>
            <a:rect l="l" t="t" r="r" b="b"/>
            <a:pathLst>
              <a:path w="1085031" h="939908">
                <a:moveTo>
                  <a:pt x="0" y="0"/>
                </a:moveTo>
                <a:lnTo>
                  <a:pt x="1085032" y="0"/>
                </a:lnTo>
                <a:lnTo>
                  <a:pt x="1085032" y="939909"/>
                </a:lnTo>
                <a:lnTo>
                  <a:pt x="0" y="93990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7" name="Freeform 17"/>
          <p:cNvSpPr/>
          <p:nvPr/>
        </p:nvSpPr>
        <p:spPr>
          <a:xfrm>
            <a:off x="4664324" y="8586277"/>
            <a:ext cx="910185" cy="1099922"/>
          </a:xfrm>
          <a:custGeom>
            <a:avLst/>
            <a:gdLst/>
            <a:ahLst/>
            <a:cxnLst/>
            <a:rect l="l" t="t" r="r" b="b"/>
            <a:pathLst>
              <a:path w="910185" h="1099922">
                <a:moveTo>
                  <a:pt x="0" y="0"/>
                </a:moveTo>
                <a:lnTo>
                  <a:pt x="910185" y="0"/>
                </a:lnTo>
                <a:lnTo>
                  <a:pt x="910185" y="1099922"/>
                </a:lnTo>
                <a:lnTo>
                  <a:pt x="0" y="1099922"/>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8" name="Freeform 18"/>
          <p:cNvSpPr/>
          <p:nvPr/>
        </p:nvSpPr>
        <p:spPr>
          <a:xfrm>
            <a:off x="7368023" y="8633146"/>
            <a:ext cx="883248" cy="1053053"/>
          </a:xfrm>
          <a:custGeom>
            <a:avLst/>
            <a:gdLst/>
            <a:ahLst/>
            <a:cxnLst/>
            <a:rect l="l" t="t" r="r" b="b"/>
            <a:pathLst>
              <a:path w="883248" h="1053053">
                <a:moveTo>
                  <a:pt x="0" y="0"/>
                </a:moveTo>
                <a:lnTo>
                  <a:pt x="883248" y="0"/>
                </a:lnTo>
                <a:lnTo>
                  <a:pt x="883248" y="1053053"/>
                </a:lnTo>
                <a:lnTo>
                  <a:pt x="0" y="1053053"/>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9" name="Freeform 19"/>
          <p:cNvSpPr/>
          <p:nvPr/>
        </p:nvSpPr>
        <p:spPr>
          <a:xfrm>
            <a:off x="8669614" y="512376"/>
            <a:ext cx="812899" cy="998954"/>
          </a:xfrm>
          <a:custGeom>
            <a:avLst/>
            <a:gdLst/>
            <a:ahLst/>
            <a:cxnLst/>
            <a:rect l="l" t="t" r="r" b="b"/>
            <a:pathLst>
              <a:path w="812899" h="998954">
                <a:moveTo>
                  <a:pt x="0" y="0"/>
                </a:moveTo>
                <a:lnTo>
                  <a:pt x="812898" y="0"/>
                </a:lnTo>
                <a:lnTo>
                  <a:pt x="812898" y="998953"/>
                </a:lnTo>
                <a:lnTo>
                  <a:pt x="0" y="998953"/>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20" name="Freeform 20"/>
          <p:cNvSpPr/>
          <p:nvPr/>
        </p:nvSpPr>
        <p:spPr>
          <a:xfrm>
            <a:off x="5749149" y="571421"/>
            <a:ext cx="939908" cy="939908"/>
          </a:xfrm>
          <a:custGeom>
            <a:avLst/>
            <a:gdLst/>
            <a:ahLst/>
            <a:cxnLst/>
            <a:rect l="l" t="t" r="r" b="b"/>
            <a:pathLst>
              <a:path w="939908" h="939908">
                <a:moveTo>
                  <a:pt x="0" y="0"/>
                </a:moveTo>
                <a:lnTo>
                  <a:pt x="939908" y="0"/>
                </a:lnTo>
                <a:lnTo>
                  <a:pt x="939908" y="939908"/>
                </a:lnTo>
                <a:lnTo>
                  <a:pt x="0" y="939908"/>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21" name="Freeform 21"/>
          <p:cNvSpPr/>
          <p:nvPr/>
        </p:nvSpPr>
        <p:spPr>
          <a:xfrm>
            <a:off x="10032406" y="8676923"/>
            <a:ext cx="1404363" cy="965499"/>
          </a:xfrm>
          <a:custGeom>
            <a:avLst/>
            <a:gdLst/>
            <a:ahLst/>
            <a:cxnLst/>
            <a:rect l="l" t="t" r="r" b="b"/>
            <a:pathLst>
              <a:path w="1404363" h="965499">
                <a:moveTo>
                  <a:pt x="0" y="0"/>
                </a:moveTo>
                <a:lnTo>
                  <a:pt x="1404363" y="0"/>
                </a:lnTo>
                <a:lnTo>
                  <a:pt x="1404363" y="965499"/>
                </a:lnTo>
                <a:lnTo>
                  <a:pt x="0" y="965499"/>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22" name="Freeform 22"/>
          <p:cNvSpPr/>
          <p:nvPr/>
        </p:nvSpPr>
        <p:spPr>
          <a:xfrm>
            <a:off x="11089521" y="494725"/>
            <a:ext cx="921527" cy="1066891"/>
          </a:xfrm>
          <a:custGeom>
            <a:avLst/>
            <a:gdLst/>
            <a:ahLst/>
            <a:cxnLst/>
            <a:rect l="l" t="t" r="r" b="b"/>
            <a:pathLst>
              <a:path w="921527" h="1066891">
                <a:moveTo>
                  <a:pt x="0" y="0"/>
                </a:moveTo>
                <a:lnTo>
                  <a:pt x="921527" y="0"/>
                </a:lnTo>
                <a:lnTo>
                  <a:pt x="921527" y="1066891"/>
                </a:lnTo>
                <a:lnTo>
                  <a:pt x="0" y="1066891"/>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23" name="Freeform 23"/>
          <p:cNvSpPr/>
          <p:nvPr/>
        </p:nvSpPr>
        <p:spPr>
          <a:xfrm>
            <a:off x="12747312" y="8596097"/>
            <a:ext cx="1080282" cy="1080282"/>
          </a:xfrm>
          <a:custGeom>
            <a:avLst/>
            <a:gdLst/>
            <a:ahLst/>
            <a:cxnLst/>
            <a:rect l="l" t="t" r="r" b="b"/>
            <a:pathLst>
              <a:path w="1080282" h="1080282">
                <a:moveTo>
                  <a:pt x="0" y="0"/>
                </a:moveTo>
                <a:lnTo>
                  <a:pt x="1080283" y="0"/>
                </a:lnTo>
                <a:lnTo>
                  <a:pt x="1080283" y="1080282"/>
                </a:lnTo>
                <a:lnTo>
                  <a:pt x="0" y="1080282"/>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endParaRPr lang="en-AU"/>
          </a:p>
        </p:txBody>
      </p:sp>
      <p:sp>
        <p:nvSpPr>
          <p:cNvPr id="24" name="Freeform 24"/>
          <p:cNvSpPr/>
          <p:nvPr/>
        </p:nvSpPr>
        <p:spPr>
          <a:xfrm>
            <a:off x="13695758" y="474558"/>
            <a:ext cx="1245102" cy="1234207"/>
          </a:xfrm>
          <a:custGeom>
            <a:avLst/>
            <a:gdLst/>
            <a:ahLst/>
            <a:cxnLst/>
            <a:rect l="l" t="t" r="r" b="b"/>
            <a:pathLst>
              <a:path w="1245102" h="1234207">
                <a:moveTo>
                  <a:pt x="0" y="0"/>
                </a:moveTo>
                <a:lnTo>
                  <a:pt x="1245102" y="0"/>
                </a:lnTo>
                <a:lnTo>
                  <a:pt x="1245102" y="1234207"/>
                </a:lnTo>
                <a:lnTo>
                  <a:pt x="0" y="1234207"/>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txBody>
          <a:bodyPr/>
          <a:lstStyle/>
          <a:p>
            <a:endParaRPr lang="en-AU"/>
          </a:p>
        </p:txBody>
      </p:sp>
      <p:sp>
        <p:nvSpPr>
          <p:cNvPr id="25" name="Freeform 25"/>
          <p:cNvSpPr/>
          <p:nvPr/>
        </p:nvSpPr>
        <p:spPr>
          <a:xfrm>
            <a:off x="15447181" y="8506903"/>
            <a:ext cx="1305539" cy="1305539"/>
          </a:xfrm>
          <a:custGeom>
            <a:avLst/>
            <a:gdLst/>
            <a:ahLst/>
            <a:cxnLst/>
            <a:rect l="l" t="t" r="r" b="b"/>
            <a:pathLst>
              <a:path w="1305539" h="1305539">
                <a:moveTo>
                  <a:pt x="0" y="0"/>
                </a:moveTo>
                <a:lnTo>
                  <a:pt x="1305538" y="0"/>
                </a:lnTo>
                <a:lnTo>
                  <a:pt x="1305538" y="1305539"/>
                </a:lnTo>
                <a:lnTo>
                  <a:pt x="0" y="1305539"/>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26" name="TextBox 26"/>
          <p:cNvSpPr txBox="1"/>
          <p:nvPr/>
        </p:nvSpPr>
        <p:spPr>
          <a:xfrm>
            <a:off x="2941896" y="2709341"/>
            <a:ext cx="2807253"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1839</a:t>
            </a:r>
          </a:p>
        </p:txBody>
      </p:sp>
      <p:sp>
        <p:nvSpPr>
          <p:cNvPr id="27" name="TextBox 27"/>
          <p:cNvSpPr txBox="1"/>
          <p:nvPr/>
        </p:nvSpPr>
        <p:spPr>
          <a:xfrm>
            <a:off x="4664324" y="6875043"/>
            <a:ext cx="2283447"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1840-62</a:t>
            </a:r>
          </a:p>
        </p:txBody>
      </p:sp>
      <p:sp>
        <p:nvSpPr>
          <p:cNvPr id="28" name="TextBox 28"/>
          <p:cNvSpPr txBox="1"/>
          <p:nvPr/>
        </p:nvSpPr>
        <p:spPr>
          <a:xfrm>
            <a:off x="7368023" y="6875043"/>
            <a:ext cx="2215257"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1926</a:t>
            </a:r>
          </a:p>
        </p:txBody>
      </p:sp>
      <p:sp>
        <p:nvSpPr>
          <p:cNvPr id="29" name="TextBox 29"/>
          <p:cNvSpPr txBox="1"/>
          <p:nvPr/>
        </p:nvSpPr>
        <p:spPr>
          <a:xfrm>
            <a:off x="8682512" y="2709341"/>
            <a:ext cx="2208068"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1935-54</a:t>
            </a:r>
          </a:p>
        </p:txBody>
      </p:sp>
      <p:sp>
        <p:nvSpPr>
          <p:cNvPr id="30" name="TextBox 30"/>
          <p:cNvSpPr txBox="1"/>
          <p:nvPr/>
        </p:nvSpPr>
        <p:spPr>
          <a:xfrm>
            <a:off x="10066368" y="6875043"/>
            <a:ext cx="1653068"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1960</a:t>
            </a:r>
          </a:p>
        </p:txBody>
      </p:sp>
      <p:sp>
        <p:nvSpPr>
          <p:cNvPr id="31" name="TextBox 31"/>
          <p:cNvSpPr txBox="1"/>
          <p:nvPr/>
        </p:nvSpPr>
        <p:spPr>
          <a:xfrm>
            <a:off x="11068488" y="2709341"/>
            <a:ext cx="1979376"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1997</a:t>
            </a:r>
          </a:p>
        </p:txBody>
      </p:sp>
      <p:sp>
        <p:nvSpPr>
          <p:cNvPr id="32" name="TextBox 32"/>
          <p:cNvSpPr txBox="1"/>
          <p:nvPr/>
        </p:nvSpPr>
        <p:spPr>
          <a:xfrm>
            <a:off x="15544938" y="6875043"/>
            <a:ext cx="2622316"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Currently </a:t>
            </a:r>
          </a:p>
        </p:txBody>
      </p:sp>
      <p:sp>
        <p:nvSpPr>
          <p:cNvPr id="33" name="TextBox 33"/>
          <p:cNvSpPr txBox="1"/>
          <p:nvPr/>
        </p:nvSpPr>
        <p:spPr>
          <a:xfrm>
            <a:off x="2947033" y="1750190"/>
            <a:ext cx="1797425"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Natural rubber discovered</a:t>
            </a:r>
          </a:p>
        </p:txBody>
      </p:sp>
      <p:sp>
        <p:nvSpPr>
          <p:cNvPr id="34" name="TextBox 34"/>
          <p:cNvSpPr txBox="1"/>
          <p:nvPr/>
        </p:nvSpPr>
        <p:spPr>
          <a:xfrm>
            <a:off x="4664324" y="7598536"/>
            <a:ext cx="2226812"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Polystyrene and parkensine discovered </a:t>
            </a:r>
          </a:p>
        </p:txBody>
      </p:sp>
      <p:sp>
        <p:nvSpPr>
          <p:cNvPr id="35" name="TextBox 35"/>
          <p:cNvSpPr txBox="1"/>
          <p:nvPr/>
        </p:nvSpPr>
        <p:spPr>
          <a:xfrm>
            <a:off x="7368023" y="7595991"/>
            <a:ext cx="1708040"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Plasticised  PVC discovered </a:t>
            </a:r>
          </a:p>
        </p:txBody>
      </p:sp>
      <p:sp>
        <p:nvSpPr>
          <p:cNvPr id="36" name="TextBox 36"/>
          <p:cNvSpPr txBox="1"/>
          <p:nvPr/>
        </p:nvSpPr>
        <p:spPr>
          <a:xfrm>
            <a:off x="8669614" y="1668799"/>
            <a:ext cx="1827333" cy="1097678"/>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PET, PE, PP, acrylic and styrofoam invented </a:t>
            </a:r>
          </a:p>
        </p:txBody>
      </p:sp>
      <p:sp>
        <p:nvSpPr>
          <p:cNvPr id="37" name="TextBox 37"/>
          <p:cNvSpPr txBox="1"/>
          <p:nvPr/>
        </p:nvSpPr>
        <p:spPr>
          <a:xfrm>
            <a:off x="5768590" y="2709341"/>
            <a:ext cx="3000370"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1907</a:t>
            </a:r>
          </a:p>
        </p:txBody>
      </p:sp>
      <p:sp>
        <p:nvSpPr>
          <p:cNvPr id="38" name="TextBox 38"/>
          <p:cNvSpPr txBox="1"/>
          <p:nvPr/>
        </p:nvSpPr>
        <p:spPr>
          <a:xfrm>
            <a:off x="5815133" y="1621365"/>
            <a:ext cx="2265276" cy="1097678"/>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'Bakelite' the first commercially used plastic invented</a:t>
            </a:r>
          </a:p>
        </p:txBody>
      </p:sp>
      <p:sp>
        <p:nvSpPr>
          <p:cNvPr id="39" name="TextBox 39"/>
          <p:cNvSpPr txBox="1"/>
          <p:nvPr/>
        </p:nvSpPr>
        <p:spPr>
          <a:xfrm>
            <a:off x="10032406" y="7557877"/>
            <a:ext cx="1906000"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Plastic waste first observed in ocean</a:t>
            </a:r>
          </a:p>
        </p:txBody>
      </p:sp>
      <p:sp>
        <p:nvSpPr>
          <p:cNvPr id="40" name="TextBox 40"/>
          <p:cNvSpPr txBox="1"/>
          <p:nvPr/>
        </p:nvSpPr>
        <p:spPr>
          <a:xfrm>
            <a:off x="11089521" y="1767663"/>
            <a:ext cx="1958344"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First 'Garbage Patch' discovered</a:t>
            </a:r>
          </a:p>
        </p:txBody>
      </p:sp>
      <p:sp>
        <p:nvSpPr>
          <p:cNvPr id="41" name="TextBox 41"/>
          <p:cNvSpPr txBox="1"/>
          <p:nvPr/>
        </p:nvSpPr>
        <p:spPr>
          <a:xfrm>
            <a:off x="13792253" y="1840311"/>
            <a:ext cx="2449678"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Scientific literature on microplastic in the ocean grows</a:t>
            </a:r>
          </a:p>
        </p:txBody>
      </p:sp>
      <p:sp>
        <p:nvSpPr>
          <p:cNvPr id="42" name="TextBox 42"/>
          <p:cNvSpPr txBox="1"/>
          <p:nvPr/>
        </p:nvSpPr>
        <p:spPr>
          <a:xfrm>
            <a:off x="12764714" y="6875043"/>
            <a:ext cx="2051707"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2004</a:t>
            </a:r>
          </a:p>
        </p:txBody>
      </p:sp>
      <p:sp>
        <p:nvSpPr>
          <p:cNvPr id="43" name="TextBox 43"/>
          <p:cNvSpPr txBox="1"/>
          <p:nvPr/>
        </p:nvSpPr>
        <p:spPr>
          <a:xfrm>
            <a:off x="12747312" y="7557877"/>
            <a:ext cx="2226530"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Term 'microplastic' first coined</a:t>
            </a:r>
          </a:p>
        </p:txBody>
      </p:sp>
      <p:sp>
        <p:nvSpPr>
          <p:cNvPr id="44" name="TextBox 44"/>
          <p:cNvSpPr txBox="1"/>
          <p:nvPr/>
        </p:nvSpPr>
        <p:spPr>
          <a:xfrm>
            <a:off x="13800354" y="2709341"/>
            <a:ext cx="3128264" cy="608965"/>
          </a:xfrm>
          <a:prstGeom prst="rect">
            <a:avLst/>
          </a:prstGeom>
        </p:spPr>
        <p:txBody>
          <a:bodyPr lIns="0" tIns="0" rIns="0" bIns="0" rtlCol="0" anchor="t">
            <a:spAutoFit/>
          </a:bodyPr>
          <a:lstStyle/>
          <a:p>
            <a:pPr algn="l">
              <a:lnSpc>
                <a:spcPts val="4759"/>
              </a:lnSpc>
            </a:pPr>
            <a:r>
              <a:rPr lang="en-US" sz="3399">
                <a:solidFill>
                  <a:srgbClr val="26286E"/>
                </a:solidFill>
                <a:latin typeface="Sailors"/>
                <a:ea typeface="Sailors"/>
                <a:cs typeface="Sailors"/>
                <a:sym typeface="Sailors"/>
              </a:rPr>
              <a:t>2010</a:t>
            </a:r>
          </a:p>
        </p:txBody>
      </p:sp>
      <p:sp>
        <p:nvSpPr>
          <p:cNvPr id="45" name="TextBox 45"/>
          <p:cNvSpPr txBox="1"/>
          <p:nvPr/>
        </p:nvSpPr>
        <p:spPr>
          <a:xfrm>
            <a:off x="15572660" y="7557877"/>
            <a:ext cx="2350643"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Actions to mitigate plastics advance </a:t>
            </a:r>
          </a:p>
        </p:txBody>
      </p:sp>
      <p:sp>
        <p:nvSpPr>
          <p:cNvPr id="46" name="TextBox 46"/>
          <p:cNvSpPr txBox="1"/>
          <p:nvPr/>
        </p:nvSpPr>
        <p:spPr>
          <a:xfrm>
            <a:off x="14682026" y="2897103"/>
            <a:ext cx="115639" cy="368300"/>
          </a:xfrm>
          <a:prstGeom prst="rect">
            <a:avLst/>
          </a:prstGeom>
        </p:spPr>
        <p:txBody>
          <a:bodyPr lIns="0" tIns="0" rIns="0" bIns="0" rtlCol="0" anchor="t">
            <a:spAutoFit/>
          </a:bodyPr>
          <a:lstStyle/>
          <a:p>
            <a:pPr algn="l">
              <a:lnSpc>
                <a:spcPts val="2800"/>
              </a:lnSpc>
            </a:pPr>
            <a:r>
              <a:rPr lang="en-US" sz="2000">
                <a:solidFill>
                  <a:srgbClr val="26286E"/>
                </a:solidFill>
                <a:latin typeface="Sailors"/>
                <a:ea typeface="Sailors"/>
                <a:cs typeface="Sailors"/>
                <a:sym typeface="Sailors"/>
              </a:rPr>
              <a: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719105">
            <a:off x="-522751" y="-8210385"/>
            <a:ext cx="19223706" cy="11053631"/>
          </a:xfrm>
          <a:custGeom>
            <a:avLst/>
            <a:gdLst/>
            <a:ahLst/>
            <a:cxnLst/>
            <a:rect l="l" t="t" r="r" b="b"/>
            <a:pathLst>
              <a:path w="19223706" h="11053631">
                <a:moveTo>
                  <a:pt x="0" y="0"/>
                </a:moveTo>
                <a:lnTo>
                  <a:pt x="19223706" y="0"/>
                </a:lnTo>
                <a:lnTo>
                  <a:pt x="19223706" y="11053631"/>
                </a:lnTo>
                <a:lnTo>
                  <a:pt x="0" y="1105363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10367487" y="3396279"/>
            <a:ext cx="3187394" cy="6174130"/>
          </a:xfrm>
          <a:custGeom>
            <a:avLst/>
            <a:gdLst/>
            <a:ahLst/>
            <a:cxnLst/>
            <a:rect l="l" t="t" r="r" b="b"/>
            <a:pathLst>
              <a:path w="3187394" h="6174130">
                <a:moveTo>
                  <a:pt x="0" y="0"/>
                </a:moveTo>
                <a:lnTo>
                  <a:pt x="3187394" y="0"/>
                </a:lnTo>
                <a:lnTo>
                  <a:pt x="3187394" y="6174129"/>
                </a:lnTo>
                <a:lnTo>
                  <a:pt x="0" y="6174129"/>
                </a:lnTo>
                <a:lnTo>
                  <a:pt x="0" y="0"/>
                </a:lnTo>
                <a:close/>
              </a:path>
            </a:pathLst>
          </a:custGeom>
          <a:blipFill>
            <a:blip r:embed="rId5"/>
            <a:stretch>
              <a:fillRect/>
            </a:stretch>
          </a:blipFill>
        </p:spPr>
        <p:txBody>
          <a:bodyPr/>
          <a:lstStyle/>
          <a:p>
            <a:endParaRPr lang="en-AU"/>
          </a:p>
        </p:txBody>
      </p:sp>
      <p:sp>
        <p:nvSpPr>
          <p:cNvPr id="4" name="TextBox 4"/>
          <p:cNvSpPr txBox="1"/>
          <p:nvPr/>
        </p:nvSpPr>
        <p:spPr>
          <a:xfrm>
            <a:off x="459452" y="285938"/>
            <a:ext cx="17259300" cy="2014856"/>
          </a:xfrm>
          <a:prstGeom prst="rect">
            <a:avLst/>
          </a:prstGeom>
        </p:spPr>
        <p:txBody>
          <a:bodyPr lIns="0" tIns="0" rIns="0" bIns="0" rtlCol="0" anchor="t">
            <a:spAutoFit/>
          </a:bodyPr>
          <a:lstStyle/>
          <a:p>
            <a:pPr marL="0" lvl="0" indent="0" algn="ctr">
              <a:lnSpc>
                <a:spcPts val="7760"/>
              </a:lnSpc>
              <a:spcBef>
                <a:spcPct val="0"/>
              </a:spcBef>
            </a:pPr>
            <a:r>
              <a:rPr lang="en-US" sz="8000" spc="368">
                <a:solidFill>
                  <a:srgbClr val="34897F"/>
                </a:solidFill>
                <a:latin typeface="Lucky Bones"/>
                <a:ea typeface="Lucky Bones"/>
                <a:cs typeface="Lucky Bones"/>
                <a:sym typeface="Lucky Bones"/>
              </a:rPr>
              <a:t>WHY DID PLASTIC BECOME SO POPULAR?</a:t>
            </a:r>
          </a:p>
        </p:txBody>
      </p:sp>
      <p:sp>
        <p:nvSpPr>
          <p:cNvPr id="6" name="Freeform 6"/>
          <p:cNvSpPr/>
          <p:nvPr/>
        </p:nvSpPr>
        <p:spPr>
          <a:xfrm>
            <a:off x="2452896" y="3183339"/>
            <a:ext cx="6636206" cy="6600008"/>
          </a:xfrm>
          <a:custGeom>
            <a:avLst/>
            <a:gdLst/>
            <a:ahLst/>
            <a:cxnLst/>
            <a:rect l="l" t="t" r="r" b="b"/>
            <a:pathLst>
              <a:path w="6636206" h="6600008">
                <a:moveTo>
                  <a:pt x="0" y="0"/>
                </a:moveTo>
                <a:lnTo>
                  <a:pt x="6636206" y="0"/>
                </a:lnTo>
                <a:lnTo>
                  <a:pt x="6636206" y="6600008"/>
                </a:lnTo>
                <a:lnTo>
                  <a:pt x="0" y="660000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7" name="TextBox 7"/>
          <p:cNvSpPr txBox="1"/>
          <p:nvPr/>
        </p:nvSpPr>
        <p:spPr>
          <a:xfrm>
            <a:off x="3999796" y="4476366"/>
            <a:ext cx="3542407" cy="4356355"/>
          </a:xfrm>
          <a:prstGeom prst="rect">
            <a:avLst/>
          </a:prstGeom>
        </p:spPr>
        <p:txBody>
          <a:bodyPr lIns="0" tIns="0" rIns="0" bIns="0" rtlCol="0" anchor="t">
            <a:spAutoFit/>
          </a:bodyPr>
          <a:lstStyle/>
          <a:p>
            <a:pPr algn="ctr">
              <a:lnSpc>
                <a:spcPts val="4949"/>
              </a:lnSpc>
            </a:pPr>
            <a:r>
              <a:rPr lang="en-US" sz="3959">
                <a:solidFill>
                  <a:srgbClr val="34897F"/>
                </a:solidFill>
                <a:latin typeface="Sailors"/>
                <a:ea typeface="Sailors"/>
                <a:cs typeface="Sailors"/>
                <a:sym typeface="Sailors"/>
              </a:rPr>
              <a:t>Cheap</a:t>
            </a:r>
          </a:p>
          <a:p>
            <a:pPr algn="ctr">
              <a:lnSpc>
                <a:spcPts val="4949"/>
              </a:lnSpc>
            </a:pPr>
            <a:r>
              <a:rPr lang="en-US" sz="3959">
                <a:solidFill>
                  <a:srgbClr val="34897F"/>
                </a:solidFill>
                <a:latin typeface="Sailors"/>
                <a:ea typeface="Sailors"/>
                <a:cs typeface="Sailors"/>
                <a:sym typeface="Sailors"/>
              </a:rPr>
              <a:t>Lightweight</a:t>
            </a:r>
          </a:p>
          <a:p>
            <a:pPr algn="ctr">
              <a:lnSpc>
                <a:spcPts val="4949"/>
              </a:lnSpc>
            </a:pPr>
            <a:r>
              <a:rPr lang="en-US" sz="3959">
                <a:solidFill>
                  <a:srgbClr val="34897F"/>
                </a:solidFill>
                <a:latin typeface="Sailors"/>
                <a:ea typeface="Sailors"/>
                <a:cs typeface="Sailors"/>
                <a:sym typeface="Sailors"/>
              </a:rPr>
              <a:t>strong</a:t>
            </a:r>
          </a:p>
          <a:p>
            <a:pPr algn="ctr">
              <a:lnSpc>
                <a:spcPts val="4949"/>
              </a:lnSpc>
            </a:pPr>
            <a:r>
              <a:rPr lang="en-US" sz="3959">
                <a:solidFill>
                  <a:srgbClr val="34897F"/>
                </a:solidFill>
                <a:latin typeface="Sailors"/>
                <a:ea typeface="Sailors"/>
                <a:cs typeface="Sailors"/>
                <a:sym typeface="Sailors"/>
              </a:rPr>
              <a:t>easy to create</a:t>
            </a:r>
          </a:p>
          <a:p>
            <a:pPr algn="ctr">
              <a:lnSpc>
                <a:spcPts val="4949"/>
              </a:lnSpc>
            </a:pPr>
            <a:r>
              <a:rPr lang="en-US" sz="3959">
                <a:solidFill>
                  <a:srgbClr val="34897F"/>
                </a:solidFill>
                <a:latin typeface="Sailors"/>
                <a:ea typeface="Sailors"/>
                <a:cs typeface="Sailors"/>
                <a:sym typeface="Sailors"/>
              </a:rPr>
              <a:t>versatile</a:t>
            </a:r>
          </a:p>
          <a:p>
            <a:pPr algn="ctr">
              <a:lnSpc>
                <a:spcPts val="4949"/>
              </a:lnSpc>
            </a:pPr>
            <a:r>
              <a:rPr lang="en-US" sz="3959">
                <a:solidFill>
                  <a:srgbClr val="34897F"/>
                </a:solidFill>
                <a:latin typeface="Sailors"/>
                <a:ea typeface="Sailors"/>
                <a:cs typeface="Sailors"/>
                <a:sym typeface="Sailors"/>
              </a:rPr>
              <a:t>long lasting</a:t>
            </a:r>
          </a:p>
          <a:p>
            <a:pPr algn="ctr">
              <a:lnSpc>
                <a:spcPts val="4949"/>
              </a:lnSpc>
            </a:pPr>
            <a:r>
              <a:rPr lang="en-US" sz="3959">
                <a:solidFill>
                  <a:srgbClr val="34897F"/>
                </a:solidFill>
                <a:latin typeface="Sailors"/>
                <a:ea typeface="Sailors"/>
                <a:cs typeface="Sailors"/>
                <a:sym typeface="Sailors"/>
              </a:rPr>
              <a:t>Sanitary</a:t>
            </a:r>
          </a:p>
        </p:txBody>
      </p:sp>
      <p:sp>
        <p:nvSpPr>
          <p:cNvPr id="8" name="TextBox 8"/>
          <p:cNvSpPr txBox="1"/>
          <p:nvPr/>
        </p:nvSpPr>
        <p:spPr>
          <a:xfrm rot="-3093845">
            <a:off x="1797745" y="4214868"/>
            <a:ext cx="2980702" cy="1020289"/>
          </a:xfrm>
          <a:prstGeom prst="rect">
            <a:avLst/>
          </a:prstGeom>
        </p:spPr>
        <p:txBody>
          <a:bodyPr lIns="0" tIns="0" rIns="0" bIns="0" rtlCol="0" anchor="t">
            <a:spAutoFit/>
          </a:bodyPr>
          <a:lstStyle/>
          <a:p>
            <a:pPr algn="ctr">
              <a:lnSpc>
                <a:spcPts val="4474"/>
              </a:lnSpc>
            </a:pPr>
            <a:r>
              <a:rPr lang="en-US" sz="3959">
                <a:solidFill>
                  <a:srgbClr val="34897F"/>
                </a:solidFill>
                <a:latin typeface="Sailors"/>
                <a:ea typeface="Sailors"/>
                <a:cs typeface="Sailors"/>
                <a:sym typeface="Sailors"/>
              </a:rPr>
              <a:t>advantages</a:t>
            </a:r>
          </a:p>
        </p:txBody>
      </p:sp>
      <p:sp>
        <p:nvSpPr>
          <p:cNvPr id="9" name="TextBox 5">
            <a:extLst>
              <a:ext uri="{FF2B5EF4-FFF2-40B4-BE49-F238E27FC236}">
                <a16:creationId xmlns:a16="http://schemas.microsoft.com/office/drawing/2014/main" id="{C897CF0C-8C2B-D58F-0CFC-92642C671941}"/>
              </a:ext>
            </a:extLst>
          </p:cNvPr>
          <p:cNvSpPr txBox="1"/>
          <p:nvPr/>
        </p:nvSpPr>
        <p:spPr>
          <a:xfrm>
            <a:off x="13792200" y="3221146"/>
            <a:ext cx="4256973" cy="1796823"/>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5881"/>
              </a:lnSpc>
            </a:pPr>
            <a:r>
              <a:rPr lang="en-US" sz="4201">
                <a:solidFill>
                  <a:srgbClr val="34897F"/>
                </a:solidFill>
                <a:latin typeface="Sailors"/>
                <a:ea typeface="Sailors"/>
                <a:cs typeface="Sailors"/>
                <a:sym typeface="Sailors"/>
              </a:rPr>
              <a:t>1955</a:t>
            </a:r>
          </a:p>
          <a:p>
            <a:pPr algn="l">
              <a:lnSpc>
                <a:spcPts val="4761"/>
              </a:lnSpc>
            </a:pPr>
            <a:r>
              <a:rPr lang="en-US" sz="3401">
                <a:solidFill>
                  <a:srgbClr val="34897F"/>
                </a:solidFill>
                <a:latin typeface="Sailors"/>
                <a:ea typeface="Sailors"/>
                <a:cs typeface="Sailors"/>
                <a:sym typeface="Sailors"/>
              </a:rPr>
              <a:t>life magazine </a:t>
            </a:r>
          </a:p>
          <a:p>
            <a:pPr algn="l">
              <a:lnSpc>
                <a:spcPts val="2244"/>
              </a:lnSpc>
            </a:pPr>
            <a:r>
              <a:rPr lang="en-US" sz="3401">
                <a:solidFill>
                  <a:srgbClr val="34897F"/>
                </a:solidFill>
                <a:latin typeface="Sailors"/>
                <a:ea typeface="Sailors"/>
                <a:cs typeface="Sailors"/>
                <a:sym typeface="Sailors"/>
              </a:rPr>
              <a:t>advertisement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284580"/>
            <a:ext cx="17259300" cy="827271"/>
          </a:xfrm>
          <a:prstGeom prst="rect">
            <a:avLst/>
          </a:prstGeom>
        </p:spPr>
        <p:txBody>
          <a:bodyPr lIns="0" tIns="0" rIns="0" bIns="0" rtlCol="0" anchor="t">
            <a:spAutoFit/>
          </a:bodyPr>
          <a:lstStyle/>
          <a:p>
            <a:pPr marL="0" lvl="0" indent="0" algn="ctr">
              <a:lnSpc>
                <a:spcPts val="6279"/>
              </a:lnSpc>
              <a:spcBef>
                <a:spcPct val="0"/>
              </a:spcBef>
            </a:pPr>
            <a:r>
              <a:rPr lang="en-US" sz="6473" spc="297">
                <a:solidFill>
                  <a:srgbClr val="34897F"/>
                </a:solidFill>
                <a:latin typeface="Lucky Bones"/>
                <a:ea typeface="Lucky Bones"/>
                <a:cs typeface="Lucky Bones"/>
                <a:sym typeface="Lucky Bones"/>
              </a:rPr>
              <a:t>PLASTIC COMMERCIALS</a:t>
            </a:r>
          </a:p>
        </p:txBody>
      </p:sp>
      <p:pic>
        <p:nvPicPr>
          <p:cNvPr id="3" name="Picture 3"/>
          <p:cNvPicPr>
            <a:picLocks noChangeAspect="1"/>
          </p:cNvPicPr>
          <p:nvPr>
            <a:videoFile r:link="rId1"/>
          </p:nvPr>
        </p:nvPicPr>
        <p:blipFill>
          <a:blip r:embed="rId7"/>
          <a:stretch>
            <a:fillRect/>
          </a:stretch>
        </p:blipFill>
        <p:spPr>
          <a:xfrm>
            <a:off x="3058240" y="5695769"/>
            <a:ext cx="5499338" cy="4124504"/>
          </a:xfrm>
          <a:prstGeom prst="rect">
            <a:avLst/>
          </a:prstGeom>
        </p:spPr>
      </p:pic>
      <p:sp>
        <p:nvSpPr>
          <p:cNvPr id="4" name="TextBox 4"/>
          <p:cNvSpPr txBox="1"/>
          <p:nvPr/>
        </p:nvSpPr>
        <p:spPr>
          <a:xfrm>
            <a:off x="167447" y="5884650"/>
            <a:ext cx="2723684" cy="1175286"/>
          </a:xfrm>
          <a:prstGeom prst="rect">
            <a:avLst/>
          </a:prstGeom>
        </p:spPr>
        <p:txBody>
          <a:bodyPr lIns="0" tIns="0" rIns="0" bIns="0" rtlCol="0" anchor="t">
            <a:spAutoFit/>
          </a:bodyPr>
          <a:lstStyle/>
          <a:p>
            <a:pPr algn="ctr">
              <a:lnSpc>
                <a:spcPts val="4466"/>
              </a:lnSpc>
            </a:pPr>
            <a:r>
              <a:rPr lang="en-US" sz="3952">
                <a:solidFill>
                  <a:srgbClr val="83B2AA"/>
                </a:solidFill>
                <a:latin typeface="Sailors"/>
                <a:ea typeface="Sailors"/>
                <a:cs typeface="Sailors"/>
                <a:sym typeface="Sailors"/>
              </a:rPr>
              <a:t>Pepsi-cola 1978</a:t>
            </a:r>
          </a:p>
        </p:txBody>
      </p:sp>
      <p:sp>
        <p:nvSpPr>
          <p:cNvPr id="5" name="TextBox 5"/>
          <p:cNvSpPr txBox="1"/>
          <p:nvPr/>
        </p:nvSpPr>
        <p:spPr>
          <a:xfrm>
            <a:off x="15168088" y="5884650"/>
            <a:ext cx="2947264" cy="1656936"/>
          </a:xfrm>
          <a:prstGeom prst="rect">
            <a:avLst/>
          </a:prstGeom>
        </p:spPr>
        <p:txBody>
          <a:bodyPr lIns="0" tIns="0" rIns="0" bIns="0" rtlCol="0" anchor="t">
            <a:spAutoFit/>
          </a:bodyPr>
          <a:lstStyle/>
          <a:p>
            <a:pPr algn="ctr">
              <a:lnSpc>
                <a:spcPts val="4250"/>
              </a:lnSpc>
            </a:pPr>
            <a:r>
              <a:rPr lang="en-US" sz="3761">
                <a:solidFill>
                  <a:srgbClr val="83B2AA"/>
                </a:solidFill>
                <a:latin typeface="Sailors"/>
                <a:ea typeface="Sailors"/>
                <a:cs typeface="Sailors"/>
                <a:sym typeface="Sailors"/>
              </a:rPr>
              <a:t>American plastics </a:t>
            </a:r>
          </a:p>
          <a:p>
            <a:pPr algn="ctr">
              <a:lnSpc>
                <a:spcPts val="4250"/>
              </a:lnSpc>
            </a:pPr>
            <a:r>
              <a:rPr lang="en-US" sz="3761">
                <a:solidFill>
                  <a:srgbClr val="83B2AA"/>
                </a:solidFill>
                <a:latin typeface="Sailors"/>
                <a:ea typeface="Sailors"/>
                <a:cs typeface="Sailors"/>
                <a:sym typeface="Sailors"/>
              </a:rPr>
              <a:t>council 1997</a:t>
            </a:r>
          </a:p>
        </p:txBody>
      </p:sp>
      <p:pic>
        <p:nvPicPr>
          <p:cNvPr id="6" name="Picture 6"/>
          <p:cNvPicPr>
            <a:picLocks noChangeAspect="1"/>
          </p:cNvPicPr>
          <p:nvPr>
            <a:videoFile r:link="rId2"/>
          </p:nvPr>
        </p:nvPicPr>
        <p:blipFill>
          <a:blip r:embed="rId7"/>
          <a:stretch>
            <a:fillRect/>
          </a:stretch>
        </p:blipFill>
        <p:spPr>
          <a:xfrm>
            <a:off x="9537415" y="5695769"/>
            <a:ext cx="5499338" cy="4124504"/>
          </a:xfrm>
          <a:prstGeom prst="rect">
            <a:avLst/>
          </a:prstGeom>
        </p:spPr>
      </p:pic>
      <p:pic>
        <p:nvPicPr>
          <p:cNvPr id="7" name="Picture 7"/>
          <p:cNvPicPr>
            <a:picLocks noChangeAspect="1"/>
          </p:cNvPicPr>
          <p:nvPr>
            <a:videoFile r:link="rId3"/>
          </p:nvPr>
        </p:nvPicPr>
        <p:blipFill>
          <a:blip r:embed="rId7"/>
          <a:stretch>
            <a:fillRect/>
          </a:stretch>
        </p:blipFill>
        <p:spPr>
          <a:xfrm>
            <a:off x="9537415" y="1224591"/>
            <a:ext cx="5499338" cy="4124504"/>
          </a:xfrm>
          <a:prstGeom prst="rect">
            <a:avLst/>
          </a:prstGeom>
        </p:spPr>
      </p:pic>
      <p:sp>
        <p:nvSpPr>
          <p:cNvPr id="8" name="TextBox 8"/>
          <p:cNvSpPr txBox="1"/>
          <p:nvPr/>
        </p:nvSpPr>
        <p:spPr>
          <a:xfrm>
            <a:off x="15193753" y="1329481"/>
            <a:ext cx="2921600" cy="1175286"/>
          </a:xfrm>
          <a:prstGeom prst="rect">
            <a:avLst/>
          </a:prstGeom>
        </p:spPr>
        <p:txBody>
          <a:bodyPr lIns="0" tIns="0" rIns="0" bIns="0" rtlCol="0" anchor="t">
            <a:spAutoFit/>
          </a:bodyPr>
          <a:lstStyle/>
          <a:p>
            <a:pPr algn="ctr">
              <a:lnSpc>
                <a:spcPts val="4466"/>
              </a:lnSpc>
            </a:pPr>
            <a:r>
              <a:rPr lang="en-US" sz="3952">
                <a:solidFill>
                  <a:srgbClr val="83B2AA"/>
                </a:solidFill>
                <a:latin typeface="Sailors"/>
                <a:ea typeface="Sailors"/>
                <a:cs typeface="Sailors"/>
                <a:sym typeface="Sailors"/>
              </a:rPr>
              <a:t>Tupperware 1960s</a:t>
            </a:r>
          </a:p>
        </p:txBody>
      </p:sp>
      <p:pic>
        <p:nvPicPr>
          <p:cNvPr id="9" name="Picture 9"/>
          <p:cNvPicPr>
            <a:picLocks noChangeAspect="1"/>
          </p:cNvPicPr>
          <p:nvPr>
            <a:videoFile r:link="rId4"/>
          </p:nvPr>
        </p:nvPicPr>
        <p:blipFill>
          <a:blip r:embed="rId7"/>
          <a:stretch>
            <a:fillRect/>
          </a:stretch>
        </p:blipFill>
        <p:spPr>
          <a:xfrm>
            <a:off x="3058240" y="1224591"/>
            <a:ext cx="5499338" cy="4124504"/>
          </a:xfrm>
          <a:prstGeom prst="rect">
            <a:avLst/>
          </a:prstGeom>
        </p:spPr>
      </p:pic>
      <p:sp>
        <p:nvSpPr>
          <p:cNvPr id="10" name="TextBox 10"/>
          <p:cNvSpPr txBox="1"/>
          <p:nvPr/>
        </p:nvSpPr>
        <p:spPr>
          <a:xfrm>
            <a:off x="334555" y="1329481"/>
            <a:ext cx="2389469" cy="1175286"/>
          </a:xfrm>
          <a:prstGeom prst="rect">
            <a:avLst/>
          </a:prstGeom>
        </p:spPr>
        <p:txBody>
          <a:bodyPr lIns="0" tIns="0" rIns="0" bIns="0" rtlCol="0" anchor="t">
            <a:spAutoFit/>
          </a:bodyPr>
          <a:lstStyle/>
          <a:p>
            <a:pPr algn="ctr">
              <a:lnSpc>
                <a:spcPts val="4466"/>
              </a:lnSpc>
            </a:pPr>
            <a:r>
              <a:rPr lang="en-US" sz="3952">
                <a:solidFill>
                  <a:srgbClr val="83B2AA"/>
                </a:solidFill>
                <a:latin typeface="Sailors"/>
                <a:ea typeface="Sailors"/>
                <a:cs typeface="Sailors"/>
                <a:sym typeface="Sailors"/>
              </a:rPr>
              <a:t>Saran wrap 1953</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7592180">
            <a:off x="5861701" y="6391290"/>
            <a:ext cx="2158067" cy="2158067"/>
          </a:xfrm>
          <a:custGeom>
            <a:avLst/>
            <a:gdLst/>
            <a:ahLst/>
            <a:cxnLst/>
            <a:rect l="l" t="t" r="r" b="b"/>
            <a:pathLst>
              <a:path w="2158067" h="2158067">
                <a:moveTo>
                  <a:pt x="0" y="0"/>
                </a:moveTo>
                <a:lnTo>
                  <a:pt x="2158067" y="0"/>
                </a:lnTo>
                <a:lnTo>
                  <a:pt x="2158067" y="2158067"/>
                </a:lnTo>
                <a:lnTo>
                  <a:pt x="0" y="215806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486447">
            <a:off x="7998927" y="466371"/>
            <a:ext cx="3463831" cy="2658490"/>
          </a:xfrm>
          <a:custGeom>
            <a:avLst/>
            <a:gdLst/>
            <a:ahLst/>
            <a:cxnLst/>
            <a:rect l="l" t="t" r="r" b="b"/>
            <a:pathLst>
              <a:path w="3463831" h="2658490">
                <a:moveTo>
                  <a:pt x="0" y="0"/>
                </a:moveTo>
                <a:lnTo>
                  <a:pt x="3463831" y="0"/>
                </a:lnTo>
                <a:lnTo>
                  <a:pt x="3463831" y="2658490"/>
                </a:lnTo>
                <a:lnTo>
                  <a:pt x="0" y="26584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12989772" y="375300"/>
            <a:ext cx="2681527" cy="2074831"/>
          </a:xfrm>
          <a:custGeom>
            <a:avLst/>
            <a:gdLst/>
            <a:ahLst/>
            <a:cxnLst/>
            <a:rect l="l" t="t" r="r" b="b"/>
            <a:pathLst>
              <a:path w="2681527" h="2074831">
                <a:moveTo>
                  <a:pt x="0" y="0"/>
                </a:moveTo>
                <a:lnTo>
                  <a:pt x="2681526" y="0"/>
                </a:lnTo>
                <a:lnTo>
                  <a:pt x="2681526" y="2074831"/>
                </a:lnTo>
                <a:lnTo>
                  <a:pt x="0" y="207483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rot="-1165150">
            <a:off x="3593112" y="837333"/>
            <a:ext cx="4242649" cy="3229716"/>
          </a:xfrm>
          <a:custGeom>
            <a:avLst/>
            <a:gdLst/>
            <a:ahLst/>
            <a:cxnLst/>
            <a:rect l="l" t="t" r="r" b="b"/>
            <a:pathLst>
              <a:path w="4242649" h="3229716">
                <a:moveTo>
                  <a:pt x="0" y="0"/>
                </a:moveTo>
                <a:lnTo>
                  <a:pt x="4242649" y="0"/>
                </a:lnTo>
                <a:lnTo>
                  <a:pt x="4242649" y="3229717"/>
                </a:lnTo>
                <a:lnTo>
                  <a:pt x="0" y="32297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a:off x="738418" y="6843104"/>
            <a:ext cx="2564200" cy="2869035"/>
          </a:xfrm>
          <a:custGeom>
            <a:avLst/>
            <a:gdLst/>
            <a:ahLst/>
            <a:cxnLst/>
            <a:rect l="l" t="t" r="r" b="b"/>
            <a:pathLst>
              <a:path w="2564200" h="2869035">
                <a:moveTo>
                  <a:pt x="0" y="0"/>
                </a:moveTo>
                <a:lnTo>
                  <a:pt x="2564200" y="0"/>
                </a:lnTo>
                <a:lnTo>
                  <a:pt x="2564200" y="2869034"/>
                </a:lnTo>
                <a:lnTo>
                  <a:pt x="0" y="286903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a:off x="5584260" y="4202298"/>
            <a:ext cx="7105698" cy="1758660"/>
          </a:xfrm>
          <a:custGeom>
            <a:avLst/>
            <a:gdLst/>
            <a:ahLst/>
            <a:cxnLst/>
            <a:rect l="l" t="t" r="r" b="b"/>
            <a:pathLst>
              <a:path w="7105698" h="1758660">
                <a:moveTo>
                  <a:pt x="0" y="0"/>
                </a:moveTo>
                <a:lnTo>
                  <a:pt x="7105698" y="0"/>
                </a:lnTo>
                <a:lnTo>
                  <a:pt x="7105698" y="1758661"/>
                </a:lnTo>
                <a:lnTo>
                  <a:pt x="0" y="175866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8" name="TextBox 8"/>
          <p:cNvSpPr txBox="1"/>
          <p:nvPr/>
        </p:nvSpPr>
        <p:spPr>
          <a:xfrm>
            <a:off x="5110793" y="4653145"/>
            <a:ext cx="8052632" cy="960160"/>
          </a:xfrm>
          <a:prstGeom prst="rect">
            <a:avLst/>
          </a:prstGeom>
        </p:spPr>
        <p:txBody>
          <a:bodyPr lIns="0" tIns="0" rIns="0" bIns="0" rtlCol="0" anchor="t">
            <a:spAutoFit/>
          </a:bodyPr>
          <a:lstStyle/>
          <a:p>
            <a:pPr marL="0" lvl="0" indent="0" algn="ctr">
              <a:lnSpc>
                <a:spcPts val="7102"/>
              </a:lnSpc>
              <a:spcBef>
                <a:spcPct val="0"/>
              </a:spcBef>
            </a:pPr>
            <a:r>
              <a:rPr lang="en-US" sz="7321" spc="336">
                <a:solidFill>
                  <a:srgbClr val="E3F1F0"/>
                </a:solidFill>
                <a:latin typeface="Lucky Bones"/>
                <a:ea typeface="Lucky Bones"/>
                <a:cs typeface="Lucky Bones"/>
                <a:sym typeface="Lucky Bones"/>
              </a:rPr>
              <a:t>PLASTIC USES</a:t>
            </a:r>
          </a:p>
        </p:txBody>
      </p:sp>
      <p:sp>
        <p:nvSpPr>
          <p:cNvPr id="9" name="Freeform 9"/>
          <p:cNvSpPr/>
          <p:nvPr/>
        </p:nvSpPr>
        <p:spPr>
          <a:xfrm rot="182067" flipH="1">
            <a:off x="12091445" y="5154696"/>
            <a:ext cx="2451770" cy="3210173"/>
          </a:xfrm>
          <a:custGeom>
            <a:avLst/>
            <a:gdLst/>
            <a:ahLst/>
            <a:cxnLst/>
            <a:rect l="l" t="t" r="r" b="b"/>
            <a:pathLst>
              <a:path w="2451770" h="3210173">
                <a:moveTo>
                  <a:pt x="2451769" y="0"/>
                </a:moveTo>
                <a:lnTo>
                  <a:pt x="0" y="0"/>
                </a:lnTo>
                <a:lnTo>
                  <a:pt x="0" y="3210173"/>
                </a:lnTo>
                <a:lnTo>
                  <a:pt x="2451769" y="3210173"/>
                </a:lnTo>
                <a:lnTo>
                  <a:pt x="245176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0" name="Freeform 10"/>
          <p:cNvSpPr/>
          <p:nvPr/>
        </p:nvSpPr>
        <p:spPr>
          <a:xfrm rot="842664">
            <a:off x="103054" y="997379"/>
            <a:ext cx="4080386" cy="2269715"/>
          </a:xfrm>
          <a:custGeom>
            <a:avLst/>
            <a:gdLst/>
            <a:ahLst/>
            <a:cxnLst/>
            <a:rect l="l" t="t" r="r" b="b"/>
            <a:pathLst>
              <a:path w="4080386" h="2269715">
                <a:moveTo>
                  <a:pt x="0" y="0"/>
                </a:moveTo>
                <a:lnTo>
                  <a:pt x="4080386" y="0"/>
                </a:lnTo>
                <a:lnTo>
                  <a:pt x="4080386" y="2269715"/>
                </a:lnTo>
                <a:lnTo>
                  <a:pt x="0" y="226971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1" name="Freeform 11"/>
          <p:cNvSpPr/>
          <p:nvPr/>
        </p:nvSpPr>
        <p:spPr>
          <a:xfrm>
            <a:off x="2268569" y="382722"/>
            <a:ext cx="1566062" cy="2067409"/>
          </a:xfrm>
          <a:custGeom>
            <a:avLst/>
            <a:gdLst/>
            <a:ahLst/>
            <a:cxnLst/>
            <a:rect l="l" t="t" r="r" b="b"/>
            <a:pathLst>
              <a:path w="1566062" h="2067409">
                <a:moveTo>
                  <a:pt x="0" y="0"/>
                </a:moveTo>
                <a:lnTo>
                  <a:pt x="1566062" y="0"/>
                </a:lnTo>
                <a:lnTo>
                  <a:pt x="1566062" y="2067409"/>
                </a:lnTo>
                <a:lnTo>
                  <a:pt x="0" y="206740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2" name="Freeform 12"/>
          <p:cNvSpPr/>
          <p:nvPr/>
        </p:nvSpPr>
        <p:spPr>
          <a:xfrm rot="-1576080">
            <a:off x="289168" y="4043272"/>
            <a:ext cx="2925594" cy="1989404"/>
          </a:xfrm>
          <a:custGeom>
            <a:avLst/>
            <a:gdLst/>
            <a:ahLst/>
            <a:cxnLst/>
            <a:rect l="l" t="t" r="r" b="b"/>
            <a:pathLst>
              <a:path w="2925594" h="1989404">
                <a:moveTo>
                  <a:pt x="0" y="0"/>
                </a:moveTo>
                <a:lnTo>
                  <a:pt x="2925594" y="0"/>
                </a:lnTo>
                <a:lnTo>
                  <a:pt x="2925594" y="1989404"/>
                </a:lnTo>
                <a:lnTo>
                  <a:pt x="0" y="198940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3" name="Freeform 13"/>
          <p:cNvSpPr/>
          <p:nvPr/>
        </p:nvSpPr>
        <p:spPr>
          <a:xfrm rot="-1314768">
            <a:off x="2693026" y="5677968"/>
            <a:ext cx="2653474" cy="968518"/>
          </a:xfrm>
          <a:custGeom>
            <a:avLst/>
            <a:gdLst/>
            <a:ahLst/>
            <a:cxnLst/>
            <a:rect l="l" t="t" r="r" b="b"/>
            <a:pathLst>
              <a:path w="2653474" h="968518">
                <a:moveTo>
                  <a:pt x="0" y="0"/>
                </a:moveTo>
                <a:lnTo>
                  <a:pt x="2653474" y="0"/>
                </a:lnTo>
                <a:lnTo>
                  <a:pt x="2653474" y="968518"/>
                </a:lnTo>
                <a:lnTo>
                  <a:pt x="0" y="968518"/>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4" name="Freeform 14"/>
          <p:cNvSpPr/>
          <p:nvPr/>
        </p:nvSpPr>
        <p:spPr>
          <a:xfrm rot="1652344">
            <a:off x="5495273" y="2434598"/>
            <a:ext cx="2401035" cy="1077464"/>
          </a:xfrm>
          <a:custGeom>
            <a:avLst/>
            <a:gdLst/>
            <a:ahLst/>
            <a:cxnLst/>
            <a:rect l="l" t="t" r="r" b="b"/>
            <a:pathLst>
              <a:path w="2401035" h="1077464">
                <a:moveTo>
                  <a:pt x="0" y="0"/>
                </a:moveTo>
                <a:lnTo>
                  <a:pt x="2401035" y="0"/>
                </a:lnTo>
                <a:lnTo>
                  <a:pt x="2401035" y="1077465"/>
                </a:lnTo>
                <a:lnTo>
                  <a:pt x="0" y="1077465"/>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5" name="Freeform 15"/>
          <p:cNvSpPr/>
          <p:nvPr/>
        </p:nvSpPr>
        <p:spPr>
          <a:xfrm>
            <a:off x="11296015" y="1766020"/>
            <a:ext cx="1780909" cy="2055883"/>
          </a:xfrm>
          <a:custGeom>
            <a:avLst/>
            <a:gdLst/>
            <a:ahLst/>
            <a:cxnLst/>
            <a:rect l="l" t="t" r="r" b="b"/>
            <a:pathLst>
              <a:path w="1780909" h="2055883">
                <a:moveTo>
                  <a:pt x="0" y="0"/>
                </a:moveTo>
                <a:lnTo>
                  <a:pt x="1780909" y="0"/>
                </a:lnTo>
                <a:lnTo>
                  <a:pt x="1780909" y="2055884"/>
                </a:lnTo>
                <a:lnTo>
                  <a:pt x="0" y="2055884"/>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6" name="Freeform 16"/>
          <p:cNvSpPr/>
          <p:nvPr/>
        </p:nvSpPr>
        <p:spPr>
          <a:xfrm flipH="1">
            <a:off x="15336310" y="536201"/>
            <a:ext cx="2602611" cy="4114800"/>
          </a:xfrm>
          <a:custGeom>
            <a:avLst/>
            <a:gdLst/>
            <a:ahLst/>
            <a:cxnLst/>
            <a:rect l="l" t="t" r="r" b="b"/>
            <a:pathLst>
              <a:path w="2602611" h="4114800">
                <a:moveTo>
                  <a:pt x="2602611" y="0"/>
                </a:moveTo>
                <a:lnTo>
                  <a:pt x="0" y="0"/>
                </a:lnTo>
                <a:lnTo>
                  <a:pt x="0" y="4114800"/>
                </a:lnTo>
                <a:lnTo>
                  <a:pt x="2602611" y="4114800"/>
                </a:lnTo>
                <a:lnTo>
                  <a:pt x="2602611"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7" name="Freeform 17"/>
          <p:cNvSpPr/>
          <p:nvPr/>
        </p:nvSpPr>
        <p:spPr>
          <a:xfrm rot="1397627">
            <a:off x="13507664" y="2995681"/>
            <a:ext cx="1645743" cy="1899847"/>
          </a:xfrm>
          <a:custGeom>
            <a:avLst/>
            <a:gdLst/>
            <a:ahLst/>
            <a:cxnLst/>
            <a:rect l="l" t="t" r="r" b="b"/>
            <a:pathLst>
              <a:path w="1645743" h="1899847">
                <a:moveTo>
                  <a:pt x="0" y="0"/>
                </a:moveTo>
                <a:lnTo>
                  <a:pt x="1645742" y="0"/>
                </a:lnTo>
                <a:lnTo>
                  <a:pt x="1645742" y="1899847"/>
                </a:lnTo>
                <a:lnTo>
                  <a:pt x="0" y="189984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18" name="Freeform 18"/>
          <p:cNvSpPr/>
          <p:nvPr/>
        </p:nvSpPr>
        <p:spPr>
          <a:xfrm rot="1084085">
            <a:off x="4259354" y="6816795"/>
            <a:ext cx="1592300" cy="2921652"/>
          </a:xfrm>
          <a:custGeom>
            <a:avLst/>
            <a:gdLst/>
            <a:ahLst/>
            <a:cxnLst/>
            <a:rect l="l" t="t" r="r" b="b"/>
            <a:pathLst>
              <a:path w="1592300" h="2921652">
                <a:moveTo>
                  <a:pt x="0" y="0"/>
                </a:moveTo>
                <a:lnTo>
                  <a:pt x="1592300" y="0"/>
                </a:lnTo>
                <a:lnTo>
                  <a:pt x="1592300" y="2921652"/>
                </a:lnTo>
                <a:lnTo>
                  <a:pt x="0" y="2921652"/>
                </a:lnTo>
                <a:lnTo>
                  <a:pt x="0" y="0"/>
                </a:lnTo>
                <a:close/>
              </a:path>
            </a:pathLst>
          </a:custGeom>
          <a:blipFill>
            <a:blip r:embed="rId33"/>
            <a:stretch>
              <a:fillRect/>
            </a:stretch>
          </a:blipFill>
        </p:spPr>
        <p:txBody>
          <a:bodyPr/>
          <a:lstStyle/>
          <a:p>
            <a:endParaRPr lang="en-AU"/>
          </a:p>
        </p:txBody>
      </p:sp>
      <p:sp>
        <p:nvSpPr>
          <p:cNvPr id="19" name="Freeform 19"/>
          <p:cNvSpPr/>
          <p:nvPr/>
        </p:nvSpPr>
        <p:spPr>
          <a:xfrm rot="-10141402" flipV="1">
            <a:off x="6731797" y="8274282"/>
            <a:ext cx="1739029" cy="1968037"/>
          </a:xfrm>
          <a:custGeom>
            <a:avLst/>
            <a:gdLst/>
            <a:ahLst/>
            <a:cxnLst/>
            <a:rect l="l" t="t" r="r" b="b"/>
            <a:pathLst>
              <a:path w="1739029" h="1968037">
                <a:moveTo>
                  <a:pt x="0" y="1968036"/>
                </a:moveTo>
                <a:lnTo>
                  <a:pt x="1739029" y="1968036"/>
                </a:lnTo>
                <a:lnTo>
                  <a:pt x="1739029" y="0"/>
                </a:lnTo>
                <a:lnTo>
                  <a:pt x="0" y="0"/>
                </a:lnTo>
                <a:lnTo>
                  <a:pt x="0" y="1968036"/>
                </a:lnTo>
                <a:close/>
              </a:path>
            </a:pathLst>
          </a:custGeom>
          <a:blipFill>
            <a:blip r:embed="rId34">
              <a:extLst>
                <a:ext uri="{96DAC541-7B7A-43D3-8B79-37D633B846F1}">
                  <asvg:svgBlip xmlns:asvg="http://schemas.microsoft.com/office/drawing/2016/SVG/main" r:embed="rId35"/>
                </a:ext>
              </a:extLst>
            </a:blip>
            <a:stretch>
              <a:fillRect/>
            </a:stretch>
          </a:blipFill>
        </p:spPr>
        <p:txBody>
          <a:bodyPr/>
          <a:lstStyle/>
          <a:p>
            <a:endParaRPr lang="en-AU"/>
          </a:p>
        </p:txBody>
      </p:sp>
      <p:sp>
        <p:nvSpPr>
          <p:cNvPr id="20" name="Freeform 20"/>
          <p:cNvSpPr/>
          <p:nvPr/>
        </p:nvSpPr>
        <p:spPr>
          <a:xfrm rot="-1095490">
            <a:off x="8143468" y="6356521"/>
            <a:ext cx="1574272" cy="2078247"/>
          </a:xfrm>
          <a:custGeom>
            <a:avLst/>
            <a:gdLst/>
            <a:ahLst/>
            <a:cxnLst/>
            <a:rect l="l" t="t" r="r" b="b"/>
            <a:pathLst>
              <a:path w="1574272" h="2078247">
                <a:moveTo>
                  <a:pt x="0" y="0"/>
                </a:moveTo>
                <a:lnTo>
                  <a:pt x="1574273" y="0"/>
                </a:lnTo>
                <a:lnTo>
                  <a:pt x="1574273" y="2078247"/>
                </a:lnTo>
                <a:lnTo>
                  <a:pt x="0" y="2078247"/>
                </a:lnTo>
                <a:lnTo>
                  <a:pt x="0" y="0"/>
                </a:lnTo>
                <a:close/>
              </a:path>
            </a:pathLst>
          </a:custGeom>
          <a:blipFill>
            <a:blip r:embed="rId36"/>
            <a:stretch>
              <a:fillRect/>
            </a:stretch>
          </a:blipFill>
        </p:spPr>
        <p:txBody>
          <a:bodyPr/>
          <a:lstStyle/>
          <a:p>
            <a:endParaRPr lang="en-AU"/>
          </a:p>
        </p:txBody>
      </p:sp>
      <p:sp>
        <p:nvSpPr>
          <p:cNvPr id="21" name="Freeform 21"/>
          <p:cNvSpPr/>
          <p:nvPr/>
        </p:nvSpPr>
        <p:spPr>
          <a:xfrm>
            <a:off x="15429614" y="6821458"/>
            <a:ext cx="2620366" cy="3091877"/>
          </a:xfrm>
          <a:custGeom>
            <a:avLst/>
            <a:gdLst/>
            <a:ahLst/>
            <a:cxnLst/>
            <a:rect l="l" t="t" r="r" b="b"/>
            <a:pathLst>
              <a:path w="2620366" h="3091877">
                <a:moveTo>
                  <a:pt x="0" y="0"/>
                </a:moveTo>
                <a:lnTo>
                  <a:pt x="2620366" y="0"/>
                </a:lnTo>
                <a:lnTo>
                  <a:pt x="2620366" y="3091877"/>
                </a:lnTo>
                <a:lnTo>
                  <a:pt x="0" y="3091877"/>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22" name="Freeform 22"/>
          <p:cNvSpPr/>
          <p:nvPr/>
        </p:nvSpPr>
        <p:spPr>
          <a:xfrm rot="536388">
            <a:off x="13461175" y="6236906"/>
            <a:ext cx="1165289" cy="3465542"/>
          </a:xfrm>
          <a:custGeom>
            <a:avLst/>
            <a:gdLst/>
            <a:ahLst/>
            <a:cxnLst/>
            <a:rect l="l" t="t" r="r" b="b"/>
            <a:pathLst>
              <a:path w="1165289" h="3465542">
                <a:moveTo>
                  <a:pt x="0" y="0"/>
                </a:moveTo>
                <a:lnTo>
                  <a:pt x="1165288" y="0"/>
                </a:lnTo>
                <a:lnTo>
                  <a:pt x="1165288" y="3465542"/>
                </a:lnTo>
                <a:lnTo>
                  <a:pt x="0" y="3465542"/>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txBody>
          <a:bodyPr/>
          <a:lstStyle/>
          <a:p>
            <a:endParaRPr lang="en-AU"/>
          </a:p>
        </p:txBody>
      </p:sp>
      <p:sp>
        <p:nvSpPr>
          <p:cNvPr id="23" name="Freeform 23"/>
          <p:cNvSpPr/>
          <p:nvPr/>
        </p:nvSpPr>
        <p:spPr>
          <a:xfrm>
            <a:off x="15269653" y="5037974"/>
            <a:ext cx="1873514" cy="1667428"/>
          </a:xfrm>
          <a:custGeom>
            <a:avLst/>
            <a:gdLst/>
            <a:ahLst/>
            <a:cxnLst/>
            <a:rect l="l" t="t" r="r" b="b"/>
            <a:pathLst>
              <a:path w="1873514" h="1667428">
                <a:moveTo>
                  <a:pt x="0" y="0"/>
                </a:moveTo>
                <a:lnTo>
                  <a:pt x="1873514" y="0"/>
                </a:lnTo>
                <a:lnTo>
                  <a:pt x="1873514" y="1667428"/>
                </a:lnTo>
                <a:lnTo>
                  <a:pt x="0" y="1667428"/>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txBody>
          <a:bodyPr/>
          <a:lstStyle/>
          <a:p>
            <a:endParaRPr lang="en-AU"/>
          </a:p>
        </p:txBody>
      </p:sp>
      <p:sp>
        <p:nvSpPr>
          <p:cNvPr id="24" name="Freeform 24"/>
          <p:cNvSpPr/>
          <p:nvPr/>
        </p:nvSpPr>
        <p:spPr>
          <a:xfrm rot="-550311" flipH="1">
            <a:off x="10117351" y="6280228"/>
            <a:ext cx="1605342" cy="1555175"/>
          </a:xfrm>
          <a:custGeom>
            <a:avLst/>
            <a:gdLst/>
            <a:ahLst/>
            <a:cxnLst/>
            <a:rect l="l" t="t" r="r" b="b"/>
            <a:pathLst>
              <a:path w="1605342" h="1555175">
                <a:moveTo>
                  <a:pt x="1605342" y="0"/>
                </a:moveTo>
                <a:lnTo>
                  <a:pt x="0" y="0"/>
                </a:lnTo>
                <a:lnTo>
                  <a:pt x="0" y="1555175"/>
                </a:lnTo>
                <a:lnTo>
                  <a:pt x="1605342" y="1555175"/>
                </a:lnTo>
                <a:lnTo>
                  <a:pt x="1605342" y="0"/>
                </a:lnTo>
                <a:close/>
              </a:path>
            </a:pathLst>
          </a:custGeom>
          <a:blipFill>
            <a:blip r:embed="rId43">
              <a:extLst>
                <a:ext uri="{96DAC541-7B7A-43D3-8B79-37D633B846F1}">
                  <asvg:svgBlip xmlns:asvg="http://schemas.microsoft.com/office/drawing/2016/SVG/main" r:embed="rId44"/>
                </a:ext>
              </a:extLst>
            </a:blip>
            <a:stretch>
              <a:fillRect/>
            </a:stretch>
          </a:blipFill>
        </p:spPr>
        <p:txBody>
          <a:bodyPr/>
          <a:lstStyle/>
          <a:p>
            <a:endParaRPr lang="en-AU"/>
          </a:p>
        </p:txBody>
      </p:sp>
      <p:grpSp>
        <p:nvGrpSpPr>
          <p:cNvPr id="25" name="Group 25"/>
          <p:cNvGrpSpPr/>
          <p:nvPr/>
        </p:nvGrpSpPr>
        <p:grpSpPr>
          <a:xfrm rot="-319109">
            <a:off x="9639863" y="8387525"/>
            <a:ext cx="2739664" cy="1557541"/>
            <a:chOff x="0" y="0"/>
            <a:chExt cx="3652886" cy="2076721"/>
          </a:xfrm>
        </p:grpSpPr>
        <p:sp>
          <p:nvSpPr>
            <p:cNvPr id="26" name="Freeform 26"/>
            <p:cNvSpPr/>
            <p:nvPr/>
          </p:nvSpPr>
          <p:spPr>
            <a:xfrm>
              <a:off x="0" y="0"/>
              <a:ext cx="2296714" cy="1908361"/>
            </a:xfrm>
            <a:custGeom>
              <a:avLst/>
              <a:gdLst/>
              <a:ahLst/>
              <a:cxnLst/>
              <a:rect l="l" t="t" r="r" b="b"/>
              <a:pathLst>
                <a:path w="2296714" h="1908361">
                  <a:moveTo>
                    <a:pt x="0" y="0"/>
                  </a:moveTo>
                  <a:lnTo>
                    <a:pt x="2296714" y="0"/>
                  </a:lnTo>
                  <a:lnTo>
                    <a:pt x="2296714" y="1908361"/>
                  </a:lnTo>
                  <a:lnTo>
                    <a:pt x="0" y="1908361"/>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txBody>
            <a:bodyPr/>
            <a:lstStyle/>
            <a:p>
              <a:endParaRPr lang="en-AU"/>
            </a:p>
          </p:txBody>
        </p:sp>
        <p:sp>
          <p:nvSpPr>
            <p:cNvPr id="27" name="Freeform 27"/>
            <p:cNvSpPr/>
            <p:nvPr/>
          </p:nvSpPr>
          <p:spPr>
            <a:xfrm>
              <a:off x="1936394" y="540461"/>
              <a:ext cx="1716492" cy="1536260"/>
            </a:xfrm>
            <a:custGeom>
              <a:avLst/>
              <a:gdLst/>
              <a:ahLst/>
              <a:cxnLst/>
              <a:rect l="l" t="t" r="r" b="b"/>
              <a:pathLst>
                <a:path w="1716492" h="1536260">
                  <a:moveTo>
                    <a:pt x="0" y="0"/>
                  </a:moveTo>
                  <a:lnTo>
                    <a:pt x="1716492" y="0"/>
                  </a:lnTo>
                  <a:lnTo>
                    <a:pt x="1716492" y="1536260"/>
                  </a:lnTo>
                  <a:lnTo>
                    <a:pt x="0" y="153626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txBody>
            <a:bodyPr/>
            <a:lstStyle/>
            <a:p>
              <a:endParaRPr lang="en-AU"/>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696279" y="-7955030"/>
            <a:ext cx="19223706" cy="11053631"/>
          </a:xfrm>
          <a:custGeom>
            <a:avLst/>
            <a:gdLst/>
            <a:ahLst/>
            <a:cxnLst/>
            <a:rect l="l" t="t" r="r" b="b"/>
            <a:pathLst>
              <a:path w="19223706" h="11053631">
                <a:moveTo>
                  <a:pt x="0" y="0"/>
                </a:moveTo>
                <a:lnTo>
                  <a:pt x="19223706" y="0"/>
                </a:lnTo>
                <a:lnTo>
                  <a:pt x="19223706" y="11053631"/>
                </a:lnTo>
                <a:lnTo>
                  <a:pt x="0" y="1105363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grpSp>
        <p:nvGrpSpPr>
          <p:cNvPr id="3" name="Group 3"/>
          <p:cNvGrpSpPr/>
          <p:nvPr/>
        </p:nvGrpSpPr>
        <p:grpSpPr>
          <a:xfrm>
            <a:off x="6160816" y="3098601"/>
            <a:ext cx="3610709" cy="3610709"/>
            <a:chOff x="0" y="0"/>
            <a:chExt cx="12700000" cy="12700000"/>
          </a:xfrm>
        </p:grpSpPr>
        <p:sp>
          <p:nvSpPr>
            <p:cNvPr id="4" name="Freeform 4"/>
            <p:cNvSpPr/>
            <p:nvPr/>
          </p:nvSpPr>
          <p:spPr>
            <a:xfrm>
              <a:off x="-11430" y="857250"/>
              <a:ext cx="13009880" cy="11644630"/>
            </a:xfrm>
            <a:custGeom>
              <a:avLst/>
              <a:gdLst/>
              <a:ahLst/>
              <a:cxnLst/>
              <a:rect l="l" t="t" r="r" b="b"/>
              <a:pathLst>
                <a:path w="13009880" h="11644630">
                  <a:moveTo>
                    <a:pt x="10152380" y="938530"/>
                  </a:moveTo>
                  <a:cubicBezTo>
                    <a:pt x="8962390" y="189230"/>
                    <a:pt x="8643620" y="154940"/>
                    <a:pt x="7245350" y="0"/>
                  </a:cubicBezTo>
                  <a:cubicBezTo>
                    <a:pt x="4039870" y="38100"/>
                    <a:pt x="1441450" y="1889760"/>
                    <a:pt x="435610" y="4933950"/>
                  </a:cubicBezTo>
                  <a:cubicBezTo>
                    <a:pt x="91440" y="5975350"/>
                    <a:pt x="0" y="7139940"/>
                    <a:pt x="403860" y="8159750"/>
                  </a:cubicBezTo>
                  <a:cubicBezTo>
                    <a:pt x="934720" y="9499600"/>
                    <a:pt x="2254250" y="10407650"/>
                    <a:pt x="3648710" y="10773410"/>
                  </a:cubicBezTo>
                  <a:cubicBezTo>
                    <a:pt x="5043170" y="11140440"/>
                    <a:pt x="6578600" y="11644630"/>
                    <a:pt x="8008620" y="11470640"/>
                  </a:cubicBezTo>
                  <a:cubicBezTo>
                    <a:pt x="9123680" y="11334750"/>
                    <a:pt x="10237470" y="10519410"/>
                    <a:pt x="11071860" y="9767570"/>
                  </a:cubicBezTo>
                  <a:cubicBezTo>
                    <a:pt x="11625580" y="9268460"/>
                    <a:pt x="11971020" y="8576310"/>
                    <a:pt x="12202160" y="7867650"/>
                  </a:cubicBezTo>
                  <a:cubicBezTo>
                    <a:pt x="13009880" y="5401310"/>
                    <a:pt x="12348210" y="2322830"/>
                    <a:pt x="10152380" y="938530"/>
                  </a:cubicBezTo>
                  <a:close/>
                </a:path>
              </a:pathLst>
            </a:custGeom>
            <a:blipFill>
              <a:blip r:embed="rId5"/>
              <a:stretch>
                <a:fillRect l="-19656" r="-19656"/>
              </a:stretch>
            </a:blipFill>
          </p:spPr>
          <p:txBody>
            <a:bodyPr/>
            <a:lstStyle/>
            <a:p>
              <a:endParaRPr lang="en-AU"/>
            </a:p>
          </p:txBody>
        </p:sp>
      </p:grpSp>
      <p:grpSp>
        <p:nvGrpSpPr>
          <p:cNvPr id="5" name="Group 5"/>
          <p:cNvGrpSpPr/>
          <p:nvPr/>
        </p:nvGrpSpPr>
        <p:grpSpPr>
          <a:xfrm>
            <a:off x="827811" y="3340070"/>
            <a:ext cx="4043612" cy="3610709"/>
            <a:chOff x="149860" y="501650"/>
            <a:chExt cx="12882880" cy="11503660"/>
          </a:xfrm>
        </p:grpSpPr>
        <p:sp>
          <p:nvSpPr>
            <p:cNvPr id="6" name="Freeform 6"/>
            <p:cNvSpPr/>
            <p:nvPr/>
          </p:nvSpPr>
          <p:spPr>
            <a:xfrm>
              <a:off x="0" y="0"/>
              <a:ext cx="12882879" cy="11503660"/>
            </a:xfrm>
            <a:custGeom>
              <a:avLst/>
              <a:gdLst/>
              <a:ahLst/>
              <a:cxnLst/>
              <a:rect l="l" t="t" r="r" b="b"/>
              <a:pathLst>
                <a:path w="12882879" h="11503660">
                  <a:moveTo>
                    <a:pt x="11337290" y="2283460"/>
                  </a:moveTo>
                  <a:cubicBezTo>
                    <a:pt x="10535920" y="1322070"/>
                    <a:pt x="9357360" y="730250"/>
                    <a:pt x="8139430" y="440690"/>
                  </a:cubicBezTo>
                  <a:cubicBezTo>
                    <a:pt x="6921500" y="151130"/>
                    <a:pt x="5646420" y="0"/>
                    <a:pt x="4451350" y="330200"/>
                  </a:cubicBezTo>
                  <a:lnTo>
                    <a:pt x="4452620" y="330200"/>
                  </a:lnTo>
                  <a:cubicBezTo>
                    <a:pt x="2360930" y="749300"/>
                    <a:pt x="601980" y="2358390"/>
                    <a:pt x="180340" y="4406900"/>
                  </a:cubicBezTo>
                  <a:cubicBezTo>
                    <a:pt x="0" y="5284470"/>
                    <a:pt x="33020" y="6197600"/>
                    <a:pt x="195580" y="7077710"/>
                  </a:cubicBezTo>
                  <a:cubicBezTo>
                    <a:pt x="379730" y="8077200"/>
                    <a:pt x="746760" y="9077960"/>
                    <a:pt x="1456690" y="9805670"/>
                  </a:cubicBezTo>
                  <a:cubicBezTo>
                    <a:pt x="2240280" y="10610850"/>
                    <a:pt x="3362960" y="11004550"/>
                    <a:pt x="4475480" y="11163300"/>
                  </a:cubicBezTo>
                  <a:cubicBezTo>
                    <a:pt x="6866890" y="11503660"/>
                    <a:pt x="9480550" y="10773410"/>
                    <a:pt x="11055350" y="8940800"/>
                  </a:cubicBezTo>
                  <a:cubicBezTo>
                    <a:pt x="12630149" y="7108190"/>
                    <a:pt x="12882880" y="4138930"/>
                    <a:pt x="11337290" y="2283460"/>
                  </a:cubicBezTo>
                  <a:close/>
                </a:path>
              </a:pathLst>
            </a:custGeom>
            <a:blipFill>
              <a:blip r:embed="rId6"/>
              <a:stretch>
                <a:fillRect l="-17643" r="-17643"/>
              </a:stretch>
            </a:blipFill>
          </p:spPr>
          <p:txBody>
            <a:bodyPr/>
            <a:lstStyle/>
            <a:p>
              <a:endParaRPr lang="en-AU"/>
            </a:p>
          </p:txBody>
        </p:sp>
      </p:grpSp>
      <p:grpSp>
        <p:nvGrpSpPr>
          <p:cNvPr id="7" name="Group 7"/>
          <p:cNvGrpSpPr/>
          <p:nvPr/>
        </p:nvGrpSpPr>
        <p:grpSpPr>
          <a:xfrm>
            <a:off x="3848134" y="6220964"/>
            <a:ext cx="3737596" cy="3610709"/>
            <a:chOff x="30480" y="591820"/>
            <a:chExt cx="12690125" cy="12259310"/>
          </a:xfrm>
        </p:grpSpPr>
        <p:sp>
          <p:nvSpPr>
            <p:cNvPr id="8" name="Freeform 8"/>
            <p:cNvSpPr/>
            <p:nvPr/>
          </p:nvSpPr>
          <p:spPr>
            <a:xfrm>
              <a:off x="0" y="0"/>
              <a:ext cx="12690237" cy="12259310"/>
            </a:xfrm>
            <a:custGeom>
              <a:avLst/>
              <a:gdLst/>
              <a:ahLst/>
              <a:cxnLst/>
              <a:rect l="l" t="t" r="r" b="b"/>
              <a:pathLst>
                <a:path w="12690237" h="12259310">
                  <a:moveTo>
                    <a:pt x="11881683" y="4271010"/>
                  </a:moveTo>
                  <a:cubicBezTo>
                    <a:pt x="10779569" y="2120900"/>
                    <a:pt x="8558892" y="544830"/>
                    <a:pt x="6192701" y="297180"/>
                  </a:cubicBezTo>
                  <a:cubicBezTo>
                    <a:pt x="4261787" y="0"/>
                    <a:pt x="2991383" y="913130"/>
                    <a:pt x="1953802" y="2170430"/>
                  </a:cubicBezTo>
                  <a:cubicBezTo>
                    <a:pt x="916220" y="3427730"/>
                    <a:pt x="364531" y="5030470"/>
                    <a:pt x="141830" y="6647180"/>
                  </a:cubicBezTo>
                  <a:cubicBezTo>
                    <a:pt x="24130" y="7500620"/>
                    <a:pt x="0" y="8406130"/>
                    <a:pt x="360735" y="9188450"/>
                  </a:cubicBezTo>
                  <a:cubicBezTo>
                    <a:pt x="817524" y="10180320"/>
                    <a:pt x="1815879" y="10811510"/>
                    <a:pt x="2831950" y="11203940"/>
                  </a:cubicBezTo>
                  <a:cubicBezTo>
                    <a:pt x="5565091" y="12259310"/>
                    <a:pt x="8920780" y="11850370"/>
                    <a:pt x="11047822" y="9828530"/>
                  </a:cubicBezTo>
                  <a:cubicBezTo>
                    <a:pt x="11713392" y="9196070"/>
                    <a:pt x="12258754" y="8403590"/>
                    <a:pt x="12453617" y="7504430"/>
                  </a:cubicBezTo>
                  <a:cubicBezTo>
                    <a:pt x="12690237" y="6413500"/>
                    <a:pt x="12390351" y="5264150"/>
                    <a:pt x="11881683" y="4271010"/>
                  </a:cubicBezTo>
                  <a:close/>
                </a:path>
              </a:pathLst>
            </a:custGeom>
            <a:blipFill>
              <a:blip r:embed="rId7"/>
              <a:stretch>
                <a:fillRect l="-23981" t="-3440" r="-24018" b="-3045"/>
              </a:stretch>
            </a:blipFill>
          </p:spPr>
          <p:txBody>
            <a:bodyPr/>
            <a:lstStyle/>
            <a:p>
              <a:endParaRPr lang="en-AU"/>
            </a:p>
          </p:txBody>
        </p:sp>
      </p:grpSp>
      <p:sp>
        <p:nvSpPr>
          <p:cNvPr id="9" name="Freeform 9"/>
          <p:cNvSpPr/>
          <p:nvPr/>
        </p:nvSpPr>
        <p:spPr>
          <a:xfrm>
            <a:off x="13140038" y="6564492"/>
            <a:ext cx="944050" cy="566430"/>
          </a:xfrm>
          <a:custGeom>
            <a:avLst/>
            <a:gdLst/>
            <a:ahLst/>
            <a:cxnLst/>
            <a:rect l="l" t="t" r="r" b="b"/>
            <a:pathLst>
              <a:path w="944050" h="566430">
                <a:moveTo>
                  <a:pt x="0" y="0"/>
                </a:moveTo>
                <a:lnTo>
                  <a:pt x="944049" y="0"/>
                </a:lnTo>
                <a:lnTo>
                  <a:pt x="944049" y="566430"/>
                </a:lnTo>
                <a:lnTo>
                  <a:pt x="0" y="56643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10" name="TextBox 10"/>
          <p:cNvSpPr txBox="1"/>
          <p:nvPr/>
        </p:nvSpPr>
        <p:spPr>
          <a:xfrm>
            <a:off x="0" y="333060"/>
            <a:ext cx="18084985" cy="2014856"/>
          </a:xfrm>
          <a:prstGeom prst="rect">
            <a:avLst/>
          </a:prstGeom>
        </p:spPr>
        <p:txBody>
          <a:bodyPr lIns="0" tIns="0" rIns="0" bIns="0" rtlCol="0" anchor="t">
            <a:spAutoFit/>
          </a:bodyPr>
          <a:lstStyle/>
          <a:p>
            <a:pPr marL="0" lvl="0" indent="0" algn="ctr">
              <a:lnSpc>
                <a:spcPts val="7760"/>
              </a:lnSpc>
              <a:spcBef>
                <a:spcPct val="0"/>
              </a:spcBef>
            </a:pPr>
            <a:r>
              <a:rPr lang="en-US" sz="8000" spc="368">
                <a:solidFill>
                  <a:srgbClr val="34897F"/>
                </a:solidFill>
                <a:latin typeface="Lucky Bones"/>
                <a:ea typeface="Lucky Bones"/>
                <a:cs typeface="Lucky Bones"/>
                <a:sym typeface="Lucky Bones"/>
              </a:rPr>
              <a:t>PLASTIC ENTERING THE MARINE ENVIRONMENT</a:t>
            </a:r>
          </a:p>
        </p:txBody>
      </p:sp>
      <p:sp>
        <p:nvSpPr>
          <p:cNvPr id="11" name="TextBox 11"/>
          <p:cNvSpPr txBox="1"/>
          <p:nvPr/>
        </p:nvSpPr>
        <p:spPr>
          <a:xfrm>
            <a:off x="10269209" y="5142239"/>
            <a:ext cx="6378596" cy="919875"/>
          </a:xfrm>
          <a:prstGeom prst="rect">
            <a:avLst/>
          </a:prstGeom>
        </p:spPr>
        <p:txBody>
          <a:bodyPr lIns="0" tIns="0" rIns="0" bIns="0" rtlCol="0" anchor="t">
            <a:spAutoFit/>
          </a:bodyPr>
          <a:lstStyle/>
          <a:p>
            <a:pPr algn="ctr">
              <a:lnSpc>
                <a:spcPts val="3409"/>
              </a:lnSpc>
            </a:pPr>
            <a:r>
              <a:rPr lang="en-US" sz="3627">
                <a:solidFill>
                  <a:srgbClr val="34897F"/>
                </a:solidFill>
                <a:latin typeface="Sailors"/>
                <a:ea typeface="Sailors"/>
                <a:cs typeface="Sailors"/>
                <a:sym typeface="Sailors"/>
              </a:rPr>
              <a:t>OF plastic enters the marine environment every year</a:t>
            </a:r>
          </a:p>
        </p:txBody>
      </p:sp>
      <p:sp>
        <p:nvSpPr>
          <p:cNvPr id="12" name="TextBox 12"/>
          <p:cNvSpPr txBox="1"/>
          <p:nvPr/>
        </p:nvSpPr>
        <p:spPr>
          <a:xfrm>
            <a:off x="12609357" y="7788259"/>
            <a:ext cx="3408853" cy="1347583"/>
          </a:xfrm>
          <a:prstGeom prst="rect">
            <a:avLst/>
          </a:prstGeom>
        </p:spPr>
        <p:txBody>
          <a:bodyPr lIns="0" tIns="0" rIns="0" bIns="0" rtlCol="0" anchor="t">
            <a:spAutoFit/>
          </a:bodyPr>
          <a:lstStyle/>
          <a:p>
            <a:pPr algn="ctr">
              <a:lnSpc>
                <a:spcPts val="3409"/>
              </a:lnSpc>
            </a:pPr>
            <a:r>
              <a:rPr lang="en-US" sz="3627">
                <a:solidFill>
                  <a:srgbClr val="34897F"/>
                </a:solidFill>
                <a:latin typeface="Sailors"/>
                <a:ea typeface="Sailors"/>
                <a:cs typeface="Sailors"/>
                <a:sym typeface="Sailors"/>
              </a:rPr>
              <a:t>1 rubbish truck worth each minute</a:t>
            </a:r>
          </a:p>
        </p:txBody>
      </p:sp>
      <p:sp>
        <p:nvSpPr>
          <p:cNvPr id="13" name="TextBox 13"/>
          <p:cNvSpPr txBox="1"/>
          <p:nvPr/>
        </p:nvSpPr>
        <p:spPr>
          <a:xfrm>
            <a:off x="10368124" y="4044765"/>
            <a:ext cx="6180767" cy="1100660"/>
          </a:xfrm>
          <a:prstGeom prst="rect">
            <a:avLst/>
          </a:prstGeom>
        </p:spPr>
        <p:txBody>
          <a:bodyPr lIns="0" tIns="0" rIns="0" bIns="0" rtlCol="0" anchor="t">
            <a:spAutoFit/>
          </a:bodyPr>
          <a:lstStyle/>
          <a:p>
            <a:pPr algn="ctr">
              <a:lnSpc>
                <a:spcPts val="8633"/>
              </a:lnSpc>
              <a:spcBef>
                <a:spcPct val="0"/>
              </a:spcBef>
            </a:pPr>
            <a:r>
              <a:rPr lang="en-US" sz="6166">
                <a:solidFill>
                  <a:srgbClr val="34897F"/>
                </a:solidFill>
                <a:latin typeface="Sailors"/>
                <a:ea typeface="Sailors"/>
                <a:cs typeface="Sailors"/>
                <a:sym typeface="Sailors"/>
              </a:rPr>
              <a:t>8 million tonnes</a:t>
            </a:r>
          </a:p>
        </p:txBody>
      </p:sp>
      <p:sp>
        <p:nvSpPr>
          <p:cNvPr id="14" name="Freeform 14"/>
          <p:cNvSpPr/>
          <p:nvPr/>
        </p:nvSpPr>
        <p:spPr>
          <a:xfrm>
            <a:off x="11205915" y="7731109"/>
            <a:ext cx="1683263" cy="1336090"/>
          </a:xfrm>
          <a:custGeom>
            <a:avLst/>
            <a:gdLst/>
            <a:ahLst/>
            <a:cxnLst/>
            <a:rect l="l" t="t" r="r" b="b"/>
            <a:pathLst>
              <a:path w="1683263" h="1336090">
                <a:moveTo>
                  <a:pt x="0" y="0"/>
                </a:moveTo>
                <a:lnTo>
                  <a:pt x="1683263" y="0"/>
                </a:lnTo>
                <a:lnTo>
                  <a:pt x="1683263" y="1336090"/>
                </a:lnTo>
                <a:lnTo>
                  <a:pt x="0" y="13360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pic>
        <p:nvPicPr>
          <p:cNvPr id="2" name="Picture 2"/>
          <p:cNvPicPr>
            <a:picLocks noChangeAspect="1"/>
          </p:cNvPicPr>
          <p:nvPr>
            <a:videoFile r:link="rId1"/>
          </p:nvPr>
        </p:nvPicPr>
        <p:blipFill>
          <a:blip r:embed="rId4"/>
          <a:stretch>
            <a:fillRect/>
          </a:stretch>
        </p:blipFill>
        <p:spPr>
          <a:xfrm>
            <a:off x="1893860" y="2158516"/>
            <a:ext cx="14734901" cy="7419212"/>
          </a:xfrm>
          <a:prstGeom prst="rect">
            <a:avLst/>
          </a:prstGeom>
        </p:spPr>
      </p:pic>
      <p:sp>
        <p:nvSpPr>
          <p:cNvPr id="3" name="TextBox 3"/>
          <p:cNvSpPr txBox="1"/>
          <p:nvPr/>
        </p:nvSpPr>
        <p:spPr>
          <a:xfrm>
            <a:off x="514350" y="745278"/>
            <a:ext cx="17259300" cy="1017642"/>
          </a:xfrm>
          <a:prstGeom prst="rect">
            <a:avLst/>
          </a:prstGeom>
        </p:spPr>
        <p:txBody>
          <a:bodyPr lIns="0" tIns="0" rIns="0" bIns="0" rtlCol="0" anchor="t">
            <a:spAutoFit/>
          </a:bodyPr>
          <a:lstStyle/>
          <a:p>
            <a:pPr marL="0" lvl="0" indent="0" algn="ctr">
              <a:lnSpc>
                <a:spcPts val="7540"/>
              </a:lnSpc>
              <a:spcBef>
                <a:spcPct val="0"/>
              </a:spcBef>
            </a:pPr>
            <a:r>
              <a:rPr lang="en-US" sz="7773" spc="357">
                <a:solidFill>
                  <a:srgbClr val="34897F"/>
                </a:solidFill>
                <a:latin typeface="Lucky Bones"/>
                <a:ea typeface="Lucky Bones"/>
                <a:cs typeface="Lucky Bones"/>
                <a:sym typeface="Lucky Bones"/>
              </a:rPr>
              <a:t>PLASTIC IN THE OCEAN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1382</Words>
  <Application>Microsoft Office PowerPoint</Application>
  <PresentationFormat>Custom</PresentationFormat>
  <Paragraphs>200</Paragraphs>
  <Slides>16</Slides>
  <Notes>16</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Lucky Bones</vt:lpstr>
      <vt:lpstr>Sailors</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Plastic pollution overview E</dc:title>
  <cp:lastModifiedBy>Rhiannon Ashleigh Van Eck</cp:lastModifiedBy>
  <cp:revision>3</cp:revision>
  <dcterms:created xsi:type="dcterms:W3CDTF">2006-08-16T00:00:00Z</dcterms:created>
  <dcterms:modified xsi:type="dcterms:W3CDTF">2025-02-07T05:53:07Z</dcterms:modified>
  <dc:identifier>DAGVruAWnfs</dc:identifier>
</cp:coreProperties>
</file>