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8288000" cy="10287000"/>
  <p:notesSz cx="6858000" cy="9144000"/>
  <p:embeddedFontLst>
    <p:embeddedFont>
      <p:font typeface="Lucky Bones" panose="020B0604020202020204" charset="0"/>
      <p:regular r:id="rId18"/>
    </p:embeddedFont>
    <p:embeddedFont>
      <p:font typeface="Sailors" panose="02000000000000000000"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94622" autoAdjust="0"/>
  </p:normalViewPr>
  <p:slideViewPr>
    <p:cSldViewPr>
      <p:cViewPr varScale="1">
        <p:scale>
          <a:sx n="67" d="100"/>
          <a:sy n="67" d="100"/>
        </p:scale>
        <p:origin x="95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lesson is on the types of plastic. The students will learn about the 7 main types of plastic, and common items that they are made of. </a:t>
            </a:r>
          </a:p>
          <a:p>
            <a:endParaRPr lang="en-US"/>
          </a:p>
          <a:p>
            <a:r>
              <a:rPr lang="en-US"/>
              <a:t>We will then learn about microplastics, the different types and how they are made.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are classically broken up in to two main types. This is primary microplastics and secondary microplastics. The two groupings are typically a reflection of how the microplastics are created. </a:t>
            </a:r>
          </a:p>
          <a:p>
            <a:endParaRPr lang="en-US"/>
          </a:p>
          <a:p>
            <a:r>
              <a:rPr lang="en-US"/>
              <a:t>Primary microplastics are manufactured to be that size. They are produced as microplastics. This includes things like beads, glitter, microbeads in cosmetics and nurdles. </a:t>
            </a:r>
          </a:p>
          <a:p>
            <a:endParaRPr lang="en-US"/>
          </a:p>
          <a:p>
            <a:r>
              <a:rPr lang="en-US"/>
              <a:t>Nurdles are the building blocks for most plastic items. Nurdles are melted down and made into many plastic items, from clothes to cars, food wrappers to artificial Christmas trees. It takes around 600 nurdles to make one plastic drink bottle. </a:t>
            </a:r>
          </a:p>
          <a:p>
            <a:endParaRPr lang="en-US"/>
          </a:p>
          <a:p>
            <a:r>
              <a:rPr lang="en-US"/>
              <a:t>Secondary microplastics are microplastics that used to be large pieces of plastic but have been broken down into smaller pieces. We will learn more about this process on the next slide.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When large bits of plastic enter the environment, they can break down (or degrade) in 3 main ways.</a:t>
            </a:r>
          </a:p>
          <a:p>
            <a:endParaRPr lang="en-US"/>
          </a:p>
          <a:p>
            <a:r>
              <a:rPr lang="en-US"/>
              <a:t>The first is through UV-degradation which is when sunlight hits the plastic and over time makes it more brittle, eventually breaking. </a:t>
            </a:r>
          </a:p>
          <a:p>
            <a:endParaRPr lang="en-US"/>
          </a:p>
          <a:p>
            <a:r>
              <a:rPr lang="en-US"/>
              <a:t>The second is through mechanical degradation, when a force such as a wave hits the plastic and eventually breaks down.</a:t>
            </a:r>
          </a:p>
          <a:p>
            <a:endParaRPr lang="en-US"/>
          </a:p>
          <a:p>
            <a:r>
              <a:rPr lang="en-US"/>
              <a:t>The third is through bio-degradation. During bio-degradation, microorganisms like bacteria and fungi feed on plastic materials, breaking them down into smaller parts.</a:t>
            </a:r>
          </a:p>
          <a:p>
            <a:endParaRPr lang="en-US"/>
          </a:p>
          <a:p>
            <a:r>
              <a:rPr lang="en-US"/>
              <a:t>Students could be asked to think about how these processes occur in the marine environment. Could all three be occurring at once? Will this change the speed at which the plastics are broken into microplastics? </a:t>
            </a:r>
          </a:p>
          <a:p>
            <a:endParaRPr lang="en-US"/>
          </a:p>
          <a:p>
            <a:r>
              <a:rPr lang="en-US"/>
              <a:t>All three of these degradation processes require time. Commonly, in the marine environment all three processes can occur at the same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a:p>
          <a:p>
            <a:r>
              <a:rPr lang="en-US"/>
              <a:t>Microplastic pieces can be categorised into 5 main types. Fragments, foam, filaments, film and pellets.</a:t>
            </a:r>
          </a:p>
          <a:p>
            <a:endParaRPr lang="en-US"/>
          </a:p>
          <a:p>
            <a:r>
              <a:rPr lang="en-US"/>
              <a:t>Students can be asked to think about what type of plastic may originally have made up the microplastic. Below, we have included examples of each, to help guide the student answers.</a:t>
            </a:r>
          </a:p>
          <a:p>
            <a:endParaRPr lang="en-US"/>
          </a:p>
          <a:p>
            <a:r>
              <a:rPr lang="en-US"/>
              <a:t>Fragments originate from the breakdown of larger hard plastic objects, like bottles or containers. These fragments can take various shapes and sizes, often with irregular edges. Fragments are hard pieces of plastic.</a:t>
            </a:r>
          </a:p>
          <a:p>
            <a:endParaRPr lang="en-US"/>
          </a:p>
          <a:p>
            <a:r>
              <a:rPr lang="en-US"/>
              <a:t>Foam are expanded plastic foam materials, like foam cups, packaging, and insulation. These particles are lightweight and will compress if squeezed. </a:t>
            </a:r>
          </a:p>
          <a:p>
            <a:endParaRPr lang="en-US"/>
          </a:p>
          <a:p>
            <a:r>
              <a:rPr lang="en-US"/>
              <a:t>Filaments are stands of synthetic materials, commonly polyester, nylon, and other textile-related plastics. These tiny threads shed from clothing, textiles, and fabrics during washing and wear.</a:t>
            </a:r>
          </a:p>
          <a:p>
            <a:endParaRPr lang="en-US"/>
          </a:p>
          <a:p>
            <a:r>
              <a:rPr lang="en-US"/>
              <a:t>Film originate from larger soft plastic materials, such as plastic bags and packaging. They are typically thin and flexible, resembling miniature sheets or films of plastic.</a:t>
            </a:r>
          </a:p>
          <a:p>
            <a:endParaRPr lang="en-US"/>
          </a:p>
          <a:p>
            <a:r>
              <a:rPr lang="en-US"/>
              <a:t>Pellets are small, bead-like plastic particles often used as raw materials in plastic production.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have been now documented pretty much everywhere on the planet.</a:t>
            </a:r>
          </a:p>
          <a:p>
            <a:endParaRPr lang="en-US"/>
          </a:p>
          <a:p>
            <a:r>
              <a:rPr lang="en-US"/>
              <a:t>This includes in the deepest ocean trenches (the Mariana Trench is more than 11km deep), and the ice in Antarctica.</a:t>
            </a:r>
          </a:p>
          <a:p>
            <a:endParaRPr lang="en-US"/>
          </a:p>
          <a:p>
            <a:r>
              <a:rPr lang="en-US"/>
              <a:t>If students have learnt about the water cycle, here is a great place to tie in that evaporation means that microplastics can now also be found in the clouds. </a:t>
            </a:r>
          </a:p>
          <a:p>
            <a:endParaRPr lang="en-US"/>
          </a:p>
          <a:p>
            <a:r>
              <a:rPr lang="en-US"/>
              <a:t>On the right are some examples of microplastics found on beaches around NE Arnhem Land.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2 minutes. </a:t>
            </a:r>
          </a:p>
          <a:p>
            <a:endParaRPr lang="en-US"/>
          </a:p>
          <a:p>
            <a:r>
              <a:rPr lang="en-US"/>
              <a:t>https://www.youtube.com/watch?v=aiEBEGKQp_I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fill in the worksheet provided in the lesson pack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vary in texture and flexibility, depending on what it is used for. </a:t>
            </a:r>
          </a:p>
          <a:p>
            <a:endParaRPr lang="en-US"/>
          </a:p>
          <a:p>
            <a:r>
              <a:rPr lang="en-US"/>
              <a:t>Some plastic is rigid, this includes things like chairs, tables, car parts, storage boxes, etc. </a:t>
            </a:r>
          </a:p>
          <a:p>
            <a:endParaRPr lang="en-US"/>
          </a:p>
          <a:p>
            <a:r>
              <a:rPr lang="en-US"/>
              <a:t>Some plastic is flexible, this includes things like fibres used in clothing, laminated sheets, plastic shopping bags. </a:t>
            </a:r>
          </a:p>
          <a:p>
            <a:endParaRPr lang="en-US"/>
          </a:p>
          <a:p>
            <a:r>
              <a:rPr lang="en-US"/>
              <a:t>The students can be asked to name any rigid or flexible plastics that they see in the classroom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Not all plastic is created equal; it comes in various shapes, colors, and types, each serving different purposes. </a:t>
            </a:r>
          </a:p>
          <a:p>
            <a:endParaRPr lang="en-US"/>
          </a:p>
          <a:p>
            <a:r>
              <a:rPr lang="en-US"/>
              <a:t>Some plastics are reusable, while others are not due to their chemical composition. Likewise, some can be recycled, while others require alternative disposal methods. </a:t>
            </a:r>
          </a:p>
          <a:p>
            <a:endParaRPr lang="en-US"/>
          </a:p>
          <a:p>
            <a:r>
              <a:rPr lang="en-US"/>
              <a:t>In 1988, the Resin Identification Code (RIC) system was introduced by the Society of the Plastics Industry, categorising plastic resins into seven groups. The objective was to establish a consistent national system that promotes post-consumer plastic recycling. Over time, with minor adjustments, the RIC has become the globally recognised standard for classifying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items often have a symbol imprinted on them, which helps identify which type of plastic it is. </a:t>
            </a:r>
          </a:p>
          <a:p>
            <a:endParaRPr lang="en-US"/>
          </a:p>
          <a:p>
            <a:r>
              <a:rPr lang="en-US"/>
              <a:t>This is really important when it comes to recycling, as certain types of plastic cannot be mixed in the process. One of the reasons they cannot be mixed is because they have different melting temperatures. </a:t>
            </a:r>
          </a:p>
          <a:p>
            <a:endParaRPr lang="en-US"/>
          </a:p>
          <a:p>
            <a:endParaRPr lang="en-US"/>
          </a:p>
          <a:p>
            <a:r>
              <a:rPr lang="en-US"/>
              <a:t>Here, we can show examples to the class, and get them to pass them around.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be asked to look at their own items of plastic, and see if they can spot the symbol</a:t>
            </a:r>
          </a:p>
          <a:p>
            <a:endParaRPr lang="en-US"/>
          </a:p>
          <a:p>
            <a:r>
              <a:rPr lang="en-US"/>
              <a:t>Look on the inner label of clothing to see if they are made of plastic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PFAS (Perfluoroalkyl and Polyfluoroalkyl) compounds are man-made chemicals that are often added to plastics to make products resistant to heat, stains, grease and water. </a:t>
            </a:r>
          </a:p>
          <a:p>
            <a:endParaRPr lang="en-US"/>
          </a:p>
          <a:p>
            <a:r>
              <a:rPr lang="en-US"/>
              <a:t>PFAS are known as "forever chemicals', as they do not break down in the environment or in human bodies. </a:t>
            </a:r>
          </a:p>
          <a:p>
            <a:endParaRPr lang="en-US"/>
          </a:p>
          <a:p>
            <a:r>
              <a:rPr lang="en-US"/>
              <a:t>PFAS exposure can have a negative impact on human health. Some research has shown that it has potential to effect women's reproductive health, cause developmental delays in infants and children, reduce kidney function and increase risk of cancer. </a:t>
            </a:r>
          </a:p>
          <a:p>
            <a:endParaRPr lang="en-US"/>
          </a:p>
          <a:p>
            <a:r>
              <a:rPr lang="en-US"/>
              <a:t>When plastic containing PFAS breaks down, these chemicals are released.</a:t>
            </a:r>
          </a:p>
          <a:p>
            <a:endParaRPr lang="en-US"/>
          </a:p>
          <a:p>
            <a:r>
              <a:rPr lang="en-US"/>
              <a:t>We will revisit this concept in later in the series.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2 minutes. </a:t>
            </a:r>
          </a:p>
          <a:p>
            <a:endParaRPr lang="en-US"/>
          </a:p>
          <a:p>
            <a:r>
              <a:rPr lang="en-US"/>
              <a:t>https://www.youtube.com/watch?v=JKg7Mr9M3CQ</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the next part of this lesson students are going to learn about microplastics. </a:t>
            </a:r>
          </a:p>
          <a:p>
            <a:endParaRPr lang="en-US"/>
          </a:p>
          <a:p>
            <a:r>
              <a:rPr lang="en-US"/>
              <a:t>Begin by asking the students if they know what microplastics are? </a:t>
            </a:r>
          </a:p>
          <a:p>
            <a:endParaRPr lang="en-US"/>
          </a:p>
          <a:p>
            <a:r>
              <a:rPr lang="en-US"/>
              <a:t>Ask them if they can think of any types of microplastic?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are tiny pieces of plastic that are less than 5mm in size. The upper size category of microplastics can be seen with a naked eye, while the lower size category likely requires a microscope.</a:t>
            </a:r>
          </a:p>
          <a:p>
            <a:endParaRPr lang="en-US"/>
          </a:p>
          <a:p>
            <a:r>
              <a:rPr lang="en-US"/>
              <a:t>There are some difference in the scientific world as to the smallest size a microplastic can get before it is termed a 'nano plastic'. But the general consensus is that this is 1 micron in size. Which is 1/1000 of a millimetre. Tiny!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3" Type="http://schemas.openxmlformats.org/officeDocument/2006/relationships/image" Target="../media/image112.png"/><Relationship Id="rId7" Type="http://schemas.openxmlformats.org/officeDocument/2006/relationships/image" Target="../media/image116.png"/><Relationship Id="rId12" Type="http://schemas.openxmlformats.org/officeDocument/2006/relationships/image" Target="../media/image12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15.png"/><Relationship Id="rId11" Type="http://schemas.openxmlformats.org/officeDocument/2006/relationships/image" Target="../media/image120.svg"/><Relationship Id="rId5" Type="http://schemas.openxmlformats.org/officeDocument/2006/relationships/image" Target="../media/image114.png"/><Relationship Id="rId10" Type="http://schemas.openxmlformats.org/officeDocument/2006/relationships/image" Target="../media/image119.png"/><Relationship Id="rId4" Type="http://schemas.openxmlformats.org/officeDocument/2006/relationships/image" Target="../media/image113.svg"/><Relationship Id="rId9" Type="http://schemas.openxmlformats.org/officeDocument/2006/relationships/image" Target="../media/image118.png"/><Relationship Id="rId14" Type="http://schemas.openxmlformats.org/officeDocument/2006/relationships/image" Target="../media/image123.svg"/></Relationships>
</file>

<file path=ppt/slides/_rels/slide11.xml.rels><?xml version="1.0" encoding="UTF-8" standalone="yes"?>
<Relationships xmlns="http://schemas.openxmlformats.org/package/2006/relationships"><Relationship Id="rId13" Type="http://schemas.openxmlformats.org/officeDocument/2006/relationships/image" Target="../media/image74.png"/><Relationship Id="rId18" Type="http://schemas.openxmlformats.org/officeDocument/2006/relationships/image" Target="../media/image83.svg"/><Relationship Id="rId26" Type="http://schemas.openxmlformats.org/officeDocument/2006/relationships/image" Target="../media/image44.svg"/><Relationship Id="rId21" Type="http://schemas.openxmlformats.org/officeDocument/2006/relationships/image" Target="../media/image66.png"/><Relationship Id="rId34" Type="http://schemas.openxmlformats.org/officeDocument/2006/relationships/image" Target="../media/image133.svg"/><Relationship Id="rId7" Type="http://schemas.openxmlformats.org/officeDocument/2006/relationships/image" Target="../media/image68.png"/><Relationship Id="rId12" Type="http://schemas.openxmlformats.org/officeDocument/2006/relationships/image" Target="../media/image73.svg"/><Relationship Id="rId17" Type="http://schemas.openxmlformats.org/officeDocument/2006/relationships/image" Target="../media/image82.png"/><Relationship Id="rId25" Type="http://schemas.openxmlformats.org/officeDocument/2006/relationships/image" Target="../media/image43.png"/><Relationship Id="rId33" Type="http://schemas.openxmlformats.org/officeDocument/2006/relationships/image" Target="../media/image132.png"/><Relationship Id="rId38" Type="http://schemas.openxmlformats.org/officeDocument/2006/relationships/image" Target="../media/image137.svg"/><Relationship Id="rId2" Type="http://schemas.openxmlformats.org/officeDocument/2006/relationships/notesSlide" Target="../notesSlides/notesSlide11.xml"/><Relationship Id="rId16" Type="http://schemas.openxmlformats.org/officeDocument/2006/relationships/image" Target="../media/image77.svg"/><Relationship Id="rId20" Type="http://schemas.openxmlformats.org/officeDocument/2006/relationships/image" Target="../media/image93.svg"/><Relationship Id="rId29" Type="http://schemas.openxmlformats.org/officeDocument/2006/relationships/image" Target="../media/image128.png"/><Relationship Id="rId1" Type="http://schemas.openxmlformats.org/officeDocument/2006/relationships/slideLayout" Target="../slideLayouts/slideLayout7.xml"/><Relationship Id="rId6" Type="http://schemas.openxmlformats.org/officeDocument/2006/relationships/image" Target="../media/image127.svg"/><Relationship Id="rId11" Type="http://schemas.openxmlformats.org/officeDocument/2006/relationships/image" Target="../media/image72.png"/><Relationship Id="rId24" Type="http://schemas.openxmlformats.org/officeDocument/2006/relationships/image" Target="../media/image105.svg"/><Relationship Id="rId32" Type="http://schemas.openxmlformats.org/officeDocument/2006/relationships/image" Target="../media/image131.svg"/><Relationship Id="rId37" Type="http://schemas.openxmlformats.org/officeDocument/2006/relationships/image" Target="../media/image136.png"/><Relationship Id="rId5" Type="http://schemas.openxmlformats.org/officeDocument/2006/relationships/image" Target="../media/image126.png"/><Relationship Id="rId15" Type="http://schemas.openxmlformats.org/officeDocument/2006/relationships/image" Target="../media/image76.png"/><Relationship Id="rId23" Type="http://schemas.openxmlformats.org/officeDocument/2006/relationships/image" Target="../media/image104.png"/><Relationship Id="rId28" Type="http://schemas.openxmlformats.org/officeDocument/2006/relationships/image" Target="../media/image95.svg"/><Relationship Id="rId36" Type="http://schemas.openxmlformats.org/officeDocument/2006/relationships/image" Target="../media/image135.svg"/><Relationship Id="rId10" Type="http://schemas.openxmlformats.org/officeDocument/2006/relationships/image" Target="../media/image71.svg"/><Relationship Id="rId19" Type="http://schemas.openxmlformats.org/officeDocument/2006/relationships/image" Target="../media/image92.png"/><Relationship Id="rId31" Type="http://schemas.openxmlformats.org/officeDocument/2006/relationships/image" Target="../media/image130.png"/><Relationship Id="rId4" Type="http://schemas.openxmlformats.org/officeDocument/2006/relationships/image" Target="../media/image125.svg"/><Relationship Id="rId9" Type="http://schemas.openxmlformats.org/officeDocument/2006/relationships/image" Target="../media/image70.png"/><Relationship Id="rId14" Type="http://schemas.openxmlformats.org/officeDocument/2006/relationships/image" Target="../media/image75.svg"/><Relationship Id="rId22" Type="http://schemas.openxmlformats.org/officeDocument/2006/relationships/image" Target="../media/image67.svg"/><Relationship Id="rId27" Type="http://schemas.openxmlformats.org/officeDocument/2006/relationships/image" Target="../media/image94.png"/><Relationship Id="rId30" Type="http://schemas.openxmlformats.org/officeDocument/2006/relationships/image" Target="../media/image129.svg"/><Relationship Id="rId35" Type="http://schemas.openxmlformats.org/officeDocument/2006/relationships/image" Target="../media/image134.png"/><Relationship Id="rId8" Type="http://schemas.openxmlformats.org/officeDocument/2006/relationships/image" Target="../media/image69.svg"/><Relationship Id="rId3" Type="http://schemas.openxmlformats.org/officeDocument/2006/relationships/image" Target="../media/image124.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09.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38.png"/><Relationship Id="rId4" Type="http://schemas.openxmlformats.org/officeDocument/2006/relationships/image" Target="../media/image44.svg"/></Relationships>
</file>

<file path=ppt/slides/_rels/slide13.xml.rels><?xml version="1.0" encoding="UTF-8" standalone="yes"?>
<Relationships xmlns="http://schemas.openxmlformats.org/package/2006/relationships"><Relationship Id="rId8" Type="http://schemas.openxmlformats.org/officeDocument/2006/relationships/image" Target="../media/image142.jpeg"/><Relationship Id="rId3" Type="http://schemas.openxmlformats.org/officeDocument/2006/relationships/image" Target="../media/image43.png"/><Relationship Id="rId7" Type="http://schemas.openxmlformats.org/officeDocument/2006/relationships/image" Target="../media/image141.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40.jpeg"/><Relationship Id="rId5" Type="http://schemas.openxmlformats.org/officeDocument/2006/relationships/image" Target="../media/image139.jpeg"/><Relationship Id="rId4" Type="http://schemas.openxmlformats.org/officeDocument/2006/relationships/image" Target="../media/image44.svg"/><Relationship Id="rId9" Type="http://schemas.openxmlformats.org/officeDocument/2006/relationships/image" Target="../media/image14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watch?v=aiEBEGKQp_I" TargetMode="External"/><Relationship Id="rId4" Type="http://schemas.openxmlformats.org/officeDocument/2006/relationships/image" Target="../media/image65.jpeg"/></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45.svg"/><Relationship Id="rId5" Type="http://schemas.openxmlformats.org/officeDocument/2006/relationships/image" Target="../media/image144.png"/><Relationship Id="rId4" Type="http://schemas.openxmlformats.org/officeDocument/2006/relationships/image" Target="../media/image111.sv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18" Type="http://schemas.openxmlformats.org/officeDocument/2006/relationships/image" Target="../media/image28.svg"/><Relationship Id="rId26" Type="http://schemas.openxmlformats.org/officeDocument/2006/relationships/image" Target="../media/image36.sv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3.xml"/><Relationship Id="rId16" Type="http://schemas.openxmlformats.org/officeDocument/2006/relationships/image" Target="../media/image26.svg"/><Relationship Id="rId20" Type="http://schemas.openxmlformats.org/officeDocument/2006/relationships/image" Target="../media/image30.svg"/><Relationship Id="rId29"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21.png"/><Relationship Id="rId24" Type="http://schemas.openxmlformats.org/officeDocument/2006/relationships/image" Target="../media/image34.sv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svg"/><Relationship Id="rId10" Type="http://schemas.openxmlformats.org/officeDocument/2006/relationships/image" Target="../media/image20.svg"/><Relationship Id="rId19" Type="http://schemas.openxmlformats.org/officeDocument/2006/relationships/image" Target="../media/image29.png"/><Relationship Id="rId4" Type="http://schemas.openxmlformats.org/officeDocument/2006/relationships/image" Target="../media/image14.svg"/><Relationship Id="rId9" Type="http://schemas.openxmlformats.org/officeDocument/2006/relationships/image" Target="../media/image19.png"/><Relationship Id="rId14" Type="http://schemas.openxmlformats.org/officeDocument/2006/relationships/image" Target="../media/image24.svg"/><Relationship Id="rId22" Type="http://schemas.openxmlformats.org/officeDocument/2006/relationships/image" Target="../media/image32.svg"/><Relationship Id="rId27" Type="http://schemas.openxmlformats.org/officeDocument/2006/relationships/image" Target="../media/image37.png"/><Relationship Id="rId30" Type="http://schemas.openxmlformats.org/officeDocument/2006/relationships/image" Target="../media/image40.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1.png"/><Relationship Id="rId7" Type="http://schemas.openxmlformats.org/officeDocument/2006/relationships/image" Target="../media/image17.png"/><Relationship Id="rId12" Type="http://schemas.openxmlformats.org/officeDocument/2006/relationships/image" Target="../media/image46.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4.svg"/><Relationship Id="rId11" Type="http://schemas.openxmlformats.org/officeDocument/2006/relationships/image" Target="../media/image45.png"/><Relationship Id="rId5" Type="http://schemas.openxmlformats.org/officeDocument/2006/relationships/image" Target="../media/image43.png"/><Relationship Id="rId10" Type="http://schemas.openxmlformats.org/officeDocument/2006/relationships/image" Target="../media/image22.svg"/><Relationship Id="rId4" Type="http://schemas.openxmlformats.org/officeDocument/2006/relationships/image" Target="../media/image42.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8.svg"/></Relationships>
</file>

<file path=ppt/slides/_rels/slide6.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18" Type="http://schemas.openxmlformats.org/officeDocument/2006/relationships/image" Target="../media/image64.sv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svg"/><Relationship Id="rId17" Type="http://schemas.openxmlformats.org/officeDocument/2006/relationships/image" Target="../media/image63.png"/><Relationship Id="rId2" Type="http://schemas.openxmlformats.org/officeDocument/2006/relationships/notesSlide" Target="../notesSlides/notesSlide6.xml"/><Relationship Id="rId16" Type="http://schemas.openxmlformats.org/officeDocument/2006/relationships/image" Target="../media/image62.svg"/><Relationship Id="rId1" Type="http://schemas.openxmlformats.org/officeDocument/2006/relationships/slideLayout" Target="../slideLayouts/slideLayout7.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 Id="rId14" Type="http://schemas.openxmlformats.org/officeDocument/2006/relationships/image" Target="../media/image60.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ideo" Target="https://www.youtube.com/watch?v=JKg7Mr9M3CQ" TargetMode="External"/><Relationship Id="rId4" Type="http://schemas.openxmlformats.org/officeDocument/2006/relationships/image" Target="../media/image65.jpeg"/></Relationships>
</file>

<file path=ppt/slides/_rels/slide8.xml.rels><?xml version="1.0" encoding="UTF-8" standalone="yes"?>
<Relationships xmlns="http://schemas.openxmlformats.org/package/2006/relationships"><Relationship Id="rId13" Type="http://schemas.openxmlformats.org/officeDocument/2006/relationships/image" Target="../media/image76.png"/><Relationship Id="rId18" Type="http://schemas.openxmlformats.org/officeDocument/2006/relationships/image" Target="../media/image81.svg"/><Relationship Id="rId26" Type="http://schemas.openxmlformats.org/officeDocument/2006/relationships/image" Target="../media/image89.svg"/><Relationship Id="rId39" Type="http://schemas.openxmlformats.org/officeDocument/2006/relationships/image" Target="../media/image102.png"/><Relationship Id="rId21" Type="http://schemas.openxmlformats.org/officeDocument/2006/relationships/image" Target="../media/image84.png"/><Relationship Id="rId34" Type="http://schemas.openxmlformats.org/officeDocument/2006/relationships/image" Target="../media/image97.svg"/><Relationship Id="rId42" Type="http://schemas.openxmlformats.org/officeDocument/2006/relationships/image" Target="../media/image105.svg"/><Relationship Id="rId7" Type="http://schemas.openxmlformats.org/officeDocument/2006/relationships/image" Target="../media/image70.png"/><Relationship Id="rId2" Type="http://schemas.openxmlformats.org/officeDocument/2006/relationships/notesSlide" Target="../notesSlides/notesSlide8.xml"/><Relationship Id="rId16" Type="http://schemas.openxmlformats.org/officeDocument/2006/relationships/image" Target="../media/image79.svg"/><Relationship Id="rId20" Type="http://schemas.openxmlformats.org/officeDocument/2006/relationships/image" Target="../media/image83.svg"/><Relationship Id="rId29" Type="http://schemas.openxmlformats.org/officeDocument/2006/relationships/image" Target="../media/image92.png"/><Relationship Id="rId41"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69.svg"/><Relationship Id="rId11" Type="http://schemas.openxmlformats.org/officeDocument/2006/relationships/image" Target="../media/image74.png"/><Relationship Id="rId24" Type="http://schemas.openxmlformats.org/officeDocument/2006/relationships/image" Target="../media/image87.svg"/><Relationship Id="rId32" Type="http://schemas.openxmlformats.org/officeDocument/2006/relationships/image" Target="../media/image95.svg"/><Relationship Id="rId37" Type="http://schemas.openxmlformats.org/officeDocument/2006/relationships/image" Target="../media/image100.png"/><Relationship Id="rId40" Type="http://schemas.openxmlformats.org/officeDocument/2006/relationships/image" Target="../media/image103.svg"/><Relationship Id="rId5" Type="http://schemas.openxmlformats.org/officeDocument/2006/relationships/image" Target="../media/image68.png"/><Relationship Id="rId15" Type="http://schemas.openxmlformats.org/officeDocument/2006/relationships/image" Target="../media/image78.png"/><Relationship Id="rId23" Type="http://schemas.openxmlformats.org/officeDocument/2006/relationships/image" Target="../media/image86.png"/><Relationship Id="rId28" Type="http://schemas.openxmlformats.org/officeDocument/2006/relationships/image" Target="../media/image91.svg"/><Relationship Id="rId36" Type="http://schemas.openxmlformats.org/officeDocument/2006/relationships/image" Target="../media/image99.svg"/><Relationship Id="rId10" Type="http://schemas.openxmlformats.org/officeDocument/2006/relationships/image" Target="../media/image73.svg"/><Relationship Id="rId19" Type="http://schemas.openxmlformats.org/officeDocument/2006/relationships/image" Target="../media/image82.png"/><Relationship Id="rId31" Type="http://schemas.openxmlformats.org/officeDocument/2006/relationships/image" Target="../media/image94.png"/><Relationship Id="rId44" Type="http://schemas.openxmlformats.org/officeDocument/2006/relationships/image" Target="../media/image107.svg"/><Relationship Id="rId4" Type="http://schemas.openxmlformats.org/officeDocument/2006/relationships/image" Target="../media/image67.svg"/><Relationship Id="rId9" Type="http://schemas.openxmlformats.org/officeDocument/2006/relationships/image" Target="../media/image72.png"/><Relationship Id="rId14" Type="http://schemas.openxmlformats.org/officeDocument/2006/relationships/image" Target="../media/image77.svg"/><Relationship Id="rId22" Type="http://schemas.openxmlformats.org/officeDocument/2006/relationships/image" Target="../media/image85.svg"/><Relationship Id="rId27" Type="http://schemas.openxmlformats.org/officeDocument/2006/relationships/image" Target="../media/image90.png"/><Relationship Id="rId30" Type="http://schemas.openxmlformats.org/officeDocument/2006/relationships/image" Target="../media/image93.svg"/><Relationship Id="rId35" Type="http://schemas.openxmlformats.org/officeDocument/2006/relationships/image" Target="../media/image98.png"/><Relationship Id="rId43" Type="http://schemas.openxmlformats.org/officeDocument/2006/relationships/image" Target="../media/image106.png"/><Relationship Id="rId8" Type="http://schemas.openxmlformats.org/officeDocument/2006/relationships/image" Target="../media/image71.svg"/><Relationship Id="rId3" Type="http://schemas.openxmlformats.org/officeDocument/2006/relationships/image" Target="../media/image66.png"/><Relationship Id="rId12" Type="http://schemas.openxmlformats.org/officeDocument/2006/relationships/image" Target="../media/image75.svg"/><Relationship Id="rId17" Type="http://schemas.openxmlformats.org/officeDocument/2006/relationships/image" Target="../media/image80.png"/><Relationship Id="rId25" Type="http://schemas.openxmlformats.org/officeDocument/2006/relationships/image" Target="../media/image88.png"/><Relationship Id="rId33" Type="http://schemas.openxmlformats.org/officeDocument/2006/relationships/image" Target="../media/image96.png"/><Relationship Id="rId38" Type="http://schemas.openxmlformats.org/officeDocument/2006/relationships/image" Target="../media/image101.svg"/></Relationships>
</file>

<file path=ppt/slides/_rels/slide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1.svg"/><Relationship Id="rId5" Type="http://schemas.openxmlformats.org/officeDocument/2006/relationships/image" Target="../media/image110.png"/><Relationship Id="rId4" Type="http://schemas.openxmlformats.org/officeDocument/2006/relationships/image" Target="../media/image10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TextBox 9"/>
          <p:cNvSpPr txBox="1"/>
          <p:nvPr/>
        </p:nvSpPr>
        <p:spPr>
          <a:xfrm>
            <a:off x="10113502" y="7112349"/>
            <a:ext cx="7800737" cy="2904944"/>
          </a:xfrm>
          <a:prstGeom prst="rect">
            <a:avLst/>
          </a:prstGeom>
        </p:spPr>
        <p:txBody>
          <a:bodyPr lIns="0" tIns="0" rIns="0" bIns="0" rtlCol="0" anchor="t">
            <a:spAutoFit/>
          </a:bodyPr>
          <a:lstStyle/>
          <a:p>
            <a:pPr algn="r">
              <a:lnSpc>
                <a:spcPts val="7567"/>
              </a:lnSpc>
            </a:pPr>
            <a:r>
              <a:rPr lang="en-US" sz="7492" spc="344">
                <a:solidFill>
                  <a:srgbClr val="04599A"/>
                </a:solidFill>
                <a:latin typeface="Lucky Bones"/>
                <a:ea typeface="Lucky Bones"/>
                <a:cs typeface="Lucky Bones"/>
                <a:sym typeface="Lucky Bones"/>
              </a:rPr>
              <a:t>TYPES OF PLASTIC AND MICROPLASTICS</a:t>
            </a:r>
          </a:p>
        </p:txBody>
      </p:sp>
      <p:sp>
        <p:nvSpPr>
          <p:cNvPr id="10" name="Freeform 10"/>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4682991">
            <a:off x="-1981053" y="2119288"/>
            <a:ext cx="10690726" cy="11011048"/>
          </a:xfrm>
          <a:custGeom>
            <a:avLst/>
            <a:gdLst/>
            <a:ahLst/>
            <a:cxnLst/>
            <a:rect l="l" t="t" r="r" b="b"/>
            <a:pathLst>
              <a:path w="10690726" h="11011048">
                <a:moveTo>
                  <a:pt x="0" y="0"/>
                </a:moveTo>
                <a:lnTo>
                  <a:pt x="10690727" y="0"/>
                </a:lnTo>
                <a:lnTo>
                  <a:pt x="10690727"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926328" y="5097888"/>
            <a:ext cx="4504492" cy="2984226"/>
          </a:xfrm>
          <a:custGeom>
            <a:avLst/>
            <a:gdLst/>
            <a:ahLst/>
            <a:cxnLst/>
            <a:rect l="l" t="t" r="r" b="b"/>
            <a:pathLst>
              <a:path w="4504492" h="2984226">
                <a:moveTo>
                  <a:pt x="0" y="0"/>
                </a:moveTo>
                <a:lnTo>
                  <a:pt x="4504492" y="0"/>
                </a:lnTo>
                <a:lnTo>
                  <a:pt x="4504492" y="2984226"/>
                </a:lnTo>
                <a:lnTo>
                  <a:pt x="0" y="2984226"/>
                </a:lnTo>
                <a:lnTo>
                  <a:pt x="0" y="0"/>
                </a:lnTo>
                <a:close/>
              </a:path>
            </a:pathLst>
          </a:custGeom>
          <a:blipFill>
            <a:blip r:embed="rId5"/>
            <a:stretch>
              <a:fillRect/>
            </a:stretch>
          </a:blipFill>
        </p:spPr>
        <p:txBody>
          <a:bodyPr/>
          <a:lstStyle/>
          <a:p>
            <a:endParaRPr lang="en-AU"/>
          </a:p>
        </p:txBody>
      </p:sp>
      <p:sp>
        <p:nvSpPr>
          <p:cNvPr id="4" name="Freeform 4"/>
          <p:cNvSpPr/>
          <p:nvPr/>
        </p:nvSpPr>
        <p:spPr>
          <a:xfrm rot="-4682991">
            <a:off x="9610707" y="2119288"/>
            <a:ext cx="10690726" cy="11011048"/>
          </a:xfrm>
          <a:custGeom>
            <a:avLst/>
            <a:gdLst/>
            <a:ahLst/>
            <a:cxnLst/>
            <a:rect l="l" t="t" r="r" b="b"/>
            <a:pathLst>
              <a:path w="10690726" h="11011048">
                <a:moveTo>
                  <a:pt x="0" y="0"/>
                </a:moveTo>
                <a:lnTo>
                  <a:pt x="10690726" y="0"/>
                </a:lnTo>
                <a:lnTo>
                  <a:pt x="10690726"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5400000">
            <a:off x="13101245" y="6628939"/>
            <a:ext cx="7506974" cy="3293685"/>
          </a:xfrm>
          <a:custGeom>
            <a:avLst/>
            <a:gdLst/>
            <a:ahLst/>
            <a:cxnLst/>
            <a:rect l="l" t="t" r="r" b="b"/>
            <a:pathLst>
              <a:path w="7506974" h="3293685">
                <a:moveTo>
                  <a:pt x="0" y="0"/>
                </a:moveTo>
                <a:lnTo>
                  <a:pt x="7506974" y="0"/>
                </a:lnTo>
                <a:lnTo>
                  <a:pt x="7506974" y="3293684"/>
                </a:lnTo>
                <a:lnTo>
                  <a:pt x="0" y="3293684"/>
                </a:lnTo>
                <a:lnTo>
                  <a:pt x="0" y="0"/>
                </a:lnTo>
                <a:close/>
              </a:path>
            </a:pathLst>
          </a:custGeom>
          <a:blipFill>
            <a:blip r:embed="rId6"/>
            <a:stretch>
              <a:fillRect/>
            </a:stretch>
          </a:blipFill>
        </p:spPr>
        <p:txBody>
          <a:bodyPr/>
          <a:lstStyle/>
          <a:p>
            <a:endParaRPr lang="en-AU"/>
          </a:p>
        </p:txBody>
      </p:sp>
      <p:sp>
        <p:nvSpPr>
          <p:cNvPr id="6" name="Freeform 6"/>
          <p:cNvSpPr/>
          <p:nvPr/>
        </p:nvSpPr>
        <p:spPr>
          <a:xfrm flipH="1">
            <a:off x="-139092" y="7068505"/>
            <a:ext cx="4504492" cy="3657216"/>
          </a:xfrm>
          <a:custGeom>
            <a:avLst/>
            <a:gdLst/>
            <a:ahLst/>
            <a:cxnLst/>
            <a:rect l="l" t="t" r="r" b="b"/>
            <a:pathLst>
              <a:path w="4504492" h="3657216">
                <a:moveTo>
                  <a:pt x="4504492" y="0"/>
                </a:moveTo>
                <a:lnTo>
                  <a:pt x="0" y="0"/>
                </a:lnTo>
                <a:lnTo>
                  <a:pt x="0" y="3657216"/>
                </a:lnTo>
                <a:lnTo>
                  <a:pt x="4504492" y="3657216"/>
                </a:lnTo>
                <a:lnTo>
                  <a:pt x="4504492" y="0"/>
                </a:lnTo>
                <a:close/>
              </a:path>
            </a:pathLst>
          </a:custGeom>
          <a:blipFill>
            <a:blip r:embed="rId7"/>
            <a:stretch>
              <a:fillRect l="-1306" r="-1306"/>
            </a:stretch>
          </a:blipFill>
        </p:spPr>
        <p:txBody>
          <a:bodyPr/>
          <a:lstStyle/>
          <a:p>
            <a:endParaRPr lang="en-AU"/>
          </a:p>
        </p:txBody>
      </p:sp>
      <p:sp>
        <p:nvSpPr>
          <p:cNvPr id="7" name="Freeform 7"/>
          <p:cNvSpPr/>
          <p:nvPr/>
        </p:nvSpPr>
        <p:spPr>
          <a:xfrm flipH="1">
            <a:off x="9615925" y="7235115"/>
            <a:ext cx="5136229" cy="3051885"/>
          </a:xfrm>
          <a:custGeom>
            <a:avLst/>
            <a:gdLst/>
            <a:ahLst/>
            <a:cxnLst/>
            <a:rect l="l" t="t" r="r" b="b"/>
            <a:pathLst>
              <a:path w="5136229" h="3051885">
                <a:moveTo>
                  <a:pt x="5136229" y="0"/>
                </a:moveTo>
                <a:lnTo>
                  <a:pt x="0" y="0"/>
                </a:lnTo>
                <a:lnTo>
                  <a:pt x="0" y="3051885"/>
                </a:lnTo>
                <a:lnTo>
                  <a:pt x="5136229" y="3051885"/>
                </a:lnTo>
                <a:lnTo>
                  <a:pt x="5136229" y="0"/>
                </a:lnTo>
                <a:close/>
              </a:path>
            </a:pathLst>
          </a:custGeom>
          <a:blipFill>
            <a:blip r:embed="rId8"/>
            <a:stretch>
              <a:fillRect t="-6127" b="-6127"/>
            </a:stretch>
          </a:blipFill>
        </p:spPr>
        <p:txBody>
          <a:bodyPr/>
          <a:lstStyle/>
          <a:p>
            <a:endParaRPr lang="en-AU"/>
          </a:p>
        </p:txBody>
      </p:sp>
      <p:grpSp>
        <p:nvGrpSpPr>
          <p:cNvPr id="8" name="Group 8"/>
          <p:cNvGrpSpPr/>
          <p:nvPr/>
        </p:nvGrpSpPr>
        <p:grpSpPr>
          <a:xfrm>
            <a:off x="4178574" y="7340203"/>
            <a:ext cx="4981616" cy="3113821"/>
            <a:chOff x="0" y="0"/>
            <a:chExt cx="6642155" cy="4151762"/>
          </a:xfrm>
        </p:grpSpPr>
        <p:sp>
          <p:nvSpPr>
            <p:cNvPr id="9" name="Freeform 9"/>
            <p:cNvSpPr/>
            <p:nvPr/>
          </p:nvSpPr>
          <p:spPr>
            <a:xfrm>
              <a:off x="0" y="253210"/>
              <a:ext cx="5198069" cy="3898552"/>
            </a:xfrm>
            <a:custGeom>
              <a:avLst/>
              <a:gdLst/>
              <a:ahLst/>
              <a:cxnLst/>
              <a:rect l="l" t="t" r="r" b="b"/>
              <a:pathLst>
                <a:path w="5198069" h="3898552">
                  <a:moveTo>
                    <a:pt x="0" y="0"/>
                  </a:moveTo>
                  <a:lnTo>
                    <a:pt x="5198069" y="0"/>
                  </a:lnTo>
                  <a:lnTo>
                    <a:pt x="5198069" y="3898552"/>
                  </a:lnTo>
                  <a:lnTo>
                    <a:pt x="0" y="3898552"/>
                  </a:lnTo>
                  <a:lnTo>
                    <a:pt x="0" y="0"/>
                  </a:lnTo>
                  <a:close/>
                </a:path>
              </a:pathLst>
            </a:custGeom>
            <a:blipFill>
              <a:blip r:embed="rId9"/>
              <a:stretch>
                <a:fillRect/>
              </a:stretch>
            </a:blipFill>
          </p:spPr>
          <p:txBody>
            <a:bodyPr/>
            <a:lstStyle/>
            <a:p>
              <a:endParaRPr lang="en-AU"/>
            </a:p>
          </p:txBody>
        </p:sp>
        <p:sp>
          <p:nvSpPr>
            <p:cNvPr id="10" name="Freeform 10"/>
            <p:cNvSpPr/>
            <p:nvPr/>
          </p:nvSpPr>
          <p:spPr>
            <a:xfrm rot="10561486">
              <a:off x="2497714" y="62421"/>
              <a:ext cx="1822609" cy="628097"/>
            </a:xfrm>
            <a:custGeom>
              <a:avLst/>
              <a:gdLst/>
              <a:ahLst/>
              <a:cxnLst/>
              <a:rect l="l" t="t" r="r" b="b"/>
              <a:pathLst>
                <a:path w="1822609" h="628097">
                  <a:moveTo>
                    <a:pt x="0" y="0"/>
                  </a:moveTo>
                  <a:lnTo>
                    <a:pt x="1822609" y="0"/>
                  </a:lnTo>
                  <a:lnTo>
                    <a:pt x="1822609" y="628097"/>
                  </a:lnTo>
                  <a:lnTo>
                    <a:pt x="0" y="6280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11" name="TextBox 11"/>
            <p:cNvSpPr txBox="1"/>
            <p:nvPr/>
          </p:nvSpPr>
          <p:spPr>
            <a:xfrm>
              <a:off x="2372369" y="502539"/>
              <a:ext cx="4269786" cy="549980"/>
            </a:xfrm>
            <a:prstGeom prst="rect">
              <a:avLst/>
            </a:prstGeom>
          </p:spPr>
          <p:txBody>
            <a:bodyPr lIns="0" tIns="0" rIns="0" bIns="0" rtlCol="0" anchor="t">
              <a:spAutoFit/>
            </a:bodyPr>
            <a:lstStyle/>
            <a:p>
              <a:pPr algn="ctr">
                <a:lnSpc>
                  <a:spcPts val="2724"/>
                </a:lnSpc>
              </a:pPr>
              <a:r>
                <a:rPr lang="en-US" sz="2961">
                  <a:solidFill>
                    <a:srgbClr val="04599A"/>
                  </a:solidFill>
                  <a:latin typeface="Sailors"/>
                  <a:ea typeface="Sailors"/>
                  <a:cs typeface="Sailors"/>
                  <a:sym typeface="Sailors"/>
                </a:rPr>
                <a:t>nurdles</a:t>
              </a:r>
            </a:p>
          </p:txBody>
        </p:sp>
      </p:grpSp>
      <p:grpSp>
        <p:nvGrpSpPr>
          <p:cNvPr id="12" name="Group 12"/>
          <p:cNvGrpSpPr/>
          <p:nvPr/>
        </p:nvGrpSpPr>
        <p:grpSpPr>
          <a:xfrm>
            <a:off x="12184040" y="5352221"/>
            <a:ext cx="3015372" cy="2729893"/>
            <a:chOff x="0" y="0"/>
            <a:chExt cx="5580380" cy="5052060"/>
          </a:xfrm>
        </p:grpSpPr>
        <p:sp>
          <p:nvSpPr>
            <p:cNvPr id="13" name="Freeform 13"/>
            <p:cNvSpPr/>
            <p:nvPr/>
          </p:nvSpPr>
          <p:spPr>
            <a:xfrm>
              <a:off x="-635000" y="-673100"/>
              <a:ext cx="6488430" cy="6027420"/>
            </a:xfrm>
            <a:custGeom>
              <a:avLst/>
              <a:gdLst/>
              <a:ahLst/>
              <a:cxnLst/>
              <a:rect l="l" t="t" r="r" b="b"/>
              <a:pathLst>
                <a:path w="6488430" h="602742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2"/>
              <a:stretch>
                <a:fillRect l="-17943" r="-17943"/>
              </a:stretch>
            </a:blipFill>
            <a:ln w="76200" cap="sq">
              <a:solidFill>
                <a:srgbClr val="FFFFFF"/>
              </a:solidFill>
              <a:prstDash val="solid"/>
              <a:miter/>
            </a:ln>
          </p:spPr>
          <p:txBody>
            <a:bodyPr/>
            <a:lstStyle/>
            <a:p>
              <a:endParaRPr lang="en-AU"/>
            </a:p>
          </p:txBody>
        </p:sp>
      </p:grpSp>
      <p:sp>
        <p:nvSpPr>
          <p:cNvPr id="14" name="TextBox 14"/>
          <p:cNvSpPr txBox="1"/>
          <p:nvPr/>
        </p:nvSpPr>
        <p:spPr>
          <a:xfrm>
            <a:off x="530540" y="477094"/>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TYPES OF MICROPLASTIC</a:t>
            </a:r>
          </a:p>
        </p:txBody>
      </p:sp>
      <p:sp>
        <p:nvSpPr>
          <p:cNvPr id="15" name="TextBox 15"/>
          <p:cNvSpPr txBox="1"/>
          <p:nvPr/>
        </p:nvSpPr>
        <p:spPr>
          <a:xfrm>
            <a:off x="-1251529" y="3373916"/>
            <a:ext cx="8644241" cy="750571"/>
          </a:xfrm>
          <a:prstGeom prst="rect">
            <a:avLst/>
          </a:prstGeom>
        </p:spPr>
        <p:txBody>
          <a:bodyPr lIns="0" tIns="0" rIns="0" bIns="0" rtlCol="0" anchor="t">
            <a:spAutoFit/>
          </a:bodyPr>
          <a:lstStyle/>
          <a:p>
            <a:pPr algn="ctr">
              <a:lnSpc>
                <a:spcPts val="5879"/>
              </a:lnSpc>
              <a:spcBef>
                <a:spcPct val="0"/>
              </a:spcBef>
            </a:pPr>
            <a:r>
              <a:rPr lang="en-US" sz="4199">
                <a:solidFill>
                  <a:srgbClr val="04599A"/>
                </a:solidFill>
                <a:latin typeface="Sailors"/>
                <a:ea typeface="Sailors"/>
                <a:cs typeface="Sailors"/>
                <a:sym typeface="Sailors"/>
              </a:rPr>
              <a:t>PRIMARY MICROPLASTIC</a:t>
            </a:r>
          </a:p>
        </p:txBody>
      </p:sp>
      <p:sp>
        <p:nvSpPr>
          <p:cNvPr id="16" name="TextBox 16"/>
          <p:cNvSpPr txBox="1"/>
          <p:nvPr/>
        </p:nvSpPr>
        <p:spPr>
          <a:xfrm>
            <a:off x="9857333" y="3325027"/>
            <a:ext cx="8644241" cy="750571"/>
          </a:xfrm>
          <a:prstGeom prst="rect">
            <a:avLst/>
          </a:prstGeom>
        </p:spPr>
        <p:txBody>
          <a:bodyPr lIns="0" tIns="0" rIns="0" bIns="0" rtlCol="0" anchor="t">
            <a:spAutoFit/>
          </a:bodyPr>
          <a:lstStyle/>
          <a:p>
            <a:pPr algn="ctr">
              <a:lnSpc>
                <a:spcPts val="5879"/>
              </a:lnSpc>
              <a:spcBef>
                <a:spcPct val="0"/>
              </a:spcBef>
            </a:pPr>
            <a:r>
              <a:rPr lang="en-US" sz="4199">
                <a:solidFill>
                  <a:srgbClr val="04599A"/>
                </a:solidFill>
                <a:latin typeface="Sailors"/>
                <a:ea typeface="Sailors"/>
                <a:cs typeface="Sailors"/>
                <a:sym typeface="Sailors"/>
              </a:rPr>
              <a:t>SECONDARY MICROPLASTIC</a:t>
            </a:r>
          </a:p>
        </p:txBody>
      </p:sp>
      <p:sp>
        <p:nvSpPr>
          <p:cNvPr id="17" name="TextBox 17"/>
          <p:cNvSpPr txBox="1"/>
          <p:nvPr/>
        </p:nvSpPr>
        <p:spPr>
          <a:xfrm>
            <a:off x="289603" y="4260952"/>
            <a:ext cx="5341217" cy="885825"/>
          </a:xfrm>
          <a:prstGeom prst="rect">
            <a:avLst/>
          </a:prstGeom>
        </p:spPr>
        <p:txBody>
          <a:bodyPr lIns="0" tIns="0" rIns="0" bIns="0" rtlCol="0" anchor="t">
            <a:spAutoFit/>
          </a:bodyPr>
          <a:lstStyle/>
          <a:p>
            <a:pPr algn="ctr">
              <a:lnSpc>
                <a:spcPts val="3300"/>
              </a:lnSpc>
            </a:pPr>
            <a:r>
              <a:rPr lang="en-US" sz="3000">
                <a:solidFill>
                  <a:srgbClr val="04599A"/>
                </a:solidFill>
                <a:latin typeface="Sailors"/>
                <a:ea typeface="Sailors"/>
                <a:cs typeface="Sailors"/>
                <a:sym typeface="Sailors"/>
              </a:rPr>
              <a:t>Plastic pieces that when produced are   5</a:t>
            </a:r>
          </a:p>
        </p:txBody>
      </p:sp>
      <p:sp>
        <p:nvSpPr>
          <p:cNvPr id="18" name="Freeform 18"/>
          <p:cNvSpPr/>
          <p:nvPr/>
        </p:nvSpPr>
        <p:spPr>
          <a:xfrm>
            <a:off x="4000059" y="4747845"/>
            <a:ext cx="178515" cy="238020"/>
          </a:xfrm>
          <a:custGeom>
            <a:avLst/>
            <a:gdLst/>
            <a:ahLst/>
            <a:cxnLst/>
            <a:rect l="l" t="t" r="r" b="b"/>
            <a:pathLst>
              <a:path w="178515" h="238020">
                <a:moveTo>
                  <a:pt x="0" y="0"/>
                </a:moveTo>
                <a:lnTo>
                  <a:pt x="178515" y="0"/>
                </a:lnTo>
                <a:lnTo>
                  <a:pt x="178515" y="238019"/>
                </a:lnTo>
                <a:lnTo>
                  <a:pt x="0" y="2380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9" name="TextBox 19"/>
          <p:cNvSpPr txBox="1"/>
          <p:nvPr/>
        </p:nvSpPr>
        <p:spPr>
          <a:xfrm>
            <a:off x="11326715" y="4212063"/>
            <a:ext cx="5682818" cy="885825"/>
          </a:xfrm>
          <a:prstGeom prst="rect">
            <a:avLst/>
          </a:prstGeom>
        </p:spPr>
        <p:txBody>
          <a:bodyPr lIns="0" tIns="0" rIns="0" bIns="0" rtlCol="0" anchor="t">
            <a:spAutoFit/>
          </a:bodyPr>
          <a:lstStyle/>
          <a:p>
            <a:pPr algn="ctr">
              <a:lnSpc>
                <a:spcPts val="3300"/>
              </a:lnSpc>
            </a:pPr>
            <a:r>
              <a:rPr lang="en-US" sz="3000">
                <a:solidFill>
                  <a:srgbClr val="04599A"/>
                </a:solidFill>
                <a:latin typeface="Sailors"/>
                <a:ea typeface="Sailors"/>
                <a:cs typeface="Sailors"/>
                <a:sym typeface="Sailors"/>
              </a:rPr>
              <a:t>Plastic pieces that breakdown into microplastics </a:t>
            </a:r>
          </a:p>
        </p:txBody>
      </p:sp>
      <p:sp>
        <p:nvSpPr>
          <p:cNvPr id="20" name="TextBox 20"/>
          <p:cNvSpPr txBox="1"/>
          <p:nvPr/>
        </p:nvSpPr>
        <p:spPr>
          <a:xfrm>
            <a:off x="4485813" y="4690695"/>
            <a:ext cx="1982941" cy="407194"/>
          </a:xfrm>
          <a:prstGeom prst="rect">
            <a:avLst/>
          </a:prstGeom>
        </p:spPr>
        <p:txBody>
          <a:bodyPr lIns="0" tIns="0" rIns="0" bIns="0" rtlCol="0" anchor="t">
            <a:spAutoFit/>
          </a:bodyPr>
          <a:lstStyle/>
          <a:p>
            <a:pPr algn="l">
              <a:lnSpc>
                <a:spcPts val="3281"/>
              </a:lnSpc>
              <a:spcBef>
                <a:spcPct val="0"/>
              </a:spcBef>
            </a:pPr>
            <a:r>
              <a:rPr lang="en-US" sz="2343">
                <a:solidFill>
                  <a:srgbClr val="04599A"/>
                </a:solidFill>
                <a:latin typeface="Sailors"/>
                <a:ea typeface="Sailors"/>
                <a:cs typeface="Sailors"/>
                <a:sym typeface="Sailors"/>
              </a:rPr>
              <a:t>mm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2947425" y="6937310"/>
            <a:ext cx="1967039" cy="2320990"/>
          </a:xfrm>
          <a:custGeom>
            <a:avLst/>
            <a:gdLst/>
            <a:ahLst/>
            <a:cxnLst/>
            <a:rect l="l" t="t" r="r" b="b"/>
            <a:pathLst>
              <a:path w="1967039" h="2320990">
                <a:moveTo>
                  <a:pt x="0" y="0"/>
                </a:moveTo>
                <a:lnTo>
                  <a:pt x="1967038" y="0"/>
                </a:lnTo>
                <a:lnTo>
                  <a:pt x="1967038" y="2320990"/>
                </a:lnTo>
                <a:lnTo>
                  <a:pt x="0" y="23209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198948" y="4380440"/>
            <a:ext cx="1313996" cy="3563380"/>
          </a:xfrm>
          <a:custGeom>
            <a:avLst/>
            <a:gdLst/>
            <a:ahLst/>
            <a:cxnLst/>
            <a:rect l="l" t="t" r="r" b="b"/>
            <a:pathLst>
              <a:path w="1313996" h="3563380">
                <a:moveTo>
                  <a:pt x="0" y="0"/>
                </a:moveTo>
                <a:lnTo>
                  <a:pt x="1313997" y="0"/>
                </a:lnTo>
                <a:lnTo>
                  <a:pt x="1313997" y="3563380"/>
                </a:lnTo>
                <a:lnTo>
                  <a:pt x="0" y="35633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0577463">
            <a:off x="14677237" y="8207443"/>
            <a:ext cx="626302" cy="594987"/>
          </a:xfrm>
          <a:custGeom>
            <a:avLst/>
            <a:gdLst/>
            <a:ahLst/>
            <a:cxnLst/>
            <a:rect l="l" t="t" r="r" b="b"/>
            <a:pathLst>
              <a:path w="626302" h="594987">
                <a:moveTo>
                  <a:pt x="0" y="0"/>
                </a:moveTo>
                <a:lnTo>
                  <a:pt x="626302" y="0"/>
                </a:lnTo>
                <a:lnTo>
                  <a:pt x="626302" y="594987"/>
                </a:lnTo>
                <a:lnTo>
                  <a:pt x="0" y="59498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0577463">
            <a:off x="15095441" y="7061957"/>
            <a:ext cx="1186161" cy="410708"/>
          </a:xfrm>
          <a:custGeom>
            <a:avLst/>
            <a:gdLst/>
            <a:ahLst/>
            <a:cxnLst/>
            <a:rect l="l" t="t" r="r" b="b"/>
            <a:pathLst>
              <a:path w="1186161" h="410708">
                <a:moveTo>
                  <a:pt x="0" y="0"/>
                </a:moveTo>
                <a:lnTo>
                  <a:pt x="1186161" y="0"/>
                </a:lnTo>
                <a:lnTo>
                  <a:pt x="1186161" y="410708"/>
                </a:lnTo>
                <a:lnTo>
                  <a:pt x="0" y="41070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rot="-10577463">
            <a:off x="13924737" y="7454847"/>
            <a:ext cx="656528" cy="568718"/>
          </a:xfrm>
          <a:custGeom>
            <a:avLst/>
            <a:gdLst/>
            <a:ahLst/>
            <a:cxnLst/>
            <a:rect l="l" t="t" r="r" b="b"/>
            <a:pathLst>
              <a:path w="656528" h="568718">
                <a:moveTo>
                  <a:pt x="0" y="0"/>
                </a:moveTo>
                <a:lnTo>
                  <a:pt x="656528" y="0"/>
                </a:lnTo>
                <a:lnTo>
                  <a:pt x="656528" y="568717"/>
                </a:lnTo>
                <a:lnTo>
                  <a:pt x="0" y="56871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10577463">
            <a:off x="15792554" y="7867385"/>
            <a:ext cx="848473" cy="837867"/>
          </a:xfrm>
          <a:custGeom>
            <a:avLst/>
            <a:gdLst/>
            <a:ahLst/>
            <a:cxnLst/>
            <a:rect l="l" t="t" r="r" b="b"/>
            <a:pathLst>
              <a:path w="848473" h="837867">
                <a:moveTo>
                  <a:pt x="0" y="0"/>
                </a:moveTo>
                <a:lnTo>
                  <a:pt x="848473" y="0"/>
                </a:lnTo>
                <a:lnTo>
                  <a:pt x="848473" y="837867"/>
                </a:lnTo>
                <a:lnTo>
                  <a:pt x="0" y="83786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Freeform 8"/>
          <p:cNvSpPr/>
          <p:nvPr/>
        </p:nvSpPr>
        <p:spPr>
          <a:xfrm rot="-10577463">
            <a:off x="14145316" y="6700208"/>
            <a:ext cx="712009" cy="568718"/>
          </a:xfrm>
          <a:custGeom>
            <a:avLst/>
            <a:gdLst/>
            <a:ahLst/>
            <a:cxnLst/>
            <a:rect l="l" t="t" r="r" b="b"/>
            <a:pathLst>
              <a:path w="712009" h="568718">
                <a:moveTo>
                  <a:pt x="0" y="0"/>
                </a:moveTo>
                <a:lnTo>
                  <a:pt x="712010" y="0"/>
                </a:lnTo>
                <a:lnTo>
                  <a:pt x="712010" y="568717"/>
                </a:lnTo>
                <a:lnTo>
                  <a:pt x="0" y="56871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9" name="Freeform 9"/>
          <p:cNvSpPr/>
          <p:nvPr/>
        </p:nvSpPr>
        <p:spPr>
          <a:xfrm rot="-10577463">
            <a:off x="15232453" y="6413318"/>
            <a:ext cx="1006302" cy="255349"/>
          </a:xfrm>
          <a:custGeom>
            <a:avLst/>
            <a:gdLst/>
            <a:ahLst/>
            <a:cxnLst/>
            <a:rect l="l" t="t" r="r" b="b"/>
            <a:pathLst>
              <a:path w="1006302" h="255349">
                <a:moveTo>
                  <a:pt x="0" y="0"/>
                </a:moveTo>
                <a:lnTo>
                  <a:pt x="1006302" y="0"/>
                </a:lnTo>
                <a:lnTo>
                  <a:pt x="1006302" y="255349"/>
                </a:lnTo>
                <a:lnTo>
                  <a:pt x="0" y="255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0" name="Freeform 10"/>
          <p:cNvSpPr/>
          <p:nvPr/>
        </p:nvSpPr>
        <p:spPr>
          <a:xfrm rot="3795106">
            <a:off x="16278562" y="5407627"/>
            <a:ext cx="712009" cy="568718"/>
          </a:xfrm>
          <a:custGeom>
            <a:avLst/>
            <a:gdLst/>
            <a:ahLst/>
            <a:cxnLst/>
            <a:rect l="l" t="t" r="r" b="b"/>
            <a:pathLst>
              <a:path w="712009" h="568718">
                <a:moveTo>
                  <a:pt x="0" y="0"/>
                </a:moveTo>
                <a:lnTo>
                  <a:pt x="712009" y="0"/>
                </a:lnTo>
                <a:lnTo>
                  <a:pt x="712009" y="568717"/>
                </a:lnTo>
                <a:lnTo>
                  <a:pt x="0" y="56871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rot="3795106">
            <a:off x="16524741" y="6246219"/>
            <a:ext cx="428089" cy="568718"/>
          </a:xfrm>
          <a:custGeom>
            <a:avLst/>
            <a:gdLst/>
            <a:ahLst/>
            <a:cxnLst/>
            <a:rect l="l" t="t" r="r" b="b"/>
            <a:pathLst>
              <a:path w="428089" h="568718">
                <a:moveTo>
                  <a:pt x="0" y="0"/>
                </a:moveTo>
                <a:lnTo>
                  <a:pt x="428090" y="0"/>
                </a:lnTo>
                <a:lnTo>
                  <a:pt x="428090" y="568718"/>
                </a:lnTo>
                <a:lnTo>
                  <a:pt x="0" y="568718"/>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3795106">
            <a:off x="15032000" y="5038527"/>
            <a:ext cx="768167" cy="733251"/>
          </a:xfrm>
          <a:custGeom>
            <a:avLst/>
            <a:gdLst/>
            <a:ahLst/>
            <a:cxnLst/>
            <a:rect l="l" t="t" r="r" b="b"/>
            <a:pathLst>
              <a:path w="768167" h="733251">
                <a:moveTo>
                  <a:pt x="0" y="0"/>
                </a:moveTo>
                <a:lnTo>
                  <a:pt x="768167" y="0"/>
                </a:lnTo>
                <a:lnTo>
                  <a:pt x="768167" y="733250"/>
                </a:lnTo>
                <a:lnTo>
                  <a:pt x="0" y="73325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604893">
            <a:off x="14032456" y="5047484"/>
            <a:ext cx="848473" cy="837867"/>
          </a:xfrm>
          <a:custGeom>
            <a:avLst/>
            <a:gdLst/>
            <a:ahLst/>
            <a:cxnLst/>
            <a:rect l="l" t="t" r="r" b="b"/>
            <a:pathLst>
              <a:path w="848473" h="837867">
                <a:moveTo>
                  <a:pt x="0" y="0"/>
                </a:moveTo>
                <a:lnTo>
                  <a:pt x="848473" y="0"/>
                </a:lnTo>
                <a:lnTo>
                  <a:pt x="848473" y="837867"/>
                </a:lnTo>
                <a:lnTo>
                  <a:pt x="0" y="837867"/>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0605927">
            <a:off x="-4874865" y="-3667226"/>
            <a:ext cx="26534531" cy="7164323"/>
          </a:xfrm>
          <a:custGeom>
            <a:avLst/>
            <a:gdLst/>
            <a:ahLst/>
            <a:cxnLst/>
            <a:rect l="l" t="t" r="r" b="b"/>
            <a:pathLst>
              <a:path w="26534531" h="7164323">
                <a:moveTo>
                  <a:pt x="0" y="0"/>
                </a:moveTo>
                <a:lnTo>
                  <a:pt x="26534531" y="0"/>
                </a:lnTo>
                <a:lnTo>
                  <a:pt x="26534531" y="7164324"/>
                </a:lnTo>
                <a:lnTo>
                  <a:pt x="0" y="7164324"/>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rot="3795106">
            <a:off x="14065271" y="4247517"/>
            <a:ext cx="542864" cy="699341"/>
          </a:xfrm>
          <a:custGeom>
            <a:avLst/>
            <a:gdLst/>
            <a:ahLst/>
            <a:cxnLst/>
            <a:rect l="l" t="t" r="r" b="b"/>
            <a:pathLst>
              <a:path w="542864" h="699341">
                <a:moveTo>
                  <a:pt x="0" y="0"/>
                </a:moveTo>
                <a:lnTo>
                  <a:pt x="542864" y="0"/>
                </a:lnTo>
                <a:lnTo>
                  <a:pt x="542864" y="699341"/>
                </a:lnTo>
                <a:lnTo>
                  <a:pt x="0" y="69934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a:off x="5973554" y="5928969"/>
            <a:ext cx="7249148" cy="1168925"/>
          </a:xfrm>
          <a:custGeom>
            <a:avLst/>
            <a:gdLst/>
            <a:ahLst/>
            <a:cxnLst/>
            <a:rect l="l" t="t" r="r" b="b"/>
            <a:pathLst>
              <a:path w="7249148" h="1168925">
                <a:moveTo>
                  <a:pt x="0" y="0"/>
                </a:moveTo>
                <a:lnTo>
                  <a:pt x="7249148" y="0"/>
                </a:lnTo>
                <a:lnTo>
                  <a:pt x="7249148" y="1168925"/>
                </a:lnTo>
                <a:lnTo>
                  <a:pt x="0" y="1168925"/>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a:off x="6700729" y="4226473"/>
            <a:ext cx="1793375" cy="1764232"/>
          </a:xfrm>
          <a:custGeom>
            <a:avLst/>
            <a:gdLst/>
            <a:ahLst/>
            <a:cxnLst/>
            <a:rect l="l" t="t" r="r" b="b"/>
            <a:pathLst>
              <a:path w="1793375" h="1764232">
                <a:moveTo>
                  <a:pt x="0" y="0"/>
                </a:moveTo>
                <a:lnTo>
                  <a:pt x="1793375" y="0"/>
                </a:lnTo>
                <a:lnTo>
                  <a:pt x="1793375" y="1764232"/>
                </a:lnTo>
                <a:lnTo>
                  <a:pt x="0" y="1764232"/>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a:off x="10902374" y="4255862"/>
            <a:ext cx="1756554" cy="1705454"/>
          </a:xfrm>
          <a:custGeom>
            <a:avLst/>
            <a:gdLst/>
            <a:ahLst/>
            <a:cxnLst/>
            <a:rect l="l" t="t" r="r" b="b"/>
            <a:pathLst>
              <a:path w="1756554" h="1705454">
                <a:moveTo>
                  <a:pt x="0" y="0"/>
                </a:moveTo>
                <a:lnTo>
                  <a:pt x="1756554" y="0"/>
                </a:lnTo>
                <a:lnTo>
                  <a:pt x="1756554" y="1705454"/>
                </a:lnTo>
                <a:lnTo>
                  <a:pt x="0" y="1705454"/>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19" name="Freeform 19"/>
          <p:cNvSpPr/>
          <p:nvPr/>
        </p:nvSpPr>
        <p:spPr>
          <a:xfrm>
            <a:off x="8846529" y="4316400"/>
            <a:ext cx="1503199" cy="1489150"/>
          </a:xfrm>
          <a:custGeom>
            <a:avLst/>
            <a:gdLst/>
            <a:ahLst/>
            <a:cxnLst/>
            <a:rect l="l" t="t" r="r" b="b"/>
            <a:pathLst>
              <a:path w="1503199" h="1489150">
                <a:moveTo>
                  <a:pt x="0" y="0"/>
                </a:moveTo>
                <a:lnTo>
                  <a:pt x="1503198" y="0"/>
                </a:lnTo>
                <a:lnTo>
                  <a:pt x="1503198" y="1489150"/>
                </a:lnTo>
                <a:lnTo>
                  <a:pt x="0" y="148915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0" name="Freeform 20"/>
          <p:cNvSpPr/>
          <p:nvPr/>
        </p:nvSpPr>
        <p:spPr>
          <a:xfrm>
            <a:off x="3277299" y="3965305"/>
            <a:ext cx="1637165" cy="2656657"/>
          </a:xfrm>
          <a:custGeom>
            <a:avLst/>
            <a:gdLst/>
            <a:ahLst/>
            <a:cxnLst/>
            <a:rect l="l" t="t" r="r" b="b"/>
            <a:pathLst>
              <a:path w="1637165" h="2656657">
                <a:moveTo>
                  <a:pt x="0" y="0"/>
                </a:moveTo>
                <a:lnTo>
                  <a:pt x="1637164" y="0"/>
                </a:lnTo>
                <a:lnTo>
                  <a:pt x="1637164" y="2656657"/>
                </a:lnTo>
                <a:lnTo>
                  <a:pt x="0" y="265665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1" name="TextBox 21"/>
          <p:cNvSpPr txBox="1"/>
          <p:nvPr/>
        </p:nvSpPr>
        <p:spPr>
          <a:xfrm>
            <a:off x="514350" y="745557"/>
            <a:ext cx="17259300" cy="1190923"/>
          </a:xfrm>
          <a:prstGeom prst="rect">
            <a:avLst/>
          </a:prstGeom>
        </p:spPr>
        <p:txBody>
          <a:bodyPr lIns="0" tIns="0" rIns="0" bIns="0" rtlCol="0" anchor="t">
            <a:spAutoFit/>
          </a:bodyPr>
          <a:lstStyle/>
          <a:p>
            <a:pPr marL="0" lvl="0" indent="0" algn="ctr">
              <a:lnSpc>
                <a:spcPts val="9100"/>
              </a:lnSpc>
            </a:pPr>
            <a:r>
              <a:rPr lang="en-US" sz="8273" spc="380">
                <a:solidFill>
                  <a:srgbClr val="04599A"/>
                </a:solidFill>
                <a:latin typeface="Lucky Bones"/>
                <a:ea typeface="Lucky Bones"/>
                <a:cs typeface="Lucky Bones"/>
                <a:sym typeface="Lucky Bones"/>
              </a:rPr>
              <a:t>MICROPLASTIC DEGRADING</a:t>
            </a:r>
          </a:p>
        </p:txBody>
      </p:sp>
      <p:sp>
        <p:nvSpPr>
          <p:cNvPr id="22" name="TextBox 22"/>
          <p:cNvSpPr txBox="1"/>
          <p:nvPr/>
        </p:nvSpPr>
        <p:spPr>
          <a:xfrm>
            <a:off x="5730773" y="7196109"/>
            <a:ext cx="7734711" cy="1833178"/>
          </a:xfrm>
          <a:prstGeom prst="rect">
            <a:avLst/>
          </a:prstGeom>
        </p:spPr>
        <p:txBody>
          <a:bodyPr lIns="0" tIns="0" rIns="0" bIns="0" rtlCol="0" anchor="t">
            <a:spAutoFit/>
          </a:bodyPr>
          <a:lstStyle/>
          <a:p>
            <a:pPr algn="ctr">
              <a:lnSpc>
                <a:spcPts val="4834"/>
              </a:lnSpc>
            </a:pPr>
            <a:r>
              <a:rPr lang="en-US" sz="3453">
                <a:solidFill>
                  <a:srgbClr val="04599A"/>
                </a:solidFill>
                <a:latin typeface="Sailors"/>
                <a:ea typeface="Sailors"/>
                <a:cs typeface="Sailors"/>
                <a:sym typeface="Sailors"/>
              </a:rPr>
              <a:t>UV-DEGREDATION (SUN)</a:t>
            </a:r>
          </a:p>
          <a:p>
            <a:pPr algn="ctr">
              <a:lnSpc>
                <a:spcPts val="4834"/>
              </a:lnSpc>
            </a:pPr>
            <a:r>
              <a:rPr lang="en-US" sz="3453">
                <a:solidFill>
                  <a:srgbClr val="04599A"/>
                </a:solidFill>
                <a:latin typeface="Sailors"/>
                <a:ea typeface="Sailors"/>
                <a:cs typeface="Sailors"/>
                <a:sym typeface="Sailors"/>
              </a:rPr>
              <a:t>MECHANICAL-DEGREDATION (E.G. WAVES)</a:t>
            </a:r>
          </a:p>
          <a:p>
            <a:pPr algn="ctr">
              <a:lnSpc>
                <a:spcPts val="4834"/>
              </a:lnSpc>
              <a:spcBef>
                <a:spcPct val="0"/>
              </a:spcBef>
            </a:pPr>
            <a:r>
              <a:rPr lang="en-US" sz="3453">
                <a:solidFill>
                  <a:srgbClr val="04599A"/>
                </a:solidFill>
                <a:latin typeface="Sailors"/>
                <a:ea typeface="Sailors"/>
                <a:cs typeface="Sailors"/>
                <a:sym typeface="Sailors"/>
              </a:rPr>
              <a:t>BIO-DEGREDATION (E.G. MICROBES)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271724">
            <a:off x="376967" y="-1322399"/>
            <a:ext cx="18437407" cy="4978100"/>
          </a:xfrm>
          <a:custGeom>
            <a:avLst/>
            <a:gdLst/>
            <a:ahLst/>
            <a:cxnLst/>
            <a:rect l="l" t="t" r="r" b="b"/>
            <a:pathLst>
              <a:path w="18437407" h="4978100">
                <a:moveTo>
                  <a:pt x="0" y="0"/>
                </a:moveTo>
                <a:lnTo>
                  <a:pt x="18437407" y="0"/>
                </a:lnTo>
                <a:lnTo>
                  <a:pt x="18437407" y="4978100"/>
                </a:lnTo>
                <a:lnTo>
                  <a:pt x="0" y="49781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591001" y="3277728"/>
            <a:ext cx="3498904" cy="3249345"/>
          </a:xfrm>
          <a:custGeom>
            <a:avLst/>
            <a:gdLst/>
            <a:ahLst/>
            <a:cxnLst/>
            <a:rect l="l" t="t" r="r" b="b"/>
            <a:pathLst>
              <a:path w="3498904" h="3249345">
                <a:moveTo>
                  <a:pt x="0" y="0"/>
                </a:moveTo>
                <a:lnTo>
                  <a:pt x="3498904" y="0"/>
                </a:lnTo>
                <a:lnTo>
                  <a:pt x="3498904" y="3249346"/>
                </a:lnTo>
                <a:lnTo>
                  <a:pt x="0" y="3249346"/>
                </a:lnTo>
                <a:lnTo>
                  <a:pt x="0" y="0"/>
                </a:lnTo>
                <a:close/>
              </a:path>
            </a:pathLst>
          </a:custGeom>
          <a:blipFill>
            <a:blip r:embed="rId5"/>
            <a:stretch>
              <a:fillRect l="-71512" t="-8067" r="-198190" b="-146904"/>
            </a:stretch>
          </a:blipFill>
        </p:spPr>
        <p:txBody>
          <a:bodyPr/>
          <a:lstStyle/>
          <a:p>
            <a:endParaRPr lang="en-AU"/>
          </a:p>
        </p:txBody>
      </p:sp>
      <p:sp>
        <p:nvSpPr>
          <p:cNvPr id="4" name="TextBox 4"/>
          <p:cNvSpPr txBox="1"/>
          <p:nvPr/>
        </p:nvSpPr>
        <p:spPr>
          <a:xfrm>
            <a:off x="1028700" y="962608"/>
            <a:ext cx="16619699" cy="916819"/>
          </a:xfrm>
          <a:prstGeom prst="rect">
            <a:avLst/>
          </a:prstGeom>
        </p:spPr>
        <p:txBody>
          <a:bodyPr lIns="0" tIns="0" rIns="0" bIns="0" rtlCol="0" anchor="t">
            <a:spAutoFit/>
          </a:bodyPr>
          <a:lstStyle/>
          <a:p>
            <a:pPr marL="0" lvl="0" indent="0" algn="ctr">
              <a:lnSpc>
                <a:spcPts val="6716"/>
              </a:lnSpc>
            </a:pPr>
            <a:r>
              <a:rPr lang="en-US" sz="7300" spc="335">
                <a:solidFill>
                  <a:srgbClr val="04599A"/>
                </a:solidFill>
                <a:latin typeface="Lucky Bones"/>
                <a:ea typeface="Lucky Bones"/>
                <a:cs typeface="Lucky Bones"/>
                <a:sym typeface="Lucky Bones"/>
              </a:rPr>
              <a:t>TYPES OF MICROPLASTICS FOUND</a:t>
            </a:r>
          </a:p>
        </p:txBody>
      </p:sp>
      <p:sp>
        <p:nvSpPr>
          <p:cNvPr id="5" name="Freeform 5"/>
          <p:cNvSpPr/>
          <p:nvPr/>
        </p:nvSpPr>
        <p:spPr>
          <a:xfrm>
            <a:off x="14493489" y="3312235"/>
            <a:ext cx="3683024" cy="3316674"/>
          </a:xfrm>
          <a:custGeom>
            <a:avLst/>
            <a:gdLst/>
            <a:ahLst/>
            <a:cxnLst/>
            <a:rect l="l" t="t" r="r" b="b"/>
            <a:pathLst>
              <a:path w="3683024" h="3316674">
                <a:moveTo>
                  <a:pt x="0" y="0"/>
                </a:moveTo>
                <a:lnTo>
                  <a:pt x="3683024" y="0"/>
                </a:lnTo>
                <a:lnTo>
                  <a:pt x="3683024" y="3316675"/>
                </a:lnTo>
                <a:lnTo>
                  <a:pt x="0" y="3316675"/>
                </a:lnTo>
                <a:lnTo>
                  <a:pt x="0" y="0"/>
                </a:lnTo>
                <a:close/>
              </a:path>
            </a:pathLst>
          </a:custGeom>
          <a:blipFill>
            <a:blip r:embed="rId5"/>
            <a:stretch>
              <a:fillRect l="-185695" t="-7903" r="-65525" b="-141892"/>
            </a:stretch>
          </a:blipFill>
        </p:spPr>
        <p:txBody>
          <a:bodyPr/>
          <a:lstStyle/>
          <a:p>
            <a:endParaRPr lang="en-AU"/>
          </a:p>
        </p:txBody>
      </p:sp>
      <p:grpSp>
        <p:nvGrpSpPr>
          <p:cNvPr id="6" name="Group 6"/>
          <p:cNvGrpSpPr/>
          <p:nvPr/>
        </p:nvGrpSpPr>
        <p:grpSpPr>
          <a:xfrm>
            <a:off x="132203" y="6527074"/>
            <a:ext cx="3957702" cy="838577"/>
            <a:chOff x="0" y="0"/>
            <a:chExt cx="5276936" cy="1118103"/>
          </a:xfrm>
        </p:grpSpPr>
        <p:sp>
          <p:nvSpPr>
            <p:cNvPr id="7" name="Freeform 7"/>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8" name="TextBox 8"/>
            <p:cNvSpPr txBox="1"/>
            <p:nvPr/>
          </p:nvSpPr>
          <p:spPr>
            <a:xfrm>
              <a:off x="0" y="2880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FRAGMENTS</a:t>
              </a:r>
            </a:p>
          </p:txBody>
        </p:sp>
      </p:grpSp>
      <p:grpSp>
        <p:nvGrpSpPr>
          <p:cNvPr id="9" name="Group 9"/>
          <p:cNvGrpSpPr/>
          <p:nvPr/>
        </p:nvGrpSpPr>
        <p:grpSpPr>
          <a:xfrm>
            <a:off x="10796518" y="8914865"/>
            <a:ext cx="3957702" cy="838577"/>
            <a:chOff x="0" y="0"/>
            <a:chExt cx="5276936" cy="1118103"/>
          </a:xfrm>
        </p:grpSpPr>
        <p:sp>
          <p:nvSpPr>
            <p:cNvPr id="10" name="Freeform 10"/>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11" name="TextBox 11"/>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FILM</a:t>
              </a:r>
            </a:p>
          </p:txBody>
        </p:sp>
      </p:grpSp>
      <p:sp>
        <p:nvSpPr>
          <p:cNvPr id="12" name="Freeform 12"/>
          <p:cNvSpPr/>
          <p:nvPr/>
        </p:nvSpPr>
        <p:spPr>
          <a:xfrm rot="836647">
            <a:off x="7554390" y="2681131"/>
            <a:ext cx="3683024" cy="2857620"/>
          </a:xfrm>
          <a:custGeom>
            <a:avLst/>
            <a:gdLst/>
            <a:ahLst/>
            <a:cxnLst/>
            <a:rect l="l" t="t" r="r" b="b"/>
            <a:pathLst>
              <a:path w="3683024" h="2857620">
                <a:moveTo>
                  <a:pt x="0" y="0"/>
                </a:moveTo>
                <a:lnTo>
                  <a:pt x="3683025" y="0"/>
                </a:lnTo>
                <a:lnTo>
                  <a:pt x="3683025" y="2857620"/>
                </a:lnTo>
                <a:lnTo>
                  <a:pt x="0" y="2857620"/>
                </a:lnTo>
                <a:lnTo>
                  <a:pt x="0" y="0"/>
                </a:lnTo>
                <a:close/>
              </a:path>
            </a:pathLst>
          </a:custGeom>
          <a:blipFill>
            <a:blip r:embed="rId5"/>
            <a:stretch>
              <a:fillRect l="-235687" t="-149938" r="-15533" b="-39985"/>
            </a:stretch>
          </a:blipFill>
        </p:spPr>
        <p:txBody>
          <a:bodyPr/>
          <a:lstStyle/>
          <a:p>
            <a:endParaRPr lang="en-AU"/>
          </a:p>
        </p:txBody>
      </p:sp>
      <p:grpSp>
        <p:nvGrpSpPr>
          <p:cNvPr id="13" name="Group 13"/>
          <p:cNvGrpSpPr/>
          <p:nvPr/>
        </p:nvGrpSpPr>
        <p:grpSpPr>
          <a:xfrm>
            <a:off x="7485518" y="5389861"/>
            <a:ext cx="3957702" cy="838577"/>
            <a:chOff x="0" y="0"/>
            <a:chExt cx="5276936" cy="1118103"/>
          </a:xfrm>
        </p:grpSpPr>
        <p:sp>
          <p:nvSpPr>
            <p:cNvPr id="14" name="Freeform 14"/>
            <p:cNvSpPr/>
            <p:nvPr/>
          </p:nvSpPr>
          <p:spPr>
            <a:xfrm>
              <a:off x="952293" y="0"/>
              <a:ext cx="3437675" cy="1118103"/>
            </a:xfrm>
            <a:custGeom>
              <a:avLst/>
              <a:gdLst/>
              <a:ahLst/>
              <a:cxnLst/>
              <a:rect l="l" t="t" r="r" b="b"/>
              <a:pathLst>
                <a:path w="3437675" h="1118103">
                  <a:moveTo>
                    <a:pt x="0" y="0"/>
                  </a:moveTo>
                  <a:lnTo>
                    <a:pt x="3437675" y="0"/>
                  </a:lnTo>
                  <a:lnTo>
                    <a:pt x="3437675"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15" name="TextBox 15"/>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FILAMENTS</a:t>
              </a:r>
            </a:p>
          </p:txBody>
        </p:sp>
      </p:grpSp>
      <p:sp>
        <p:nvSpPr>
          <p:cNvPr id="16" name="Freeform 16"/>
          <p:cNvSpPr/>
          <p:nvPr/>
        </p:nvSpPr>
        <p:spPr>
          <a:xfrm>
            <a:off x="4349631" y="5764065"/>
            <a:ext cx="3214775" cy="3182581"/>
          </a:xfrm>
          <a:custGeom>
            <a:avLst/>
            <a:gdLst/>
            <a:ahLst/>
            <a:cxnLst/>
            <a:rect l="l" t="t" r="r" b="b"/>
            <a:pathLst>
              <a:path w="3214775" h="3182581">
                <a:moveTo>
                  <a:pt x="0" y="0"/>
                </a:moveTo>
                <a:lnTo>
                  <a:pt x="3214776" y="0"/>
                </a:lnTo>
                <a:lnTo>
                  <a:pt x="3214776" y="3182581"/>
                </a:lnTo>
                <a:lnTo>
                  <a:pt x="0" y="3182581"/>
                </a:lnTo>
                <a:lnTo>
                  <a:pt x="0" y="0"/>
                </a:lnTo>
                <a:close/>
              </a:path>
            </a:pathLst>
          </a:custGeom>
          <a:blipFill>
            <a:blip r:embed="rId5"/>
            <a:stretch>
              <a:fillRect l="-141248" t="-131539" r="-149922" b="-21530"/>
            </a:stretch>
          </a:blipFill>
        </p:spPr>
        <p:txBody>
          <a:bodyPr/>
          <a:lstStyle/>
          <a:p>
            <a:endParaRPr lang="en-AU"/>
          </a:p>
        </p:txBody>
      </p:sp>
      <p:grpSp>
        <p:nvGrpSpPr>
          <p:cNvPr id="17" name="Group 17"/>
          <p:cNvGrpSpPr/>
          <p:nvPr/>
        </p:nvGrpSpPr>
        <p:grpSpPr>
          <a:xfrm>
            <a:off x="3978168" y="8527357"/>
            <a:ext cx="3957702" cy="838577"/>
            <a:chOff x="0" y="0"/>
            <a:chExt cx="5276936" cy="1118103"/>
          </a:xfrm>
        </p:grpSpPr>
        <p:sp>
          <p:nvSpPr>
            <p:cNvPr id="18" name="Freeform 18"/>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19" name="TextBox 19"/>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FOAM</a:t>
              </a:r>
            </a:p>
          </p:txBody>
        </p:sp>
      </p:grpSp>
      <p:sp>
        <p:nvSpPr>
          <p:cNvPr id="20" name="Freeform 20"/>
          <p:cNvSpPr/>
          <p:nvPr/>
        </p:nvSpPr>
        <p:spPr>
          <a:xfrm>
            <a:off x="11175612" y="6178530"/>
            <a:ext cx="3199513" cy="2751527"/>
          </a:xfrm>
          <a:custGeom>
            <a:avLst/>
            <a:gdLst/>
            <a:ahLst/>
            <a:cxnLst/>
            <a:rect l="l" t="t" r="r" b="b"/>
            <a:pathLst>
              <a:path w="3199513" h="2751527">
                <a:moveTo>
                  <a:pt x="0" y="0"/>
                </a:moveTo>
                <a:lnTo>
                  <a:pt x="3199513" y="0"/>
                </a:lnTo>
                <a:lnTo>
                  <a:pt x="3199513" y="2751527"/>
                </a:lnTo>
                <a:lnTo>
                  <a:pt x="0" y="2751527"/>
                </a:lnTo>
                <a:lnTo>
                  <a:pt x="0" y="0"/>
                </a:lnTo>
                <a:close/>
              </a:path>
            </a:pathLst>
          </a:custGeom>
          <a:blipFill>
            <a:blip r:embed="rId5"/>
            <a:stretch>
              <a:fillRect l="-8829" t="-125479" r="-223436" b="-21977"/>
            </a:stretch>
          </a:blipFill>
        </p:spPr>
        <p:txBody>
          <a:bodyPr/>
          <a:lstStyle/>
          <a:p>
            <a:endParaRPr lang="en-AU"/>
          </a:p>
        </p:txBody>
      </p:sp>
      <p:grpSp>
        <p:nvGrpSpPr>
          <p:cNvPr id="21" name="Group 21"/>
          <p:cNvGrpSpPr/>
          <p:nvPr/>
        </p:nvGrpSpPr>
        <p:grpSpPr>
          <a:xfrm>
            <a:off x="14375125" y="6628910"/>
            <a:ext cx="3957702" cy="838577"/>
            <a:chOff x="0" y="0"/>
            <a:chExt cx="5276936" cy="1118103"/>
          </a:xfrm>
        </p:grpSpPr>
        <p:sp>
          <p:nvSpPr>
            <p:cNvPr id="22" name="Freeform 22"/>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23" name="TextBox 23"/>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PELLETS</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591352" y="-3350963"/>
            <a:ext cx="26534531" cy="7164323"/>
          </a:xfrm>
          <a:custGeom>
            <a:avLst/>
            <a:gdLst/>
            <a:ahLst/>
            <a:cxnLst/>
            <a:rect l="l" t="t" r="r" b="b"/>
            <a:pathLst>
              <a:path w="26534531" h="7164323">
                <a:moveTo>
                  <a:pt x="0" y="0"/>
                </a:moveTo>
                <a:lnTo>
                  <a:pt x="26534531" y="0"/>
                </a:lnTo>
                <a:lnTo>
                  <a:pt x="26534531" y="7164324"/>
                </a:lnTo>
                <a:lnTo>
                  <a:pt x="0" y="71643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524446" y="624000"/>
            <a:ext cx="19489293" cy="945889"/>
          </a:xfrm>
          <a:prstGeom prst="rect">
            <a:avLst/>
          </a:prstGeom>
        </p:spPr>
        <p:txBody>
          <a:bodyPr lIns="0" tIns="0" rIns="0" bIns="0" rtlCol="0" anchor="t">
            <a:spAutoFit/>
          </a:bodyPr>
          <a:lstStyle/>
          <a:p>
            <a:pPr marL="0" lvl="0" indent="0" algn="ctr">
              <a:lnSpc>
                <a:spcPts val="7055"/>
              </a:lnSpc>
              <a:spcBef>
                <a:spcPct val="0"/>
              </a:spcBef>
            </a:pPr>
            <a:r>
              <a:rPr lang="en-US" sz="7273" spc="334">
                <a:solidFill>
                  <a:srgbClr val="04599A"/>
                </a:solidFill>
                <a:latin typeface="Lucky Bones"/>
                <a:ea typeface="Lucky Bones"/>
                <a:cs typeface="Lucky Bones"/>
                <a:sym typeface="Lucky Bones"/>
              </a:rPr>
              <a:t>MICROPLASTIC IN THE ENVIRONMENT </a:t>
            </a:r>
          </a:p>
        </p:txBody>
      </p:sp>
      <p:sp>
        <p:nvSpPr>
          <p:cNvPr id="4" name="TextBox 4"/>
          <p:cNvSpPr txBox="1"/>
          <p:nvPr/>
        </p:nvSpPr>
        <p:spPr>
          <a:xfrm>
            <a:off x="2242834" y="1674426"/>
            <a:ext cx="13954731" cy="1085850"/>
          </a:xfrm>
          <a:prstGeom prst="rect">
            <a:avLst/>
          </a:prstGeom>
        </p:spPr>
        <p:txBody>
          <a:bodyPr lIns="0" tIns="0" rIns="0" bIns="0" rtlCol="0" anchor="t">
            <a:spAutoFit/>
          </a:bodyPr>
          <a:lstStyle/>
          <a:p>
            <a:pPr algn="ctr">
              <a:lnSpc>
                <a:spcPts val="4200"/>
              </a:lnSpc>
              <a:spcBef>
                <a:spcPct val="0"/>
              </a:spcBef>
            </a:pPr>
            <a:r>
              <a:rPr lang="en-US" sz="3000">
                <a:solidFill>
                  <a:srgbClr val="04599A"/>
                </a:solidFill>
                <a:latin typeface="Sailors"/>
                <a:ea typeface="Sailors"/>
                <a:cs typeface="Sailors"/>
                <a:sym typeface="Sailors"/>
              </a:rPr>
              <a:t>Microplastics are everywhere, they have been found in the Mariana Trench, AntarCtica, and even in the clouds...</a:t>
            </a:r>
          </a:p>
        </p:txBody>
      </p:sp>
      <p:sp>
        <p:nvSpPr>
          <p:cNvPr id="5" name="Freeform 5"/>
          <p:cNvSpPr/>
          <p:nvPr/>
        </p:nvSpPr>
        <p:spPr>
          <a:xfrm>
            <a:off x="14627616" y="4240087"/>
            <a:ext cx="2814069" cy="3752093"/>
          </a:xfrm>
          <a:custGeom>
            <a:avLst/>
            <a:gdLst/>
            <a:ahLst/>
            <a:cxnLst/>
            <a:rect l="l" t="t" r="r" b="b"/>
            <a:pathLst>
              <a:path w="2814069" h="3752093">
                <a:moveTo>
                  <a:pt x="0" y="0"/>
                </a:moveTo>
                <a:lnTo>
                  <a:pt x="2814069" y="0"/>
                </a:lnTo>
                <a:lnTo>
                  <a:pt x="2814069" y="3752093"/>
                </a:lnTo>
                <a:lnTo>
                  <a:pt x="0" y="3752093"/>
                </a:lnTo>
                <a:lnTo>
                  <a:pt x="0" y="0"/>
                </a:lnTo>
                <a:close/>
              </a:path>
            </a:pathLst>
          </a:custGeom>
          <a:blipFill>
            <a:blip r:embed="rId5"/>
            <a:stretch>
              <a:fillRect/>
            </a:stretch>
          </a:blipFill>
        </p:spPr>
        <p:txBody>
          <a:bodyPr/>
          <a:lstStyle/>
          <a:p>
            <a:endParaRPr lang="en-AU"/>
          </a:p>
        </p:txBody>
      </p:sp>
      <p:sp>
        <p:nvSpPr>
          <p:cNvPr id="6" name="Freeform 6"/>
          <p:cNvSpPr/>
          <p:nvPr/>
        </p:nvSpPr>
        <p:spPr>
          <a:xfrm>
            <a:off x="11680752" y="4240087"/>
            <a:ext cx="2814069" cy="3752093"/>
          </a:xfrm>
          <a:custGeom>
            <a:avLst/>
            <a:gdLst/>
            <a:ahLst/>
            <a:cxnLst/>
            <a:rect l="l" t="t" r="r" b="b"/>
            <a:pathLst>
              <a:path w="2814069" h="3752093">
                <a:moveTo>
                  <a:pt x="0" y="0"/>
                </a:moveTo>
                <a:lnTo>
                  <a:pt x="2814069" y="0"/>
                </a:lnTo>
                <a:lnTo>
                  <a:pt x="2814069" y="3752093"/>
                </a:lnTo>
                <a:lnTo>
                  <a:pt x="0" y="3752093"/>
                </a:lnTo>
                <a:lnTo>
                  <a:pt x="0" y="0"/>
                </a:lnTo>
                <a:close/>
              </a:path>
            </a:pathLst>
          </a:custGeom>
          <a:blipFill>
            <a:blip r:embed="rId6"/>
            <a:stretch>
              <a:fillRect/>
            </a:stretch>
          </a:blipFill>
        </p:spPr>
        <p:txBody>
          <a:bodyPr/>
          <a:lstStyle/>
          <a:p>
            <a:endParaRPr lang="en-AU"/>
          </a:p>
        </p:txBody>
      </p:sp>
      <p:grpSp>
        <p:nvGrpSpPr>
          <p:cNvPr id="7" name="Group 7"/>
          <p:cNvGrpSpPr/>
          <p:nvPr/>
        </p:nvGrpSpPr>
        <p:grpSpPr>
          <a:xfrm>
            <a:off x="392464" y="3136805"/>
            <a:ext cx="5163185" cy="3997621"/>
            <a:chOff x="30480" y="591820"/>
            <a:chExt cx="13713087" cy="10617424"/>
          </a:xfrm>
        </p:grpSpPr>
        <p:sp>
          <p:nvSpPr>
            <p:cNvPr id="8" name="Freeform 8"/>
            <p:cNvSpPr/>
            <p:nvPr/>
          </p:nvSpPr>
          <p:spPr>
            <a:xfrm>
              <a:off x="0" y="0"/>
              <a:ext cx="13710750" cy="10696686"/>
            </a:xfrm>
            <a:custGeom>
              <a:avLst/>
              <a:gdLst/>
              <a:ahLst/>
              <a:cxnLst/>
              <a:rect l="l" t="t" r="r" b="b"/>
              <a:pathLst>
                <a:path w="13710750" h="10696686">
                  <a:moveTo>
                    <a:pt x="12837018" y="3778257"/>
                  </a:moveTo>
                  <a:cubicBezTo>
                    <a:pt x="11646062" y="1916111"/>
                    <a:pt x="9246374" y="544830"/>
                    <a:pt x="6689443" y="297180"/>
                  </a:cubicBezTo>
                  <a:cubicBezTo>
                    <a:pt x="4602876" y="0"/>
                    <a:pt x="3230064" y="870097"/>
                    <a:pt x="2108842" y="1959007"/>
                  </a:cubicBezTo>
                  <a:cubicBezTo>
                    <a:pt x="987621" y="3047917"/>
                    <a:pt x="391459" y="4436003"/>
                    <a:pt x="150807" y="5836188"/>
                  </a:cubicBezTo>
                  <a:cubicBezTo>
                    <a:pt x="24130" y="6575326"/>
                    <a:pt x="0" y="7359562"/>
                    <a:pt x="387357" y="8037106"/>
                  </a:cubicBezTo>
                  <a:cubicBezTo>
                    <a:pt x="880968" y="8896135"/>
                    <a:pt x="1959802" y="9442790"/>
                    <a:pt x="3057778" y="9782662"/>
                  </a:cubicBezTo>
                  <a:cubicBezTo>
                    <a:pt x="6011240" y="10696686"/>
                    <a:pt x="9637435" y="10342515"/>
                    <a:pt x="11935939" y="8591460"/>
                  </a:cubicBezTo>
                  <a:cubicBezTo>
                    <a:pt x="12655162" y="8043705"/>
                    <a:pt x="13244486" y="7357362"/>
                    <a:pt x="13455058" y="6578626"/>
                  </a:cubicBezTo>
                  <a:cubicBezTo>
                    <a:pt x="13710751" y="5633804"/>
                    <a:pt x="13386690" y="4638386"/>
                    <a:pt x="12837018" y="3778257"/>
                  </a:cubicBezTo>
                  <a:close/>
                </a:path>
              </a:pathLst>
            </a:custGeom>
            <a:blipFill>
              <a:blip r:embed="rId7"/>
              <a:stretch>
                <a:fillRect l="-9242" t="-2931" r="-9158" b="-3030"/>
              </a:stretch>
            </a:blipFill>
          </p:spPr>
          <p:txBody>
            <a:bodyPr/>
            <a:lstStyle/>
            <a:p>
              <a:endParaRPr lang="en-AU"/>
            </a:p>
          </p:txBody>
        </p:sp>
      </p:grpSp>
      <p:grpSp>
        <p:nvGrpSpPr>
          <p:cNvPr id="9" name="Group 9"/>
          <p:cNvGrpSpPr/>
          <p:nvPr/>
        </p:nvGrpSpPr>
        <p:grpSpPr>
          <a:xfrm>
            <a:off x="6382563" y="3437339"/>
            <a:ext cx="4532146" cy="3955786"/>
            <a:chOff x="0" y="0"/>
            <a:chExt cx="12700000" cy="11084921"/>
          </a:xfrm>
        </p:grpSpPr>
        <p:sp>
          <p:nvSpPr>
            <p:cNvPr id="10" name="Freeform 10"/>
            <p:cNvSpPr/>
            <p:nvPr/>
          </p:nvSpPr>
          <p:spPr>
            <a:xfrm>
              <a:off x="-11430" y="748232"/>
              <a:ext cx="13009880" cy="10163765"/>
            </a:xfrm>
            <a:custGeom>
              <a:avLst/>
              <a:gdLst/>
              <a:ahLst/>
              <a:cxnLst/>
              <a:rect l="l" t="t" r="r" b="b"/>
              <a:pathLst>
                <a:path w="13009880" h="10163765">
                  <a:moveTo>
                    <a:pt x="10152380" y="819176"/>
                  </a:moveTo>
                  <a:cubicBezTo>
                    <a:pt x="8962390" y="165165"/>
                    <a:pt x="8643620" y="135236"/>
                    <a:pt x="7245350" y="0"/>
                  </a:cubicBezTo>
                  <a:cubicBezTo>
                    <a:pt x="4039870" y="33255"/>
                    <a:pt x="1441450" y="1649436"/>
                    <a:pt x="435610" y="4306492"/>
                  </a:cubicBezTo>
                  <a:cubicBezTo>
                    <a:pt x="91440" y="5215456"/>
                    <a:pt x="0" y="6231943"/>
                    <a:pt x="403860" y="7122062"/>
                  </a:cubicBezTo>
                  <a:cubicBezTo>
                    <a:pt x="934720" y="8291521"/>
                    <a:pt x="2254250" y="9084093"/>
                    <a:pt x="3648710" y="9403338"/>
                  </a:cubicBezTo>
                  <a:cubicBezTo>
                    <a:pt x="5043170" y="9723693"/>
                    <a:pt x="6578600" y="10163765"/>
                    <a:pt x="8008620" y="10011901"/>
                  </a:cubicBezTo>
                  <a:cubicBezTo>
                    <a:pt x="9123680" y="9893292"/>
                    <a:pt x="10237470" y="9181640"/>
                    <a:pt x="11071860" y="8525413"/>
                  </a:cubicBezTo>
                  <a:cubicBezTo>
                    <a:pt x="11625580" y="8089775"/>
                    <a:pt x="11971020" y="7485647"/>
                    <a:pt x="12202160" y="6867109"/>
                  </a:cubicBezTo>
                  <a:cubicBezTo>
                    <a:pt x="13009880" y="4714417"/>
                    <a:pt x="12348210" y="2027432"/>
                    <a:pt x="10152380" y="819176"/>
                  </a:cubicBezTo>
                  <a:close/>
                </a:path>
              </a:pathLst>
            </a:custGeom>
            <a:blipFill>
              <a:blip r:embed="rId8"/>
              <a:stretch>
                <a:fillRect l="-21283" t="-7450" r="-21336" b="-10059"/>
              </a:stretch>
            </a:blipFill>
          </p:spPr>
          <p:txBody>
            <a:bodyPr/>
            <a:lstStyle/>
            <a:p>
              <a:endParaRPr lang="en-AU"/>
            </a:p>
          </p:txBody>
        </p:sp>
      </p:grpSp>
      <p:grpSp>
        <p:nvGrpSpPr>
          <p:cNvPr id="11" name="Group 11"/>
          <p:cNvGrpSpPr/>
          <p:nvPr/>
        </p:nvGrpSpPr>
        <p:grpSpPr>
          <a:xfrm>
            <a:off x="3348298" y="6694109"/>
            <a:ext cx="4685276" cy="3346113"/>
            <a:chOff x="83820" y="1018540"/>
            <a:chExt cx="14690309" cy="10491470"/>
          </a:xfrm>
        </p:grpSpPr>
        <p:sp>
          <p:nvSpPr>
            <p:cNvPr id="12" name="Freeform 12"/>
            <p:cNvSpPr/>
            <p:nvPr/>
          </p:nvSpPr>
          <p:spPr>
            <a:xfrm>
              <a:off x="0" y="0"/>
              <a:ext cx="14679685" cy="10491470"/>
            </a:xfrm>
            <a:custGeom>
              <a:avLst/>
              <a:gdLst/>
              <a:ahLst/>
              <a:cxnLst/>
              <a:rect l="l" t="t" r="r" b="b"/>
              <a:pathLst>
                <a:path w="14679685" h="10491470">
                  <a:moveTo>
                    <a:pt x="4269399" y="791210"/>
                  </a:moveTo>
                  <a:cubicBezTo>
                    <a:pt x="1733725" y="1852930"/>
                    <a:pt x="0" y="3540760"/>
                    <a:pt x="113871" y="6107430"/>
                  </a:cubicBezTo>
                  <a:cubicBezTo>
                    <a:pt x="141059" y="6667500"/>
                    <a:pt x="275570" y="7228840"/>
                    <a:pt x="570349" y="7724140"/>
                  </a:cubicBezTo>
                  <a:cubicBezTo>
                    <a:pt x="1317314" y="8980170"/>
                    <a:pt x="2941462" y="9602470"/>
                    <a:pt x="4491199" y="9954260"/>
                  </a:cubicBezTo>
                  <a:cubicBezTo>
                    <a:pt x="6095313" y="10318750"/>
                    <a:pt x="7788147" y="10491470"/>
                    <a:pt x="9408002" y="10189210"/>
                  </a:cubicBezTo>
                  <a:cubicBezTo>
                    <a:pt x="11027857" y="9885680"/>
                    <a:pt x="12573302" y="9057640"/>
                    <a:pt x="13390384" y="7780020"/>
                  </a:cubicBezTo>
                  <a:cubicBezTo>
                    <a:pt x="14679685" y="5765800"/>
                    <a:pt x="13786762" y="2998470"/>
                    <a:pt x="11720445" y="1581150"/>
                  </a:cubicBezTo>
                  <a:cubicBezTo>
                    <a:pt x="9654129" y="163830"/>
                    <a:pt x="6723507" y="0"/>
                    <a:pt x="4269399" y="791210"/>
                  </a:cubicBezTo>
                </a:path>
              </a:pathLst>
            </a:custGeom>
            <a:blipFill>
              <a:blip r:embed="rId9"/>
              <a:stretch>
                <a:fillRect l="-12984" t="-9241" r="-12988" b="-6977"/>
              </a:stretch>
            </a:blipFill>
          </p:spPr>
          <p:txBody>
            <a:bodyPr/>
            <a:lstStyle/>
            <a:p>
              <a:endParaRPr lang="en-AU"/>
            </a:p>
          </p:txBody>
        </p:sp>
      </p:grpSp>
      <p:sp>
        <p:nvSpPr>
          <p:cNvPr id="13" name="TextBox 13"/>
          <p:cNvSpPr txBox="1"/>
          <p:nvPr/>
        </p:nvSpPr>
        <p:spPr>
          <a:xfrm>
            <a:off x="11680752" y="8163630"/>
            <a:ext cx="5760933" cy="1712150"/>
          </a:xfrm>
          <a:prstGeom prst="rect">
            <a:avLst/>
          </a:prstGeom>
        </p:spPr>
        <p:txBody>
          <a:bodyPr lIns="0" tIns="0" rIns="0" bIns="0" rtlCol="0" anchor="t">
            <a:spAutoFit/>
          </a:bodyPr>
          <a:lstStyle/>
          <a:p>
            <a:pPr algn="ctr">
              <a:lnSpc>
                <a:spcPts val="3333"/>
              </a:lnSpc>
            </a:pPr>
            <a:r>
              <a:rPr lang="en-US" sz="2824">
                <a:solidFill>
                  <a:srgbClr val="04599A"/>
                </a:solidFill>
                <a:latin typeface="Sailors"/>
                <a:ea typeface="Sailors"/>
                <a:cs typeface="Sailors"/>
                <a:sym typeface="Sailors"/>
              </a:rPr>
              <a:t>Microplastic on the beach in Arnhem Land, Northern Territory. wa</a:t>
            </a:r>
            <a:r>
              <a:rPr lang="en-US" sz="2824" u="sng">
                <a:solidFill>
                  <a:srgbClr val="04599A"/>
                </a:solidFill>
                <a:latin typeface="Sailors"/>
                <a:ea typeface="Sailors"/>
                <a:cs typeface="Sailors"/>
                <a:sym typeface="Sailors"/>
              </a:rPr>
              <a:t>n</a:t>
            </a:r>
            <a:r>
              <a:rPr lang="en-US" sz="2824">
                <a:solidFill>
                  <a:srgbClr val="04599A"/>
                </a:solidFill>
                <a:latin typeface="Sailors"/>
                <a:ea typeface="Sailors"/>
                <a:cs typeface="Sailors"/>
                <a:sym typeface="Sailors"/>
              </a:rPr>
              <a:t>uwuy (cape arnhem) and Dhambaliya (bremer island)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26228"/>
            <a:ext cx="17259300" cy="777487"/>
          </a:xfrm>
          <a:prstGeom prst="rect">
            <a:avLst/>
          </a:prstGeom>
        </p:spPr>
        <p:txBody>
          <a:bodyPr lIns="0" tIns="0" rIns="0" bIns="0" rtlCol="0" anchor="t">
            <a:spAutoFit/>
          </a:bodyPr>
          <a:lstStyle/>
          <a:p>
            <a:pPr marL="0" lvl="0" indent="0" algn="ctr">
              <a:lnSpc>
                <a:spcPts val="5891"/>
              </a:lnSpc>
              <a:spcBef>
                <a:spcPct val="0"/>
              </a:spcBef>
            </a:pPr>
            <a:r>
              <a:rPr lang="en-US" sz="6073" spc="279">
                <a:solidFill>
                  <a:srgbClr val="04599A"/>
                </a:solidFill>
                <a:latin typeface="Lucky Bones"/>
                <a:ea typeface="Lucky Bones"/>
                <a:cs typeface="Lucky Bones"/>
                <a:sym typeface="Lucky Bones"/>
              </a:rPr>
              <a:t>HOW MICROPLASTICS AFFECT YOUR HEALTH</a:t>
            </a:r>
          </a:p>
        </p:txBody>
      </p:sp>
      <p:pic>
        <p:nvPicPr>
          <p:cNvPr id="3" name="Picture 3"/>
          <p:cNvPicPr>
            <a:picLocks noChangeAspect="1"/>
          </p:cNvPicPr>
          <p:nvPr>
            <a:videoFile r:link="rId1"/>
          </p:nvPr>
        </p:nvPicPr>
        <p:blipFill>
          <a:blip r:embed="rId4"/>
          <a:stretch>
            <a:fillRect/>
          </a:stretch>
        </p:blipFill>
        <p:spPr>
          <a:xfrm>
            <a:off x="1555911" y="2064712"/>
            <a:ext cx="15176177" cy="764140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3184997"/>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4484935" y="5810616"/>
            <a:ext cx="9318130" cy="1291387"/>
          </a:xfrm>
          <a:prstGeom prst="rect">
            <a:avLst/>
          </a:prstGeom>
        </p:spPr>
        <p:txBody>
          <a:bodyPr lIns="0" tIns="0" rIns="0" bIns="0" rtlCol="0" anchor="t">
            <a:spAutoFit/>
          </a:bodyPr>
          <a:lstStyle/>
          <a:p>
            <a:pPr algn="ctr">
              <a:lnSpc>
                <a:spcPts val="4889"/>
              </a:lnSpc>
              <a:spcBef>
                <a:spcPct val="0"/>
              </a:spcBef>
            </a:pPr>
            <a:r>
              <a:rPr lang="en-US" sz="4485">
                <a:solidFill>
                  <a:srgbClr val="04599A"/>
                </a:solidFill>
                <a:latin typeface="Sailors"/>
                <a:ea typeface="Sailors"/>
                <a:cs typeface="Sailors"/>
                <a:sym typeface="Sailors"/>
              </a:rPr>
              <a:t>complete the Worksheet about types of plastic</a:t>
            </a:r>
          </a:p>
        </p:txBody>
      </p:sp>
      <p:sp>
        <p:nvSpPr>
          <p:cNvPr id="6" name="Freeform 6"/>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TextBox 8"/>
          <p:cNvSpPr txBox="1"/>
          <p:nvPr/>
        </p:nvSpPr>
        <p:spPr>
          <a:xfrm>
            <a:off x="6147501" y="3605355"/>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PRACTICAL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709362" y="2961092"/>
            <a:ext cx="10869276" cy="6997097"/>
          </a:xfrm>
          <a:custGeom>
            <a:avLst/>
            <a:gdLst/>
            <a:ahLst/>
            <a:cxnLst/>
            <a:rect l="l" t="t" r="r" b="b"/>
            <a:pathLst>
              <a:path w="10869276" h="6997097">
                <a:moveTo>
                  <a:pt x="0" y="0"/>
                </a:moveTo>
                <a:lnTo>
                  <a:pt x="10869276" y="0"/>
                </a:lnTo>
                <a:lnTo>
                  <a:pt x="10869276" y="6997097"/>
                </a:lnTo>
                <a:lnTo>
                  <a:pt x="0" y="69970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340674">
            <a:off x="3183992" y="-6733720"/>
            <a:ext cx="10303060" cy="10209395"/>
          </a:xfrm>
          <a:custGeom>
            <a:avLst/>
            <a:gdLst/>
            <a:ahLst/>
            <a:cxnLst/>
            <a:rect l="l" t="t" r="r" b="b"/>
            <a:pathLst>
              <a:path w="10303060" h="10209395">
                <a:moveTo>
                  <a:pt x="0" y="0"/>
                </a:moveTo>
                <a:lnTo>
                  <a:pt x="10303059" y="0"/>
                </a:lnTo>
                <a:lnTo>
                  <a:pt x="10303059" y="10209396"/>
                </a:lnTo>
                <a:lnTo>
                  <a:pt x="0" y="102093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TextBox 4"/>
          <p:cNvSpPr txBox="1"/>
          <p:nvPr/>
        </p:nvSpPr>
        <p:spPr>
          <a:xfrm>
            <a:off x="514350" y="812499"/>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OVERVIEW  </a:t>
            </a:r>
          </a:p>
        </p:txBody>
      </p:sp>
      <p:sp>
        <p:nvSpPr>
          <p:cNvPr id="5" name="TextBox 5"/>
          <p:cNvSpPr txBox="1"/>
          <p:nvPr/>
        </p:nvSpPr>
        <p:spPr>
          <a:xfrm>
            <a:off x="5204709" y="5114925"/>
            <a:ext cx="8136487" cy="2597658"/>
          </a:xfrm>
          <a:prstGeom prst="rect">
            <a:avLst/>
          </a:prstGeom>
        </p:spPr>
        <p:txBody>
          <a:bodyPr lIns="0" tIns="0" rIns="0" bIns="0" rtlCol="0" anchor="t">
            <a:spAutoFit/>
          </a:bodyPr>
          <a:lstStyle/>
          <a:p>
            <a:pPr algn="ctr">
              <a:lnSpc>
                <a:spcPts val="5031"/>
              </a:lnSpc>
            </a:pPr>
            <a:r>
              <a:rPr lang="en-US" sz="4300">
                <a:solidFill>
                  <a:srgbClr val="04599A"/>
                </a:solidFill>
                <a:latin typeface="Sailors"/>
                <a:ea typeface="Sailors"/>
                <a:cs typeface="Sailors"/>
                <a:sym typeface="Sailors"/>
              </a:rPr>
              <a:t>Plastic varies, depending on what it is used for</a:t>
            </a:r>
          </a:p>
          <a:p>
            <a:pPr algn="ctr">
              <a:lnSpc>
                <a:spcPts val="5031"/>
              </a:lnSpc>
            </a:pPr>
            <a:endParaRPr lang="en-US" sz="4300">
              <a:solidFill>
                <a:srgbClr val="04599A"/>
              </a:solidFill>
              <a:latin typeface="Sailors"/>
              <a:ea typeface="Sailors"/>
              <a:cs typeface="Sailors"/>
              <a:sym typeface="Sailors"/>
            </a:endParaRPr>
          </a:p>
          <a:p>
            <a:pPr algn="ctr">
              <a:lnSpc>
                <a:spcPts val="5031"/>
              </a:lnSpc>
            </a:pPr>
            <a:r>
              <a:rPr lang="en-US" sz="4300">
                <a:solidFill>
                  <a:srgbClr val="04599A"/>
                </a:solidFill>
                <a:latin typeface="Sailors"/>
                <a:ea typeface="Sailors"/>
                <a:cs typeface="Sailors"/>
                <a:sym typeface="Sailors"/>
              </a:rPr>
              <a:t>Some is flexible, some is rigid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091128" y="474170"/>
            <a:ext cx="10246649"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TYPES OF PLASTIC</a:t>
            </a:r>
          </a:p>
        </p:txBody>
      </p:sp>
      <p:grpSp>
        <p:nvGrpSpPr>
          <p:cNvPr id="3" name="Group 3"/>
          <p:cNvGrpSpPr/>
          <p:nvPr/>
        </p:nvGrpSpPr>
        <p:grpSpPr>
          <a:xfrm>
            <a:off x="796806" y="2530151"/>
            <a:ext cx="2206342" cy="7120418"/>
            <a:chOff x="0" y="0"/>
            <a:chExt cx="518183" cy="1672306"/>
          </a:xfrm>
        </p:grpSpPr>
        <p:sp>
          <p:nvSpPr>
            <p:cNvPr id="4" name="Freeform 4"/>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5" name="TextBox 5"/>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6" name="Freeform 6"/>
          <p:cNvSpPr/>
          <p:nvPr/>
        </p:nvSpPr>
        <p:spPr>
          <a:xfrm>
            <a:off x="1071705" y="2905961"/>
            <a:ext cx="1656544" cy="2007932"/>
          </a:xfrm>
          <a:custGeom>
            <a:avLst/>
            <a:gdLst/>
            <a:ahLst/>
            <a:cxnLst/>
            <a:rect l="l" t="t" r="r" b="b"/>
            <a:pathLst>
              <a:path w="1656544" h="2007932">
                <a:moveTo>
                  <a:pt x="0" y="0"/>
                </a:moveTo>
                <a:lnTo>
                  <a:pt x="1656544" y="0"/>
                </a:lnTo>
                <a:lnTo>
                  <a:pt x="1656544" y="2007932"/>
                </a:lnTo>
                <a:lnTo>
                  <a:pt x="0" y="20079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1522677" y="6132530"/>
            <a:ext cx="754600" cy="1957689"/>
          </a:xfrm>
          <a:custGeom>
            <a:avLst/>
            <a:gdLst/>
            <a:ahLst/>
            <a:cxnLst/>
            <a:rect l="l" t="t" r="r" b="b"/>
            <a:pathLst>
              <a:path w="754600" h="1957689">
                <a:moveTo>
                  <a:pt x="0" y="0"/>
                </a:moveTo>
                <a:lnTo>
                  <a:pt x="754600" y="0"/>
                </a:lnTo>
                <a:lnTo>
                  <a:pt x="754600" y="1957689"/>
                </a:lnTo>
                <a:lnTo>
                  <a:pt x="0" y="19576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8" name="Group 8"/>
          <p:cNvGrpSpPr/>
          <p:nvPr/>
        </p:nvGrpSpPr>
        <p:grpSpPr>
          <a:xfrm>
            <a:off x="3211480" y="2530151"/>
            <a:ext cx="2206342" cy="7120418"/>
            <a:chOff x="0" y="0"/>
            <a:chExt cx="518183" cy="1672306"/>
          </a:xfrm>
        </p:grpSpPr>
        <p:sp>
          <p:nvSpPr>
            <p:cNvPr id="9" name="Freeform 9"/>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10" name="TextBox 10"/>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1" name="Freeform 11"/>
          <p:cNvSpPr/>
          <p:nvPr/>
        </p:nvSpPr>
        <p:spPr>
          <a:xfrm>
            <a:off x="3506402" y="2974182"/>
            <a:ext cx="1616500" cy="1871490"/>
          </a:xfrm>
          <a:custGeom>
            <a:avLst/>
            <a:gdLst/>
            <a:ahLst/>
            <a:cxnLst/>
            <a:rect l="l" t="t" r="r" b="b"/>
            <a:pathLst>
              <a:path w="1616500" h="1871490">
                <a:moveTo>
                  <a:pt x="0" y="0"/>
                </a:moveTo>
                <a:lnTo>
                  <a:pt x="1616499" y="0"/>
                </a:lnTo>
                <a:lnTo>
                  <a:pt x="1616499" y="1871490"/>
                </a:lnTo>
                <a:lnTo>
                  <a:pt x="0" y="18714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grpSp>
        <p:nvGrpSpPr>
          <p:cNvPr id="12" name="Group 12"/>
          <p:cNvGrpSpPr/>
          <p:nvPr/>
        </p:nvGrpSpPr>
        <p:grpSpPr>
          <a:xfrm>
            <a:off x="5626155" y="2530151"/>
            <a:ext cx="2206342" cy="7120418"/>
            <a:chOff x="0" y="0"/>
            <a:chExt cx="518183" cy="1672306"/>
          </a:xfrm>
        </p:grpSpPr>
        <p:sp>
          <p:nvSpPr>
            <p:cNvPr id="13" name="Freeform 13"/>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14" name="TextBox 14"/>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5" name="Freeform 15"/>
          <p:cNvSpPr/>
          <p:nvPr/>
        </p:nvSpPr>
        <p:spPr>
          <a:xfrm>
            <a:off x="5919568" y="2925419"/>
            <a:ext cx="1619516" cy="1969017"/>
          </a:xfrm>
          <a:custGeom>
            <a:avLst/>
            <a:gdLst/>
            <a:ahLst/>
            <a:cxnLst/>
            <a:rect l="l" t="t" r="r" b="b"/>
            <a:pathLst>
              <a:path w="1619516" h="1969017">
                <a:moveTo>
                  <a:pt x="0" y="0"/>
                </a:moveTo>
                <a:lnTo>
                  <a:pt x="1619516" y="0"/>
                </a:lnTo>
                <a:lnTo>
                  <a:pt x="1619516" y="1969016"/>
                </a:lnTo>
                <a:lnTo>
                  <a:pt x="0" y="196901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grpSp>
        <p:nvGrpSpPr>
          <p:cNvPr id="16" name="Group 16"/>
          <p:cNvGrpSpPr/>
          <p:nvPr/>
        </p:nvGrpSpPr>
        <p:grpSpPr>
          <a:xfrm>
            <a:off x="8040829" y="2530151"/>
            <a:ext cx="2206342" cy="7120418"/>
            <a:chOff x="0" y="0"/>
            <a:chExt cx="518183" cy="1672306"/>
          </a:xfrm>
        </p:grpSpPr>
        <p:sp>
          <p:nvSpPr>
            <p:cNvPr id="17" name="Freeform 17"/>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18" name="TextBox 18"/>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9" name="Freeform 19"/>
          <p:cNvSpPr/>
          <p:nvPr/>
        </p:nvSpPr>
        <p:spPr>
          <a:xfrm>
            <a:off x="8336703" y="2925419"/>
            <a:ext cx="1614594" cy="1969017"/>
          </a:xfrm>
          <a:custGeom>
            <a:avLst/>
            <a:gdLst/>
            <a:ahLst/>
            <a:cxnLst/>
            <a:rect l="l" t="t" r="r" b="b"/>
            <a:pathLst>
              <a:path w="1614594" h="1969017">
                <a:moveTo>
                  <a:pt x="0" y="0"/>
                </a:moveTo>
                <a:lnTo>
                  <a:pt x="1614594" y="0"/>
                </a:lnTo>
                <a:lnTo>
                  <a:pt x="1614594" y="1969016"/>
                </a:lnTo>
                <a:lnTo>
                  <a:pt x="0" y="196901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nvGrpSpPr>
          <p:cNvPr id="20" name="Group 20"/>
          <p:cNvGrpSpPr/>
          <p:nvPr/>
        </p:nvGrpSpPr>
        <p:grpSpPr>
          <a:xfrm>
            <a:off x="10455503" y="2530151"/>
            <a:ext cx="2206342" cy="7120418"/>
            <a:chOff x="0" y="0"/>
            <a:chExt cx="518183" cy="1672306"/>
          </a:xfrm>
        </p:grpSpPr>
        <p:sp>
          <p:nvSpPr>
            <p:cNvPr id="21" name="Freeform 21"/>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22" name="TextBox 22"/>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23" name="Freeform 23"/>
          <p:cNvSpPr/>
          <p:nvPr/>
        </p:nvSpPr>
        <p:spPr>
          <a:xfrm>
            <a:off x="10749965" y="2973649"/>
            <a:ext cx="1617420" cy="1872555"/>
          </a:xfrm>
          <a:custGeom>
            <a:avLst/>
            <a:gdLst/>
            <a:ahLst/>
            <a:cxnLst/>
            <a:rect l="l" t="t" r="r" b="b"/>
            <a:pathLst>
              <a:path w="1617420" h="1872555">
                <a:moveTo>
                  <a:pt x="0" y="0"/>
                </a:moveTo>
                <a:lnTo>
                  <a:pt x="1617419" y="0"/>
                </a:lnTo>
                <a:lnTo>
                  <a:pt x="1617419" y="1872555"/>
                </a:lnTo>
                <a:lnTo>
                  <a:pt x="0" y="187255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nvGrpSpPr>
          <p:cNvPr id="24" name="Group 24"/>
          <p:cNvGrpSpPr/>
          <p:nvPr/>
        </p:nvGrpSpPr>
        <p:grpSpPr>
          <a:xfrm>
            <a:off x="12870177" y="2530151"/>
            <a:ext cx="2206342" cy="7120418"/>
            <a:chOff x="0" y="0"/>
            <a:chExt cx="518183" cy="1672306"/>
          </a:xfrm>
        </p:grpSpPr>
        <p:sp>
          <p:nvSpPr>
            <p:cNvPr id="25" name="Freeform 25"/>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26" name="TextBox 26"/>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27" name="Freeform 27"/>
          <p:cNvSpPr/>
          <p:nvPr/>
        </p:nvSpPr>
        <p:spPr>
          <a:xfrm>
            <a:off x="13190082" y="2954724"/>
            <a:ext cx="1566533" cy="1910406"/>
          </a:xfrm>
          <a:custGeom>
            <a:avLst/>
            <a:gdLst/>
            <a:ahLst/>
            <a:cxnLst/>
            <a:rect l="l" t="t" r="r" b="b"/>
            <a:pathLst>
              <a:path w="1566533" h="1910406">
                <a:moveTo>
                  <a:pt x="0" y="0"/>
                </a:moveTo>
                <a:lnTo>
                  <a:pt x="1566533" y="0"/>
                </a:lnTo>
                <a:lnTo>
                  <a:pt x="1566533" y="1910406"/>
                </a:lnTo>
                <a:lnTo>
                  <a:pt x="0" y="19104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grpSp>
        <p:nvGrpSpPr>
          <p:cNvPr id="28" name="Group 28"/>
          <p:cNvGrpSpPr/>
          <p:nvPr/>
        </p:nvGrpSpPr>
        <p:grpSpPr>
          <a:xfrm>
            <a:off x="15284852" y="2530151"/>
            <a:ext cx="2206342" cy="7120418"/>
            <a:chOff x="0" y="0"/>
            <a:chExt cx="518183" cy="1672306"/>
          </a:xfrm>
        </p:grpSpPr>
        <p:sp>
          <p:nvSpPr>
            <p:cNvPr id="29" name="Freeform 29"/>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30" name="TextBox 30"/>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31" name="Freeform 31"/>
          <p:cNvSpPr/>
          <p:nvPr/>
        </p:nvSpPr>
        <p:spPr>
          <a:xfrm>
            <a:off x="15600603" y="2998297"/>
            <a:ext cx="1574841" cy="1823260"/>
          </a:xfrm>
          <a:custGeom>
            <a:avLst/>
            <a:gdLst/>
            <a:ahLst/>
            <a:cxnLst/>
            <a:rect l="l" t="t" r="r" b="b"/>
            <a:pathLst>
              <a:path w="1574841" h="1823260">
                <a:moveTo>
                  <a:pt x="0" y="0"/>
                </a:moveTo>
                <a:lnTo>
                  <a:pt x="1574840" y="0"/>
                </a:lnTo>
                <a:lnTo>
                  <a:pt x="1574840" y="1823260"/>
                </a:lnTo>
                <a:lnTo>
                  <a:pt x="0" y="18232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32" name="Freeform 32"/>
          <p:cNvSpPr/>
          <p:nvPr/>
        </p:nvSpPr>
        <p:spPr>
          <a:xfrm>
            <a:off x="15969283" y="6090360"/>
            <a:ext cx="1302051" cy="1682780"/>
          </a:xfrm>
          <a:custGeom>
            <a:avLst/>
            <a:gdLst/>
            <a:ahLst/>
            <a:cxnLst/>
            <a:rect l="l" t="t" r="r" b="b"/>
            <a:pathLst>
              <a:path w="1302051" h="1682780">
                <a:moveTo>
                  <a:pt x="0" y="0"/>
                </a:moveTo>
                <a:lnTo>
                  <a:pt x="1302051" y="0"/>
                </a:lnTo>
                <a:lnTo>
                  <a:pt x="1302051" y="1682781"/>
                </a:lnTo>
                <a:lnTo>
                  <a:pt x="0" y="168278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3" name="Freeform 33"/>
          <p:cNvSpPr/>
          <p:nvPr/>
        </p:nvSpPr>
        <p:spPr>
          <a:xfrm>
            <a:off x="13126256" y="6074757"/>
            <a:ext cx="1688584" cy="1688584"/>
          </a:xfrm>
          <a:custGeom>
            <a:avLst/>
            <a:gdLst/>
            <a:ahLst/>
            <a:cxnLst/>
            <a:rect l="l" t="t" r="r" b="b"/>
            <a:pathLst>
              <a:path w="1688584" h="1688584">
                <a:moveTo>
                  <a:pt x="0" y="0"/>
                </a:moveTo>
                <a:lnTo>
                  <a:pt x="1688584" y="0"/>
                </a:lnTo>
                <a:lnTo>
                  <a:pt x="1688584" y="1688584"/>
                </a:lnTo>
                <a:lnTo>
                  <a:pt x="0" y="168858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34" name="Freeform 34"/>
          <p:cNvSpPr/>
          <p:nvPr/>
        </p:nvSpPr>
        <p:spPr>
          <a:xfrm rot="1753490">
            <a:off x="8188526" y="6281821"/>
            <a:ext cx="1969300" cy="1417896"/>
          </a:xfrm>
          <a:custGeom>
            <a:avLst/>
            <a:gdLst/>
            <a:ahLst/>
            <a:cxnLst/>
            <a:rect l="l" t="t" r="r" b="b"/>
            <a:pathLst>
              <a:path w="1969300" h="1417896">
                <a:moveTo>
                  <a:pt x="0" y="0"/>
                </a:moveTo>
                <a:lnTo>
                  <a:pt x="1969300" y="0"/>
                </a:lnTo>
                <a:lnTo>
                  <a:pt x="1969300" y="1417896"/>
                </a:lnTo>
                <a:lnTo>
                  <a:pt x="0" y="1417896"/>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35" name="Freeform 35"/>
          <p:cNvSpPr/>
          <p:nvPr/>
        </p:nvSpPr>
        <p:spPr>
          <a:xfrm>
            <a:off x="5919568" y="6205905"/>
            <a:ext cx="1735025" cy="1735025"/>
          </a:xfrm>
          <a:custGeom>
            <a:avLst/>
            <a:gdLst/>
            <a:ahLst/>
            <a:cxnLst/>
            <a:rect l="l" t="t" r="r" b="b"/>
            <a:pathLst>
              <a:path w="1735025" h="1735025">
                <a:moveTo>
                  <a:pt x="0" y="0"/>
                </a:moveTo>
                <a:lnTo>
                  <a:pt x="1735025" y="0"/>
                </a:lnTo>
                <a:lnTo>
                  <a:pt x="1735025" y="1735026"/>
                </a:lnTo>
                <a:lnTo>
                  <a:pt x="0" y="1735026"/>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36" name="Freeform 36"/>
          <p:cNvSpPr/>
          <p:nvPr/>
        </p:nvSpPr>
        <p:spPr>
          <a:xfrm>
            <a:off x="3818471" y="6216763"/>
            <a:ext cx="992360" cy="1808401"/>
          </a:xfrm>
          <a:custGeom>
            <a:avLst/>
            <a:gdLst/>
            <a:ahLst/>
            <a:cxnLst/>
            <a:rect l="l" t="t" r="r" b="b"/>
            <a:pathLst>
              <a:path w="992360" h="1808401">
                <a:moveTo>
                  <a:pt x="0" y="0"/>
                </a:moveTo>
                <a:lnTo>
                  <a:pt x="992360" y="0"/>
                </a:lnTo>
                <a:lnTo>
                  <a:pt x="992360" y="1808400"/>
                </a:lnTo>
                <a:lnTo>
                  <a:pt x="0" y="180840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37" name="Freeform 37"/>
          <p:cNvSpPr/>
          <p:nvPr/>
        </p:nvSpPr>
        <p:spPr>
          <a:xfrm>
            <a:off x="10729655" y="6044940"/>
            <a:ext cx="1663638" cy="2132870"/>
          </a:xfrm>
          <a:custGeom>
            <a:avLst/>
            <a:gdLst/>
            <a:ahLst/>
            <a:cxnLst/>
            <a:rect l="l" t="t" r="r" b="b"/>
            <a:pathLst>
              <a:path w="1663638" h="2132870">
                <a:moveTo>
                  <a:pt x="0" y="0"/>
                </a:moveTo>
                <a:lnTo>
                  <a:pt x="1663639" y="0"/>
                </a:lnTo>
                <a:lnTo>
                  <a:pt x="1663639" y="2132869"/>
                </a:lnTo>
                <a:lnTo>
                  <a:pt x="0" y="213286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8" name="TextBox 38"/>
          <p:cNvSpPr txBox="1"/>
          <p:nvPr/>
        </p:nvSpPr>
        <p:spPr>
          <a:xfrm>
            <a:off x="704440" y="5184602"/>
            <a:ext cx="2391074" cy="68122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Polyethylene terephthalate</a:t>
            </a:r>
          </a:p>
        </p:txBody>
      </p:sp>
      <p:sp>
        <p:nvSpPr>
          <p:cNvPr id="39" name="TextBox 39"/>
          <p:cNvSpPr txBox="1"/>
          <p:nvPr/>
        </p:nvSpPr>
        <p:spPr>
          <a:xfrm>
            <a:off x="877024" y="8369396"/>
            <a:ext cx="2045906" cy="5789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Water bottles, jars, caps</a:t>
            </a:r>
          </a:p>
        </p:txBody>
      </p:sp>
      <p:sp>
        <p:nvSpPr>
          <p:cNvPr id="40" name="TextBox 40"/>
          <p:cNvSpPr txBox="1"/>
          <p:nvPr/>
        </p:nvSpPr>
        <p:spPr>
          <a:xfrm>
            <a:off x="3119115" y="5210352"/>
            <a:ext cx="2391074" cy="68122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HIGH-DENSITY POLYETHYLENE</a:t>
            </a:r>
          </a:p>
        </p:txBody>
      </p:sp>
      <p:sp>
        <p:nvSpPr>
          <p:cNvPr id="41" name="TextBox 41"/>
          <p:cNvSpPr txBox="1"/>
          <p:nvPr/>
        </p:nvSpPr>
        <p:spPr>
          <a:xfrm>
            <a:off x="3291699" y="8369396"/>
            <a:ext cx="2045906" cy="8456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Shampoo bottles, grocery bags</a:t>
            </a:r>
          </a:p>
        </p:txBody>
      </p:sp>
      <p:sp>
        <p:nvSpPr>
          <p:cNvPr id="42" name="TextBox 42"/>
          <p:cNvSpPr txBox="1"/>
          <p:nvPr/>
        </p:nvSpPr>
        <p:spPr>
          <a:xfrm>
            <a:off x="5533789" y="5210352"/>
            <a:ext cx="2391074" cy="68122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POLYVINYL CHLORIDE</a:t>
            </a:r>
          </a:p>
        </p:txBody>
      </p:sp>
      <p:sp>
        <p:nvSpPr>
          <p:cNvPr id="43" name="TextBox 43"/>
          <p:cNvSpPr txBox="1"/>
          <p:nvPr/>
        </p:nvSpPr>
        <p:spPr>
          <a:xfrm>
            <a:off x="5703573" y="8369396"/>
            <a:ext cx="2045906" cy="8456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Cleaning products, sheetings, pipes</a:t>
            </a:r>
          </a:p>
        </p:txBody>
      </p:sp>
      <p:sp>
        <p:nvSpPr>
          <p:cNvPr id="44" name="TextBox 44"/>
          <p:cNvSpPr txBox="1"/>
          <p:nvPr/>
        </p:nvSpPr>
        <p:spPr>
          <a:xfrm>
            <a:off x="7948463" y="5210352"/>
            <a:ext cx="2391074" cy="68122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LOW-DENSITY POLYETHYLENE</a:t>
            </a:r>
          </a:p>
        </p:txBody>
      </p:sp>
      <p:sp>
        <p:nvSpPr>
          <p:cNvPr id="45" name="TextBox 45"/>
          <p:cNvSpPr txBox="1"/>
          <p:nvPr/>
        </p:nvSpPr>
        <p:spPr>
          <a:xfrm>
            <a:off x="8118247" y="8369396"/>
            <a:ext cx="2045906" cy="5789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Bread bags, plastic films</a:t>
            </a:r>
          </a:p>
        </p:txBody>
      </p:sp>
      <p:sp>
        <p:nvSpPr>
          <p:cNvPr id="46" name="TextBox 46"/>
          <p:cNvSpPr txBox="1"/>
          <p:nvPr/>
        </p:nvSpPr>
        <p:spPr>
          <a:xfrm>
            <a:off x="10363138" y="5367427"/>
            <a:ext cx="2391074" cy="35737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POLYPROPYLENE</a:t>
            </a:r>
          </a:p>
        </p:txBody>
      </p:sp>
      <p:sp>
        <p:nvSpPr>
          <p:cNvPr id="47" name="TextBox 47"/>
          <p:cNvSpPr txBox="1"/>
          <p:nvPr/>
        </p:nvSpPr>
        <p:spPr>
          <a:xfrm>
            <a:off x="10538522" y="8369396"/>
            <a:ext cx="2045906" cy="8456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Yoghurt cups, straws, hangers</a:t>
            </a:r>
          </a:p>
        </p:txBody>
      </p:sp>
      <p:sp>
        <p:nvSpPr>
          <p:cNvPr id="48" name="TextBox 48"/>
          <p:cNvSpPr txBox="1"/>
          <p:nvPr/>
        </p:nvSpPr>
        <p:spPr>
          <a:xfrm>
            <a:off x="12777812" y="5367427"/>
            <a:ext cx="2391074" cy="35737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POLYSTYRENE</a:t>
            </a:r>
          </a:p>
        </p:txBody>
      </p:sp>
      <p:sp>
        <p:nvSpPr>
          <p:cNvPr id="49" name="TextBox 49"/>
          <p:cNvSpPr txBox="1"/>
          <p:nvPr/>
        </p:nvSpPr>
        <p:spPr>
          <a:xfrm>
            <a:off x="12947595" y="8369396"/>
            <a:ext cx="2045906" cy="8456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Take-away and hard packaging </a:t>
            </a:r>
          </a:p>
        </p:txBody>
      </p:sp>
      <p:sp>
        <p:nvSpPr>
          <p:cNvPr id="50" name="TextBox 50"/>
          <p:cNvSpPr txBox="1"/>
          <p:nvPr/>
        </p:nvSpPr>
        <p:spPr>
          <a:xfrm>
            <a:off x="15192486" y="5367427"/>
            <a:ext cx="2391074" cy="35737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OTHER</a:t>
            </a:r>
          </a:p>
        </p:txBody>
      </p:sp>
      <p:sp>
        <p:nvSpPr>
          <p:cNvPr id="51" name="TextBox 51"/>
          <p:cNvSpPr txBox="1"/>
          <p:nvPr/>
        </p:nvSpPr>
        <p:spPr>
          <a:xfrm>
            <a:off x="15365070" y="8369396"/>
            <a:ext cx="2045906" cy="5789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Baby bottles, nylon, CDs</a:t>
            </a:r>
          </a:p>
        </p:txBody>
      </p:sp>
      <p:sp>
        <p:nvSpPr>
          <p:cNvPr id="52" name="TextBox 52"/>
          <p:cNvSpPr txBox="1"/>
          <p:nvPr/>
        </p:nvSpPr>
        <p:spPr>
          <a:xfrm>
            <a:off x="6035612" y="1765319"/>
            <a:ext cx="6357682" cy="440982"/>
          </a:xfrm>
          <a:prstGeom prst="rect">
            <a:avLst/>
          </a:prstGeom>
        </p:spPr>
        <p:txBody>
          <a:bodyPr lIns="0" tIns="0" rIns="0" bIns="0" rtlCol="0" anchor="t">
            <a:spAutoFit/>
          </a:bodyPr>
          <a:lstStyle/>
          <a:p>
            <a:pPr algn="ctr">
              <a:lnSpc>
                <a:spcPts val="3106"/>
              </a:lnSpc>
              <a:spcBef>
                <a:spcPct val="0"/>
              </a:spcBef>
            </a:pPr>
            <a:r>
              <a:rPr lang="en-US" sz="2850">
                <a:solidFill>
                  <a:srgbClr val="005481"/>
                </a:solidFill>
                <a:latin typeface="Sailors"/>
                <a:ea typeface="Sailors"/>
                <a:cs typeface="Sailors"/>
                <a:sym typeface="Sailors"/>
              </a:rPr>
              <a:t>Resin Identification Code (RIC) system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9471776" y="5447913"/>
            <a:ext cx="3668110" cy="3549194"/>
          </a:xfrm>
          <a:custGeom>
            <a:avLst/>
            <a:gdLst/>
            <a:ahLst/>
            <a:cxnLst/>
            <a:rect l="l" t="t" r="r" b="b"/>
            <a:pathLst>
              <a:path w="3668110" h="3549194">
                <a:moveTo>
                  <a:pt x="0" y="0"/>
                </a:moveTo>
                <a:lnTo>
                  <a:pt x="3668110" y="0"/>
                </a:lnTo>
                <a:lnTo>
                  <a:pt x="3668110" y="3549194"/>
                </a:lnTo>
                <a:lnTo>
                  <a:pt x="0" y="3549194"/>
                </a:lnTo>
                <a:lnTo>
                  <a:pt x="0" y="0"/>
                </a:lnTo>
                <a:close/>
              </a:path>
            </a:pathLst>
          </a:custGeom>
          <a:blipFill>
            <a:blip r:embed="rId3"/>
            <a:stretch>
              <a:fillRect l="-58497" t="-88789" r="-41365" b="-86623"/>
            </a:stretch>
          </a:blipFill>
        </p:spPr>
        <p:txBody>
          <a:bodyPr/>
          <a:lstStyle/>
          <a:p>
            <a:endParaRPr lang="en-AU"/>
          </a:p>
        </p:txBody>
      </p:sp>
      <p:grpSp>
        <p:nvGrpSpPr>
          <p:cNvPr id="3" name="Group 3"/>
          <p:cNvGrpSpPr/>
          <p:nvPr/>
        </p:nvGrpSpPr>
        <p:grpSpPr>
          <a:xfrm>
            <a:off x="7560355" y="4393522"/>
            <a:ext cx="2206342" cy="5495012"/>
            <a:chOff x="0" y="0"/>
            <a:chExt cx="518183" cy="1290562"/>
          </a:xfrm>
        </p:grpSpPr>
        <p:sp>
          <p:nvSpPr>
            <p:cNvPr id="4" name="Freeform 4"/>
            <p:cNvSpPr/>
            <p:nvPr/>
          </p:nvSpPr>
          <p:spPr>
            <a:xfrm>
              <a:off x="0" y="0"/>
              <a:ext cx="518183" cy="1290562"/>
            </a:xfrm>
            <a:custGeom>
              <a:avLst/>
              <a:gdLst/>
              <a:ahLst/>
              <a:cxnLst/>
              <a:rect l="l" t="t" r="r" b="b"/>
              <a:pathLst>
                <a:path w="518183" h="1290562">
                  <a:moveTo>
                    <a:pt x="178956" y="0"/>
                  </a:moveTo>
                  <a:lnTo>
                    <a:pt x="339227" y="0"/>
                  </a:lnTo>
                  <a:cubicBezTo>
                    <a:pt x="438062" y="0"/>
                    <a:pt x="518183" y="80121"/>
                    <a:pt x="518183" y="178956"/>
                  </a:cubicBezTo>
                  <a:lnTo>
                    <a:pt x="518183" y="1111606"/>
                  </a:lnTo>
                  <a:cubicBezTo>
                    <a:pt x="518183" y="1159068"/>
                    <a:pt x="499329" y="1204586"/>
                    <a:pt x="465768" y="1238147"/>
                  </a:cubicBezTo>
                  <a:cubicBezTo>
                    <a:pt x="432207" y="1271708"/>
                    <a:pt x="386689" y="1290562"/>
                    <a:pt x="339227" y="1290562"/>
                  </a:cubicBezTo>
                  <a:lnTo>
                    <a:pt x="178956" y="1290562"/>
                  </a:lnTo>
                  <a:cubicBezTo>
                    <a:pt x="131494" y="1290562"/>
                    <a:pt x="85976" y="1271708"/>
                    <a:pt x="52415" y="1238147"/>
                  </a:cubicBezTo>
                  <a:cubicBezTo>
                    <a:pt x="18854" y="1204586"/>
                    <a:pt x="0" y="1159068"/>
                    <a:pt x="0" y="1111606"/>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5" name="TextBox 5"/>
            <p:cNvSpPr txBox="1"/>
            <p:nvPr/>
          </p:nvSpPr>
          <p:spPr>
            <a:xfrm>
              <a:off x="0" y="9525"/>
              <a:ext cx="518183" cy="1281037"/>
            </a:xfrm>
            <a:prstGeom prst="rect">
              <a:avLst/>
            </a:prstGeom>
          </p:spPr>
          <p:txBody>
            <a:bodyPr lIns="50800" tIns="50800" rIns="50800" bIns="50800" rtlCol="0" anchor="ctr"/>
            <a:lstStyle/>
            <a:p>
              <a:pPr algn="ctr">
                <a:lnSpc>
                  <a:spcPts val="2493"/>
                </a:lnSpc>
              </a:pPr>
              <a:endParaRPr/>
            </a:p>
          </p:txBody>
        </p:sp>
      </p:grpSp>
      <p:sp>
        <p:nvSpPr>
          <p:cNvPr id="6" name="Freeform 6"/>
          <p:cNvSpPr/>
          <p:nvPr/>
        </p:nvSpPr>
        <p:spPr>
          <a:xfrm>
            <a:off x="14945186" y="5388460"/>
            <a:ext cx="3762570" cy="3608647"/>
          </a:xfrm>
          <a:custGeom>
            <a:avLst/>
            <a:gdLst/>
            <a:ahLst/>
            <a:cxnLst/>
            <a:rect l="l" t="t" r="r" b="b"/>
            <a:pathLst>
              <a:path w="3762570" h="3608647">
                <a:moveTo>
                  <a:pt x="0" y="0"/>
                </a:moveTo>
                <a:lnTo>
                  <a:pt x="3762570" y="0"/>
                </a:lnTo>
                <a:lnTo>
                  <a:pt x="3762570" y="3608647"/>
                </a:lnTo>
                <a:lnTo>
                  <a:pt x="0" y="3608647"/>
                </a:lnTo>
                <a:lnTo>
                  <a:pt x="0" y="0"/>
                </a:lnTo>
                <a:close/>
              </a:path>
            </a:pathLst>
          </a:custGeom>
          <a:blipFill>
            <a:blip r:embed="rId4"/>
            <a:stretch>
              <a:fillRect l="-25819" t="-45150" r="-37980" b="-82564"/>
            </a:stretch>
          </a:blipFill>
        </p:spPr>
        <p:txBody>
          <a:bodyPr/>
          <a:lstStyle/>
          <a:p>
            <a:endParaRPr lang="en-AU"/>
          </a:p>
        </p:txBody>
      </p:sp>
      <p:grpSp>
        <p:nvGrpSpPr>
          <p:cNvPr id="7" name="Group 7"/>
          <p:cNvGrpSpPr/>
          <p:nvPr/>
        </p:nvGrpSpPr>
        <p:grpSpPr>
          <a:xfrm>
            <a:off x="13266368" y="4393522"/>
            <a:ext cx="2206342" cy="5495012"/>
            <a:chOff x="0" y="0"/>
            <a:chExt cx="518183" cy="1290562"/>
          </a:xfrm>
        </p:grpSpPr>
        <p:sp>
          <p:nvSpPr>
            <p:cNvPr id="8" name="Freeform 8"/>
            <p:cNvSpPr/>
            <p:nvPr/>
          </p:nvSpPr>
          <p:spPr>
            <a:xfrm>
              <a:off x="0" y="0"/>
              <a:ext cx="518183" cy="1290562"/>
            </a:xfrm>
            <a:custGeom>
              <a:avLst/>
              <a:gdLst/>
              <a:ahLst/>
              <a:cxnLst/>
              <a:rect l="l" t="t" r="r" b="b"/>
              <a:pathLst>
                <a:path w="518183" h="1290562">
                  <a:moveTo>
                    <a:pt x="178956" y="0"/>
                  </a:moveTo>
                  <a:lnTo>
                    <a:pt x="339227" y="0"/>
                  </a:lnTo>
                  <a:cubicBezTo>
                    <a:pt x="438062" y="0"/>
                    <a:pt x="518183" y="80121"/>
                    <a:pt x="518183" y="178956"/>
                  </a:cubicBezTo>
                  <a:lnTo>
                    <a:pt x="518183" y="1111606"/>
                  </a:lnTo>
                  <a:cubicBezTo>
                    <a:pt x="518183" y="1159068"/>
                    <a:pt x="499329" y="1204586"/>
                    <a:pt x="465768" y="1238147"/>
                  </a:cubicBezTo>
                  <a:cubicBezTo>
                    <a:pt x="432207" y="1271708"/>
                    <a:pt x="386689" y="1290562"/>
                    <a:pt x="339227" y="1290562"/>
                  </a:cubicBezTo>
                  <a:lnTo>
                    <a:pt x="178956" y="1290562"/>
                  </a:lnTo>
                  <a:cubicBezTo>
                    <a:pt x="131494" y="1290562"/>
                    <a:pt x="85976" y="1271708"/>
                    <a:pt x="52415" y="1238147"/>
                  </a:cubicBezTo>
                  <a:cubicBezTo>
                    <a:pt x="18854" y="1204586"/>
                    <a:pt x="0" y="1159068"/>
                    <a:pt x="0" y="1111606"/>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9" name="TextBox 9"/>
            <p:cNvSpPr txBox="1"/>
            <p:nvPr/>
          </p:nvSpPr>
          <p:spPr>
            <a:xfrm>
              <a:off x="0" y="9525"/>
              <a:ext cx="518183" cy="1281037"/>
            </a:xfrm>
            <a:prstGeom prst="rect">
              <a:avLst/>
            </a:prstGeom>
          </p:spPr>
          <p:txBody>
            <a:bodyPr lIns="50800" tIns="50800" rIns="50800" bIns="50800" rtlCol="0" anchor="ctr"/>
            <a:lstStyle/>
            <a:p>
              <a:pPr algn="ctr">
                <a:lnSpc>
                  <a:spcPts val="2493"/>
                </a:lnSpc>
              </a:pPr>
              <a:endParaRPr/>
            </a:p>
          </p:txBody>
        </p:sp>
      </p:grpSp>
      <p:sp>
        <p:nvSpPr>
          <p:cNvPr id="10" name="Freeform 10"/>
          <p:cNvSpPr/>
          <p:nvPr/>
        </p:nvSpPr>
        <p:spPr>
          <a:xfrm rot="271724">
            <a:off x="-121128" y="-884920"/>
            <a:ext cx="19505782" cy="5266561"/>
          </a:xfrm>
          <a:custGeom>
            <a:avLst/>
            <a:gdLst/>
            <a:ahLst/>
            <a:cxnLst/>
            <a:rect l="l" t="t" r="r" b="b"/>
            <a:pathLst>
              <a:path w="19505782" h="5266561">
                <a:moveTo>
                  <a:pt x="0" y="0"/>
                </a:moveTo>
                <a:lnTo>
                  <a:pt x="19505783" y="0"/>
                </a:lnTo>
                <a:lnTo>
                  <a:pt x="19505783" y="5266562"/>
                </a:lnTo>
                <a:lnTo>
                  <a:pt x="0" y="52665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Freeform 11"/>
          <p:cNvSpPr/>
          <p:nvPr/>
        </p:nvSpPr>
        <p:spPr>
          <a:xfrm>
            <a:off x="7855276" y="4779264"/>
            <a:ext cx="1616500" cy="1871490"/>
          </a:xfrm>
          <a:custGeom>
            <a:avLst/>
            <a:gdLst/>
            <a:ahLst/>
            <a:cxnLst/>
            <a:rect l="l" t="t" r="r" b="b"/>
            <a:pathLst>
              <a:path w="1616500" h="1871490">
                <a:moveTo>
                  <a:pt x="0" y="0"/>
                </a:moveTo>
                <a:lnTo>
                  <a:pt x="1616500" y="0"/>
                </a:lnTo>
                <a:lnTo>
                  <a:pt x="1616500" y="1871491"/>
                </a:lnTo>
                <a:lnTo>
                  <a:pt x="0" y="18714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Freeform 12"/>
          <p:cNvSpPr/>
          <p:nvPr/>
        </p:nvSpPr>
        <p:spPr>
          <a:xfrm>
            <a:off x="13594545" y="4779264"/>
            <a:ext cx="1614594" cy="1969017"/>
          </a:xfrm>
          <a:custGeom>
            <a:avLst/>
            <a:gdLst/>
            <a:ahLst/>
            <a:cxnLst/>
            <a:rect l="l" t="t" r="r" b="b"/>
            <a:pathLst>
              <a:path w="1614594" h="1969017">
                <a:moveTo>
                  <a:pt x="0" y="0"/>
                </a:moveTo>
                <a:lnTo>
                  <a:pt x="1614594" y="0"/>
                </a:lnTo>
                <a:lnTo>
                  <a:pt x="1614594" y="1969017"/>
                </a:lnTo>
                <a:lnTo>
                  <a:pt x="0" y="19690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TextBox 13"/>
          <p:cNvSpPr txBox="1"/>
          <p:nvPr/>
        </p:nvSpPr>
        <p:spPr>
          <a:xfrm>
            <a:off x="651119" y="1190625"/>
            <a:ext cx="17259300" cy="1030087"/>
          </a:xfrm>
          <a:prstGeom prst="rect">
            <a:avLst/>
          </a:prstGeom>
        </p:spPr>
        <p:txBody>
          <a:bodyPr lIns="0" tIns="0" rIns="0" bIns="0" rtlCol="0" anchor="t">
            <a:spAutoFit/>
          </a:bodyPr>
          <a:lstStyle/>
          <a:p>
            <a:pPr marL="0" lvl="0" indent="0" algn="ctr">
              <a:lnSpc>
                <a:spcPts val="7637"/>
              </a:lnSpc>
              <a:spcBef>
                <a:spcPct val="0"/>
              </a:spcBef>
            </a:pPr>
            <a:r>
              <a:rPr lang="en-US" sz="7873" spc="362">
                <a:solidFill>
                  <a:srgbClr val="04599A"/>
                </a:solidFill>
                <a:latin typeface="Lucky Bones"/>
                <a:ea typeface="Lucky Bones"/>
                <a:cs typeface="Lucky Bones"/>
                <a:sym typeface="Lucky Bones"/>
              </a:rPr>
              <a:t>HOW DO WE TELL THEM APART? </a:t>
            </a:r>
          </a:p>
        </p:txBody>
      </p:sp>
      <p:sp>
        <p:nvSpPr>
          <p:cNvPr id="14" name="TextBox 14"/>
          <p:cNvSpPr txBox="1"/>
          <p:nvPr/>
        </p:nvSpPr>
        <p:spPr>
          <a:xfrm>
            <a:off x="7708716" y="7262950"/>
            <a:ext cx="1909619" cy="964876"/>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Harder lids  from soft drink bottles</a:t>
            </a:r>
          </a:p>
        </p:txBody>
      </p:sp>
      <p:sp>
        <p:nvSpPr>
          <p:cNvPr id="15" name="TextBox 15"/>
          <p:cNvSpPr txBox="1"/>
          <p:nvPr/>
        </p:nvSpPr>
        <p:spPr>
          <a:xfrm>
            <a:off x="13452416" y="7262950"/>
            <a:ext cx="1898852" cy="965405"/>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More flexible milk bottle lids</a:t>
            </a:r>
          </a:p>
        </p:txBody>
      </p:sp>
      <p:sp>
        <p:nvSpPr>
          <p:cNvPr id="16" name="TextBox 16"/>
          <p:cNvSpPr txBox="1"/>
          <p:nvPr/>
        </p:nvSpPr>
        <p:spPr>
          <a:xfrm>
            <a:off x="13452416" y="8743994"/>
            <a:ext cx="1898852" cy="651080"/>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LOWER MELTING TEMP</a:t>
            </a:r>
          </a:p>
        </p:txBody>
      </p:sp>
      <p:sp>
        <p:nvSpPr>
          <p:cNvPr id="17" name="TextBox 17"/>
          <p:cNvSpPr txBox="1"/>
          <p:nvPr/>
        </p:nvSpPr>
        <p:spPr>
          <a:xfrm>
            <a:off x="7708716" y="8754209"/>
            <a:ext cx="1898852" cy="651080"/>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HIGHER MELTING TEMP</a:t>
            </a:r>
          </a:p>
        </p:txBody>
      </p:sp>
      <p:grpSp>
        <p:nvGrpSpPr>
          <p:cNvPr id="18" name="Group 18"/>
          <p:cNvGrpSpPr/>
          <p:nvPr/>
        </p:nvGrpSpPr>
        <p:grpSpPr>
          <a:xfrm>
            <a:off x="732178" y="4575376"/>
            <a:ext cx="5479054" cy="4870323"/>
            <a:chOff x="0" y="0"/>
            <a:chExt cx="7305406" cy="6493764"/>
          </a:xfrm>
        </p:grpSpPr>
        <p:sp>
          <p:nvSpPr>
            <p:cNvPr id="19" name="TextBox 19"/>
            <p:cNvSpPr txBox="1"/>
            <p:nvPr/>
          </p:nvSpPr>
          <p:spPr>
            <a:xfrm>
              <a:off x="727169" y="-19050"/>
              <a:ext cx="6578236" cy="6512814"/>
            </a:xfrm>
            <a:prstGeom prst="rect">
              <a:avLst/>
            </a:prstGeom>
          </p:spPr>
          <p:txBody>
            <a:bodyPr lIns="0" tIns="0" rIns="0" bIns="0" rtlCol="0" anchor="t">
              <a:spAutoFit/>
            </a:bodyPr>
            <a:lstStyle/>
            <a:p>
              <a:pPr algn="l">
                <a:lnSpc>
                  <a:spcPts val="3861"/>
                </a:lnSpc>
              </a:pPr>
              <a:r>
                <a:rPr lang="en-US" sz="3300">
                  <a:solidFill>
                    <a:srgbClr val="04599A"/>
                  </a:solidFill>
                  <a:latin typeface="Sailors"/>
                  <a:ea typeface="Sailors"/>
                  <a:cs typeface="Sailors"/>
                  <a:sym typeface="Sailors"/>
                </a:rPr>
                <a:t>Plastic is often marked with the symbol of which type it is</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lids are often marked on the inside</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The type of plastic matters when it comes to recycling</a:t>
              </a:r>
            </a:p>
          </p:txBody>
        </p:sp>
        <p:sp>
          <p:nvSpPr>
            <p:cNvPr id="20" name="Freeform 20"/>
            <p:cNvSpPr/>
            <p:nvPr/>
          </p:nvSpPr>
          <p:spPr>
            <a:xfrm>
              <a:off x="0" y="65017"/>
              <a:ext cx="411771" cy="411771"/>
            </a:xfrm>
            <a:custGeom>
              <a:avLst/>
              <a:gdLst/>
              <a:ahLst/>
              <a:cxnLst/>
              <a:rect l="l" t="t" r="r" b="b"/>
              <a:pathLst>
                <a:path w="411771" h="411771">
                  <a:moveTo>
                    <a:pt x="0" y="0"/>
                  </a:moveTo>
                  <a:lnTo>
                    <a:pt x="411771" y="0"/>
                  </a:lnTo>
                  <a:lnTo>
                    <a:pt x="411771" y="411772"/>
                  </a:lnTo>
                  <a:lnTo>
                    <a:pt x="0" y="41177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1" name="Freeform 21"/>
            <p:cNvSpPr/>
            <p:nvPr/>
          </p:nvSpPr>
          <p:spPr>
            <a:xfrm>
              <a:off x="0" y="2691322"/>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2" name="Freeform 22"/>
            <p:cNvSpPr/>
            <p:nvPr/>
          </p:nvSpPr>
          <p:spPr>
            <a:xfrm>
              <a:off x="0" y="4664754"/>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DISCUSSION POINTS</a:t>
            </a:r>
          </a:p>
        </p:txBody>
      </p:sp>
      <p:sp>
        <p:nvSpPr>
          <p:cNvPr id="4" name="TextBox 4"/>
          <p:cNvSpPr txBox="1"/>
          <p:nvPr/>
        </p:nvSpPr>
        <p:spPr>
          <a:xfrm>
            <a:off x="2432580" y="4016462"/>
            <a:ext cx="13422840" cy="3072759"/>
          </a:xfrm>
          <a:prstGeom prst="rect">
            <a:avLst/>
          </a:prstGeom>
        </p:spPr>
        <p:txBody>
          <a:bodyPr lIns="0" tIns="0" rIns="0" bIns="0" rtlCol="0" anchor="t">
            <a:spAutoFit/>
          </a:bodyPr>
          <a:lstStyle/>
          <a:p>
            <a:pPr algn="ctr">
              <a:lnSpc>
                <a:spcPts val="5856"/>
              </a:lnSpc>
            </a:pPr>
            <a:r>
              <a:rPr lang="en-US" sz="6230">
                <a:solidFill>
                  <a:srgbClr val="04599A"/>
                </a:solidFill>
                <a:latin typeface="Sailors"/>
                <a:ea typeface="Sailors"/>
                <a:cs typeface="Sailors"/>
                <a:sym typeface="Sailors"/>
              </a:rPr>
              <a:t>WHAT TYPE OF PLASTIC are your items made from?</a:t>
            </a:r>
          </a:p>
          <a:p>
            <a:pPr algn="ctr">
              <a:lnSpc>
                <a:spcPts val="5856"/>
              </a:lnSpc>
            </a:pPr>
            <a:endParaRPr lang="en-US" sz="6230">
              <a:solidFill>
                <a:srgbClr val="04599A"/>
              </a:solidFill>
              <a:latin typeface="Sailors"/>
              <a:ea typeface="Sailors"/>
              <a:cs typeface="Sailors"/>
              <a:sym typeface="Sailors"/>
            </a:endParaRPr>
          </a:p>
          <a:p>
            <a:pPr algn="ctr">
              <a:lnSpc>
                <a:spcPts val="5856"/>
              </a:lnSpc>
            </a:pPr>
            <a:r>
              <a:rPr lang="en-US" sz="6230">
                <a:solidFill>
                  <a:srgbClr val="04599A"/>
                </a:solidFill>
                <a:latin typeface="Sailors"/>
                <a:ea typeface="Sailors"/>
                <a:cs typeface="Sailors"/>
                <a:sym typeface="Sailors"/>
              </a:rPr>
              <a:t>Is there plastic in your clothing?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72655" y="0"/>
            <a:ext cx="4927904" cy="4114800"/>
          </a:xfrm>
          <a:custGeom>
            <a:avLst/>
            <a:gdLst/>
            <a:ahLst/>
            <a:cxnLst/>
            <a:rect l="l" t="t" r="r" b="b"/>
            <a:pathLst>
              <a:path w="4927904" h="4114800">
                <a:moveTo>
                  <a:pt x="0" y="0"/>
                </a:moveTo>
                <a:lnTo>
                  <a:pt x="4927904" y="0"/>
                </a:lnTo>
                <a:lnTo>
                  <a:pt x="49279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258641" y="569728"/>
            <a:ext cx="1177071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PFAS &amp; PLASTIC</a:t>
            </a:r>
          </a:p>
        </p:txBody>
      </p:sp>
      <p:sp>
        <p:nvSpPr>
          <p:cNvPr id="4" name="Freeform 4"/>
          <p:cNvSpPr/>
          <p:nvPr/>
        </p:nvSpPr>
        <p:spPr>
          <a:xfrm flipH="1">
            <a:off x="13360096" y="0"/>
            <a:ext cx="4927904" cy="4114800"/>
          </a:xfrm>
          <a:custGeom>
            <a:avLst/>
            <a:gdLst/>
            <a:ahLst/>
            <a:cxnLst/>
            <a:rect l="l" t="t" r="r" b="b"/>
            <a:pathLst>
              <a:path w="4927904" h="4114800">
                <a:moveTo>
                  <a:pt x="4927904" y="0"/>
                </a:moveTo>
                <a:lnTo>
                  <a:pt x="0" y="0"/>
                </a:lnTo>
                <a:lnTo>
                  <a:pt x="0" y="4114800"/>
                </a:lnTo>
                <a:lnTo>
                  <a:pt x="4927904" y="4114800"/>
                </a:lnTo>
                <a:lnTo>
                  <a:pt x="4927904"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AutoShape 5"/>
          <p:cNvSpPr/>
          <p:nvPr/>
        </p:nvSpPr>
        <p:spPr>
          <a:xfrm flipV="1">
            <a:off x="7193963" y="3614163"/>
            <a:ext cx="2001813" cy="1556148"/>
          </a:xfrm>
          <a:prstGeom prst="line">
            <a:avLst/>
          </a:prstGeom>
          <a:ln w="38100" cap="rnd">
            <a:solidFill>
              <a:srgbClr val="04599A"/>
            </a:solidFill>
            <a:prstDash val="solid"/>
            <a:headEnd type="none" w="sm" len="sm"/>
            <a:tailEnd type="none" w="sm" len="sm"/>
          </a:ln>
        </p:spPr>
        <p:txBody>
          <a:bodyPr/>
          <a:lstStyle/>
          <a:p>
            <a:endParaRPr lang="en-AU"/>
          </a:p>
        </p:txBody>
      </p:sp>
      <p:sp>
        <p:nvSpPr>
          <p:cNvPr id="6" name="AutoShape 6"/>
          <p:cNvSpPr/>
          <p:nvPr/>
        </p:nvSpPr>
        <p:spPr>
          <a:xfrm flipH="1" flipV="1">
            <a:off x="9195775" y="3614163"/>
            <a:ext cx="1938712" cy="1556148"/>
          </a:xfrm>
          <a:prstGeom prst="line">
            <a:avLst/>
          </a:prstGeom>
          <a:ln w="38100" cap="rnd">
            <a:solidFill>
              <a:srgbClr val="04599A"/>
            </a:solidFill>
            <a:prstDash val="solid"/>
            <a:headEnd type="none" w="sm" len="sm"/>
            <a:tailEnd type="none" w="sm" len="sm"/>
          </a:ln>
        </p:spPr>
        <p:txBody>
          <a:bodyPr/>
          <a:lstStyle/>
          <a:p>
            <a:endParaRPr lang="en-AU"/>
          </a:p>
        </p:txBody>
      </p:sp>
      <p:grpSp>
        <p:nvGrpSpPr>
          <p:cNvPr id="7" name="Group 7"/>
          <p:cNvGrpSpPr/>
          <p:nvPr/>
        </p:nvGrpSpPr>
        <p:grpSpPr>
          <a:xfrm>
            <a:off x="5067969" y="5141037"/>
            <a:ext cx="3760708" cy="1018755"/>
            <a:chOff x="0" y="0"/>
            <a:chExt cx="1125585" cy="304915"/>
          </a:xfrm>
        </p:grpSpPr>
        <p:sp>
          <p:nvSpPr>
            <p:cNvPr id="8" name="Freeform 8"/>
            <p:cNvSpPr/>
            <p:nvPr/>
          </p:nvSpPr>
          <p:spPr>
            <a:xfrm>
              <a:off x="0" y="0"/>
              <a:ext cx="1125585" cy="304915"/>
            </a:xfrm>
            <a:custGeom>
              <a:avLst/>
              <a:gdLst/>
              <a:ahLst/>
              <a:cxnLst/>
              <a:rect l="l" t="t" r="r" b="b"/>
              <a:pathLst>
                <a:path w="1125585" h="304915">
                  <a:moveTo>
                    <a:pt x="562793" y="0"/>
                  </a:moveTo>
                  <a:cubicBezTo>
                    <a:pt x="251971" y="0"/>
                    <a:pt x="0" y="68257"/>
                    <a:pt x="0" y="152457"/>
                  </a:cubicBezTo>
                  <a:cubicBezTo>
                    <a:pt x="0" y="236657"/>
                    <a:pt x="251971" y="304915"/>
                    <a:pt x="562793" y="304915"/>
                  </a:cubicBezTo>
                  <a:cubicBezTo>
                    <a:pt x="873615" y="304915"/>
                    <a:pt x="1125585" y="236657"/>
                    <a:pt x="1125585" y="152457"/>
                  </a:cubicBezTo>
                  <a:cubicBezTo>
                    <a:pt x="1125585" y="68257"/>
                    <a:pt x="873615" y="0"/>
                    <a:pt x="562793" y="0"/>
                  </a:cubicBezTo>
                  <a:close/>
                </a:path>
              </a:pathLst>
            </a:custGeom>
            <a:solidFill>
              <a:srgbClr val="C7CAFF"/>
            </a:solidFill>
          </p:spPr>
          <p:txBody>
            <a:bodyPr/>
            <a:lstStyle/>
            <a:p>
              <a:endParaRPr lang="en-AU"/>
            </a:p>
          </p:txBody>
        </p:sp>
        <p:sp>
          <p:nvSpPr>
            <p:cNvPr id="9" name="TextBox 9"/>
            <p:cNvSpPr txBox="1"/>
            <p:nvPr/>
          </p:nvSpPr>
          <p:spPr>
            <a:xfrm>
              <a:off x="105524" y="38111"/>
              <a:ext cx="914538" cy="238218"/>
            </a:xfrm>
            <a:prstGeom prst="rect">
              <a:avLst/>
            </a:prstGeom>
          </p:spPr>
          <p:txBody>
            <a:bodyPr lIns="50800" tIns="50800" rIns="50800" bIns="50800" rtlCol="0" anchor="ctr"/>
            <a:lstStyle/>
            <a:p>
              <a:pPr algn="ctr">
                <a:lnSpc>
                  <a:spcPts val="2493"/>
                </a:lnSpc>
              </a:pPr>
              <a:endParaRPr/>
            </a:p>
          </p:txBody>
        </p:sp>
      </p:grpSp>
      <p:sp>
        <p:nvSpPr>
          <p:cNvPr id="10" name="TextBox 10"/>
          <p:cNvSpPr txBox="1"/>
          <p:nvPr/>
        </p:nvSpPr>
        <p:spPr>
          <a:xfrm>
            <a:off x="4952771" y="5406127"/>
            <a:ext cx="4130816" cy="448841"/>
          </a:xfrm>
          <a:prstGeom prst="rect">
            <a:avLst/>
          </a:prstGeom>
        </p:spPr>
        <p:txBody>
          <a:bodyPr wrap="square" lIns="0" tIns="0" rIns="0" bIns="0" rtlCol="0" anchor="t">
            <a:spAutoFit/>
          </a:bodyPr>
          <a:lstStyle/>
          <a:p>
            <a:pPr algn="ctr">
              <a:lnSpc>
                <a:spcPts val="3520"/>
              </a:lnSpc>
              <a:spcBef>
                <a:spcPct val="0"/>
              </a:spcBef>
            </a:pPr>
            <a:r>
              <a:rPr lang="en-US" sz="3229" dirty="0">
                <a:solidFill>
                  <a:srgbClr val="04599A"/>
                </a:solidFill>
                <a:latin typeface="Sailors"/>
                <a:ea typeface="Sailors"/>
                <a:cs typeface="Sailors"/>
                <a:sym typeface="Sailors"/>
              </a:rPr>
              <a:t>Perfluoroalkyl</a:t>
            </a:r>
          </a:p>
        </p:txBody>
      </p:sp>
      <p:grpSp>
        <p:nvGrpSpPr>
          <p:cNvPr id="11" name="Group 11"/>
          <p:cNvGrpSpPr/>
          <p:nvPr/>
        </p:nvGrpSpPr>
        <p:grpSpPr>
          <a:xfrm>
            <a:off x="9338497" y="5141037"/>
            <a:ext cx="3760708" cy="1018755"/>
            <a:chOff x="0" y="0"/>
            <a:chExt cx="1125585" cy="304915"/>
          </a:xfrm>
        </p:grpSpPr>
        <p:sp>
          <p:nvSpPr>
            <p:cNvPr id="12" name="Freeform 12"/>
            <p:cNvSpPr/>
            <p:nvPr/>
          </p:nvSpPr>
          <p:spPr>
            <a:xfrm>
              <a:off x="0" y="0"/>
              <a:ext cx="1125585" cy="304915"/>
            </a:xfrm>
            <a:custGeom>
              <a:avLst/>
              <a:gdLst/>
              <a:ahLst/>
              <a:cxnLst/>
              <a:rect l="l" t="t" r="r" b="b"/>
              <a:pathLst>
                <a:path w="1125585" h="304915">
                  <a:moveTo>
                    <a:pt x="562793" y="0"/>
                  </a:moveTo>
                  <a:cubicBezTo>
                    <a:pt x="251971" y="0"/>
                    <a:pt x="0" y="68257"/>
                    <a:pt x="0" y="152457"/>
                  </a:cubicBezTo>
                  <a:cubicBezTo>
                    <a:pt x="0" y="236657"/>
                    <a:pt x="251971" y="304915"/>
                    <a:pt x="562793" y="304915"/>
                  </a:cubicBezTo>
                  <a:cubicBezTo>
                    <a:pt x="873615" y="304915"/>
                    <a:pt x="1125585" y="236657"/>
                    <a:pt x="1125585" y="152457"/>
                  </a:cubicBezTo>
                  <a:cubicBezTo>
                    <a:pt x="1125585" y="68257"/>
                    <a:pt x="873615" y="0"/>
                    <a:pt x="562793" y="0"/>
                  </a:cubicBezTo>
                  <a:close/>
                </a:path>
              </a:pathLst>
            </a:custGeom>
            <a:solidFill>
              <a:srgbClr val="C7CAFF"/>
            </a:solidFill>
          </p:spPr>
          <p:txBody>
            <a:bodyPr/>
            <a:lstStyle/>
            <a:p>
              <a:endParaRPr lang="en-AU"/>
            </a:p>
          </p:txBody>
        </p:sp>
        <p:sp>
          <p:nvSpPr>
            <p:cNvPr id="13" name="TextBox 13"/>
            <p:cNvSpPr txBox="1"/>
            <p:nvPr/>
          </p:nvSpPr>
          <p:spPr>
            <a:xfrm>
              <a:off x="105524" y="38111"/>
              <a:ext cx="914538" cy="238218"/>
            </a:xfrm>
            <a:prstGeom prst="rect">
              <a:avLst/>
            </a:prstGeom>
          </p:spPr>
          <p:txBody>
            <a:bodyPr lIns="50800" tIns="50800" rIns="50800" bIns="50800" rtlCol="0" anchor="ctr"/>
            <a:lstStyle/>
            <a:p>
              <a:pPr algn="ctr">
                <a:lnSpc>
                  <a:spcPts val="2493"/>
                </a:lnSpc>
              </a:pPr>
              <a:endParaRPr/>
            </a:p>
          </p:txBody>
        </p:sp>
      </p:grpSp>
      <p:sp>
        <p:nvSpPr>
          <p:cNvPr id="14" name="TextBox 14"/>
          <p:cNvSpPr txBox="1"/>
          <p:nvPr/>
        </p:nvSpPr>
        <p:spPr>
          <a:xfrm>
            <a:off x="8754899" y="5417253"/>
            <a:ext cx="4927904" cy="448841"/>
          </a:xfrm>
          <a:prstGeom prst="rect">
            <a:avLst/>
          </a:prstGeom>
        </p:spPr>
        <p:txBody>
          <a:bodyPr wrap="square" lIns="0" tIns="0" rIns="0" bIns="0" rtlCol="0" anchor="t">
            <a:spAutoFit/>
          </a:bodyPr>
          <a:lstStyle/>
          <a:p>
            <a:pPr algn="ctr">
              <a:lnSpc>
                <a:spcPts val="3520"/>
              </a:lnSpc>
              <a:spcBef>
                <a:spcPct val="0"/>
              </a:spcBef>
            </a:pPr>
            <a:r>
              <a:rPr lang="en-US" sz="3229" dirty="0">
                <a:solidFill>
                  <a:srgbClr val="04599A"/>
                </a:solidFill>
                <a:latin typeface="Sailors"/>
                <a:ea typeface="Sailors"/>
                <a:cs typeface="Sailors"/>
                <a:sym typeface="Sailors"/>
              </a:rPr>
              <a:t>Polyfluoroalkyl</a:t>
            </a:r>
          </a:p>
        </p:txBody>
      </p:sp>
      <p:grpSp>
        <p:nvGrpSpPr>
          <p:cNvPr id="15" name="Group 15"/>
          <p:cNvGrpSpPr/>
          <p:nvPr/>
        </p:nvGrpSpPr>
        <p:grpSpPr>
          <a:xfrm>
            <a:off x="7628765" y="2057400"/>
            <a:ext cx="3134021" cy="1717012"/>
            <a:chOff x="0" y="0"/>
            <a:chExt cx="828113" cy="453692"/>
          </a:xfrm>
        </p:grpSpPr>
        <p:sp>
          <p:nvSpPr>
            <p:cNvPr id="16" name="Freeform 16"/>
            <p:cNvSpPr/>
            <p:nvPr/>
          </p:nvSpPr>
          <p:spPr>
            <a:xfrm>
              <a:off x="0" y="0"/>
              <a:ext cx="828113" cy="453692"/>
            </a:xfrm>
            <a:custGeom>
              <a:avLst/>
              <a:gdLst/>
              <a:ahLst/>
              <a:cxnLst/>
              <a:rect l="l" t="t" r="r" b="b"/>
              <a:pathLst>
                <a:path w="828113" h="453692">
                  <a:moveTo>
                    <a:pt x="414056" y="0"/>
                  </a:moveTo>
                  <a:cubicBezTo>
                    <a:pt x="185379" y="0"/>
                    <a:pt x="0" y="101562"/>
                    <a:pt x="0" y="226846"/>
                  </a:cubicBezTo>
                  <a:cubicBezTo>
                    <a:pt x="0" y="352129"/>
                    <a:pt x="185379" y="453692"/>
                    <a:pt x="414056" y="453692"/>
                  </a:cubicBezTo>
                  <a:cubicBezTo>
                    <a:pt x="642733" y="453692"/>
                    <a:pt x="828113" y="352129"/>
                    <a:pt x="828113" y="226846"/>
                  </a:cubicBezTo>
                  <a:cubicBezTo>
                    <a:pt x="828113" y="101562"/>
                    <a:pt x="642733" y="0"/>
                    <a:pt x="414056" y="0"/>
                  </a:cubicBezTo>
                  <a:close/>
                </a:path>
              </a:pathLst>
            </a:custGeom>
            <a:solidFill>
              <a:srgbClr val="C7CAFF"/>
            </a:solidFill>
          </p:spPr>
          <p:txBody>
            <a:bodyPr/>
            <a:lstStyle/>
            <a:p>
              <a:endParaRPr lang="en-AU"/>
            </a:p>
          </p:txBody>
        </p:sp>
        <p:sp>
          <p:nvSpPr>
            <p:cNvPr id="17" name="TextBox 17"/>
            <p:cNvSpPr txBox="1"/>
            <p:nvPr/>
          </p:nvSpPr>
          <p:spPr>
            <a:xfrm>
              <a:off x="77636" y="52059"/>
              <a:ext cx="672842" cy="359100"/>
            </a:xfrm>
            <a:prstGeom prst="rect">
              <a:avLst/>
            </a:prstGeom>
          </p:spPr>
          <p:txBody>
            <a:bodyPr lIns="50800" tIns="50800" rIns="50800" bIns="50800" rtlCol="0" anchor="ctr"/>
            <a:lstStyle/>
            <a:p>
              <a:pPr algn="ctr">
                <a:lnSpc>
                  <a:spcPts val="2493"/>
                </a:lnSpc>
              </a:pPr>
              <a:endParaRPr/>
            </a:p>
          </p:txBody>
        </p:sp>
      </p:grpSp>
      <p:sp>
        <p:nvSpPr>
          <p:cNvPr id="18" name="TextBox 18"/>
          <p:cNvSpPr txBox="1"/>
          <p:nvPr/>
        </p:nvSpPr>
        <p:spPr>
          <a:xfrm>
            <a:off x="7154574" y="2244495"/>
            <a:ext cx="4064278" cy="1114407"/>
          </a:xfrm>
          <a:prstGeom prst="rect">
            <a:avLst/>
          </a:prstGeom>
        </p:spPr>
        <p:txBody>
          <a:bodyPr lIns="0" tIns="0" rIns="0" bIns="0" rtlCol="0" anchor="t">
            <a:spAutoFit/>
          </a:bodyPr>
          <a:lstStyle/>
          <a:p>
            <a:pPr algn="ctr">
              <a:lnSpc>
                <a:spcPts val="8161"/>
              </a:lnSpc>
              <a:spcBef>
                <a:spcPct val="0"/>
              </a:spcBef>
            </a:pPr>
            <a:r>
              <a:rPr lang="en-US" sz="7487" dirty="0">
                <a:solidFill>
                  <a:srgbClr val="04599A"/>
                </a:solidFill>
                <a:latin typeface="Sailors"/>
                <a:ea typeface="Sailors"/>
                <a:cs typeface="Sailors"/>
                <a:sym typeface="Sailors"/>
              </a:rPr>
              <a:t>PFAS</a:t>
            </a:r>
          </a:p>
        </p:txBody>
      </p:sp>
      <p:sp>
        <p:nvSpPr>
          <p:cNvPr id="19" name="Freeform 19"/>
          <p:cNvSpPr/>
          <p:nvPr/>
        </p:nvSpPr>
        <p:spPr>
          <a:xfrm>
            <a:off x="9588642" y="8050970"/>
            <a:ext cx="1623549" cy="1207330"/>
          </a:xfrm>
          <a:custGeom>
            <a:avLst/>
            <a:gdLst/>
            <a:ahLst/>
            <a:cxnLst/>
            <a:rect l="l" t="t" r="r" b="b"/>
            <a:pathLst>
              <a:path w="1623549" h="1207330">
                <a:moveTo>
                  <a:pt x="0" y="0"/>
                </a:moveTo>
                <a:lnTo>
                  <a:pt x="1623549" y="0"/>
                </a:lnTo>
                <a:lnTo>
                  <a:pt x="1623549" y="1207330"/>
                </a:lnTo>
                <a:lnTo>
                  <a:pt x="0" y="12073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0" name="Freeform 20"/>
          <p:cNvSpPr/>
          <p:nvPr/>
        </p:nvSpPr>
        <p:spPr>
          <a:xfrm>
            <a:off x="11719722" y="7990267"/>
            <a:ext cx="1167627" cy="1328736"/>
          </a:xfrm>
          <a:custGeom>
            <a:avLst/>
            <a:gdLst/>
            <a:ahLst/>
            <a:cxnLst/>
            <a:rect l="l" t="t" r="r" b="b"/>
            <a:pathLst>
              <a:path w="1167627" h="1328736">
                <a:moveTo>
                  <a:pt x="0" y="0"/>
                </a:moveTo>
                <a:lnTo>
                  <a:pt x="1167627" y="0"/>
                </a:lnTo>
                <a:lnTo>
                  <a:pt x="1167627" y="1328736"/>
                </a:lnTo>
                <a:lnTo>
                  <a:pt x="0" y="132873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1" name="Freeform 21"/>
          <p:cNvSpPr/>
          <p:nvPr/>
        </p:nvSpPr>
        <p:spPr>
          <a:xfrm>
            <a:off x="13224591" y="7990267"/>
            <a:ext cx="1613256" cy="1328736"/>
          </a:xfrm>
          <a:custGeom>
            <a:avLst/>
            <a:gdLst/>
            <a:ahLst/>
            <a:cxnLst/>
            <a:rect l="l" t="t" r="r" b="b"/>
            <a:pathLst>
              <a:path w="1613256" h="1328736">
                <a:moveTo>
                  <a:pt x="0" y="0"/>
                </a:moveTo>
                <a:lnTo>
                  <a:pt x="1613256" y="0"/>
                </a:lnTo>
                <a:lnTo>
                  <a:pt x="1613256" y="1328736"/>
                </a:lnTo>
                <a:lnTo>
                  <a:pt x="0" y="132873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22" name="Freeform 22"/>
          <p:cNvSpPr/>
          <p:nvPr/>
        </p:nvSpPr>
        <p:spPr>
          <a:xfrm>
            <a:off x="15275997" y="7849518"/>
            <a:ext cx="1809237" cy="1639621"/>
          </a:xfrm>
          <a:custGeom>
            <a:avLst/>
            <a:gdLst/>
            <a:ahLst/>
            <a:cxnLst/>
            <a:rect l="l" t="t" r="r" b="b"/>
            <a:pathLst>
              <a:path w="1809237" h="1639621">
                <a:moveTo>
                  <a:pt x="0" y="0"/>
                </a:moveTo>
                <a:lnTo>
                  <a:pt x="1809237" y="0"/>
                </a:lnTo>
                <a:lnTo>
                  <a:pt x="1809237" y="1639621"/>
                </a:lnTo>
                <a:lnTo>
                  <a:pt x="0" y="163962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3" name="Freeform 23"/>
          <p:cNvSpPr/>
          <p:nvPr/>
        </p:nvSpPr>
        <p:spPr>
          <a:xfrm>
            <a:off x="2496492" y="7990267"/>
            <a:ext cx="1005377" cy="1207330"/>
          </a:xfrm>
          <a:custGeom>
            <a:avLst/>
            <a:gdLst/>
            <a:ahLst/>
            <a:cxnLst/>
            <a:rect l="l" t="t" r="r" b="b"/>
            <a:pathLst>
              <a:path w="1005377" h="1207330">
                <a:moveTo>
                  <a:pt x="0" y="0"/>
                </a:moveTo>
                <a:lnTo>
                  <a:pt x="1005377" y="0"/>
                </a:lnTo>
                <a:lnTo>
                  <a:pt x="1005377" y="1207330"/>
                </a:lnTo>
                <a:lnTo>
                  <a:pt x="0" y="120733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4" name="Freeform 24"/>
          <p:cNvSpPr/>
          <p:nvPr/>
        </p:nvSpPr>
        <p:spPr>
          <a:xfrm>
            <a:off x="4099956" y="7990267"/>
            <a:ext cx="1512313" cy="1207330"/>
          </a:xfrm>
          <a:custGeom>
            <a:avLst/>
            <a:gdLst/>
            <a:ahLst/>
            <a:cxnLst/>
            <a:rect l="l" t="t" r="r" b="b"/>
            <a:pathLst>
              <a:path w="1512313" h="1207330">
                <a:moveTo>
                  <a:pt x="0" y="0"/>
                </a:moveTo>
                <a:lnTo>
                  <a:pt x="1512313" y="0"/>
                </a:lnTo>
                <a:lnTo>
                  <a:pt x="1512313" y="1207330"/>
                </a:lnTo>
                <a:lnTo>
                  <a:pt x="0" y="120733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25" name="Freeform 25"/>
          <p:cNvSpPr/>
          <p:nvPr/>
        </p:nvSpPr>
        <p:spPr>
          <a:xfrm>
            <a:off x="6332929" y="7990267"/>
            <a:ext cx="706288" cy="1207330"/>
          </a:xfrm>
          <a:custGeom>
            <a:avLst/>
            <a:gdLst/>
            <a:ahLst/>
            <a:cxnLst/>
            <a:rect l="l" t="t" r="r" b="b"/>
            <a:pathLst>
              <a:path w="706288" h="1207330">
                <a:moveTo>
                  <a:pt x="0" y="0"/>
                </a:moveTo>
                <a:lnTo>
                  <a:pt x="706288" y="0"/>
                </a:lnTo>
                <a:lnTo>
                  <a:pt x="706288" y="1207330"/>
                </a:lnTo>
                <a:lnTo>
                  <a:pt x="0" y="120733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26" name="TextBox 26"/>
          <p:cNvSpPr txBox="1"/>
          <p:nvPr/>
        </p:nvSpPr>
        <p:spPr>
          <a:xfrm>
            <a:off x="1076570" y="7256860"/>
            <a:ext cx="7362250" cy="449941"/>
          </a:xfrm>
          <a:prstGeom prst="rect">
            <a:avLst/>
          </a:prstGeom>
        </p:spPr>
        <p:txBody>
          <a:bodyPr lIns="0" tIns="0" rIns="0" bIns="0" rtlCol="0" anchor="t">
            <a:spAutoFit/>
          </a:bodyPr>
          <a:lstStyle/>
          <a:p>
            <a:pPr algn="ctr">
              <a:lnSpc>
                <a:spcPts val="3239"/>
              </a:lnSpc>
              <a:spcBef>
                <a:spcPct val="0"/>
              </a:spcBef>
            </a:pPr>
            <a:r>
              <a:rPr lang="en-US" sz="2972">
                <a:solidFill>
                  <a:srgbClr val="04599A"/>
                </a:solidFill>
                <a:latin typeface="Sailors"/>
                <a:ea typeface="Sailors"/>
                <a:cs typeface="Sailors"/>
                <a:sym typeface="Sailors"/>
              </a:rPr>
              <a:t>make products resistant to:</a:t>
            </a:r>
          </a:p>
        </p:txBody>
      </p:sp>
      <p:sp>
        <p:nvSpPr>
          <p:cNvPr id="27" name="TextBox 27"/>
          <p:cNvSpPr txBox="1"/>
          <p:nvPr/>
        </p:nvSpPr>
        <p:spPr>
          <a:xfrm>
            <a:off x="9858742" y="7256860"/>
            <a:ext cx="6783163" cy="449941"/>
          </a:xfrm>
          <a:prstGeom prst="rect">
            <a:avLst/>
          </a:prstGeom>
        </p:spPr>
        <p:txBody>
          <a:bodyPr lIns="0" tIns="0" rIns="0" bIns="0" rtlCol="0" anchor="t">
            <a:spAutoFit/>
          </a:bodyPr>
          <a:lstStyle/>
          <a:p>
            <a:pPr algn="ctr">
              <a:lnSpc>
                <a:spcPts val="3239"/>
              </a:lnSpc>
              <a:spcBef>
                <a:spcPct val="0"/>
              </a:spcBef>
            </a:pPr>
            <a:r>
              <a:rPr lang="en-US" sz="2972" dirty="0">
                <a:solidFill>
                  <a:srgbClr val="04599A"/>
                </a:solidFill>
                <a:latin typeface="Sailors"/>
                <a:ea typeface="Sailors"/>
                <a:cs typeface="Sailors"/>
                <a:sym typeface="Sailors"/>
              </a:rPr>
              <a:t>effect on human health:</a:t>
            </a:r>
          </a:p>
        </p:txBody>
      </p:sp>
      <p:sp>
        <p:nvSpPr>
          <p:cNvPr id="28" name="TextBox 28"/>
          <p:cNvSpPr txBox="1"/>
          <p:nvPr/>
        </p:nvSpPr>
        <p:spPr>
          <a:xfrm>
            <a:off x="7460506" y="3232728"/>
            <a:ext cx="3366988" cy="252349"/>
          </a:xfrm>
          <a:prstGeom prst="rect">
            <a:avLst/>
          </a:prstGeom>
        </p:spPr>
        <p:txBody>
          <a:bodyPr lIns="0" tIns="0" rIns="0" bIns="0" rtlCol="0" anchor="t">
            <a:spAutoFit/>
          </a:bodyPr>
          <a:lstStyle/>
          <a:p>
            <a:pPr algn="ctr">
              <a:lnSpc>
                <a:spcPts val="1852"/>
              </a:lnSpc>
              <a:spcBef>
                <a:spcPct val="0"/>
              </a:spcBef>
            </a:pPr>
            <a:r>
              <a:rPr lang="en-US" sz="1699">
                <a:solidFill>
                  <a:srgbClr val="04599A"/>
                </a:solidFill>
                <a:latin typeface="Sailors"/>
                <a:ea typeface="Sailors"/>
                <a:cs typeface="Sailors"/>
                <a:sym typeface="Sailors"/>
              </a:rPr>
              <a:t>forever chemicals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528399"/>
            <a:ext cx="17259300" cy="777487"/>
          </a:xfrm>
          <a:prstGeom prst="rect">
            <a:avLst/>
          </a:prstGeom>
        </p:spPr>
        <p:txBody>
          <a:bodyPr lIns="0" tIns="0" rIns="0" bIns="0" rtlCol="0" anchor="t">
            <a:spAutoFit/>
          </a:bodyPr>
          <a:lstStyle/>
          <a:p>
            <a:pPr marL="0" lvl="0" indent="0" algn="ctr">
              <a:lnSpc>
                <a:spcPts val="5891"/>
              </a:lnSpc>
              <a:spcBef>
                <a:spcPct val="0"/>
              </a:spcBef>
            </a:pPr>
            <a:r>
              <a:rPr lang="en-US" sz="6073" spc="279">
                <a:solidFill>
                  <a:srgbClr val="04599A"/>
                </a:solidFill>
                <a:latin typeface="Lucky Bones"/>
                <a:ea typeface="Lucky Bones"/>
                <a:cs typeface="Lucky Bones"/>
                <a:sym typeface="Lucky Bones"/>
              </a:rPr>
              <a:t>PFAS</a:t>
            </a:r>
          </a:p>
        </p:txBody>
      </p:sp>
      <p:pic>
        <p:nvPicPr>
          <p:cNvPr id="3" name="Picture 3"/>
          <p:cNvPicPr>
            <a:picLocks noChangeAspect="1"/>
          </p:cNvPicPr>
          <p:nvPr>
            <a:videoFile r:link="rId1"/>
          </p:nvPr>
        </p:nvPicPr>
        <p:blipFill>
          <a:blip r:embed="rId4"/>
          <a:stretch>
            <a:fillRect/>
          </a:stretch>
        </p:blipFill>
        <p:spPr>
          <a:xfrm>
            <a:off x="1876284" y="1503715"/>
            <a:ext cx="14535432" cy="816979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1860362" y="3627908"/>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7130048" y="3284658"/>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5486400" y="5800587"/>
            <a:ext cx="2174614" cy="752960"/>
          </a:xfrm>
          <a:custGeom>
            <a:avLst/>
            <a:gdLst/>
            <a:ahLst/>
            <a:cxnLst/>
            <a:rect l="l" t="t" r="r" b="b"/>
            <a:pathLst>
              <a:path w="2174614" h="752960">
                <a:moveTo>
                  <a:pt x="0" y="0"/>
                </a:moveTo>
                <a:lnTo>
                  <a:pt x="2174614" y="0"/>
                </a:lnTo>
                <a:lnTo>
                  <a:pt x="2174614" y="752960"/>
                </a:lnTo>
                <a:lnTo>
                  <a:pt x="0" y="752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8542186" y="4622179"/>
            <a:ext cx="1203627" cy="1042642"/>
          </a:xfrm>
          <a:custGeom>
            <a:avLst/>
            <a:gdLst/>
            <a:ahLst/>
            <a:cxnLst/>
            <a:rect l="l" t="t" r="r" b="b"/>
            <a:pathLst>
              <a:path w="1203627" h="1042642">
                <a:moveTo>
                  <a:pt x="0" y="0"/>
                </a:moveTo>
                <a:lnTo>
                  <a:pt x="1203628" y="0"/>
                </a:lnTo>
                <a:lnTo>
                  <a:pt x="1203628"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4708638" y="3607421"/>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5400000">
            <a:off x="11095433" y="5153222"/>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8" name="Freeform 8"/>
          <p:cNvSpPr/>
          <p:nvPr/>
        </p:nvSpPr>
        <p:spPr>
          <a:xfrm>
            <a:off x="8126529" y="6032226"/>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9" name="Freeform 9"/>
          <p:cNvSpPr/>
          <p:nvPr/>
        </p:nvSpPr>
        <p:spPr>
          <a:xfrm>
            <a:off x="9845677" y="655354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a:off x="10238089" y="3981121"/>
            <a:ext cx="995243" cy="1282117"/>
          </a:xfrm>
          <a:custGeom>
            <a:avLst/>
            <a:gdLst/>
            <a:ahLst/>
            <a:cxnLst/>
            <a:rect l="l" t="t" r="r" b="b"/>
            <a:pathLst>
              <a:path w="995243" h="1282117">
                <a:moveTo>
                  <a:pt x="0" y="0"/>
                </a:moveTo>
                <a:lnTo>
                  <a:pt x="995244" y="0"/>
                </a:lnTo>
                <a:lnTo>
                  <a:pt x="995244" y="1282116"/>
                </a:lnTo>
                <a:lnTo>
                  <a:pt x="0" y="12821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5651269" y="7277368"/>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a:off x="8906911" y="3022260"/>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a:off x="13270370" y="5921262"/>
            <a:ext cx="1305342" cy="1042642"/>
          </a:xfrm>
          <a:custGeom>
            <a:avLst/>
            <a:gdLst/>
            <a:ahLst/>
            <a:cxnLst/>
            <a:rect l="l" t="t" r="r" b="b"/>
            <a:pathLst>
              <a:path w="1305342" h="1042642">
                <a:moveTo>
                  <a:pt x="0" y="0"/>
                </a:moveTo>
                <a:lnTo>
                  <a:pt x="1305342" y="0"/>
                </a:lnTo>
                <a:lnTo>
                  <a:pt x="1305342" y="1042641"/>
                </a:lnTo>
                <a:lnTo>
                  <a:pt x="0" y="104264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a:off x="13897310" y="4375460"/>
            <a:ext cx="1148213" cy="1090802"/>
          </a:xfrm>
          <a:custGeom>
            <a:avLst/>
            <a:gdLst/>
            <a:ahLst/>
            <a:cxnLst/>
            <a:rect l="l" t="t" r="r" b="b"/>
            <a:pathLst>
              <a:path w="1148213" h="1090802">
                <a:moveTo>
                  <a:pt x="0" y="0"/>
                </a:moveTo>
                <a:lnTo>
                  <a:pt x="1148213" y="0"/>
                </a:lnTo>
                <a:lnTo>
                  <a:pt x="1148213" y="1090803"/>
                </a:lnTo>
                <a:lnTo>
                  <a:pt x="0" y="109080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rot="-3259688">
            <a:off x="2864470" y="3395636"/>
            <a:ext cx="2174614" cy="752960"/>
          </a:xfrm>
          <a:custGeom>
            <a:avLst/>
            <a:gdLst/>
            <a:ahLst/>
            <a:cxnLst/>
            <a:rect l="l" t="t" r="r" b="b"/>
            <a:pathLst>
              <a:path w="2174614" h="752960">
                <a:moveTo>
                  <a:pt x="0" y="0"/>
                </a:moveTo>
                <a:lnTo>
                  <a:pt x="2174614" y="0"/>
                </a:lnTo>
                <a:lnTo>
                  <a:pt x="2174614" y="752960"/>
                </a:lnTo>
                <a:lnTo>
                  <a:pt x="0" y="75296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rot="-7227429">
            <a:off x="464325" y="6378462"/>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7" name="Freeform 17"/>
          <p:cNvSpPr/>
          <p:nvPr/>
        </p:nvSpPr>
        <p:spPr>
          <a:xfrm rot="-7227429">
            <a:off x="3027558" y="9050252"/>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8" name="Freeform 18"/>
          <p:cNvSpPr/>
          <p:nvPr/>
        </p:nvSpPr>
        <p:spPr>
          <a:xfrm rot="8972570">
            <a:off x="2138634" y="6056702"/>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9" name="Freeform 19"/>
          <p:cNvSpPr/>
          <p:nvPr/>
        </p:nvSpPr>
        <p:spPr>
          <a:xfrm rot="-7227429">
            <a:off x="4377088" y="8649969"/>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0" name="Freeform 20"/>
          <p:cNvSpPr/>
          <p:nvPr/>
        </p:nvSpPr>
        <p:spPr>
          <a:xfrm rot="-7227429">
            <a:off x="4347227" y="7128139"/>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1" name="Freeform 21"/>
          <p:cNvSpPr/>
          <p:nvPr/>
        </p:nvSpPr>
        <p:spPr>
          <a:xfrm rot="-7227429">
            <a:off x="1875538" y="7822701"/>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2" name="Freeform 22"/>
          <p:cNvSpPr/>
          <p:nvPr/>
        </p:nvSpPr>
        <p:spPr>
          <a:xfrm rot="-7227429">
            <a:off x="1441836" y="4353632"/>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23" name="Freeform 23"/>
          <p:cNvSpPr/>
          <p:nvPr/>
        </p:nvSpPr>
        <p:spPr>
          <a:xfrm rot="-7227429">
            <a:off x="162914" y="4546749"/>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4" name="Freeform 24"/>
          <p:cNvSpPr/>
          <p:nvPr/>
        </p:nvSpPr>
        <p:spPr>
          <a:xfrm rot="-6709876">
            <a:off x="13673518" y="-144457"/>
            <a:ext cx="1408297" cy="1344284"/>
          </a:xfrm>
          <a:custGeom>
            <a:avLst/>
            <a:gdLst/>
            <a:ahLst/>
            <a:cxnLst/>
            <a:rect l="l" t="t" r="r" b="b"/>
            <a:pathLst>
              <a:path w="1408297" h="1344284">
                <a:moveTo>
                  <a:pt x="0" y="0"/>
                </a:moveTo>
                <a:lnTo>
                  <a:pt x="1408297" y="0"/>
                </a:lnTo>
                <a:lnTo>
                  <a:pt x="1408297"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5" name="Freeform 25"/>
          <p:cNvSpPr/>
          <p:nvPr/>
        </p:nvSpPr>
        <p:spPr>
          <a:xfrm rot="-6709876">
            <a:off x="15303483" y="5682748"/>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26" name="Freeform 26"/>
          <p:cNvSpPr/>
          <p:nvPr/>
        </p:nvSpPr>
        <p:spPr>
          <a:xfrm rot="-6709876">
            <a:off x="15959579" y="3881809"/>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27" name="Freeform 27"/>
          <p:cNvSpPr/>
          <p:nvPr/>
        </p:nvSpPr>
        <p:spPr>
          <a:xfrm rot="9490123">
            <a:off x="15994565" y="412267"/>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8" name="Freeform 28"/>
          <p:cNvSpPr/>
          <p:nvPr/>
        </p:nvSpPr>
        <p:spPr>
          <a:xfrm rot="-6709876">
            <a:off x="17353304" y="3696086"/>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9" name="Freeform 29"/>
          <p:cNvSpPr/>
          <p:nvPr/>
        </p:nvSpPr>
        <p:spPr>
          <a:xfrm rot="-6709876">
            <a:off x="17554971" y="2147958"/>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0" name="Freeform 30"/>
          <p:cNvSpPr/>
          <p:nvPr/>
        </p:nvSpPr>
        <p:spPr>
          <a:xfrm rot="-6709876">
            <a:off x="14987920" y="2598372"/>
            <a:ext cx="995243" cy="1282117"/>
          </a:xfrm>
          <a:custGeom>
            <a:avLst/>
            <a:gdLst/>
            <a:ahLst/>
            <a:cxnLst/>
            <a:rect l="l" t="t" r="r" b="b"/>
            <a:pathLst>
              <a:path w="995243" h="1282117">
                <a:moveTo>
                  <a:pt x="0" y="0"/>
                </a:moveTo>
                <a:lnTo>
                  <a:pt x="995244" y="0"/>
                </a:lnTo>
                <a:lnTo>
                  <a:pt x="995244" y="1282116"/>
                </a:lnTo>
                <a:lnTo>
                  <a:pt x="0" y="12821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31" name="Freeform 31"/>
          <p:cNvSpPr/>
          <p:nvPr/>
        </p:nvSpPr>
        <p:spPr>
          <a:xfrm rot="-6709876">
            <a:off x="15337434" y="-1037589"/>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32" name="Freeform 32"/>
          <p:cNvSpPr/>
          <p:nvPr/>
        </p:nvSpPr>
        <p:spPr>
          <a:xfrm rot="-6709876">
            <a:off x="17373277" y="-458620"/>
            <a:ext cx="1148213" cy="1090802"/>
          </a:xfrm>
          <a:custGeom>
            <a:avLst/>
            <a:gdLst/>
            <a:ahLst/>
            <a:cxnLst/>
            <a:rect l="l" t="t" r="r" b="b"/>
            <a:pathLst>
              <a:path w="1148213" h="1090802">
                <a:moveTo>
                  <a:pt x="0" y="0"/>
                </a:moveTo>
                <a:lnTo>
                  <a:pt x="1148213" y="0"/>
                </a:lnTo>
                <a:lnTo>
                  <a:pt x="1148213" y="1090803"/>
                </a:lnTo>
                <a:lnTo>
                  <a:pt x="0" y="109080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33" name="Freeform 33"/>
          <p:cNvSpPr/>
          <p:nvPr/>
        </p:nvSpPr>
        <p:spPr>
          <a:xfrm rot="-1698343">
            <a:off x="13812984" y="8052210"/>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34" name="Freeform 34"/>
          <p:cNvSpPr/>
          <p:nvPr/>
        </p:nvSpPr>
        <p:spPr>
          <a:xfrm rot="-1698343">
            <a:off x="-1026579" y="3346633"/>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35" name="Freeform 35"/>
          <p:cNvSpPr/>
          <p:nvPr/>
        </p:nvSpPr>
        <p:spPr>
          <a:xfrm>
            <a:off x="11775763" y="9778306"/>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6" name="Freeform 36"/>
          <p:cNvSpPr/>
          <p:nvPr/>
        </p:nvSpPr>
        <p:spPr>
          <a:xfrm rot="-7227429">
            <a:off x="6588819" y="8879400"/>
            <a:ext cx="1408297" cy="1344284"/>
          </a:xfrm>
          <a:custGeom>
            <a:avLst/>
            <a:gdLst/>
            <a:ahLst/>
            <a:cxnLst/>
            <a:rect l="l" t="t" r="r" b="b"/>
            <a:pathLst>
              <a:path w="1408297" h="1344284">
                <a:moveTo>
                  <a:pt x="0" y="0"/>
                </a:moveTo>
                <a:lnTo>
                  <a:pt x="1408297" y="0"/>
                </a:lnTo>
                <a:lnTo>
                  <a:pt x="1408297" y="1344283"/>
                </a:lnTo>
                <a:lnTo>
                  <a:pt x="0" y="134428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7" name="Freeform 37"/>
          <p:cNvSpPr/>
          <p:nvPr/>
        </p:nvSpPr>
        <p:spPr>
          <a:xfrm rot="8972570">
            <a:off x="8263128" y="8557640"/>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38" name="Freeform 38"/>
          <p:cNvSpPr/>
          <p:nvPr/>
        </p:nvSpPr>
        <p:spPr>
          <a:xfrm rot="-7227429">
            <a:off x="10471720" y="962907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9" name="Freeform 39"/>
          <p:cNvSpPr/>
          <p:nvPr/>
        </p:nvSpPr>
        <p:spPr>
          <a:xfrm rot="-3351992">
            <a:off x="17347344" y="7127862"/>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0" name="Freeform 40"/>
          <p:cNvSpPr/>
          <p:nvPr/>
        </p:nvSpPr>
        <p:spPr>
          <a:xfrm rot="5620577">
            <a:off x="14871420" y="9235847"/>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1" name="Freeform 41"/>
          <p:cNvSpPr/>
          <p:nvPr/>
        </p:nvSpPr>
        <p:spPr>
          <a:xfrm rot="-10579422">
            <a:off x="18124681" y="9049967"/>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42" name="Freeform 42"/>
          <p:cNvSpPr/>
          <p:nvPr/>
        </p:nvSpPr>
        <p:spPr>
          <a:xfrm rot="-10579422">
            <a:off x="16962479" y="8436175"/>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3" name="Freeform 43"/>
          <p:cNvSpPr/>
          <p:nvPr/>
        </p:nvSpPr>
        <p:spPr>
          <a:xfrm rot="-3351992">
            <a:off x="-258119" y="8930185"/>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4" name="Freeform 44"/>
          <p:cNvSpPr/>
          <p:nvPr/>
        </p:nvSpPr>
        <p:spPr>
          <a:xfrm rot="9060524">
            <a:off x="-505940" y="2007936"/>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5" name="Freeform 45"/>
          <p:cNvSpPr/>
          <p:nvPr/>
        </p:nvSpPr>
        <p:spPr>
          <a:xfrm rot="1833094">
            <a:off x="4663626" y="-646837"/>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6" name="Freeform 46"/>
          <p:cNvSpPr/>
          <p:nvPr/>
        </p:nvSpPr>
        <p:spPr>
          <a:xfrm rot="-3566905">
            <a:off x="3153932" y="52532"/>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7" name="Freeform 47"/>
          <p:cNvSpPr/>
          <p:nvPr/>
        </p:nvSpPr>
        <p:spPr>
          <a:xfrm rot="1833094">
            <a:off x="309817" y="-479494"/>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48" name="Freeform 48"/>
          <p:cNvSpPr/>
          <p:nvPr/>
        </p:nvSpPr>
        <p:spPr>
          <a:xfrm rot="1833094">
            <a:off x="1561435" y="71102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9" name="Freeform 49"/>
          <p:cNvSpPr/>
          <p:nvPr/>
        </p:nvSpPr>
        <p:spPr>
          <a:xfrm rot="1833094">
            <a:off x="3131500" y="-1267949"/>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50" name="Freeform 50"/>
          <p:cNvSpPr/>
          <p:nvPr/>
        </p:nvSpPr>
        <p:spPr>
          <a:xfrm rot="-9605129">
            <a:off x="7766381" y="-453735"/>
            <a:ext cx="1408297" cy="1344284"/>
          </a:xfrm>
          <a:custGeom>
            <a:avLst/>
            <a:gdLst/>
            <a:ahLst/>
            <a:cxnLst/>
            <a:rect l="l" t="t" r="r" b="b"/>
            <a:pathLst>
              <a:path w="1408297" h="1344284">
                <a:moveTo>
                  <a:pt x="0" y="0"/>
                </a:moveTo>
                <a:lnTo>
                  <a:pt x="1408297" y="0"/>
                </a:lnTo>
                <a:lnTo>
                  <a:pt x="1408297"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1" name="Freeform 51"/>
          <p:cNvSpPr/>
          <p:nvPr/>
        </p:nvSpPr>
        <p:spPr>
          <a:xfrm rot="-9605129">
            <a:off x="11371981" y="69159"/>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52" name="Freeform 52"/>
          <p:cNvSpPr/>
          <p:nvPr/>
        </p:nvSpPr>
        <p:spPr>
          <a:xfrm rot="-9605129">
            <a:off x="9802072" y="-102596"/>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53" name="Freeform 53"/>
          <p:cNvSpPr/>
          <p:nvPr/>
        </p:nvSpPr>
        <p:spPr>
          <a:xfrm>
            <a:off x="5859280" y="764211"/>
            <a:ext cx="1844875" cy="468137"/>
          </a:xfrm>
          <a:custGeom>
            <a:avLst/>
            <a:gdLst/>
            <a:ahLst/>
            <a:cxnLst/>
            <a:rect l="l" t="t" r="r" b="b"/>
            <a:pathLst>
              <a:path w="1844875" h="468137">
                <a:moveTo>
                  <a:pt x="0" y="0"/>
                </a:moveTo>
                <a:lnTo>
                  <a:pt x="1844874" y="0"/>
                </a:lnTo>
                <a:lnTo>
                  <a:pt x="1844874"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54" name="Freeform 54"/>
          <p:cNvSpPr/>
          <p:nvPr/>
        </p:nvSpPr>
        <p:spPr>
          <a:xfrm rot="10002082">
            <a:off x="11045923" y="7670957"/>
            <a:ext cx="2613687" cy="904989"/>
          </a:xfrm>
          <a:custGeom>
            <a:avLst/>
            <a:gdLst/>
            <a:ahLst/>
            <a:cxnLst/>
            <a:rect l="l" t="t" r="r" b="b"/>
            <a:pathLst>
              <a:path w="2613687" h="904989">
                <a:moveTo>
                  <a:pt x="0" y="0"/>
                </a:moveTo>
                <a:lnTo>
                  <a:pt x="2613687" y="0"/>
                </a:lnTo>
                <a:lnTo>
                  <a:pt x="2613687" y="904990"/>
                </a:lnTo>
                <a:lnTo>
                  <a:pt x="0" y="90499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sp>
        <p:nvSpPr>
          <p:cNvPr id="55" name="TextBox 55"/>
          <p:cNvSpPr txBox="1"/>
          <p:nvPr/>
        </p:nvSpPr>
        <p:spPr>
          <a:xfrm>
            <a:off x="802221" y="1497962"/>
            <a:ext cx="17259300" cy="1190923"/>
          </a:xfrm>
          <a:prstGeom prst="rect">
            <a:avLst/>
          </a:prstGeom>
        </p:spPr>
        <p:txBody>
          <a:bodyPr lIns="0" tIns="0" rIns="0" bIns="0" rtlCol="0" anchor="t">
            <a:spAutoFit/>
          </a:bodyPr>
          <a:lstStyle/>
          <a:p>
            <a:pPr marL="0" lvl="0" indent="0" algn="ctr">
              <a:lnSpc>
                <a:spcPts val="9100"/>
              </a:lnSpc>
            </a:pPr>
            <a:r>
              <a:rPr lang="en-US" sz="8273" spc="380">
                <a:solidFill>
                  <a:srgbClr val="04599A"/>
                </a:solidFill>
                <a:latin typeface="Lucky Bones"/>
                <a:ea typeface="Lucky Bones"/>
                <a:cs typeface="Lucky Bones"/>
                <a:sym typeface="Lucky Bones"/>
              </a:rPr>
              <a:t>WHAT ARE MICROPLASTICS?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477438" y="4117486"/>
            <a:ext cx="10931613" cy="3555503"/>
          </a:xfrm>
          <a:custGeom>
            <a:avLst/>
            <a:gdLst/>
            <a:ahLst/>
            <a:cxnLst/>
            <a:rect l="l" t="t" r="r" b="b"/>
            <a:pathLst>
              <a:path w="10931613" h="3555503">
                <a:moveTo>
                  <a:pt x="0" y="0"/>
                </a:moveTo>
                <a:lnTo>
                  <a:pt x="10931613" y="0"/>
                </a:lnTo>
                <a:lnTo>
                  <a:pt x="10931613" y="3555503"/>
                </a:lnTo>
                <a:lnTo>
                  <a:pt x="0" y="355550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613470" y="1662049"/>
            <a:ext cx="17259300" cy="1075990"/>
          </a:xfrm>
          <a:prstGeom prst="rect">
            <a:avLst/>
          </a:prstGeom>
        </p:spPr>
        <p:txBody>
          <a:bodyPr lIns="0" tIns="0" rIns="0" bIns="0" rtlCol="0" anchor="t">
            <a:spAutoFit/>
          </a:bodyPr>
          <a:lstStyle/>
          <a:p>
            <a:pPr marL="0" lvl="0" indent="0" algn="ctr">
              <a:lnSpc>
                <a:spcPts val="8221"/>
              </a:lnSpc>
            </a:pPr>
            <a:r>
              <a:rPr lang="en-US" sz="7473" spc="343">
                <a:solidFill>
                  <a:srgbClr val="04599A"/>
                </a:solidFill>
                <a:latin typeface="Lucky Bones"/>
                <a:ea typeface="Lucky Bones"/>
                <a:cs typeface="Lucky Bones"/>
                <a:sym typeface="Lucky Bones"/>
              </a:rPr>
              <a:t>DEFINITION OF MICROPLASTIC </a:t>
            </a:r>
          </a:p>
        </p:txBody>
      </p:sp>
      <p:sp>
        <p:nvSpPr>
          <p:cNvPr id="4" name="TextBox 4"/>
          <p:cNvSpPr txBox="1"/>
          <p:nvPr/>
        </p:nvSpPr>
        <p:spPr>
          <a:xfrm>
            <a:off x="2577191" y="5480519"/>
            <a:ext cx="12533866" cy="810387"/>
          </a:xfrm>
          <a:prstGeom prst="rect">
            <a:avLst/>
          </a:prstGeom>
        </p:spPr>
        <p:txBody>
          <a:bodyPr lIns="0" tIns="0" rIns="0" bIns="0" rtlCol="0" anchor="t">
            <a:spAutoFit/>
          </a:bodyPr>
          <a:lstStyle/>
          <a:p>
            <a:pPr algn="ctr">
              <a:lnSpc>
                <a:spcPts val="6083"/>
              </a:lnSpc>
            </a:pPr>
            <a:r>
              <a:rPr lang="en-US" sz="5199">
                <a:solidFill>
                  <a:srgbClr val="04599A"/>
                </a:solidFill>
                <a:latin typeface="Sailors"/>
                <a:ea typeface="Sailors"/>
                <a:cs typeface="Sailors"/>
                <a:sym typeface="Sailors"/>
              </a:rPr>
              <a:t>PLASTIC LESS THAN 5</a:t>
            </a:r>
          </a:p>
        </p:txBody>
      </p:sp>
      <p:sp>
        <p:nvSpPr>
          <p:cNvPr id="5" name="Freeform 5"/>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flipV="1">
            <a:off x="0" y="6172200"/>
            <a:ext cx="5627077" cy="4114800"/>
          </a:xfrm>
          <a:custGeom>
            <a:avLst/>
            <a:gdLst/>
            <a:ahLst/>
            <a:cxnLst/>
            <a:rect l="l" t="t" r="r" b="b"/>
            <a:pathLst>
              <a:path w="5627077" h="4114800">
                <a:moveTo>
                  <a:pt x="5627077" y="4114800"/>
                </a:moveTo>
                <a:lnTo>
                  <a:pt x="0" y="4114800"/>
                </a:lnTo>
                <a:lnTo>
                  <a:pt x="0" y="0"/>
                </a:lnTo>
                <a:lnTo>
                  <a:pt x="5627077" y="0"/>
                </a:lnTo>
                <a:lnTo>
                  <a:pt x="5627077"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flipV="1">
            <a:off x="12660923" y="6172200"/>
            <a:ext cx="5627077" cy="4114800"/>
          </a:xfrm>
          <a:custGeom>
            <a:avLst/>
            <a:gdLst/>
            <a:ahLst/>
            <a:cxnLst/>
            <a:rect l="l" t="t" r="r" b="b"/>
            <a:pathLst>
              <a:path w="5627077" h="4114800">
                <a:moveTo>
                  <a:pt x="0" y="4114800"/>
                </a:moveTo>
                <a:lnTo>
                  <a:pt x="5627077" y="4114800"/>
                </a:lnTo>
                <a:lnTo>
                  <a:pt x="5627077"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11803508" y="5626512"/>
            <a:ext cx="1982941" cy="541814"/>
          </a:xfrm>
          <a:prstGeom prst="rect">
            <a:avLst/>
          </a:prstGeom>
        </p:spPr>
        <p:txBody>
          <a:bodyPr lIns="0" tIns="0" rIns="0" bIns="0" rtlCol="0" anchor="t">
            <a:spAutoFit/>
          </a:bodyPr>
          <a:lstStyle/>
          <a:p>
            <a:pPr algn="l">
              <a:lnSpc>
                <a:spcPts val="4261"/>
              </a:lnSpc>
              <a:spcBef>
                <a:spcPct val="0"/>
              </a:spcBef>
            </a:pPr>
            <a:r>
              <a:rPr lang="en-US" sz="3043">
                <a:solidFill>
                  <a:srgbClr val="04599A"/>
                </a:solidFill>
                <a:latin typeface="Sailors"/>
                <a:ea typeface="Sailors"/>
                <a:cs typeface="Sailors"/>
                <a:sym typeface="Sailors"/>
              </a:rPr>
              <a:t>mm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1596</Words>
  <Application>Microsoft Office PowerPoint</Application>
  <PresentationFormat>Custom</PresentationFormat>
  <Paragraphs>187</Paragraphs>
  <Slides>15</Slides>
  <Notes>15</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Lucky Bones</vt:lpstr>
      <vt:lpstr>Sailors</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Types of plastic E</dc:title>
  <cp:lastModifiedBy>Rhiannon Ashleigh Van Eck</cp:lastModifiedBy>
  <cp:revision>2</cp:revision>
  <dcterms:created xsi:type="dcterms:W3CDTF">2006-08-16T00:00:00Z</dcterms:created>
  <dcterms:modified xsi:type="dcterms:W3CDTF">2025-02-07T05:51:51Z</dcterms:modified>
  <dc:identifier>DAGVrh8p1uM</dc:identifier>
</cp:coreProperties>
</file>