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jyZYympNnybaI9Kew+z6YtMHMw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Jonathan to explain how to access</a:t>
            </a:r>
            <a:endParaRPr/>
          </a:p>
        </p:txBody>
      </p:sp>
      <p:sp>
        <p:nvSpPr>
          <p:cNvPr id="233" name="Google Shape;23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5587db013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c5587db013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5587db013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c5587db013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c5587db013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c5587db013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5587db013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c5587db013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hyperlink" Target="https://cips.ca/accreditation/accredited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136187" y="-165370"/>
            <a:ext cx="12412493" cy="7227651"/>
          </a:xfrm>
          <a:prstGeom prst="rect">
            <a:avLst/>
          </a:prstGeom>
          <a:gradFill>
            <a:gsLst>
              <a:gs pos="0">
                <a:srgbClr val="C00000"/>
              </a:gs>
              <a:gs pos="2000">
                <a:srgbClr val="C00000"/>
              </a:gs>
              <a:gs pos="100000">
                <a:schemeClr val="lt1"/>
              </a:gs>
            </a:gsLst>
            <a:lin ang="2700000" scaled="0"/>
          </a:gra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>
            <p:ph type="ctrTitle"/>
          </p:nvPr>
        </p:nvSpPr>
        <p:spPr>
          <a:xfrm>
            <a:off x="223488" y="2588686"/>
            <a:ext cx="5232400" cy="12000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haroni"/>
              <a:buNone/>
            </a:pPr>
            <a:r>
              <a:rPr lang="en-US" sz="44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Growing Ethical IT Talent in Canada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217513" y="5808536"/>
            <a:ext cx="4551680" cy="7000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haroni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www.cips.ca      info@cips.ca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haroni"/>
              <a:buNone/>
            </a:pPr>
            <a:r>
              <a:rPr b="1" lang="en-US" sz="160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21 March 2024</a:t>
            </a:r>
            <a:endParaRPr b="0" i="0" sz="1600" u="none" cap="none" strike="noStrik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223488" y="1133409"/>
            <a:ext cx="5387738" cy="1067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haroni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CIPS - Canadian Information Processing Society</a:t>
            </a:r>
            <a:endParaRPr b="0" i="0" sz="2400" u="none" cap="none" strike="noStrik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descr="A person and person looking at each other&#10;&#10;Description automatically generated"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0347" y="223520"/>
            <a:ext cx="6410960" cy="641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23488" y="4174938"/>
            <a:ext cx="5387738" cy="1067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haroni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Join Canada’s Association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haroni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of IT Professionals Today!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haroni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/>
          <p:nvPr/>
        </p:nvSpPr>
        <p:spPr>
          <a:xfrm>
            <a:off x="7651102" y="0"/>
            <a:ext cx="4518842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223209" y="104133"/>
            <a:ext cx="60096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SFIA FRAMEWORK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killsTx - Free SFIA Self Assessment" id="185" name="Google Shape;1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71" y="1245370"/>
            <a:ext cx="3771836" cy="976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186" name="Google Shape;186;p10"/>
          <p:cNvPicPr preferRelativeResize="0"/>
          <p:nvPr/>
        </p:nvPicPr>
        <p:blipFill rotWithShape="1">
          <a:blip r:embed="rId4">
            <a:alphaModFix/>
          </a:blip>
          <a:srcRect b="0" l="2893" r="2756" t="0"/>
          <a:stretch/>
        </p:blipFill>
        <p:spPr>
          <a:xfrm>
            <a:off x="223208" y="763804"/>
            <a:ext cx="7185297" cy="595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4171" y="2616768"/>
            <a:ext cx="2860207" cy="248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/>
          <p:nvPr/>
        </p:nvSpPr>
        <p:spPr>
          <a:xfrm>
            <a:off x="7162801" y="0"/>
            <a:ext cx="5201920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243841" y="172720"/>
            <a:ext cx="821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CERTIFICATION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7668" y="1269000"/>
            <a:ext cx="4320000" cy="4320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6" name="Google Shape;19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4">
            <a:alphaModFix/>
          </a:blip>
          <a:srcRect b="2306" l="0" r="0" t="0"/>
          <a:stretch/>
        </p:blipFill>
        <p:spPr>
          <a:xfrm>
            <a:off x="334332" y="1003717"/>
            <a:ext cx="6113121" cy="5579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/>
          <p:nvPr/>
        </p:nvSpPr>
        <p:spPr>
          <a:xfrm>
            <a:off x="7162801" y="0"/>
            <a:ext cx="5201920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391160" y="175152"/>
            <a:ext cx="8219440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CERTIFICATION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Application Requirements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 b="0" l="0" r="36408" t="21604"/>
          <a:stretch/>
        </p:blipFill>
        <p:spPr>
          <a:xfrm>
            <a:off x="391160" y="1522185"/>
            <a:ext cx="5924830" cy="508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4618" y="727401"/>
            <a:ext cx="4176222" cy="540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/>
          <p:nvPr/>
        </p:nvSpPr>
        <p:spPr>
          <a:xfrm>
            <a:off x="7162801" y="0"/>
            <a:ext cx="5201920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391160" y="175152"/>
            <a:ext cx="8219440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CERTIFICATION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Application Requirements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1629" l="0" r="0" t="0"/>
          <a:stretch/>
        </p:blipFill>
        <p:spPr>
          <a:xfrm>
            <a:off x="307408" y="1522559"/>
            <a:ext cx="6543164" cy="5160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 with medium confidence" id="216" name="Google Shape;216;p13"/>
          <p:cNvPicPr preferRelativeResize="0"/>
          <p:nvPr/>
        </p:nvPicPr>
        <p:blipFill rotWithShape="1">
          <a:blip r:embed="rId4">
            <a:alphaModFix/>
          </a:blip>
          <a:srcRect b="11408" l="1072" r="1144" t="22766"/>
          <a:stretch/>
        </p:blipFill>
        <p:spPr>
          <a:xfrm>
            <a:off x="8204132" y="378712"/>
            <a:ext cx="3680460" cy="358931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7777" y="4145696"/>
            <a:ext cx="4446815" cy="22106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/>
          <p:nvPr/>
        </p:nvSpPr>
        <p:spPr>
          <a:xfrm>
            <a:off x="5579706" y="0"/>
            <a:ext cx="6785015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4"/>
          <p:cNvSpPr txBox="1"/>
          <p:nvPr/>
        </p:nvSpPr>
        <p:spPr>
          <a:xfrm>
            <a:off x="162560" y="529282"/>
            <a:ext cx="8219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CODE OF ETHICS</a:t>
            </a:r>
            <a:endParaRPr sz="1600">
              <a:solidFill>
                <a:srgbClr val="FF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14"/>
          <p:cNvSpPr txBox="1"/>
          <p:nvPr/>
        </p:nvSpPr>
        <p:spPr>
          <a:xfrm>
            <a:off x="599944" y="1569065"/>
            <a:ext cx="4144124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CIPS members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agree to abide by the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CIPS Code of Ethics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its ethical principles/imperatives: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 the Public Interest and Privacy of Information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 Conflicts of Interest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Professional Responsibility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 to the IT Profession </a:t>
            </a:r>
            <a:endParaRPr/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8739" y="1781017"/>
            <a:ext cx="5402101" cy="37380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8" name="Google Shape;228;p14"/>
          <p:cNvSpPr txBox="1"/>
          <p:nvPr/>
        </p:nvSpPr>
        <p:spPr>
          <a:xfrm>
            <a:off x="7565065" y="1014908"/>
            <a:ext cx="4235775" cy="2077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CIPS Ethics Exam is also required for CIPS Certification applications*</a:t>
            </a:r>
            <a:endParaRPr/>
          </a:p>
        </p:txBody>
      </p:sp>
      <p:sp>
        <p:nvSpPr>
          <p:cNvPr id="229" name="Google Shape;229;p14"/>
          <p:cNvSpPr txBox="1"/>
          <p:nvPr>
            <p:ph idx="1" type="body"/>
          </p:nvPr>
        </p:nvSpPr>
        <p:spPr>
          <a:xfrm>
            <a:off x="8812365" y="5704775"/>
            <a:ext cx="4005435" cy="854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EXAM.CIPSRESOURCES.CA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5686425" y="0"/>
            <a:ext cx="6678297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490980" y="953988"/>
            <a:ext cx="12310946" cy="811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4800"/>
              <a:buFont typeface="Aharoni"/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IT COMMUNITY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4800"/>
              <a:buFont typeface="Aharoni"/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FORUM</a:t>
            </a:r>
            <a:endParaRPr b="1" sz="4800">
              <a:solidFill>
                <a:srgbClr val="FF505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37" name="Google Shape;237;p15"/>
          <p:cNvSpPr txBox="1"/>
          <p:nvPr>
            <p:ph idx="1" type="body"/>
          </p:nvPr>
        </p:nvSpPr>
        <p:spPr>
          <a:xfrm>
            <a:off x="9331065" y="5750840"/>
            <a:ext cx="4005435" cy="854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COMMUNITY.CIPS.CA</a:t>
            </a:r>
            <a:endParaRPr/>
          </a:p>
        </p:txBody>
      </p:sp>
      <p:pic>
        <p:nvPicPr>
          <p:cNvPr id="238" name="Google Shape;2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1901" y="824919"/>
            <a:ext cx="5040000" cy="46731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239" name="Google Shape;239;p15"/>
          <p:cNvSpPr txBox="1"/>
          <p:nvPr/>
        </p:nvSpPr>
        <p:spPr>
          <a:xfrm>
            <a:off x="490980" y="2407265"/>
            <a:ext cx="4358601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Participate in a variety of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discussions, network, and share knowledge and resources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members locally and around the world!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Members can engage in discussions locally within their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CIPS Provincial Society communities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or with all CIPS Members in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Canada and around the world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“IT Water Cooler Forum”.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>
            <a:off x="5738327" y="0"/>
            <a:ext cx="6626394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6"/>
          <p:cNvSpPr txBox="1"/>
          <p:nvPr/>
        </p:nvSpPr>
        <p:spPr>
          <a:xfrm>
            <a:off x="391160" y="460396"/>
            <a:ext cx="821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EVENTS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7" name="Google Shape;2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6568" y="742544"/>
            <a:ext cx="5040000" cy="5040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8" name="Google Shape;248;p16"/>
          <p:cNvSpPr txBox="1"/>
          <p:nvPr>
            <p:ph idx="1" type="body"/>
          </p:nvPr>
        </p:nvSpPr>
        <p:spPr>
          <a:xfrm>
            <a:off x="9645390" y="5929140"/>
            <a:ext cx="4005435" cy="854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CIPS.CA/EVENTS</a:t>
            </a:r>
            <a:endParaRPr/>
          </a:p>
        </p:txBody>
      </p:sp>
      <p:sp>
        <p:nvSpPr>
          <p:cNvPr id="249" name="Google Shape;249;p16"/>
          <p:cNvSpPr txBox="1"/>
          <p:nvPr/>
        </p:nvSpPr>
        <p:spPr>
          <a:xfrm>
            <a:off x="391160" y="1444495"/>
            <a:ext cx="5033520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 informed about IT events and professional development opportunities across Canada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Attend in-person and online events and network with other IT professionals locally or around the world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Participate in events hosted by CIPS’ Provincial societies and CIPS partners across Canada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 your time and contribute to local events and develop new skills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event recordings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/>
          <p:nvPr/>
        </p:nvSpPr>
        <p:spPr>
          <a:xfrm>
            <a:off x="5738327" y="0"/>
            <a:ext cx="6626394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391160" y="327046"/>
            <a:ext cx="4983273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CANADA’S DIG</a:t>
            </a:r>
            <a:r>
              <a:rPr b="1" lang="en-US" sz="480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IT</a:t>
            </a: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AL SKILLS SUPPLY SHORTAGE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oster of a supply chain&#10;&#10;Description automatically generated" id="257" name="Google Shape;2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6360" y="273586"/>
            <a:ext cx="4017440" cy="61428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7"/>
          <p:cNvPicPr preferRelativeResize="0"/>
          <p:nvPr/>
        </p:nvPicPr>
        <p:blipFill rotWithShape="1">
          <a:blip r:embed="rId4">
            <a:alphaModFix/>
          </a:blip>
          <a:srcRect b="34341" l="0" r="0" t="0"/>
          <a:stretch/>
        </p:blipFill>
        <p:spPr>
          <a:xfrm>
            <a:off x="249402" y="3612109"/>
            <a:ext cx="5266787" cy="28043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/>
          <p:nvPr/>
        </p:nvSpPr>
        <p:spPr>
          <a:xfrm>
            <a:off x="5840963" y="0"/>
            <a:ext cx="6351038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465805" y="540051"/>
            <a:ext cx="516988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FREE STUDENT MEMBERSHIP</a:t>
            </a:r>
            <a:b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</a:b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18"/>
          <p:cNvSpPr txBox="1"/>
          <p:nvPr/>
        </p:nvSpPr>
        <p:spPr>
          <a:xfrm>
            <a:off x="465805" y="2476921"/>
            <a:ext cx="4764563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Student Membership is available to those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registered full-time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 recognized educational institution with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minimum of two full semesters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approximately 400 hours with significant computing content.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 today and take charge of your future!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posing for a photo&#10;&#10;Description automatically generated" id="267" name="Google Shape;2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5895" y="1002306"/>
            <a:ext cx="4680000" cy="4680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5587db013_0_2"/>
          <p:cNvSpPr/>
          <p:nvPr/>
        </p:nvSpPr>
        <p:spPr>
          <a:xfrm>
            <a:off x="5840963" y="0"/>
            <a:ext cx="6351000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2c5587db013_0_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4" name="Google Shape;274;g2c5587db013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38" y="364675"/>
            <a:ext cx="618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c5587db013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36225"/>
            <a:ext cx="532447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c5587db013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2725" y="1669800"/>
            <a:ext cx="5803177" cy="326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13184" y="1825625"/>
            <a:ext cx="56543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September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1958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dedicated group of data processors got together to talk about common concerns.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conference demonstrated 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value of sharing ideas, networking with fellow professionals, and learning about changes in technology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event sparked the formation of the Computing and Data Processing Society of Canada.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1968 the society changed its name to the current 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Canadian Information Processing Society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(CIPS)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5110018" y="4341091"/>
            <a:ext cx="5183188" cy="2974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6260841" y="0"/>
            <a:ext cx="6103880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598889" y="729088"/>
            <a:ext cx="618153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HISTORY</a:t>
            </a:r>
            <a:endParaRPr/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280" y="408603"/>
            <a:ext cx="3265932" cy="491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7833901" y="5410764"/>
            <a:ext cx="3770689" cy="2077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Founder of CIPS and “Father of Computing in Canada” Calvin C. (Kelly) Gotlieb (1921 –2016)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5587db013_0_10"/>
          <p:cNvSpPr/>
          <p:nvPr/>
        </p:nvSpPr>
        <p:spPr>
          <a:xfrm>
            <a:off x="5840963" y="0"/>
            <a:ext cx="6351000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c5587db013_0_10"/>
          <p:cNvSpPr txBox="1"/>
          <p:nvPr/>
        </p:nvSpPr>
        <p:spPr>
          <a:xfrm>
            <a:off x="465805" y="540051"/>
            <a:ext cx="5169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VISION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c5587db013_0_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g2c5587db013_0_10"/>
          <p:cNvSpPr txBox="1"/>
          <p:nvPr/>
        </p:nvSpPr>
        <p:spPr>
          <a:xfrm>
            <a:off x="465805" y="2476921"/>
            <a:ext cx="47646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Grow membership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Streamline operations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Work collectively versus independently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85" name="Google Shape;285;g2c5587db013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7272" y="1610750"/>
            <a:ext cx="5418400" cy="36365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5587db013_0_18"/>
          <p:cNvSpPr/>
          <p:nvPr/>
        </p:nvSpPr>
        <p:spPr>
          <a:xfrm>
            <a:off x="5840963" y="0"/>
            <a:ext cx="6351000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c5587db013_0_18"/>
          <p:cNvSpPr txBox="1"/>
          <p:nvPr/>
        </p:nvSpPr>
        <p:spPr>
          <a:xfrm>
            <a:off x="465805" y="540051"/>
            <a:ext cx="5169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NEXT STEPS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c5587db013_0_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g2c5587db013_0_18"/>
          <p:cNvSpPr txBox="1"/>
          <p:nvPr/>
        </p:nvSpPr>
        <p:spPr>
          <a:xfrm>
            <a:off x="465805" y="2172121"/>
            <a:ext cx="47646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Kick off National Committees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Finance Committee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Brand and Awareness Committee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Program Committee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Membership Committee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Operational Review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Explore potential benefits of Centralized Shared Services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94" name="Google Shape;294;g2c5587db013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475" y="1902968"/>
            <a:ext cx="6096000" cy="30520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5587db013_0_26"/>
          <p:cNvSpPr/>
          <p:nvPr/>
        </p:nvSpPr>
        <p:spPr>
          <a:xfrm>
            <a:off x="5840963" y="0"/>
            <a:ext cx="6351000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2c5587db013_0_26"/>
          <p:cNvSpPr txBox="1"/>
          <p:nvPr/>
        </p:nvSpPr>
        <p:spPr>
          <a:xfrm>
            <a:off x="51025" y="540050"/>
            <a:ext cx="5735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VOLUNTEER TODAY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c5587db013_0_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g2c5587db013_0_26"/>
          <p:cNvSpPr txBox="1"/>
          <p:nvPr/>
        </p:nvSpPr>
        <p:spPr>
          <a:xfrm>
            <a:off x="465805" y="2019721"/>
            <a:ext cx="47646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Join your local Board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Finance Committee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Brand and Awareness Committee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Program Committee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Membership Committee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Be a mentor/mentee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Help shape the future of CIPS and the IT Profession!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03" name="Google Shape;303;g2c5587db013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232" y="2339732"/>
            <a:ext cx="5614476" cy="217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52999">
                <a:srgbClr val="FF505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/>
          <p:nvPr>
            <p:ph type="title"/>
          </p:nvPr>
        </p:nvSpPr>
        <p:spPr>
          <a:xfrm>
            <a:off x="0" y="228187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 sz="8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info@cips.ca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/>
          <p:nvPr/>
        </p:nvSpPr>
        <p:spPr>
          <a:xfrm>
            <a:off x="-26894" y="-65793"/>
            <a:ext cx="12360011" cy="6989585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, company name&#10;&#10;Description automatically generated" id="317" name="Google Shape;317;p20"/>
          <p:cNvPicPr preferRelativeResize="0"/>
          <p:nvPr/>
        </p:nvPicPr>
        <p:blipFill rotWithShape="1">
          <a:blip r:embed="rId3">
            <a:alphaModFix amt="97000"/>
          </a:blip>
          <a:srcRect b="0" l="0" r="0" t="0"/>
          <a:stretch/>
        </p:blipFill>
        <p:spPr>
          <a:xfrm>
            <a:off x="-27432" y="-65793"/>
            <a:ext cx="12405756" cy="69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0"/>
          <p:cNvSpPr txBox="1"/>
          <p:nvPr/>
        </p:nvSpPr>
        <p:spPr>
          <a:xfrm>
            <a:off x="917646" y="5162066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www.cips.ca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info@cips.ca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318090" y="1303208"/>
            <a:ext cx="5327779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Establishing standards and best practices for IT professionals since 1958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CIPS is an IT Federation of 10 CIPS Provincial societies that license IT professionals locally and abroad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CIPS Provincial Society is a community of IT Professional members, providing networking and professional development opportunities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1989 the I.S.P. Designation is Canada’s only legally recognized designation for IT professionals (*BC, AB, SK, ON, NB, NS)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2008 the ITCP Designation is Canada’s only internationally IP3P accredited designation for senior IT professionals 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5110018" y="4341091"/>
            <a:ext cx="5183188" cy="2974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5738327" y="0"/>
            <a:ext cx="6626394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application&#10;&#10;Description automatically generated"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9" y="1764971"/>
            <a:ext cx="5788097" cy="32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598889" y="337274"/>
            <a:ext cx="618153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FAST FACTS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5934269" y="0"/>
            <a:ext cx="6430451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579743" y="391876"/>
            <a:ext cx="821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MISSON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27377" t="0"/>
          <a:stretch/>
        </p:blipFill>
        <p:spPr>
          <a:xfrm>
            <a:off x="6252029" y="1358281"/>
            <a:ext cx="5794929" cy="3896255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28" name="Google Shape;128;p4"/>
          <p:cNvSpPr txBox="1"/>
          <p:nvPr/>
        </p:nvSpPr>
        <p:spPr>
          <a:xfrm>
            <a:off x="361971" y="1358281"/>
            <a:ext cx="5242559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 the public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 ethical and skilled IT Professionals and practice in Canada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and align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standards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IT Professionals and Accredited programs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recognition of the IT profession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Industry, Government, Academia, and Public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and maintain the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integrity and competence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individuals active in IT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 the theory and practice of IT and promote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 of information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awareness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potential impact and misuse of IT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>
            <a:off x="6096000" y="0"/>
            <a:ext cx="6096001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299988" y="368662"/>
            <a:ext cx="821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RELATIONSHIPS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2731" y="1900238"/>
            <a:ext cx="5589281" cy="28000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6" name="Google Shape;136;p5"/>
          <p:cNvSpPr/>
          <p:nvPr/>
        </p:nvSpPr>
        <p:spPr>
          <a:xfrm>
            <a:off x="64575" y="1199652"/>
            <a:ext cx="5687400" cy="55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rgbClr val="FF5050"/>
                </a:solidFill>
                <a:latin typeface="Arial"/>
                <a:ea typeface="Arial"/>
                <a:cs typeface="Arial"/>
                <a:sym typeface="Arial"/>
              </a:rPr>
              <a:t>Corporate Partners</a:t>
            </a:r>
            <a:endParaRPr b="0" i="0" sz="1100" u="none" cap="none" strike="noStrike">
              <a:solidFill>
                <a:srgbClr val="FF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Electronic Recycling Association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World Canada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SkillsTX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Bell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505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b="0" i="0" sz="1100" u="none" cap="none" strike="noStrike">
              <a:solidFill>
                <a:srgbClr val="FF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AAAC (Association of Accrediting Agencies of Canada)</a:t>
            </a:r>
            <a:endParaRPr sz="1000"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BTM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Catalyste+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CIO Association of Canada</a:t>
            </a:r>
            <a:endParaRPr sz="1000"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CS-Can | Info-Can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Collaboration Alliance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Governance Council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DPI (The Association of Public Sector Information Professionals)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ICCP (Institute for Certification of Computing Professionals)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ICTC (Information and Communications Technology Council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Réseau ACTION TI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Technation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Career Foundation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WYWM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2456600" y="1199650"/>
            <a:ext cx="36396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300"/>
              <a:buFont typeface="Arial"/>
              <a:buNone/>
            </a:pPr>
            <a:r>
              <a:rPr b="1" i="0" lang="en-US" sz="1100" u="none" cap="none" strike="noStrike">
                <a:solidFill>
                  <a:srgbClr val="FF5050"/>
                </a:solidFill>
                <a:latin typeface="Arial"/>
                <a:ea typeface="Arial"/>
                <a:cs typeface="Arial"/>
                <a:sym typeface="Arial"/>
              </a:rPr>
              <a:t>International Relationships</a:t>
            </a:r>
            <a:endParaRPr b="0" i="0" sz="1100" u="none" cap="none" strike="noStrike">
              <a:solidFill>
                <a:srgbClr val="FF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FEAPO (Federation of Enterprise Architects Professional Organizations)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IFIP (International Federation for Information Processing)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IP3 (The International Professional Practice Partnership)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Responsible AI Institute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Seoul Accord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SFIA (Skills Framework for the Information Age)</a:t>
            </a: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>
            <a:off x="5840963" y="0"/>
            <a:ext cx="6351038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465805" y="540051"/>
            <a:ext cx="821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ACCREDITATION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t a table with laptops&#10;&#10;Description automatically generated with medium confidence" id="145" name="Google Shape;1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8768" y="588218"/>
            <a:ext cx="5238000" cy="5238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6" name="Google Shape;1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6"/>
          <p:cNvSpPr txBox="1"/>
          <p:nvPr/>
        </p:nvSpPr>
        <p:spPr>
          <a:xfrm>
            <a:off x="653143" y="1665157"/>
            <a:ext cx="4722138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CIPS Accreditation team visits universities and colleges to review their IT programs and ensure they meet educational standards and requirements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CIPS Accredited programs can be viewed at: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cips.ca/accreditation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Graduates of CIPS Accredited programs are eligible for the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AITP Designation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Year of Free CIPS Candidate Membership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6096001" y="0"/>
            <a:ext cx="6268720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-2" y="592600"/>
            <a:ext cx="6970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MEMBER BENEFITS</a:t>
            </a:r>
            <a:endParaRPr/>
          </a:p>
        </p:txBody>
      </p:sp>
      <p:sp>
        <p:nvSpPr>
          <p:cNvPr id="154" name="Google Shape;15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people posing for a photo&#10;&#10;Description automatically generated with medium confidence"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0907" y="671804"/>
            <a:ext cx="5238378" cy="523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504701" y="1624021"/>
            <a:ext cx="5327779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Skills Assessment and Career Planning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Certification of IT professionals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Networking opportunities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Events and Professional Development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Discussion Forums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 to build new skills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niche IT Job Board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Discounts on a variety of products and services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>
            <a:off x="6607829" y="0"/>
            <a:ext cx="5756891" cy="6858001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92125" y="337800"/>
            <a:ext cx="6515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SKILLS ASSESSMENT &amp; CAREER PLANNING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625773" y="1984245"/>
            <a:ext cx="5327779" cy="4873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 your current IT skills with the international SFIA framework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(Skills Framework for the Information Age)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a survey to discover your current skills and get a skills assessment report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the planner to edit and update your skills throughout the year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career goals and compare the skills you have to the skills you need to progress in your career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an action plan to develop target skills</a:t>
            </a:r>
            <a:endParaRPr/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33608"/>
          <a:stretch/>
        </p:blipFill>
        <p:spPr>
          <a:xfrm>
            <a:off x="6722296" y="1984245"/>
            <a:ext cx="5527955" cy="36701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7" name="Google Shape;167;p8"/>
          <p:cNvSpPr txBox="1"/>
          <p:nvPr>
            <p:ph idx="1" type="body"/>
          </p:nvPr>
        </p:nvSpPr>
        <p:spPr>
          <a:xfrm>
            <a:off x="8750040" y="5792614"/>
            <a:ext cx="4005435" cy="854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CIPS.CA/SKILLS-ASSESSMENT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7109693" y="1"/>
            <a:ext cx="5082308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5050"/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307184" y="354011"/>
            <a:ext cx="60096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5050"/>
                </a:solidFill>
                <a:latin typeface="Aharoni"/>
                <a:ea typeface="Aharoni"/>
                <a:cs typeface="Aharoni"/>
                <a:sym typeface="Aharoni"/>
              </a:rPr>
              <a:t>SFIA FRAMEWORK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" name="Google Shape;175;p9"/>
          <p:cNvSpPr txBox="1"/>
          <p:nvPr/>
        </p:nvSpPr>
        <p:spPr>
          <a:xfrm>
            <a:off x="400490" y="1185008"/>
            <a:ext cx="6345542" cy="4128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120+ defined skills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SFIA defines skills and competencies required by professionals who design, develop, implement, manage and protect data and technology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detailed descriptions for more than 120 professional skills</a:t>
            </a:r>
            <a:endParaRPr/>
          </a:p>
          <a:p>
            <a:pPr indent="-1143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footprint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180+ countries, translated into 12+ languages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industry role comprises one or more SFIA skills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industry role can be built from SFIA Levels of Responsibility and SFIA Professional Skills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just an IT Framework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Includes non-IT skills that can be used for wider industry roles and professions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just for large companies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SFIA can be used by large companies, SMEs, and by individuals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used by countries for national skills and competency initiatives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killsTx - Free SFIA Self Assessment" id="176" name="Google Shape;1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5595" y="459625"/>
            <a:ext cx="4523196" cy="1170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77" name="Google Shape;177;p9"/>
          <p:cNvPicPr preferRelativeResize="0"/>
          <p:nvPr/>
        </p:nvPicPr>
        <p:blipFill rotWithShape="1">
          <a:blip r:embed="rId4">
            <a:alphaModFix/>
          </a:blip>
          <a:srcRect b="6148" l="49390" r="0" t="8408"/>
          <a:stretch/>
        </p:blipFill>
        <p:spPr>
          <a:xfrm>
            <a:off x="7467651" y="1906484"/>
            <a:ext cx="4523196" cy="444986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2021-10-27T18:43:43Z</dcterms:created>
  <dc:creator>Grace Sham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f23dec-417a-4f4e-854c-c4792a92f800_Enabled">
    <vt:lpwstr>true</vt:lpwstr>
  </property>
  <property fmtid="{D5CDD505-2E9C-101B-9397-08002B2CF9AE}" pid="3" name="MSIP_Label_2bf23dec-417a-4f4e-854c-c4792a92f800_SetDate">
    <vt:lpwstr>2021-10-27T18:43:43Z</vt:lpwstr>
  </property>
  <property fmtid="{D5CDD505-2E9C-101B-9397-08002B2CF9AE}" pid="4" name="MSIP_Label_2bf23dec-417a-4f4e-854c-c4792a92f800_Method">
    <vt:lpwstr>Standard</vt:lpwstr>
  </property>
  <property fmtid="{D5CDD505-2E9C-101B-9397-08002B2CF9AE}" pid="5" name="MSIP_Label_2bf23dec-417a-4f4e-854c-c4792a92f800_Name">
    <vt:lpwstr>Confidential</vt:lpwstr>
  </property>
  <property fmtid="{D5CDD505-2E9C-101B-9397-08002B2CF9AE}" pid="6" name="MSIP_Label_2bf23dec-417a-4f4e-854c-c4792a92f800_SiteId">
    <vt:lpwstr>74bbca6d-410b-45b3-9b51-2a6aa6477079</vt:lpwstr>
  </property>
  <property fmtid="{D5CDD505-2E9C-101B-9397-08002B2CF9AE}" pid="7" name="MSIP_Label_2bf23dec-417a-4f4e-854c-c4792a92f800_ActionId">
    <vt:lpwstr>19178a27-d454-4850-bc91-1284dd4fe4e6</vt:lpwstr>
  </property>
  <property fmtid="{D5CDD505-2E9C-101B-9397-08002B2CF9AE}" pid="8" name="MSIP_Label_2bf23dec-417a-4f4e-854c-c4792a92f800_ContentBits">
    <vt:lpwstr>0</vt:lpwstr>
  </property>
</Properties>
</file>