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078" r:id="rId1"/>
  </p:sldMasterIdLst>
  <p:notesMasterIdLst>
    <p:notesMasterId r:id="rId30"/>
  </p:notesMasterIdLst>
  <p:sldIdLst>
    <p:sldId id="383" r:id="rId2"/>
    <p:sldId id="411" r:id="rId3"/>
    <p:sldId id="391" r:id="rId4"/>
    <p:sldId id="436" r:id="rId5"/>
    <p:sldId id="395" r:id="rId6"/>
    <p:sldId id="406" r:id="rId7"/>
    <p:sldId id="405" r:id="rId8"/>
    <p:sldId id="389" r:id="rId9"/>
    <p:sldId id="396" r:id="rId10"/>
    <p:sldId id="413" r:id="rId11"/>
    <p:sldId id="420" r:id="rId12"/>
    <p:sldId id="397" r:id="rId13"/>
    <p:sldId id="399" r:id="rId14"/>
    <p:sldId id="414" r:id="rId15"/>
    <p:sldId id="400" r:id="rId16"/>
    <p:sldId id="416" r:id="rId17"/>
    <p:sldId id="435" r:id="rId18"/>
    <p:sldId id="401" r:id="rId19"/>
    <p:sldId id="417" r:id="rId20"/>
    <p:sldId id="404" r:id="rId21"/>
    <p:sldId id="424" r:id="rId22"/>
    <p:sldId id="410" r:id="rId23"/>
    <p:sldId id="407" r:id="rId24"/>
    <p:sldId id="425" r:id="rId25"/>
    <p:sldId id="423" r:id="rId26"/>
    <p:sldId id="409" r:id="rId27"/>
    <p:sldId id="382" r:id="rId28"/>
    <p:sldId id="432" r:id="rId29"/>
  </p:sldIdLst>
  <p:sldSz cx="9144000" cy="6858000" type="screen4x3"/>
  <p:notesSz cx="6858000" cy="9144000"/>
  <p:embeddedFontLst>
    <p:embeddedFont>
      <p:font typeface="Segoe UI" panose="020B0502040204020203" pitchFamily="34" charset="0"/>
      <p:regular r:id="rId31"/>
      <p:bold r:id="rId32"/>
      <p:italic r:id="rId33"/>
      <p:boldItalic r:id="rId34"/>
    </p:embeddedFont>
    <p:embeddedFont>
      <p:font typeface="Georgia" panose="02040502050405020303" pitchFamily="18" charset="0"/>
      <p:regular r:id="rId35"/>
      <p:bold r:id="rId36"/>
      <p:italic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" initials="1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1803"/>
    <a:srgbClr val="663300"/>
    <a:srgbClr val="AC0000"/>
    <a:srgbClr val="FFFFCC"/>
    <a:srgbClr val="FAE5B0"/>
    <a:srgbClr val="996600"/>
    <a:srgbClr val="A76733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83" autoAdjust="0"/>
  </p:normalViewPr>
  <p:slideViewPr>
    <p:cSldViewPr>
      <p:cViewPr>
        <p:scale>
          <a:sx n="68" d="100"/>
          <a:sy n="68" d="100"/>
        </p:scale>
        <p:origin x="-14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11-15T19:25:03.793" idx="2">
    <p:pos x="10" y="10"/>
    <p:text>1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11-15T19:24:48.333" idx="1">
    <p:pos x="10" y="10"/>
    <p:text/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344030-C6DE-4975-BB3B-51876758C0D2}" type="doc">
      <dgm:prSet loTypeId="urn:microsoft.com/office/officeart/2005/8/layout/pyramid4" loCatId="pyramid" qsTypeId="urn:microsoft.com/office/officeart/2005/8/quickstyle/3d2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CC96F3D5-F08E-41A6-8D6D-B295F784E026}">
      <dgm:prSet custT="1"/>
      <dgm:spPr>
        <a:gradFill rotWithShape="0">
          <a:gsLst>
            <a:gs pos="0">
              <a:schemeClr val="accent2">
                <a:hueOff val="0"/>
                <a:satOff val="0"/>
                <a:lumOff val="0"/>
                <a:shade val="51000"/>
                <a:satMod val="130000"/>
                <a:alpha val="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rtl="0"/>
          <a:r>
            <a:rPr lang="ru-RU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Заповеди даны Моисею на г. </a:t>
          </a:r>
          <a:r>
            <a:rPr lang="ru-RU" sz="18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Синай</a:t>
          </a:r>
          <a:endParaRPr lang="ru-RU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4263085-2D16-4A43-A6A3-EA345A7B1EAE}" type="parTrans" cxnId="{92E25FED-68A3-4F58-8CC0-A93A9FDCFB2F}">
      <dgm:prSet/>
      <dgm:spPr/>
      <dgm:t>
        <a:bodyPr/>
        <a:lstStyle/>
        <a:p>
          <a:endParaRPr lang="ru-RU" sz="24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303FAA0-9A0B-4848-A326-94254CD2765A}" type="sibTrans" cxnId="{92E25FED-68A3-4F58-8CC0-A93A9FDCFB2F}">
      <dgm:prSet/>
      <dgm:spPr/>
      <dgm:t>
        <a:bodyPr/>
        <a:lstStyle/>
        <a:p>
          <a:endParaRPr lang="ru-RU" sz="24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6FE5BCA-236F-47AA-958B-5B8817E6ED50}">
      <dgm:prSet custT="1"/>
      <dgm:spPr>
        <a:gradFill rotWithShape="0">
          <a:gsLst>
            <a:gs pos="0">
              <a:schemeClr val="accent4">
                <a:hueOff val="0"/>
                <a:satOff val="0"/>
                <a:lumOff val="0"/>
                <a:shade val="51000"/>
                <a:satMod val="130000"/>
                <a:alpha val="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rtl="0"/>
          <a:r>
            <a:rPr lang="ru-RU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четыре заповеди по отношению к Богу. </a:t>
          </a:r>
          <a:endParaRPr lang="ru-RU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E0FF4C0-0CDC-4780-BE14-B7AB1E2C9D3A}" type="parTrans" cxnId="{B1067DCD-824A-4BE7-BF03-F839B98EC2F4}">
      <dgm:prSet/>
      <dgm:spPr/>
      <dgm:t>
        <a:bodyPr/>
        <a:lstStyle/>
        <a:p>
          <a:endParaRPr lang="ru-RU" sz="24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1DE2D02-79C5-4441-BDF5-298060E3EB35}" type="sibTrans" cxnId="{B1067DCD-824A-4BE7-BF03-F839B98EC2F4}">
      <dgm:prSet/>
      <dgm:spPr/>
      <dgm:t>
        <a:bodyPr/>
        <a:lstStyle/>
        <a:p>
          <a:endParaRPr lang="ru-RU" sz="24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6EB7ADC-F0B5-4BB7-93B3-B9BAE55FF8DE}">
      <dgm:prSet custT="1"/>
      <dgm:spPr>
        <a:gradFill rotWithShape="0">
          <a:gsLst>
            <a:gs pos="0">
              <a:schemeClr val="accent5">
                <a:hueOff val="0"/>
                <a:satOff val="0"/>
                <a:lumOff val="0"/>
                <a:shade val="51000"/>
                <a:satMod val="130000"/>
                <a:alpha val="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rtl="0"/>
          <a:r>
            <a:rPr lang="ru-RU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шесть заповедей по отношению к ближним. </a:t>
          </a:r>
          <a:endParaRPr lang="ru-RU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C80E1E4-6E6C-49D3-8EE1-F6B0D3AC23D1}" type="parTrans" cxnId="{6359983B-E8BC-435B-BAA3-220A7243B937}">
      <dgm:prSet/>
      <dgm:spPr/>
      <dgm:t>
        <a:bodyPr/>
        <a:lstStyle/>
        <a:p>
          <a:endParaRPr lang="ru-RU" sz="24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7E8B76A-54BC-46AE-A3BD-67AE22C1A8AF}" type="sibTrans" cxnId="{6359983B-E8BC-435B-BAA3-220A7243B937}">
      <dgm:prSet/>
      <dgm:spPr/>
      <dgm:t>
        <a:bodyPr/>
        <a:lstStyle/>
        <a:p>
          <a:endParaRPr lang="ru-RU" sz="24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D6C9607-0E74-46AB-80CF-53A7EF3CC7AB}">
      <dgm:prSet custT="1"/>
      <dgm:spPr>
        <a:gradFill rotWithShape="0">
          <a:gsLst>
            <a:gs pos="0">
              <a:schemeClr val="accent3">
                <a:hueOff val="0"/>
                <a:satOff val="0"/>
                <a:lumOff val="0"/>
                <a:shade val="51000"/>
                <a:satMod val="130000"/>
                <a:alpha val="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rtl="0"/>
          <a:r>
            <a:rPr lang="ru-RU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Две скрижали</a:t>
          </a:r>
          <a:endParaRPr lang="ru-RU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C30E7D4-36DE-4FE1-BBB1-75532BB1FD2E}" type="parTrans" cxnId="{5AC8E634-F64E-4CC3-B8EE-5D101FB64A50}">
      <dgm:prSet/>
      <dgm:spPr/>
      <dgm:t>
        <a:bodyPr/>
        <a:lstStyle/>
        <a:p>
          <a:endParaRPr lang="ru-RU" sz="24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18BA6D0-7A78-4079-92AD-5D58D99B0A85}" type="sibTrans" cxnId="{5AC8E634-F64E-4CC3-B8EE-5D101FB64A50}">
      <dgm:prSet/>
      <dgm:spPr/>
      <dgm:t>
        <a:bodyPr/>
        <a:lstStyle/>
        <a:p>
          <a:endParaRPr lang="ru-RU" sz="24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E2C7DE3-27CC-4B01-9993-235DC8832D3A}" type="pres">
      <dgm:prSet presAssocID="{C0344030-C6DE-4975-BB3B-51876758C0D2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8F0710-11E3-4EE7-86A8-248C8972CF1D}" type="pres">
      <dgm:prSet presAssocID="{C0344030-C6DE-4975-BB3B-51876758C0D2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4D8E5-3CC3-4110-946B-944D58921C48}" type="pres">
      <dgm:prSet presAssocID="{C0344030-C6DE-4975-BB3B-51876758C0D2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A7D0F1-4EE7-40D3-A9A8-76EE5B365814}" type="pres">
      <dgm:prSet presAssocID="{C0344030-C6DE-4975-BB3B-51876758C0D2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A900C1-EAEA-4E07-A4F6-705008D24715}" type="pres">
      <dgm:prSet presAssocID="{C0344030-C6DE-4975-BB3B-51876758C0D2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E25FED-68A3-4F58-8CC0-A93A9FDCFB2F}" srcId="{C0344030-C6DE-4975-BB3B-51876758C0D2}" destId="{CC96F3D5-F08E-41A6-8D6D-B295F784E026}" srcOrd="0" destOrd="0" parTransId="{74263085-2D16-4A43-A6A3-EA345A7B1EAE}" sibTransId="{B303FAA0-9A0B-4848-A326-94254CD2765A}"/>
    <dgm:cxn modelId="{15083887-C39C-4900-A173-ACE294A57F13}" type="presOf" srcId="{CC96F3D5-F08E-41A6-8D6D-B295F784E026}" destId="{958F0710-11E3-4EE7-86A8-248C8972CF1D}" srcOrd="0" destOrd="0" presId="urn:microsoft.com/office/officeart/2005/8/layout/pyramid4"/>
    <dgm:cxn modelId="{3650D3DE-52A9-48B2-BB85-AD72A43D2BDA}" type="presOf" srcId="{A6EB7ADC-F0B5-4BB7-93B3-B9BAE55FF8DE}" destId="{37A900C1-EAEA-4E07-A4F6-705008D24715}" srcOrd="0" destOrd="0" presId="urn:microsoft.com/office/officeart/2005/8/layout/pyramid4"/>
    <dgm:cxn modelId="{FB23920D-497F-43AB-AB2D-4637D926E08F}" type="presOf" srcId="{C0344030-C6DE-4975-BB3B-51876758C0D2}" destId="{4E2C7DE3-27CC-4B01-9993-235DC8832D3A}" srcOrd="0" destOrd="0" presId="urn:microsoft.com/office/officeart/2005/8/layout/pyramid4"/>
    <dgm:cxn modelId="{5AC8E634-F64E-4CC3-B8EE-5D101FB64A50}" srcId="{C0344030-C6DE-4975-BB3B-51876758C0D2}" destId="{ED6C9607-0E74-46AB-80CF-53A7EF3CC7AB}" srcOrd="1" destOrd="0" parTransId="{0C30E7D4-36DE-4FE1-BBB1-75532BB1FD2E}" sibTransId="{A18BA6D0-7A78-4079-92AD-5D58D99B0A85}"/>
    <dgm:cxn modelId="{B1067DCD-824A-4BE7-BF03-F839B98EC2F4}" srcId="{C0344030-C6DE-4975-BB3B-51876758C0D2}" destId="{E6FE5BCA-236F-47AA-958B-5B8817E6ED50}" srcOrd="2" destOrd="0" parTransId="{BE0FF4C0-0CDC-4780-BE14-B7AB1E2C9D3A}" sibTransId="{C1DE2D02-79C5-4441-BDF5-298060E3EB35}"/>
    <dgm:cxn modelId="{297CAFA8-4ADF-4E8C-A861-7E2E483A55F1}" type="presOf" srcId="{E6FE5BCA-236F-47AA-958B-5B8817E6ED50}" destId="{F6A7D0F1-4EE7-40D3-A9A8-76EE5B365814}" srcOrd="0" destOrd="0" presId="urn:microsoft.com/office/officeart/2005/8/layout/pyramid4"/>
    <dgm:cxn modelId="{6359983B-E8BC-435B-BAA3-220A7243B937}" srcId="{C0344030-C6DE-4975-BB3B-51876758C0D2}" destId="{A6EB7ADC-F0B5-4BB7-93B3-B9BAE55FF8DE}" srcOrd="3" destOrd="0" parTransId="{0C80E1E4-6E6C-49D3-8EE1-F6B0D3AC23D1}" sibTransId="{27E8B76A-54BC-46AE-A3BD-67AE22C1A8AF}"/>
    <dgm:cxn modelId="{1B628052-F764-423E-A6F9-D752F0432211}" type="presOf" srcId="{ED6C9607-0E74-46AB-80CF-53A7EF3CC7AB}" destId="{B664D8E5-3CC3-4110-946B-944D58921C48}" srcOrd="0" destOrd="0" presId="urn:microsoft.com/office/officeart/2005/8/layout/pyramid4"/>
    <dgm:cxn modelId="{55AD5A4F-18FC-4CD0-B26D-964B525A2516}" type="presParOf" srcId="{4E2C7DE3-27CC-4B01-9993-235DC8832D3A}" destId="{958F0710-11E3-4EE7-86A8-248C8972CF1D}" srcOrd="0" destOrd="0" presId="urn:microsoft.com/office/officeart/2005/8/layout/pyramid4"/>
    <dgm:cxn modelId="{185F9CB5-BFD8-4F35-9D14-A4C92685D47A}" type="presParOf" srcId="{4E2C7DE3-27CC-4B01-9993-235DC8832D3A}" destId="{B664D8E5-3CC3-4110-946B-944D58921C48}" srcOrd="1" destOrd="0" presId="urn:microsoft.com/office/officeart/2005/8/layout/pyramid4"/>
    <dgm:cxn modelId="{1E4005F8-B512-4285-A5A1-81BF3236DDC1}" type="presParOf" srcId="{4E2C7DE3-27CC-4B01-9993-235DC8832D3A}" destId="{F6A7D0F1-4EE7-40D3-A9A8-76EE5B365814}" srcOrd="2" destOrd="0" presId="urn:microsoft.com/office/officeart/2005/8/layout/pyramid4"/>
    <dgm:cxn modelId="{A5D43311-4696-46B5-A0E1-A68F6C5B4ECF}" type="presParOf" srcId="{4E2C7DE3-27CC-4B01-9993-235DC8832D3A}" destId="{37A900C1-EAEA-4E07-A4F6-705008D24715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8F0710-11E3-4EE7-86A8-248C8972CF1D}">
      <dsp:nvSpPr>
        <dsp:cNvPr id="0" name=""/>
        <dsp:cNvSpPr/>
      </dsp:nvSpPr>
      <dsp:spPr>
        <a:xfrm>
          <a:off x="1375173" y="62713"/>
          <a:ext cx="2750346" cy="2750346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shade val="51000"/>
                <a:satMod val="130000"/>
                <a:alpha val="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Заповеди даны Моисею на г. </a:t>
          </a:r>
          <a:r>
            <a:rPr lang="ru-RU" sz="1800" b="0" kern="120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Синай</a:t>
          </a:r>
          <a:endParaRPr lang="ru-RU" sz="18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2062760" y="1437886"/>
        <a:ext cx="1375173" cy="1375173"/>
      </dsp:txXfrm>
    </dsp:sp>
    <dsp:sp modelId="{B664D8E5-3CC3-4110-946B-944D58921C48}">
      <dsp:nvSpPr>
        <dsp:cNvPr id="0" name=""/>
        <dsp:cNvSpPr/>
      </dsp:nvSpPr>
      <dsp:spPr>
        <a:xfrm>
          <a:off x="0" y="2813060"/>
          <a:ext cx="2750346" cy="2750346"/>
        </a:xfrm>
        <a:prstGeom prst="triangl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shade val="51000"/>
                <a:satMod val="130000"/>
                <a:alpha val="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Две скрижали</a:t>
          </a:r>
          <a:endParaRPr lang="ru-RU" sz="18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687587" y="4188233"/>
        <a:ext cx="1375173" cy="1375173"/>
      </dsp:txXfrm>
    </dsp:sp>
    <dsp:sp modelId="{F6A7D0F1-4EE7-40D3-A9A8-76EE5B365814}">
      <dsp:nvSpPr>
        <dsp:cNvPr id="0" name=""/>
        <dsp:cNvSpPr/>
      </dsp:nvSpPr>
      <dsp:spPr>
        <a:xfrm rot="10800000">
          <a:off x="1375173" y="2813060"/>
          <a:ext cx="2750346" cy="2750346"/>
        </a:xfrm>
        <a:prstGeom prst="triangl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shade val="51000"/>
                <a:satMod val="130000"/>
                <a:alpha val="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четыре заповеди по отношению к Богу. </a:t>
          </a:r>
          <a:endParaRPr lang="ru-RU" sz="18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10800000">
        <a:off x="2062759" y="2813060"/>
        <a:ext cx="1375173" cy="1375173"/>
      </dsp:txXfrm>
    </dsp:sp>
    <dsp:sp modelId="{37A900C1-EAEA-4E07-A4F6-705008D24715}">
      <dsp:nvSpPr>
        <dsp:cNvPr id="0" name=""/>
        <dsp:cNvSpPr/>
      </dsp:nvSpPr>
      <dsp:spPr>
        <a:xfrm>
          <a:off x="2750346" y="2813060"/>
          <a:ext cx="2750346" cy="2750346"/>
        </a:xfrm>
        <a:prstGeom prst="triangl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shade val="51000"/>
                <a:satMod val="130000"/>
                <a:alpha val="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шесть заповедей по отношению к ближним. </a:t>
          </a:r>
          <a:endParaRPr lang="ru-RU" sz="18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3437933" y="4188233"/>
        <a:ext cx="1375173" cy="13751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DF526BB-EBD4-4E3D-AF36-DB4288B356F3}" type="datetimeFigureOut">
              <a:rPr lang="ru-RU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DB0D2BE-09C0-4FC8-9611-4BE26870E8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1154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B0D2BE-09C0-4FC8-9611-4BE26870E869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5284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B0D2BE-09C0-4FC8-9611-4BE26870E86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BF0983-A47F-472B-9355-9EE95512D372}" type="datetimeFigureOut">
              <a:rPr lang="ru-RU" smtClean="0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CF71CD-DA00-4099-A3F3-09227C6EBDB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9260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86D3BD-6925-48D3-85AD-6AC352F8C980}" type="datetimeFigureOut">
              <a:rPr lang="ru-RU" smtClean="0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C393CF-D8D6-4D1E-9AC1-729F9C8F9F0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6675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772A9F-3197-4512-8ED6-F9FDC2AF3A17}" type="datetimeFigureOut">
              <a:rPr lang="ru-RU" smtClean="0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742959-43C8-4B15-A2E4-9B56C11644B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871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229F46-4B65-454A-8A3F-2F2F78AA29CA}" type="datetimeFigureOut">
              <a:rPr lang="ru-RU" smtClean="0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FE8695-9904-4E91-BAB5-F6D078534D1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57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F78D5B-49EF-4FF9-831E-99D5E6AC951A}" type="datetimeFigureOut">
              <a:rPr lang="ru-RU" smtClean="0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F5D51A-AAF4-4A1A-9EE8-A29377C8D98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557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C28DAC-ED91-4EFB-AAF3-00C560CFAFE6}" type="datetimeFigureOut">
              <a:rPr lang="ru-RU" smtClean="0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B9748-6374-42D3-AE20-90CA30ED038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997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F6504C-029A-4D61-8F50-B79C7227943C}" type="datetimeFigureOut">
              <a:rPr lang="ru-RU" smtClean="0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88E342-5691-4E01-9E7E-8C6DB7F9AE1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6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439D84-367E-4B36-A43A-02756F52B66A}" type="datetimeFigureOut">
              <a:rPr lang="ru-RU" smtClean="0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DFA227-5BD9-4D6F-A121-8C78F701696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215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E3B533-FDF6-437B-935F-39B9F73F46C6}" type="datetimeFigureOut">
              <a:rPr lang="ru-RU" smtClean="0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F908D-1F59-4658-81B2-ECB46D3B653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2605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DEF7A0-5C0F-4C05-B33A-7F01B2AA4FBC}" type="datetimeFigureOut">
              <a:rPr lang="ru-RU" smtClean="0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486F1-EB96-4BC8-91C8-F3D4A15173B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9876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2799F5-4C5B-4963-B9C4-316200548DD8}" type="datetimeFigureOut">
              <a:rPr lang="ru-RU" smtClean="0"/>
              <a:pPr>
                <a:defRPr/>
              </a:pPr>
              <a:t>28.11.2015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2A673F-504F-467A-B1C7-051FBC3FC86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86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DE38F-CAC3-4682-9114-5BBD3E569B35}" type="datetimeFigureOut">
              <a:rPr lang="ru-RU" smtClean="0"/>
              <a:t>28.11.2015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AA4E3-23F1-4079-B04F-902184966C15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4" descr="002T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8183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  <p:sldLayoutId id="21474840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audio" Target="file:///H:\&#1096;&#1082;&#1086;&#1083;&#1072;\4%20&#1082;&#1083;&#1072;&#1089;&#1089;\&#1054;&#1055;&#1050;%20&#1091;&#1095;&#1077;&#1073;&#1085;&#1080;&#1082;%20&#1050;&#1091;&#1088;&#1072;&#1077;&#1074;&#1072;\&#1059;&#1088;&#1086;&#1082;%2012.%20&#1047;&#1072;&#1087;&#1086;&#1074;&#1077;&#1076;&#1080;\%231_09_Zateryannie%20v%20oblakah.MP3" TargetMode="Externa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859338" y="620713"/>
            <a:ext cx="3673475" cy="1872183"/>
          </a:xfrm>
          <a:prstGeom prst="roundRect">
            <a:avLst>
              <a:gd name="adj" fmla="val 5047"/>
            </a:avLst>
          </a:prstGeom>
          <a:solidFill>
            <a:srgbClr val="6633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4" name="Рисунок 3" descr="001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59338" y="927100"/>
            <a:ext cx="3673475" cy="1274195"/>
          </a:xfrm>
          <a:prstGeom prst="rect">
            <a:avLst/>
          </a:prstGeom>
          <a:noFill/>
          <a:effectLst>
            <a:outerShdw blurRad="63500" dist="25400" dir="5400000" algn="t" rotWithShape="0">
              <a:schemeClr val="tx1">
                <a:alpha val="59000"/>
              </a:schemeClr>
            </a:outerShdw>
          </a:effectLst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  <a:latin typeface="Georgia" pitchFamily="18" charset="0"/>
                <a:cs typeface="+mn-cs"/>
              </a:rPr>
              <a:t>Основы </a:t>
            </a:r>
            <a:br>
              <a:rPr lang="ru-RU" sz="3200" dirty="0">
                <a:solidFill>
                  <a:schemeClr val="bg1"/>
                </a:solidFill>
                <a:latin typeface="Georgia" pitchFamily="18" charset="0"/>
                <a:cs typeface="+mn-cs"/>
              </a:rPr>
            </a:br>
            <a:r>
              <a:rPr lang="ru-RU" sz="3200" dirty="0" smtClean="0">
                <a:solidFill>
                  <a:schemeClr val="bg1"/>
                </a:solidFill>
                <a:latin typeface="Georgia" pitchFamily="18" charset="0"/>
                <a:cs typeface="+mn-cs"/>
              </a:rPr>
              <a:t>православной </a:t>
            </a:r>
            <a:endParaRPr lang="ru-RU" sz="3200" dirty="0">
              <a:solidFill>
                <a:schemeClr val="bg1"/>
              </a:solidFill>
              <a:latin typeface="Georgia" pitchFamily="18" charset="0"/>
              <a:cs typeface="+mn-cs"/>
            </a:endParaRP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/>
                </a:solidFill>
                <a:latin typeface="Georgia" pitchFamily="18" charset="0"/>
                <a:cs typeface="+mn-cs"/>
              </a:rPr>
              <a:t>культуры</a:t>
            </a:r>
            <a:endParaRPr lang="ru-RU" sz="3200" dirty="0">
              <a:solidFill>
                <a:schemeClr val="bg1"/>
              </a:solidFill>
              <a:latin typeface="Georgia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14325"/>
            <a:ext cx="7139136" cy="1026443"/>
          </a:xfrm>
          <a:noFill/>
        </p:spPr>
        <p:txBody>
          <a:bodyPr/>
          <a:lstStyle/>
          <a:p>
            <a:r>
              <a:rPr lang="ru-RU" dirty="0" smtClean="0"/>
              <a:t> </a:t>
            </a:r>
            <a:endParaRPr lang="ru-RU" sz="4000" b="1" dirty="0">
              <a:solidFill>
                <a:srgbClr val="663300"/>
              </a:solidFill>
            </a:endParaRPr>
          </a:p>
        </p:txBody>
      </p:sp>
      <p:pic>
        <p:nvPicPr>
          <p:cNvPr id="5" name="Содержимое 4" descr="Моисеё2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9"/>
            <a:ext cx="3744416" cy="633670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3928" y="1196752"/>
            <a:ext cx="3672408" cy="4425355"/>
          </a:xfrm>
          <a:noFill/>
        </p:spPr>
        <p:txBody>
          <a:bodyPr>
            <a:normAutofit fontScale="92500"/>
          </a:bodyPr>
          <a:lstStyle/>
          <a:p>
            <a:r>
              <a:rPr lang="ru-RU" sz="3400" dirty="0" smtClean="0"/>
              <a:t>Не ты дал жизнь, значит, не тебе её отнимать! Убийцей становится даже тот, кто смотрит на другого человека с ненавистью.</a:t>
            </a:r>
          </a:p>
        </p:txBody>
      </p:sp>
    </p:spTree>
    <p:extLst>
      <p:ext uri="{BB962C8B-B14F-4D97-AF65-F5344CB8AC3E}">
        <p14:creationId xmlns:p14="http://schemas.microsoft.com/office/powerpoint/2010/main" val="244385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2268538" y="260350"/>
            <a:ext cx="5311775" cy="1143000"/>
          </a:xfrm>
        </p:spPr>
      </p:pic>
      <p:pic>
        <p:nvPicPr>
          <p:cNvPr id="15362" name="Рисунок 5" descr="1610421.jpg"/>
          <p:cNvPicPr>
            <a:picLocks noGrp="1" noChangeAspect="1"/>
          </p:cNvPicPr>
          <p:nvPr>
            <p:ph type="subTitle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85750" y="260648"/>
            <a:ext cx="8606730" cy="6336704"/>
          </a:xfrm>
        </p:spPr>
      </p:pic>
      <p:pic>
        <p:nvPicPr>
          <p:cNvPr id="15365" name="Picture 5" descr="14359208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3231877">
            <a:off x="5772944" y="2394744"/>
            <a:ext cx="9525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00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00042"/>
            <a:ext cx="8382000" cy="106984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“</a:t>
            </a:r>
            <a:r>
              <a:rPr lang="ru-RU" sz="4000" b="1" dirty="0" smtClean="0">
                <a:solidFill>
                  <a:srgbClr val="002060"/>
                </a:solidFill>
              </a:rPr>
              <a:t>Не прелюбодействуй</a:t>
            </a:r>
            <a:r>
              <a:rPr lang="ru-RU" sz="4000" dirty="0" smtClean="0">
                <a:solidFill>
                  <a:srgbClr val="002060"/>
                </a:solidFill>
              </a:rPr>
              <a:t>”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45025" y="1601780"/>
            <a:ext cx="4498975" cy="750887"/>
          </a:xfrm>
        </p:spPr>
        <p:txBody>
          <a:bodyPr>
            <a:normAutofit/>
          </a:bodyPr>
          <a:lstStyle/>
          <a:p>
            <a:r>
              <a:rPr lang="ru-RU" dirty="0" smtClean="0"/>
              <a:t>Грехи против заповеди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5025" y="2428868"/>
            <a:ext cx="4041775" cy="3763963"/>
          </a:xfrm>
        </p:spPr>
        <p:txBody>
          <a:bodyPr/>
          <a:lstStyle/>
          <a:p>
            <a:r>
              <a:rPr lang="ru-RU" sz="2800" dirty="0" smtClean="0"/>
              <a:t>Предательство друга, супруга, близкого человека</a:t>
            </a:r>
          </a:p>
          <a:p>
            <a:r>
              <a:rPr lang="ru-RU" sz="2800" dirty="0" smtClean="0"/>
              <a:t>Нецеломудренные  слова, мысли, поведение.</a:t>
            </a:r>
          </a:p>
          <a:p>
            <a:endParaRPr lang="ru-RU" dirty="0"/>
          </a:p>
        </p:txBody>
      </p:sp>
      <p:pic>
        <p:nvPicPr>
          <p:cNvPr id="7" name="Picture 3" descr="G:\11-j166sinnott_0382bw-77712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6011" y="2190750"/>
            <a:ext cx="4104456" cy="3724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95126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«Не укради»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45025" y="1535112"/>
            <a:ext cx="4498975" cy="750887"/>
          </a:xfrm>
        </p:spPr>
        <p:txBody>
          <a:bodyPr>
            <a:normAutofit/>
          </a:bodyPr>
          <a:lstStyle/>
          <a:p>
            <a:r>
              <a:rPr lang="ru-RU" dirty="0" smtClean="0"/>
              <a:t>Грехи против заповеди</a:t>
            </a: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5612" y="2142008"/>
            <a:ext cx="4040188" cy="395128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Воровство</a:t>
            </a:r>
          </a:p>
          <a:p>
            <a:r>
              <a:rPr lang="ru-RU" sz="2800" dirty="0" smtClean="0"/>
              <a:t>Грабительство </a:t>
            </a:r>
          </a:p>
          <a:p>
            <a:r>
              <a:rPr lang="ru-RU" sz="2800" dirty="0" smtClean="0"/>
              <a:t>Взятки</a:t>
            </a:r>
          </a:p>
        </p:txBody>
      </p:sp>
      <p:pic>
        <p:nvPicPr>
          <p:cNvPr id="7" name="Picture 2" descr="D:\Мои документы\Моя музыка\Мои рисунки\фон 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380456"/>
            <a:ext cx="3676600" cy="3270474"/>
          </a:xfrm>
          <a:prstGeom prst="rect">
            <a:avLst/>
          </a:prstGeom>
          <a:noFill/>
        </p:spPr>
      </p:pic>
      <p:pic>
        <p:nvPicPr>
          <p:cNvPr id="8" name="Picture 2" descr="D:\Мои документы\Моя музыка\Мои рисунки\фон 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916831"/>
            <a:ext cx="4536504" cy="46839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12126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70" decel="100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770" decel="100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70" decel="100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770" decel="100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dirty="0" smtClean="0"/>
              <a:t> 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00574" y="764704"/>
            <a:ext cx="3859857" cy="5256585"/>
          </a:xfrm>
          <a:noFill/>
        </p:spPr>
        <p:txBody>
          <a:bodyPr>
            <a:normAutofit/>
          </a:bodyPr>
          <a:lstStyle/>
          <a:p>
            <a:r>
              <a:rPr lang="ru-RU" sz="3600" dirty="0" smtClean="0"/>
              <a:t>Тот, кто крадёт, готов причинить страдания другому человеку.</a:t>
            </a:r>
            <a:endParaRPr lang="ru-RU" sz="3600" dirty="0"/>
          </a:p>
        </p:txBody>
      </p:sp>
      <p:pic>
        <p:nvPicPr>
          <p:cNvPr id="5" name="Содержимое 4" descr="Моисей4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51521" y="548679"/>
            <a:ext cx="4025204" cy="5671145"/>
          </a:xfrm>
        </p:spPr>
      </p:pic>
    </p:spTree>
    <p:extLst>
      <p:ext uri="{BB962C8B-B14F-4D97-AF65-F5344CB8AC3E}">
        <p14:creationId xmlns:p14="http://schemas.microsoft.com/office/powerpoint/2010/main" val="343471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85728"/>
            <a:ext cx="8534400" cy="8572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“</a:t>
            </a:r>
            <a:r>
              <a:rPr lang="ru-RU" b="1" dirty="0" smtClean="0"/>
              <a:t>Не произноси на другого ложного свидетельства</a:t>
            </a:r>
            <a:r>
              <a:rPr lang="ru-RU" dirty="0" smtClean="0"/>
              <a:t>”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58777" y="1428736"/>
            <a:ext cx="4498975" cy="750887"/>
          </a:xfrm>
        </p:spPr>
        <p:txBody>
          <a:bodyPr>
            <a:normAutofit/>
          </a:bodyPr>
          <a:lstStyle/>
          <a:p>
            <a:r>
              <a:rPr lang="ru-RU" dirty="0" smtClean="0"/>
              <a:t>Грехи против заповеди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Сплетни </a:t>
            </a:r>
          </a:p>
          <a:p>
            <a:r>
              <a:rPr lang="ru-RU" smtClean="0"/>
              <a:t>Клевета</a:t>
            </a:r>
            <a:endParaRPr lang="ru-RU" dirty="0" smtClean="0"/>
          </a:p>
          <a:p>
            <a:r>
              <a:rPr lang="ru-RU" dirty="0" smtClean="0"/>
              <a:t>Осуждение 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24351" y="2348880"/>
            <a:ext cx="4436824" cy="3366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710821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9"/>
            <a:ext cx="8229600" cy="1008112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663300"/>
                </a:solidFill>
              </a:rPr>
              <a:t>«</a:t>
            </a:r>
            <a:r>
              <a:rPr lang="ru-RU" dirty="0" smtClean="0"/>
              <a:t> </a:t>
            </a:r>
            <a:r>
              <a:rPr lang="ru-RU" sz="4900" b="1" dirty="0" smtClean="0">
                <a:solidFill>
                  <a:srgbClr val="663300"/>
                </a:solidFill>
              </a:rPr>
              <a:t>Не лги»</a:t>
            </a:r>
            <a:endParaRPr lang="ru-RU" sz="4900" b="1" dirty="0">
              <a:solidFill>
                <a:srgbClr val="663300"/>
              </a:solidFill>
            </a:endParaRPr>
          </a:p>
        </p:txBody>
      </p:sp>
      <p:pic>
        <p:nvPicPr>
          <p:cNvPr id="5" name="Содержимое 4" descr="Моисей3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96752"/>
            <a:ext cx="8640960" cy="360922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7544" y="4869160"/>
            <a:ext cx="7272808" cy="1257003"/>
          </a:xfrm>
          <a:noFill/>
        </p:spPr>
        <p:txBody>
          <a:bodyPr>
            <a:normAutofit/>
          </a:bodyPr>
          <a:lstStyle/>
          <a:p>
            <a:r>
              <a:rPr lang="ru-RU" sz="2400" dirty="0" smtClean="0"/>
              <a:t>Рано или поздно обман раскроется, и его последствия будут гораздо хуже, чем те, страх перед которыми подтолкнул ко лжи.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9663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Мультфильм </a:t>
            </a:r>
            <a:br>
              <a:rPr lang="ru-RU" smtClean="0"/>
            </a:br>
            <a:r>
              <a:rPr lang="ru-RU" smtClean="0"/>
              <a:t>«</a:t>
            </a:r>
            <a:r>
              <a:rPr lang="ru-RU" dirty="0" smtClean="0"/>
              <a:t>Золотая рыбка»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93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6076"/>
            <a:ext cx="8229600" cy="193991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“</a:t>
            </a:r>
            <a:r>
              <a:rPr lang="ru-RU" sz="3200" b="1" dirty="0" smtClean="0"/>
              <a:t>Не желай жены ближнего твоего, не желай дома ближнего твоего, ни поля его… ни всего того, что принадлежит ближнему твоему</a:t>
            </a:r>
            <a:r>
              <a:rPr lang="ru-RU" sz="3200" dirty="0" smtClean="0"/>
              <a:t>”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45025" y="2500306"/>
            <a:ext cx="4041775" cy="639762"/>
          </a:xfrm>
        </p:spPr>
        <p:txBody>
          <a:bodyPr>
            <a:normAutofit/>
          </a:bodyPr>
          <a:lstStyle/>
          <a:p>
            <a:r>
              <a:rPr lang="ru-RU" dirty="0" smtClean="0"/>
              <a:t>Грехи против заповеди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3438" y="3286124"/>
            <a:ext cx="4041775" cy="211138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Зависть</a:t>
            </a:r>
          </a:p>
          <a:p>
            <a:r>
              <a:rPr lang="ru-RU" sz="2800" dirty="0" smtClean="0"/>
              <a:t>Злопамятство </a:t>
            </a:r>
            <a:endParaRPr lang="ru-RU" sz="2800" dirty="0"/>
          </a:p>
        </p:txBody>
      </p:sp>
      <p:pic>
        <p:nvPicPr>
          <p:cNvPr id="8" name="Picture 2" descr="D:\Мои документы\Моя музыка\Мои рисунки\фон 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05100"/>
            <a:ext cx="4015680" cy="3905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74356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sz="4000" b="1" i="1" dirty="0" smtClean="0">
                <a:solidFill>
                  <a:srgbClr val="663300"/>
                </a:solidFill>
              </a:rPr>
              <a:t>«Не завидуй»</a:t>
            </a:r>
            <a:endParaRPr lang="ru-RU" sz="4000" b="1" i="1" dirty="0">
              <a:solidFill>
                <a:srgbClr val="663300"/>
              </a:solidFill>
            </a:endParaRPr>
          </a:p>
        </p:txBody>
      </p:sp>
      <p:pic>
        <p:nvPicPr>
          <p:cNvPr id="5" name="Содержимое 4" descr="Моисей 5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flipH="1">
            <a:off x="251520" y="1678856"/>
            <a:ext cx="3888432" cy="477447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700808"/>
            <a:ext cx="3520440" cy="4425355"/>
          </a:xfrm>
          <a:noFill/>
        </p:spPr>
        <p:txBody>
          <a:bodyPr/>
          <a:lstStyle/>
          <a:p>
            <a:r>
              <a:rPr lang="ru-RU" dirty="0" smtClean="0"/>
              <a:t>Зависть мешает радости. Если разрешить себе зависть, то  в её чёрных лучах радость сразу поблекнет.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50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9438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663300"/>
                </a:solidFill>
              </a:rPr>
              <a:t>          </a:t>
            </a:r>
            <a:endParaRPr lang="ru-RU" dirty="0">
              <a:solidFill>
                <a:srgbClr val="663300"/>
              </a:solidFill>
            </a:endParaRPr>
          </a:p>
        </p:txBody>
      </p:sp>
      <p:pic>
        <p:nvPicPr>
          <p:cNvPr id="4" name="Содержимое 3" descr="Моисей 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640960" cy="6614815"/>
          </a:xfrm>
        </p:spPr>
      </p:pic>
    </p:spTree>
    <p:extLst>
      <p:ext uri="{BB962C8B-B14F-4D97-AF65-F5344CB8AC3E}">
        <p14:creationId xmlns:p14="http://schemas.microsoft.com/office/powerpoint/2010/main" val="427908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95" y="268053"/>
            <a:ext cx="606763" cy="724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1\Desktop\Моисей\1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91644"/>
            <a:ext cx="8587680" cy="636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004049" y="348734"/>
            <a:ext cx="7200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9</a:t>
            </a:r>
          </a:p>
          <a:p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9" y="268053"/>
            <a:ext cx="436810" cy="724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00510" y="2420888"/>
            <a:ext cx="1063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10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47229" y="4819748"/>
            <a:ext cx="8005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9"/>
              </a:rPr>
              <a:t>  7</a:t>
            </a:r>
            <a:endParaRPr lang="ru-RU" sz="2800" b="1" dirty="0">
              <a:solidFill>
                <a:srgbClr val="C00000"/>
              </a:solidFill>
              <a:latin typeface="9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0076" y="4712026"/>
            <a:ext cx="4331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9"/>
              </a:rPr>
              <a:t>8</a:t>
            </a:r>
            <a:endParaRPr lang="ru-RU" sz="2800" b="1" dirty="0">
              <a:solidFill>
                <a:srgbClr val="C00000"/>
              </a:solidFill>
              <a:latin typeface="9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65551" y="255577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6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8638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086473"/>
              </p:ext>
            </p:extLst>
          </p:nvPr>
        </p:nvGraphicFramePr>
        <p:xfrm>
          <a:off x="237452" y="388927"/>
          <a:ext cx="8712968" cy="5608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17249"/>
                <a:gridCol w="2695719"/>
              </a:tblGrid>
              <a:tr h="9084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3F1803"/>
                          </a:solidFill>
                          <a:effectLst/>
                        </a:rPr>
                        <a:t>Пословицы</a:t>
                      </a:r>
                      <a:endParaRPr lang="ru-RU" sz="2800" dirty="0">
                        <a:solidFill>
                          <a:srgbClr val="3F1803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Номер заповеди</a:t>
                      </a:r>
                      <a:endParaRPr lang="ru-RU" sz="2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22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Кто родителей почитает, того Бог благословляет.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22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Не надобен и клад, коли у мужа с женою лад.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7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1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Завистливое око видит далёко.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10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Без спросу взял, да не сказал – так украл.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8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8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Сёмка</a:t>
                      </a:r>
                      <a:r>
                        <a:rPr lang="ru-RU" sz="2400" dirty="0">
                          <a:effectLst/>
                        </a:rPr>
                        <a:t> украл поросёнка, а сказал на гусёнка.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9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8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Начало гнева- безумство, а коней его – раскаяние.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6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7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От чужого добра – добра не будет.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effectLst/>
                        </a:rPr>
                        <a:t>8,10</a:t>
                      </a: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35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229600" cy="3312368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6000" dirty="0" smtClean="0"/>
              <a:t> Нужны ли современному                     человеку заповеди?   </a:t>
            </a:r>
            <a:endParaRPr lang="ru-RU" sz="60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1844824"/>
            <a:ext cx="7200800" cy="4034848"/>
          </a:xfrm>
          <a:noFill/>
        </p:spPr>
        <p:txBody>
          <a:bodyPr>
            <a:normAutofit/>
          </a:bodyPr>
          <a:lstStyle/>
          <a:p>
            <a:endParaRPr lang="ru-RU" sz="3200" dirty="0" smtClean="0"/>
          </a:p>
          <a:p>
            <a:endParaRPr lang="en-US" sz="3200" dirty="0" smtClean="0"/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5035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6866" name="Picture 2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34949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97542"/>
            <a:ext cx="8229600" cy="5628622"/>
          </a:xfrm>
        </p:spPr>
        <p:txBody>
          <a:bodyPr/>
          <a:lstStyle/>
          <a:p>
            <a:r>
              <a:rPr lang="ru-RU" sz="3600" dirty="0" smtClean="0"/>
              <a:t>Да, потому что нравственные законы важны для любого времени.</a:t>
            </a:r>
            <a:endParaRPr lang="en-US" sz="3600" dirty="0" smtClean="0"/>
          </a:p>
          <a:p>
            <a:r>
              <a:rPr lang="ru-RU" sz="3600" dirty="0" smtClean="0"/>
              <a:t> Если вы будете правильно себя вести, может быть,  глядя на вас,  будут также вести себя ваши друзья, знакомые, братья, сёстры и даже взрослые, а потом и ваши дети. Чем больше будет хороших людей, тем прекраснее будет мир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3895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89FF"/>
              </a:gs>
              <a:gs pos="100000">
                <a:srgbClr val="B3D2FF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051050" y="1751013"/>
            <a:ext cx="59055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 i="1" dirty="0"/>
              <a:t>Добро и зло творить всегда</a:t>
            </a:r>
          </a:p>
          <a:p>
            <a:r>
              <a:rPr lang="ru-RU" altLang="ru-RU" sz="2400" b="1" i="1" dirty="0"/>
              <a:t>Во власти всех людей.</a:t>
            </a:r>
          </a:p>
          <a:p>
            <a:r>
              <a:rPr lang="ru-RU" altLang="ru-RU" sz="2400" b="1" i="1" dirty="0"/>
              <a:t>Но зло творится без труда,</a:t>
            </a:r>
          </a:p>
          <a:p>
            <a:r>
              <a:rPr lang="ru-RU" altLang="ru-RU" sz="2400" b="1" i="1" dirty="0"/>
              <a:t>Добро творить трудней.</a:t>
            </a:r>
          </a:p>
          <a:p>
            <a:r>
              <a:rPr lang="ru-RU" altLang="ru-RU" sz="2400" b="1" i="1" dirty="0"/>
              <a:t>Рождает зверя зверь,</a:t>
            </a:r>
          </a:p>
          <a:p>
            <a:r>
              <a:rPr lang="ru-RU" altLang="ru-RU" sz="2400" b="1" i="1" dirty="0"/>
              <a:t>Рождает птица птицу,</a:t>
            </a:r>
          </a:p>
          <a:p>
            <a:r>
              <a:rPr lang="ru-RU" altLang="ru-RU" sz="2400" b="1" i="1" dirty="0"/>
              <a:t>От доброго -  добро, </a:t>
            </a:r>
          </a:p>
          <a:p>
            <a:r>
              <a:rPr lang="ru-RU" altLang="ru-RU" sz="2400" b="1" i="1" dirty="0"/>
              <a:t>От злого -  зло  родится.</a:t>
            </a:r>
          </a:p>
          <a:p>
            <a:r>
              <a:rPr lang="ru-RU" altLang="ru-RU" sz="2400" b="1" i="1" dirty="0"/>
              <a:t>Добро, сколь не было б оно мало</a:t>
            </a:r>
          </a:p>
          <a:p>
            <a:r>
              <a:rPr lang="ru-RU" altLang="ru-RU" sz="2400" b="1" i="1" dirty="0"/>
              <a:t>Гораздо лучше, чем большое зло.</a:t>
            </a:r>
          </a:p>
        </p:txBody>
      </p:sp>
    </p:spTree>
    <p:extLst>
      <p:ext uri="{BB962C8B-B14F-4D97-AF65-F5344CB8AC3E}">
        <p14:creationId xmlns:p14="http://schemas.microsoft.com/office/powerpoint/2010/main" val="897507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104" y="260648"/>
            <a:ext cx="859896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9112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4" descr="002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2997200"/>
            <a:ext cx="909637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Прямоугольник 5"/>
          <p:cNvSpPr>
            <a:spLocks noChangeArrowheads="1"/>
          </p:cNvSpPr>
          <p:nvPr/>
        </p:nvSpPr>
        <p:spPr bwMode="auto">
          <a:xfrm>
            <a:off x="3492500" y="2995613"/>
            <a:ext cx="3887788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0" lvl="1">
              <a:tabLst>
                <a:tab pos="133350" algn="l"/>
              </a:tabLst>
            </a:pPr>
            <a:r>
              <a:rPr lang="ru-RU" dirty="0">
                <a:solidFill>
                  <a:srgbClr val="3F1803"/>
                </a:solidFill>
                <a:latin typeface="Segoe UI" pitchFamily="34" charset="0"/>
                <a:cs typeface="Segoe UI" pitchFamily="34" charset="0"/>
              </a:rPr>
              <a:t>	</a:t>
            </a:r>
            <a:r>
              <a:rPr lang="ru-RU" dirty="0" smtClean="0">
                <a:solidFill>
                  <a:srgbClr val="3F1803"/>
                </a:solidFill>
                <a:latin typeface="Segoe UI" pitchFamily="34" charset="0"/>
                <a:cs typeface="Segoe UI" pitchFamily="34" charset="0"/>
              </a:rPr>
              <a:t>Жёлтый </a:t>
            </a:r>
            <a:r>
              <a:rPr lang="ru-RU" dirty="0">
                <a:solidFill>
                  <a:srgbClr val="3F1803"/>
                </a:solidFill>
                <a:latin typeface="Segoe UI" pitchFamily="34" charset="0"/>
                <a:cs typeface="Segoe UI" pitchFamily="34" charset="0"/>
              </a:rPr>
              <a:t>цвет</a:t>
            </a:r>
          </a:p>
          <a:p>
            <a:pPr>
              <a:tabLst>
                <a:tab pos="133350" algn="l"/>
              </a:tabLst>
            </a:pPr>
            <a:r>
              <a:rPr lang="ru-RU" b="1" dirty="0">
                <a:solidFill>
                  <a:srgbClr val="3F1803"/>
                </a:solidFill>
                <a:latin typeface="Segoe UI" pitchFamily="34" charset="0"/>
                <a:cs typeface="Segoe UI" pitchFamily="34" charset="0"/>
              </a:rPr>
              <a:t>«Было интересно, но кое-что</a:t>
            </a:r>
          </a:p>
          <a:p>
            <a:pPr>
              <a:lnSpc>
                <a:spcPct val="90000"/>
              </a:lnSpc>
              <a:tabLst>
                <a:tab pos="133350" algn="l"/>
              </a:tabLst>
            </a:pPr>
            <a:r>
              <a:rPr lang="ru-RU" b="1" dirty="0">
                <a:solidFill>
                  <a:srgbClr val="3F1803"/>
                </a:solidFill>
                <a:latin typeface="Segoe UI" pitchFamily="34" charset="0"/>
                <a:cs typeface="Segoe UI" pitchFamily="34" charset="0"/>
              </a:rPr>
              <a:t>  осталось непонятно»</a:t>
            </a:r>
          </a:p>
        </p:txBody>
      </p:sp>
      <p:pic>
        <p:nvPicPr>
          <p:cNvPr id="30724" name="Рисунок 6" descr="00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1916113"/>
            <a:ext cx="909637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TextBox 7"/>
          <p:cNvSpPr txBox="1">
            <a:spLocks noChangeArrowheads="1"/>
          </p:cNvSpPr>
          <p:nvPr/>
        </p:nvSpPr>
        <p:spPr bwMode="auto">
          <a:xfrm>
            <a:off x="250825" y="798513"/>
            <a:ext cx="86423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000" dirty="0">
                <a:solidFill>
                  <a:srgbClr val="3F1803"/>
                </a:solidFill>
                <a:latin typeface="Georgia" pitchFamily="18" charset="0"/>
              </a:rPr>
              <a:t>Закрасьте звёздочку в тетрадях </a:t>
            </a:r>
            <a:br>
              <a:rPr lang="ru-RU" sz="3000" dirty="0">
                <a:solidFill>
                  <a:srgbClr val="3F1803"/>
                </a:solidFill>
                <a:latin typeface="Georgia" pitchFamily="18" charset="0"/>
              </a:rPr>
            </a:br>
            <a:r>
              <a:rPr lang="ru-RU" sz="3000" dirty="0">
                <a:solidFill>
                  <a:srgbClr val="3F1803"/>
                </a:solidFill>
                <a:latin typeface="Georgia" pitchFamily="18" charset="0"/>
              </a:rPr>
              <a:t>одним из цветов</a:t>
            </a:r>
          </a:p>
        </p:txBody>
      </p:sp>
      <p:sp>
        <p:nvSpPr>
          <p:cNvPr id="30726" name="Прямоугольник 8"/>
          <p:cNvSpPr>
            <a:spLocks noChangeArrowheads="1"/>
          </p:cNvSpPr>
          <p:nvPr/>
        </p:nvSpPr>
        <p:spPr bwMode="auto">
          <a:xfrm>
            <a:off x="3492500" y="2058988"/>
            <a:ext cx="36718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dirty="0">
                <a:solidFill>
                  <a:srgbClr val="3F1803"/>
                </a:solidFill>
                <a:latin typeface="Segoe UI" pitchFamily="34" charset="0"/>
                <a:cs typeface="Segoe UI" pitchFamily="34" charset="0"/>
              </a:rPr>
              <a:t>  Зелёный цвет</a:t>
            </a:r>
          </a:p>
          <a:p>
            <a:r>
              <a:rPr lang="ru-RU" b="1" dirty="0">
                <a:solidFill>
                  <a:srgbClr val="3F1803"/>
                </a:solidFill>
                <a:latin typeface="Segoe UI" pitchFamily="34" charset="0"/>
                <a:cs typeface="Segoe UI" pitchFamily="34" charset="0"/>
              </a:rPr>
              <a:t>«Мне было интересно»</a:t>
            </a:r>
          </a:p>
        </p:txBody>
      </p:sp>
      <p:pic>
        <p:nvPicPr>
          <p:cNvPr id="30727" name="Рисунок 9" descr="00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413" y="4073525"/>
            <a:ext cx="909637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Прямоугольник 10"/>
          <p:cNvSpPr>
            <a:spLocks noChangeArrowheads="1"/>
          </p:cNvSpPr>
          <p:nvPr/>
        </p:nvSpPr>
        <p:spPr bwMode="auto">
          <a:xfrm>
            <a:off x="3492500" y="4217988"/>
            <a:ext cx="43195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dirty="0">
                <a:solidFill>
                  <a:srgbClr val="3F1803"/>
                </a:solidFill>
                <a:latin typeface="Segoe UI" pitchFamily="34" charset="0"/>
                <a:cs typeface="Segoe UI" pitchFamily="34" charset="0"/>
              </a:rPr>
              <a:t>  Красный цвет</a:t>
            </a:r>
          </a:p>
          <a:p>
            <a:r>
              <a:rPr lang="ru-RU" b="1" dirty="0">
                <a:solidFill>
                  <a:srgbClr val="3F1803"/>
                </a:solidFill>
                <a:latin typeface="Segoe UI" pitchFamily="34" charset="0"/>
                <a:cs typeface="Segoe UI" pitchFamily="34" charset="0"/>
              </a:rPr>
              <a:t>«Я с этим не согласен»</a:t>
            </a:r>
          </a:p>
        </p:txBody>
      </p:sp>
      <p:pic>
        <p:nvPicPr>
          <p:cNvPr id="30729" name="Рисунок 11" descr="005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413" y="5153025"/>
            <a:ext cx="909637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0" name="Прямоугольник 12"/>
          <p:cNvSpPr>
            <a:spLocks noChangeArrowheads="1"/>
          </p:cNvSpPr>
          <p:nvPr/>
        </p:nvSpPr>
        <p:spPr bwMode="auto">
          <a:xfrm>
            <a:off x="3492500" y="5297488"/>
            <a:ext cx="26638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dirty="0">
                <a:solidFill>
                  <a:srgbClr val="3F1803"/>
                </a:solidFill>
                <a:latin typeface="Segoe UI" pitchFamily="34" charset="0"/>
                <a:cs typeface="Segoe UI" pitchFamily="34" charset="0"/>
              </a:rPr>
              <a:t>  Серый цвет</a:t>
            </a:r>
          </a:p>
          <a:p>
            <a:r>
              <a:rPr lang="ru-RU" b="1" dirty="0">
                <a:solidFill>
                  <a:srgbClr val="3F1803"/>
                </a:solidFill>
                <a:latin typeface="Segoe UI" pitchFamily="34" charset="0"/>
                <a:cs typeface="Segoe UI" pitchFamily="34" charset="0"/>
              </a:rPr>
              <a:t>«Было скучно»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Презентацию составила 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002060"/>
                </a:solidFill>
              </a:rPr>
              <a:t>учитель </a:t>
            </a:r>
            <a:r>
              <a:rPr lang="ru-RU" sz="4000" dirty="0" err="1" smtClean="0">
                <a:solidFill>
                  <a:srgbClr val="002060"/>
                </a:solidFill>
              </a:rPr>
              <a:t>ОРКиСЭ</a:t>
            </a:r>
            <a:r>
              <a:rPr lang="ru-RU" sz="4000" dirty="0" smtClean="0">
                <a:solidFill>
                  <a:srgbClr val="002060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4000" b="1" dirty="0" err="1" smtClean="0">
                <a:solidFill>
                  <a:srgbClr val="002060"/>
                </a:solidFill>
              </a:rPr>
              <a:t>Штрушайн</a:t>
            </a:r>
            <a:r>
              <a:rPr lang="ru-RU" sz="4000" b="1" dirty="0" smtClean="0">
                <a:solidFill>
                  <a:srgbClr val="002060"/>
                </a:solidFill>
              </a:rPr>
              <a:t> Лариса Ивановна</a:t>
            </a:r>
          </a:p>
          <a:p>
            <a:pPr marL="0" indent="0">
              <a:buNone/>
            </a:pPr>
            <a:endParaRPr lang="ru-RU" sz="4000" b="1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МОУ «</a:t>
            </a:r>
            <a:r>
              <a:rPr lang="ru-RU" dirty="0" err="1" smtClean="0">
                <a:solidFill>
                  <a:srgbClr val="002060"/>
                </a:solidFill>
              </a:rPr>
              <a:t>Красноозёрненская</a:t>
            </a:r>
            <a:r>
              <a:rPr lang="ru-RU" dirty="0" smtClean="0">
                <a:solidFill>
                  <a:srgbClr val="002060"/>
                </a:solidFill>
              </a:rPr>
              <a:t> ООШ»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2015 </a:t>
            </a:r>
            <a:r>
              <a:rPr lang="ru-RU" dirty="0" smtClean="0">
                <a:solidFill>
                  <a:srgbClr val="002060"/>
                </a:solidFill>
              </a:rPr>
              <a:t>год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395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0" y="1989138"/>
            <a:ext cx="91440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3F1803"/>
                </a:solidFill>
                <a:latin typeface="Segoe UI" pitchFamily="34" charset="0"/>
                <a:cs typeface="Segoe UI" pitchFamily="34" charset="0"/>
              </a:rPr>
              <a:t>Тема нашего урока:</a:t>
            </a:r>
          </a:p>
          <a:p>
            <a:pPr algn="ctr">
              <a:defRPr/>
            </a:pPr>
            <a:endParaRPr lang="en-US" sz="3200" dirty="0">
              <a:solidFill>
                <a:srgbClr val="460C02"/>
              </a:solidFill>
              <a:latin typeface="Georgia" pitchFamily="18" charset="0"/>
            </a:endParaRPr>
          </a:p>
          <a:p>
            <a:pPr algn="ctr">
              <a:defRPr/>
            </a:pPr>
            <a:r>
              <a:rPr lang="ru-RU" sz="4600" dirty="0" smtClean="0">
                <a:solidFill>
                  <a:srgbClr val="3F1803"/>
                </a:solidFill>
                <a:latin typeface="Georgia" pitchFamily="18" charset="0"/>
              </a:rPr>
              <a:t>Заповеди</a:t>
            </a:r>
            <a:endParaRPr lang="ru-RU" sz="4600" dirty="0">
              <a:solidFill>
                <a:srgbClr val="3F1803"/>
              </a:solidFill>
              <a:latin typeface="Georgia" pitchFamily="18" charset="0"/>
            </a:endParaRPr>
          </a:p>
          <a:p>
            <a:pPr algn="ctr">
              <a:defRPr/>
            </a:pPr>
            <a:endParaRPr lang="ru-RU" sz="4600" dirty="0">
              <a:solidFill>
                <a:srgbClr val="3F1803"/>
              </a:solidFill>
              <a:latin typeface="Georgia" pitchFamily="18" charset="0"/>
            </a:endParaRPr>
          </a:p>
          <a:p>
            <a:pPr algn="ctr">
              <a:defRPr/>
            </a:pPr>
            <a:r>
              <a:rPr lang="ru-RU" sz="2000" dirty="0">
                <a:solidFill>
                  <a:srgbClr val="3F1803"/>
                </a:solidFill>
                <a:latin typeface="+mn-lt"/>
              </a:rPr>
              <a:t>Часть </a:t>
            </a:r>
            <a:r>
              <a:rPr lang="en-US" sz="2000" dirty="0" smtClean="0">
                <a:solidFill>
                  <a:srgbClr val="3F1803"/>
                </a:solidFill>
                <a:latin typeface="+mn-lt"/>
              </a:rPr>
              <a:t>I</a:t>
            </a:r>
            <a:r>
              <a:rPr lang="en-US" sz="2000" dirty="0">
                <a:solidFill>
                  <a:srgbClr val="3F1803"/>
                </a:solidFill>
                <a:latin typeface="+mn-lt"/>
              </a:rPr>
              <a:t>I</a:t>
            </a:r>
            <a:endParaRPr lang="ru-RU" sz="2000" dirty="0">
              <a:solidFill>
                <a:srgbClr val="3F180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911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Песня Светланы </a:t>
            </a:r>
            <a:r>
              <a:rPr lang="ru-RU" smtClean="0"/>
              <a:t>Копыловой </a:t>
            </a:r>
            <a:br>
              <a:rPr lang="ru-RU" smtClean="0"/>
            </a:br>
            <a:r>
              <a:rPr lang="ru-RU" smtClean="0"/>
              <a:t>«</a:t>
            </a:r>
            <a:r>
              <a:rPr lang="ru-RU" dirty="0" smtClean="0"/>
              <a:t>Следы на песке»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23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6" y="-1"/>
            <a:ext cx="9139828" cy="685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Синайское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Законодательство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231879"/>
          <a:ext cx="5500694" cy="5626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7258156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58F0710-11E3-4EE7-86A8-248C8972CF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958F0710-11E3-4EE7-86A8-248C8972CF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64D8E5-3CC3-4110-946B-944D58921C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graphicEl>
                                              <a:dgm id="{B664D8E5-3CC3-4110-946B-944D58921C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6A7D0F1-4EE7-40D3-A9A8-76EE5B365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F6A7D0F1-4EE7-40D3-A9A8-76EE5B3658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7A900C1-EAEA-4E07-A4F6-705008D24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graphicEl>
                                              <a:dgm id="{37A900C1-EAEA-4E07-A4F6-705008D24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1520" y="5733256"/>
            <a:ext cx="864096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3F1803"/>
                </a:solidFill>
                <a:latin typeface="+mn-lt"/>
              </a:rPr>
              <a:t>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253365"/>
            <a:ext cx="71287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663300"/>
                </a:solidFill>
              </a:rPr>
              <a:t>ЗАПОВЕДИ ЧЕЛОВЕКУ ПО ОТНОШЕНИЮ К БОГУ.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000" b="1" i="1" dirty="0" smtClean="0">
                <a:solidFill>
                  <a:srgbClr val="002060"/>
                </a:solidFill>
              </a:rPr>
              <a:t>1.  </a:t>
            </a:r>
            <a:r>
              <a:rPr lang="ru-RU" sz="2400" b="1" i="1" dirty="0" smtClean="0">
                <a:solidFill>
                  <a:srgbClr val="002060"/>
                </a:solidFill>
              </a:rPr>
              <a:t>Я, Господь Бог твой; чтобы не было у тебя других </a:t>
            </a:r>
            <a:r>
              <a:rPr lang="ru-RU" sz="2400" b="1" i="1" dirty="0">
                <a:solidFill>
                  <a:srgbClr val="002060"/>
                </a:solidFill>
              </a:rPr>
              <a:t>богов, кроме Меня.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2.  Не делай себе идола и никакого    изображения того, что на </a:t>
            </a:r>
            <a:r>
              <a:rPr lang="ru-RU" sz="2400" b="1" i="1" dirty="0">
                <a:solidFill>
                  <a:srgbClr val="002060"/>
                </a:solidFill>
              </a:rPr>
              <a:t>небе вверху, что на  земле внизу, что в водах под землею; не кланяйся и не служи им.	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3</a:t>
            </a:r>
            <a:r>
              <a:rPr lang="ru-RU" sz="2400" b="1" i="1" dirty="0">
                <a:solidFill>
                  <a:srgbClr val="002060"/>
                </a:solidFill>
              </a:rPr>
              <a:t>. Не произноси имени Господа Бога твоего напрасно.</a:t>
            </a:r>
          </a:p>
          <a:p>
            <a:pPr eaLnBrk="1" hangingPunct="1"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4</a:t>
            </a:r>
            <a:r>
              <a:rPr lang="ru-RU" sz="2400" b="1" i="1" dirty="0">
                <a:solidFill>
                  <a:srgbClr val="002060"/>
                </a:solidFill>
              </a:rPr>
              <a:t>. </a:t>
            </a:r>
            <a:r>
              <a:rPr lang="ru-RU" sz="2400" b="1" i="1" dirty="0" smtClean="0">
                <a:solidFill>
                  <a:srgbClr val="002060"/>
                </a:solidFill>
              </a:rPr>
              <a:t>Помни </a:t>
            </a:r>
            <a:r>
              <a:rPr lang="ru-RU" sz="2400" b="1" i="1" dirty="0">
                <a:solidFill>
                  <a:srgbClr val="002060"/>
                </a:solidFill>
              </a:rPr>
              <a:t>день </a:t>
            </a:r>
            <a:r>
              <a:rPr lang="ru-RU" sz="2400" b="1" i="1" dirty="0" smtClean="0">
                <a:solidFill>
                  <a:srgbClr val="002060"/>
                </a:solidFill>
              </a:rPr>
              <a:t>субботний</a:t>
            </a:r>
            <a:r>
              <a:rPr lang="ru-RU" sz="2400" b="1" i="1" dirty="0">
                <a:solidFill>
                  <a:srgbClr val="002060"/>
                </a:solidFill>
              </a:rPr>
              <a:t>, чтобы проводить его свято: шесть дней работай и совершай в них все дела твои, а в день </a:t>
            </a:r>
            <a:r>
              <a:rPr lang="ru-RU" sz="2400" b="1" i="1" dirty="0" err="1">
                <a:solidFill>
                  <a:srgbClr val="002060"/>
                </a:solidFill>
              </a:rPr>
              <a:t>седьмый</a:t>
            </a:r>
            <a:r>
              <a:rPr lang="ru-RU" sz="2400" b="1" i="1" dirty="0">
                <a:solidFill>
                  <a:srgbClr val="002060"/>
                </a:solidFill>
              </a:rPr>
              <a:t> – день покоя (суббота) да будет посвящен Господу Богу твоему.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 sz="2400" b="1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59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504925" y="908720"/>
            <a:ext cx="86409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3300"/>
                </a:solidFill>
                <a:latin typeface="+mn-lt"/>
              </a:rPr>
              <a:t>ЗАПОВЕДИ ЧЕЛОВЕКА ПО ОТНОШЕНИЮ К ЧЕЛОВЕКУ</a:t>
            </a:r>
            <a:endParaRPr lang="ru-RU" sz="2400" b="1" dirty="0">
              <a:solidFill>
                <a:srgbClr val="663300"/>
              </a:solidFill>
              <a:latin typeface="+mn-lt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23528" y="2276872"/>
            <a:ext cx="8496944" cy="3520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spcBef>
                <a:spcPts val="1200"/>
              </a:spcBef>
              <a:buFont typeface="+mj-lt"/>
              <a:buAutoNum type="arabicPeriod" startAt="5"/>
              <a:defRPr/>
            </a:pP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Segoe UI" pitchFamily="34" charset="0"/>
              </a:rPr>
              <a:t>Почитай отца и мать.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Georgia" pitchFamily="18" charset="0"/>
              <a:cs typeface="Segoe UI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1200"/>
              </a:spcBef>
              <a:buFont typeface="+mj-lt"/>
              <a:buAutoNum type="arabicPeriod" startAt="5"/>
              <a:defRPr/>
            </a:pP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Segoe UI" pitchFamily="34" charset="0"/>
              </a:rPr>
              <a:t>Не убивай.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Georgia" pitchFamily="18" charset="0"/>
              <a:cs typeface="Segoe UI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1200"/>
              </a:spcBef>
              <a:buFont typeface="+mj-lt"/>
              <a:buAutoNum type="arabicPeriod" startAt="5"/>
              <a:defRPr/>
            </a:pP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Segoe UI" pitchFamily="34" charset="0"/>
              </a:rPr>
              <a:t>Не прелюбодействуй (люби верно).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Georgia" pitchFamily="18" charset="0"/>
              <a:cs typeface="Segoe UI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1200"/>
              </a:spcBef>
              <a:buFont typeface="+mj-lt"/>
              <a:buAutoNum type="arabicPeriod" startAt="5"/>
              <a:defRPr/>
            </a:pP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Segoe UI" pitchFamily="34" charset="0"/>
              </a:rPr>
              <a:t>Не кради.</a:t>
            </a:r>
          </a:p>
          <a:p>
            <a:pPr marL="342900" indent="-342900">
              <a:lnSpc>
                <a:spcPct val="120000"/>
              </a:lnSpc>
              <a:spcBef>
                <a:spcPts val="1200"/>
              </a:spcBef>
              <a:buFont typeface="+mj-lt"/>
              <a:buAutoNum type="arabicPeriod" startAt="5"/>
              <a:defRPr/>
            </a:pP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Segoe UI" pitchFamily="34" charset="0"/>
              </a:rPr>
              <a:t>Не лжесвидетельствуй.</a:t>
            </a:r>
          </a:p>
          <a:p>
            <a:pPr marL="342900" indent="-342900">
              <a:lnSpc>
                <a:spcPct val="120000"/>
              </a:lnSpc>
              <a:spcBef>
                <a:spcPts val="1200"/>
              </a:spcBef>
              <a:buFont typeface="+mj-lt"/>
              <a:buAutoNum type="arabicPeriod" startAt="5"/>
              <a:defRPr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Segoe UI" pitchFamily="34" charset="0"/>
              </a:rPr>
              <a:t> 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Segoe UI" pitchFamily="34" charset="0"/>
              </a:rPr>
              <a:t>Не завидуй.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Georgia" pitchFamily="18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42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“</a:t>
            </a:r>
            <a:r>
              <a:rPr lang="ru-RU" sz="4000" b="1" dirty="0" smtClean="0"/>
              <a:t>Почитай отца твоего и матерь твою, чтобы тебе было хорошо и чтобы ты долго жил на земле</a:t>
            </a:r>
            <a:r>
              <a:rPr lang="ru-RU" sz="4000" dirty="0" smtClean="0"/>
              <a:t>”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45025" y="2820997"/>
            <a:ext cx="4041775" cy="639762"/>
          </a:xfrm>
        </p:spPr>
        <p:txBody>
          <a:bodyPr>
            <a:normAutofit/>
          </a:bodyPr>
          <a:lstStyle/>
          <a:p>
            <a:r>
              <a:rPr lang="ru-RU" dirty="0" smtClean="0"/>
              <a:t>Грехи против заповеди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5025" y="3460759"/>
            <a:ext cx="4041775" cy="2682885"/>
          </a:xfrm>
        </p:spPr>
        <p:txBody>
          <a:bodyPr/>
          <a:lstStyle/>
          <a:p>
            <a:r>
              <a:rPr lang="ru-RU" sz="2800" dirty="0" smtClean="0"/>
              <a:t>Не уважение к старшим: родители, старшие по возрасту, учителя.</a:t>
            </a:r>
          </a:p>
          <a:p>
            <a:endParaRPr lang="ru-RU" dirty="0"/>
          </a:p>
        </p:txBody>
      </p:sp>
      <p:pic>
        <p:nvPicPr>
          <p:cNvPr id="8" name="#1_09_Zateryannie v oblakah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9" name="Picture 2" descr="G:\parents12[2].jpg"/>
          <p:cNvPicPr>
            <a:picLocks noGrp="1"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9552" y="2348880"/>
            <a:ext cx="3422848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22085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3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" numSld="6" showWhenStopped="0">
                <p:cTn id="2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5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“</a:t>
            </a:r>
            <a:r>
              <a:rPr lang="ru-RU" sz="4000" b="1" dirty="0" smtClean="0"/>
              <a:t>Не убей</a:t>
            </a:r>
            <a:r>
              <a:rPr lang="ru-RU" sz="4000" dirty="0" smtClean="0"/>
              <a:t>”</a:t>
            </a:r>
            <a:endParaRPr lang="ru-RU" sz="4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45025" y="1535112"/>
            <a:ext cx="4498975" cy="750887"/>
          </a:xfrm>
        </p:spPr>
        <p:txBody>
          <a:bodyPr>
            <a:normAutofit/>
          </a:bodyPr>
          <a:lstStyle/>
          <a:p>
            <a:r>
              <a:rPr lang="ru-RU" dirty="0" smtClean="0"/>
              <a:t>Грехи против заповеди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/>
              <a:t>Самоубийство </a:t>
            </a:r>
            <a:endParaRPr lang="ru-RU" dirty="0" smtClean="0"/>
          </a:p>
          <a:p>
            <a:r>
              <a:rPr lang="ru-RU" dirty="0" smtClean="0"/>
              <a:t>Несправедливый суд</a:t>
            </a:r>
          </a:p>
          <a:p>
            <a:r>
              <a:rPr lang="ru-RU" dirty="0" smtClean="0"/>
              <a:t>Желание смерти </a:t>
            </a:r>
            <a:r>
              <a:rPr lang="ru-RU" dirty="0"/>
              <a:t>другому </a:t>
            </a:r>
            <a:r>
              <a:rPr lang="ru-RU" dirty="0" smtClean="0"/>
              <a:t>человеку</a:t>
            </a:r>
          </a:p>
          <a:p>
            <a:r>
              <a:rPr lang="ru-RU" dirty="0" smtClean="0"/>
              <a:t>Ненависть</a:t>
            </a:r>
          </a:p>
          <a:p>
            <a:r>
              <a:rPr lang="ru-RU" dirty="0" smtClean="0"/>
              <a:t>Распространение наркотиков, соблазнительных  журналов </a:t>
            </a:r>
            <a:r>
              <a:rPr lang="ru-RU" dirty="0"/>
              <a:t>и </a:t>
            </a:r>
            <a:r>
              <a:rPr lang="ru-RU" dirty="0" smtClean="0"/>
              <a:t>фильмов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813513"/>
            <a:ext cx="3953662" cy="3351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64446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6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4008</TotalTime>
  <Words>590</Words>
  <Application>Microsoft Office PowerPoint</Application>
  <PresentationFormat>Экран (4:3)</PresentationFormat>
  <Paragraphs>124</Paragraphs>
  <Slides>28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Wingdings</vt:lpstr>
      <vt:lpstr>Segoe UI</vt:lpstr>
      <vt:lpstr>Times New Roman</vt:lpstr>
      <vt:lpstr>Georgia</vt:lpstr>
      <vt:lpstr>Calibri</vt:lpstr>
      <vt:lpstr>9</vt:lpstr>
      <vt:lpstr>Тема Office</vt:lpstr>
      <vt:lpstr>Презентация PowerPoint</vt:lpstr>
      <vt:lpstr>          </vt:lpstr>
      <vt:lpstr>Презентация PowerPoint</vt:lpstr>
      <vt:lpstr>Песня Светланы Копыловой  «Следы на песке»</vt:lpstr>
      <vt:lpstr>Синайское Законодательство</vt:lpstr>
      <vt:lpstr>Презентация PowerPoint</vt:lpstr>
      <vt:lpstr>Презентация PowerPoint</vt:lpstr>
      <vt:lpstr>“Почитай отца твоего и матерь твою, чтобы тебе было хорошо и чтобы ты долго жил на земле”</vt:lpstr>
      <vt:lpstr>“Не убей”</vt:lpstr>
      <vt:lpstr> </vt:lpstr>
      <vt:lpstr>Презентация PowerPoint</vt:lpstr>
      <vt:lpstr>“Не прелюбодействуй”</vt:lpstr>
      <vt:lpstr>«Не укради»</vt:lpstr>
      <vt:lpstr>          </vt:lpstr>
      <vt:lpstr>“Не произноси на другого ложного свидетельства”</vt:lpstr>
      <vt:lpstr>« Не лги»</vt:lpstr>
      <vt:lpstr>Мультфильм  «Золотая рыбка»</vt:lpstr>
      <vt:lpstr>“Не желай жены ближнего твоего, не желай дома ближнего твоего, ни поля его… ни всего того, что принадлежит ближнему твоему”</vt:lpstr>
      <vt:lpstr>«Не завидуй»</vt:lpstr>
      <vt:lpstr>Презентация PowerPoint</vt:lpstr>
      <vt:lpstr>Презентация PowerPoint</vt:lpstr>
      <vt:lpstr> Нужны ли современному                     человеку заповеди?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Julia</dc:creator>
  <cp:lastModifiedBy>1</cp:lastModifiedBy>
  <cp:revision>405</cp:revision>
  <dcterms:created xsi:type="dcterms:W3CDTF">2013-07-01T15:13:43Z</dcterms:created>
  <dcterms:modified xsi:type="dcterms:W3CDTF">2015-11-28T18:23:36Z</dcterms:modified>
</cp:coreProperties>
</file>