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07" r:id="rId5"/>
    <p:sldId id="334" r:id="rId6"/>
    <p:sldId id="316" r:id="rId7"/>
    <p:sldId id="333" r:id="rId8"/>
    <p:sldId id="336" r:id="rId9"/>
    <p:sldId id="337" r:id="rId10"/>
    <p:sldId id="338" r:id="rId11"/>
    <p:sldId id="339" r:id="rId12"/>
  </p:sldIdLst>
  <p:sldSz cx="9144000" cy="6858000" type="screen4x3"/>
  <p:notesSz cx="9872663" cy="13438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2BD57F-B629-4D4F-990A-A560861CDDB0}">
          <p14:sldIdLst>
            <p14:sldId id="307"/>
            <p14:sldId id="334"/>
            <p14:sldId id="316"/>
            <p14:sldId id="333"/>
          </p14:sldIdLst>
        </p14:section>
        <p14:section name="Раздел без заголовка" id="{0953B99E-CEFE-4FD3-B89D-D8596EE2FC4B}">
          <p14:sldIdLst>
            <p14:sldId id="336"/>
            <p14:sldId id="337"/>
            <p14:sldId id="338"/>
            <p14:sldId id="33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00"/>
    <a:srgbClr val="005400"/>
    <a:srgbClr val="6AE937"/>
    <a:srgbClr val="008000"/>
    <a:srgbClr val="009900"/>
    <a:srgbClr val="0000CC"/>
    <a:srgbClr val="DAC94A"/>
    <a:srgbClr val="F5F2CB"/>
    <a:srgbClr val="628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60772-C301-40A0-BCA0-53BE7C00EA30}" v="4" dt="2021-02-27T12:35:28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3" autoAdjust="0"/>
  </p:normalViewPr>
  <p:slideViewPr>
    <p:cSldViewPr>
      <p:cViewPr>
        <p:scale>
          <a:sx n="130" d="100"/>
          <a:sy n="130" d="100"/>
        </p:scale>
        <p:origin x="-107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авенко Оксана Леонидовна" userId="S::olsavenko@sfedu.ru::853ee9eb-99f0-43cb-974f-37af8232047d" providerId="AD" clId="Web-{29860772-C301-40A0-BCA0-53BE7C00EA30}"/>
    <pc:docChg chg="modSld">
      <pc:chgData name="Савенко Оксана Леонидовна" userId="S::olsavenko@sfedu.ru::853ee9eb-99f0-43cb-974f-37af8232047d" providerId="AD" clId="Web-{29860772-C301-40A0-BCA0-53BE7C00EA30}" dt="2021-02-27T12:35:27.919" v="0" actId="20577"/>
      <pc:docMkLst>
        <pc:docMk/>
      </pc:docMkLst>
      <pc:sldChg chg="modSp">
        <pc:chgData name="Савенко Оксана Леонидовна" userId="S::olsavenko@sfedu.ru::853ee9eb-99f0-43cb-974f-37af8232047d" providerId="AD" clId="Web-{29860772-C301-40A0-BCA0-53BE7C00EA30}" dt="2021-02-27T12:35:27.919" v="0" actId="20577"/>
        <pc:sldMkLst>
          <pc:docMk/>
          <pc:sldMk cId="1152148362" sldId="291"/>
        </pc:sldMkLst>
        <pc:spChg chg="mod">
          <ac:chgData name="Савенко Оксана Леонидовна" userId="S::olsavenko@sfedu.ru::853ee9eb-99f0-43cb-974f-37af8232047d" providerId="AD" clId="Web-{29860772-C301-40A0-BCA0-53BE7C00EA30}" dt="2021-02-27T12:35:27.919" v="0" actId="20577"/>
          <ac:spMkLst>
            <pc:docMk/>
            <pc:sldMk cId="1152148362" sldId="29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672662"/>
          </a:xfrm>
          <a:prstGeom prst="rect">
            <a:avLst/>
          </a:prstGeom>
        </p:spPr>
        <p:txBody>
          <a:bodyPr vert="horz" lIns="127449" tIns="63725" rIns="127449" bIns="63725" rtlCol="0"/>
          <a:lstStyle>
            <a:lvl1pPr algn="l">
              <a:defRPr sz="17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128" y="0"/>
            <a:ext cx="4279230" cy="672662"/>
          </a:xfrm>
          <a:prstGeom prst="rect">
            <a:avLst/>
          </a:prstGeom>
        </p:spPr>
        <p:txBody>
          <a:bodyPr vert="horz" lIns="127449" tIns="63725" rIns="127449" bIns="63725" rtlCol="0"/>
          <a:lstStyle>
            <a:lvl1pPr algn="r">
              <a:defRPr sz="1700"/>
            </a:lvl1pPr>
          </a:lstStyle>
          <a:p>
            <a:fld id="{DF293BA9-4705-4564-97DA-48FBF3BA9C7E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76388" y="1008063"/>
            <a:ext cx="6719887" cy="503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7449" tIns="63725" rIns="127449" bIns="6372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806" y="6382763"/>
            <a:ext cx="7899053" cy="6047507"/>
          </a:xfrm>
          <a:prstGeom prst="rect">
            <a:avLst/>
          </a:prstGeom>
        </p:spPr>
        <p:txBody>
          <a:bodyPr vert="horz" lIns="127449" tIns="63725" rIns="127449" bIns="637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2763378"/>
            <a:ext cx="4279230" cy="672661"/>
          </a:xfrm>
          <a:prstGeom prst="rect">
            <a:avLst/>
          </a:prstGeom>
        </p:spPr>
        <p:txBody>
          <a:bodyPr vert="horz" lIns="127449" tIns="63725" rIns="127449" bIns="63725" rtlCol="0" anchor="b"/>
          <a:lstStyle>
            <a:lvl1pPr algn="l">
              <a:defRPr sz="17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128" y="12763378"/>
            <a:ext cx="4279230" cy="672661"/>
          </a:xfrm>
          <a:prstGeom prst="rect">
            <a:avLst/>
          </a:prstGeom>
        </p:spPr>
        <p:txBody>
          <a:bodyPr vert="horz" lIns="127449" tIns="63725" rIns="127449" bIns="63725" rtlCol="0" anchor="b"/>
          <a:lstStyle>
            <a:lvl1pPr algn="r">
              <a:defRPr sz="1700"/>
            </a:lvl1pPr>
          </a:lstStyle>
          <a:p>
            <a:fld id="{8618371A-506D-4194-8192-95BC070094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2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371A-506D-4194-8192-95BC070094E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371A-506D-4194-8192-95BC070094E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371A-506D-4194-8192-95BC070094E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371A-506D-4194-8192-95BC070094E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371A-506D-4194-8192-95BC070094E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371A-506D-4194-8192-95BC070094E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371A-506D-4194-8192-95BC070094E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5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4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5.pn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9896" t="14166" r="19791" b="70000"/>
          <a:stretch>
            <a:fillRect/>
          </a:stretch>
        </p:blipFill>
        <p:spPr bwMode="auto">
          <a:xfrm>
            <a:off x="-64" y="5589039"/>
            <a:ext cx="9144064" cy="128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214290"/>
            <a:ext cx="8215370" cy="6500858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3384" y="9525"/>
            <a:ext cx="9157384" cy="2448272"/>
          </a:xfrm>
          <a:prstGeom prst="rect">
            <a:avLst/>
          </a:prstGeom>
          <a:blipFill dpi="0" rotWithShape="1">
            <a:blip r:embed="rId4">
              <a:alphaModFix amt="70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200" dirty="0" smtClean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200" dirty="0" smtClean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200" dirty="0" smtClean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200" dirty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200" dirty="0" smtClean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600" dirty="0" smtClean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600" dirty="0" smtClean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600" dirty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dirty="0" smtClean="0">
                <a:solidFill>
                  <a:srgbClr val="353183"/>
                </a:solidFill>
                <a:latin typeface="Arial" pitchFamily="34" charset="0"/>
                <a:cs typeface="Arial" pitchFamily="34" charset="0"/>
              </a:rPr>
              <a:t>Некоммерческая организация </a:t>
            </a:r>
          </a:p>
          <a:p>
            <a:pPr algn="ctr"/>
            <a:r>
              <a:rPr lang="ru-RU" sz="2600" b="1" dirty="0" smtClean="0">
                <a:solidFill>
                  <a:srgbClr val="353183"/>
                </a:solidFill>
                <a:latin typeface="Arial" pitchFamily="34" charset="0"/>
                <a:cs typeface="Arial" pitchFamily="34" charset="0"/>
              </a:rPr>
              <a:t>«Гарантийный фонд Ростовской области»</a:t>
            </a:r>
          </a:p>
          <a:p>
            <a:pPr algn="ctr"/>
            <a:endParaRPr lang="ru-RU" sz="1400" dirty="0" smtClean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353183"/>
                </a:solidFill>
                <a:latin typeface="Arial" pitchFamily="34" charset="0"/>
                <a:cs typeface="Arial" pitchFamily="34" charset="0"/>
              </a:rPr>
              <a:t>«Оптимизация рабочего пространства </a:t>
            </a:r>
          </a:p>
          <a:p>
            <a:pPr algn="ctr"/>
            <a:r>
              <a:rPr lang="ru-RU" sz="2200" b="1" dirty="0" smtClean="0">
                <a:solidFill>
                  <a:srgbClr val="353183"/>
                </a:solidFill>
                <a:latin typeface="Arial" pitchFamily="34" charset="0"/>
                <a:cs typeface="Arial" pitchFamily="34" charset="0"/>
              </a:rPr>
              <a:t>в НКО «Гарантийный фонд РО»</a:t>
            </a:r>
          </a:p>
          <a:p>
            <a:pPr algn="ctr"/>
            <a:endParaRPr lang="ru-RU" sz="600" dirty="0" smtClean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rgbClr val="353183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>
                <a:solidFill>
                  <a:srgbClr val="353183"/>
                </a:solidFill>
                <a:latin typeface="Arial" pitchFamily="34" charset="0"/>
                <a:cs typeface="Arial" pitchFamily="34" charset="0"/>
              </a:rPr>
              <a:t>приказ исполнительного директора от </a:t>
            </a:r>
            <a:r>
              <a:rPr lang="ru-RU" sz="1600" dirty="0" smtClean="0">
                <a:solidFill>
                  <a:srgbClr val="353183"/>
                </a:solidFill>
                <a:latin typeface="Arial" pitchFamily="34" charset="0"/>
                <a:cs typeface="Arial" pitchFamily="34" charset="0"/>
              </a:rPr>
              <a:t>24.10.22 </a:t>
            </a:r>
            <a:r>
              <a:rPr lang="ru-RU" sz="1600" dirty="0">
                <a:solidFill>
                  <a:srgbClr val="353183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1600" dirty="0" smtClean="0">
                <a:solidFill>
                  <a:srgbClr val="353183"/>
                </a:solidFill>
                <a:latin typeface="Arial" pitchFamily="34" charset="0"/>
                <a:cs typeface="Arial" pitchFamily="34" charset="0"/>
              </a:rPr>
              <a:t>44)</a:t>
            </a:r>
          </a:p>
          <a:p>
            <a:pPr algn="ctr"/>
            <a:endParaRPr lang="ru-RU" sz="1600" b="1" dirty="0" smtClean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500" b="1" dirty="0" smtClean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dirty="0" smtClean="0">
                <a:solidFill>
                  <a:srgbClr val="353183"/>
                </a:solidFill>
                <a:latin typeface="Arial" pitchFamily="34" charset="0"/>
                <a:cs typeface="Arial" pitchFamily="34" charset="0"/>
              </a:rPr>
              <a:t>в рамках проекта </a:t>
            </a:r>
            <a:r>
              <a:rPr lang="ru-RU" sz="2200" dirty="0">
                <a:solidFill>
                  <a:srgbClr val="353183"/>
                </a:solidFill>
                <a:latin typeface="Arial" pitchFamily="34" charset="0"/>
                <a:cs typeface="Arial" pitchFamily="34" charset="0"/>
              </a:rPr>
              <a:t>образца-потока эффективного управления регионального уровня по направлению </a:t>
            </a:r>
            <a:endParaRPr lang="ru-RU" sz="2200" dirty="0" smtClean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353183"/>
                </a:solidFill>
                <a:latin typeface="Arial" pitchFamily="34" charset="0"/>
                <a:cs typeface="Arial" pitchFamily="34" charset="0"/>
              </a:rPr>
              <a:t>«Эффективный регион»</a:t>
            </a:r>
          </a:p>
          <a:p>
            <a:pPr algn="ctr"/>
            <a:endParaRPr lang="ru-RU" sz="2500" b="1" dirty="0" smtClean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200" dirty="0" smtClean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200" b="1" dirty="0" smtClean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200" b="1" dirty="0">
              <a:solidFill>
                <a:srgbClr val="3531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0" y="33189"/>
            <a:ext cx="2051720" cy="1844824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47263" y="6080772"/>
            <a:ext cx="8928992" cy="428628"/>
          </a:xfrm>
          <a:prstGeom prst="rect">
            <a:avLst/>
          </a:prstGeom>
          <a:solidFill>
            <a:srgbClr val="FBF7F3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" y="0"/>
            <a:ext cx="1028907" cy="62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2" y="-28576"/>
            <a:ext cx="5280179" cy="65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024817" y="10955"/>
            <a:ext cx="7736311" cy="798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b="1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Старт проекта</a:t>
            </a:r>
            <a:endParaRPr lang="ru-RU" sz="2500" b="1" dirty="0">
              <a:solidFill>
                <a:srgbClr val="353183"/>
              </a:solidFill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174EF9F-990A-4817-95C6-4DE749C50A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4" y="746927"/>
            <a:ext cx="1552583" cy="55255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107" r="1680"/>
          <a:stretch/>
        </p:blipFill>
        <p:spPr bwMode="auto">
          <a:xfrm>
            <a:off x="207805" y="1310250"/>
            <a:ext cx="3686598" cy="557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Стрелка: пятиугольник 11">
            <a:extLst>
              <a:ext uri="{FF2B5EF4-FFF2-40B4-BE49-F238E27FC236}">
                <a16:creationId xmlns="" xmlns:a16="http://schemas.microsoft.com/office/drawing/2014/main" id="{2656BB5F-F9C0-4685-8591-8E5A21048C86}"/>
              </a:ext>
            </a:extLst>
          </p:cNvPr>
          <p:cNvSpPr/>
          <p:nvPr/>
        </p:nvSpPr>
        <p:spPr>
          <a:xfrm flipH="1">
            <a:off x="8761128" y="6577258"/>
            <a:ext cx="388884" cy="280741"/>
          </a:xfrm>
          <a:prstGeom prst="homePlate">
            <a:avLst>
              <a:gd name="adj" fmla="val 39743"/>
            </a:avLst>
          </a:prstGeom>
          <a:solidFill>
            <a:srgbClr val="373545">
              <a:lumMod val="60000"/>
              <a:lumOff val="40000"/>
            </a:srgbClr>
          </a:solidFill>
          <a:ln w="12700" cap="flat" cmpd="sng" algn="ctr">
            <a:solidFill>
              <a:srgbClr val="DCD8D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 w="0"/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  <a:endParaRPr kumimoji="0" lang="ru-RU" sz="1400" b="0" i="0" u="none" strike="noStrike" kern="0" cap="none" spc="0" normalizeH="0" baseline="0" noProof="0" dirty="0">
              <a:ln w="0"/>
              <a:solidFill>
                <a:sysClr val="window" lastClr="FFFFFF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54249" y="2045424"/>
            <a:ext cx="432048" cy="455426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409735" y="3304508"/>
            <a:ext cx="360040" cy="319022"/>
          </a:xfrm>
          <a:prstGeom prst="downArrow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24" y="625410"/>
            <a:ext cx="4670532" cy="348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23" y="3464018"/>
            <a:ext cx="4717774" cy="33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Овал 52"/>
          <p:cNvSpPr/>
          <p:nvPr/>
        </p:nvSpPr>
        <p:spPr>
          <a:xfrm>
            <a:off x="16710" y="1412775"/>
            <a:ext cx="707127" cy="632649"/>
          </a:xfrm>
          <a:prstGeom prst="ellipse">
            <a:avLst/>
          </a:prstGeom>
          <a:blipFill dpi="0"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-10358" y="692696"/>
            <a:ext cx="8251058" cy="5223"/>
          </a:xfrm>
          <a:prstGeom prst="line">
            <a:avLst/>
          </a:prstGeom>
          <a:noFill/>
          <a:ln w="28575" cap="flat" cmpd="sng" algn="ctr">
            <a:solidFill>
              <a:srgbClr val="373545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58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20020" y="5556096"/>
            <a:ext cx="1348562" cy="260666"/>
          </a:xfrm>
          <a:prstGeom prst="rect">
            <a:avLst/>
          </a:prstGeom>
          <a:solidFill>
            <a:srgbClr val="FBF7F3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Обозначения: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" y="0"/>
            <a:ext cx="990911" cy="57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9580" cy="57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036100" y="1250"/>
            <a:ext cx="7826875" cy="682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Эргономика рабочего пространства НКО «Гарантийный фонд РО»</a:t>
            </a:r>
          </a:p>
          <a:p>
            <a:r>
              <a:rPr lang="ru-RU" sz="2200" b="1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АНАЛИЗ </a:t>
            </a:r>
            <a:endParaRPr lang="ru-RU" sz="2200" dirty="0">
              <a:solidFill>
                <a:srgbClr val="353183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3" name="Стрелка: пятиугольник 11">
            <a:extLst>
              <a:ext uri="{FF2B5EF4-FFF2-40B4-BE49-F238E27FC236}">
                <a16:creationId xmlns="" xmlns:a16="http://schemas.microsoft.com/office/drawing/2014/main" id="{2656BB5F-F9C0-4685-8591-8E5A21048C86}"/>
              </a:ext>
            </a:extLst>
          </p:cNvPr>
          <p:cNvSpPr/>
          <p:nvPr/>
        </p:nvSpPr>
        <p:spPr>
          <a:xfrm flipH="1">
            <a:off x="8646312" y="6509400"/>
            <a:ext cx="503700" cy="348599"/>
          </a:xfrm>
          <a:prstGeom prst="homePlate">
            <a:avLst>
              <a:gd name="adj" fmla="val 39743"/>
            </a:avLst>
          </a:prstGeom>
          <a:solidFill>
            <a:srgbClr val="373545">
              <a:lumMod val="60000"/>
              <a:lumOff val="40000"/>
            </a:srgbClr>
          </a:solidFill>
          <a:ln w="12700" cap="flat" cmpd="sng" algn="ctr">
            <a:solidFill>
              <a:srgbClr val="DCD8D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ru-RU" sz="1400" b="0" i="0" u="none" strike="noStrike" kern="0" cap="none" spc="0" normalizeH="0" baseline="0" noProof="0" dirty="0" smtClean="0">
                <a:ln w="0"/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  <a:endParaRPr kumimoji="0" lang="ru-RU" sz="1400" b="0" i="0" u="none" strike="noStrike" kern="0" cap="none" spc="0" normalizeH="0" baseline="0" noProof="0" dirty="0">
              <a:ln w="0"/>
              <a:solidFill>
                <a:sysClr val="window" lastClr="FFFFFF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155673" y="1931047"/>
            <a:ext cx="835729" cy="778314"/>
          </a:xfrm>
          <a:prstGeom prst="ellipse">
            <a:avLst/>
          </a:prstGeom>
          <a:blipFill dpi="0"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314" y="3036080"/>
            <a:ext cx="1766449" cy="49273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Прямоугольник 43"/>
          <p:cNvSpPr/>
          <p:nvPr/>
        </p:nvSpPr>
        <p:spPr>
          <a:xfrm>
            <a:off x="6987667" y="4431677"/>
            <a:ext cx="1773174" cy="7280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Овал 45"/>
          <p:cNvSpPr/>
          <p:nvPr/>
        </p:nvSpPr>
        <p:spPr>
          <a:xfrm>
            <a:off x="480604" y="2299644"/>
            <a:ext cx="766550" cy="722995"/>
          </a:xfrm>
          <a:prstGeom prst="ellipse">
            <a:avLst/>
          </a:prstGeom>
          <a:blipFill dpi="0"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854550" y="1830967"/>
            <a:ext cx="828777" cy="801222"/>
          </a:xfrm>
          <a:prstGeom prst="ellipse">
            <a:avLst/>
          </a:prstGeom>
          <a:blipFill dpi="0"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-21162" y="678895"/>
            <a:ext cx="8251058" cy="5223"/>
          </a:xfrm>
          <a:prstGeom prst="line">
            <a:avLst/>
          </a:prstGeom>
          <a:noFill/>
          <a:ln w="28575" cap="flat" cmpd="sng" algn="ctr">
            <a:solidFill>
              <a:srgbClr val="373545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5" name="Прямоугольник 4"/>
          <p:cNvSpPr/>
          <p:nvPr/>
        </p:nvSpPr>
        <p:spPr>
          <a:xfrm>
            <a:off x="1115615" y="2934121"/>
            <a:ext cx="1387225" cy="8820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ОПРСПП/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экономист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413698" y="1941178"/>
            <a:ext cx="3237" cy="9802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956720" y="1976182"/>
            <a:ext cx="0" cy="9951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36101" y="1259852"/>
            <a:ext cx="1387225" cy="67922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Финансовая организация-партнер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86697" y="1867329"/>
            <a:ext cx="369369" cy="103397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канал ЭДО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1401941" y="2242319"/>
            <a:ext cx="1770577" cy="309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бумаж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носителе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H="1">
            <a:off x="323528" y="3720930"/>
            <a:ext cx="792088" cy="491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63" idx="0"/>
          </p:cNvCxnSpPr>
          <p:nvPr/>
        </p:nvCxnSpPr>
        <p:spPr>
          <a:xfrm flipH="1">
            <a:off x="1328542" y="3822454"/>
            <a:ext cx="92320" cy="9872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845335" y="4809671"/>
            <a:ext cx="966414" cy="5481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Спец. по безопасности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915176" y="4809671"/>
            <a:ext cx="966414" cy="5666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Юрист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216443" y="2721349"/>
            <a:ext cx="912753" cy="4623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Риск-менеджер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H="1" flipV="1">
            <a:off x="2523452" y="3687597"/>
            <a:ext cx="719178" cy="56084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767101" y="5153070"/>
            <a:ext cx="23082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86409" y="4795689"/>
            <a:ext cx="458926" cy="41958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1456066" y="3822454"/>
            <a:ext cx="79280" cy="98721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73" idx="0"/>
          </p:cNvCxnSpPr>
          <p:nvPr/>
        </p:nvCxnSpPr>
        <p:spPr>
          <a:xfrm>
            <a:off x="2523452" y="3809017"/>
            <a:ext cx="578153" cy="4449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2645228" y="4254000"/>
            <a:ext cx="912753" cy="524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Риск-менеджер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2079113" y="3858191"/>
            <a:ext cx="147562" cy="928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 flipV="1">
            <a:off x="2157005" y="3784479"/>
            <a:ext cx="165970" cy="100229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119" idx="0"/>
          </p:cNvCxnSpPr>
          <p:nvPr/>
        </p:nvCxnSpPr>
        <p:spPr>
          <a:xfrm flipV="1">
            <a:off x="456377" y="3739946"/>
            <a:ext cx="815005" cy="49720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V="1">
            <a:off x="2898700" y="4795688"/>
            <a:ext cx="449164" cy="32701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3" name="Рисунок 102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B1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20600" b="5608"/>
          <a:stretch/>
        </p:blipFill>
        <p:spPr>
          <a:xfrm>
            <a:off x="1614627" y="3731306"/>
            <a:ext cx="394245" cy="430790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B1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20600" b="5608"/>
          <a:stretch/>
        </p:blipFill>
        <p:spPr>
          <a:xfrm>
            <a:off x="1115614" y="3702164"/>
            <a:ext cx="394245" cy="43079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B1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20600" b="5608"/>
          <a:stretch/>
        </p:blipFill>
        <p:spPr>
          <a:xfrm>
            <a:off x="759981" y="3378227"/>
            <a:ext cx="394245" cy="4307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B1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20600" b="5608"/>
          <a:stretch/>
        </p:blipFill>
        <p:spPr>
          <a:xfrm>
            <a:off x="2123175" y="3703502"/>
            <a:ext cx="394245" cy="430790"/>
          </a:xfrm>
          <a:prstGeom prst="rect">
            <a:avLst/>
          </a:prstGeom>
        </p:spPr>
      </p:pic>
      <p:grpSp>
        <p:nvGrpSpPr>
          <p:cNvPr id="107" name="Группа 10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63000000}"/>
              </a:ext>
            </a:extLst>
          </p:cNvPr>
          <p:cNvGrpSpPr/>
          <p:nvPr/>
        </p:nvGrpSpPr>
        <p:grpSpPr>
          <a:xfrm>
            <a:off x="1819870" y="1965934"/>
            <a:ext cx="125715" cy="332943"/>
            <a:chOff x="0" y="0"/>
            <a:chExt cx="1143011" cy="2882014"/>
          </a:xfrm>
        </p:grpSpPr>
        <p:sp>
          <p:nvSpPr>
            <p:cNvPr id="108" name="Овал 107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8000000}"/>
                </a:ext>
              </a:extLst>
            </p:cNvPr>
            <p:cNvSpPr/>
            <p:nvPr/>
          </p:nvSpPr>
          <p:spPr>
            <a:xfrm>
              <a:off x="190497" y="0"/>
              <a:ext cx="761998" cy="68580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9" name="Прямая соединительная линия 108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9000000}"/>
                </a:ext>
              </a:extLst>
            </p:cNvPr>
            <p:cNvCxnSpPr>
              <a:stCxn id="108" idx="4"/>
            </p:cNvCxnSpPr>
            <p:nvPr/>
          </p:nvCxnSpPr>
          <p:spPr>
            <a:xfrm>
              <a:off x="571501" y="685803"/>
              <a:ext cx="0" cy="12670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A000000}"/>
                </a:ext>
              </a:extLst>
            </p:cNvPr>
            <p:cNvCxnSpPr/>
            <p:nvPr/>
          </p:nvCxnSpPr>
          <p:spPr>
            <a:xfrm flipV="1">
              <a:off x="114297" y="1046125"/>
              <a:ext cx="457204" cy="66918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1" name="Прямая соединительная линия 110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B000000}"/>
                </a:ext>
              </a:extLst>
            </p:cNvPr>
            <p:cNvCxnSpPr/>
            <p:nvPr/>
          </p:nvCxnSpPr>
          <p:spPr>
            <a:xfrm flipV="1">
              <a:off x="0" y="1952877"/>
              <a:ext cx="571501" cy="9291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2" name="Прямая соединительная линия 111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C000000}"/>
                </a:ext>
              </a:extLst>
            </p:cNvPr>
            <p:cNvCxnSpPr/>
            <p:nvPr/>
          </p:nvCxnSpPr>
          <p:spPr>
            <a:xfrm flipH="1" flipV="1">
              <a:off x="571510" y="1952877"/>
              <a:ext cx="571501" cy="90210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3" name="Прямая соединительная линия 112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D000000}"/>
                </a:ext>
              </a:extLst>
            </p:cNvPr>
            <p:cNvCxnSpPr/>
            <p:nvPr/>
          </p:nvCxnSpPr>
          <p:spPr>
            <a:xfrm flipH="1" flipV="1">
              <a:off x="569555" y="1046125"/>
              <a:ext cx="494346" cy="66918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14" name="Прямая со стрелкой 113"/>
          <p:cNvCxnSpPr/>
          <p:nvPr/>
        </p:nvCxnSpPr>
        <p:spPr>
          <a:xfrm>
            <a:off x="2485620" y="2950132"/>
            <a:ext cx="724964" cy="4654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0" y="4237150"/>
            <a:ext cx="912753" cy="558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Риск-менеджер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841378" y="3010369"/>
            <a:ext cx="1080119" cy="61826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 по безопасности/ отдел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398932" y="2861742"/>
            <a:ext cx="1080119" cy="54967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Юрист/ отдел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7221931" y="3341861"/>
            <a:ext cx="1029728" cy="76869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Риск-менеджер/ 1 ед.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6" name="Прямая со стрелкой 135"/>
          <p:cNvCxnSpPr/>
          <p:nvPr/>
        </p:nvCxnSpPr>
        <p:spPr>
          <a:xfrm>
            <a:off x="2502840" y="3173935"/>
            <a:ext cx="1925144" cy="92753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2523452" y="3571842"/>
            <a:ext cx="4694017" cy="237175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flipH="1" flipV="1">
            <a:off x="2486307" y="3041932"/>
            <a:ext cx="761780" cy="6719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5" idx="3"/>
          </p:cNvCxnSpPr>
          <p:nvPr/>
        </p:nvCxnSpPr>
        <p:spPr>
          <a:xfrm>
            <a:off x="2502840" y="3375123"/>
            <a:ext cx="3401974" cy="9896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flipH="1" flipV="1">
            <a:off x="2502840" y="3259042"/>
            <a:ext cx="1864408" cy="7425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flipH="1" flipV="1">
            <a:off x="2486307" y="3494535"/>
            <a:ext cx="3376230" cy="6714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4" name="Группа 16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63000000}"/>
              </a:ext>
            </a:extLst>
          </p:cNvPr>
          <p:cNvGrpSpPr/>
          <p:nvPr/>
        </p:nvGrpSpPr>
        <p:grpSpPr>
          <a:xfrm>
            <a:off x="2724097" y="2874817"/>
            <a:ext cx="125715" cy="332943"/>
            <a:chOff x="0" y="0"/>
            <a:chExt cx="1143011" cy="2882014"/>
          </a:xfrm>
        </p:grpSpPr>
        <p:sp>
          <p:nvSpPr>
            <p:cNvPr id="165" name="Овал 164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8000000}"/>
                </a:ext>
              </a:extLst>
            </p:cNvPr>
            <p:cNvSpPr/>
            <p:nvPr/>
          </p:nvSpPr>
          <p:spPr>
            <a:xfrm>
              <a:off x="190497" y="0"/>
              <a:ext cx="761998" cy="68580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6" name="Прямая соединительная линия 165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9000000}"/>
                </a:ext>
              </a:extLst>
            </p:cNvPr>
            <p:cNvCxnSpPr>
              <a:stCxn id="165" idx="4"/>
            </p:cNvCxnSpPr>
            <p:nvPr/>
          </p:nvCxnSpPr>
          <p:spPr>
            <a:xfrm>
              <a:off x="571501" y="685803"/>
              <a:ext cx="0" cy="12670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7" name="Прямая соединительная линия 166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A000000}"/>
                </a:ext>
              </a:extLst>
            </p:cNvPr>
            <p:cNvCxnSpPr/>
            <p:nvPr/>
          </p:nvCxnSpPr>
          <p:spPr>
            <a:xfrm flipV="1">
              <a:off x="114297" y="1046125"/>
              <a:ext cx="457204" cy="66918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8" name="Прямая соединительная линия 167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B000000}"/>
                </a:ext>
              </a:extLst>
            </p:cNvPr>
            <p:cNvCxnSpPr/>
            <p:nvPr/>
          </p:nvCxnSpPr>
          <p:spPr>
            <a:xfrm flipV="1">
              <a:off x="0" y="1952877"/>
              <a:ext cx="571501" cy="9291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9" name="Прямая соединительная линия 168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C000000}"/>
                </a:ext>
              </a:extLst>
            </p:cNvPr>
            <p:cNvCxnSpPr/>
            <p:nvPr/>
          </p:nvCxnSpPr>
          <p:spPr>
            <a:xfrm flipH="1" flipV="1">
              <a:off x="571510" y="1952877"/>
              <a:ext cx="571501" cy="90210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0" name="Прямая соединительная линия 169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D000000}"/>
                </a:ext>
              </a:extLst>
            </p:cNvPr>
            <p:cNvCxnSpPr/>
            <p:nvPr/>
          </p:nvCxnSpPr>
          <p:spPr>
            <a:xfrm flipH="1" flipV="1">
              <a:off x="569555" y="1046125"/>
              <a:ext cx="494346" cy="66918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71" name="Группа 170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63000000}"/>
              </a:ext>
            </a:extLst>
          </p:cNvPr>
          <p:cNvGrpSpPr/>
          <p:nvPr/>
        </p:nvGrpSpPr>
        <p:grpSpPr>
          <a:xfrm>
            <a:off x="2904453" y="3031451"/>
            <a:ext cx="125715" cy="332943"/>
            <a:chOff x="0" y="0"/>
            <a:chExt cx="1143011" cy="2882014"/>
          </a:xfrm>
        </p:grpSpPr>
        <p:sp>
          <p:nvSpPr>
            <p:cNvPr id="172" name="Овал 171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8000000}"/>
                </a:ext>
              </a:extLst>
            </p:cNvPr>
            <p:cNvSpPr/>
            <p:nvPr/>
          </p:nvSpPr>
          <p:spPr>
            <a:xfrm>
              <a:off x="190497" y="0"/>
              <a:ext cx="761998" cy="68580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3" name="Прямая соединительная линия 172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9000000}"/>
                </a:ext>
              </a:extLst>
            </p:cNvPr>
            <p:cNvCxnSpPr>
              <a:stCxn id="172" idx="4"/>
            </p:cNvCxnSpPr>
            <p:nvPr/>
          </p:nvCxnSpPr>
          <p:spPr>
            <a:xfrm>
              <a:off x="571501" y="685803"/>
              <a:ext cx="0" cy="12670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4" name="Прямая соединительная линия 173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A000000}"/>
                </a:ext>
              </a:extLst>
            </p:cNvPr>
            <p:cNvCxnSpPr/>
            <p:nvPr/>
          </p:nvCxnSpPr>
          <p:spPr>
            <a:xfrm flipV="1">
              <a:off x="114297" y="1046125"/>
              <a:ext cx="457204" cy="66918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5" name="Прямая соединительная линия 174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B000000}"/>
                </a:ext>
              </a:extLst>
            </p:cNvPr>
            <p:cNvCxnSpPr/>
            <p:nvPr/>
          </p:nvCxnSpPr>
          <p:spPr>
            <a:xfrm flipV="1">
              <a:off x="0" y="1952877"/>
              <a:ext cx="571501" cy="9291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6" name="Прямая соединительная линия 175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C000000}"/>
                </a:ext>
              </a:extLst>
            </p:cNvPr>
            <p:cNvCxnSpPr/>
            <p:nvPr/>
          </p:nvCxnSpPr>
          <p:spPr>
            <a:xfrm flipH="1" flipV="1">
              <a:off x="571510" y="1952877"/>
              <a:ext cx="571501" cy="90210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7" name="Прямая соединительная линия 176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D000000}"/>
                </a:ext>
              </a:extLst>
            </p:cNvPr>
            <p:cNvCxnSpPr/>
            <p:nvPr/>
          </p:nvCxnSpPr>
          <p:spPr>
            <a:xfrm flipH="1" flipV="1">
              <a:off x="569555" y="1046125"/>
              <a:ext cx="494346" cy="66918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78" name="Группа 177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63000000}"/>
              </a:ext>
            </a:extLst>
          </p:cNvPr>
          <p:cNvGrpSpPr/>
          <p:nvPr/>
        </p:nvGrpSpPr>
        <p:grpSpPr>
          <a:xfrm>
            <a:off x="7080471" y="3935221"/>
            <a:ext cx="125715" cy="332943"/>
            <a:chOff x="0" y="0"/>
            <a:chExt cx="1143011" cy="2882014"/>
          </a:xfrm>
        </p:grpSpPr>
        <p:sp>
          <p:nvSpPr>
            <p:cNvPr id="179" name="Овал 178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8000000}"/>
                </a:ext>
              </a:extLst>
            </p:cNvPr>
            <p:cNvSpPr/>
            <p:nvPr/>
          </p:nvSpPr>
          <p:spPr>
            <a:xfrm>
              <a:off x="190497" y="0"/>
              <a:ext cx="761998" cy="685803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0" name="Прямая соединительная линия 179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9000000}"/>
                </a:ext>
              </a:extLst>
            </p:cNvPr>
            <p:cNvCxnSpPr>
              <a:stCxn id="179" idx="4"/>
            </p:cNvCxnSpPr>
            <p:nvPr/>
          </p:nvCxnSpPr>
          <p:spPr>
            <a:xfrm>
              <a:off x="571501" y="685803"/>
              <a:ext cx="0" cy="1267074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81" name="Прямая соединительная линия 180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A000000}"/>
                </a:ext>
              </a:extLst>
            </p:cNvPr>
            <p:cNvCxnSpPr/>
            <p:nvPr/>
          </p:nvCxnSpPr>
          <p:spPr>
            <a:xfrm flipV="1">
              <a:off x="114297" y="1046125"/>
              <a:ext cx="457204" cy="6691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82" name="Прямая соединительная линия 181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B000000}"/>
                </a:ext>
              </a:extLst>
            </p:cNvPr>
            <p:cNvCxnSpPr/>
            <p:nvPr/>
          </p:nvCxnSpPr>
          <p:spPr>
            <a:xfrm flipV="1">
              <a:off x="0" y="1952877"/>
              <a:ext cx="571501" cy="92913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83" name="Прямая соединительная линия 182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C000000}"/>
                </a:ext>
              </a:extLst>
            </p:cNvPr>
            <p:cNvCxnSpPr/>
            <p:nvPr/>
          </p:nvCxnSpPr>
          <p:spPr>
            <a:xfrm flipH="1" flipV="1">
              <a:off x="571510" y="1952877"/>
              <a:ext cx="571501" cy="90210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84" name="Прямая соединительная линия 183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D000000}"/>
                </a:ext>
              </a:extLst>
            </p:cNvPr>
            <p:cNvCxnSpPr/>
            <p:nvPr/>
          </p:nvCxnSpPr>
          <p:spPr>
            <a:xfrm flipH="1" flipV="1">
              <a:off x="569555" y="1046125"/>
              <a:ext cx="494346" cy="6691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185" name="Группа 18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63000000}"/>
              </a:ext>
            </a:extLst>
          </p:cNvPr>
          <p:cNvGrpSpPr/>
          <p:nvPr/>
        </p:nvGrpSpPr>
        <p:grpSpPr>
          <a:xfrm>
            <a:off x="2561757" y="2568357"/>
            <a:ext cx="125715" cy="332943"/>
            <a:chOff x="0" y="0"/>
            <a:chExt cx="1143011" cy="2882014"/>
          </a:xfrm>
        </p:grpSpPr>
        <p:sp>
          <p:nvSpPr>
            <p:cNvPr id="186" name="Овал 185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8000000}"/>
                </a:ext>
              </a:extLst>
            </p:cNvPr>
            <p:cNvSpPr/>
            <p:nvPr/>
          </p:nvSpPr>
          <p:spPr>
            <a:xfrm>
              <a:off x="190497" y="0"/>
              <a:ext cx="761998" cy="68580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7" name="Прямая соединительная линия 186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9000000}"/>
                </a:ext>
              </a:extLst>
            </p:cNvPr>
            <p:cNvCxnSpPr>
              <a:stCxn id="186" idx="4"/>
            </p:cNvCxnSpPr>
            <p:nvPr/>
          </p:nvCxnSpPr>
          <p:spPr>
            <a:xfrm>
              <a:off x="571501" y="685803"/>
              <a:ext cx="0" cy="12670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8" name="Прямая соединительная линия 187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A000000}"/>
                </a:ext>
              </a:extLst>
            </p:cNvPr>
            <p:cNvCxnSpPr/>
            <p:nvPr/>
          </p:nvCxnSpPr>
          <p:spPr>
            <a:xfrm flipV="1">
              <a:off x="114297" y="1046125"/>
              <a:ext cx="457204" cy="66918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9" name="Прямая соединительная линия 188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B000000}"/>
                </a:ext>
              </a:extLst>
            </p:cNvPr>
            <p:cNvCxnSpPr/>
            <p:nvPr/>
          </p:nvCxnSpPr>
          <p:spPr>
            <a:xfrm flipV="1">
              <a:off x="0" y="1952877"/>
              <a:ext cx="571501" cy="9291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0" name="Прямая соединительная линия 189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C000000}"/>
                </a:ext>
              </a:extLst>
            </p:cNvPr>
            <p:cNvCxnSpPr/>
            <p:nvPr/>
          </p:nvCxnSpPr>
          <p:spPr>
            <a:xfrm flipH="1" flipV="1">
              <a:off x="571510" y="1952877"/>
              <a:ext cx="571501" cy="90210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1" name="Прямая соединительная линия 190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D000000}"/>
                </a:ext>
              </a:extLst>
            </p:cNvPr>
            <p:cNvCxnSpPr/>
            <p:nvPr/>
          </p:nvCxnSpPr>
          <p:spPr>
            <a:xfrm flipH="1" flipV="1">
              <a:off x="569555" y="1046125"/>
              <a:ext cx="494346" cy="66918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98" name="Прямая со стрелкой 197"/>
          <p:cNvCxnSpPr/>
          <p:nvPr/>
        </p:nvCxnSpPr>
        <p:spPr>
          <a:xfrm flipH="1" flipV="1">
            <a:off x="2472802" y="3628637"/>
            <a:ext cx="4724683" cy="26276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2" name="Прямоугольник 201"/>
          <p:cNvSpPr/>
          <p:nvPr/>
        </p:nvSpPr>
        <p:spPr>
          <a:xfrm>
            <a:off x="151169" y="2868708"/>
            <a:ext cx="1064799" cy="42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оф. 803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3805661" y="2372722"/>
            <a:ext cx="1064799" cy="42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оф. 805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7874254" y="2393351"/>
            <a:ext cx="828777" cy="801222"/>
          </a:xfrm>
          <a:prstGeom prst="ellipse">
            <a:avLst/>
          </a:prstGeom>
          <a:blipFill dpi="0"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Овал 204"/>
          <p:cNvSpPr/>
          <p:nvPr/>
        </p:nvSpPr>
        <p:spPr>
          <a:xfrm>
            <a:off x="6529860" y="2089953"/>
            <a:ext cx="835729" cy="778314"/>
          </a:xfrm>
          <a:prstGeom prst="ellipse">
            <a:avLst/>
          </a:prstGeom>
          <a:blipFill dpi="0"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7809307" y="3008784"/>
            <a:ext cx="1064799" cy="42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оф. 805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6455267" y="2676862"/>
            <a:ext cx="1064799" cy="42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оф. 805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5041139" y="2536376"/>
            <a:ext cx="1064799" cy="42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оф. 805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136370" y="1259852"/>
            <a:ext cx="903084" cy="679223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3" name="Прямая со стрелкой 212"/>
          <p:cNvCxnSpPr/>
          <p:nvPr/>
        </p:nvCxnSpPr>
        <p:spPr>
          <a:xfrm flipH="1" flipV="1">
            <a:off x="2170104" y="3373684"/>
            <a:ext cx="5036082" cy="71395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>
            <a:off x="4114876" y="2749520"/>
            <a:ext cx="431819" cy="13900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/>
          <p:nvPr/>
        </p:nvCxnSpPr>
        <p:spPr>
          <a:xfrm>
            <a:off x="5434107" y="2851971"/>
            <a:ext cx="431819" cy="13900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6" name="Прямая со стрелкой 215"/>
          <p:cNvCxnSpPr>
            <a:endCxn id="122" idx="0"/>
          </p:cNvCxnSpPr>
          <p:nvPr/>
        </p:nvCxnSpPr>
        <p:spPr>
          <a:xfrm>
            <a:off x="6921496" y="3027233"/>
            <a:ext cx="815299" cy="31462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33" name="Группа 232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63000000}"/>
              </a:ext>
            </a:extLst>
          </p:cNvPr>
          <p:cNvGrpSpPr/>
          <p:nvPr/>
        </p:nvGrpSpPr>
        <p:grpSpPr>
          <a:xfrm>
            <a:off x="3086270" y="2747958"/>
            <a:ext cx="125715" cy="332943"/>
            <a:chOff x="0" y="0"/>
            <a:chExt cx="1143011" cy="2882014"/>
          </a:xfrm>
        </p:grpSpPr>
        <p:sp>
          <p:nvSpPr>
            <p:cNvPr id="234" name="Овал 233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8000000}"/>
                </a:ext>
              </a:extLst>
            </p:cNvPr>
            <p:cNvSpPr/>
            <p:nvPr/>
          </p:nvSpPr>
          <p:spPr>
            <a:xfrm>
              <a:off x="190497" y="0"/>
              <a:ext cx="761998" cy="685803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5" name="Прямая соединительная линия 234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9000000}"/>
                </a:ext>
              </a:extLst>
            </p:cNvPr>
            <p:cNvCxnSpPr>
              <a:stCxn id="234" idx="4"/>
            </p:cNvCxnSpPr>
            <p:nvPr/>
          </p:nvCxnSpPr>
          <p:spPr>
            <a:xfrm>
              <a:off x="571501" y="685803"/>
              <a:ext cx="0" cy="1267074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36" name="Прямая соединительная линия 235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A000000}"/>
                </a:ext>
              </a:extLst>
            </p:cNvPr>
            <p:cNvCxnSpPr/>
            <p:nvPr/>
          </p:nvCxnSpPr>
          <p:spPr>
            <a:xfrm flipV="1">
              <a:off x="114297" y="1046125"/>
              <a:ext cx="457204" cy="6691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37" name="Прямая соединительная линия 236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B000000}"/>
                </a:ext>
              </a:extLst>
            </p:cNvPr>
            <p:cNvCxnSpPr/>
            <p:nvPr/>
          </p:nvCxnSpPr>
          <p:spPr>
            <a:xfrm flipV="1">
              <a:off x="0" y="1952877"/>
              <a:ext cx="571501" cy="92913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38" name="Прямая соединительная линия 237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C000000}"/>
                </a:ext>
              </a:extLst>
            </p:cNvPr>
            <p:cNvCxnSpPr/>
            <p:nvPr/>
          </p:nvCxnSpPr>
          <p:spPr>
            <a:xfrm flipH="1" flipV="1">
              <a:off x="571510" y="1952877"/>
              <a:ext cx="571501" cy="90210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39" name="Прямая соединительная линия 238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D000000}"/>
                </a:ext>
              </a:extLst>
            </p:cNvPr>
            <p:cNvCxnSpPr/>
            <p:nvPr/>
          </p:nvCxnSpPr>
          <p:spPr>
            <a:xfrm flipH="1" flipV="1">
              <a:off x="569555" y="1046125"/>
              <a:ext cx="494346" cy="6691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40" name="Группа 239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63000000}"/>
              </a:ext>
            </a:extLst>
          </p:cNvPr>
          <p:cNvGrpSpPr/>
          <p:nvPr/>
        </p:nvGrpSpPr>
        <p:grpSpPr>
          <a:xfrm>
            <a:off x="4184148" y="3099828"/>
            <a:ext cx="125715" cy="332943"/>
            <a:chOff x="0" y="0"/>
            <a:chExt cx="1143011" cy="2882014"/>
          </a:xfrm>
        </p:grpSpPr>
        <p:sp>
          <p:nvSpPr>
            <p:cNvPr id="241" name="Овал 240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8000000}"/>
                </a:ext>
              </a:extLst>
            </p:cNvPr>
            <p:cNvSpPr/>
            <p:nvPr/>
          </p:nvSpPr>
          <p:spPr>
            <a:xfrm>
              <a:off x="190497" y="0"/>
              <a:ext cx="761998" cy="685803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2" name="Прямая соединительная линия 241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9000000}"/>
                </a:ext>
              </a:extLst>
            </p:cNvPr>
            <p:cNvCxnSpPr>
              <a:stCxn id="241" idx="4"/>
            </p:cNvCxnSpPr>
            <p:nvPr/>
          </p:nvCxnSpPr>
          <p:spPr>
            <a:xfrm>
              <a:off x="571501" y="685803"/>
              <a:ext cx="0" cy="1267074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43" name="Прямая соединительная линия 242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A000000}"/>
                </a:ext>
              </a:extLst>
            </p:cNvPr>
            <p:cNvCxnSpPr/>
            <p:nvPr/>
          </p:nvCxnSpPr>
          <p:spPr>
            <a:xfrm flipV="1">
              <a:off x="114297" y="1046125"/>
              <a:ext cx="457204" cy="6691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44" name="Прямая соединительная линия 243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B000000}"/>
                </a:ext>
              </a:extLst>
            </p:cNvPr>
            <p:cNvCxnSpPr/>
            <p:nvPr/>
          </p:nvCxnSpPr>
          <p:spPr>
            <a:xfrm flipV="1">
              <a:off x="0" y="1952877"/>
              <a:ext cx="571501" cy="92913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45" name="Прямая соединительная линия 244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C000000}"/>
                </a:ext>
              </a:extLst>
            </p:cNvPr>
            <p:cNvCxnSpPr/>
            <p:nvPr/>
          </p:nvCxnSpPr>
          <p:spPr>
            <a:xfrm flipH="1" flipV="1">
              <a:off x="571510" y="1952877"/>
              <a:ext cx="571501" cy="90210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46" name="Прямая соединительная линия 245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D000000}"/>
                </a:ext>
              </a:extLst>
            </p:cNvPr>
            <p:cNvCxnSpPr/>
            <p:nvPr/>
          </p:nvCxnSpPr>
          <p:spPr>
            <a:xfrm flipH="1" flipV="1">
              <a:off x="569555" y="1046125"/>
              <a:ext cx="494346" cy="6691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</p:grpSp>
      <p:cxnSp>
        <p:nvCxnSpPr>
          <p:cNvPr id="256" name="Прямая со стрелкой 255"/>
          <p:cNvCxnSpPr/>
          <p:nvPr/>
        </p:nvCxnSpPr>
        <p:spPr>
          <a:xfrm flipH="1" flipV="1">
            <a:off x="1507535" y="1931047"/>
            <a:ext cx="2324" cy="97025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1" name="Прямая со стрелкой 260"/>
          <p:cNvCxnSpPr/>
          <p:nvPr/>
        </p:nvCxnSpPr>
        <p:spPr>
          <a:xfrm flipV="1">
            <a:off x="2036548" y="1921183"/>
            <a:ext cx="0" cy="102287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64" name="Группа 26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63000000}"/>
              </a:ext>
            </a:extLst>
          </p:cNvPr>
          <p:cNvGrpSpPr/>
          <p:nvPr/>
        </p:nvGrpSpPr>
        <p:grpSpPr>
          <a:xfrm>
            <a:off x="2132389" y="2738121"/>
            <a:ext cx="125715" cy="332943"/>
            <a:chOff x="0" y="0"/>
            <a:chExt cx="1143011" cy="2882014"/>
          </a:xfrm>
        </p:grpSpPr>
        <p:sp>
          <p:nvSpPr>
            <p:cNvPr id="265" name="Овал 264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8000000}"/>
                </a:ext>
              </a:extLst>
            </p:cNvPr>
            <p:cNvSpPr/>
            <p:nvPr/>
          </p:nvSpPr>
          <p:spPr>
            <a:xfrm>
              <a:off x="190497" y="0"/>
              <a:ext cx="761998" cy="685803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6" name="Прямая соединительная линия 265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9000000}"/>
                </a:ext>
              </a:extLst>
            </p:cNvPr>
            <p:cNvCxnSpPr>
              <a:stCxn id="265" idx="4"/>
            </p:cNvCxnSpPr>
            <p:nvPr/>
          </p:nvCxnSpPr>
          <p:spPr>
            <a:xfrm>
              <a:off x="571501" y="685803"/>
              <a:ext cx="0" cy="1267074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67" name="Прямая соединительная линия 266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A000000}"/>
                </a:ext>
              </a:extLst>
            </p:cNvPr>
            <p:cNvCxnSpPr/>
            <p:nvPr/>
          </p:nvCxnSpPr>
          <p:spPr>
            <a:xfrm flipV="1">
              <a:off x="114297" y="1046125"/>
              <a:ext cx="457204" cy="6691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68" name="Прямая соединительная линия 267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B000000}"/>
                </a:ext>
              </a:extLst>
            </p:cNvPr>
            <p:cNvCxnSpPr/>
            <p:nvPr/>
          </p:nvCxnSpPr>
          <p:spPr>
            <a:xfrm flipV="1">
              <a:off x="0" y="1952877"/>
              <a:ext cx="571501" cy="92913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69" name="Прямая соединительная линия 268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C000000}"/>
                </a:ext>
              </a:extLst>
            </p:cNvPr>
            <p:cNvCxnSpPr/>
            <p:nvPr/>
          </p:nvCxnSpPr>
          <p:spPr>
            <a:xfrm flipH="1" flipV="1">
              <a:off x="571510" y="1952877"/>
              <a:ext cx="571501" cy="90210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0" name="Прямая соединительная линия 269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D000000}"/>
                </a:ext>
              </a:extLst>
            </p:cNvPr>
            <p:cNvCxnSpPr/>
            <p:nvPr/>
          </p:nvCxnSpPr>
          <p:spPr>
            <a:xfrm flipH="1" flipV="1">
              <a:off x="569555" y="1046125"/>
              <a:ext cx="494346" cy="6691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71" name="Группа 270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63000000}"/>
              </a:ext>
            </a:extLst>
          </p:cNvPr>
          <p:cNvGrpSpPr/>
          <p:nvPr/>
        </p:nvGrpSpPr>
        <p:grpSpPr>
          <a:xfrm>
            <a:off x="5610436" y="3373682"/>
            <a:ext cx="125715" cy="332943"/>
            <a:chOff x="0" y="0"/>
            <a:chExt cx="1143011" cy="2882014"/>
          </a:xfrm>
        </p:grpSpPr>
        <p:sp>
          <p:nvSpPr>
            <p:cNvPr id="272" name="Овал 271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8000000}"/>
                </a:ext>
              </a:extLst>
            </p:cNvPr>
            <p:cNvSpPr/>
            <p:nvPr/>
          </p:nvSpPr>
          <p:spPr>
            <a:xfrm>
              <a:off x="190497" y="0"/>
              <a:ext cx="761998" cy="685803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3" name="Прямая соединительная линия 272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9000000}"/>
                </a:ext>
              </a:extLst>
            </p:cNvPr>
            <p:cNvCxnSpPr>
              <a:stCxn id="272" idx="4"/>
            </p:cNvCxnSpPr>
            <p:nvPr/>
          </p:nvCxnSpPr>
          <p:spPr>
            <a:xfrm>
              <a:off x="571501" y="685803"/>
              <a:ext cx="0" cy="1267074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4" name="Прямая соединительная линия 273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A000000}"/>
                </a:ext>
              </a:extLst>
            </p:cNvPr>
            <p:cNvCxnSpPr/>
            <p:nvPr/>
          </p:nvCxnSpPr>
          <p:spPr>
            <a:xfrm flipV="1">
              <a:off x="114297" y="1046125"/>
              <a:ext cx="457204" cy="6691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5" name="Прямая соединительная линия 274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B000000}"/>
                </a:ext>
              </a:extLst>
            </p:cNvPr>
            <p:cNvCxnSpPr/>
            <p:nvPr/>
          </p:nvCxnSpPr>
          <p:spPr>
            <a:xfrm flipV="1">
              <a:off x="0" y="1952877"/>
              <a:ext cx="571501" cy="92913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6" name="Прямая соединительная линия 275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C000000}"/>
                </a:ext>
              </a:extLst>
            </p:cNvPr>
            <p:cNvCxnSpPr/>
            <p:nvPr/>
          </p:nvCxnSpPr>
          <p:spPr>
            <a:xfrm flipH="1" flipV="1">
              <a:off x="571510" y="1952877"/>
              <a:ext cx="571501" cy="90210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77" name="Прямая соединительная линия 276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D000000}"/>
                </a:ext>
              </a:extLst>
            </p:cNvPr>
            <p:cNvCxnSpPr/>
            <p:nvPr/>
          </p:nvCxnSpPr>
          <p:spPr>
            <a:xfrm flipH="1" flipV="1">
              <a:off x="569555" y="1046125"/>
              <a:ext cx="494346" cy="6691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</p:grpSp>
      <p:grpSp>
        <p:nvGrpSpPr>
          <p:cNvPr id="278" name="Группа 277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63000000}"/>
              </a:ext>
            </a:extLst>
          </p:cNvPr>
          <p:cNvGrpSpPr/>
          <p:nvPr/>
        </p:nvGrpSpPr>
        <p:grpSpPr>
          <a:xfrm>
            <a:off x="3038747" y="3269662"/>
            <a:ext cx="125715" cy="332943"/>
            <a:chOff x="0" y="0"/>
            <a:chExt cx="1143011" cy="2882014"/>
          </a:xfrm>
        </p:grpSpPr>
        <p:sp>
          <p:nvSpPr>
            <p:cNvPr id="279" name="Овал 278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8000000}"/>
                </a:ext>
              </a:extLst>
            </p:cNvPr>
            <p:cNvSpPr/>
            <p:nvPr/>
          </p:nvSpPr>
          <p:spPr>
            <a:xfrm>
              <a:off x="190497" y="0"/>
              <a:ext cx="761998" cy="68580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0" name="Прямая соединительная линия 279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9000000}"/>
                </a:ext>
              </a:extLst>
            </p:cNvPr>
            <p:cNvCxnSpPr>
              <a:stCxn id="279" idx="4"/>
            </p:cNvCxnSpPr>
            <p:nvPr/>
          </p:nvCxnSpPr>
          <p:spPr>
            <a:xfrm>
              <a:off x="571501" y="685803"/>
              <a:ext cx="0" cy="12670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1" name="Прямая соединительная линия 280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A000000}"/>
                </a:ext>
              </a:extLst>
            </p:cNvPr>
            <p:cNvCxnSpPr/>
            <p:nvPr/>
          </p:nvCxnSpPr>
          <p:spPr>
            <a:xfrm flipV="1">
              <a:off x="114297" y="1046125"/>
              <a:ext cx="457204" cy="66918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2" name="Прямая соединительная линия 281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B000000}"/>
                </a:ext>
              </a:extLst>
            </p:cNvPr>
            <p:cNvCxnSpPr/>
            <p:nvPr/>
          </p:nvCxnSpPr>
          <p:spPr>
            <a:xfrm flipV="1">
              <a:off x="0" y="1952877"/>
              <a:ext cx="571501" cy="9291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3" name="Прямая соединительная линия 282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C000000}"/>
                </a:ext>
              </a:extLst>
            </p:cNvPr>
            <p:cNvCxnSpPr/>
            <p:nvPr/>
          </p:nvCxnSpPr>
          <p:spPr>
            <a:xfrm flipH="1" flipV="1">
              <a:off x="571510" y="1952877"/>
              <a:ext cx="571501" cy="90210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4" name="Прямая соединительная линия 283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D000000}"/>
                </a:ext>
              </a:extLst>
            </p:cNvPr>
            <p:cNvCxnSpPr/>
            <p:nvPr/>
          </p:nvCxnSpPr>
          <p:spPr>
            <a:xfrm flipH="1" flipV="1">
              <a:off x="569555" y="1046125"/>
              <a:ext cx="494346" cy="66918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87" name="Прямоугольник 286"/>
          <p:cNvSpPr/>
          <p:nvPr/>
        </p:nvSpPr>
        <p:spPr>
          <a:xfrm>
            <a:off x="1036100" y="5816762"/>
            <a:ext cx="2625343" cy="99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путь перемещения по ЭДО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путь перемещения на бумаге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обратный путь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возможный путь/ логический путь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электронно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бумаге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0" name="Прямая со стрелкой 289"/>
          <p:cNvCxnSpPr/>
          <p:nvPr/>
        </p:nvCxnSpPr>
        <p:spPr>
          <a:xfrm flipH="1">
            <a:off x="248340" y="5958536"/>
            <a:ext cx="679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2" name="Прямая со стрелкой 291"/>
          <p:cNvCxnSpPr/>
          <p:nvPr/>
        </p:nvCxnSpPr>
        <p:spPr>
          <a:xfrm>
            <a:off x="275972" y="6093296"/>
            <a:ext cx="724964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 стрелкой 293"/>
          <p:cNvCxnSpPr/>
          <p:nvPr/>
        </p:nvCxnSpPr>
        <p:spPr>
          <a:xfrm flipH="1">
            <a:off x="282745" y="6303548"/>
            <a:ext cx="67813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8" name="Прямая со стрелкой 297"/>
          <p:cNvCxnSpPr/>
          <p:nvPr/>
        </p:nvCxnSpPr>
        <p:spPr>
          <a:xfrm>
            <a:off x="311136" y="6464777"/>
            <a:ext cx="67813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4" name="Рисунок 30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B1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20600" b="5608"/>
          <a:stretch/>
        </p:blipFill>
        <p:spPr>
          <a:xfrm>
            <a:off x="629499" y="6464777"/>
            <a:ext cx="319026" cy="348599"/>
          </a:xfrm>
          <a:prstGeom prst="rect">
            <a:avLst/>
          </a:prstGeom>
        </p:spPr>
      </p:pic>
      <p:grpSp>
        <p:nvGrpSpPr>
          <p:cNvPr id="306" name="Группа 30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63000000}"/>
              </a:ext>
            </a:extLst>
          </p:cNvPr>
          <p:cNvGrpSpPr/>
          <p:nvPr/>
        </p:nvGrpSpPr>
        <p:grpSpPr>
          <a:xfrm>
            <a:off x="481366" y="6480433"/>
            <a:ext cx="125715" cy="332943"/>
            <a:chOff x="0" y="0"/>
            <a:chExt cx="1143011" cy="2882014"/>
          </a:xfrm>
        </p:grpSpPr>
        <p:sp>
          <p:nvSpPr>
            <p:cNvPr id="307" name="Овал 306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8000000}"/>
                </a:ext>
              </a:extLst>
            </p:cNvPr>
            <p:cNvSpPr/>
            <p:nvPr/>
          </p:nvSpPr>
          <p:spPr>
            <a:xfrm>
              <a:off x="190497" y="0"/>
              <a:ext cx="761998" cy="68580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8" name="Прямая соединительная линия 307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9000000}"/>
                </a:ext>
              </a:extLst>
            </p:cNvPr>
            <p:cNvCxnSpPr>
              <a:stCxn id="307" idx="4"/>
            </p:cNvCxnSpPr>
            <p:nvPr/>
          </p:nvCxnSpPr>
          <p:spPr>
            <a:xfrm>
              <a:off x="571501" y="685803"/>
              <a:ext cx="0" cy="12670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9" name="Прямая соединительная линия 308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A000000}"/>
                </a:ext>
              </a:extLst>
            </p:cNvPr>
            <p:cNvCxnSpPr/>
            <p:nvPr/>
          </p:nvCxnSpPr>
          <p:spPr>
            <a:xfrm flipV="1">
              <a:off x="114297" y="1046125"/>
              <a:ext cx="457204" cy="66918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0" name="Прямая соединительная линия 309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B000000}"/>
                </a:ext>
              </a:extLst>
            </p:cNvPr>
            <p:cNvCxnSpPr/>
            <p:nvPr/>
          </p:nvCxnSpPr>
          <p:spPr>
            <a:xfrm flipV="1">
              <a:off x="0" y="1952877"/>
              <a:ext cx="571501" cy="9291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1" name="Прямая соединительная линия 310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C000000}"/>
                </a:ext>
              </a:extLst>
            </p:cNvPr>
            <p:cNvCxnSpPr/>
            <p:nvPr/>
          </p:nvCxnSpPr>
          <p:spPr>
            <a:xfrm flipH="1" flipV="1">
              <a:off x="571510" y="1952877"/>
              <a:ext cx="571501" cy="90210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2" name="Прямая соединительная линия 311">
              <a:extLst>
                <a:ext uri="{FF2B5EF4-FFF2-40B4-BE49-F238E27FC236}">
  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7D000000}"/>
                </a:ext>
              </a:extLst>
            </p:cNvPr>
            <p:cNvCxnSpPr/>
            <p:nvPr/>
          </p:nvCxnSpPr>
          <p:spPr>
            <a:xfrm flipH="1" flipV="1">
              <a:off x="569555" y="1046125"/>
              <a:ext cx="494346" cy="66918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322" name="Прямая со стрелкой 321"/>
          <p:cNvCxnSpPr/>
          <p:nvPr/>
        </p:nvCxnSpPr>
        <p:spPr>
          <a:xfrm flipH="1" flipV="1">
            <a:off x="2406804" y="3797597"/>
            <a:ext cx="296505" cy="43955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1" name="Овал 340"/>
          <p:cNvSpPr/>
          <p:nvPr/>
        </p:nvSpPr>
        <p:spPr>
          <a:xfrm>
            <a:off x="1271382" y="2793962"/>
            <a:ext cx="375999" cy="300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42" name="Овал 341"/>
          <p:cNvSpPr/>
          <p:nvPr/>
        </p:nvSpPr>
        <p:spPr>
          <a:xfrm>
            <a:off x="1768720" y="2788305"/>
            <a:ext cx="375999" cy="3001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2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43" name="Блок-схема: извлечение 342"/>
          <p:cNvSpPr/>
          <p:nvPr/>
        </p:nvSpPr>
        <p:spPr>
          <a:xfrm>
            <a:off x="3484819" y="2389023"/>
            <a:ext cx="375999" cy="300187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Блок-схема: извлечение 344"/>
          <p:cNvSpPr/>
          <p:nvPr/>
        </p:nvSpPr>
        <p:spPr>
          <a:xfrm>
            <a:off x="4705642" y="2518836"/>
            <a:ext cx="375999" cy="300187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Блок-схема: извлечение 345"/>
          <p:cNvSpPr/>
          <p:nvPr/>
        </p:nvSpPr>
        <p:spPr>
          <a:xfrm>
            <a:off x="6153861" y="2668929"/>
            <a:ext cx="375999" cy="300187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7" name="Блок-схема: извлечение 346"/>
          <p:cNvSpPr/>
          <p:nvPr/>
        </p:nvSpPr>
        <p:spPr>
          <a:xfrm>
            <a:off x="7548795" y="3027233"/>
            <a:ext cx="375999" cy="300187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48" name="Прямоугольник 347"/>
          <p:cNvSpPr/>
          <p:nvPr/>
        </p:nvSpPr>
        <p:spPr>
          <a:xfrm>
            <a:off x="4077237" y="4691818"/>
            <a:ext cx="47968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200" b="1" u="sng" dirty="0" smtClean="0">
              <a:solidFill>
                <a:prstClr val="black"/>
              </a:solidFill>
              <a:latin typeface="Franklin Gothic Medium" pitchFamily="34" charset="0"/>
              <a:cs typeface="Arial" pitchFamily="34" charset="0"/>
            </a:endParaRPr>
          </a:p>
          <a:p>
            <a:pPr lvl="0" algn="ctr"/>
            <a:r>
              <a:rPr lang="ru-RU" sz="2200" b="1" u="sng" dirty="0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Анализируем </a:t>
            </a:r>
            <a:r>
              <a:rPr lang="ru-RU" sz="2200" b="1" u="sng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ПРОЦЕСС № </a:t>
            </a:r>
            <a:r>
              <a:rPr lang="ru-RU" sz="2200" b="1" u="sng" dirty="0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2…</a:t>
            </a:r>
            <a:endParaRPr lang="ru-RU" sz="2200" b="1" u="sng" dirty="0">
              <a:solidFill>
                <a:prstClr val="black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 rot="20988231">
            <a:off x="1584205" y="2372405"/>
            <a:ext cx="2871285" cy="117484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347864" y="3809017"/>
            <a:ext cx="1296144" cy="1567282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Овал 223"/>
          <p:cNvSpPr/>
          <p:nvPr/>
        </p:nvSpPr>
        <p:spPr>
          <a:xfrm>
            <a:off x="3248087" y="3726209"/>
            <a:ext cx="145386" cy="10278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>
            <a:off x="3216443" y="675076"/>
            <a:ext cx="58590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Исследование </a:t>
            </a:r>
            <a:r>
              <a:rPr lang="ru-RU" sz="1600" dirty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ВПП процесса маршрутизации Заявки (на бумажном </a:t>
            </a:r>
            <a:r>
              <a:rPr lang="ru-RU" sz="1600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носителе/ на рис. № 2), </a:t>
            </a:r>
            <a:r>
              <a:rPr lang="ru-RU" sz="1600" dirty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в соответствии с ВНД </a:t>
            </a:r>
            <a:r>
              <a:rPr lang="ru-RU" sz="1600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(Положением о порядке рассмотрения </a:t>
            </a:r>
            <a:r>
              <a:rPr lang="ru-RU" sz="1600" dirty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заявки на поручительство</a:t>
            </a:r>
            <a:r>
              <a:rPr lang="ru-RU" sz="1600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) </a:t>
            </a:r>
            <a:r>
              <a:rPr lang="ru-RU" sz="1600" dirty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на предмет эффективности организации </a:t>
            </a:r>
            <a:r>
              <a:rPr lang="ru-RU" sz="1600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процесса, с точки зрения </a:t>
            </a:r>
            <a:r>
              <a:rPr lang="ru-RU" sz="1600" u="sng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локации участников</a:t>
            </a:r>
            <a:endParaRPr lang="ru-RU" sz="1600" u="sng" dirty="0">
              <a:solidFill>
                <a:srgbClr val="353183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5292080" y="1250"/>
            <a:ext cx="3851918" cy="576064"/>
          </a:xfrm>
          <a:prstGeom prst="rect">
            <a:avLst/>
          </a:prstGeom>
          <a:solidFill>
            <a:srgbClr val="5E568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srgbClr val="43285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" y="0"/>
            <a:ext cx="102890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-28576"/>
            <a:ext cx="775567" cy="72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024816" y="21260"/>
            <a:ext cx="7736311" cy="692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Продолжение. АНАЛИЗ процесса № 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93314" y="3036080"/>
            <a:ext cx="1766449" cy="49273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Прямоугольник 43"/>
          <p:cNvSpPr/>
          <p:nvPr/>
        </p:nvSpPr>
        <p:spPr>
          <a:xfrm>
            <a:off x="2545780" y="1687431"/>
            <a:ext cx="1773174" cy="7280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3266702" y="2087151"/>
            <a:ext cx="2182368" cy="2516543"/>
          </a:xfrm>
          <a:prstGeom prst="round2Diag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4" name="Прямая соединительная линия 53"/>
          <p:cNvCxnSpPr/>
          <p:nvPr/>
        </p:nvCxnSpPr>
        <p:spPr>
          <a:xfrm>
            <a:off x="18165" y="745804"/>
            <a:ext cx="8251058" cy="5223"/>
          </a:xfrm>
          <a:prstGeom prst="line">
            <a:avLst/>
          </a:prstGeom>
          <a:noFill/>
          <a:ln w="28575" cap="flat" cmpd="sng" algn="ctr">
            <a:solidFill>
              <a:srgbClr val="373545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62" name="Стрелка: пятиугольник 11">
            <a:extLst>
              <a:ext uri="{FF2B5EF4-FFF2-40B4-BE49-F238E27FC236}">
                <a16:creationId xmlns="" xmlns:a16="http://schemas.microsoft.com/office/drawing/2014/main" id="{2656BB5F-F9C0-4685-8591-8E5A21048C86}"/>
              </a:ext>
            </a:extLst>
          </p:cNvPr>
          <p:cNvSpPr/>
          <p:nvPr/>
        </p:nvSpPr>
        <p:spPr>
          <a:xfrm flipH="1">
            <a:off x="8646312" y="6509400"/>
            <a:ext cx="503700" cy="348599"/>
          </a:xfrm>
          <a:prstGeom prst="homePlate">
            <a:avLst>
              <a:gd name="adj" fmla="val 39743"/>
            </a:avLst>
          </a:prstGeom>
          <a:solidFill>
            <a:srgbClr val="373545">
              <a:lumMod val="60000"/>
              <a:lumOff val="40000"/>
            </a:srgbClr>
          </a:solidFill>
          <a:ln w="12700" cap="flat" cmpd="sng" algn="ctr">
            <a:solidFill>
              <a:srgbClr val="DCD8D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 w="0"/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  <a:endParaRPr kumimoji="0" lang="ru-RU" sz="1400" b="0" i="0" u="none" strike="noStrike" kern="0" cap="none" spc="0" normalizeH="0" baseline="0" noProof="0" dirty="0">
              <a:ln w="0"/>
              <a:solidFill>
                <a:sysClr val="window" lastClr="FFFFFF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700" y="1163206"/>
            <a:ext cx="2736304" cy="5524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endParaRPr lang="ru-RU" sz="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процессе Риск-менеджер участвует 2 раза: </a:t>
            </a:r>
          </a:p>
          <a:p>
            <a:pPr algn="just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Шаг 1)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проверка СТОПов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определение контура Группы; </a:t>
            </a:r>
          </a:p>
          <a:p>
            <a:pPr algn="just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Шаг 4)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формирование РИСК-карты, выводов.</a:t>
            </a:r>
          </a:p>
          <a:p>
            <a:pPr algn="just"/>
            <a:endParaRPr lang="ru-RU" sz="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80% участников расположены в др. 805 офисе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(4 из 5-ти):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риск-менеджер/ 1 ед. - (подчиняется ИД), располагается в                                                кабинете вместе с зам. ИД;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юрид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отдел/ 5 ед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- есть                      контроль - начальник ЮО,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занимают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отдельный кабинет; </a:t>
            </a:r>
          </a:p>
          <a:p>
            <a:pPr marL="285750" indent="-285750" algn="just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специалисты по СБ/ 2 ед. - есть контроль - Зам. ИД по безопасности, занимают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отдельный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кабинет;</a:t>
            </a:r>
          </a:p>
          <a:p>
            <a:pPr marL="285750" indent="-285750" algn="just">
              <a:buFontTx/>
              <a:buChar char="-"/>
            </a:pPr>
            <a:endParaRPr lang="ru-RU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Наиболее тесное взаимодействие ОПРСПП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риск-менеджером (вопрос-ответ, запрос документов, комментарии по бизнесу СМСП)</a:t>
            </a:r>
            <a:endParaRPr lang="ru-RU" sz="1400" dirty="0" smtClean="0">
              <a:solidFill>
                <a:srgbClr val="35266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2232" y="869121"/>
            <a:ext cx="18175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u="sng" dirty="0" smtClean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ФАКТ</a:t>
            </a:r>
            <a:endParaRPr lang="ru-RU" sz="2200" b="1" u="sng" dirty="0">
              <a:solidFill>
                <a:prstClr val="black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31539" y="869121"/>
            <a:ext cx="18175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u="sng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  <a:cs typeface="Arial" pitchFamily="34" charset="0"/>
              </a:rPr>
              <a:t>ПРОБЛЕМА</a:t>
            </a:r>
            <a:endParaRPr lang="ru-RU" sz="2200" b="1" u="sng" dirty="0">
              <a:solidFill>
                <a:schemeClr val="accent2">
                  <a:lumMod val="75000"/>
                </a:schemeClr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32240" y="748415"/>
            <a:ext cx="18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 smtClean="0">
                <a:solidFill>
                  <a:srgbClr val="384F2B"/>
                </a:solidFill>
                <a:latin typeface="Franklin Gothic Medium" pitchFamily="34" charset="0"/>
                <a:cs typeface="Arial" pitchFamily="34" charset="0"/>
              </a:rPr>
              <a:t>Возможное решение</a:t>
            </a:r>
            <a:endParaRPr lang="ru-RU" b="1" u="sng" dirty="0">
              <a:solidFill>
                <a:srgbClr val="384F2B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15816" y="1201678"/>
            <a:ext cx="3096344" cy="5570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endParaRPr lang="ru-RU" sz="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ПОТЕРИ рабочего времени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перемещения заявки к риск-менеджеру более, чем к другим участникам процесса (в т. ч. в случае отсутствия его на раб. месте, повторное перемещение);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Отсутствие контроля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над деятельностью/ производительностью/ качеством работы/ потерями/  риск-менеджера, размещается </a:t>
            </a:r>
            <a:r>
              <a:rPr lang="ru-RU" sz="1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 принципу подчинения, а на основании личных отношений («по дружбе»);</a:t>
            </a:r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13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возможности  </a:t>
            </a:r>
            <a:r>
              <a:rPr lang="ru-RU" sz="1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оперативного решения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текущих вопросов/ «живого» обсуждения проблем с Заявкой/ СМСП/ банком – </a:t>
            </a:r>
            <a:r>
              <a:rPr lang="ru-RU" sz="1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необходимость дублирования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информации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кабинет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805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rgbClr val="35266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12160" y="1218152"/>
            <a:ext cx="3024336" cy="572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endParaRPr lang="ru-RU" sz="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Учитывая ограниченные возможности (площади)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размещения всех участников </a:t>
            </a:r>
            <a:r>
              <a:rPr lang="ru-RU" sz="1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процесса № 2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едином рабочем пространстве – </a:t>
            </a:r>
            <a:r>
              <a:rPr lang="ru-RU" sz="1300" b="1" dirty="0" smtClean="0">
                <a:solidFill>
                  <a:srgbClr val="384F2B"/>
                </a:solidFill>
                <a:latin typeface="Arial" pitchFamily="34" charset="0"/>
                <a:cs typeface="Arial" pitchFamily="34" charset="0"/>
              </a:rPr>
              <a:t>ПЕРЕМЕСТИТЬ риск-менеджера в оф. </a:t>
            </a:r>
            <a:r>
              <a:rPr lang="ru-RU" sz="1300" b="1" dirty="0" smtClean="0">
                <a:solidFill>
                  <a:srgbClr val="384F2B"/>
                </a:solidFill>
                <a:latin typeface="Arial Black" pitchFamily="34" charset="0"/>
                <a:cs typeface="Arial" pitchFamily="34" charset="0"/>
              </a:rPr>
              <a:t>803</a:t>
            </a:r>
            <a:r>
              <a:rPr lang="ru-RU" sz="1300" b="1" dirty="0" smtClean="0">
                <a:solidFill>
                  <a:srgbClr val="384F2B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ru-RU" sz="1300" b="1" dirty="0" smtClean="0">
                <a:solidFill>
                  <a:srgbClr val="384F2B"/>
                </a:solidFill>
                <a:latin typeface="Arial" pitchFamily="34" charset="0"/>
                <a:cs typeface="Arial" pitchFamily="34" charset="0"/>
              </a:rPr>
              <a:t>Делегировать фактический контроль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производительностью риск-менеджера – начальнику ОПРСПП.</a:t>
            </a:r>
          </a:p>
          <a:p>
            <a:pPr algn="just"/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ВНД/ порядке рассмотрения заявки/ Запроса </a:t>
            </a:r>
            <a:r>
              <a:rPr lang="ru-RU" sz="1300" b="1" dirty="0" smtClean="0">
                <a:solidFill>
                  <a:srgbClr val="384F2B"/>
                </a:solidFill>
                <a:latin typeface="Arial" pitchFamily="34" charset="0"/>
                <a:cs typeface="Arial" pitchFamily="34" charset="0"/>
              </a:rPr>
              <a:t>обязать риск-менеджера самостоятельно выстраивать коммуникации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 банком/ СМСП по возникающим вопросам, не привлекая экономистов ОПРСПП.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57399" y="1196752"/>
            <a:ext cx="0" cy="54869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029929" y="1163206"/>
            <a:ext cx="0" cy="54869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102434" y="5279241"/>
            <a:ext cx="8872186" cy="36004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07505" y="2513383"/>
            <a:ext cx="8928993" cy="36004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Облачко с текстом: овальное 15">
            <a:extLst>
              <a:ext uri="{FF2B5EF4-FFF2-40B4-BE49-F238E27FC236}">
                <a16:creationId xmlns:a16="http://schemas.microsoft.com/office/drawing/2014/main" xmlns="" id="{13C45E0A-F837-4479-8FD5-1855C0065C54}"/>
              </a:ext>
            </a:extLst>
          </p:cNvPr>
          <p:cNvSpPr/>
          <p:nvPr/>
        </p:nvSpPr>
        <p:spPr>
          <a:xfrm>
            <a:off x="3995936" y="4318790"/>
            <a:ext cx="1910030" cy="427518"/>
          </a:xfrm>
          <a:prstGeom prst="wedgeEllipseCallout">
            <a:avLst>
              <a:gd name="adj1" fmla="val -77040"/>
              <a:gd name="adj2" fmla="val 171199"/>
            </a:avLst>
          </a:prstGeom>
          <a:solidFill>
            <a:srgbClr val="FFFFCD">
              <a:alpha val="28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Дублирование</a:t>
            </a:r>
          </a:p>
        </p:txBody>
      </p:sp>
      <p:sp>
        <p:nvSpPr>
          <p:cNvPr id="58" name="Облачко с текстом: овальное 15">
            <a:extLst>
              <a:ext uri="{FF2B5EF4-FFF2-40B4-BE49-F238E27FC236}">
                <a16:creationId xmlns:a16="http://schemas.microsoft.com/office/drawing/2014/main" xmlns="" id="{13C45E0A-F837-4479-8FD5-1855C0065C54}"/>
              </a:ext>
            </a:extLst>
          </p:cNvPr>
          <p:cNvSpPr/>
          <p:nvPr/>
        </p:nvSpPr>
        <p:spPr>
          <a:xfrm>
            <a:off x="1721509" y="714725"/>
            <a:ext cx="1910030" cy="427518"/>
          </a:xfrm>
          <a:prstGeom prst="wedgeEllipseCallout">
            <a:avLst>
              <a:gd name="adj1" fmla="val 29947"/>
              <a:gd name="adj2" fmla="val 243734"/>
            </a:avLst>
          </a:prstGeom>
          <a:solidFill>
            <a:srgbClr val="FFFFCD">
              <a:alpha val="28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Ожидание…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9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" y="0"/>
            <a:ext cx="102890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-28576"/>
            <a:ext cx="775567" cy="72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024816" y="21260"/>
            <a:ext cx="7736311" cy="692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Продолжение. РЕАЛИЗАЦИЯ.</a:t>
            </a:r>
          </a:p>
          <a:p>
            <a:r>
              <a:rPr lang="ru-RU" sz="2200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Визуализация маршрутизации - шаг. 1, шаг. 4</a:t>
            </a:r>
            <a:endParaRPr lang="ru-RU" sz="2200" dirty="0">
              <a:solidFill>
                <a:srgbClr val="353183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314" y="3036080"/>
            <a:ext cx="1766449" cy="49273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Прямоугольник 43"/>
          <p:cNvSpPr/>
          <p:nvPr/>
        </p:nvSpPr>
        <p:spPr>
          <a:xfrm>
            <a:off x="2545780" y="1687431"/>
            <a:ext cx="1773174" cy="7280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3266702" y="2087151"/>
            <a:ext cx="2182368" cy="2516543"/>
          </a:xfrm>
          <a:prstGeom prst="round2Diag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4" name="Прямая соединительная линия 53"/>
          <p:cNvCxnSpPr/>
          <p:nvPr/>
        </p:nvCxnSpPr>
        <p:spPr>
          <a:xfrm>
            <a:off x="61986" y="741909"/>
            <a:ext cx="8251058" cy="5223"/>
          </a:xfrm>
          <a:prstGeom prst="line">
            <a:avLst/>
          </a:prstGeom>
          <a:noFill/>
          <a:ln w="28575" cap="flat" cmpd="sng" algn="ctr">
            <a:solidFill>
              <a:srgbClr val="373545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62" name="Стрелка: пятиугольник 11">
            <a:extLst>
              <a:ext uri="{FF2B5EF4-FFF2-40B4-BE49-F238E27FC236}">
                <a16:creationId xmlns="" xmlns:a16="http://schemas.microsoft.com/office/drawing/2014/main" id="{2656BB5F-F9C0-4685-8591-8E5A21048C86}"/>
              </a:ext>
            </a:extLst>
          </p:cNvPr>
          <p:cNvSpPr/>
          <p:nvPr/>
        </p:nvSpPr>
        <p:spPr>
          <a:xfrm flipH="1">
            <a:off x="8646312" y="6509400"/>
            <a:ext cx="503700" cy="348599"/>
          </a:xfrm>
          <a:prstGeom prst="homePlate">
            <a:avLst>
              <a:gd name="adj" fmla="val 39743"/>
            </a:avLst>
          </a:prstGeom>
          <a:solidFill>
            <a:srgbClr val="373545">
              <a:lumMod val="60000"/>
              <a:lumOff val="40000"/>
            </a:srgbClr>
          </a:solidFill>
          <a:ln w="12700" cap="flat" cmpd="sng" algn="ctr">
            <a:solidFill>
              <a:srgbClr val="DCD8D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 w="0"/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  <a:endParaRPr kumimoji="0" lang="ru-RU" sz="1400" b="0" i="0" u="none" strike="noStrike" kern="0" cap="none" spc="0" normalizeH="0" baseline="0" noProof="0" dirty="0">
              <a:ln w="0"/>
              <a:solidFill>
                <a:sysClr val="window" lastClr="FFFFFF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"/>
          <a:stretch/>
        </p:blipFill>
        <p:spPr bwMode="auto">
          <a:xfrm rot="5400000">
            <a:off x="1790407" y="-796553"/>
            <a:ext cx="2727834" cy="633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"/>
          <a:stretch/>
        </p:blipFill>
        <p:spPr bwMode="auto">
          <a:xfrm rot="5400000">
            <a:off x="1732212" y="2270904"/>
            <a:ext cx="2835110" cy="632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675399" y="656161"/>
            <a:ext cx="18175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u="sng" dirty="0" smtClean="0">
                <a:solidFill>
                  <a:srgbClr val="800000"/>
                </a:solidFill>
                <a:latin typeface="Franklin Gothic Medium" pitchFamily="34" charset="0"/>
                <a:cs typeface="Arial" pitchFamily="34" charset="0"/>
              </a:rPr>
              <a:t>БЫЛО:</a:t>
            </a:r>
            <a:endParaRPr lang="ru-RU" sz="2200" b="1" u="sng" dirty="0">
              <a:solidFill>
                <a:srgbClr val="800000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08382" y="4304019"/>
            <a:ext cx="18175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u="sng" dirty="0" smtClean="0">
                <a:solidFill>
                  <a:srgbClr val="384F2B"/>
                </a:solidFill>
                <a:latin typeface="Franklin Gothic Medium" pitchFamily="34" charset="0"/>
                <a:cs typeface="Arial" pitchFamily="34" charset="0"/>
              </a:rPr>
              <a:t>СТАЛО:</a:t>
            </a:r>
            <a:endParaRPr lang="ru-RU" sz="2200" b="1" u="sng" dirty="0">
              <a:solidFill>
                <a:srgbClr val="384F2B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92180" y="1087047"/>
            <a:ext cx="2915816" cy="3233281"/>
          </a:xfrm>
          <a:prstGeom prst="rect">
            <a:avLst/>
          </a:prstGeom>
          <a:solidFill>
            <a:srgbClr val="FBF7F3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 fontAlgn="base">
              <a:buBlip>
                <a:blip r:embed="rId7"/>
              </a:buBlip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Перемещение </a:t>
            </a:r>
            <a:r>
              <a:rPr lang="ru-RU" sz="1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(от экономиста до риск-менеджера), только путь/ без диалога:</a:t>
            </a:r>
          </a:p>
          <a:p>
            <a:pPr lvl="0" algn="just" fontAlgn="base"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«туда – обратно»</a:t>
            </a:r>
          </a:p>
          <a:p>
            <a:pPr lvl="0" algn="just" fontAlgn="base"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- 82 шага/ 90,6 сек.</a:t>
            </a:r>
          </a:p>
          <a:p>
            <a:pPr marL="171450" lvl="0" indent="-171450" algn="just" fontAlgn="base">
              <a:buBlip>
                <a:blip r:embed="rId7"/>
              </a:buBlip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Расчет потерь </a:t>
            </a:r>
            <a:r>
              <a:rPr lang="ru-RU" sz="1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рабочего времени (в среднем): </a:t>
            </a:r>
          </a:p>
          <a:p>
            <a:pPr marL="171450" lvl="0" indent="-171450" algn="just" fontAlgn="base">
              <a:buFontTx/>
              <a:buChar char="-"/>
              <a:defRPr/>
            </a:pPr>
            <a:r>
              <a:rPr lang="ru-RU" sz="1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5-7 заявок в день (ср.6 з.) -  9 мин. на путь,</a:t>
            </a:r>
          </a:p>
          <a:p>
            <a:pPr marL="171450" lvl="0" indent="-171450" algn="just" fontAlgn="base">
              <a:buFontTx/>
              <a:buChar char="-"/>
              <a:defRPr/>
            </a:pPr>
            <a:r>
              <a:rPr lang="ru-RU" sz="1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диалог, сопровождающий документы + 5-15 мин. (ср. 10 м.),</a:t>
            </a:r>
          </a:p>
          <a:p>
            <a:pPr marL="171450" lvl="0" indent="-171450" algn="just" fontAlgn="base">
              <a:buBlip>
                <a:blip r:embed="rId7"/>
              </a:buBlip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ИТОГО: </a:t>
            </a:r>
          </a:p>
          <a:p>
            <a:pPr marL="171450" lvl="0" indent="-171450" algn="just" fontAlgn="base">
              <a:buFontTx/>
              <a:buChar char="-"/>
              <a:defRPr/>
            </a:pPr>
            <a:r>
              <a:rPr lang="ru-RU" sz="1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 мин. в день</a:t>
            </a:r>
          </a:p>
          <a:p>
            <a:pPr marL="171450" lvl="0" indent="-171450" algn="just" fontAlgn="base">
              <a:buFontTx/>
              <a:buChar char="-"/>
              <a:defRPr/>
            </a:pPr>
            <a:r>
              <a:rPr lang="ru-RU" sz="1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 мин. в раб. неделю/</a:t>
            </a:r>
          </a:p>
          <a:p>
            <a:pPr marL="171450" lvl="0" indent="-171450" algn="just" fontAlgn="base">
              <a:buFontTx/>
              <a:buChar char="-"/>
              <a:defRPr/>
            </a:pPr>
            <a:r>
              <a:rPr lang="ru-RU" sz="1200" kern="0" dirty="0" smtClean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1,6 ч.</a:t>
            </a:r>
            <a:r>
              <a:rPr lang="ru-RU" sz="1200" kern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200" b="1" u="sng" kern="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бессмысленных движений! </a:t>
            </a:r>
            <a:r>
              <a:rPr lang="ru-RU" sz="1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(при этом на анализ Р-М 1 заявки по модели «Чек-лист» требуется 20 мин. макс. – </a:t>
            </a:r>
            <a:r>
              <a:rPr lang="ru-RU" sz="1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итого потери </a:t>
            </a:r>
            <a:r>
              <a:rPr lang="ru-RU" sz="1200" b="1" kern="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5 заявок </a:t>
            </a:r>
            <a:r>
              <a:rPr lang="ru-RU" sz="1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неделю.</a:t>
            </a:r>
            <a:endParaRPr lang="ru-RU" sz="12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7" y="4651975"/>
            <a:ext cx="2987823" cy="2242364"/>
          </a:xfrm>
          <a:prstGeom prst="rect">
            <a:avLst/>
          </a:prstGeom>
          <a:solidFill>
            <a:srgbClr val="FBF7F3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 fontAlgn="base">
              <a:buBlip>
                <a:blip r:embed="rId7"/>
              </a:buBlip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Перемещение </a:t>
            </a:r>
            <a:r>
              <a:rPr lang="ru-RU" sz="1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(от экономиста до риск-менеджера):</a:t>
            </a:r>
          </a:p>
          <a:p>
            <a:pPr lvl="0" algn="just" fontAlgn="base"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«туда – обратно»</a:t>
            </a:r>
          </a:p>
          <a:p>
            <a:pPr lvl="0" algn="just" fontAlgn="base"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- 11 шагов/ 14,6 сек.</a:t>
            </a:r>
          </a:p>
          <a:p>
            <a:pPr marL="171450" lvl="0" indent="-171450" algn="just" fontAlgn="base">
              <a:buBlip>
                <a:blip r:embed="rId7"/>
              </a:buBlip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Расчет потерь </a:t>
            </a:r>
            <a:r>
              <a:rPr lang="ru-RU" sz="1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рабочего времени: </a:t>
            </a:r>
          </a:p>
          <a:p>
            <a:pPr marL="171450" lvl="0" indent="-171450" algn="just" fontAlgn="base">
              <a:buFontTx/>
              <a:buChar char="-"/>
              <a:defRPr/>
            </a:pPr>
            <a:r>
              <a:rPr lang="ru-RU" sz="1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5-7 заявок в день (ср. 6 з.) - 1,5 мин. на путь</a:t>
            </a:r>
          </a:p>
          <a:p>
            <a:pPr marL="171450" lvl="0" indent="-171450" algn="just" fontAlgn="base">
              <a:buFontTx/>
              <a:buChar char="-"/>
              <a:defRPr/>
            </a:pPr>
            <a:r>
              <a:rPr lang="ru-RU" sz="1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Диалог – в процессе работы  </a:t>
            </a:r>
            <a:r>
              <a:rPr lang="ru-RU" sz="1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постоянно</a:t>
            </a:r>
          </a:p>
          <a:p>
            <a:pPr marL="171450" lvl="0" indent="-171450" algn="just" fontAlgn="base">
              <a:buBlip>
                <a:blip r:embed="rId7"/>
              </a:buBlip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ИТОГО: 1,5 мин. в день/ 7,5 м. в неделю </a:t>
            </a:r>
            <a:r>
              <a:rPr lang="ru-RU" sz="1200" b="1" kern="0" dirty="0" smtClean="0">
                <a:solidFill>
                  <a:srgbClr val="005400"/>
                </a:solidFill>
                <a:latin typeface="Arial" pitchFamily="34" charset="0"/>
                <a:cs typeface="Arial" pitchFamily="34" charset="0"/>
              </a:rPr>
              <a:t>(менее, чем требуется на 1 заявку по «Чек- листу»).</a:t>
            </a:r>
            <a:endParaRPr lang="ru-RU" sz="1200" b="1" kern="0" dirty="0">
              <a:solidFill>
                <a:srgbClr val="0054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032441"/>
            <a:ext cx="4104456" cy="174848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99984" y="4092664"/>
            <a:ext cx="4104456" cy="178460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357887" y="2636916"/>
            <a:ext cx="2090741" cy="7085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4004076" y="5546628"/>
            <a:ext cx="2317352" cy="96277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Облачко с текстом: овальное 15">
            <a:extLst>
              <a:ext uri="{FF2B5EF4-FFF2-40B4-BE49-F238E27FC236}">
                <a16:creationId xmlns:a16="http://schemas.microsoft.com/office/drawing/2014/main" xmlns="" id="{13C45E0A-F837-4479-8FD5-1855C0065C54}"/>
              </a:ext>
            </a:extLst>
          </p:cNvPr>
          <p:cNvSpPr/>
          <p:nvPr/>
        </p:nvSpPr>
        <p:spPr>
          <a:xfrm>
            <a:off x="4067944" y="3429000"/>
            <a:ext cx="2088232" cy="663664"/>
          </a:xfrm>
          <a:prstGeom prst="wedgeEllipseCallout">
            <a:avLst>
              <a:gd name="adj1" fmla="val -70497"/>
              <a:gd name="adj2" fmla="val 222806"/>
            </a:avLst>
          </a:prstGeom>
          <a:solidFill>
            <a:srgbClr val="FFC000">
              <a:alpha val="28000"/>
            </a:srgbClr>
          </a:solidFill>
          <a:ln w="12700">
            <a:solidFill>
              <a:srgbClr val="628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Сокращение ВПП более чем в 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10</a:t>
            </a:r>
            <a:r>
              <a:rPr 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раз</a:t>
            </a:r>
            <a:endParaRPr lang="ru-RU" sz="1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5898" y="1019656"/>
            <a:ext cx="504056" cy="25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ИД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03043" y="1139065"/>
            <a:ext cx="504056" cy="25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СБ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78050" y="3679287"/>
            <a:ext cx="3786729" cy="404342"/>
          </a:xfrm>
          <a:prstGeom prst="rect">
            <a:avLst/>
          </a:prstGeom>
          <a:solidFill>
            <a:srgbClr val="FBF7F3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35266C"/>
                </a:solidFill>
                <a:latin typeface="Arial" pitchFamily="34" charset="0"/>
                <a:cs typeface="Arial" pitchFamily="34" charset="0"/>
              </a:rPr>
              <a:t>Перемещение экономиста ОПРСПП с заявкой на бумаж. носителе по процессу № 2 (шаг. 1, шаг. 4)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39671" y="722794"/>
            <a:ext cx="717091" cy="25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Зам. ИД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00383" y="1470462"/>
            <a:ext cx="504056" cy="25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ЮО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49954" y="5491710"/>
            <a:ext cx="824276" cy="31430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Р-М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85344" y="1485835"/>
            <a:ext cx="542839" cy="25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бУХ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22452" y="4499069"/>
            <a:ext cx="465063" cy="241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Arial" pitchFamily="34" charset="0"/>
                <a:cs typeface="Arial" pitchFamily="34" charset="0"/>
              </a:rPr>
              <a:t>Зам. ИД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87824" y="773052"/>
            <a:ext cx="864096" cy="25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latin typeface="Arial Black" pitchFamily="34" charset="0"/>
              </a:rPr>
              <a:t>ОПРСПП</a:t>
            </a:r>
            <a:endParaRPr lang="ru-RU" sz="1100" dirty="0"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45898" y="2165282"/>
            <a:ext cx="504056" cy="25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Приемная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49525" y="1074358"/>
            <a:ext cx="45005" cy="136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0" idx="2"/>
          </p:cNvCxnSpPr>
          <p:nvPr/>
        </p:nvCxnSpPr>
        <p:spPr>
          <a:xfrm flipH="1">
            <a:off x="5364088" y="982183"/>
            <a:ext cx="234129" cy="2288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3199814" y="5436794"/>
            <a:ext cx="394716" cy="2120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123728" y="4209676"/>
            <a:ext cx="504056" cy="25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ИД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123728" y="5254317"/>
            <a:ext cx="504056" cy="25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Приемная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200383" y="5118679"/>
            <a:ext cx="455923" cy="16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ЮО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11942" y="4819650"/>
            <a:ext cx="405213" cy="206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СБ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112061" y="4661443"/>
            <a:ext cx="573284" cy="25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Зам. ИД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5207100" y="4221088"/>
            <a:ext cx="156988" cy="4308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5654960" y="4356564"/>
            <a:ext cx="542839" cy="25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бУХ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710893" y="1470462"/>
            <a:ext cx="465063" cy="25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Arial" pitchFamily="34" charset="0"/>
                <a:cs typeface="Arial" pitchFamily="34" charset="0"/>
              </a:rPr>
              <a:t>Зам. ИД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572027" y="4015897"/>
            <a:ext cx="864096" cy="25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latin typeface="Arial Black" pitchFamily="34" charset="0"/>
              </a:rPr>
              <a:t>ОПРСПП</a:t>
            </a:r>
            <a:endParaRPr lang="ru-RU" sz="1100" dirty="0">
              <a:latin typeface="Arial Black" pitchFamily="34" charset="0"/>
            </a:endParaRPr>
          </a:p>
        </p:txBody>
      </p:sp>
      <p:cxnSp>
        <p:nvCxnSpPr>
          <p:cNvPr id="66" name="Прямая соединительная линия 65"/>
          <p:cNvCxnSpPr>
            <a:stCxn id="65" idx="2"/>
          </p:cNvCxnSpPr>
          <p:nvPr/>
        </p:nvCxnSpPr>
        <p:spPr>
          <a:xfrm flipH="1">
            <a:off x="3419872" y="4275286"/>
            <a:ext cx="584203" cy="640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5514220" y="1139064"/>
            <a:ext cx="687272" cy="25938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Р-М</a:t>
            </a:r>
            <a:endParaRPr lang="ru-RU" sz="1200" dirty="0">
              <a:latin typeface="Arial Black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>
            <a:off x="5285594" y="1268759"/>
            <a:ext cx="416625" cy="201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Блок-схема: извлечение 80"/>
          <p:cNvSpPr/>
          <p:nvPr/>
        </p:nvSpPr>
        <p:spPr>
          <a:xfrm>
            <a:off x="5138221" y="1729851"/>
            <a:ext cx="375999" cy="300187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Блок-схема: извлечение 81"/>
          <p:cNvSpPr/>
          <p:nvPr/>
        </p:nvSpPr>
        <p:spPr>
          <a:xfrm>
            <a:off x="4200383" y="1860580"/>
            <a:ext cx="375999" cy="300187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Блок-схема: извлечение 82"/>
          <p:cNvSpPr/>
          <p:nvPr/>
        </p:nvSpPr>
        <p:spPr>
          <a:xfrm>
            <a:off x="4741085" y="1615529"/>
            <a:ext cx="375999" cy="300187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Блок-схема: извлечение 83"/>
          <p:cNvSpPr/>
          <p:nvPr/>
        </p:nvSpPr>
        <p:spPr>
          <a:xfrm>
            <a:off x="3797509" y="5118679"/>
            <a:ext cx="375999" cy="300187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Блок-схема: извлечение 84"/>
          <p:cNvSpPr/>
          <p:nvPr/>
        </p:nvSpPr>
        <p:spPr>
          <a:xfrm>
            <a:off x="3588780" y="5135499"/>
            <a:ext cx="375999" cy="300187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Блок-схема: извлечение 86"/>
          <p:cNvSpPr/>
          <p:nvPr/>
        </p:nvSpPr>
        <p:spPr>
          <a:xfrm>
            <a:off x="4280307" y="4519463"/>
            <a:ext cx="375999" cy="300187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Блок-схема: извлечение 87"/>
          <p:cNvSpPr/>
          <p:nvPr/>
        </p:nvSpPr>
        <p:spPr>
          <a:xfrm>
            <a:off x="4770818" y="4258450"/>
            <a:ext cx="375999" cy="300187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Блок-схема: извлечение 90"/>
          <p:cNvSpPr/>
          <p:nvPr/>
        </p:nvSpPr>
        <p:spPr>
          <a:xfrm>
            <a:off x="5326220" y="1710486"/>
            <a:ext cx="375999" cy="300187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Облачко с текстом: овальное 15">
            <a:extLst>
              <a:ext uri="{FF2B5EF4-FFF2-40B4-BE49-F238E27FC236}">
                <a16:creationId xmlns:a16="http://schemas.microsoft.com/office/drawing/2014/main" xmlns="" id="{13C45E0A-F837-4479-8FD5-1855C0065C54}"/>
              </a:ext>
            </a:extLst>
          </p:cNvPr>
          <p:cNvSpPr/>
          <p:nvPr/>
        </p:nvSpPr>
        <p:spPr>
          <a:xfrm>
            <a:off x="0" y="4051619"/>
            <a:ext cx="1825672" cy="894900"/>
          </a:xfrm>
          <a:prstGeom prst="wedgeEllipseCallout">
            <a:avLst>
              <a:gd name="adj1" fmla="val 135117"/>
              <a:gd name="adj2" fmla="val 28715"/>
            </a:avLst>
          </a:prstGeom>
          <a:solidFill>
            <a:srgbClr val="FFC000">
              <a:alpha val="28000"/>
            </a:srgbClr>
          </a:solidFill>
          <a:ln w="12700">
            <a:solidFill>
              <a:srgbClr val="628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+ 2 </a:t>
            </a:r>
            <a:r>
              <a:rPr lang="ru-RU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рабочих места!</a:t>
            </a:r>
            <a:endParaRPr lang="ru-RU" sz="1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Овал 2058"/>
          <p:cNvSpPr/>
          <p:nvPr/>
        </p:nvSpPr>
        <p:spPr>
          <a:xfrm>
            <a:off x="2969436" y="4370397"/>
            <a:ext cx="504794" cy="261014"/>
          </a:xfrm>
          <a:prstGeom prst="ellipse">
            <a:avLst/>
          </a:prstGeom>
          <a:noFill/>
          <a:ln w="28575">
            <a:solidFill>
              <a:srgbClr val="DAC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2964874" y="4669556"/>
            <a:ext cx="544049" cy="251275"/>
          </a:xfrm>
          <a:prstGeom prst="ellipse">
            <a:avLst/>
          </a:prstGeom>
          <a:noFill/>
          <a:ln w="28575">
            <a:solidFill>
              <a:srgbClr val="DAC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448628" y="3345422"/>
            <a:ext cx="5182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312315" y="6509400"/>
            <a:ext cx="127184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" y="0"/>
            <a:ext cx="673543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207" y="-28576"/>
            <a:ext cx="387784" cy="64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493314" y="3036080"/>
            <a:ext cx="1766449" cy="49273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Прямоугольник 43"/>
          <p:cNvSpPr/>
          <p:nvPr/>
        </p:nvSpPr>
        <p:spPr>
          <a:xfrm>
            <a:off x="2545780" y="1687431"/>
            <a:ext cx="1773174" cy="7280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3266702" y="2087151"/>
            <a:ext cx="2182368" cy="2516543"/>
          </a:xfrm>
          <a:prstGeom prst="round2Diag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4" name="Прямая соединительная линия 53"/>
          <p:cNvCxnSpPr/>
          <p:nvPr/>
        </p:nvCxnSpPr>
        <p:spPr>
          <a:xfrm>
            <a:off x="20118" y="748415"/>
            <a:ext cx="8251058" cy="5223"/>
          </a:xfrm>
          <a:prstGeom prst="line">
            <a:avLst/>
          </a:prstGeom>
          <a:noFill/>
          <a:ln w="28575" cap="flat" cmpd="sng" algn="ctr">
            <a:solidFill>
              <a:srgbClr val="373545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62" name="Стрелка: пятиугольник 11">
            <a:extLst>
              <a:ext uri="{FF2B5EF4-FFF2-40B4-BE49-F238E27FC236}">
                <a16:creationId xmlns="" xmlns:a16="http://schemas.microsoft.com/office/drawing/2014/main" id="{2656BB5F-F9C0-4685-8591-8E5A21048C86}"/>
              </a:ext>
            </a:extLst>
          </p:cNvPr>
          <p:cNvSpPr/>
          <p:nvPr/>
        </p:nvSpPr>
        <p:spPr>
          <a:xfrm flipH="1">
            <a:off x="8646312" y="6509400"/>
            <a:ext cx="503700" cy="348599"/>
          </a:xfrm>
          <a:prstGeom prst="homePlate">
            <a:avLst>
              <a:gd name="adj" fmla="val 39743"/>
            </a:avLst>
          </a:prstGeom>
          <a:solidFill>
            <a:srgbClr val="373545">
              <a:lumMod val="60000"/>
              <a:lumOff val="40000"/>
            </a:srgbClr>
          </a:solidFill>
          <a:ln w="12700" cap="flat" cmpd="sng" algn="ctr">
            <a:solidFill>
              <a:srgbClr val="DCD8D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400" kern="0" dirty="0" smtClean="0">
                <a:ln w="0"/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1400" kern="0" dirty="0">
              <a:ln w="0"/>
              <a:solidFill>
                <a:sysClr val="window" lastClr="FFFFFF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4191" y="747027"/>
            <a:ext cx="8571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ШАГ 1S 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«Сортировка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удаление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ненужного, создание условий для эффективного труда, высвобождение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площадей на рабочем столе</a:t>
            </a:r>
            <a:endParaRPr lang="ru-RU" sz="16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51716" y="1270851"/>
            <a:ext cx="923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6600"/>
                </a:solidFill>
                <a:latin typeface="Franklin Gothic Medium" pitchFamily="34" charset="0"/>
                <a:cs typeface="Arial" pitchFamily="34" charset="0"/>
              </a:rPr>
              <a:t>СТАЛО:</a:t>
            </a:r>
            <a:endParaRPr lang="ru-RU" b="1" u="sng" dirty="0">
              <a:solidFill>
                <a:srgbClr val="006600"/>
              </a:solidFill>
              <a:latin typeface="Franklin Gothic Medium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52652" y="1250758"/>
            <a:ext cx="0" cy="2296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62" idx="3"/>
          </p:cNvCxnSpPr>
          <p:nvPr/>
        </p:nvCxnSpPr>
        <p:spPr>
          <a:xfrm flipH="1">
            <a:off x="102434" y="6683700"/>
            <a:ext cx="8543878" cy="6954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02434" y="3528816"/>
            <a:ext cx="8928993" cy="36004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83567" y="9828"/>
            <a:ext cx="8182239" cy="682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Организация рабочего места работника НКО «Гарантийный фонд РО» на принципах бережливых технологий      (Системы </a:t>
            </a:r>
            <a:r>
              <a:rPr lang="ru-RU" sz="2000" b="1" dirty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5 </a:t>
            </a:r>
            <a:r>
              <a:rPr lang="ru-RU" sz="2000" b="1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S) </a:t>
            </a:r>
            <a:endParaRPr lang="ru-RU" sz="2000" b="1" dirty="0">
              <a:solidFill>
                <a:srgbClr val="353183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49070" y="1250"/>
            <a:ext cx="3694928" cy="619438"/>
          </a:xfrm>
          <a:prstGeom prst="rect">
            <a:avLst/>
          </a:prstGeom>
          <a:solidFill>
            <a:srgbClr val="5E568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srgbClr val="43285E"/>
              </a:solidFill>
            </a:endParaRPr>
          </a:p>
        </p:txBody>
      </p:sp>
      <p:sp>
        <p:nvSpPr>
          <p:cNvPr id="2" name="Блок-схема: объединение 1"/>
          <p:cNvSpPr/>
          <p:nvPr/>
        </p:nvSpPr>
        <p:spPr>
          <a:xfrm rot="16200000">
            <a:off x="118890" y="898225"/>
            <a:ext cx="149429" cy="132952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94191" y="1268760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800000"/>
                </a:solidFill>
                <a:latin typeface="Franklin Gothic Medium" pitchFamily="34" charset="0"/>
                <a:cs typeface="Arial" pitchFamily="34" charset="0"/>
              </a:rPr>
              <a:t>БЫЛО:</a:t>
            </a:r>
            <a:endParaRPr lang="ru-RU" b="1" u="sng" dirty="0">
              <a:solidFill>
                <a:srgbClr val="800000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20072" y="1613465"/>
            <a:ext cx="1590668" cy="189538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321" r="-6071" b="-862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08796" y="1638092"/>
            <a:ext cx="1630045" cy="187075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A5B592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434" y="1614241"/>
            <a:ext cx="2443346" cy="172618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93287" y="1614240"/>
            <a:ext cx="2443346" cy="1726185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35664" y="3554983"/>
            <a:ext cx="8662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ШАГ 2S 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«Самоорганизация»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(соблюдение порядка): цель шага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эффективности работы за счет устранения потерь времени при поиске нужных предметов, их использовании и перемещении </a:t>
            </a:r>
            <a:endParaRPr lang="ru-RU" sz="16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Блок-схема: объединение 40"/>
          <p:cNvSpPr/>
          <p:nvPr/>
        </p:nvSpPr>
        <p:spPr>
          <a:xfrm rot="16200000">
            <a:off x="129613" y="3647850"/>
            <a:ext cx="149429" cy="132952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45780" y="4391117"/>
            <a:ext cx="0" cy="2296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137851" y="9578579"/>
            <a:ext cx="8543878" cy="6954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83599" y="4376592"/>
            <a:ext cx="1985877" cy="230425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835673" y="4385980"/>
            <a:ext cx="2256607" cy="1728192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274" t="-17138" r="-2304" b="-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158535" y="4375450"/>
            <a:ext cx="1746250" cy="2133950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630012" y="4385980"/>
            <a:ext cx="2164006" cy="1728192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451" t="-12024" r="-8617"/>
            </a:stretch>
          </a:blipFill>
          <a:ln w="12700" cap="flat" cmpd="sng" algn="ctr">
            <a:solidFill>
              <a:srgbClr val="A5B592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2630165" y="1232757"/>
            <a:ext cx="0" cy="2296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630012" y="4384788"/>
            <a:ext cx="0" cy="2296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6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" y="0"/>
            <a:ext cx="673543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207" y="-28576"/>
            <a:ext cx="387784" cy="57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493314" y="3036080"/>
            <a:ext cx="1766449" cy="49273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Прямоугольник 43"/>
          <p:cNvSpPr/>
          <p:nvPr/>
        </p:nvSpPr>
        <p:spPr>
          <a:xfrm>
            <a:off x="2545780" y="1687431"/>
            <a:ext cx="1773174" cy="7280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3266702" y="2087151"/>
            <a:ext cx="2182368" cy="2516543"/>
          </a:xfrm>
          <a:prstGeom prst="round2Diag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4" name="Прямая соединительная линия 53"/>
          <p:cNvCxnSpPr/>
          <p:nvPr/>
        </p:nvCxnSpPr>
        <p:spPr>
          <a:xfrm>
            <a:off x="10025" y="620688"/>
            <a:ext cx="8251058" cy="5223"/>
          </a:xfrm>
          <a:prstGeom prst="line">
            <a:avLst/>
          </a:prstGeom>
          <a:noFill/>
          <a:ln w="28575" cap="flat" cmpd="sng" algn="ctr">
            <a:solidFill>
              <a:srgbClr val="373545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62" name="Стрелка: пятиугольник 11">
            <a:extLst>
              <a:ext uri="{FF2B5EF4-FFF2-40B4-BE49-F238E27FC236}">
                <a16:creationId xmlns="" xmlns:a16="http://schemas.microsoft.com/office/drawing/2014/main" id="{2656BB5F-F9C0-4685-8591-8E5A21048C86}"/>
              </a:ext>
            </a:extLst>
          </p:cNvPr>
          <p:cNvSpPr/>
          <p:nvPr/>
        </p:nvSpPr>
        <p:spPr>
          <a:xfrm flipH="1">
            <a:off x="8646312" y="6509400"/>
            <a:ext cx="503700" cy="348599"/>
          </a:xfrm>
          <a:prstGeom prst="homePlate">
            <a:avLst>
              <a:gd name="adj" fmla="val 39743"/>
            </a:avLst>
          </a:prstGeom>
          <a:solidFill>
            <a:srgbClr val="373545">
              <a:lumMod val="60000"/>
              <a:lumOff val="40000"/>
            </a:srgbClr>
          </a:solidFill>
          <a:ln w="12700" cap="flat" cmpd="sng" algn="ctr">
            <a:solidFill>
              <a:srgbClr val="DCD8D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400" kern="0" dirty="0" smtClean="0">
                <a:ln w="0"/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 Black" panose="020B0A04020102020204" pitchFamily="34" charset="0"/>
              </a:rPr>
              <a:t>7</a:t>
            </a:r>
            <a:endParaRPr lang="ru-RU" sz="1400" kern="0" dirty="0">
              <a:ln w="0"/>
              <a:solidFill>
                <a:sysClr val="window" lastClr="FFFFFF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6095" y="620688"/>
            <a:ext cx="8734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ШАГ 3S 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«Систематическая уборка»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(содержание в чистоте):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создание условий для своевременного выявления потенциальных проблем и неисправностей.</a:t>
            </a:r>
            <a:endParaRPr lang="ru-RU" sz="16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31997" y="1084094"/>
            <a:ext cx="923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6600"/>
                </a:solidFill>
                <a:latin typeface="Franklin Gothic Medium" pitchFamily="34" charset="0"/>
                <a:cs typeface="Arial" pitchFamily="34" charset="0"/>
              </a:rPr>
              <a:t>СТАЛО:</a:t>
            </a:r>
            <a:endParaRPr lang="ru-RU" b="1" u="sng" dirty="0">
              <a:solidFill>
                <a:srgbClr val="006600"/>
              </a:solidFill>
              <a:latin typeface="Franklin Gothic Medium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53744" y="1205463"/>
            <a:ext cx="7965" cy="2160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127128" y="6813376"/>
            <a:ext cx="8543878" cy="6954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41106" y="3348312"/>
            <a:ext cx="8928993" cy="36004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83567" y="9828"/>
            <a:ext cx="8182239" cy="538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Продолжение. РЕАЛИЗАЦИЯ</a:t>
            </a:r>
          </a:p>
          <a:p>
            <a:r>
              <a:rPr lang="ru-RU" sz="2000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Внедрение системы </a:t>
            </a:r>
            <a:r>
              <a:rPr lang="ru-RU" sz="2000" dirty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5 </a:t>
            </a:r>
            <a:r>
              <a:rPr lang="ru-RU" sz="2000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S  </a:t>
            </a:r>
            <a:endParaRPr lang="ru-RU" sz="2000" dirty="0">
              <a:solidFill>
                <a:srgbClr val="353183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61082" y="-24556"/>
            <a:ext cx="844169" cy="573236"/>
          </a:xfrm>
          <a:prstGeom prst="rect">
            <a:avLst/>
          </a:prstGeom>
          <a:solidFill>
            <a:srgbClr val="5E568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srgbClr val="43285E"/>
              </a:solidFill>
            </a:endParaRPr>
          </a:p>
        </p:txBody>
      </p:sp>
      <p:sp>
        <p:nvSpPr>
          <p:cNvPr id="2" name="Блок-схема: объединение 1"/>
          <p:cNvSpPr/>
          <p:nvPr/>
        </p:nvSpPr>
        <p:spPr>
          <a:xfrm rot="16200000">
            <a:off x="113846" y="807555"/>
            <a:ext cx="149429" cy="132952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6104" y="1094824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800000"/>
                </a:solidFill>
                <a:latin typeface="Franklin Gothic Medium" pitchFamily="34" charset="0"/>
                <a:cs typeface="Arial" pitchFamily="34" charset="0"/>
              </a:rPr>
              <a:t>БЫЛО:</a:t>
            </a:r>
            <a:endParaRPr lang="ru-RU" b="1" u="sng" dirty="0">
              <a:solidFill>
                <a:srgbClr val="800000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20072" y="1441271"/>
            <a:ext cx="1590668" cy="189538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48264" y="1445598"/>
            <a:ext cx="1630045" cy="187075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A5B592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700" y="1452913"/>
            <a:ext cx="2443346" cy="172618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71583" y="1445598"/>
            <a:ext cx="2443346" cy="1726185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35664" y="3384316"/>
            <a:ext cx="8662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ШАГ 4S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«Стандартизация»: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документальное оформление и развитие правил, выработанных при выполнении трех предыдущих шагов</a:t>
            </a:r>
            <a:endParaRPr lang="ru-RU" sz="16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Блок-схема: объединение 40"/>
          <p:cNvSpPr/>
          <p:nvPr/>
        </p:nvSpPr>
        <p:spPr>
          <a:xfrm rot="16200000">
            <a:off x="100140" y="3586961"/>
            <a:ext cx="149429" cy="132952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137851" y="9578579"/>
            <a:ext cx="8543878" cy="6954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7847" y="3861048"/>
            <a:ext cx="1516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800000"/>
                </a:solidFill>
                <a:latin typeface="Franklin Gothic Medium" pitchFamily="34" charset="0"/>
                <a:cs typeface="Arial" pitchFamily="34" charset="0"/>
              </a:rPr>
              <a:t>НЕ БЫЛО.</a:t>
            </a:r>
            <a:endParaRPr lang="ru-RU" b="1" u="sng" dirty="0">
              <a:solidFill>
                <a:srgbClr val="800000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63394" y="3853336"/>
            <a:ext cx="923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6600"/>
                </a:solidFill>
                <a:latin typeface="Franklin Gothic Medium" pitchFamily="34" charset="0"/>
                <a:cs typeface="Arial" pitchFamily="34" charset="0"/>
              </a:rPr>
              <a:t>СТАЛО:</a:t>
            </a:r>
            <a:endParaRPr lang="ru-RU" b="1" u="sng" dirty="0">
              <a:solidFill>
                <a:srgbClr val="006600"/>
              </a:solidFill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9" y="3910124"/>
            <a:ext cx="1895666" cy="2543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86" y="4171007"/>
            <a:ext cx="1951032" cy="2642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066" y="4533654"/>
            <a:ext cx="2830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ШАГ 5S 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«Совершенствование»: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постоянное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повышение эффективности и безопасности рабочих мест, а описывающие их правила и стандарты улучшаются </a:t>
            </a:r>
          </a:p>
        </p:txBody>
      </p:sp>
      <p:sp>
        <p:nvSpPr>
          <p:cNvPr id="40" name="Блок-схема: объединение 39"/>
          <p:cNvSpPr/>
          <p:nvPr/>
        </p:nvSpPr>
        <p:spPr>
          <a:xfrm rot="16200000">
            <a:off x="118891" y="4733383"/>
            <a:ext cx="149429" cy="132952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18876" y="4401108"/>
            <a:ext cx="2896940" cy="0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27" y="3689414"/>
            <a:ext cx="1884820" cy="2576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2631669" y="1205463"/>
            <a:ext cx="0" cy="21461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9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" y="0"/>
            <a:ext cx="673543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207" y="-28576"/>
            <a:ext cx="387784" cy="57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493314" y="3036080"/>
            <a:ext cx="1766449" cy="49273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Прямоугольник 43"/>
          <p:cNvSpPr/>
          <p:nvPr/>
        </p:nvSpPr>
        <p:spPr>
          <a:xfrm>
            <a:off x="2545780" y="1687431"/>
            <a:ext cx="1773174" cy="7280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3266702" y="2087151"/>
            <a:ext cx="2182368" cy="2516543"/>
          </a:xfrm>
          <a:prstGeom prst="round2Diag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4" name="Прямая соединительная линия 53"/>
          <p:cNvCxnSpPr/>
          <p:nvPr/>
        </p:nvCxnSpPr>
        <p:spPr>
          <a:xfrm>
            <a:off x="-5740" y="604837"/>
            <a:ext cx="8251058" cy="5223"/>
          </a:xfrm>
          <a:prstGeom prst="line">
            <a:avLst/>
          </a:prstGeom>
          <a:noFill/>
          <a:ln w="28575" cap="flat" cmpd="sng" algn="ctr">
            <a:solidFill>
              <a:srgbClr val="373545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62" name="Стрелка: пятиугольник 11">
            <a:extLst>
              <a:ext uri="{FF2B5EF4-FFF2-40B4-BE49-F238E27FC236}">
                <a16:creationId xmlns="" xmlns:a16="http://schemas.microsoft.com/office/drawing/2014/main" id="{2656BB5F-F9C0-4685-8591-8E5A21048C86}"/>
              </a:ext>
            </a:extLst>
          </p:cNvPr>
          <p:cNvSpPr/>
          <p:nvPr/>
        </p:nvSpPr>
        <p:spPr>
          <a:xfrm flipH="1">
            <a:off x="8646312" y="6509400"/>
            <a:ext cx="503700" cy="348599"/>
          </a:xfrm>
          <a:prstGeom prst="homePlate">
            <a:avLst>
              <a:gd name="adj" fmla="val 39743"/>
            </a:avLst>
          </a:prstGeom>
          <a:solidFill>
            <a:srgbClr val="373545">
              <a:lumMod val="60000"/>
              <a:lumOff val="40000"/>
            </a:srgbClr>
          </a:solidFill>
          <a:ln w="12700" cap="flat" cmpd="sng" algn="ctr">
            <a:solidFill>
              <a:srgbClr val="DCD8D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400" kern="0" dirty="0" smtClean="0">
                <a:ln w="0"/>
                <a:solidFill>
                  <a:sysClr val="window" lastClr="FFFFFF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RU" sz="1400" kern="0" dirty="0">
              <a:ln w="0"/>
              <a:solidFill>
                <a:sysClr val="window" lastClr="FFFFFF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665" y="631320"/>
            <a:ext cx="8734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Рабочие места работников отдела по работе с партнерами и предпринимателями (ОПРСПП)</a:t>
            </a:r>
            <a:endParaRPr lang="ru-RU" sz="16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51716" y="1124231"/>
            <a:ext cx="923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6600"/>
                </a:solidFill>
                <a:latin typeface="Franklin Gothic Medium" pitchFamily="34" charset="0"/>
                <a:cs typeface="Arial" pitchFamily="34" charset="0"/>
              </a:rPr>
              <a:t>СТАЛО:</a:t>
            </a:r>
            <a:endParaRPr lang="ru-RU" b="1" u="sng" dirty="0">
              <a:solidFill>
                <a:srgbClr val="006600"/>
              </a:solidFill>
              <a:latin typeface="Franklin Gothic Medium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05929" y="1124231"/>
            <a:ext cx="0" cy="55693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110474" y="6758913"/>
            <a:ext cx="8543878" cy="6954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83567" y="9828"/>
            <a:ext cx="8182239" cy="538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Продолжение. Распространение культуры 5 </a:t>
            </a:r>
            <a:r>
              <a:rPr lang="en-US" sz="2000" b="1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S</a:t>
            </a:r>
            <a:r>
              <a:rPr lang="ru-RU" sz="2000" b="1" dirty="0" smtClean="0">
                <a:solidFill>
                  <a:srgbClr val="353183"/>
                </a:solidFill>
                <a:latin typeface="Franklin Gothic Medium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353183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45318" y="0"/>
            <a:ext cx="872822" cy="543766"/>
          </a:xfrm>
          <a:prstGeom prst="rect">
            <a:avLst/>
          </a:prstGeom>
          <a:solidFill>
            <a:srgbClr val="5E568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srgbClr val="43285E"/>
              </a:solidFill>
            </a:endParaRPr>
          </a:p>
        </p:txBody>
      </p:sp>
      <p:sp>
        <p:nvSpPr>
          <p:cNvPr id="2" name="Блок-схема: объединение 1"/>
          <p:cNvSpPr/>
          <p:nvPr/>
        </p:nvSpPr>
        <p:spPr>
          <a:xfrm rot="16200000">
            <a:off x="118890" y="898225"/>
            <a:ext cx="149429" cy="132952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4360" y="1124744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800000"/>
                </a:solidFill>
                <a:latin typeface="Franklin Gothic Medium" pitchFamily="34" charset="0"/>
                <a:cs typeface="Arial" pitchFamily="34" charset="0"/>
              </a:rPr>
              <a:t>БЫЛО:</a:t>
            </a:r>
            <a:endParaRPr lang="ru-RU" b="1" u="sng" dirty="0">
              <a:solidFill>
                <a:srgbClr val="800000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4717" y="1475805"/>
            <a:ext cx="1664607" cy="225013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434" y="1487688"/>
            <a:ext cx="2443346" cy="172618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709249" y="1485173"/>
            <a:ext cx="2443346" cy="172618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137851" y="9578579"/>
            <a:ext cx="8543878" cy="6954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1550" y="3234441"/>
            <a:ext cx="2443346" cy="1726185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0474" y="5013176"/>
            <a:ext cx="2443346" cy="1726185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725211" y="3261180"/>
            <a:ext cx="2430311" cy="1730728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378"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724050" y="5033919"/>
            <a:ext cx="2432631" cy="1684697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364088" y="1494076"/>
            <a:ext cx="1570129" cy="2231860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646119" y="1124744"/>
            <a:ext cx="0" cy="55693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 rot="16200000">
            <a:off x="6967882" y="4113926"/>
            <a:ext cx="2066463" cy="1656420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19741" y="3936607"/>
            <a:ext cx="1658821" cy="2038760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88AC14C859B904D850FDF6D9CC77057" ma:contentTypeVersion="2" ma:contentTypeDescription="Создание документа." ma:contentTypeScope="" ma:versionID="748a352a1be1387101fe0d8d806c3756">
  <xsd:schema xmlns:xsd="http://www.w3.org/2001/XMLSchema" xmlns:xs="http://www.w3.org/2001/XMLSchema" xmlns:p="http://schemas.microsoft.com/office/2006/metadata/properties" xmlns:ns2="d3e129ae-bd31-4bb4-b97b-4fa171b4479d" targetNamespace="http://schemas.microsoft.com/office/2006/metadata/properties" ma:root="true" ma:fieldsID="ed3487200c71ca5cd173bfa634b109c7" ns2:_="">
    <xsd:import namespace="d3e129ae-bd31-4bb4-b97b-4fa171b447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129ae-bd31-4bb4-b97b-4fa171b44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4B317B-B0B0-450F-93BA-AE229A858F1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3e129ae-bd31-4bb4-b97b-4fa171b4479d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381809-1C3D-44EF-8708-0CD3F3836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38C56B-7B86-4229-A9E9-60888190CB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e129ae-bd31-4bb4-b97b-4fa171b447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11814</TotalTime>
  <Words>906</Words>
  <Application>Microsoft Office PowerPoint</Application>
  <PresentationFormat>Экран (4:3)</PresentationFormat>
  <Paragraphs>183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Маркина Ольга Владимировна</dc:creator>
  <cp:lastModifiedBy>Людмила</cp:lastModifiedBy>
  <cp:revision>737</cp:revision>
  <cp:lastPrinted>2018-12-04T15:32:14Z</cp:lastPrinted>
  <dcterms:created xsi:type="dcterms:W3CDTF">2017-11-21T13:59:49Z</dcterms:created>
  <dcterms:modified xsi:type="dcterms:W3CDTF">2023-02-03T14:10:13Z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0x010100688AC14C859B904D850FDF6D9CC77057</vt:lpwstr>
  </property>
</Properties>
</file>